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5" r:id="rId2"/>
  </p:sldMasterIdLst>
  <p:notesMasterIdLst>
    <p:notesMasterId r:id="rId9"/>
  </p:notesMasterIdLst>
  <p:sldIdLst>
    <p:sldId id="256" r:id="rId3"/>
    <p:sldId id="975" r:id="rId4"/>
    <p:sldId id="1061" r:id="rId5"/>
    <p:sldId id="1062" r:id="rId6"/>
    <p:sldId id="1063" r:id="rId7"/>
    <p:sldId id="1064"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648" userDrawn="1">
          <p15:clr>
            <a:srgbClr val="A4A3A4"/>
          </p15:clr>
        </p15:guide>
        <p15:guide id="3" orient="horz" pos="12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199"/>
    <a:srgbClr val="0012A0"/>
    <a:srgbClr val="9AE0FF"/>
    <a:srgbClr val="66ACD3"/>
    <a:srgbClr val="6EBFF0"/>
    <a:srgbClr val="8FAADC"/>
    <a:srgbClr val="B9C2C9"/>
    <a:srgbClr val="E7E7E7"/>
    <a:srgbClr val="F8F8F8"/>
    <a:srgbClr val="C4CD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28" autoAdjust="0"/>
    <p:restoredTop sz="89935" autoAdjust="0"/>
  </p:normalViewPr>
  <p:slideViewPr>
    <p:cSldViewPr snapToGrid="0" snapToObjects="1">
      <p:cViewPr varScale="1">
        <p:scale>
          <a:sx n="96" d="100"/>
          <a:sy n="96" d="100"/>
        </p:scale>
        <p:origin x="756" y="78"/>
      </p:cViewPr>
      <p:guideLst>
        <p:guide pos="648"/>
        <p:guide orient="horz" pos="1224"/>
      </p:guideLst>
    </p:cSldViewPr>
  </p:slideViewPr>
  <p:outlineViewPr>
    <p:cViewPr>
      <p:scale>
        <a:sx n="33" d="100"/>
        <a:sy n="33" d="100"/>
      </p:scale>
      <p:origin x="0" y="-9672"/>
    </p:cViewPr>
  </p:outlineViewPr>
  <p:notesTextViewPr>
    <p:cViewPr>
      <p:scale>
        <a:sx n="1" d="1"/>
        <a:sy n="1" d="1"/>
      </p:scale>
      <p:origin x="0" y="0"/>
    </p:cViewPr>
  </p:notesTextViewPr>
  <p:sorterViewPr>
    <p:cViewPr>
      <p:scale>
        <a:sx n="150" d="100"/>
        <a:sy n="15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53024D-5FCD-D142-BBE1-7B391F60AD88}" type="datetimeFigureOut">
              <a:rPr lang="en-US" smtClean="0"/>
              <a:t>5/4/2026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91EEAC-CFEF-9647-876F-EABC6B8338D7}" type="slidenum">
              <a:rPr lang="en-US" smtClean="0"/>
              <a:t>‹#›</a:t>
            </a:fld>
            <a:endParaRPr lang="en-US" dirty="0"/>
          </a:p>
        </p:txBody>
      </p:sp>
    </p:spTree>
    <p:extLst>
      <p:ext uri="{BB962C8B-B14F-4D97-AF65-F5344CB8AC3E}">
        <p14:creationId xmlns:p14="http://schemas.microsoft.com/office/powerpoint/2010/main" val="1675561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ea691bae84_0_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2ea691bae84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Slides template credit: Josh Hug, Lisa Yan</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Clr>
                <a:schemeClr val="dk1"/>
              </a:buClr>
              <a:buSzPts val="1100"/>
              <a:buFont typeface="Arial"/>
              <a:buNone/>
            </a:pPr>
            <a:r>
              <a:rPr lang="en" dirty="0"/>
              <a:t>today is the second half of the TCP implementation lecture and we're</a:t>
            </a:r>
            <a:endParaRPr dirty="0"/>
          </a:p>
          <a:p>
            <a:pPr marL="0" lvl="0" indent="0" algn="l" rtl="0">
              <a:spcBef>
                <a:spcPts val="0"/>
              </a:spcBef>
              <a:spcAft>
                <a:spcPts val="0"/>
              </a:spcAft>
              <a:buClr>
                <a:schemeClr val="dk1"/>
              </a:buClr>
              <a:buSzPts val="1100"/>
              <a:buFont typeface="Arial"/>
              <a:buNone/>
            </a:pPr>
            <a:r>
              <a:rPr lang="en" dirty="0"/>
              <a:t>0:45</a:t>
            </a:r>
            <a:endParaRPr dirty="0"/>
          </a:p>
          <a:p>
            <a:pPr marL="0" lvl="0" indent="0" algn="l" rtl="0">
              <a:spcBef>
                <a:spcPts val="0"/>
              </a:spcBef>
              <a:spcAft>
                <a:spcPts val="0"/>
              </a:spcAft>
              <a:buClr>
                <a:schemeClr val="dk1"/>
              </a:buClr>
              <a:buSzPts val="1100"/>
              <a:buFont typeface="Arial"/>
              <a:buNone/>
            </a:pPr>
            <a:r>
              <a:rPr lang="en" dirty="0"/>
              <a:t>going to take what we saw last time the ideas that we Ed to design reliability</a:t>
            </a:r>
            <a:endParaRPr dirty="0"/>
          </a:p>
          <a:p>
            <a:pPr marL="0" lvl="0" indent="0" algn="l" rtl="0">
              <a:spcBef>
                <a:spcPts val="0"/>
              </a:spcBef>
              <a:spcAft>
                <a:spcPts val="0"/>
              </a:spcAft>
              <a:buClr>
                <a:schemeClr val="dk1"/>
              </a:buClr>
              <a:buSzPts val="1100"/>
              <a:buFont typeface="Arial"/>
              <a:buNone/>
            </a:pPr>
            <a:r>
              <a:rPr lang="en" dirty="0"/>
              <a:t>0:50</a:t>
            </a:r>
            <a:endParaRPr dirty="0"/>
          </a:p>
          <a:p>
            <a:pPr marL="0" lvl="0" indent="0" algn="l" rtl="0">
              <a:spcBef>
                <a:spcPts val="0"/>
              </a:spcBef>
              <a:spcAft>
                <a:spcPts val="0"/>
              </a:spcAft>
              <a:buClr>
                <a:schemeClr val="dk1"/>
              </a:buClr>
              <a:buSzPts val="1100"/>
              <a:buFont typeface="Arial"/>
              <a:buNone/>
            </a:pPr>
            <a:r>
              <a:rPr lang="en" dirty="0"/>
              <a:t>and we're going to formalize them into an actual protocol</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 dirty="0"/>
              <a:t>And if we have time we might also do some congestion control to get ahead on that </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Let's break down the problem step by step based on the information provided in the table and the questions asked.</a:t>
            </a:r>
          </a:p>
          <a:p>
            <a:endParaRPr lang="en-GB" dirty="0"/>
          </a:p>
          <a:p>
            <a:r>
              <a:rPr lang="en-GB" dirty="0"/>
              <a:t>### Given:</a:t>
            </a:r>
          </a:p>
          <a:p>
            <a:r>
              <a:rPr lang="en-GB" dirty="0"/>
              <a:t>- The 3-bit block cipher is represented as a mapping between plaintext and ciphertext:</a:t>
            </a:r>
          </a:p>
          <a:p>
            <a:endParaRPr lang="en-GB" dirty="0"/>
          </a:p>
          <a:p>
            <a:r>
              <a:rPr lang="en-GB" dirty="0"/>
              <a:t>$$</a:t>
            </a:r>
          </a:p>
          <a:p>
            <a:r>
              <a:rPr lang="en-GB" dirty="0"/>
              <a:t>\begin{array}{|</a:t>
            </a:r>
            <a:r>
              <a:rPr lang="en-GB" dirty="0" err="1"/>
              <a:t>c|c</a:t>
            </a:r>
            <a:r>
              <a:rPr lang="en-GB" dirty="0"/>
              <a:t>|}</a:t>
            </a:r>
          </a:p>
          <a:p>
            <a:r>
              <a:rPr lang="en-GB" dirty="0"/>
              <a:t>\</a:t>
            </a:r>
            <a:r>
              <a:rPr lang="en-GB" dirty="0" err="1"/>
              <a:t>hline</a:t>
            </a:r>
            <a:endParaRPr lang="en-GB" dirty="0"/>
          </a:p>
          <a:p>
            <a:r>
              <a:rPr lang="en-GB" dirty="0"/>
              <a:t>\text{Plaintext} &amp; \text{Ciphertext} \\</a:t>
            </a:r>
          </a:p>
          <a:p>
            <a:r>
              <a:rPr lang="en-GB" dirty="0"/>
              <a:t>\</a:t>
            </a:r>
            <a:r>
              <a:rPr lang="en-GB" dirty="0" err="1"/>
              <a:t>hline</a:t>
            </a:r>
            <a:endParaRPr lang="en-GB" dirty="0"/>
          </a:p>
          <a:p>
            <a:r>
              <a:rPr lang="en-GB" dirty="0"/>
              <a:t>000 &amp; 110 \\</a:t>
            </a:r>
          </a:p>
          <a:p>
            <a:r>
              <a:rPr lang="en-GB" dirty="0"/>
              <a:t>001 &amp; 111 \\</a:t>
            </a:r>
          </a:p>
          <a:p>
            <a:r>
              <a:rPr lang="en-GB" dirty="0"/>
              <a:t>010 &amp; 101 \\</a:t>
            </a:r>
          </a:p>
          <a:p>
            <a:r>
              <a:rPr lang="en-GB" dirty="0"/>
              <a:t>011 &amp; 100 \\</a:t>
            </a:r>
          </a:p>
          <a:p>
            <a:r>
              <a:rPr lang="en-GB" dirty="0"/>
              <a:t>100 &amp; 011 \\</a:t>
            </a:r>
          </a:p>
          <a:p>
            <a:r>
              <a:rPr lang="en-GB" dirty="0"/>
              <a:t>101 &amp; 010 \\</a:t>
            </a:r>
          </a:p>
          <a:p>
            <a:r>
              <a:rPr lang="en-GB" dirty="0"/>
              <a:t>110 &amp; 000 \\</a:t>
            </a:r>
          </a:p>
          <a:p>
            <a:r>
              <a:rPr lang="en-GB" dirty="0"/>
              <a:t>111 &amp; 001 \\</a:t>
            </a:r>
          </a:p>
          <a:p>
            <a:r>
              <a:rPr lang="en-GB" dirty="0"/>
              <a:t>\</a:t>
            </a:r>
            <a:r>
              <a:rPr lang="en-GB" dirty="0" err="1"/>
              <a:t>hline</a:t>
            </a:r>
            <a:endParaRPr lang="en-GB" dirty="0"/>
          </a:p>
          <a:p>
            <a:r>
              <a:rPr lang="en-GB" dirty="0"/>
              <a:t>\end{array}</a:t>
            </a:r>
          </a:p>
          <a:p>
            <a:r>
              <a:rPr lang="en-GB" dirty="0"/>
              <a:t>$$</a:t>
            </a:r>
          </a:p>
          <a:p>
            <a:endParaRPr lang="en-GB" dirty="0"/>
          </a:p>
          <a:p>
            <a:r>
              <a:rPr lang="en-GB" dirty="0"/>
              <a:t>### (a) **Without CBC: What is the resulting ciphertext for the plaintext `100101100`?**</a:t>
            </a:r>
          </a:p>
          <a:p>
            <a:endParaRPr lang="en-GB" dirty="0"/>
          </a:p>
          <a:p>
            <a:r>
              <a:rPr lang="en-GB" dirty="0"/>
              <a:t>The plaintext `100101100` is a sequence of 9 bits, which we can divide into three 3-bit blocks:</a:t>
            </a:r>
          </a:p>
          <a:p>
            <a:endParaRPr lang="en-GB" dirty="0"/>
          </a:p>
          <a:p>
            <a:r>
              <a:rPr lang="en-GB" dirty="0"/>
              <a:t>- First block: `100`</a:t>
            </a:r>
          </a:p>
          <a:p>
            <a:r>
              <a:rPr lang="en-GB" dirty="0"/>
              <a:t>- Second block: `101`</a:t>
            </a:r>
          </a:p>
          <a:p>
            <a:r>
              <a:rPr lang="en-GB" dirty="0"/>
              <a:t>- Third block: `100`</a:t>
            </a:r>
          </a:p>
          <a:p>
            <a:endParaRPr lang="en-GB" dirty="0"/>
          </a:p>
          <a:p>
            <a:r>
              <a:rPr lang="en-GB" dirty="0"/>
              <a:t>Using the table provided, we can map each block of plaintext to its corresponding ciphertext:</a:t>
            </a:r>
          </a:p>
          <a:p>
            <a:endParaRPr lang="en-GB" dirty="0"/>
          </a:p>
          <a:p>
            <a:r>
              <a:rPr lang="en-GB" dirty="0"/>
              <a:t>- `100` maps to `011`</a:t>
            </a:r>
          </a:p>
          <a:p>
            <a:r>
              <a:rPr lang="en-GB" dirty="0"/>
              <a:t>- `101` maps to `010`</a:t>
            </a:r>
          </a:p>
          <a:p>
            <a:r>
              <a:rPr lang="en-GB" dirty="0"/>
              <a:t>- `100` maps to `011`</a:t>
            </a:r>
          </a:p>
          <a:p>
            <a:endParaRPr lang="en-GB" dirty="0"/>
          </a:p>
          <a:p>
            <a:r>
              <a:rPr lang="en-GB" dirty="0"/>
              <a:t>Thus, the resulting ciphertext is the concatenation of these three ciphertext blocks:</a:t>
            </a:r>
          </a:p>
          <a:p>
            <a:endParaRPr lang="en-GB" dirty="0"/>
          </a:p>
          <a:p>
            <a:r>
              <a:rPr lang="en-GB" dirty="0"/>
              <a:t>$$</a:t>
            </a:r>
          </a:p>
          <a:p>
            <a:r>
              <a:rPr lang="en-GB" dirty="0"/>
              <a:t>\text{Ciphertext} = 011010011</a:t>
            </a:r>
          </a:p>
          <a:p>
            <a:r>
              <a:rPr lang="en-GB" dirty="0"/>
              <a:t>$$</a:t>
            </a:r>
          </a:p>
          <a:p>
            <a:endParaRPr lang="en-GB" dirty="0"/>
          </a:p>
          <a:p>
            <a:r>
              <a:rPr lang="en-GB" dirty="0"/>
              <a:t>### (b) **What can Trudy surmise if she sniffs the ciphertext and knows a 3-bit block cipher without CBC is being used?**</a:t>
            </a:r>
          </a:p>
          <a:p>
            <a:endParaRPr lang="en-GB" dirty="0"/>
          </a:p>
          <a:p>
            <a:r>
              <a:rPr lang="en-GB" dirty="0"/>
              <a:t>If Trudy intercepts the ciphertext but does not know the specific cipher being used, she can infer certain things based on her knowledge of how block ciphers work:</a:t>
            </a:r>
          </a:p>
          <a:p>
            <a:endParaRPr lang="en-GB" dirty="0"/>
          </a:p>
          <a:p>
            <a:r>
              <a:rPr lang="en-GB" dirty="0"/>
              <a:t>1. **Block Size**: Since she knows it's a 3-bit block cipher, she can deduce that each group of 3 bits in the intercepted ciphertext corresponds to one block of plaintext.</a:t>
            </a:r>
          </a:p>
          <a:p>
            <a:r>
              <a:rPr lang="en-GB" dirty="0"/>
              <a:t>   </a:t>
            </a:r>
          </a:p>
          <a:p>
            <a:r>
              <a:rPr lang="en-GB" dirty="0"/>
              <a:t>2. **Frequency Analysis**: If Trudy intercepts enough ciphertexts, she could perform frequency analysis on the blocks. For example, if certain ciphertext blocks appear more frequently, she might guess that they correspond to more common plaintext blocks (like spaces or common letters in text).</a:t>
            </a:r>
          </a:p>
          <a:p>
            <a:endParaRPr lang="en-GB" dirty="0"/>
          </a:p>
          <a:p>
            <a:r>
              <a:rPr lang="en-GB" dirty="0"/>
              <a:t>3. **No CBC Weakness**: Without CBC (Cipher Block Chaining), each identical plaintext block will always map to the same ciphertext block. This makes it easier for Trudy to recognize patterns in repeated blocks of data.</a:t>
            </a:r>
          </a:p>
          <a:p>
            <a:endParaRPr lang="en-GB" dirty="0"/>
          </a:p>
          <a:p>
            <a:r>
              <a:rPr lang="en-GB" dirty="0"/>
              <a:t>However, without knowing the specific mapping between plaintext and ciphertext, Trudy cannot directly decrypt the message unless she somehow discovers or guesses this mapping.</a:t>
            </a:r>
          </a:p>
          <a:p>
            <a:endParaRPr lang="en-GB" dirty="0"/>
          </a:p>
          <a:p>
            <a:r>
              <a:rPr lang="en-GB" dirty="0"/>
              <a:t>### (c) **With CBC and IV = 111: What is the resulting ciphertext for the plaintext `100101100`?**</a:t>
            </a:r>
          </a:p>
          <a:p>
            <a:endParaRPr lang="en-GB" dirty="0"/>
          </a:p>
          <a:p>
            <a:r>
              <a:rPr lang="en-GB" dirty="0"/>
              <a:t>When CBC (Cipher Block Chaining) is used, each plaintext block is XORed with the previous ciphertext block (or with the Initialization Vector (IV) for the first block) before being encrypted.</a:t>
            </a:r>
          </a:p>
          <a:p>
            <a:endParaRPr lang="en-GB" dirty="0"/>
          </a:p>
          <a:p>
            <a:r>
              <a:rPr lang="en-GB" dirty="0"/>
              <a:t>1. **IV = 111**: The first step is to XOR the first plaintext block with the IV.</a:t>
            </a:r>
          </a:p>
          <a:p>
            <a:endParaRPr lang="en-GB" dirty="0"/>
          </a:p>
          <a:p>
            <a:r>
              <a:rPr lang="en-GB" dirty="0"/>
              <a:t>   - First plaintext block: `100`</a:t>
            </a:r>
          </a:p>
          <a:p>
            <a:r>
              <a:rPr lang="en-GB" dirty="0"/>
              <a:t>   - IV: `111`</a:t>
            </a:r>
          </a:p>
          <a:p>
            <a:r>
              <a:rPr lang="en-GB" dirty="0"/>
              <a:t>   - XOR result: $$ 100 \</a:t>
            </a:r>
            <a:r>
              <a:rPr lang="en-GB" dirty="0" err="1"/>
              <a:t>oplus</a:t>
            </a:r>
            <a:r>
              <a:rPr lang="en-GB" dirty="0"/>
              <a:t> 111 = 011 $$</a:t>
            </a:r>
          </a:p>
          <a:p>
            <a:endParaRPr lang="en-GB" dirty="0"/>
          </a:p>
          <a:p>
            <a:r>
              <a:rPr lang="en-GB" dirty="0"/>
              <a:t>   Now we encrypt this result (`011`) using our cipher table:</a:t>
            </a:r>
          </a:p>
          <a:p>
            <a:r>
              <a:rPr lang="en-GB" dirty="0"/>
              <a:t>   </a:t>
            </a:r>
          </a:p>
          <a:p>
            <a:r>
              <a:rPr lang="en-GB" dirty="0"/>
              <a:t>   - `011` maps to `100`.</a:t>
            </a:r>
          </a:p>
          <a:p>
            <a:endParaRPr lang="en-GB" dirty="0"/>
          </a:p>
          <a:p>
            <a:r>
              <a:rPr lang="en-GB" dirty="0"/>
              <a:t>   So, the first ciphertext block is `100`.</a:t>
            </a:r>
          </a:p>
          <a:p>
            <a:endParaRPr lang="en-GB" dirty="0"/>
          </a:p>
          <a:p>
            <a:r>
              <a:rPr lang="en-GB" dirty="0"/>
              <a:t>2. **Second Block**: Now we XOR the second plaintext block with the first ciphertext block:</a:t>
            </a:r>
          </a:p>
          <a:p>
            <a:endParaRPr lang="en-GB" dirty="0"/>
          </a:p>
          <a:p>
            <a:r>
              <a:rPr lang="en-GB" dirty="0"/>
              <a:t>   - Second plaintext block: `101`</a:t>
            </a:r>
          </a:p>
          <a:p>
            <a:r>
              <a:rPr lang="en-GB" dirty="0"/>
              <a:t>   - First ciphertext block: `100`</a:t>
            </a:r>
          </a:p>
          <a:p>
            <a:r>
              <a:rPr lang="en-GB" dirty="0"/>
              <a:t>   - XOR result: $$ 101 \</a:t>
            </a:r>
            <a:r>
              <a:rPr lang="en-GB" dirty="0" err="1"/>
              <a:t>oplus</a:t>
            </a:r>
            <a:r>
              <a:rPr lang="en-GB" dirty="0"/>
              <a:t> 100 = 001 $$</a:t>
            </a:r>
          </a:p>
          <a:p>
            <a:endParaRPr lang="en-GB" dirty="0"/>
          </a:p>
          <a:p>
            <a:r>
              <a:rPr lang="en-GB" dirty="0"/>
              <a:t>   Now we encrypt this result (`001`) using our cipher table:</a:t>
            </a:r>
          </a:p>
          <a:p>
            <a:r>
              <a:rPr lang="en-GB" dirty="0"/>
              <a:t>   </a:t>
            </a:r>
          </a:p>
          <a:p>
            <a:r>
              <a:rPr lang="en-GB" dirty="0"/>
              <a:t>   - `001` maps to `111`.</a:t>
            </a:r>
          </a:p>
          <a:p>
            <a:endParaRPr lang="en-GB" dirty="0"/>
          </a:p>
          <a:p>
            <a:r>
              <a:rPr lang="en-GB" dirty="0"/>
              <a:t>   So, the second ciphertext block is `111`.</a:t>
            </a:r>
          </a:p>
          <a:p>
            <a:endParaRPr lang="en-GB" dirty="0"/>
          </a:p>
          <a:p>
            <a:r>
              <a:rPr lang="en-GB" dirty="0"/>
              <a:t>3. **Third Block**: Finally, we XOR the third plaintext block with the second ciphertext block:</a:t>
            </a:r>
          </a:p>
          <a:p>
            <a:endParaRPr lang="en-GB" dirty="0"/>
          </a:p>
          <a:p>
            <a:r>
              <a:rPr lang="en-GB" dirty="0"/>
              <a:t>   - Third plaintext block: `100`</a:t>
            </a:r>
          </a:p>
          <a:p>
            <a:r>
              <a:rPr lang="en-GB" dirty="0"/>
              <a:t>   - Second ciphertext block: `111`</a:t>
            </a:r>
          </a:p>
          <a:p>
            <a:r>
              <a:rPr lang="en-GB" dirty="0"/>
              <a:t>   - XOR result: $$ 100 \</a:t>
            </a:r>
            <a:r>
              <a:rPr lang="en-GB" dirty="0" err="1"/>
              <a:t>oplus</a:t>
            </a:r>
            <a:r>
              <a:rPr lang="en-GB" dirty="0"/>
              <a:t> 111 = 011 $$</a:t>
            </a:r>
          </a:p>
          <a:p>
            <a:endParaRPr lang="en-GB" dirty="0"/>
          </a:p>
          <a:p>
            <a:r>
              <a:rPr lang="en-GB" dirty="0"/>
              <a:t>   Now we encrypt this result (`011`) using our cipher table:</a:t>
            </a:r>
          </a:p>
          <a:p>
            <a:r>
              <a:rPr lang="en-GB" dirty="0"/>
              <a:t>   </a:t>
            </a:r>
          </a:p>
          <a:p>
            <a:r>
              <a:rPr lang="en-GB" dirty="0"/>
              <a:t>   - `011` maps to `100`.</a:t>
            </a:r>
          </a:p>
          <a:p>
            <a:endParaRPr lang="en-GB" dirty="0"/>
          </a:p>
          <a:p>
            <a:r>
              <a:rPr lang="en-GB" dirty="0"/>
              <a:t>   So, the third ciphertext block is `100`.</a:t>
            </a:r>
          </a:p>
          <a:p>
            <a:endParaRPr lang="en-GB" dirty="0"/>
          </a:p>
          <a:p>
            <a:r>
              <a:rPr lang="en-GB" dirty="0"/>
              <a:t>Thus, when using CBC with IV = 111, the resulting ciphertext is:</a:t>
            </a:r>
          </a:p>
          <a:p>
            <a:endParaRPr lang="en-GB" dirty="0"/>
          </a:p>
          <a:p>
            <a:r>
              <a:rPr lang="en-GB" dirty="0"/>
              <a:t>$$</a:t>
            </a:r>
          </a:p>
          <a:p>
            <a:r>
              <a:rPr lang="en-GB" dirty="0"/>
              <a:t>\text{Ciphertext} = 100111100</a:t>
            </a:r>
          </a:p>
          <a:p>
            <a:r>
              <a:rPr lang="en-GB" dirty="0"/>
              <a:t>$$</a:t>
            </a:r>
          </a:p>
          <a:p>
            <a:endParaRPr lang="en-GB" dirty="0"/>
          </a:p>
          <a:p>
            <a:r>
              <a:rPr lang="en-GB" dirty="0"/>
              <a:t>### Final Answer Summary:</a:t>
            </a:r>
          </a:p>
          <a:p>
            <a:r>
              <a:rPr lang="en-GB" dirty="0"/>
              <a:t>- **(a)** Without CBC, resulting ciphertext for plaintext `100101100`:  </a:t>
            </a:r>
          </a:p>
          <a:p>
            <a:r>
              <a:rPr lang="en-GB" dirty="0"/>
              <a:t>  $$ \text{Ciphertext} = 011010011 $$</a:t>
            </a:r>
          </a:p>
          <a:p>
            <a:r>
              <a:rPr lang="en-GB" dirty="0"/>
              <a:t>  </a:t>
            </a:r>
          </a:p>
          <a:p>
            <a:r>
              <a:rPr lang="en-GB" dirty="0"/>
              <a:t>- **(b)** Trudy can infer that it's a 3-bit cipher and may use frequency analysis but cannot directly decrypt without knowing the specific mapping.</a:t>
            </a:r>
          </a:p>
          <a:p>
            <a:endParaRPr lang="en-GB" dirty="0"/>
          </a:p>
          <a:p>
            <a:r>
              <a:rPr lang="en-GB" dirty="0"/>
              <a:t>- **(c)** With CBC and IV = 111, resulting ciphertext for plaintext `100101100`:  </a:t>
            </a:r>
          </a:p>
          <a:p>
            <a:r>
              <a:rPr lang="en-GB" dirty="0"/>
              <a:t>  $$ \text{Ciphertext} = 100111100 $$</a:t>
            </a:r>
          </a:p>
          <a:p>
            <a:endParaRPr lang="en-GB" dirty="0"/>
          </a:p>
          <a:p>
            <a:r>
              <a:rPr lang="en-GB" dirty="0"/>
              <a:t>Citations:</a:t>
            </a:r>
          </a:p>
          <a:p>
            <a:r>
              <a:rPr lang="en-GB" dirty="0"/>
              <a:t>[1] https://ppl-ai-file-upload.s3.amazonaws.com/web/direct-files/657250/670d6e33-bf04-4786-8da4-9b8cff7bf69b/Temp.pdf</a:t>
            </a:r>
            <a:endParaRPr lang="en-SE" dirty="0"/>
          </a:p>
        </p:txBody>
      </p:sp>
      <p:sp>
        <p:nvSpPr>
          <p:cNvPr id="4" name="Slide Number Placeholder 3"/>
          <p:cNvSpPr>
            <a:spLocks noGrp="1"/>
          </p:cNvSpPr>
          <p:nvPr>
            <p:ph type="sldNum" sz="quarter" idx="5"/>
          </p:nvPr>
        </p:nvSpPr>
        <p:spPr/>
        <p:txBody>
          <a:bodyPr/>
          <a:lstStyle/>
          <a:p>
            <a:fld id="{3D91EEAC-CFEF-9647-876F-EABC6B8338D7}" type="slidenum">
              <a:rPr lang="en-US" smtClean="0"/>
              <a:t>3</a:t>
            </a:fld>
            <a:endParaRPr lang="en-US" dirty="0"/>
          </a:p>
        </p:txBody>
      </p:sp>
    </p:spTree>
    <p:extLst>
      <p:ext uri="{BB962C8B-B14F-4D97-AF65-F5344CB8AC3E}">
        <p14:creationId xmlns:p14="http://schemas.microsoft.com/office/powerpoint/2010/main" val="2198409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EC686-8429-2E40-81FA-5EC9C4AB3C55}"/>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8CC2C238-9334-5D47-BE46-7DBB933E48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a:extLst>
              <a:ext uri="{FF2B5EF4-FFF2-40B4-BE49-F238E27FC236}">
                <a16:creationId xmlns:a16="http://schemas.microsoft.com/office/drawing/2014/main" id="{67E93C0D-5E34-354A-A654-B3839136622B}"/>
              </a:ext>
            </a:extLst>
          </p:cNvPr>
          <p:cNvSpPr>
            <a:spLocks noGrp="1"/>
          </p:cNvSpPr>
          <p:nvPr>
            <p:ph type="sldNum" sz="quarter" idx="4"/>
          </p:nvPr>
        </p:nvSpPr>
        <p:spPr>
          <a:xfrm>
            <a:off x="9633856" y="6443089"/>
            <a:ext cx="2328959" cy="365125"/>
          </a:xfrm>
          <a:prstGeom prst="rect">
            <a:avLst/>
          </a:prstGeom>
        </p:spPr>
        <p:txBody>
          <a:bodyPr vert="horz" lIns="91440" tIns="45720" rIns="91440" bIns="45720" rtlCol="0" anchor="ctr"/>
          <a:lstStyle>
            <a:lvl1pPr algn="r">
              <a:defRPr sz="1100">
                <a:solidFill>
                  <a:schemeClr val="bg1">
                    <a:lumMod val="50000"/>
                  </a:schemeClr>
                </a:solidFill>
              </a:defRPr>
            </a:lvl1pPr>
          </a:lstStyle>
          <a:p>
            <a:r>
              <a:rPr lang="en-US" dirty="0"/>
              <a:t>Security: 8- </a:t>
            </a:r>
            <a:fld id="{C4204591-24BD-A542-B9D5-F8D8A88D2FEE}" type="slidenum">
              <a:rPr lang="en-US" smtClean="0"/>
              <a:pPr/>
              <a:t>‹#›</a:t>
            </a:fld>
            <a:endParaRPr lang="en-US" dirty="0"/>
          </a:p>
        </p:txBody>
      </p:sp>
    </p:spTree>
    <p:extLst>
      <p:ext uri="{BB962C8B-B14F-4D97-AF65-F5344CB8AC3E}">
        <p14:creationId xmlns:p14="http://schemas.microsoft.com/office/powerpoint/2010/main" val="33936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Demo slide left">
  <p:cSld name="Demo slide left">
    <p:spTree>
      <p:nvGrpSpPr>
        <p:cNvPr id="1" name="Shape 37"/>
        <p:cNvGrpSpPr/>
        <p:nvPr/>
      </p:nvGrpSpPr>
      <p:grpSpPr>
        <a:xfrm>
          <a:off x="0" y="0"/>
          <a:ext cx="0" cy="0"/>
          <a:chOff x="0" y="0"/>
          <a:chExt cx="0" cy="0"/>
        </a:xfrm>
      </p:grpSpPr>
      <p:sp>
        <p:nvSpPr>
          <p:cNvPr id="38" name="Google Shape;38;p7"/>
          <p:cNvSpPr/>
          <p:nvPr/>
        </p:nvSpPr>
        <p:spPr>
          <a:xfrm>
            <a:off x="0" y="-167"/>
            <a:ext cx="6096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9" name="Google Shape;39;p7"/>
          <p:cNvSpPr txBox="1">
            <a:spLocks noGrp="1"/>
          </p:cNvSpPr>
          <p:nvPr>
            <p:ph type="subTitle" idx="1"/>
          </p:nvPr>
        </p:nvSpPr>
        <p:spPr>
          <a:xfrm>
            <a:off x="300600" y="5257867"/>
            <a:ext cx="5393600" cy="6200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40" name="Google Shape;40;p7"/>
          <p:cNvSpPr txBox="1"/>
          <p:nvPr/>
        </p:nvSpPr>
        <p:spPr>
          <a:xfrm>
            <a:off x="277920" y="4560101"/>
            <a:ext cx="5495600" cy="759078"/>
          </a:xfrm>
          <a:prstGeom prst="rect">
            <a:avLst/>
          </a:prstGeom>
          <a:noFill/>
          <a:ln>
            <a:noFill/>
          </a:ln>
        </p:spPr>
        <p:txBody>
          <a:bodyPr spcFirstLastPara="1" wrap="square" lIns="121900" tIns="121900" rIns="121900" bIns="121900" anchor="t" anchorCtr="0">
            <a:spAutoFit/>
          </a:bodyPr>
          <a:lstStyle/>
          <a:p>
            <a:pPr marL="0" lvl="0" indent="0" algn="l" rtl="0">
              <a:spcBef>
                <a:spcPts val="0"/>
              </a:spcBef>
              <a:spcAft>
                <a:spcPts val="0"/>
              </a:spcAft>
              <a:buNone/>
            </a:pPr>
            <a:r>
              <a:rPr lang="en" sz="3333" b="1">
                <a:solidFill>
                  <a:schemeClr val="accent3"/>
                </a:solidFill>
                <a:latin typeface="Roboto"/>
                <a:ea typeface="Roboto"/>
                <a:cs typeface="Roboto"/>
                <a:sym typeface="Roboto"/>
              </a:rPr>
              <a:t>Demo Slides</a:t>
            </a:r>
            <a:endParaRPr sz="3333" b="1">
              <a:solidFill>
                <a:schemeClr val="accent3"/>
              </a:solidFill>
              <a:latin typeface="Roboto"/>
              <a:ea typeface="Roboto"/>
              <a:cs typeface="Roboto"/>
              <a:sym typeface="Roboto"/>
            </a:endParaRPr>
          </a:p>
        </p:txBody>
      </p:sp>
      <p:sp>
        <p:nvSpPr>
          <p:cNvPr id="41" name="Google Shape;41;p7"/>
          <p:cNvSpPr txBox="1">
            <a:spLocks noGrp="1"/>
          </p:cNvSpPr>
          <p:nvPr>
            <p:ph type="body" idx="2"/>
          </p:nvPr>
        </p:nvSpPr>
        <p:spPr>
          <a:xfrm>
            <a:off x="6223233" y="536267"/>
            <a:ext cx="57364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42" name="Google Shape;42;p7"/>
          <p:cNvSpPr txBox="1">
            <a:spLocks noGrp="1"/>
          </p:cNvSpPr>
          <p:nvPr>
            <p:ph type="title"/>
          </p:nvPr>
        </p:nvSpPr>
        <p:spPr>
          <a:xfrm>
            <a:off x="6096000" y="0"/>
            <a:ext cx="6096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43" name="Google Shape;43;p7"/>
          <p:cNvCxnSpPr/>
          <p:nvPr/>
        </p:nvCxnSpPr>
        <p:spPr>
          <a:xfrm>
            <a:off x="6223241" y="536280"/>
            <a:ext cx="5802800" cy="0"/>
          </a:xfrm>
          <a:prstGeom prst="straightConnector1">
            <a:avLst/>
          </a:prstGeom>
          <a:noFill/>
          <a:ln w="19050" cap="flat" cmpd="sng">
            <a:solidFill>
              <a:srgbClr val="BF9000"/>
            </a:solidFill>
            <a:prstDash val="solid"/>
            <a:round/>
            <a:headEnd type="none" w="med" len="med"/>
            <a:tailEnd type="none" w="med" len="med"/>
          </a:ln>
        </p:spPr>
      </p:cxnSp>
      <p:pic>
        <p:nvPicPr>
          <p:cNvPr id="44" name="Google Shape;44;p7"/>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45" name="Google Shape;45;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445017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Wide Puzzle">
  <p:cSld name="Wide Puzzle">
    <p:spTree>
      <p:nvGrpSpPr>
        <p:cNvPr id="1" name="Shape 46"/>
        <p:cNvGrpSpPr/>
        <p:nvPr/>
      </p:nvGrpSpPr>
      <p:grpSpPr>
        <a:xfrm>
          <a:off x="0" y="0"/>
          <a:ext cx="0" cy="0"/>
          <a:chOff x="0" y="0"/>
          <a:chExt cx="0" cy="0"/>
        </a:xfrm>
      </p:grpSpPr>
      <p:sp>
        <p:nvSpPr>
          <p:cNvPr id="47" name="Google Shape;47;p8"/>
          <p:cNvSpPr/>
          <p:nvPr/>
        </p:nvSpPr>
        <p:spPr>
          <a:xfrm>
            <a:off x="0" y="-167"/>
            <a:ext cx="3702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8" name="Google Shape;48;p8"/>
          <p:cNvSpPr txBox="1">
            <a:spLocks noGrp="1"/>
          </p:cNvSpPr>
          <p:nvPr>
            <p:ph type="subTitle" idx="1"/>
          </p:nvPr>
        </p:nvSpPr>
        <p:spPr>
          <a:xfrm>
            <a:off x="300600" y="5257867"/>
            <a:ext cx="3267200" cy="9596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49" name="Google Shape;49;p8"/>
          <p:cNvSpPr txBox="1">
            <a:spLocks noGrp="1"/>
          </p:cNvSpPr>
          <p:nvPr>
            <p:ph type="body" idx="2"/>
          </p:nvPr>
        </p:nvSpPr>
        <p:spPr>
          <a:xfrm>
            <a:off x="3916467" y="536267"/>
            <a:ext cx="80432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50" name="Google Shape;50;p8"/>
          <p:cNvSpPr txBox="1">
            <a:spLocks noGrp="1"/>
          </p:cNvSpPr>
          <p:nvPr>
            <p:ph type="title"/>
          </p:nvPr>
        </p:nvSpPr>
        <p:spPr>
          <a:xfrm>
            <a:off x="3702000" y="0"/>
            <a:ext cx="8490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51" name="Google Shape;51;p8"/>
          <p:cNvCxnSpPr/>
          <p:nvPr/>
        </p:nvCxnSpPr>
        <p:spPr>
          <a:xfrm>
            <a:off x="3916467" y="536267"/>
            <a:ext cx="8109600" cy="0"/>
          </a:xfrm>
          <a:prstGeom prst="straightConnector1">
            <a:avLst/>
          </a:prstGeom>
          <a:noFill/>
          <a:ln w="19050" cap="flat" cmpd="sng">
            <a:solidFill>
              <a:srgbClr val="BF9000"/>
            </a:solidFill>
            <a:prstDash val="solid"/>
            <a:round/>
            <a:headEnd type="none" w="med" len="med"/>
            <a:tailEnd type="none" w="med" len="med"/>
          </a:ln>
        </p:spPr>
      </p:cxnSp>
      <p:pic>
        <p:nvPicPr>
          <p:cNvPr id="52" name="Google Shape;52;p8"/>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53" name="Google Shape;53;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54" name="Google Shape;54;p8"/>
          <p:cNvSpPr txBox="1"/>
          <p:nvPr/>
        </p:nvSpPr>
        <p:spPr>
          <a:xfrm>
            <a:off x="277920" y="4560101"/>
            <a:ext cx="5495600" cy="759078"/>
          </a:xfrm>
          <a:prstGeom prst="rect">
            <a:avLst/>
          </a:prstGeom>
          <a:noFill/>
          <a:ln>
            <a:noFill/>
          </a:ln>
        </p:spPr>
        <p:txBody>
          <a:bodyPr spcFirstLastPara="1" wrap="square" lIns="121900" tIns="121900" rIns="121900" bIns="121900" anchor="t" anchorCtr="0">
            <a:spAutoFit/>
          </a:bodyPr>
          <a:lstStyle/>
          <a:p>
            <a:pPr marL="0" lvl="0" indent="0" algn="l" rtl="0">
              <a:spcBef>
                <a:spcPts val="0"/>
              </a:spcBef>
              <a:spcAft>
                <a:spcPts val="0"/>
              </a:spcAft>
              <a:buNone/>
            </a:pPr>
            <a:r>
              <a:rPr lang="en" sz="3333" b="1">
                <a:solidFill>
                  <a:schemeClr val="accent3"/>
                </a:solidFill>
                <a:latin typeface="Roboto"/>
                <a:ea typeface="Roboto"/>
                <a:cs typeface="Roboto"/>
                <a:sym typeface="Roboto"/>
              </a:rPr>
              <a:t>Demo</a:t>
            </a:r>
            <a:endParaRPr sz="3333" b="1">
              <a:solidFill>
                <a:schemeClr val="accent3"/>
              </a:solidFill>
              <a:latin typeface="Roboto"/>
              <a:ea typeface="Roboto"/>
              <a:cs typeface="Roboto"/>
              <a:sym typeface="Roboto"/>
            </a:endParaRPr>
          </a:p>
        </p:txBody>
      </p:sp>
    </p:spTree>
    <p:extLst>
      <p:ext uri="{BB962C8B-B14F-4D97-AF65-F5344CB8AC3E}">
        <p14:creationId xmlns:p14="http://schemas.microsoft.com/office/powerpoint/2010/main" val="30428357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Wide Puzzle 1">
  <p:cSld name="Wide Puzzle 1">
    <p:spTree>
      <p:nvGrpSpPr>
        <p:cNvPr id="1" name="Shape 55"/>
        <p:cNvGrpSpPr/>
        <p:nvPr/>
      </p:nvGrpSpPr>
      <p:grpSpPr>
        <a:xfrm>
          <a:off x="0" y="0"/>
          <a:ext cx="0" cy="0"/>
          <a:chOff x="0" y="0"/>
          <a:chExt cx="0" cy="0"/>
        </a:xfrm>
      </p:grpSpPr>
      <p:sp>
        <p:nvSpPr>
          <p:cNvPr id="56" name="Google Shape;56;p9"/>
          <p:cNvSpPr/>
          <p:nvPr/>
        </p:nvSpPr>
        <p:spPr>
          <a:xfrm>
            <a:off x="0" y="-167"/>
            <a:ext cx="3702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7" name="Google Shape;57;p9"/>
          <p:cNvSpPr txBox="1">
            <a:spLocks noGrp="1"/>
          </p:cNvSpPr>
          <p:nvPr>
            <p:ph type="subTitle" idx="1"/>
          </p:nvPr>
        </p:nvSpPr>
        <p:spPr>
          <a:xfrm>
            <a:off x="300600" y="5257867"/>
            <a:ext cx="3267200" cy="9596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58" name="Google Shape;58;p9"/>
          <p:cNvSpPr txBox="1"/>
          <p:nvPr/>
        </p:nvSpPr>
        <p:spPr>
          <a:xfrm>
            <a:off x="277927" y="4560101"/>
            <a:ext cx="2498400" cy="759078"/>
          </a:xfrm>
          <a:prstGeom prst="rect">
            <a:avLst/>
          </a:prstGeom>
          <a:noFill/>
          <a:ln>
            <a:noFill/>
          </a:ln>
        </p:spPr>
        <p:txBody>
          <a:bodyPr spcFirstLastPara="1" wrap="square" lIns="121900" tIns="121900" rIns="121900" bIns="121900" anchor="t" anchorCtr="0">
            <a:spAutoFit/>
          </a:bodyPr>
          <a:lstStyle/>
          <a:p>
            <a:pPr marL="0" lvl="0" indent="0" algn="l" rtl="0">
              <a:spcBef>
                <a:spcPts val="0"/>
              </a:spcBef>
              <a:spcAft>
                <a:spcPts val="0"/>
              </a:spcAft>
              <a:buNone/>
            </a:pPr>
            <a:r>
              <a:rPr lang="en" sz="3333" b="1">
                <a:solidFill>
                  <a:schemeClr val="accent3"/>
                </a:solidFill>
                <a:latin typeface="Roboto"/>
                <a:ea typeface="Roboto"/>
                <a:cs typeface="Roboto"/>
                <a:sym typeface="Roboto"/>
              </a:rPr>
              <a:t>Compare</a:t>
            </a:r>
            <a:endParaRPr sz="3333" b="1">
              <a:solidFill>
                <a:schemeClr val="accent3"/>
              </a:solidFill>
              <a:latin typeface="Roboto"/>
              <a:ea typeface="Roboto"/>
              <a:cs typeface="Roboto"/>
              <a:sym typeface="Roboto"/>
            </a:endParaRPr>
          </a:p>
        </p:txBody>
      </p:sp>
      <p:sp>
        <p:nvSpPr>
          <p:cNvPr id="59" name="Google Shape;59;p9"/>
          <p:cNvSpPr txBox="1">
            <a:spLocks noGrp="1"/>
          </p:cNvSpPr>
          <p:nvPr>
            <p:ph type="body" idx="2"/>
          </p:nvPr>
        </p:nvSpPr>
        <p:spPr>
          <a:xfrm>
            <a:off x="3916467" y="536267"/>
            <a:ext cx="80432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60" name="Google Shape;60;p9"/>
          <p:cNvSpPr txBox="1">
            <a:spLocks noGrp="1"/>
          </p:cNvSpPr>
          <p:nvPr>
            <p:ph type="title"/>
          </p:nvPr>
        </p:nvSpPr>
        <p:spPr>
          <a:xfrm>
            <a:off x="3702000" y="0"/>
            <a:ext cx="8490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61" name="Google Shape;61;p9"/>
          <p:cNvCxnSpPr/>
          <p:nvPr/>
        </p:nvCxnSpPr>
        <p:spPr>
          <a:xfrm>
            <a:off x="3916467" y="536267"/>
            <a:ext cx="8109600" cy="0"/>
          </a:xfrm>
          <a:prstGeom prst="straightConnector1">
            <a:avLst/>
          </a:prstGeom>
          <a:noFill/>
          <a:ln w="19050" cap="flat" cmpd="sng">
            <a:solidFill>
              <a:srgbClr val="BF9000"/>
            </a:solidFill>
            <a:prstDash val="solid"/>
            <a:round/>
            <a:headEnd type="none" w="med" len="med"/>
            <a:tailEnd type="none" w="med" len="med"/>
          </a:ln>
        </p:spPr>
      </p:cxnSp>
      <p:pic>
        <p:nvPicPr>
          <p:cNvPr id="62" name="Google Shape;62;p9"/>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63" name="Google Shape;63;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7973051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Wide Puzzle Solution">
  <p:cSld name="Wide Puzzle Solution">
    <p:spTree>
      <p:nvGrpSpPr>
        <p:cNvPr id="1" name="Shape 64"/>
        <p:cNvGrpSpPr/>
        <p:nvPr/>
      </p:nvGrpSpPr>
      <p:grpSpPr>
        <a:xfrm>
          <a:off x="0" y="0"/>
          <a:ext cx="0" cy="0"/>
          <a:chOff x="0" y="0"/>
          <a:chExt cx="0" cy="0"/>
        </a:xfrm>
      </p:grpSpPr>
      <p:sp>
        <p:nvSpPr>
          <p:cNvPr id="65" name="Google Shape;65;p10"/>
          <p:cNvSpPr/>
          <p:nvPr/>
        </p:nvSpPr>
        <p:spPr>
          <a:xfrm>
            <a:off x="0" y="-167"/>
            <a:ext cx="3702000" cy="6858000"/>
          </a:xfrm>
          <a:prstGeom prst="rect">
            <a:avLst/>
          </a:prstGeom>
          <a:solidFill>
            <a:srgbClr val="F3F3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6" name="Google Shape;66;p10"/>
          <p:cNvSpPr txBox="1">
            <a:spLocks noGrp="1"/>
          </p:cNvSpPr>
          <p:nvPr>
            <p:ph type="subTitle" idx="1"/>
          </p:nvPr>
        </p:nvSpPr>
        <p:spPr>
          <a:xfrm>
            <a:off x="300600" y="5257867"/>
            <a:ext cx="3267200" cy="9596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67" name="Google Shape;67;p10"/>
          <p:cNvSpPr txBox="1"/>
          <p:nvPr/>
        </p:nvSpPr>
        <p:spPr>
          <a:xfrm>
            <a:off x="277927" y="4560101"/>
            <a:ext cx="2498400" cy="759078"/>
          </a:xfrm>
          <a:prstGeom prst="rect">
            <a:avLst/>
          </a:prstGeom>
          <a:noFill/>
          <a:ln>
            <a:noFill/>
          </a:ln>
        </p:spPr>
        <p:txBody>
          <a:bodyPr spcFirstLastPara="1" wrap="square" lIns="121900" tIns="121900" rIns="121900" bIns="121900" anchor="t" anchorCtr="0">
            <a:spAutoFit/>
          </a:bodyPr>
          <a:lstStyle/>
          <a:p>
            <a:pPr marL="0" lvl="0" indent="0" algn="l" rtl="0">
              <a:spcBef>
                <a:spcPts val="0"/>
              </a:spcBef>
              <a:spcAft>
                <a:spcPts val="0"/>
              </a:spcAft>
              <a:buNone/>
            </a:pPr>
            <a:r>
              <a:rPr lang="en" sz="3333" b="1">
                <a:solidFill>
                  <a:schemeClr val="accent3"/>
                </a:solidFill>
                <a:latin typeface="Roboto"/>
                <a:ea typeface="Roboto"/>
                <a:cs typeface="Roboto"/>
                <a:sym typeface="Roboto"/>
              </a:rPr>
              <a:t>Solution</a:t>
            </a:r>
            <a:endParaRPr sz="3333" b="1">
              <a:solidFill>
                <a:schemeClr val="accent3"/>
              </a:solidFill>
              <a:latin typeface="Roboto"/>
              <a:ea typeface="Roboto"/>
              <a:cs typeface="Roboto"/>
              <a:sym typeface="Roboto"/>
            </a:endParaRPr>
          </a:p>
        </p:txBody>
      </p:sp>
      <p:sp>
        <p:nvSpPr>
          <p:cNvPr id="68" name="Google Shape;68;p10"/>
          <p:cNvSpPr txBox="1">
            <a:spLocks noGrp="1"/>
          </p:cNvSpPr>
          <p:nvPr>
            <p:ph type="body" idx="2"/>
          </p:nvPr>
        </p:nvSpPr>
        <p:spPr>
          <a:xfrm>
            <a:off x="3916467" y="536267"/>
            <a:ext cx="80432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69" name="Google Shape;69;p10"/>
          <p:cNvSpPr txBox="1">
            <a:spLocks noGrp="1"/>
          </p:cNvSpPr>
          <p:nvPr>
            <p:ph type="title"/>
          </p:nvPr>
        </p:nvSpPr>
        <p:spPr>
          <a:xfrm>
            <a:off x="3702000" y="0"/>
            <a:ext cx="84900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70" name="Google Shape;70;p10"/>
          <p:cNvCxnSpPr/>
          <p:nvPr/>
        </p:nvCxnSpPr>
        <p:spPr>
          <a:xfrm>
            <a:off x="3916467" y="536267"/>
            <a:ext cx="8109600" cy="0"/>
          </a:xfrm>
          <a:prstGeom prst="straightConnector1">
            <a:avLst/>
          </a:prstGeom>
          <a:noFill/>
          <a:ln w="19050" cap="flat" cmpd="sng">
            <a:solidFill>
              <a:srgbClr val="BF9000"/>
            </a:solidFill>
            <a:prstDash val="solid"/>
            <a:round/>
            <a:headEnd type="none" w="med" len="med"/>
            <a:tailEnd type="none" w="med" len="med"/>
          </a:ln>
        </p:spPr>
      </p:cxnSp>
      <p:pic>
        <p:nvPicPr>
          <p:cNvPr id="71" name="Google Shape;71;p10"/>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72" name="Google Shape;72;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2148256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73"/>
        <p:cNvGrpSpPr/>
        <p:nvPr/>
      </p:nvGrpSpPr>
      <p:grpSpPr>
        <a:xfrm>
          <a:off x="0" y="0"/>
          <a:ext cx="0" cy="0"/>
          <a:chOff x="0" y="0"/>
          <a:chExt cx="0" cy="0"/>
        </a:xfrm>
      </p:grpSpPr>
      <p:sp>
        <p:nvSpPr>
          <p:cNvPr id="74" name="Google Shape;74;p11"/>
          <p:cNvSpPr txBox="1">
            <a:spLocks noGrp="1"/>
          </p:cNvSpPr>
          <p:nvPr>
            <p:ph type="title"/>
          </p:nvPr>
        </p:nvSpPr>
        <p:spPr>
          <a:xfrm>
            <a:off x="0" y="0"/>
            <a:ext cx="113608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5" name="Google Shape;75;p11"/>
          <p:cNvSpPr txBox="1">
            <a:spLocks noGrp="1"/>
          </p:cNvSpPr>
          <p:nvPr>
            <p:ph type="body" idx="1"/>
          </p:nvPr>
        </p:nvSpPr>
        <p:spPr>
          <a:xfrm>
            <a:off x="6416508" y="536275"/>
            <a:ext cx="5333200" cy="4555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76" name="Google Shape;76;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cxnSp>
        <p:nvCxnSpPr>
          <p:cNvPr id="77" name="Google Shape;77;p11"/>
          <p:cNvCxnSpPr/>
          <p:nvPr/>
        </p:nvCxnSpPr>
        <p:spPr>
          <a:xfrm>
            <a:off x="127241" y="536280"/>
            <a:ext cx="11879600" cy="0"/>
          </a:xfrm>
          <a:prstGeom prst="straightConnector1">
            <a:avLst/>
          </a:prstGeom>
          <a:noFill/>
          <a:ln w="19050" cap="flat" cmpd="sng">
            <a:solidFill>
              <a:srgbClr val="BF9000"/>
            </a:solidFill>
            <a:prstDash val="solid"/>
            <a:round/>
            <a:headEnd type="none" w="med" len="med"/>
            <a:tailEnd type="none" w="med" len="med"/>
          </a:ln>
        </p:spPr>
      </p:cxnSp>
      <p:sp>
        <p:nvSpPr>
          <p:cNvPr id="78" name="Google Shape;78;p11"/>
          <p:cNvSpPr txBox="1">
            <a:spLocks noGrp="1"/>
          </p:cNvSpPr>
          <p:nvPr>
            <p:ph type="body" idx="2"/>
          </p:nvPr>
        </p:nvSpPr>
        <p:spPr>
          <a:xfrm>
            <a:off x="127241" y="536275"/>
            <a:ext cx="5333200" cy="4555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Tree>
    <p:extLst>
      <p:ext uri="{BB962C8B-B14F-4D97-AF65-F5344CB8AC3E}">
        <p14:creationId xmlns:p14="http://schemas.microsoft.com/office/powerpoint/2010/main" val="12290048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79"/>
        <p:cNvGrpSpPr/>
        <p:nvPr/>
      </p:nvGrpSpPr>
      <p:grpSpPr>
        <a:xfrm>
          <a:off x="0" y="0"/>
          <a:ext cx="0" cy="0"/>
          <a:chOff x="0" y="0"/>
          <a:chExt cx="0" cy="0"/>
        </a:xfrm>
      </p:grpSpPr>
      <p:sp>
        <p:nvSpPr>
          <p:cNvPr id="80" name="Google Shape;80;p12"/>
          <p:cNvSpPr txBox="1">
            <a:spLocks noGrp="1"/>
          </p:cNvSpPr>
          <p:nvPr>
            <p:ph type="title"/>
          </p:nvPr>
        </p:nvSpPr>
        <p:spPr>
          <a:xfrm>
            <a:off x="0" y="0"/>
            <a:ext cx="113608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81" name="Google Shape;81;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cxnSp>
        <p:nvCxnSpPr>
          <p:cNvPr id="82" name="Google Shape;82;p12"/>
          <p:cNvCxnSpPr/>
          <p:nvPr/>
        </p:nvCxnSpPr>
        <p:spPr>
          <a:xfrm>
            <a:off x="127241" y="536280"/>
            <a:ext cx="11879600" cy="0"/>
          </a:xfrm>
          <a:prstGeom prst="straightConnector1">
            <a:avLst/>
          </a:prstGeom>
          <a:noFill/>
          <a:ln w="19050" cap="flat" cmpd="sng">
            <a:solidFill>
              <a:srgbClr val="BF9000"/>
            </a:solidFill>
            <a:prstDash val="solid"/>
            <a:round/>
            <a:headEnd type="none" w="med" len="med"/>
            <a:tailEnd type="none" w="med" len="med"/>
          </a:ln>
        </p:spPr>
      </p:cxnSp>
    </p:spTree>
    <p:extLst>
      <p:ext uri="{BB962C8B-B14F-4D97-AF65-F5344CB8AC3E}">
        <p14:creationId xmlns:p14="http://schemas.microsoft.com/office/powerpoint/2010/main" val="388804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83"/>
        <p:cNvGrpSpPr/>
        <p:nvPr/>
      </p:nvGrpSpPr>
      <p:grpSpPr>
        <a:xfrm>
          <a:off x="0" y="0"/>
          <a:ext cx="0" cy="0"/>
          <a:chOff x="0" y="0"/>
          <a:chExt cx="0" cy="0"/>
        </a:xfrm>
      </p:grpSpPr>
      <p:sp>
        <p:nvSpPr>
          <p:cNvPr id="84" name="Google Shape;84;p13"/>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Autofit/>
          </a:bodyPr>
          <a:lstStyle>
            <a:lvl1pPr lvl="0" rtl="0">
              <a:spcBef>
                <a:spcPts val="0"/>
              </a:spcBef>
              <a:spcAft>
                <a:spcPts val="0"/>
              </a:spcAft>
              <a:buSzPts val="4800"/>
              <a:buNone/>
              <a:defRPr sz="6400"/>
            </a:lvl1pPr>
            <a:lvl2pPr lvl="1" rtl="0">
              <a:spcBef>
                <a:spcPts val="0"/>
              </a:spcBef>
              <a:spcAft>
                <a:spcPts val="0"/>
              </a:spcAft>
              <a:buSzPts val="4800"/>
              <a:buNone/>
              <a:defRPr sz="6400"/>
            </a:lvl2pPr>
            <a:lvl3pPr lvl="2" rtl="0">
              <a:spcBef>
                <a:spcPts val="0"/>
              </a:spcBef>
              <a:spcAft>
                <a:spcPts val="0"/>
              </a:spcAft>
              <a:buSzPts val="4800"/>
              <a:buNone/>
              <a:defRPr sz="6400"/>
            </a:lvl3pPr>
            <a:lvl4pPr lvl="3" rtl="0">
              <a:spcBef>
                <a:spcPts val="0"/>
              </a:spcBef>
              <a:spcAft>
                <a:spcPts val="0"/>
              </a:spcAft>
              <a:buSzPts val="4800"/>
              <a:buNone/>
              <a:defRPr sz="6400"/>
            </a:lvl4pPr>
            <a:lvl5pPr lvl="4" rtl="0">
              <a:spcBef>
                <a:spcPts val="0"/>
              </a:spcBef>
              <a:spcAft>
                <a:spcPts val="0"/>
              </a:spcAft>
              <a:buSzPts val="4800"/>
              <a:buNone/>
              <a:defRPr sz="6400"/>
            </a:lvl5pPr>
            <a:lvl6pPr lvl="5" rtl="0">
              <a:spcBef>
                <a:spcPts val="0"/>
              </a:spcBef>
              <a:spcAft>
                <a:spcPts val="0"/>
              </a:spcAft>
              <a:buSzPts val="4800"/>
              <a:buNone/>
              <a:defRPr sz="6400"/>
            </a:lvl6pPr>
            <a:lvl7pPr lvl="6" rtl="0">
              <a:spcBef>
                <a:spcPts val="0"/>
              </a:spcBef>
              <a:spcAft>
                <a:spcPts val="0"/>
              </a:spcAft>
              <a:buSzPts val="4800"/>
              <a:buNone/>
              <a:defRPr sz="6400"/>
            </a:lvl7pPr>
            <a:lvl8pPr lvl="7" rtl="0">
              <a:spcBef>
                <a:spcPts val="0"/>
              </a:spcBef>
              <a:spcAft>
                <a:spcPts val="0"/>
              </a:spcAft>
              <a:buSzPts val="4800"/>
              <a:buNone/>
              <a:defRPr sz="6400"/>
            </a:lvl8pPr>
            <a:lvl9pPr lvl="8" rtl="0">
              <a:spcBef>
                <a:spcPts val="0"/>
              </a:spcBef>
              <a:spcAft>
                <a:spcPts val="0"/>
              </a:spcAft>
              <a:buSzPts val="4800"/>
              <a:buNone/>
              <a:defRPr sz="6400"/>
            </a:lvl9pPr>
          </a:lstStyle>
          <a:p>
            <a:endParaRPr/>
          </a:p>
        </p:txBody>
      </p:sp>
      <p:sp>
        <p:nvSpPr>
          <p:cNvPr id="85" name="Google Shape;85;p1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1157373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ECTION_TITLE_AND_DESCRIPTION_3">
  <p:cSld name="SECTION_TITLE_AND_DESCRIPTION_3">
    <p:spTree>
      <p:nvGrpSpPr>
        <p:cNvPr id="1" name="Shape 86"/>
        <p:cNvGrpSpPr/>
        <p:nvPr/>
      </p:nvGrpSpPr>
      <p:grpSpPr>
        <a:xfrm>
          <a:off x="0" y="0"/>
          <a:ext cx="0" cy="0"/>
          <a:chOff x="0" y="0"/>
          <a:chExt cx="0" cy="0"/>
        </a:xfrm>
      </p:grpSpPr>
      <p:sp>
        <p:nvSpPr>
          <p:cNvPr id="87" name="Google Shape;87;p14"/>
          <p:cNvSpPr/>
          <p:nvPr/>
        </p:nvSpPr>
        <p:spPr>
          <a:xfrm>
            <a:off x="6096000" y="-167"/>
            <a:ext cx="6096000" cy="6858000"/>
          </a:xfrm>
          <a:prstGeom prst="rect">
            <a:avLst/>
          </a:prstGeom>
          <a:solidFill>
            <a:srgbClr val="CFE2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8" name="Google Shape;88;p14"/>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89" name="Google Shape;89;p14"/>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90" name="Google Shape;90;p1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91" name="Google Shape;91;p14"/>
          <p:cNvSpPr txBox="1">
            <a:spLocks noGrp="1"/>
          </p:cNvSpPr>
          <p:nvPr>
            <p:ph type="body" idx="2"/>
          </p:nvPr>
        </p:nvSpPr>
        <p:spPr>
          <a:xfrm>
            <a:off x="6416508" y="536275"/>
            <a:ext cx="5333200" cy="45552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Tree>
    <p:extLst>
      <p:ext uri="{BB962C8B-B14F-4D97-AF65-F5344CB8AC3E}">
        <p14:creationId xmlns:p14="http://schemas.microsoft.com/office/powerpoint/2010/main" val="21093844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92"/>
        <p:cNvGrpSpPr/>
        <p:nvPr/>
      </p:nvGrpSpPr>
      <p:grpSpPr>
        <a:xfrm>
          <a:off x="0" y="0"/>
          <a:ext cx="0" cy="0"/>
          <a:chOff x="0" y="0"/>
          <a:chExt cx="0" cy="0"/>
        </a:xfrm>
      </p:grpSpPr>
      <p:sp>
        <p:nvSpPr>
          <p:cNvPr id="93" name="Google Shape;93;p1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94" name="Google Shape;94;p15"/>
          <p:cNvSpPr txBox="1">
            <a:spLocks noGrp="1"/>
          </p:cNvSpPr>
          <p:nvPr>
            <p:ph type="title"/>
          </p:nvPr>
        </p:nvSpPr>
        <p:spPr>
          <a:xfrm>
            <a:off x="127233" y="5717867"/>
            <a:ext cx="11545200" cy="10244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dk1"/>
              </a:buClr>
              <a:buSzPts val="1800"/>
              <a:buFont typeface="Roboto"/>
              <a:buNone/>
              <a:defRPr sz="2400">
                <a:solidFill>
                  <a:schemeClr val="dk1"/>
                </a:solidFill>
                <a:latin typeface="Roboto"/>
                <a:ea typeface="Roboto"/>
                <a:cs typeface="Roboto"/>
                <a:sym typeface="Roboto"/>
              </a:defRPr>
            </a:lvl1pPr>
            <a:lvl2pPr lvl="1" rtl="0">
              <a:spcBef>
                <a:spcPts val="0"/>
              </a:spcBef>
              <a:spcAft>
                <a:spcPts val="0"/>
              </a:spcAft>
              <a:buSzPts val="2400"/>
              <a:buFont typeface="Roboto"/>
              <a:buNone/>
              <a:defRPr sz="3200">
                <a:latin typeface="Roboto"/>
                <a:ea typeface="Roboto"/>
                <a:cs typeface="Roboto"/>
                <a:sym typeface="Roboto"/>
              </a:defRPr>
            </a:lvl2pPr>
            <a:lvl3pPr lvl="2" rtl="0">
              <a:spcBef>
                <a:spcPts val="0"/>
              </a:spcBef>
              <a:spcAft>
                <a:spcPts val="0"/>
              </a:spcAft>
              <a:buSzPts val="2400"/>
              <a:buFont typeface="Roboto"/>
              <a:buNone/>
              <a:defRPr sz="3200">
                <a:latin typeface="Roboto"/>
                <a:ea typeface="Roboto"/>
                <a:cs typeface="Roboto"/>
                <a:sym typeface="Roboto"/>
              </a:defRPr>
            </a:lvl3pPr>
            <a:lvl4pPr lvl="3" rtl="0">
              <a:spcBef>
                <a:spcPts val="0"/>
              </a:spcBef>
              <a:spcAft>
                <a:spcPts val="0"/>
              </a:spcAft>
              <a:buSzPts val="2400"/>
              <a:buFont typeface="Roboto"/>
              <a:buNone/>
              <a:defRPr sz="3200">
                <a:latin typeface="Roboto"/>
                <a:ea typeface="Roboto"/>
                <a:cs typeface="Roboto"/>
                <a:sym typeface="Roboto"/>
              </a:defRPr>
            </a:lvl4pPr>
            <a:lvl5pPr lvl="4" rtl="0">
              <a:spcBef>
                <a:spcPts val="0"/>
              </a:spcBef>
              <a:spcAft>
                <a:spcPts val="0"/>
              </a:spcAft>
              <a:buSzPts val="2400"/>
              <a:buFont typeface="Roboto"/>
              <a:buNone/>
              <a:defRPr sz="3200">
                <a:latin typeface="Roboto"/>
                <a:ea typeface="Roboto"/>
                <a:cs typeface="Roboto"/>
                <a:sym typeface="Roboto"/>
              </a:defRPr>
            </a:lvl5pPr>
            <a:lvl6pPr lvl="5" rtl="0">
              <a:spcBef>
                <a:spcPts val="0"/>
              </a:spcBef>
              <a:spcAft>
                <a:spcPts val="0"/>
              </a:spcAft>
              <a:buSzPts val="2400"/>
              <a:buFont typeface="Roboto"/>
              <a:buNone/>
              <a:defRPr sz="3200">
                <a:latin typeface="Roboto"/>
                <a:ea typeface="Roboto"/>
                <a:cs typeface="Roboto"/>
                <a:sym typeface="Roboto"/>
              </a:defRPr>
            </a:lvl6pPr>
            <a:lvl7pPr lvl="6" rtl="0">
              <a:spcBef>
                <a:spcPts val="0"/>
              </a:spcBef>
              <a:spcAft>
                <a:spcPts val="0"/>
              </a:spcAft>
              <a:buSzPts val="2400"/>
              <a:buFont typeface="Roboto"/>
              <a:buNone/>
              <a:defRPr sz="3200">
                <a:latin typeface="Roboto"/>
                <a:ea typeface="Roboto"/>
                <a:cs typeface="Roboto"/>
                <a:sym typeface="Roboto"/>
              </a:defRPr>
            </a:lvl7pPr>
            <a:lvl8pPr lvl="7" rtl="0">
              <a:spcBef>
                <a:spcPts val="0"/>
              </a:spcBef>
              <a:spcAft>
                <a:spcPts val="0"/>
              </a:spcAft>
              <a:buSzPts val="2400"/>
              <a:buFont typeface="Roboto"/>
              <a:buNone/>
              <a:defRPr sz="3200">
                <a:latin typeface="Roboto"/>
                <a:ea typeface="Roboto"/>
                <a:cs typeface="Roboto"/>
                <a:sym typeface="Roboto"/>
              </a:defRPr>
            </a:lvl8pPr>
            <a:lvl9pPr lvl="8" rtl="0">
              <a:spcBef>
                <a:spcPts val="0"/>
              </a:spcBef>
              <a:spcAft>
                <a:spcPts val="0"/>
              </a:spcAft>
              <a:buSzPts val="2400"/>
              <a:buFont typeface="Roboto"/>
              <a:buNone/>
              <a:defRPr sz="3200">
                <a:latin typeface="Roboto"/>
                <a:ea typeface="Roboto"/>
                <a:cs typeface="Roboto"/>
                <a:sym typeface="Roboto"/>
              </a:defRPr>
            </a:lvl9pPr>
          </a:lstStyle>
          <a:p>
            <a:endParaRPr/>
          </a:p>
        </p:txBody>
      </p:sp>
      <p:cxnSp>
        <p:nvCxnSpPr>
          <p:cNvPr id="95" name="Google Shape;95;p15"/>
          <p:cNvCxnSpPr/>
          <p:nvPr/>
        </p:nvCxnSpPr>
        <p:spPr>
          <a:xfrm>
            <a:off x="224333" y="5717867"/>
            <a:ext cx="11676000" cy="0"/>
          </a:xfrm>
          <a:prstGeom prst="straightConnector1">
            <a:avLst/>
          </a:prstGeom>
          <a:noFill/>
          <a:ln w="19050" cap="flat" cmpd="sng">
            <a:solidFill>
              <a:srgbClr val="BF9000"/>
            </a:solidFill>
            <a:prstDash val="solid"/>
            <a:round/>
            <a:headEnd type="none" w="med" len="med"/>
            <a:tailEnd type="none" w="med" len="med"/>
          </a:ln>
        </p:spPr>
      </p:cxnSp>
    </p:spTree>
    <p:extLst>
      <p:ext uri="{BB962C8B-B14F-4D97-AF65-F5344CB8AC3E}">
        <p14:creationId xmlns:p14="http://schemas.microsoft.com/office/powerpoint/2010/main" val="212682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6"/>
        <p:cNvGrpSpPr/>
        <p:nvPr/>
      </p:nvGrpSpPr>
      <p:grpSpPr>
        <a:xfrm>
          <a:off x="0" y="0"/>
          <a:ext cx="0" cy="0"/>
          <a:chOff x="0" y="0"/>
          <a:chExt cx="0" cy="0"/>
        </a:xfrm>
      </p:grpSpPr>
      <p:sp>
        <p:nvSpPr>
          <p:cNvPr id="97" name="Google Shape;97;p1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787267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A2846C-3DC3-2A4C-84E1-3E3C50231FF2}"/>
              </a:ext>
            </a:extLst>
          </p:cNvPr>
          <p:cNvSpPr>
            <a:spLocks noGrp="1"/>
          </p:cNvSpPr>
          <p:nvPr>
            <p:ph idx="1"/>
          </p:nvPr>
        </p:nvSpPr>
        <p:spPr>
          <a:xfrm>
            <a:off x="838200" y="1724027"/>
            <a:ext cx="10515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a:extLst>
              <a:ext uri="{FF2B5EF4-FFF2-40B4-BE49-F238E27FC236}">
                <a16:creationId xmlns:a16="http://schemas.microsoft.com/office/drawing/2014/main" id="{F32235DD-B99A-7744-92BB-36CB49B43BEC}"/>
              </a:ext>
            </a:extLst>
          </p:cNvPr>
          <p:cNvSpPr>
            <a:spLocks noGrp="1"/>
          </p:cNvSpPr>
          <p:nvPr>
            <p:ph type="title"/>
          </p:nvPr>
        </p:nvSpPr>
        <p:spPr/>
        <p:txBody>
          <a:bodyPr>
            <a:normAutofit/>
          </a:bodyPr>
          <a:lstStyle>
            <a:lvl1pPr>
              <a:defRPr sz="4400">
                <a:latin typeface="+mj-lt"/>
              </a:defRPr>
            </a:lvl1pPr>
          </a:lstStyle>
          <a:p>
            <a:r>
              <a:rPr lang="en-US" dirty="0"/>
              <a:t>Click to edit Master title style</a:t>
            </a:r>
          </a:p>
        </p:txBody>
      </p:sp>
      <p:sp>
        <p:nvSpPr>
          <p:cNvPr id="5" name="Slide Number Placeholder 5">
            <a:extLst>
              <a:ext uri="{FF2B5EF4-FFF2-40B4-BE49-F238E27FC236}">
                <a16:creationId xmlns:a16="http://schemas.microsoft.com/office/drawing/2014/main" id="{D41126D0-2478-AE48-891D-9046D4F5EA04}"/>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lvl1pPr algn="r">
              <a:defRPr sz="1100">
                <a:solidFill>
                  <a:schemeClr val="bg1">
                    <a:lumMod val="50000"/>
                  </a:schemeClr>
                </a:solidFill>
              </a:defRPr>
            </a:lvl1pPr>
          </a:lstStyle>
          <a:p>
            <a:r>
              <a:rPr lang="en-US" dirty="0"/>
              <a:t>Security: 8- </a:t>
            </a:r>
            <a:fld id="{C4204591-24BD-A542-B9D5-F8D8A88D2FEE}" type="slidenum">
              <a:rPr lang="en-US" smtClean="0"/>
              <a:pPr/>
              <a:t>‹#›</a:t>
            </a:fld>
            <a:endParaRPr lang="en-US" dirty="0"/>
          </a:p>
        </p:txBody>
      </p:sp>
    </p:spTree>
    <p:extLst>
      <p:ext uri="{BB962C8B-B14F-4D97-AF65-F5344CB8AC3E}">
        <p14:creationId xmlns:p14="http://schemas.microsoft.com/office/powerpoint/2010/main" val="1878446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dark">
  <p:cSld name="Blank dark">
    <p:bg>
      <p:bgPr>
        <a:solidFill>
          <a:schemeClr val="dk1"/>
        </a:solidFill>
        <a:effectLst/>
      </p:bgPr>
    </p:bg>
    <p:spTree>
      <p:nvGrpSpPr>
        <p:cNvPr id="1" name="Shape 98"/>
        <p:cNvGrpSpPr/>
        <p:nvPr/>
      </p:nvGrpSpPr>
      <p:grpSpPr>
        <a:xfrm>
          <a:off x="0" y="0"/>
          <a:ext cx="0" cy="0"/>
          <a:chOff x="0" y="0"/>
          <a:chExt cx="0" cy="0"/>
        </a:xfrm>
      </p:grpSpPr>
      <p:sp>
        <p:nvSpPr>
          <p:cNvPr id="99" name="Google Shape;99;p1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9612454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Interlude">
  <p:cSld name="Interlude">
    <p:spTree>
      <p:nvGrpSpPr>
        <p:cNvPr id="1" name="Shape 100"/>
        <p:cNvGrpSpPr/>
        <p:nvPr/>
      </p:nvGrpSpPr>
      <p:grpSpPr>
        <a:xfrm>
          <a:off x="0" y="0"/>
          <a:ext cx="0" cy="0"/>
          <a:chOff x="0" y="0"/>
          <a:chExt cx="0" cy="0"/>
        </a:xfrm>
      </p:grpSpPr>
      <p:sp>
        <p:nvSpPr>
          <p:cNvPr id="101" name="Google Shape;101;p18"/>
          <p:cNvSpPr/>
          <p:nvPr/>
        </p:nvSpPr>
        <p:spPr>
          <a:xfrm>
            <a:off x="0" y="-167"/>
            <a:ext cx="6096000" cy="68580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2" name="Google Shape;102;p1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03" name="Google Shape;103;p18"/>
          <p:cNvSpPr txBox="1">
            <a:spLocks noGrp="1"/>
          </p:cNvSpPr>
          <p:nvPr>
            <p:ph type="body" idx="1"/>
          </p:nvPr>
        </p:nvSpPr>
        <p:spPr>
          <a:xfrm>
            <a:off x="6416500" y="536264"/>
            <a:ext cx="5333200" cy="5681200"/>
          </a:xfrm>
          <a:prstGeom prst="rect">
            <a:avLst/>
          </a:prstGeom>
        </p:spPr>
        <p:txBody>
          <a:bodyPr spcFirstLastPara="1" wrap="square" lIns="91425" tIns="91425" rIns="91425" bIns="91425" anchor="ctr"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pic>
        <p:nvPicPr>
          <p:cNvPr id="104" name="Google Shape;104;p18"/>
          <p:cNvPicPr preferRelativeResize="0"/>
          <p:nvPr/>
        </p:nvPicPr>
        <p:blipFill>
          <a:blip r:embed="rId2">
            <a:alphaModFix/>
          </a:blip>
          <a:stretch>
            <a:fillRect/>
          </a:stretch>
        </p:blipFill>
        <p:spPr>
          <a:xfrm>
            <a:off x="0" y="6644637"/>
            <a:ext cx="609600" cy="213363"/>
          </a:xfrm>
          <a:prstGeom prst="rect">
            <a:avLst/>
          </a:prstGeom>
          <a:noFill/>
          <a:ln>
            <a:noFill/>
          </a:ln>
        </p:spPr>
      </p:pic>
      <p:sp>
        <p:nvSpPr>
          <p:cNvPr id="105" name="Google Shape;105;p18"/>
          <p:cNvSpPr txBox="1">
            <a:spLocks noGrp="1"/>
          </p:cNvSpPr>
          <p:nvPr>
            <p:ph type="title"/>
          </p:nvPr>
        </p:nvSpPr>
        <p:spPr>
          <a:xfrm>
            <a:off x="237233" y="2671067"/>
            <a:ext cx="5384000" cy="27172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3600"/>
              <a:buNone/>
              <a:defRPr sz="4800">
                <a:solidFill>
                  <a:schemeClr val="lt1"/>
                </a:solidFill>
              </a:defRPr>
            </a:lvl1pPr>
            <a:lvl2pPr lvl="1" rtl="0">
              <a:spcBef>
                <a:spcPts val="0"/>
              </a:spcBef>
              <a:spcAft>
                <a:spcPts val="0"/>
              </a:spcAft>
              <a:buClr>
                <a:schemeClr val="lt1"/>
              </a:buClr>
              <a:buSzPts val="3600"/>
              <a:buNone/>
              <a:defRPr sz="4800">
                <a:solidFill>
                  <a:schemeClr val="lt1"/>
                </a:solidFill>
              </a:defRPr>
            </a:lvl2pPr>
            <a:lvl3pPr lvl="2" rtl="0">
              <a:spcBef>
                <a:spcPts val="0"/>
              </a:spcBef>
              <a:spcAft>
                <a:spcPts val="0"/>
              </a:spcAft>
              <a:buClr>
                <a:schemeClr val="lt1"/>
              </a:buClr>
              <a:buSzPts val="3600"/>
              <a:buNone/>
              <a:defRPr sz="4800">
                <a:solidFill>
                  <a:schemeClr val="lt1"/>
                </a:solidFill>
              </a:defRPr>
            </a:lvl3pPr>
            <a:lvl4pPr lvl="3" rtl="0">
              <a:spcBef>
                <a:spcPts val="0"/>
              </a:spcBef>
              <a:spcAft>
                <a:spcPts val="0"/>
              </a:spcAft>
              <a:buClr>
                <a:schemeClr val="lt1"/>
              </a:buClr>
              <a:buSzPts val="3600"/>
              <a:buNone/>
              <a:defRPr sz="4800">
                <a:solidFill>
                  <a:schemeClr val="lt1"/>
                </a:solidFill>
              </a:defRPr>
            </a:lvl4pPr>
            <a:lvl5pPr lvl="4" rtl="0">
              <a:spcBef>
                <a:spcPts val="0"/>
              </a:spcBef>
              <a:spcAft>
                <a:spcPts val="0"/>
              </a:spcAft>
              <a:buClr>
                <a:schemeClr val="lt1"/>
              </a:buClr>
              <a:buSzPts val="3600"/>
              <a:buNone/>
              <a:defRPr sz="4800">
                <a:solidFill>
                  <a:schemeClr val="lt1"/>
                </a:solidFill>
              </a:defRPr>
            </a:lvl5pPr>
            <a:lvl6pPr lvl="5" rtl="0">
              <a:spcBef>
                <a:spcPts val="0"/>
              </a:spcBef>
              <a:spcAft>
                <a:spcPts val="0"/>
              </a:spcAft>
              <a:buClr>
                <a:schemeClr val="lt1"/>
              </a:buClr>
              <a:buSzPts val="3600"/>
              <a:buNone/>
              <a:defRPr sz="4800">
                <a:solidFill>
                  <a:schemeClr val="lt1"/>
                </a:solidFill>
              </a:defRPr>
            </a:lvl6pPr>
            <a:lvl7pPr lvl="6" rtl="0">
              <a:spcBef>
                <a:spcPts val="0"/>
              </a:spcBef>
              <a:spcAft>
                <a:spcPts val="0"/>
              </a:spcAft>
              <a:buClr>
                <a:schemeClr val="lt1"/>
              </a:buClr>
              <a:buSzPts val="3600"/>
              <a:buNone/>
              <a:defRPr sz="4800">
                <a:solidFill>
                  <a:schemeClr val="lt1"/>
                </a:solidFill>
              </a:defRPr>
            </a:lvl7pPr>
            <a:lvl8pPr lvl="7" rtl="0">
              <a:spcBef>
                <a:spcPts val="0"/>
              </a:spcBef>
              <a:spcAft>
                <a:spcPts val="0"/>
              </a:spcAft>
              <a:buClr>
                <a:schemeClr val="lt1"/>
              </a:buClr>
              <a:buSzPts val="3600"/>
              <a:buNone/>
              <a:defRPr sz="4800">
                <a:solidFill>
                  <a:schemeClr val="lt1"/>
                </a:solidFill>
              </a:defRPr>
            </a:lvl8pPr>
            <a:lvl9pPr lvl="8" rtl="0">
              <a:spcBef>
                <a:spcPts val="0"/>
              </a:spcBef>
              <a:spcAft>
                <a:spcPts val="0"/>
              </a:spcAft>
              <a:buClr>
                <a:schemeClr val="lt1"/>
              </a:buClr>
              <a:buSzPts val="3600"/>
              <a:buNone/>
              <a:defRPr sz="4800">
                <a:solidFill>
                  <a:schemeClr val="lt1"/>
                </a:solidFill>
              </a:defRPr>
            </a:lvl9pPr>
          </a:lstStyle>
          <a:p>
            <a:endParaRPr/>
          </a:p>
        </p:txBody>
      </p:sp>
      <p:cxnSp>
        <p:nvCxnSpPr>
          <p:cNvPr id="106" name="Google Shape;106;p18"/>
          <p:cNvCxnSpPr/>
          <p:nvPr/>
        </p:nvCxnSpPr>
        <p:spPr>
          <a:xfrm>
            <a:off x="355967" y="5398900"/>
            <a:ext cx="5384000" cy="0"/>
          </a:xfrm>
          <a:prstGeom prst="straightConnector1">
            <a:avLst/>
          </a:prstGeom>
          <a:noFill/>
          <a:ln w="19050" cap="flat" cmpd="sng">
            <a:solidFill>
              <a:srgbClr val="BF9000"/>
            </a:solidFill>
            <a:prstDash val="solid"/>
            <a:round/>
            <a:headEnd type="none" w="med" len="med"/>
            <a:tailEnd type="none" w="med" len="med"/>
          </a:ln>
        </p:spPr>
      </p:cxnSp>
      <p:sp>
        <p:nvSpPr>
          <p:cNvPr id="107" name="Google Shape;107;p18"/>
          <p:cNvSpPr txBox="1">
            <a:spLocks noGrp="1"/>
          </p:cNvSpPr>
          <p:nvPr>
            <p:ph type="subTitle" idx="2"/>
          </p:nvPr>
        </p:nvSpPr>
        <p:spPr>
          <a:xfrm>
            <a:off x="237233" y="5424000"/>
            <a:ext cx="5544000" cy="524800"/>
          </a:xfrm>
          <a:prstGeom prst="rect">
            <a:avLst/>
          </a:prstGeom>
        </p:spPr>
        <p:txBody>
          <a:bodyPr spcFirstLastPara="1" wrap="square" lIns="91425" tIns="91425" rIns="91425" bIns="91425" anchor="ctr" anchorCtr="0">
            <a:noAutofit/>
          </a:bodyPr>
          <a:lstStyle>
            <a:lvl1pPr lvl="0" rtl="0">
              <a:lnSpc>
                <a:spcPct val="100000"/>
              </a:lnSpc>
              <a:spcBef>
                <a:spcPts val="800"/>
              </a:spcBef>
              <a:spcAft>
                <a:spcPts val="0"/>
              </a:spcAft>
              <a:buClr>
                <a:schemeClr val="lt1"/>
              </a:buClr>
              <a:buSzPts val="1800"/>
              <a:buNone/>
              <a:defRPr>
                <a:solidFill>
                  <a:schemeClr val="lt1"/>
                </a:solidFill>
              </a:defRPr>
            </a:lvl1pPr>
            <a:lvl2pPr lvl="1" rtl="0">
              <a:lnSpc>
                <a:spcPct val="100000"/>
              </a:lnSpc>
              <a:spcBef>
                <a:spcPts val="800"/>
              </a:spcBef>
              <a:spcAft>
                <a:spcPts val="0"/>
              </a:spcAft>
              <a:buClr>
                <a:schemeClr val="lt1"/>
              </a:buClr>
              <a:buSzPts val="2100"/>
              <a:buNone/>
              <a:defRPr sz="2800">
                <a:solidFill>
                  <a:schemeClr val="lt1"/>
                </a:solidFill>
              </a:defRPr>
            </a:lvl2pPr>
            <a:lvl3pPr lvl="2" rtl="0">
              <a:lnSpc>
                <a:spcPct val="100000"/>
              </a:lnSpc>
              <a:spcBef>
                <a:spcPts val="800"/>
              </a:spcBef>
              <a:spcAft>
                <a:spcPts val="0"/>
              </a:spcAft>
              <a:buClr>
                <a:schemeClr val="lt1"/>
              </a:buClr>
              <a:buSzPts val="2100"/>
              <a:buNone/>
              <a:defRPr sz="2800">
                <a:solidFill>
                  <a:schemeClr val="lt1"/>
                </a:solidFill>
              </a:defRPr>
            </a:lvl3pPr>
            <a:lvl4pPr lvl="3" rtl="0">
              <a:lnSpc>
                <a:spcPct val="100000"/>
              </a:lnSpc>
              <a:spcBef>
                <a:spcPts val="800"/>
              </a:spcBef>
              <a:spcAft>
                <a:spcPts val="0"/>
              </a:spcAft>
              <a:buClr>
                <a:schemeClr val="lt1"/>
              </a:buClr>
              <a:buSzPts val="2100"/>
              <a:buNone/>
              <a:defRPr sz="2800">
                <a:solidFill>
                  <a:schemeClr val="lt1"/>
                </a:solidFill>
              </a:defRPr>
            </a:lvl4pPr>
            <a:lvl5pPr lvl="4" rtl="0">
              <a:lnSpc>
                <a:spcPct val="100000"/>
              </a:lnSpc>
              <a:spcBef>
                <a:spcPts val="800"/>
              </a:spcBef>
              <a:spcAft>
                <a:spcPts val="0"/>
              </a:spcAft>
              <a:buClr>
                <a:schemeClr val="lt1"/>
              </a:buClr>
              <a:buSzPts val="2100"/>
              <a:buNone/>
              <a:defRPr sz="2800">
                <a:solidFill>
                  <a:schemeClr val="lt1"/>
                </a:solidFill>
              </a:defRPr>
            </a:lvl5pPr>
            <a:lvl6pPr lvl="5" rtl="0">
              <a:lnSpc>
                <a:spcPct val="100000"/>
              </a:lnSpc>
              <a:spcBef>
                <a:spcPts val="800"/>
              </a:spcBef>
              <a:spcAft>
                <a:spcPts val="0"/>
              </a:spcAft>
              <a:buClr>
                <a:schemeClr val="lt1"/>
              </a:buClr>
              <a:buSzPts val="2100"/>
              <a:buNone/>
              <a:defRPr sz="2800">
                <a:solidFill>
                  <a:schemeClr val="lt1"/>
                </a:solidFill>
              </a:defRPr>
            </a:lvl6pPr>
            <a:lvl7pPr lvl="6" rtl="0">
              <a:lnSpc>
                <a:spcPct val="100000"/>
              </a:lnSpc>
              <a:spcBef>
                <a:spcPts val="800"/>
              </a:spcBef>
              <a:spcAft>
                <a:spcPts val="0"/>
              </a:spcAft>
              <a:buClr>
                <a:schemeClr val="lt1"/>
              </a:buClr>
              <a:buSzPts val="2100"/>
              <a:buNone/>
              <a:defRPr sz="2800">
                <a:solidFill>
                  <a:schemeClr val="lt1"/>
                </a:solidFill>
              </a:defRPr>
            </a:lvl7pPr>
            <a:lvl8pPr lvl="7" rtl="0">
              <a:lnSpc>
                <a:spcPct val="100000"/>
              </a:lnSpc>
              <a:spcBef>
                <a:spcPts val="800"/>
              </a:spcBef>
              <a:spcAft>
                <a:spcPts val="0"/>
              </a:spcAft>
              <a:buClr>
                <a:schemeClr val="lt1"/>
              </a:buClr>
              <a:buSzPts val="2100"/>
              <a:buNone/>
              <a:defRPr sz="2800">
                <a:solidFill>
                  <a:schemeClr val="lt1"/>
                </a:solidFill>
              </a:defRPr>
            </a:lvl8pPr>
            <a:lvl9pPr lvl="8" rtl="0">
              <a:lnSpc>
                <a:spcPct val="100000"/>
              </a:lnSpc>
              <a:spcBef>
                <a:spcPts val="800"/>
              </a:spcBef>
              <a:spcAft>
                <a:spcPts val="0"/>
              </a:spcAft>
              <a:buClr>
                <a:schemeClr val="lt1"/>
              </a:buClr>
              <a:buSzPts val="2100"/>
              <a:buNone/>
              <a:defRPr sz="2800">
                <a:solidFill>
                  <a:schemeClr val="lt1"/>
                </a:solidFill>
              </a:defRPr>
            </a:lvl9pPr>
          </a:lstStyle>
          <a:p>
            <a:endParaRPr/>
          </a:p>
        </p:txBody>
      </p:sp>
    </p:spTree>
    <p:extLst>
      <p:ext uri="{BB962C8B-B14F-4D97-AF65-F5344CB8AC3E}">
        <p14:creationId xmlns:p14="http://schemas.microsoft.com/office/powerpoint/2010/main" val="18641105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ection title and description 1">
  <p:cSld name="Section title and description 1">
    <p:spTree>
      <p:nvGrpSpPr>
        <p:cNvPr id="1" name="Shape 108"/>
        <p:cNvGrpSpPr/>
        <p:nvPr/>
      </p:nvGrpSpPr>
      <p:grpSpPr>
        <a:xfrm>
          <a:off x="0" y="0"/>
          <a:ext cx="0" cy="0"/>
          <a:chOff x="0" y="0"/>
          <a:chExt cx="0" cy="0"/>
        </a:xfrm>
      </p:grpSpPr>
      <p:sp>
        <p:nvSpPr>
          <p:cNvPr id="109" name="Google Shape;109;p19"/>
          <p:cNvSpPr/>
          <p:nvPr/>
        </p:nvSpPr>
        <p:spPr>
          <a:xfrm>
            <a:off x="6096000" y="-167"/>
            <a:ext cx="6096000" cy="6858000"/>
          </a:xfrm>
          <a:prstGeom prst="rect">
            <a:avLst/>
          </a:prstGeom>
          <a:solidFill>
            <a:srgbClr val="CFE2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0" name="Google Shape;110;p1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600"/>
              <a:buNone/>
              <a:defRPr/>
            </a:lvl1pPr>
            <a:lvl2pPr lvl="1" algn="ctr" rtl="0">
              <a:spcBef>
                <a:spcPts val="0"/>
              </a:spcBef>
              <a:spcAft>
                <a:spcPts val="0"/>
              </a:spcAft>
              <a:buSzPts val="4200"/>
              <a:buNone/>
              <a:defRPr sz="5600"/>
            </a:lvl2pPr>
            <a:lvl3pPr lvl="2" algn="ctr" rtl="0">
              <a:spcBef>
                <a:spcPts val="0"/>
              </a:spcBef>
              <a:spcAft>
                <a:spcPts val="0"/>
              </a:spcAft>
              <a:buSzPts val="4200"/>
              <a:buNone/>
              <a:defRPr sz="5600"/>
            </a:lvl3pPr>
            <a:lvl4pPr lvl="3" algn="ctr" rtl="0">
              <a:spcBef>
                <a:spcPts val="0"/>
              </a:spcBef>
              <a:spcAft>
                <a:spcPts val="0"/>
              </a:spcAft>
              <a:buSzPts val="4200"/>
              <a:buNone/>
              <a:defRPr sz="5600"/>
            </a:lvl4pPr>
            <a:lvl5pPr lvl="4" algn="ctr" rtl="0">
              <a:spcBef>
                <a:spcPts val="0"/>
              </a:spcBef>
              <a:spcAft>
                <a:spcPts val="0"/>
              </a:spcAft>
              <a:buSzPts val="4200"/>
              <a:buNone/>
              <a:defRPr sz="5600"/>
            </a:lvl5pPr>
            <a:lvl6pPr lvl="5" algn="ctr" rtl="0">
              <a:spcBef>
                <a:spcPts val="0"/>
              </a:spcBef>
              <a:spcAft>
                <a:spcPts val="0"/>
              </a:spcAft>
              <a:buSzPts val="4200"/>
              <a:buNone/>
              <a:defRPr sz="5600"/>
            </a:lvl6pPr>
            <a:lvl7pPr lvl="6" algn="ctr" rtl="0">
              <a:spcBef>
                <a:spcPts val="0"/>
              </a:spcBef>
              <a:spcAft>
                <a:spcPts val="0"/>
              </a:spcAft>
              <a:buSzPts val="4200"/>
              <a:buNone/>
              <a:defRPr sz="5600"/>
            </a:lvl7pPr>
            <a:lvl8pPr lvl="7" algn="ctr" rtl="0">
              <a:spcBef>
                <a:spcPts val="0"/>
              </a:spcBef>
              <a:spcAft>
                <a:spcPts val="0"/>
              </a:spcAft>
              <a:buSzPts val="4200"/>
              <a:buNone/>
              <a:defRPr sz="5600"/>
            </a:lvl8pPr>
            <a:lvl9pPr lvl="8" algn="ctr" rtl="0">
              <a:spcBef>
                <a:spcPts val="0"/>
              </a:spcBef>
              <a:spcAft>
                <a:spcPts val="0"/>
              </a:spcAft>
              <a:buSzPts val="4200"/>
              <a:buNone/>
              <a:defRPr sz="5600"/>
            </a:lvl9pPr>
          </a:lstStyle>
          <a:p>
            <a:endParaRPr/>
          </a:p>
        </p:txBody>
      </p:sp>
      <p:sp>
        <p:nvSpPr>
          <p:cNvPr id="111" name="Google Shape;111;p1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Autofit/>
          </a:bodyPr>
          <a:lstStyle>
            <a:lvl1pPr lvl="0" algn="ctr"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112" name="Google Shape;112;p1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13" name="Google Shape;113;p1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11094527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ode on left">
  <p:cSld name="Code on left">
    <p:spTree>
      <p:nvGrpSpPr>
        <p:cNvPr id="1" name="Shape 114"/>
        <p:cNvGrpSpPr/>
        <p:nvPr/>
      </p:nvGrpSpPr>
      <p:grpSpPr>
        <a:xfrm>
          <a:off x="0" y="0"/>
          <a:ext cx="0" cy="0"/>
          <a:chOff x="0" y="0"/>
          <a:chExt cx="0" cy="0"/>
        </a:xfrm>
      </p:grpSpPr>
      <p:sp>
        <p:nvSpPr>
          <p:cNvPr id="115" name="Google Shape;115;p20"/>
          <p:cNvSpPr/>
          <p:nvPr/>
        </p:nvSpPr>
        <p:spPr>
          <a:xfrm>
            <a:off x="0" y="8"/>
            <a:ext cx="6096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16" name="Google Shape;116;p2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17" name="Google Shape;117;p20"/>
          <p:cNvSpPr txBox="1">
            <a:spLocks noGrp="1"/>
          </p:cNvSpPr>
          <p:nvPr>
            <p:ph type="body" idx="1"/>
          </p:nvPr>
        </p:nvSpPr>
        <p:spPr>
          <a:xfrm>
            <a:off x="6510533" y="1536200"/>
            <a:ext cx="5266800" cy="45600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18" name="Google Shape;118;p20"/>
          <p:cNvSpPr txBox="1">
            <a:spLocks noGrp="1"/>
          </p:cNvSpPr>
          <p:nvPr>
            <p:ph type="body" idx="2"/>
          </p:nvPr>
        </p:nvSpPr>
        <p:spPr>
          <a:xfrm>
            <a:off x="414533" y="597400"/>
            <a:ext cx="5266800" cy="54988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19" name="Google Shape;119;p20"/>
          <p:cNvSpPr txBox="1">
            <a:spLocks noGrp="1"/>
          </p:cNvSpPr>
          <p:nvPr>
            <p:ph type="title"/>
          </p:nvPr>
        </p:nvSpPr>
        <p:spPr>
          <a:xfrm>
            <a:off x="6510533" y="593367"/>
            <a:ext cx="52668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pic>
        <p:nvPicPr>
          <p:cNvPr id="120" name="Google Shape;120;p20"/>
          <p:cNvPicPr preferRelativeResize="0"/>
          <p:nvPr/>
        </p:nvPicPr>
        <p:blipFill>
          <a:blip r:embed="rId2">
            <a:alphaModFix/>
          </a:blip>
          <a:stretch>
            <a:fillRect/>
          </a:stretch>
        </p:blipFill>
        <p:spPr>
          <a:xfrm>
            <a:off x="0" y="6644637"/>
            <a:ext cx="609600" cy="213363"/>
          </a:xfrm>
          <a:prstGeom prst="rect">
            <a:avLst/>
          </a:prstGeom>
          <a:noFill/>
          <a:ln>
            <a:noFill/>
          </a:ln>
        </p:spPr>
      </p:pic>
    </p:spTree>
    <p:extLst>
      <p:ext uri="{BB962C8B-B14F-4D97-AF65-F5344CB8AC3E}">
        <p14:creationId xmlns:p14="http://schemas.microsoft.com/office/powerpoint/2010/main" val="20771987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Code left, Heading">
  <p:cSld name="Code left, Heading">
    <p:spTree>
      <p:nvGrpSpPr>
        <p:cNvPr id="1" name="Shape 121"/>
        <p:cNvGrpSpPr/>
        <p:nvPr/>
      </p:nvGrpSpPr>
      <p:grpSpPr>
        <a:xfrm>
          <a:off x="0" y="0"/>
          <a:ext cx="0" cy="0"/>
          <a:chOff x="0" y="0"/>
          <a:chExt cx="0" cy="0"/>
        </a:xfrm>
      </p:grpSpPr>
      <p:sp>
        <p:nvSpPr>
          <p:cNvPr id="122" name="Google Shape;122;p21"/>
          <p:cNvSpPr/>
          <p:nvPr/>
        </p:nvSpPr>
        <p:spPr>
          <a:xfrm>
            <a:off x="0" y="8"/>
            <a:ext cx="6096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23" name="Google Shape;123;p2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24" name="Google Shape;124;p21"/>
          <p:cNvSpPr txBox="1">
            <a:spLocks noGrp="1"/>
          </p:cNvSpPr>
          <p:nvPr>
            <p:ph type="body" idx="1"/>
          </p:nvPr>
        </p:nvSpPr>
        <p:spPr>
          <a:xfrm>
            <a:off x="6510533" y="1536200"/>
            <a:ext cx="5266800" cy="45600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25" name="Google Shape;125;p21"/>
          <p:cNvSpPr txBox="1">
            <a:spLocks noGrp="1"/>
          </p:cNvSpPr>
          <p:nvPr>
            <p:ph type="body" idx="2"/>
          </p:nvPr>
        </p:nvSpPr>
        <p:spPr>
          <a:xfrm>
            <a:off x="414533" y="597400"/>
            <a:ext cx="5266800" cy="54988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26" name="Google Shape;126;p21"/>
          <p:cNvSpPr txBox="1">
            <a:spLocks noGrp="1"/>
          </p:cNvSpPr>
          <p:nvPr>
            <p:ph type="subTitle" idx="3"/>
          </p:nvPr>
        </p:nvSpPr>
        <p:spPr>
          <a:xfrm>
            <a:off x="300600" y="5257867"/>
            <a:ext cx="5393600" cy="6200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127" name="Google Shape;127;p21"/>
          <p:cNvSpPr txBox="1">
            <a:spLocks noGrp="1"/>
          </p:cNvSpPr>
          <p:nvPr>
            <p:ph type="title"/>
          </p:nvPr>
        </p:nvSpPr>
        <p:spPr>
          <a:xfrm>
            <a:off x="277933" y="4557900"/>
            <a:ext cx="5266800" cy="763600"/>
          </a:xfrm>
          <a:prstGeom prst="rect">
            <a:avLst/>
          </a:prstGeom>
        </p:spPr>
        <p:txBody>
          <a:bodyPr spcFirstLastPara="1" wrap="square" lIns="91425" tIns="91425" rIns="91425" bIns="91425" anchor="b" anchorCtr="0">
            <a:noAutofit/>
          </a:bodyPr>
          <a:lstStyle>
            <a:lvl1pPr lvl="0" rtl="0">
              <a:spcBef>
                <a:spcPts val="0"/>
              </a:spcBef>
              <a:spcAft>
                <a:spcPts val="0"/>
              </a:spcAft>
              <a:buSzPts val="2500"/>
              <a:buNone/>
              <a:defRPr sz="3333"/>
            </a:lvl1pPr>
            <a:lvl2pPr lvl="1" rtl="0">
              <a:spcBef>
                <a:spcPts val="0"/>
              </a:spcBef>
              <a:spcAft>
                <a:spcPts val="0"/>
              </a:spcAft>
              <a:buSzPts val="2500"/>
              <a:buNone/>
              <a:defRPr sz="3333"/>
            </a:lvl2pPr>
            <a:lvl3pPr lvl="2" rtl="0">
              <a:spcBef>
                <a:spcPts val="0"/>
              </a:spcBef>
              <a:spcAft>
                <a:spcPts val="0"/>
              </a:spcAft>
              <a:buSzPts val="2500"/>
              <a:buNone/>
              <a:defRPr sz="3333"/>
            </a:lvl3pPr>
            <a:lvl4pPr lvl="3" rtl="0">
              <a:spcBef>
                <a:spcPts val="0"/>
              </a:spcBef>
              <a:spcAft>
                <a:spcPts val="0"/>
              </a:spcAft>
              <a:buSzPts val="2500"/>
              <a:buNone/>
              <a:defRPr sz="3333"/>
            </a:lvl4pPr>
            <a:lvl5pPr lvl="4" rtl="0">
              <a:spcBef>
                <a:spcPts val="0"/>
              </a:spcBef>
              <a:spcAft>
                <a:spcPts val="0"/>
              </a:spcAft>
              <a:buSzPts val="2500"/>
              <a:buNone/>
              <a:defRPr sz="3333"/>
            </a:lvl5pPr>
            <a:lvl6pPr lvl="5" rtl="0">
              <a:spcBef>
                <a:spcPts val="0"/>
              </a:spcBef>
              <a:spcAft>
                <a:spcPts val="0"/>
              </a:spcAft>
              <a:buSzPts val="2500"/>
              <a:buNone/>
              <a:defRPr sz="3333"/>
            </a:lvl6pPr>
            <a:lvl7pPr lvl="6" rtl="0">
              <a:spcBef>
                <a:spcPts val="0"/>
              </a:spcBef>
              <a:spcAft>
                <a:spcPts val="0"/>
              </a:spcAft>
              <a:buSzPts val="2500"/>
              <a:buNone/>
              <a:defRPr sz="3333"/>
            </a:lvl7pPr>
            <a:lvl8pPr lvl="7" rtl="0">
              <a:spcBef>
                <a:spcPts val="0"/>
              </a:spcBef>
              <a:spcAft>
                <a:spcPts val="0"/>
              </a:spcAft>
              <a:buSzPts val="2500"/>
              <a:buNone/>
              <a:defRPr sz="3333"/>
            </a:lvl8pPr>
            <a:lvl9pPr lvl="8" rtl="0">
              <a:spcBef>
                <a:spcPts val="0"/>
              </a:spcBef>
              <a:spcAft>
                <a:spcPts val="0"/>
              </a:spcAft>
              <a:buSzPts val="2500"/>
              <a:buNone/>
              <a:defRPr sz="3333"/>
            </a:lvl9pPr>
          </a:lstStyle>
          <a:p>
            <a:endParaRPr/>
          </a:p>
        </p:txBody>
      </p:sp>
      <p:pic>
        <p:nvPicPr>
          <p:cNvPr id="128" name="Google Shape;128;p21"/>
          <p:cNvPicPr preferRelativeResize="0"/>
          <p:nvPr/>
        </p:nvPicPr>
        <p:blipFill>
          <a:blip r:embed="rId2">
            <a:alphaModFix/>
          </a:blip>
          <a:stretch>
            <a:fillRect/>
          </a:stretch>
        </p:blipFill>
        <p:spPr>
          <a:xfrm>
            <a:off x="0" y="6644637"/>
            <a:ext cx="609600" cy="213363"/>
          </a:xfrm>
          <a:prstGeom prst="rect">
            <a:avLst/>
          </a:prstGeom>
          <a:noFill/>
          <a:ln>
            <a:noFill/>
          </a:ln>
        </p:spPr>
      </p:pic>
    </p:spTree>
    <p:extLst>
      <p:ext uri="{BB962C8B-B14F-4D97-AF65-F5344CB8AC3E}">
        <p14:creationId xmlns:p14="http://schemas.microsoft.com/office/powerpoint/2010/main" val="21233072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header 1">
  <p:cSld name="Section header 1">
    <p:spTree>
      <p:nvGrpSpPr>
        <p:cNvPr id="1" name="Shape 129"/>
        <p:cNvGrpSpPr/>
        <p:nvPr/>
      </p:nvGrpSpPr>
      <p:grpSpPr>
        <a:xfrm>
          <a:off x="0" y="0"/>
          <a:ext cx="0" cy="0"/>
          <a:chOff x="0" y="0"/>
          <a:chExt cx="0" cy="0"/>
        </a:xfrm>
      </p:grpSpPr>
      <p:sp>
        <p:nvSpPr>
          <p:cNvPr id="130" name="Google Shape;130;p22"/>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8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31" name="Google Shape;131;p2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866065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ode on right">
  <p:cSld name="Code on right">
    <p:spTree>
      <p:nvGrpSpPr>
        <p:cNvPr id="1" name="Shape 132"/>
        <p:cNvGrpSpPr/>
        <p:nvPr/>
      </p:nvGrpSpPr>
      <p:grpSpPr>
        <a:xfrm>
          <a:off x="0" y="0"/>
          <a:ext cx="0" cy="0"/>
          <a:chOff x="0" y="0"/>
          <a:chExt cx="0" cy="0"/>
        </a:xfrm>
      </p:grpSpPr>
      <p:sp>
        <p:nvSpPr>
          <p:cNvPr id="133" name="Google Shape;133;p23"/>
          <p:cNvSpPr/>
          <p:nvPr/>
        </p:nvSpPr>
        <p:spPr>
          <a:xfrm>
            <a:off x="6096000" y="-167"/>
            <a:ext cx="6096000" cy="6858000"/>
          </a:xfrm>
          <a:prstGeom prst="rect">
            <a:avLst/>
          </a:prstGeom>
          <a:solidFill>
            <a:srgbClr val="FDF6E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4" name="Google Shape;134;p2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35" name="Google Shape;135;p23"/>
          <p:cNvSpPr txBox="1">
            <a:spLocks noGrp="1"/>
          </p:cNvSpPr>
          <p:nvPr>
            <p:ph type="body" idx="1"/>
          </p:nvPr>
        </p:nvSpPr>
        <p:spPr>
          <a:xfrm>
            <a:off x="415600" y="1536200"/>
            <a:ext cx="5266800" cy="45600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36" name="Google Shape;136;p23"/>
          <p:cNvSpPr txBox="1">
            <a:spLocks noGrp="1"/>
          </p:cNvSpPr>
          <p:nvPr>
            <p:ph type="body" idx="2"/>
          </p:nvPr>
        </p:nvSpPr>
        <p:spPr>
          <a:xfrm>
            <a:off x="6510533" y="597400"/>
            <a:ext cx="5266800" cy="54988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137" name="Google Shape;137;p23"/>
          <p:cNvSpPr txBox="1">
            <a:spLocks noGrp="1"/>
          </p:cNvSpPr>
          <p:nvPr>
            <p:ph type="title"/>
          </p:nvPr>
        </p:nvSpPr>
        <p:spPr>
          <a:xfrm>
            <a:off x="415600" y="593367"/>
            <a:ext cx="5266800" cy="7636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Tree>
    <p:extLst>
      <p:ext uri="{BB962C8B-B14F-4D97-AF65-F5344CB8AC3E}">
        <p14:creationId xmlns:p14="http://schemas.microsoft.com/office/powerpoint/2010/main" val="2223314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48D4C-6954-CC4D-A491-4B78BF548F31}"/>
              </a:ext>
            </a:extLst>
          </p:cNvPr>
          <p:cNvSpPr>
            <a:spLocks noGrp="1"/>
          </p:cNvSpPr>
          <p:nvPr>
            <p:ph type="title"/>
          </p:nvPr>
        </p:nvSpPr>
        <p:spPr/>
        <p:txBody>
          <a:bodyPr>
            <a:normAutofit/>
          </a:bodyPr>
          <a:lstStyle>
            <a:lvl1pPr>
              <a:defRPr sz="4400">
                <a:latin typeface="+mj-lt"/>
              </a:defRPr>
            </a:lvl1pPr>
          </a:lstStyle>
          <a:p>
            <a:r>
              <a:rPr lang="en-US" dirty="0"/>
              <a:t>Click to edit Master title style</a:t>
            </a:r>
          </a:p>
        </p:txBody>
      </p:sp>
      <p:sp>
        <p:nvSpPr>
          <p:cNvPr id="3" name="Content Placeholder 2">
            <a:extLst>
              <a:ext uri="{FF2B5EF4-FFF2-40B4-BE49-F238E27FC236}">
                <a16:creationId xmlns:a16="http://schemas.microsoft.com/office/drawing/2014/main" id="{3ABE2032-3F11-1945-8A1D-25EC80CF916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ADCF1CB-5DBA-8B49-A839-F079E4BF43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139731AF-B9DB-1E4D-A017-6D1C48DC0579}"/>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lvl1pPr algn="r">
              <a:defRPr sz="1100">
                <a:solidFill>
                  <a:schemeClr val="bg1">
                    <a:lumMod val="50000"/>
                  </a:schemeClr>
                </a:solidFill>
              </a:defRPr>
            </a:lvl1pPr>
          </a:lstStyle>
          <a:p>
            <a:r>
              <a:rPr lang="en-US" dirty="0"/>
              <a:t>Security: 8- </a:t>
            </a:r>
            <a:fld id="{C4204591-24BD-A542-B9D5-F8D8A88D2FEE}" type="slidenum">
              <a:rPr lang="en-US" smtClean="0"/>
              <a:pPr/>
              <a:t>‹#›</a:t>
            </a:fld>
            <a:endParaRPr lang="en-US" dirty="0"/>
          </a:p>
        </p:txBody>
      </p:sp>
    </p:spTree>
    <p:extLst>
      <p:ext uri="{BB962C8B-B14F-4D97-AF65-F5344CB8AC3E}">
        <p14:creationId xmlns:p14="http://schemas.microsoft.com/office/powerpoint/2010/main" val="1273958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B102D-EC4F-B64D-BB0A-3CBBCEE21B6B}"/>
              </a:ext>
            </a:extLst>
          </p:cNvPr>
          <p:cNvSpPr>
            <a:spLocks noGrp="1"/>
          </p:cNvSpPr>
          <p:nvPr>
            <p:ph type="title"/>
          </p:nvPr>
        </p:nvSpPr>
        <p:spPr/>
        <p:txBody>
          <a:bodyPr>
            <a:normAutofit/>
          </a:bodyPr>
          <a:lstStyle>
            <a:lvl1pPr>
              <a:defRPr sz="4400">
                <a:latin typeface="+mj-lt"/>
              </a:defRPr>
            </a:lvl1pPr>
          </a:lstStyle>
          <a:p>
            <a:r>
              <a:rPr lang="en-US" dirty="0"/>
              <a:t>Click to edit Master title style</a:t>
            </a:r>
          </a:p>
        </p:txBody>
      </p:sp>
      <p:sp>
        <p:nvSpPr>
          <p:cNvPr id="8" name="Slide Number Placeholder 5">
            <a:extLst>
              <a:ext uri="{FF2B5EF4-FFF2-40B4-BE49-F238E27FC236}">
                <a16:creationId xmlns:a16="http://schemas.microsoft.com/office/drawing/2014/main" id="{80DCD8E0-36D6-2D43-9C3A-92DC921E1D78}"/>
              </a:ext>
            </a:extLst>
          </p:cNvPr>
          <p:cNvSpPr>
            <a:spLocks noGrp="1"/>
          </p:cNvSpPr>
          <p:nvPr>
            <p:ph type="sldNum" sz="quarter" idx="4"/>
          </p:nvPr>
        </p:nvSpPr>
        <p:spPr>
          <a:xfrm>
            <a:off x="9219616" y="6443089"/>
            <a:ext cx="2743200" cy="365125"/>
          </a:xfrm>
          <a:prstGeom prst="rect">
            <a:avLst/>
          </a:prstGeom>
        </p:spPr>
        <p:txBody>
          <a:bodyPr vert="horz" lIns="91440" tIns="45720" rIns="91440" bIns="45720" rtlCol="0" anchor="ctr"/>
          <a:lstStyle>
            <a:lvl1pPr algn="r">
              <a:defRPr sz="1100">
                <a:solidFill>
                  <a:schemeClr val="bg1">
                    <a:lumMod val="50000"/>
                  </a:schemeClr>
                </a:solidFill>
              </a:defRPr>
            </a:lvl1pPr>
          </a:lstStyle>
          <a:p>
            <a:r>
              <a:rPr lang="en-US" dirty="0"/>
              <a:t>Security: 8- </a:t>
            </a:r>
            <a:fld id="{C4204591-24BD-A542-B9D5-F8D8A88D2FEE}" type="slidenum">
              <a:rPr lang="en-US" smtClean="0"/>
              <a:pPr/>
              <a:t>‹#›</a:t>
            </a:fld>
            <a:endParaRPr lang="en-US" dirty="0"/>
          </a:p>
        </p:txBody>
      </p:sp>
    </p:spTree>
    <p:extLst>
      <p:ext uri="{BB962C8B-B14F-4D97-AF65-F5344CB8AC3E}">
        <p14:creationId xmlns:p14="http://schemas.microsoft.com/office/powerpoint/2010/main" val="3762131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415611" y="992767"/>
            <a:ext cx="11360800" cy="2736800"/>
          </a:xfrm>
          <a:prstGeom prst="rect">
            <a:avLst/>
          </a:prstGeom>
        </p:spPr>
        <p:txBody>
          <a:bodyPr spcFirstLastPara="1" wrap="square" lIns="91425" tIns="91425" rIns="91425" bIns="91425" anchor="b" anchorCtr="0">
            <a:noAutofit/>
          </a:bodyPr>
          <a:lstStyle>
            <a:lvl1pPr lvl="0" rtl="0">
              <a:spcBef>
                <a:spcPts val="0"/>
              </a:spcBef>
              <a:spcAft>
                <a:spcPts val="0"/>
              </a:spcAft>
              <a:buSzPts val="4400"/>
              <a:buNone/>
              <a:defRPr sz="5867"/>
            </a:lvl1pPr>
            <a:lvl2pPr lvl="1" rtl="0">
              <a:spcBef>
                <a:spcPts val="0"/>
              </a:spcBef>
              <a:spcAft>
                <a:spcPts val="0"/>
              </a:spcAft>
              <a:buSzPts val="4400"/>
              <a:buNone/>
              <a:defRPr sz="5867"/>
            </a:lvl2pPr>
            <a:lvl3pPr lvl="2" rtl="0">
              <a:spcBef>
                <a:spcPts val="0"/>
              </a:spcBef>
              <a:spcAft>
                <a:spcPts val="0"/>
              </a:spcAft>
              <a:buSzPts val="4400"/>
              <a:buNone/>
              <a:defRPr sz="5867"/>
            </a:lvl3pPr>
            <a:lvl4pPr lvl="3" rtl="0">
              <a:spcBef>
                <a:spcPts val="0"/>
              </a:spcBef>
              <a:spcAft>
                <a:spcPts val="0"/>
              </a:spcAft>
              <a:buSzPts val="4400"/>
              <a:buNone/>
              <a:defRPr sz="5867"/>
            </a:lvl4pPr>
            <a:lvl5pPr lvl="4" rtl="0">
              <a:spcBef>
                <a:spcPts val="0"/>
              </a:spcBef>
              <a:spcAft>
                <a:spcPts val="0"/>
              </a:spcAft>
              <a:buSzPts val="4400"/>
              <a:buNone/>
              <a:defRPr sz="5867"/>
            </a:lvl5pPr>
            <a:lvl6pPr lvl="5" rtl="0">
              <a:spcBef>
                <a:spcPts val="0"/>
              </a:spcBef>
              <a:spcAft>
                <a:spcPts val="0"/>
              </a:spcAft>
              <a:buSzPts val="4400"/>
              <a:buNone/>
              <a:defRPr sz="5867"/>
            </a:lvl6pPr>
            <a:lvl7pPr lvl="6" rtl="0">
              <a:spcBef>
                <a:spcPts val="0"/>
              </a:spcBef>
              <a:spcAft>
                <a:spcPts val="0"/>
              </a:spcAft>
              <a:buSzPts val="4400"/>
              <a:buNone/>
              <a:defRPr sz="5867"/>
            </a:lvl7pPr>
            <a:lvl8pPr lvl="7" rtl="0">
              <a:spcBef>
                <a:spcPts val="0"/>
              </a:spcBef>
              <a:spcAft>
                <a:spcPts val="0"/>
              </a:spcAft>
              <a:buSzPts val="4400"/>
              <a:buNone/>
              <a:defRPr sz="5867"/>
            </a:lvl8pPr>
            <a:lvl9pPr lvl="8" rtl="0">
              <a:spcBef>
                <a:spcPts val="0"/>
              </a:spcBef>
              <a:spcAft>
                <a:spcPts val="0"/>
              </a:spcAft>
              <a:buSzPts val="4400"/>
              <a:buNone/>
              <a:defRPr sz="5867"/>
            </a:lvl9pPr>
          </a:lstStyle>
          <a:p>
            <a:endParaRPr/>
          </a:p>
        </p:txBody>
      </p:sp>
      <p:sp>
        <p:nvSpPr>
          <p:cNvPr id="11" name="Google Shape;11;p2"/>
          <p:cNvSpPr txBox="1">
            <a:spLocks noGrp="1"/>
          </p:cNvSpPr>
          <p:nvPr>
            <p:ph type="subTitle" idx="1"/>
          </p:nvPr>
        </p:nvSpPr>
        <p:spPr>
          <a:xfrm>
            <a:off x="415600" y="3778833"/>
            <a:ext cx="11360800" cy="2048400"/>
          </a:xfrm>
          <a:prstGeom prst="rect">
            <a:avLst/>
          </a:prstGeom>
        </p:spPr>
        <p:txBody>
          <a:bodyPr spcFirstLastPara="1" wrap="square" lIns="91425" tIns="91425" rIns="91425" bIns="91425" anchor="t" anchorCtr="0">
            <a:noAutofit/>
          </a:bodyPr>
          <a:lstStyle>
            <a:lvl1pPr lvl="0"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1pPr>
            <a:lvl2pPr lvl="1"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2pPr>
            <a:lvl3pPr lvl="2"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3pPr>
            <a:lvl4pPr lvl="3"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4pPr>
            <a:lvl5pPr lvl="4"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5pPr>
            <a:lvl6pPr lvl="5"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6pPr>
            <a:lvl7pPr lvl="6"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7pPr>
            <a:lvl8pPr lvl="7"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8pPr>
            <a:lvl9pPr lvl="8"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9pPr>
          </a:lstStyle>
          <a:p>
            <a:endParaRPr/>
          </a:p>
        </p:txBody>
      </p:sp>
      <p:sp>
        <p:nvSpPr>
          <p:cNvPr id="12" name="Google Shape;12;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10478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4800"/>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15" name="Google Shape;15;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16" name="Google Shape;16;p3"/>
          <p:cNvSpPr txBox="1">
            <a:spLocks noGrp="1"/>
          </p:cNvSpPr>
          <p:nvPr>
            <p:ph type="subTitle" idx="1"/>
          </p:nvPr>
        </p:nvSpPr>
        <p:spPr>
          <a:xfrm>
            <a:off x="415600" y="3778833"/>
            <a:ext cx="11360800" cy="2048400"/>
          </a:xfrm>
          <a:prstGeom prst="rect">
            <a:avLst/>
          </a:prstGeom>
        </p:spPr>
        <p:txBody>
          <a:bodyPr spcFirstLastPara="1" wrap="square" lIns="91425" tIns="91425" rIns="91425" bIns="91425" anchor="t" anchorCtr="0">
            <a:noAutofit/>
          </a:bodyPr>
          <a:lstStyle>
            <a:lvl1pPr lvl="0"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1pPr>
            <a:lvl2pPr lvl="1"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2pPr>
            <a:lvl3pPr lvl="2"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3pPr>
            <a:lvl4pPr lvl="3"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4pPr>
            <a:lvl5pPr lvl="4"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5pPr>
            <a:lvl6pPr lvl="5"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6pPr>
            <a:lvl7pPr lvl="6"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7pPr>
            <a:lvl8pPr lvl="7"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8pPr>
            <a:lvl9pPr lvl="8" algn="ctr" rtl="0">
              <a:lnSpc>
                <a:spcPct val="100000"/>
              </a:lnSpc>
              <a:spcBef>
                <a:spcPts val="800"/>
              </a:spcBef>
              <a:spcAft>
                <a:spcPts val="0"/>
              </a:spcAft>
              <a:buSzPts val="2400"/>
              <a:buFont typeface="Roboto Light"/>
              <a:buNone/>
              <a:defRPr sz="3200">
                <a:latin typeface="Roboto Light"/>
                <a:ea typeface="Roboto Light"/>
                <a:cs typeface="Roboto Light"/>
                <a:sym typeface="Roboto Light"/>
              </a:defRPr>
            </a:lvl9pPr>
          </a:lstStyle>
          <a:p>
            <a:endParaRPr/>
          </a:p>
        </p:txBody>
      </p:sp>
    </p:spTree>
    <p:extLst>
      <p:ext uri="{BB962C8B-B14F-4D97-AF65-F5344CB8AC3E}">
        <p14:creationId xmlns:p14="http://schemas.microsoft.com/office/powerpoint/2010/main" val="3079282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0" y="0"/>
            <a:ext cx="113608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b="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142733" y="536267"/>
            <a:ext cx="11879600" cy="60408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Char char="●"/>
              <a:defRPr/>
            </a:lvl1pPr>
            <a:lvl2pPr marL="1219170" lvl="1" indent="-457189" rtl="0">
              <a:spcBef>
                <a:spcPts val="800"/>
              </a:spcBef>
              <a:spcAft>
                <a:spcPts val="0"/>
              </a:spcAft>
              <a:buSzPts val="1800"/>
              <a:buChar char="○"/>
              <a:defRPr/>
            </a:lvl2pPr>
            <a:lvl3pPr marL="1828754" lvl="2" indent="-457189" rtl="0">
              <a:spcBef>
                <a:spcPts val="800"/>
              </a:spcBef>
              <a:spcAft>
                <a:spcPts val="0"/>
              </a:spcAft>
              <a:buSzPts val="1800"/>
              <a:buChar char="■"/>
              <a:defRPr/>
            </a:lvl3pPr>
            <a:lvl4pPr marL="2438339" lvl="3" indent="-457189" rtl="0">
              <a:spcBef>
                <a:spcPts val="800"/>
              </a:spcBef>
              <a:spcAft>
                <a:spcPts val="0"/>
              </a:spcAft>
              <a:buSzPts val="1800"/>
              <a:buChar char="●"/>
              <a:defRPr/>
            </a:lvl4pPr>
            <a:lvl5pPr marL="3047924" lvl="4" indent="-457189" rtl="0">
              <a:spcBef>
                <a:spcPts val="800"/>
              </a:spcBef>
              <a:spcAft>
                <a:spcPts val="0"/>
              </a:spcAft>
              <a:buSzPts val="1800"/>
              <a:buChar char="○"/>
              <a:defRPr/>
            </a:lvl5pPr>
            <a:lvl6pPr marL="3657509" lvl="5" indent="-457189" rtl="0">
              <a:spcBef>
                <a:spcPts val="800"/>
              </a:spcBef>
              <a:spcAft>
                <a:spcPts val="0"/>
              </a:spcAft>
              <a:buSzPts val="1800"/>
              <a:buChar char="■"/>
              <a:defRPr/>
            </a:lvl6pPr>
            <a:lvl7pPr marL="4267093" lvl="6" indent="-457189" rtl="0">
              <a:spcBef>
                <a:spcPts val="800"/>
              </a:spcBef>
              <a:spcAft>
                <a:spcPts val="0"/>
              </a:spcAft>
              <a:buSzPts val="1800"/>
              <a:buChar char="●"/>
              <a:defRPr/>
            </a:lvl7pPr>
            <a:lvl8pPr marL="4876678" lvl="7" indent="-457189" rtl="0">
              <a:spcBef>
                <a:spcPts val="800"/>
              </a:spcBef>
              <a:spcAft>
                <a:spcPts val="0"/>
              </a:spcAft>
              <a:buSzPts val="1800"/>
              <a:buChar char="○"/>
              <a:defRPr/>
            </a:lvl8pPr>
            <a:lvl9pPr marL="5486263" lvl="8" indent="-457189" rtl="0">
              <a:spcBef>
                <a:spcPts val="800"/>
              </a:spcBef>
              <a:spcAft>
                <a:spcPts val="0"/>
              </a:spcAft>
              <a:buSzPts val="1800"/>
              <a:buChar char="■"/>
              <a:defRPr/>
            </a:lvl9pPr>
          </a:lstStyle>
          <a:p>
            <a:endParaRPr/>
          </a:p>
        </p:txBody>
      </p:sp>
      <p:sp>
        <p:nvSpPr>
          <p:cNvPr id="20" name="Google Shape;20;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cxnSp>
        <p:nvCxnSpPr>
          <p:cNvPr id="21" name="Google Shape;21;p4"/>
          <p:cNvCxnSpPr/>
          <p:nvPr/>
        </p:nvCxnSpPr>
        <p:spPr>
          <a:xfrm>
            <a:off x="127241" y="536280"/>
            <a:ext cx="11879600" cy="0"/>
          </a:xfrm>
          <a:prstGeom prst="straightConnector1">
            <a:avLst/>
          </a:prstGeom>
          <a:noFill/>
          <a:ln w="19050" cap="flat" cmpd="sng">
            <a:solidFill>
              <a:srgbClr val="BF9000"/>
            </a:solidFill>
            <a:prstDash val="solid"/>
            <a:round/>
            <a:headEnd type="none" w="med" len="med"/>
            <a:tailEnd type="none" w="med" len="med"/>
          </a:ln>
        </p:spPr>
      </p:cxnSp>
    </p:spTree>
    <p:extLst>
      <p:ext uri="{BB962C8B-B14F-4D97-AF65-F5344CB8AC3E}">
        <p14:creationId xmlns:p14="http://schemas.microsoft.com/office/powerpoint/2010/main" val="3671496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Roadmap">
  <p:cSld name="Roadmap">
    <p:spTree>
      <p:nvGrpSpPr>
        <p:cNvPr id="1" name="Shape 22"/>
        <p:cNvGrpSpPr/>
        <p:nvPr/>
      </p:nvGrpSpPr>
      <p:grpSpPr>
        <a:xfrm>
          <a:off x="0" y="0"/>
          <a:ext cx="0" cy="0"/>
          <a:chOff x="0" y="0"/>
          <a:chExt cx="0" cy="0"/>
        </a:xfrm>
      </p:grpSpPr>
      <p:sp>
        <p:nvSpPr>
          <p:cNvPr id="23" name="Google Shape;23;p5"/>
          <p:cNvSpPr/>
          <p:nvPr/>
        </p:nvSpPr>
        <p:spPr>
          <a:xfrm>
            <a:off x="0" y="-167"/>
            <a:ext cx="6096000" cy="6858000"/>
          </a:xfrm>
          <a:prstGeom prst="rect">
            <a:avLst/>
          </a:prstGeom>
          <a:solidFill>
            <a:srgbClr val="CFE2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4" name="Google Shape;2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25" name="Google Shape;25;p5"/>
          <p:cNvSpPr txBox="1">
            <a:spLocks noGrp="1"/>
          </p:cNvSpPr>
          <p:nvPr>
            <p:ph type="body" idx="1"/>
          </p:nvPr>
        </p:nvSpPr>
        <p:spPr>
          <a:xfrm>
            <a:off x="6416500" y="536264"/>
            <a:ext cx="5333200" cy="5681200"/>
          </a:xfrm>
          <a:prstGeom prst="rect">
            <a:avLst/>
          </a:prstGeom>
        </p:spPr>
        <p:txBody>
          <a:bodyPr spcFirstLastPara="1" wrap="square" lIns="91425" tIns="91425" rIns="91425" bIns="91425" anchor="ctr" anchorCtr="0">
            <a:noAutofit/>
          </a:bodyPr>
          <a:lstStyle>
            <a:lvl1pPr marL="609585" lvl="0"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1pPr>
            <a:lvl2pPr marL="1219170" lvl="1"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2pPr>
            <a:lvl3pPr marL="1828754" lvl="2"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3pPr>
            <a:lvl4pPr marL="2438339" lvl="3"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4pPr>
            <a:lvl5pPr marL="3047924" lvl="4"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5pPr>
            <a:lvl6pPr marL="3657509" lvl="5"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6pPr>
            <a:lvl7pPr marL="4267093" lvl="6"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7pPr>
            <a:lvl8pPr marL="4876678" lvl="7"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8pPr>
            <a:lvl9pPr marL="5486263" lvl="8" indent="-457189" rtl="0">
              <a:spcBef>
                <a:spcPts val="800"/>
              </a:spcBef>
              <a:spcAft>
                <a:spcPts val="0"/>
              </a:spcAft>
              <a:buClr>
                <a:srgbClr val="CCCCCC"/>
              </a:buClr>
              <a:buSzPts val="1800"/>
              <a:buFont typeface="Roboto Light"/>
              <a:buChar char="•"/>
              <a:defRPr>
                <a:solidFill>
                  <a:srgbClr val="CCCCCC"/>
                </a:solidFill>
                <a:latin typeface="Roboto Light"/>
                <a:ea typeface="Roboto Light"/>
                <a:cs typeface="Roboto Light"/>
                <a:sym typeface="Roboto Light"/>
              </a:defRPr>
            </a:lvl9pPr>
          </a:lstStyle>
          <a:p>
            <a:endParaRPr/>
          </a:p>
        </p:txBody>
      </p:sp>
      <p:sp>
        <p:nvSpPr>
          <p:cNvPr id="26" name="Google Shape;26;p5"/>
          <p:cNvSpPr txBox="1">
            <a:spLocks noGrp="1"/>
          </p:cNvSpPr>
          <p:nvPr>
            <p:ph type="title"/>
          </p:nvPr>
        </p:nvSpPr>
        <p:spPr>
          <a:xfrm>
            <a:off x="237233" y="2671067"/>
            <a:ext cx="5384000" cy="2717200"/>
          </a:xfrm>
          <a:prstGeom prst="rect">
            <a:avLst/>
          </a:prstGeom>
        </p:spPr>
        <p:txBody>
          <a:bodyPr spcFirstLastPara="1" wrap="square" lIns="91425" tIns="91425" rIns="91425" bIns="91425" anchor="b" anchorCtr="0">
            <a:noAutofit/>
          </a:bodyPr>
          <a:lstStyle>
            <a:lvl1pPr lvl="0" rtl="0">
              <a:spcBef>
                <a:spcPts val="0"/>
              </a:spcBef>
              <a:spcAft>
                <a:spcPts val="0"/>
              </a:spcAft>
              <a:buSzPts val="3600"/>
              <a:buNone/>
              <a:defRPr sz="4800"/>
            </a:lvl1pPr>
            <a:lvl2pPr lvl="1" rtl="0">
              <a:spcBef>
                <a:spcPts val="0"/>
              </a:spcBef>
              <a:spcAft>
                <a:spcPts val="0"/>
              </a:spcAft>
              <a:buSzPts val="3600"/>
              <a:buNone/>
              <a:defRPr sz="4800"/>
            </a:lvl2pPr>
            <a:lvl3pPr lvl="2" rtl="0">
              <a:spcBef>
                <a:spcPts val="0"/>
              </a:spcBef>
              <a:spcAft>
                <a:spcPts val="0"/>
              </a:spcAft>
              <a:buSzPts val="3600"/>
              <a:buNone/>
              <a:defRPr sz="4800"/>
            </a:lvl3pPr>
            <a:lvl4pPr lvl="3" rtl="0">
              <a:spcBef>
                <a:spcPts val="0"/>
              </a:spcBef>
              <a:spcAft>
                <a:spcPts val="0"/>
              </a:spcAft>
              <a:buSzPts val="3600"/>
              <a:buNone/>
              <a:defRPr sz="4800"/>
            </a:lvl4pPr>
            <a:lvl5pPr lvl="4" rtl="0">
              <a:spcBef>
                <a:spcPts val="0"/>
              </a:spcBef>
              <a:spcAft>
                <a:spcPts val="0"/>
              </a:spcAft>
              <a:buSzPts val="3600"/>
              <a:buNone/>
              <a:defRPr sz="4800"/>
            </a:lvl5pPr>
            <a:lvl6pPr lvl="5" rtl="0">
              <a:spcBef>
                <a:spcPts val="0"/>
              </a:spcBef>
              <a:spcAft>
                <a:spcPts val="0"/>
              </a:spcAft>
              <a:buSzPts val="3600"/>
              <a:buNone/>
              <a:defRPr sz="4800"/>
            </a:lvl6pPr>
            <a:lvl7pPr lvl="6" rtl="0">
              <a:spcBef>
                <a:spcPts val="0"/>
              </a:spcBef>
              <a:spcAft>
                <a:spcPts val="0"/>
              </a:spcAft>
              <a:buSzPts val="3600"/>
              <a:buNone/>
              <a:defRPr sz="4800"/>
            </a:lvl7pPr>
            <a:lvl8pPr lvl="7" rtl="0">
              <a:spcBef>
                <a:spcPts val="0"/>
              </a:spcBef>
              <a:spcAft>
                <a:spcPts val="0"/>
              </a:spcAft>
              <a:buSzPts val="3600"/>
              <a:buNone/>
              <a:defRPr sz="4800"/>
            </a:lvl8pPr>
            <a:lvl9pPr lvl="8" rtl="0">
              <a:spcBef>
                <a:spcPts val="0"/>
              </a:spcBef>
              <a:spcAft>
                <a:spcPts val="0"/>
              </a:spcAft>
              <a:buSzPts val="3600"/>
              <a:buNone/>
              <a:defRPr sz="4800"/>
            </a:lvl9pPr>
          </a:lstStyle>
          <a:p>
            <a:endParaRPr/>
          </a:p>
        </p:txBody>
      </p:sp>
      <p:cxnSp>
        <p:nvCxnSpPr>
          <p:cNvPr id="27" name="Google Shape;27;p5"/>
          <p:cNvCxnSpPr/>
          <p:nvPr/>
        </p:nvCxnSpPr>
        <p:spPr>
          <a:xfrm>
            <a:off x="355967" y="5398900"/>
            <a:ext cx="5384000" cy="0"/>
          </a:xfrm>
          <a:prstGeom prst="straightConnector1">
            <a:avLst/>
          </a:prstGeom>
          <a:noFill/>
          <a:ln w="19050" cap="flat" cmpd="sng">
            <a:solidFill>
              <a:srgbClr val="BF9000"/>
            </a:solidFill>
            <a:prstDash val="solid"/>
            <a:round/>
            <a:headEnd type="none" w="med" len="med"/>
            <a:tailEnd type="none" w="med" len="med"/>
          </a:ln>
        </p:spPr>
      </p:cxnSp>
      <p:sp>
        <p:nvSpPr>
          <p:cNvPr id="28" name="Google Shape;28;p5"/>
          <p:cNvSpPr txBox="1">
            <a:spLocks noGrp="1"/>
          </p:cNvSpPr>
          <p:nvPr>
            <p:ph type="subTitle" idx="2"/>
          </p:nvPr>
        </p:nvSpPr>
        <p:spPr>
          <a:xfrm>
            <a:off x="237233" y="5424000"/>
            <a:ext cx="5544000" cy="524800"/>
          </a:xfrm>
          <a:prstGeom prst="rect">
            <a:avLst/>
          </a:prstGeom>
        </p:spPr>
        <p:txBody>
          <a:bodyPr spcFirstLastPara="1" wrap="square" lIns="91425" tIns="91425" rIns="91425" bIns="91425" anchor="ctr" anchorCtr="0">
            <a:noAutofit/>
          </a:bodyPr>
          <a:lstStyle>
            <a:lvl1pPr lvl="0" rtl="0">
              <a:lnSpc>
                <a:spcPct val="100000"/>
              </a:lnSpc>
              <a:spcBef>
                <a:spcPts val="800"/>
              </a:spcBef>
              <a:spcAft>
                <a:spcPts val="0"/>
              </a:spcAft>
              <a:buSzPts val="1800"/>
              <a:buNone/>
              <a:defRPr/>
            </a:lvl1pPr>
            <a:lvl2pPr lvl="1" rtl="0">
              <a:lnSpc>
                <a:spcPct val="100000"/>
              </a:lnSpc>
              <a:spcBef>
                <a:spcPts val="800"/>
              </a:spcBef>
              <a:spcAft>
                <a:spcPts val="0"/>
              </a:spcAft>
              <a:buSzPts val="2100"/>
              <a:buNone/>
              <a:defRPr sz="2800"/>
            </a:lvl2pPr>
            <a:lvl3pPr lvl="2" rtl="0">
              <a:lnSpc>
                <a:spcPct val="100000"/>
              </a:lnSpc>
              <a:spcBef>
                <a:spcPts val="800"/>
              </a:spcBef>
              <a:spcAft>
                <a:spcPts val="0"/>
              </a:spcAft>
              <a:buSzPts val="2100"/>
              <a:buNone/>
              <a:defRPr sz="2800"/>
            </a:lvl3pPr>
            <a:lvl4pPr lvl="3" rtl="0">
              <a:lnSpc>
                <a:spcPct val="100000"/>
              </a:lnSpc>
              <a:spcBef>
                <a:spcPts val="800"/>
              </a:spcBef>
              <a:spcAft>
                <a:spcPts val="0"/>
              </a:spcAft>
              <a:buSzPts val="2100"/>
              <a:buNone/>
              <a:defRPr sz="2800"/>
            </a:lvl4pPr>
            <a:lvl5pPr lvl="4" rtl="0">
              <a:lnSpc>
                <a:spcPct val="100000"/>
              </a:lnSpc>
              <a:spcBef>
                <a:spcPts val="800"/>
              </a:spcBef>
              <a:spcAft>
                <a:spcPts val="0"/>
              </a:spcAft>
              <a:buSzPts val="2100"/>
              <a:buNone/>
              <a:defRPr sz="2800"/>
            </a:lvl5pPr>
            <a:lvl6pPr lvl="5" rtl="0">
              <a:lnSpc>
                <a:spcPct val="100000"/>
              </a:lnSpc>
              <a:spcBef>
                <a:spcPts val="800"/>
              </a:spcBef>
              <a:spcAft>
                <a:spcPts val="0"/>
              </a:spcAft>
              <a:buSzPts val="2100"/>
              <a:buNone/>
              <a:defRPr sz="2800"/>
            </a:lvl6pPr>
            <a:lvl7pPr lvl="6" rtl="0">
              <a:lnSpc>
                <a:spcPct val="100000"/>
              </a:lnSpc>
              <a:spcBef>
                <a:spcPts val="800"/>
              </a:spcBef>
              <a:spcAft>
                <a:spcPts val="0"/>
              </a:spcAft>
              <a:buSzPts val="2100"/>
              <a:buNone/>
              <a:defRPr sz="2800"/>
            </a:lvl7pPr>
            <a:lvl8pPr lvl="7" rtl="0">
              <a:lnSpc>
                <a:spcPct val="100000"/>
              </a:lnSpc>
              <a:spcBef>
                <a:spcPts val="800"/>
              </a:spcBef>
              <a:spcAft>
                <a:spcPts val="0"/>
              </a:spcAft>
              <a:buSzPts val="2100"/>
              <a:buNone/>
              <a:defRPr sz="2800"/>
            </a:lvl8pPr>
            <a:lvl9pPr lvl="8" rtl="0">
              <a:lnSpc>
                <a:spcPct val="100000"/>
              </a:lnSpc>
              <a:spcBef>
                <a:spcPts val="800"/>
              </a:spcBef>
              <a:spcAft>
                <a:spcPts val="0"/>
              </a:spcAft>
              <a:buSzPts val="2100"/>
              <a:buNone/>
              <a:defRPr sz="2800"/>
            </a:lvl9pPr>
          </a:lstStyle>
          <a:p>
            <a:endParaRPr/>
          </a:p>
        </p:txBody>
      </p:sp>
    </p:spTree>
    <p:extLst>
      <p:ext uri="{BB962C8B-B14F-4D97-AF65-F5344CB8AC3E}">
        <p14:creationId xmlns:p14="http://schemas.microsoft.com/office/powerpoint/2010/main" val="3811076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Demo slide right">
  <p:cSld name="Demo slide right">
    <p:spTree>
      <p:nvGrpSpPr>
        <p:cNvPr id="1" name="Shape 29"/>
        <p:cNvGrpSpPr/>
        <p:nvPr/>
      </p:nvGrpSpPr>
      <p:grpSpPr>
        <a:xfrm>
          <a:off x="0" y="0"/>
          <a:ext cx="0" cy="0"/>
          <a:chOff x="0" y="0"/>
          <a:chExt cx="0" cy="0"/>
        </a:xfrm>
      </p:grpSpPr>
      <p:sp>
        <p:nvSpPr>
          <p:cNvPr id="30" name="Google Shape;30;p6"/>
          <p:cNvSpPr/>
          <p:nvPr/>
        </p:nvSpPr>
        <p:spPr>
          <a:xfrm>
            <a:off x="6096000" y="-167"/>
            <a:ext cx="6096000" cy="6858000"/>
          </a:xfrm>
          <a:prstGeom prst="rect">
            <a:avLst/>
          </a:prstGeom>
          <a:solidFill>
            <a:srgbClr val="CFE2F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1" name="Google Shape;31;p6"/>
          <p:cNvSpPr txBox="1">
            <a:spLocks noGrp="1"/>
          </p:cNvSpPr>
          <p:nvPr>
            <p:ph type="subTitle" idx="1"/>
          </p:nvPr>
        </p:nvSpPr>
        <p:spPr>
          <a:xfrm>
            <a:off x="6447200" y="5597700"/>
            <a:ext cx="5393600" cy="620000"/>
          </a:xfrm>
          <a:prstGeom prst="rect">
            <a:avLst/>
          </a:prstGeom>
        </p:spPr>
        <p:txBody>
          <a:bodyPr spcFirstLastPara="1" wrap="square" lIns="91425" tIns="91425" rIns="91425" bIns="91425" anchor="t" anchorCtr="0">
            <a:noAutofit/>
          </a:bodyPr>
          <a:lstStyle>
            <a:lvl1pPr lvl="0" algn="r" rtl="0">
              <a:lnSpc>
                <a:spcPct val="100000"/>
              </a:lnSpc>
              <a:spcBef>
                <a:spcPts val="800"/>
              </a:spcBef>
              <a:spcAft>
                <a:spcPts val="0"/>
              </a:spcAft>
              <a:buSzPts val="1800"/>
              <a:buNone/>
              <a:defRPr/>
            </a:lvl1pPr>
            <a:lvl2pPr lvl="1" algn="ctr" rtl="0">
              <a:lnSpc>
                <a:spcPct val="100000"/>
              </a:lnSpc>
              <a:spcBef>
                <a:spcPts val="800"/>
              </a:spcBef>
              <a:spcAft>
                <a:spcPts val="0"/>
              </a:spcAft>
              <a:buSzPts val="2100"/>
              <a:buNone/>
              <a:defRPr sz="2800"/>
            </a:lvl2pPr>
            <a:lvl3pPr lvl="2" algn="ctr" rtl="0">
              <a:lnSpc>
                <a:spcPct val="100000"/>
              </a:lnSpc>
              <a:spcBef>
                <a:spcPts val="800"/>
              </a:spcBef>
              <a:spcAft>
                <a:spcPts val="0"/>
              </a:spcAft>
              <a:buSzPts val="2100"/>
              <a:buNone/>
              <a:defRPr sz="2800"/>
            </a:lvl3pPr>
            <a:lvl4pPr lvl="3" algn="ctr" rtl="0">
              <a:lnSpc>
                <a:spcPct val="100000"/>
              </a:lnSpc>
              <a:spcBef>
                <a:spcPts val="800"/>
              </a:spcBef>
              <a:spcAft>
                <a:spcPts val="0"/>
              </a:spcAft>
              <a:buSzPts val="2100"/>
              <a:buNone/>
              <a:defRPr sz="2800"/>
            </a:lvl4pPr>
            <a:lvl5pPr lvl="4" algn="ctr" rtl="0">
              <a:lnSpc>
                <a:spcPct val="100000"/>
              </a:lnSpc>
              <a:spcBef>
                <a:spcPts val="800"/>
              </a:spcBef>
              <a:spcAft>
                <a:spcPts val="0"/>
              </a:spcAft>
              <a:buSzPts val="2100"/>
              <a:buNone/>
              <a:defRPr sz="2800"/>
            </a:lvl5pPr>
            <a:lvl6pPr lvl="5" algn="ctr" rtl="0">
              <a:lnSpc>
                <a:spcPct val="100000"/>
              </a:lnSpc>
              <a:spcBef>
                <a:spcPts val="800"/>
              </a:spcBef>
              <a:spcAft>
                <a:spcPts val="0"/>
              </a:spcAft>
              <a:buSzPts val="2100"/>
              <a:buNone/>
              <a:defRPr sz="2800"/>
            </a:lvl6pPr>
            <a:lvl7pPr lvl="6" algn="ctr" rtl="0">
              <a:lnSpc>
                <a:spcPct val="100000"/>
              </a:lnSpc>
              <a:spcBef>
                <a:spcPts val="800"/>
              </a:spcBef>
              <a:spcAft>
                <a:spcPts val="0"/>
              </a:spcAft>
              <a:buSzPts val="2100"/>
              <a:buNone/>
              <a:defRPr sz="2800"/>
            </a:lvl7pPr>
            <a:lvl8pPr lvl="7" algn="ctr" rtl="0">
              <a:lnSpc>
                <a:spcPct val="100000"/>
              </a:lnSpc>
              <a:spcBef>
                <a:spcPts val="800"/>
              </a:spcBef>
              <a:spcAft>
                <a:spcPts val="0"/>
              </a:spcAft>
              <a:buSzPts val="2100"/>
              <a:buNone/>
              <a:defRPr sz="2800"/>
            </a:lvl8pPr>
            <a:lvl9pPr lvl="8" algn="ctr" rtl="0">
              <a:lnSpc>
                <a:spcPct val="100000"/>
              </a:lnSpc>
              <a:spcBef>
                <a:spcPts val="800"/>
              </a:spcBef>
              <a:spcAft>
                <a:spcPts val="0"/>
              </a:spcAft>
              <a:buSzPts val="2100"/>
              <a:buNone/>
              <a:defRPr sz="2800"/>
            </a:lvl9pPr>
          </a:lstStyle>
          <a:p>
            <a:endParaRPr/>
          </a:p>
        </p:txBody>
      </p:sp>
      <p:sp>
        <p:nvSpPr>
          <p:cNvPr id="32" name="Google Shape;32;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33" name="Google Shape;33;p6"/>
          <p:cNvSpPr txBox="1"/>
          <p:nvPr/>
        </p:nvSpPr>
        <p:spPr>
          <a:xfrm>
            <a:off x="8487867" y="4966501"/>
            <a:ext cx="3454800" cy="759078"/>
          </a:xfrm>
          <a:prstGeom prst="rect">
            <a:avLst/>
          </a:prstGeom>
          <a:noFill/>
          <a:ln>
            <a:noFill/>
          </a:ln>
        </p:spPr>
        <p:txBody>
          <a:bodyPr spcFirstLastPara="1" wrap="square" lIns="121900" tIns="121900" rIns="121900" bIns="121900" anchor="t" anchorCtr="0">
            <a:spAutoFit/>
          </a:bodyPr>
          <a:lstStyle/>
          <a:p>
            <a:pPr marL="0" lvl="0" indent="0" algn="r" rtl="0">
              <a:spcBef>
                <a:spcPts val="0"/>
              </a:spcBef>
              <a:spcAft>
                <a:spcPts val="0"/>
              </a:spcAft>
              <a:buNone/>
            </a:pPr>
            <a:r>
              <a:rPr lang="en" sz="3333" b="1">
                <a:solidFill>
                  <a:schemeClr val="accent3"/>
                </a:solidFill>
                <a:latin typeface="Roboto"/>
                <a:ea typeface="Roboto"/>
                <a:cs typeface="Roboto"/>
                <a:sym typeface="Roboto"/>
              </a:rPr>
              <a:t>Demo Slides</a:t>
            </a:r>
            <a:endParaRPr sz="3333" b="1">
              <a:solidFill>
                <a:schemeClr val="accent3"/>
              </a:solidFill>
              <a:latin typeface="Roboto"/>
              <a:ea typeface="Roboto"/>
              <a:cs typeface="Roboto"/>
              <a:sym typeface="Roboto"/>
            </a:endParaRPr>
          </a:p>
        </p:txBody>
      </p:sp>
      <p:sp>
        <p:nvSpPr>
          <p:cNvPr id="34" name="Google Shape;34;p6"/>
          <p:cNvSpPr txBox="1">
            <a:spLocks noGrp="1"/>
          </p:cNvSpPr>
          <p:nvPr>
            <p:ph type="body" idx="2"/>
          </p:nvPr>
        </p:nvSpPr>
        <p:spPr>
          <a:xfrm>
            <a:off x="127233" y="536267"/>
            <a:ext cx="5736400" cy="5681600"/>
          </a:xfrm>
          <a:prstGeom prst="rect">
            <a:avLst/>
          </a:prstGeom>
        </p:spPr>
        <p:txBody>
          <a:bodyPr spcFirstLastPara="1" wrap="square" lIns="91425" tIns="91425" rIns="91425" bIns="91425" anchor="t" anchorCtr="0">
            <a:noAutofit/>
          </a:bodyPr>
          <a:lstStyle>
            <a:lvl1pPr marL="609585" lvl="0" indent="-457189" rtl="0">
              <a:spcBef>
                <a:spcPts val="800"/>
              </a:spcBef>
              <a:spcAft>
                <a:spcPts val="0"/>
              </a:spcAft>
              <a:buSzPts val="1800"/>
              <a:buFont typeface="Roboto Light"/>
              <a:buChar char="•"/>
              <a:defRPr>
                <a:latin typeface="Roboto Light"/>
                <a:ea typeface="Roboto Light"/>
                <a:cs typeface="Roboto Light"/>
                <a:sym typeface="Roboto Light"/>
              </a:defRPr>
            </a:lvl1pPr>
            <a:lvl2pPr marL="1219170" lvl="1" indent="-457189" rtl="0">
              <a:spcBef>
                <a:spcPts val="800"/>
              </a:spcBef>
              <a:spcAft>
                <a:spcPts val="0"/>
              </a:spcAft>
              <a:buSzPts val="1800"/>
              <a:buFont typeface="Roboto Light"/>
              <a:buChar char="•"/>
              <a:defRPr>
                <a:latin typeface="Roboto Light"/>
                <a:ea typeface="Roboto Light"/>
                <a:cs typeface="Roboto Light"/>
                <a:sym typeface="Roboto Light"/>
              </a:defRPr>
            </a:lvl2pPr>
            <a:lvl3pPr marL="1828754" lvl="2" indent="-457189" rtl="0">
              <a:spcBef>
                <a:spcPts val="800"/>
              </a:spcBef>
              <a:spcAft>
                <a:spcPts val="0"/>
              </a:spcAft>
              <a:buSzPts val="1800"/>
              <a:buFont typeface="Roboto Light"/>
              <a:buChar char="•"/>
              <a:defRPr>
                <a:latin typeface="Roboto Light"/>
                <a:ea typeface="Roboto Light"/>
                <a:cs typeface="Roboto Light"/>
                <a:sym typeface="Roboto Light"/>
              </a:defRPr>
            </a:lvl3pPr>
            <a:lvl4pPr marL="2438339" lvl="3" indent="-457189" rtl="0">
              <a:spcBef>
                <a:spcPts val="800"/>
              </a:spcBef>
              <a:spcAft>
                <a:spcPts val="0"/>
              </a:spcAft>
              <a:buSzPts val="1800"/>
              <a:buFont typeface="Roboto Light"/>
              <a:buChar char="•"/>
              <a:defRPr>
                <a:latin typeface="Roboto Light"/>
                <a:ea typeface="Roboto Light"/>
                <a:cs typeface="Roboto Light"/>
                <a:sym typeface="Roboto Light"/>
              </a:defRPr>
            </a:lvl4pPr>
            <a:lvl5pPr marL="3047924" lvl="4" indent="-457189" rtl="0">
              <a:spcBef>
                <a:spcPts val="800"/>
              </a:spcBef>
              <a:spcAft>
                <a:spcPts val="0"/>
              </a:spcAft>
              <a:buSzPts val="1800"/>
              <a:buFont typeface="Roboto Light"/>
              <a:buChar char="•"/>
              <a:defRPr>
                <a:latin typeface="Roboto Light"/>
                <a:ea typeface="Roboto Light"/>
                <a:cs typeface="Roboto Light"/>
                <a:sym typeface="Roboto Light"/>
              </a:defRPr>
            </a:lvl5pPr>
            <a:lvl6pPr marL="3657509" lvl="5" indent="-457189" rtl="0">
              <a:spcBef>
                <a:spcPts val="800"/>
              </a:spcBef>
              <a:spcAft>
                <a:spcPts val="0"/>
              </a:spcAft>
              <a:buSzPts val="1800"/>
              <a:buFont typeface="Roboto Light"/>
              <a:buChar char="•"/>
              <a:defRPr>
                <a:latin typeface="Roboto Light"/>
                <a:ea typeface="Roboto Light"/>
                <a:cs typeface="Roboto Light"/>
                <a:sym typeface="Roboto Light"/>
              </a:defRPr>
            </a:lvl6pPr>
            <a:lvl7pPr marL="4267093" lvl="6" indent="-457189" rtl="0">
              <a:spcBef>
                <a:spcPts val="800"/>
              </a:spcBef>
              <a:spcAft>
                <a:spcPts val="0"/>
              </a:spcAft>
              <a:buSzPts val="1800"/>
              <a:buFont typeface="Roboto Light"/>
              <a:buChar char="•"/>
              <a:defRPr>
                <a:latin typeface="Roboto Light"/>
                <a:ea typeface="Roboto Light"/>
                <a:cs typeface="Roboto Light"/>
                <a:sym typeface="Roboto Light"/>
              </a:defRPr>
            </a:lvl7pPr>
            <a:lvl8pPr marL="4876678" lvl="7" indent="-457189" rtl="0">
              <a:spcBef>
                <a:spcPts val="800"/>
              </a:spcBef>
              <a:spcAft>
                <a:spcPts val="0"/>
              </a:spcAft>
              <a:buSzPts val="1800"/>
              <a:buFont typeface="Roboto Light"/>
              <a:buChar char="•"/>
              <a:defRPr>
                <a:latin typeface="Roboto Light"/>
                <a:ea typeface="Roboto Light"/>
                <a:cs typeface="Roboto Light"/>
                <a:sym typeface="Roboto Light"/>
              </a:defRPr>
            </a:lvl8pPr>
            <a:lvl9pPr marL="5486263" lvl="8" indent="-457189" rtl="0">
              <a:spcBef>
                <a:spcPts val="800"/>
              </a:spcBef>
              <a:spcAft>
                <a:spcPts val="0"/>
              </a:spcAft>
              <a:buSzPts val="1800"/>
              <a:buFont typeface="Roboto Light"/>
              <a:buChar char="•"/>
              <a:defRPr>
                <a:latin typeface="Roboto Light"/>
                <a:ea typeface="Roboto Light"/>
                <a:cs typeface="Roboto Light"/>
                <a:sym typeface="Roboto Light"/>
              </a:defRPr>
            </a:lvl9pPr>
          </a:lstStyle>
          <a:p>
            <a:endParaRPr/>
          </a:p>
        </p:txBody>
      </p:sp>
      <p:sp>
        <p:nvSpPr>
          <p:cNvPr id="35" name="Google Shape;35;p6"/>
          <p:cNvSpPr txBox="1">
            <a:spLocks noGrp="1"/>
          </p:cNvSpPr>
          <p:nvPr>
            <p:ph type="title"/>
          </p:nvPr>
        </p:nvSpPr>
        <p:spPr>
          <a:xfrm>
            <a:off x="0" y="0"/>
            <a:ext cx="11360800" cy="5248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cxnSp>
        <p:nvCxnSpPr>
          <p:cNvPr id="36" name="Google Shape;36;p6"/>
          <p:cNvCxnSpPr/>
          <p:nvPr/>
        </p:nvCxnSpPr>
        <p:spPr>
          <a:xfrm>
            <a:off x="127241" y="536280"/>
            <a:ext cx="5802800" cy="0"/>
          </a:xfrm>
          <a:prstGeom prst="straightConnector1">
            <a:avLst/>
          </a:prstGeom>
          <a:noFill/>
          <a:ln w="19050" cap="flat" cmpd="sng">
            <a:solidFill>
              <a:srgbClr val="BF9000"/>
            </a:solidFill>
            <a:prstDash val="solid"/>
            <a:round/>
            <a:headEnd type="none" w="med" len="med"/>
            <a:tailEnd type="none" w="med" len="med"/>
          </a:ln>
        </p:spPr>
      </p:cxnSp>
    </p:spTree>
    <p:extLst>
      <p:ext uri="{BB962C8B-B14F-4D97-AF65-F5344CB8AC3E}">
        <p14:creationId xmlns:p14="http://schemas.microsoft.com/office/powerpoint/2010/main" val="16097173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slideLayout" Target="../slideLayouts/slideLayout22.xml"/><Relationship Id="rId3" Type="http://schemas.openxmlformats.org/officeDocument/2006/relationships/slideLayout" Target="../slideLayouts/slideLayout7.xml"/><Relationship Id="rId21" Type="http://schemas.openxmlformats.org/officeDocument/2006/relationships/slideLayout" Target="../slideLayouts/slideLayout25.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slideLayout" Target="../slideLayouts/slideLayout21.xml"/><Relationship Id="rId2" Type="http://schemas.openxmlformats.org/officeDocument/2006/relationships/slideLayout" Target="../slideLayouts/slideLayout6.xml"/><Relationship Id="rId16" Type="http://schemas.openxmlformats.org/officeDocument/2006/relationships/slideLayout" Target="../slideLayouts/slideLayout20.xml"/><Relationship Id="rId20" Type="http://schemas.openxmlformats.org/officeDocument/2006/relationships/slideLayout" Target="../slideLayouts/slideLayout24.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slideLayout" Target="../slideLayouts/slideLayout19.xml"/><Relationship Id="rId23" Type="http://schemas.openxmlformats.org/officeDocument/2006/relationships/theme" Target="../theme/theme2.xml"/><Relationship Id="rId10" Type="http://schemas.openxmlformats.org/officeDocument/2006/relationships/slideLayout" Target="../slideLayouts/slideLayout14.xml"/><Relationship Id="rId19" Type="http://schemas.openxmlformats.org/officeDocument/2006/relationships/slideLayout" Target="../slideLayouts/slideLayout23.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 Id="rId22"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6D5FD2-E0BC-9B4A-8B69-BFD8F956C77B}"/>
              </a:ext>
            </a:extLst>
          </p:cNvPr>
          <p:cNvSpPr>
            <a:spLocks noGrp="1"/>
          </p:cNvSpPr>
          <p:nvPr>
            <p:ph type="title"/>
          </p:nvPr>
        </p:nvSpPr>
        <p:spPr>
          <a:xfrm>
            <a:off x="838200" y="451821"/>
            <a:ext cx="10515600" cy="89462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7A987CFD-1EF3-634C-B854-216A26AC23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ACF3ABA1-E9EF-3248-90FD-6E40E659EFB3}"/>
              </a:ext>
            </a:extLst>
          </p:cNvPr>
          <p:cNvSpPr>
            <a:spLocks noGrp="1"/>
          </p:cNvSpPr>
          <p:nvPr>
            <p:ph type="sldNum" sz="quarter" idx="4"/>
          </p:nvPr>
        </p:nvSpPr>
        <p:spPr>
          <a:xfrm>
            <a:off x="9633856" y="6443089"/>
            <a:ext cx="2328959" cy="365125"/>
          </a:xfrm>
          <a:prstGeom prst="rect">
            <a:avLst/>
          </a:prstGeom>
        </p:spPr>
        <p:txBody>
          <a:bodyPr vert="horz" lIns="91440" tIns="45720" rIns="91440" bIns="45720" rtlCol="0" anchor="ctr"/>
          <a:lstStyle>
            <a:lvl1pPr algn="r">
              <a:defRPr sz="1100">
                <a:solidFill>
                  <a:schemeClr val="bg1">
                    <a:lumMod val="50000"/>
                  </a:schemeClr>
                </a:solidFill>
              </a:defRPr>
            </a:lvl1pPr>
          </a:lstStyle>
          <a:p>
            <a:r>
              <a:rPr lang="en-US" dirty="0"/>
              <a:t>Wireless and Mobile Networks: 7-</a:t>
            </a:r>
            <a:fld id="{C4204591-24BD-A542-B9D5-F8D8A88D2FEE}" type="slidenum">
              <a:rPr lang="en-US" smtClean="0"/>
              <a:pPr/>
              <a:t>‹#›</a:t>
            </a:fld>
            <a:endParaRPr lang="en-US" dirty="0"/>
          </a:p>
        </p:txBody>
      </p:sp>
    </p:spTree>
    <p:extLst>
      <p:ext uri="{BB962C8B-B14F-4D97-AF65-F5344CB8AC3E}">
        <p14:creationId xmlns:p14="http://schemas.microsoft.com/office/powerpoint/2010/main" val="2775165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b="1" kern="1200">
          <a:solidFill>
            <a:srgbClr val="0000A3"/>
          </a:solidFill>
          <a:latin typeface="+mj-lt"/>
          <a:ea typeface="+mj-ea"/>
          <a:cs typeface="+mj-cs"/>
        </a:defRPr>
      </a:lvl1pPr>
    </p:titleStyle>
    <p:bodyStyle>
      <a:lvl1pPr marL="352425" indent="-222250" algn="l" defTabSz="914400" rtl="0" eaLnBrk="1" latinLnBrk="0" hangingPunct="1">
        <a:lnSpc>
          <a:spcPct val="90000"/>
        </a:lnSpc>
        <a:spcBef>
          <a:spcPts val="1000"/>
        </a:spcBef>
        <a:buClr>
          <a:srgbClr val="0000A3"/>
        </a:buClr>
        <a:buFont typeface="Wingdings" pitchFamily="2" charset="2"/>
        <a:buChar char="§"/>
        <a:tabLst/>
        <a:defRPr sz="2800" kern="1200">
          <a:solidFill>
            <a:schemeClr val="tx1"/>
          </a:solidFill>
          <a:latin typeface="+mn-lt"/>
          <a:ea typeface="+mn-ea"/>
          <a:cs typeface="+mn-cs"/>
        </a:defRPr>
      </a:lvl1pPr>
      <a:lvl2pPr marL="695325" indent="-231775" algn="l" defTabSz="914400" rtl="0" eaLnBrk="1" latinLnBrk="0" hangingPunct="1">
        <a:lnSpc>
          <a:spcPct val="90000"/>
        </a:lnSpc>
        <a:spcBef>
          <a:spcPts val="500"/>
        </a:spcBef>
        <a:buClr>
          <a:srgbClr val="0000A8"/>
        </a:buClr>
        <a:buFont typeface="Arial" panose="020B0604020202020204" pitchFamily="34" charset="0"/>
        <a:buChar char="•"/>
        <a:tabLst/>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0" y="0"/>
            <a:ext cx="11360800" cy="5248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rgbClr val="0B5394"/>
              </a:buClr>
              <a:buSzPts val="1600"/>
              <a:buFont typeface="Roboto Medium"/>
              <a:buNone/>
              <a:defRPr sz="1600">
                <a:solidFill>
                  <a:srgbClr val="0B5394"/>
                </a:solidFill>
                <a:latin typeface="Roboto Medium"/>
                <a:ea typeface="Roboto Medium"/>
                <a:cs typeface="Roboto Medium"/>
                <a:sym typeface="Roboto Medium"/>
              </a:defRPr>
            </a:lvl1pPr>
            <a:lvl2pPr lvl="1"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2pPr>
            <a:lvl3pPr lvl="2"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3pPr>
            <a:lvl4pPr lvl="3"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4pPr>
            <a:lvl5pPr lvl="4"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5pPr>
            <a:lvl6pPr lvl="5"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6pPr>
            <a:lvl7pPr lvl="6"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7pPr>
            <a:lvl8pPr lvl="7"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8pPr>
            <a:lvl9pPr lvl="8" rtl="0">
              <a:spcBef>
                <a:spcPts val="0"/>
              </a:spcBef>
              <a:spcAft>
                <a:spcPts val="0"/>
              </a:spcAft>
              <a:buClr>
                <a:srgbClr val="0B5394"/>
              </a:buClr>
              <a:buSzPts val="2800"/>
              <a:buFont typeface="Roboto Medium"/>
              <a:buNone/>
              <a:defRPr sz="2800">
                <a:solidFill>
                  <a:srgbClr val="0B5394"/>
                </a:solidFill>
                <a:latin typeface="Roboto Medium"/>
                <a:ea typeface="Roboto Medium"/>
                <a:cs typeface="Roboto Medium"/>
                <a:sym typeface="Roboto Medium"/>
              </a:defRPr>
            </a:lvl9pPr>
          </a:lstStyle>
          <a:p>
            <a:endParaRPr/>
          </a:p>
        </p:txBody>
      </p:sp>
      <p:sp>
        <p:nvSpPr>
          <p:cNvPr id="7" name="Google Shape;7;p1"/>
          <p:cNvSpPr txBox="1">
            <a:spLocks noGrp="1"/>
          </p:cNvSpPr>
          <p:nvPr>
            <p:ph type="body" idx="1"/>
          </p:nvPr>
        </p:nvSpPr>
        <p:spPr>
          <a:xfrm>
            <a:off x="415600" y="763600"/>
            <a:ext cx="11360800" cy="4555200"/>
          </a:xfrm>
          <a:prstGeom prst="rect">
            <a:avLst/>
          </a:prstGeom>
          <a:noFill/>
          <a:ln>
            <a:noFill/>
          </a:ln>
        </p:spPr>
        <p:txBody>
          <a:bodyPr spcFirstLastPara="1" wrap="square" lIns="91425" tIns="91425" rIns="91425" bIns="91425" anchor="t" anchorCtr="0">
            <a:noAutofit/>
          </a:bodyPr>
          <a:lstStyle>
            <a:lvl1pPr marL="457200" lvl="0"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1pPr>
            <a:lvl2pPr marL="914400" lvl="1"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2pPr>
            <a:lvl3pPr marL="1371600" lvl="2"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3pPr>
            <a:lvl4pPr marL="1828800" lvl="3"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4pPr>
            <a:lvl5pPr marL="2286000" lvl="4"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5pPr>
            <a:lvl6pPr marL="2743200" lvl="5"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6pPr>
            <a:lvl7pPr marL="3200400" lvl="6"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7pPr>
            <a:lvl8pPr marL="3657600" lvl="7"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8pPr>
            <a:lvl9pPr marL="4114800" lvl="8" indent="-342900" rtl="0">
              <a:lnSpc>
                <a:spcPct val="115000"/>
              </a:lnSpc>
              <a:spcBef>
                <a:spcPts val="600"/>
              </a:spcBef>
              <a:spcAft>
                <a:spcPts val="0"/>
              </a:spcAft>
              <a:buClr>
                <a:schemeClr val="dk1"/>
              </a:buClr>
              <a:buSzPts val="1800"/>
              <a:buFont typeface="Roboto"/>
              <a:buChar char="•"/>
              <a:defRPr sz="1800">
                <a:solidFill>
                  <a:schemeClr val="dk1"/>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lgn="r" rtl="0">
              <a:buNone/>
              <a:defRPr sz="1333">
                <a:solidFill>
                  <a:schemeClr val="dk1"/>
                </a:solidFill>
                <a:latin typeface="Roboto"/>
                <a:ea typeface="Roboto"/>
                <a:cs typeface="Roboto"/>
                <a:sym typeface="Roboto"/>
              </a:defRPr>
            </a:lvl1pPr>
            <a:lvl2pPr lvl="1" algn="r" rtl="0">
              <a:buNone/>
              <a:defRPr sz="1333">
                <a:solidFill>
                  <a:schemeClr val="dk1"/>
                </a:solidFill>
                <a:latin typeface="Roboto"/>
                <a:ea typeface="Roboto"/>
                <a:cs typeface="Roboto"/>
                <a:sym typeface="Roboto"/>
              </a:defRPr>
            </a:lvl2pPr>
            <a:lvl3pPr lvl="2" algn="r" rtl="0">
              <a:buNone/>
              <a:defRPr sz="1333">
                <a:solidFill>
                  <a:schemeClr val="dk1"/>
                </a:solidFill>
                <a:latin typeface="Roboto"/>
                <a:ea typeface="Roboto"/>
                <a:cs typeface="Roboto"/>
                <a:sym typeface="Roboto"/>
              </a:defRPr>
            </a:lvl3pPr>
            <a:lvl4pPr lvl="3" algn="r" rtl="0">
              <a:buNone/>
              <a:defRPr sz="1333">
                <a:solidFill>
                  <a:schemeClr val="dk1"/>
                </a:solidFill>
                <a:latin typeface="Roboto"/>
                <a:ea typeface="Roboto"/>
                <a:cs typeface="Roboto"/>
                <a:sym typeface="Roboto"/>
              </a:defRPr>
            </a:lvl4pPr>
            <a:lvl5pPr lvl="4" algn="r" rtl="0">
              <a:buNone/>
              <a:defRPr sz="1333">
                <a:solidFill>
                  <a:schemeClr val="dk1"/>
                </a:solidFill>
                <a:latin typeface="Roboto"/>
                <a:ea typeface="Roboto"/>
                <a:cs typeface="Roboto"/>
                <a:sym typeface="Roboto"/>
              </a:defRPr>
            </a:lvl5pPr>
            <a:lvl6pPr lvl="5" algn="r" rtl="0">
              <a:buNone/>
              <a:defRPr sz="1333">
                <a:solidFill>
                  <a:schemeClr val="dk1"/>
                </a:solidFill>
                <a:latin typeface="Roboto"/>
                <a:ea typeface="Roboto"/>
                <a:cs typeface="Roboto"/>
                <a:sym typeface="Roboto"/>
              </a:defRPr>
            </a:lvl6pPr>
            <a:lvl7pPr lvl="6" algn="r" rtl="0">
              <a:buNone/>
              <a:defRPr sz="1333">
                <a:solidFill>
                  <a:schemeClr val="dk1"/>
                </a:solidFill>
                <a:latin typeface="Roboto"/>
                <a:ea typeface="Roboto"/>
                <a:cs typeface="Roboto"/>
                <a:sym typeface="Roboto"/>
              </a:defRPr>
            </a:lvl7pPr>
            <a:lvl8pPr lvl="7" algn="r" rtl="0">
              <a:buNone/>
              <a:defRPr sz="1333">
                <a:solidFill>
                  <a:schemeClr val="dk1"/>
                </a:solidFill>
                <a:latin typeface="Roboto"/>
                <a:ea typeface="Roboto"/>
                <a:cs typeface="Roboto"/>
                <a:sym typeface="Roboto"/>
              </a:defRPr>
            </a:lvl8pPr>
            <a:lvl9pPr lvl="8" algn="r" rtl="0">
              <a:buNone/>
              <a:defRPr sz="1333">
                <a:solidFill>
                  <a:schemeClr val="dk1"/>
                </a:solidFill>
                <a:latin typeface="Roboto"/>
                <a:ea typeface="Roboto"/>
                <a:cs typeface="Roboto"/>
                <a:sym typeface="Roboto"/>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67376810"/>
      </p:ext>
    </p:extLst>
  </p:cSld>
  <p:clrMap bg1="lt1" tx1="dk1" bg2="dk2"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1" r:id="rId16"/>
    <p:sldLayoutId id="2147483672" r:id="rId17"/>
    <p:sldLayoutId id="2147483673" r:id="rId18"/>
    <p:sldLayoutId id="2147483674" r:id="rId19"/>
    <p:sldLayoutId id="2147483675" r:id="rId20"/>
    <p:sldLayoutId id="2147483676" r:id="rId21"/>
    <p:sldLayoutId id="2147483677" r:id="rId2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4"/>
          <p:cNvSpPr txBox="1">
            <a:spLocks noGrp="1"/>
          </p:cNvSpPr>
          <p:nvPr>
            <p:ph type="sldNum" idx="12"/>
          </p:nvPr>
        </p:nvSpPr>
        <p:spPr>
          <a:xfrm>
            <a:off x="11296611" y="6217623"/>
            <a:ext cx="731600" cy="524800"/>
          </a:xfrm>
          <a:prstGeom prst="rect">
            <a:avLst/>
          </a:prstGeom>
        </p:spPr>
        <p:txBody>
          <a:bodyPr spcFirstLastPara="1" wrap="square" lIns="121900" tIns="121900" rIns="121900" bIns="121900" anchor="ctr" anchorCtr="0">
            <a:noAutofit/>
          </a:bodyPr>
          <a:lstStyle/>
          <a:p>
            <a:pPr defTabSz="1219170">
              <a:buClr>
                <a:srgbClr val="000000"/>
              </a:buClr>
            </a:pPr>
            <a:fld id="{00000000-1234-1234-1234-123412341234}" type="slidenum">
              <a:rPr lang="en" kern="0">
                <a:solidFill>
                  <a:srgbClr val="000000"/>
                </a:solidFill>
              </a:rPr>
              <a:pPr defTabSz="1219170">
                <a:buClr>
                  <a:srgbClr val="000000"/>
                </a:buClr>
              </a:pPr>
              <a:t>1</a:t>
            </a:fld>
            <a:endParaRPr kern="0">
              <a:solidFill>
                <a:srgbClr val="000000"/>
              </a:solidFill>
            </a:endParaRPr>
          </a:p>
        </p:txBody>
      </p:sp>
      <p:sp>
        <p:nvSpPr>
          <p:cNvPr id="143" name="Google Shape;143;p24"/>
          <p:cNvSpPr txBox="1"/>
          <p:nvPr/>
        </p:nvSpPr>
        <p:spPr>
          <a:xfrm>
            <a:off x="415600" y="5139133"/>
            <a:ext cx="11360800" cy="878000"/>
          </a:xfrm>
          <a:prstGeom prst="rect">
            <a:avLst/>
          </a:prstGeom>
          <a:noFill/>
          <a:ln>
            <a:noFill/>
          </a:ln>
        </p:spPr>
        <p:txBody>
          <a:bodyPr spcFirstLastPara="1" wrap="square" lIns="121900" tIns="121900" rIns="121900" bIns="121900" anchor="t" anchorCtr="0">
            <a:noAutofit/>
          </a:bodyPr>
          <a:lstStyle/>
          <a:p>
            <a:pPr defTabSz="1219170">
              <a:spcBef>
                <a:spcPts val="800"/>
              </a:spcBef>
              <a:buClr>
                <a:srgbClr val="000000"/>
              </a:buClr>
            </a:pPr>
            <a:r>
              <a:rPr lang="en-US" sz="2133" kern="0" dirty="0">
                <a:solidFill>
                  <a:srgbClr val="000000"/>
                </a:solidFill>
                <a:latin typeface="Roboto Light"/>
                <a:ea typeface="Roboto Light"/>
                <a:cs typeface="Roboto Light"/>
                <a:sym typeface="Roboto Light"/>
              </a:rPr>
              <a:t>CSC175</a:t>
            </a:r>
            <a:endParaRPr sz="2133" kern="0" dirty="0">
              <a:solidFill>
                <a:srgbClr val="000000"/>
              </a:solidFill>
              <a:latin typeface="Roboto Light"/>
              <a:ea typeface="Roboto Light"/>
              <a:cs typeface="Roboto Light"/>
              <a:sym typeface="Roboto Light"/>
            </a:endParaRPr>
          </a:p>
        </p:txBody>
      </p:sp>
      <p:sp>
        <p:nvSpPr>
          <p:cNvPr id="144" name="Google Shape;144;p24"/>
          <p:cNvSpPr txBox="1"/>
          <p:nvPr/>
        </p:nvSpPr>
        <p:spPr>
          <a:xfrm>
            <a:off x="415600" y="2211967"/>
            <a:ext cx="11612800" cy="2736800"/>
          </a:xfrm>
          <a:prstGeom prst="rect">
            <a:avLst/>
          </a:prstGeom>
          <a:noFill/>
          <a:ln>
            <a:noFill/>
          </a:ln>
        </p:spPr>
        <p:txBody>
          <a:bodyPr spcFirstLastPara="1" wrap="square" lIns="121900" tIns="121900" rIns="121900" bIns="121900" anchor="b" anchorCtr="0">
            <a:noAutofit/>
          </a:bodyPr>
          <a:lstStyle/>
          <a:p>
            <a:pPr defTabSz="1219170">
              <a:buClr>
                <a:srgbClr val="000000"/>
              </a:buClr>
            </a:pPr>
            <a:r>
              <a:rPr lang="en" sz="4800" kern="0" dirty="0">
                <a:solidFill>
                  <a:srgbClr val="0B5394"/>
                </a:solidFill>
                <a:latin typeface="Roboto Medium"/>
                <a:ea typeface="Roboto Medium"/>
                <a:cs typeface="Roboto Medium"/>
                <a:sym typeface="Roboto Medium"/>
              </a:rPr>
              <a:t>Lecture 15. Network Security Exercises ANS</a:t>
            </a:r>
            <a:endParaRPr sz="4800" kern="0" dirty="0">
              <a:solidFill>
                <a:srgbClr val="0B5394"/>
              </a:solidFill>
              <a:latin typeface="Roboto Medium"/>
              <a:ea typeface="Roboto Medium"/>
              <a:cs typeface="Roboto Medium"/>
              <a:sym typeface="Roboto Medium"/>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0A4AB85-0D28-C8E5-EC16-DF50E3772110}"/>
              </a:ext>
            </a:extLst>
          </p:cNvPr>
          <p:cNvSpPr>
            <a:spLocks noGrp="1"/>
          </p:cNvSpPr>
          <p:nvPr>
            <p:ph type="title"/>
          </p:nvPr>
        </p:nvSpPr>
        <p:spPr/>
        <p:txBody>
          <a:bodyPr/>
          <a:lstStyle/>
          <a:p>
            <a:r>
              <a:rPr lang="en-GB" dirty="0"/>
              <a:t>Block Cipher </a:t>
            </a:r>
            <a:endParaRPr lang="en-SE" dirty="0"/>
          </a:p>
        </p:txBody>
      </p:sp>
      <p:sp>
        <p:nvSpPr>
          <p:cNvPr id="4" name="Slide Number Placeholder 3">
            <a:extLst>
              <a:ext uri="{FF2B5EF4-FFF2-40B4-BE49-F238E27FC236}">
                <a16:creationId xmlns:a16="http://schemas.microsoft.com/office/drawing/2014/main" id="{08100F45-4937-573D-76D7-2025CFAA4C70}"/>
              </a:ext>
            </a:extLst>
          </p:cNvPr>
          <p:cNvSpPr>
            <a:spLocks noGrp="1"/>
          </p:cNvSpPr>
          <p:nvPr>
            <p:ph type="sldNum" sz="quarter" idx="4"/>
          </p:nvPr>
        </p:nvSpPr>
        <p:spPr/>
        <p:txBody>
          <a:bodyPr/>
          <a:lstStyle/>
          <a:p>
            <a:r>
              <a:rPr lang="en-US"/>
              <a:t>Security: 8- </a:t>
            </a:r>
            <a:fld id="{C4204591-24BD-A542-B9D5-F8D8A88D2FEE}" type="slidenum">
              <a:rPr lang="en-US" smtClean="0"/>
              <a:pPr/>
              <a:t>2</a:t>
            </a:fld>
            <a:endParaRPr lang="en-US" dirty="0"/>
          </a:p>
        </p:txBody>
      </p:sp>
      <p:sp>
        <p:nvSpPr>
          <p:cNvPr id="5" name="object 6">
            <a:extLst>
              <a:ext uri="{FF2B5EF4-FFF2-40B4-BE49-F238E27FC236}">
                <a16:creationId xmlns:a16="http://schemas.microsoft.com/office/drawing/2014/main" id="{132C1605-77DC-4A30-EDF2-C0B087727664}"/>
              </a:ext>
            </a:extLst>
          </p:cNvPr>
          <p:cNvSpPr txBox="1"/>
          <p:nvPr/>
        </p:nvSpPr>
        <p:spPr>
          <a:xfrm>
            <a:off x="838200" y="1587566"/>
            <a:ext cx="7758430" cy="391160"/>
          </a:xfrm>
          <a:prstGeom prst="rect">
            <a:avLst/>
          </a:prstGeom>
        </p:spPr>
        <p:txBody>
          <a:bodyPr vert="horz" wrap="square" lIns="0" tIns="12700" rIns="0" bIns="0" rtlCol="0">
            <a:spAutoFit/>
          </a:bodyPr>
          <a:lstStyle/>
          <a:p>
            <a:pPr marL="354965" indent="-342265">
              <a:lnSpc>
                <a:spcPct val="100000"/>
              </a:lnSpc>
              <a:spcBef>
                <a:spcPts val="100"/>
              </a:spcBef>
              <a:buClr>
                <a:srgbClr val="063DE8"/>
              </a:buClr>
              <a:buSzPct val="75000"/>
              <a:buFont typeface="Wingdings"/>
              <a:buChar char=""/>
              <a:tabLst>
                <a:tab pos="354965" algn="l"/>
              </a:tabLst>
            </a:pPr>
            <a:r>
              <a:rPr sz="2400" dirty="0">
                <a:latin typeface="Times New Roman"/>
                <a:cs typeface="Times New Roman"/>
              </a:rPr>
              <a:t>Consider</a:t>
            </a:r>
            <a:r>
              <a:rPr sz="2400" spc="-25" dirty="0">
                <a:latin typeface="Times New Roman"/>
                <a:cs typeface="Times New Roman"/>
              </a:rPr>
              <a:t> </a:t>
            </a:r>
            <a:r>
              <a:rPr sz="2400" dirty="0">
                <a:latin typeface="Times New Roman"/>
                <a:cs typeface="Times New Roman"/>
              </a:rPr>
              <a:t>the</a:t>
            </a:r>
            <a:r>
              <a:rPr sz="2400" spc="-25" dirty="0">
                <a:latin typeface="Times New Roman"/>
                <a:cs typeface="Times New Roman"/>
              </a:rPr>
              <a:t> </a:t>
            </a:r>
            <a:r>
              <a:rPr sz="2400" spc="-10" dirty="0">
                <a:latin typeface="Times New Roman"/>
                <a:cs typeface="Times New Roman"/>
              </a:rPr>
              <a:t>3-</a:t>
            </a:r>
            <a:r>
              <a:rPr sz="2400" dirty="0">
                <a:latin typeface="Times New Roman"/>
                <a:cs typeface="Times New Roman"/>
              </a:rPr>
              <a:t>bit</a:t>
            </a:r>
            <a:r>
              <a:rPr sz="2400" spc="-20" dirty="0">
                <a:latin typeface="Times New Roman"/>
                <a:cs typeface="Times New Roman"/>
              </a:rPr>
              <a:t> </a:t>
            </a:r>
            <a:r>
              <a:rPr sz="2400" dirty="0">
                <a:latin typeface="Times New Roman"/>
                <a:cs typeface="Times New Roman"/>
              </a:rPr>
              <a:t>block</a:t>
            </a:r>
            <a:r>
              <a:rPr sz="2400" spc="-25" dirty="0">
                <a:latin typeface="Times New Roman"/>
                <a:cs typeface="Times New Roman"/>
              </a:rPr>
              <a:t> </a:t>
            </a:r>
            <a:r>
              <a:rPr sz="2400" dirty="0">
                <a:latin typeface="Times New Roman"/>
                <a:cs typeface="Times New Roman"/>
              </a:rPr>
              <a:t>cipher</a:t>
            </a:r>
            <a:r>
              <a:rPr sz="2400" spc="-30" dirty="0">
                <a:latin typeface="Times New Roman"/>
                <a:cs typeface="Times New Roman"/>
              </a:rPr>
              <a:t> </a:t>
            </a:r>
            <a:r>
              <a:rPr sz="2400" dirty="0">
                <a:latin typeface="Times New Roman"/>
                <a:cs typeface="Times New Roman"/>
              </a:rPr>
              <a:t>in</a:t>
            </a:r>
            <a:r>
              <a:rPr sz="2400" spc="-25" dirty="0">
                <a:latin typeface="Times New Roman"/>
                <a:cs typeface="Times New Roman"/>
              </a:rPr>
              <a:t> </a:t>
            </a:r>
            <a:r>
              <a:rPr sz="2400" dirty="0">
                <a:latin typeface="Times New Roman"/>
                <a:cs typeface="Times New Roman"/>
              </a:rPr>
              <a:t>the</a:t>
            </a:r>
            <a:r>
              <a:rPr sz="2400" spc="-20" dirty="0">
                <a:latin typeface="Times New Roman"/>
                <a:cs typeface="Times New Roman"/>
              </a:rPr>
              <a:t> </a:t>
            </a:r>
            <a:r>
              <a:rPr sz="2400" dirty="0">
                <a:latin typeface="Times New Roman"/>
                <a:cs typeface="Times New Roman"/>
              </a:rPr>
              <a:t>Table</a:t>
            </a:r>
            <a:r>
              <a:rPr sz="2400" spc="-30" dirty="0">
                <a:latin typeface="Times New Roman"/>
                <a:cs typeface="Times New Roman"/>
              </a:rPr>
              <a:t> </a:t>
            </a:r>
            <a:r>
              <a:rPr sz="2400" spc="-10" dirty="0">
                <a:latin typeface="Times New Roman"/>
                <a:cs typeface="Times New Roman"/>
              </a:rPr>
              <a:t>below</a:t>
            </a:r>
            <a:endParaRPr sz="2400" dirty="0">
              <a:latin typeface="Times New Roman"/>
              <a:cs typeface="Times New Roman"/>
            </a:endParaRPr>
          </a:p>
        </p:txBody>
      </p:sp>
      <p:sp>
        <p:nvSpPr>
          <p:cNvPr id="6" name="object 7">
            <a:extLst>
              <a:ext uri="{FF2B5EF4-FFF2-40B4-BE49-F238E27FC236}">
                <a16:creationId xmlns:a16="http://schemas.microsoft.com/office/drawing/2014/main" id="{F49605AA-7221-50BC-6303-4E90FB6C3FC9}"/>
              </a:ext>
            </a:extLst>
          </p:cNvPr>
          <p:cNvSpPr txBox="1"/>
          <p:nvPr/>
        </p:nvSpPr>
        <p:spPr>
          <a:xfrm>
            <a:off x="838200" y="2831150"/>
            <a:ext cx="10185400" cy="2902718"/>
          </a:xfrm>
          <a:prstGeom prst="rect">
            <a:avLst/>
          </a:prstGeom>
        </p:spPr>
        <p:txBody>
          <a:bodyPr vert="horz" wrap="square" lIns="0" tIns="85725" rIns="0" bIns="0" rtlCol="0">
            <a:spAutoFit/>
          </a:bodyPr>
          <a:lstStyle/>
          <a:p>
            <a:pPr marL="354965" indent="-342265">
              <a:lnSpc>
                <a:spcPct val="100000"/>
              </a:lnSpc>
              <a:spcBef>
                <a:spcPts val="675"/>
              </a:spcBef>
              <a:buClr>
                <a:srgbClr val="063DE8"/>
              </a:buClr>
              <a:buSzPct val="75000"/>
              <a:buFont typeface="Wingdings"/>
              <a:buChar char=""/>
              <a:tabLst>
                <a:tab pos="354965" algn="l"/>
              </a:tabLst>
            </a:pPr>
            <a:r>
              <a:rPr sz="2400" dirty="0">
                <a:latin typeface="Times New Roman"/>
                <a:cs typeface="Times New Roman"/>
              </a:rPr>
              <a:t>Suppose</a:t>
            </a:r>
            <a:r>
              <a:rPr sz="2400" spc="-30" dirty="0">
                <a:latin typeface="Times New Roman"/>
                <a:cs typeface="Times New Roman"/>
              </a:rPr>
              <a:t> </a:t>
            </a:r>
            <a:r>
              <a:rPr sz="2400" dirty="0">
                <a:latin typeface="Times New Roman"/>
                <a:cs typeface="Times New Roman"/>
              </a:rPr>
              <a:t>the</a:t>
            </a:r>
            <a:r>
              <a:rPr sz="2400" spc="-35" dirty="0">
                <a:latin typeface="Times New Roman"/>
                <a:cs typeface="Times New Roman"/>
              </a:rPr>
              <a:t> </a:t>
            </a:r>
            <a:r>
              <a:rPr sz="2400" dirty="0">
                <a:latin typeface="Times New Roman"/>
                <a:cs typeface="Times New Roman"/>
              </a:rPr>
              <a:t>plaintext</a:t>
            </a:r>
            <a:r>
              <a:rPr sz="2400" spc="-50" dirty="0">
                <a:latin typeface="Times New Roman"/>
                <a:cs typeface="Times New Roman"/>
              </a:rPr>
              <a:t> </a:t>
            </a:r>
            <a:r>
              <a:rPr sz="2400" dirty="0">
                <a:latin typeface="Times New Roman"/>
                <a:cs typeface="Times New Roman"/>
              </a:rPr>
              <a:t>is</a:t>
            </a:r>
            <a:r>
              <a:rPr sz="2400" spc="-35" dirty="0">
                <a:latin typeface="Times New Roman"/>
                <a:cs typeface="Times New Roman"/>
              </a:rPr>
              <a:t> </a:t>
            </a:r>
            <a:r>
              <a:rPr sz="2400" spc="-10" dirty="0">
                <a:latin typeface="Times New Roman"/>
                <a:cs typeface="Times New Roman"/>
              </a:rPr>
              <a:t>100101100.</a:t>
            </a:r>
            <a:endParaRPr sz="2400" dirty="0">
              <a:latin typeface="Times New Roman"/>
              <a:cs typeface="Times New Roman"/>
            </a:endParaRPr>
          </a:p>
          <a:p>
            <a:pPr marL="355600" marR="436245" indent="-342900">
              <a:lnSpc>
                <a:spcPct val="100000"/>
              </a:lnSpc>
              <a:spcBef>
                <a:spcPts val="575"/>
              </a:spcBef>
              <a:buAutoNum type="alphaLcParenBoth"/>
              <a:tabLst>
                <a:tab pos="355600" algn="l"/>
                <a:tab pos="425450" algn="l"/>
              </a:tabLst>
            </a:pPr>
            <a:r>
              <a:rPr sz="2400" dirty="0">
                <a:latin typeface="Times New Roman"/>
                <a:cs typeface="Times New Roman"/>
              </a:rPr>
              <a:t>	Initially</a:t>
            </a:r>
            <a:r>
              <a:rPr sz="2400" spc="-35" dirty="0">
                <a:latin typeface="Times New Roman"/>
                <a:cs typeface="Times New Roman"/>
              </a:rPr>
              <a:t> </a:t>
            </a:r>
            <a:r>
              <a:rPr sz="2400" dirty="0">
                <a:latin typeface="Times New Roman"/>
                <a:cs typeface="Times New Roman"/>
              </a:rPr>
              <a:t>assume</a:t>
            </a:r>
            <a:r>
              <a:rPr sz="2400" spc="-25" dirty="0">
                <a:latin typeface="Times New Roman"/>
                <a:cs typeface="Times New Roman"/>
              </a:rPr>
              <a:t> </a:t>
            </a:r>
            <a:r>
              <a:rPr sz="2400" dirty="0">
                <a:latin typeface="Times New Roman"/>
                <a:cs typeface="Times New Roman"/>
              </a:rPr>
              <a:t>that</a:t>
            </a:r>
            <a:r>
              <a:rPr sz="2400" spc="-25" dirty="0">
                <a:latin typeface="Times New Roman"/>
                <a:cs typeface="Times New Roman"/>
              </a:rPr>
              <a:t> </a:t>
            </a:r>
            <a:r>
              <a:rPr sz="2400" dirty="0">
                <a:latin typeface="Times New Roman"/>
                <a:cs typeface="Times New Roman"/>
              </a:rPr>
              <a:t>CBC</a:t>
            </a:r>
            <a:r>
              <a:rPr sz="2400" spc="-25" dirty="0">
                <a:latin typeface="Times New Roman"/>
                <a:cs typeface="Times New Roman"/>
              </a:rPr>
              <a:t> </a:t>
            </a:r>
            <a:r>
              <a:rPr sz="2400" dirty="0">
                <a:latin typeface="Times New Roman"/>
                <a:cs typeface="Times New Roman"/>
              </a:rPr>
              <a:t>is</a:t>
            </a:r>
            <a:r>
              <a:rPr sz="2400" spc="-10" dirty="0">
                <a:latin typeface="Times New Roman"/>
                <a:cs typeface="Times New Roman"/>
              </a:rPr>
              <a:t> </a:t>
            </a:r>
            <a:r>
              <a:rPr sz="2400" dirty="0">
                <a:latin typeface="Times New Roman"/>
                <a:cs typeface="Times New Roman"/>
              </a:rPr>
              <a:t>not</a:t>
            </a:r>
            <a:r>
              <a:rPr sz="2400" spc="-25" dirty="0">
                <a:latin typeface="Times New Roman"/>
                <a:cs typeface="Times New Roman"/>
              </a:rPr>
              <a:t> </a:t>
            </a:r>
            <a:r>
              <a:rPr sz="2400" dirty="0">
                <a:latin typeface="Times New Roman"/>
                <a:cs typeface="Times New Roman"/>
              </a:rPr>
              <a:t>used.</a:t>
            </a:r>
            <a:r>
              <a:rPr sz="2400" spc="-10" dirty="0">
                <a:latin typeface="Times New Roman"/>
                <a:cs typeface="Times New Roman"/>
              </a:rPr>
              <a:t> </a:t>
            </a:r>
            <a:r>
              <a:rPr sz="2400" dirty="0">
                <a:latin typeface="Times New Roman"/>
                <a:cs typeface="Times New Roman"/>
              </a:rPr>
              <a:t>What</a:t>
            </a:r>
            <a:r>
              <a:rPr sz="2400" spc="-35" dirty="0">
                <a:latin typeface="Times New Roman"/>
                <a:cs typeface="Times New Roman"/>
              </a:rPr>
              <a:t> </a:t>
            </a:r>
            <a:r>
              <a:rPr sz="2400" dirty="0">
                <a:latin typeface="Times New Roman"/>
                <a:cs typeface="Times New Roman"/>
              </a:rPr>
              <a:t>is</a:t>
            </a:r>
            <a:r>
              <a:rPr sz="2400" spc="-10" dirty="0">
                <a:latin typeface="Times New Roman"/>
                <a:cs typeface="Times New Roman"/>
              </a:rPr>
              <a:t> </a:t>
            </a:r>
            <a:r>
              <a:rPr sz="2400" dirty="0">
                <a:latin typeface="Times New Roman"/>
                <a:cs typeface="Times New Roman"/>
              </a:rPr>
              <a:t>the</a:t>
            </a:r>
            <a:r>
              <a:rPr sz="2400" spc="-25" dirty="0">
                <a:latin typeface="Times New Roman"/>
                <a:cs typeface="Times New Roman"/>
              </a:rPr>
              <a:t> </a:t>
            </a:r>
            <a:r>
              <a:rPr sz="2400" spc="-10" dirty="0">
                <a:latin typeface="Times New Roman"/>
                <a:cs typeface="Times New Roman"/>
              </a:rPr>
              <a:t>resulting ciphertext?</a:t>
            </a:r>
            <a:endParaRPr sz="2400" dirty="0">
              <a:latin typeface="Times New Roman"/>
              <a:cs typeface="Times New Roman"/>
            </a:endParaRPr>
          </a:p>
          <a:p>
            <a:pPr marL="355600" marR="5080" indent="-342900">
              <a:lnSpc>
                <a:spcPct val="100000"/>
              </a:lnSpc>
              <a:spcBef>
                <a:spcPts val="575"/>
              </a:spcBef>
              <a:buAutoNum type="alphaLcParenBoth"/>
              <a:tabLst>
                <a:tab pos="355600" algn="l"/>
                <a:tab pos="443230" algn="l"/>
              </a:tabLst>
            </a:pPr>
            <a:r>
              <a:rPr sz="2400" dirty="0">
                <a:latin typeface="Times New Roman"/>
                <a:cs typeface="Times New Roman"/>
              </a:rPr>
              <a:t>	Suppose</a:t>
            </a:r>
            <a:r>
              <a:rPr sz="2400" spc="-40" dirty="0">
                <a:latin typeface="Times New Roman"/>
                <a:cs typeface="Times New Roman"/>
              </a:rPr>
              <a:t> </a:t>
            </a:r>
            <a:r>
              <a:rPr sz="2400" dirty="0">
                <a:latin typeface="Times New Roman"/>
                <a:cs typeface="Times New Roman"/>
              </a:rPr>
              <a:t>Trudy</a:t>
            </a:r>
            <a:r>
              <a:rPr sz="2400" spc="-40" dirty="0">
                <a:latin typeface="Times New Roman"/>
                <a:cs typeface="Times New Roman"/>
              </a:rPr>
              <a:t> </a:t>
            </a:r>
            <a:r>
              <a:rPr sz="2400" dirty="0">
                <a:latin typeface="Times New Roman"/>
                <a:cs typeface="Times New Roman"/>
              </a:rPr>
              <a:t>sniffs</a:t>
            </a:r>
            <a:r>
              <a:rPr sz="2400" spc="-30" dirty="0">
                <a:latin typeface="Times New Roman"/>
                <a:cs typeface="Times New Roman"/>
              </a:rPr>
              <a:t> </a:t>
            </a:r>
            <a:r>
              <a:rPr sz="2400" dirty="0">
                <a:latin typeface="Times New Roman"/>
                <a:cs typeface="Times New Roman"/>
              </a:rPr>
              <a:t>the</a:t>
            </a:r>
            <a:r>
              <a:rPr sz="2400" spc="-50" dirty="0">
                <a:latin typeface="Times New Roman"/>
                <a:cs typeface="Times New Roman"/>
              </a:rPr>
              <a:t> </a:t>
            </a:r>
            <a:r>
              <a:rPr sz="2400" dirty="0">
                <a:latin typeface="Times New Roman"/>
                <a:cs typeface="Times New Roman"/>
              </a:rPr>
              <a:t>ciphertext.</a:t>
            </a:r>
            <a:r>
              <a:rPr sz="2400" spc="-55" dirty="0">
                <a:latin typeface="Times New Roman"/>
                <a:cs typeface="Times New Roman"/>
              </a:rPr>
              <a:t> </a:t>
            </a:r>
            <a:r>
              <a:rPr sz="2400" dirty="0">
                <a:latin typeface="Times New Roman"/>
                <a:cs typeface="Times New Roman"/>
              </a:rPr>
              <a:t>Assuming</a:t>
            </a:r>
            <a:r>
              <a:rPr sz="2400" spc="-35" dirty="0">
                <a:latin typeface="Times New Roman"/>
                <a:cs typeface="Times New Roman"/>
              </a:rPr>
              <a:t> </a:t>
            </a:r>
            <a:r>
              <a:rPr sz="2400" dirty="0">
                <a:latin typeface="Times New Roman"/>
                <a:cs typeface="Times New Roman"/>
              </a:rPr>
              <a:t>she</a:t>
            </a:r>
            <a:r>
              <a:rPr sz="2400" spc="-45" dirty="0">
                <a:latin typeface="Times New Roman"/>
                <a:cs typeface="Times New Roman"/>
              </a:rPr>
              <a:t> </a:t>
            </a:r>
            <a:r>
              <a:rPr sz="2400" dirty="0">
                <a:latin typeface="Times New Roman"/>
                <a:cs typeface="Times New Roman"/>
              </a:rPr>
              <a:t>knows</a:t>
            </a:r>
            <a:r>
              <a:rPr sz="2400" spc="-30" dirty="0">
                <a:latin typeface="Times New Roman"/>
                <a:cs typeface="Times New Roman"/>
              </a:rPr>
              <a:t> </a:t>
            </a:r>
            <a:r>
              <a:rPr sz="2400" spc="-20" dirty="0">
                <a:latin typeface="Times New Roman"/>
                <a:cs typeface="Times New Roman"/>
              </a:rPr>
              <a:t>that </a:t>
            </a:r>
            <a:r>
              <a:rPr sz="2400" dirty="0">
                <a:latin typeface="Times New Roman"/>
                <a:cs typeface="Times New Roman"/>
              </a:rPr>
              <a:t>a</a:t>
            </a:r>
            <a:r>
              <a:rPr sz="2400" spc="-15" dirty="0">
                <a:latin typeface="Times New Roman"/>
                <a:cs typeface="Times New Roman"/>
              </a:rPr>
              <a:t> </a:t>
            </a:r>
            <a:r>
              <a:rPr sz="2400" spc="-10" dirty="0">
                <a:latin typeface="Times New Roman"/>
                <a:cs typeface="Times New Roman"/>
              </a:rPr>
              <a:t>3-</a:t>
            </a:r>
            <a:r>
              <a:rPr sz="2400" dirty="0">
                <a:latin typeface="Times New Roman"/>
                <a:cs typeface="Times New Roman"/>
              </a:rPr>
              <a:t>bit</a:t>
            </a:r>
            <a:r>
              <a:rPr sz="2400" spc="-15" dirty="0">
                <a:latin typeface="Times New Roman"/>
                <a:cs typeface="Times New Roman"/>
              </a:rPr>
              <a:t> </a:t>
            </a:r>
            <a:r>
              <a:rPr sz="2400" dirty="0">
                <a:latin typeface="Times New Roman"/>
                <a:cs typeface="Times New Roman"/>
              </a:rPr>
              <a:t>block</a:t>
            </a:r>
            <a:r>
              <a:rPr sz="2400" spc="-15" dirty="0">
                <a:latin typeface="Times New Roman"/>
                <a:cs typeface="Times New Roman"/>
              </a:rPr>
              <a:t> </a:t>
            </a:r>
            <a:r>
              <a:rPr sz="2400" dirty="0">
                <a:latin typeface="Times New Roman"/>
                <a:cs typeface="Times New Roman"/>
              </a:rPr>
              <a:t>cipher</a:t>
            </a:r>
            <a:r>
              <a:rPr sz="2400" spc="-20" dirty="0">
                <a:latin typeface="Times New Roman"/>
                <a:cs typeface="Times New Roman"/>
              </a:rPr>
              <a:t> </a:t>
            </a:r>
            <a:r>
              <a:rPr sz="2400" dirty="0">
                <a:latin typeface="Times New Roman"/>
                <a:cs typeface="Times New Roman"/>
              </a:rPr>
              <a:t>without</a:t>
            </a:r>
            <a:r>
              <a:rPr sz="2400" spc="-20" dirty="0">
                <a:latin typeface="Times New Roman"/>
                <a:cs typeface="Times New Roman"/>
              </a:rPr>
              <a:t> </a:t>
            </a:r>
            <a:r>
              <a:rPr sz="2400" dirty="0">
                <a:latin typeface="Times New Roman"/>
                <a:cs typeface="Times New Roman"/>
              </a:rPr>
              <a:t>CBC</a:t>
            </a:r>
            <a:r>
              <a:rPr sz="2400" spc="-15" dirty="0">
                <a:latin typeface="Times New Roman"/>
                <a:cs typeface="Times New Roman"/>
              </a:rPr>
              <a:t> </a:t>
            </a:r>
            <a:r>
              <a:rPr sz="2400" dirty="0">
                <a:latin typeface="Times New Roman"/>
                <a:cs typeface="Times New Roman"/>
              </a:rPr>
              <a:t>is</a:t>
            </a:r>
            <a:r>
              <a:rPr sz="2400" spc="-10" dirty="0">
                <a:latin typeface="Times New Roman"/>
                <a:cs typeface="Times New Roman"/>
              </a:rPr>
              <a:t> </a:t>
            </a:r>
            <a:r>
              <a:rPr sz="2400" dirty="0">
                <a:latin typeface="Times New Roman"/>
                <a:cs typeface="Times New Roman"/>
              </a:rPr>
              <a:t>being</a:t>
            </a:r>
            <a:r>
              <a:rPr sz="2400" spc="-15" dirty="0">
                <a:latin typeface="Times New Roman"/>
                <a:cs typeface="Times New Roman"/>
              </a:rPr>
              <a:t> </a:t>
            </a:r>
            <a:r>
              <a:rPr sz="2400" dirty="0">
                <a:latin typeface="Times New Roman"/>
                <a:cs typeface="Times New Roman"/>
              </a:rPr>
              <a:t>employed</a:t>
            </a:r>
            <a:r>
              <a:rPr sz="2400" spc="-30" dirty="0">
                <a:latin typeface="Times New Roman"/>
                <a:cs typeface="Times New Roman"/>
              </a:rPr>
              <a:t> </a:t>
            </a:r>
            <a:r>
              <a:rPr sz="2400" spc="-20" dirty="0">
                <a:latin typeface="Times New Roman"/>
                <a:cs typeface="Times New Roman"/>
              </a:rPr>
              <a:t>(but </a:t>
            </a:r>
            <a:r>
              <a:rPr sz="2400" dirty="0">
                <a:latin typeface="Times New Roman"/>
                <a:cs typeface="Times New Roman"/>
              </a:rPr>
              <a:t>doesn’t</a:t>
            </a:r>
            <a:r>
              <a:rPr sz="2400" spc="-40" dirty="0">
                <a:latin typeface="Times New Roman"/>
                <a:cs typeface="Times New Roman"/>
              </a:rPr>
              <a:t> </a:t>
            </a:r>
            <a:r>
              <a:rPr sz="2400" dirty="0">
                <a:latin typeface="Times New Roman"/>
                <a:cs typeface="Times New Roman"/>
              </a:rPr>
              <a:t>know</a:t>
            </a:r>
            <a:r>
              <a:rPr sz="2400" spc="-20" dirty="0">
                <a:latin typeface="Times New Roman"/>
                <a:cs typeface="Times New Roman"/>
              </a:rPr>
              <a:t> </a:t>
            </a:r>
            <a:r>
              <a:rPr sz="2400" dirty="0">
                <a:latin typeface="Times New Roman"/>
                <a:cs typeface="Times New Roman"/>
              </a:rPr>
              <a:t>the</a:t>
            </a:r>
            <a:r>
              <a:rPr sz="2400" spc="-35" dirty="0">
                <a:latin typeface="Times New Roman"/>
                <a:cs typeface="Times New Roman"/>
              </a:rPr>
              <a:t> </a:t>
            </a:r>
            <a:r>
              <a:rPr sz="2400" dirty="0">
                <a:latin typeface="Times New Roman"/>
                <a:cs typeface="Times New Roman"/>
              </a:rPr>
              <a:t>specific</a:t>
            </a:r>
            <a:r>
              <a:rPr sz="2400" spc="-45" dirty="0">
                <a:latin typeface="Times New Roman"/>
                <a:cs typeface="Times New Roman"/>
              </a:rPr>
              <a:t> </a:t>
            </a:r>
            <a:r>
              <a:rPr sz="2400" dirty="0">
                <a:latin typeface="Times New Roman"/>
                <a:cs typeface="Times New Roman"/>
              </a:rPr>
              <a:t>cipher),</a:t>
            </a:r>
            <a:r>
              <a:rPr sz="2400" spc="-40" dirty="0">
                <a:latin typeface="Times New Roman"/>
                <a:cs typeface="Times New Roman"/>
              </a:rPr>
              <a:t> </a:t>
            </a:r>
            <a:r>
              <a:rPr sz="2400" dirty="0">
                <a:latin typeface="Times New Roman"/>
                <a:cs typeface="Times New Roman"/>
              </a:rPr>
              <a:t>what</a:t>
            </a:r>
            <a:r>
              <a:rPr sz="2400" spc="-35" dirty="0">
                <a:latin typeface="Times New Roman"/>
                <a:cs typeface="Times New Roman"/>
              </a:rPr>
              <a:t> </a:t>
            </a:r>
            <a:r>
              <a:rPr sz="2400" dirty="0">
                <a:latin typeface="Times New Roman"/>
                <a:cs typeface="Times New Roman"/>
              </a:rPr>
              <a:t>can</a:t>
            </a:r>
            <a:r>
              <a:rPr sz="2400" spc="-40" dirty="0">
                <a:latin typeface="Times New Roman"/>
                <a:cs typeface="Times New Roman"/>
              </a:rPr>
              <a:t> </a:t>
            </a:r>
            <a:r>
              <a:rPr sz="2400" dirty="0">
                <a:latin typeface="Times New Roman"/>
                <a:cs typeface="Times New Roman"/>
              </a:rPr>
              <a:t>she</a:t>
            </a:r>
            <a:r>
              <a:rPr sz="2400" spc="-30" dirty="0">
                <a:latin typeface="Times New Roman"/>
                <a:cs typeface="Times New Roman"/>
              </a:rPr>
              <a:t> </a:t>
            </a:r>
            <a:r>
              <a:rPr lang="en-US" sz="2400" spc="-10" dirty="0">
                <a:latin typeface="Times New Roman"/>
                <a:cs typeface="Times New Roman"/>
              </a:rPr>
              <a:t>infer</a:t>
            </a:r>
            <a:r>
              <a:rPr sz="2400" spc="-10" dirty="0">
                <a:latin typeface="Times New Roman"/>
                <a:cs typeface="Times New Roman"/>
              </a:rPr>
              <a:t>?</a:t>
            </a:r>
            <a:endParaRPr sz="2400" dirty="0">
              <a:latin typeface="Times New Roman"/>
              <a:cs typeface="Times New Roman"/>
            </a:endParaRPr>
          </a:p>
          <a:p>
            <a:pPr marL="355600" marR="673735" indent="-342900">
              <a:lnSpc>
                <a:spcPct val="100000"/>
              </a:lnSpc>
              <a:spcBef>
                <a:spcPts val="575"/>
              </a:spcBef>
              <a:buAutoNum type="alphaLcParenBoth"/>
              <a:tabLst>
                <a:tab pos="355600" algn="l"/>
                <a:tab pos="425450" algn="l"/>
              </a:tabLst>
            </a:pPr>
            <a:r>
              <a:rPr sz="2400" dirty="0">
                <a:latin typeface="Times New Roman"/>
                <a:cs typeface="Times New Roman"/>
              </a:rPr>
              <a:t>	Now,</a:t>
            </a:r>
            <a:r>
              <a:rPr sz="2400" spc="-15" dirty="0">
                <a:latin typeface="Times New Roman"/>
                <a:cs typeface="Times New Roman"/>
              </a:rPr>
              <a:t> </a:t>
            </a:r>
            <a:r>
              <a:rPr sz="2400" dirty="0">
                <a:latin typeface="Times New Roman"/>
                <a:cs typeface="Times New Roman"/>
              </a:rPr>
              <a:t>suppose</a:t>
            </a:r>
            <a:r>
              <a:rPr sz="2400" spc="-15" dirty="0">
                <a:latin typeface="Times New Roman"/>
                <a:cs typeface="Times New Roman"/>
              </a:rPr>
              <a:t> </a:t>
            </a:r>
            <a:r>
              <a:rPr sz="2400" dirty="0">
                <a:latin typeface="Times New Roman"/>
                <a:cs typeface="Times New Roman"/>
              </a:rPr>
              <a:t>that</a:t>
            </a:r>
            <a:r>
              <a:rPr sz="2400" spc="-35" dirty="0">
                <a:latin typeface="Times New Roman"/>
                <a:cs typeface="Times New Roman"/>
              </a:rPr>
              <a:t> </a:t>
            </a:r>
            <a:r>
              <a:rPr sz="2400" dirty="0">
                <a:latin typeface="Times New Roman"/>
                <a:cs typeface="Times New Roman"/>
              </a:rPr>
              <a:t>CBC</a:t>
            </a:r>
            <a:r>
              <a:rPr sz="2400" spc="-25" dirty="0">
                <a:latin typeface="Times New Roman"/>
                <a:cs typeface="Times New Roman"/>
              </a:rPr>
              <a:t> </a:t>
            </a:r>
            <a:r>
              <a:rPr sz="2400" dirty="0">
                <a:latin typeface="Times New Roman"/>
                <a:cs typeface="Times New Roman"/>
              </a:rPr>
              <a:t>is</a:t>
            </a:r>
            <a:r>
              <a:rPr sz="2400" spc="-15" dirty="0">
                <a:latin typeface="Times New Roman"/>
                <a:cs typeface="Times New Roman"/>
              </a:rPr>
              <a:t> </a:t>
            </a:r>
            <a:r>
              <a:rPr sz="2400" dirty="0">
                <a:latin typeface="Times New Roman"/>
                <a:cs typeface="Times New Roman"/>
              </a:rPr>
              <a:t>used</a:t>
            </a:r>
            <a:r>
              <a:rPr sz="2400" spc="-25" dirty="0">
                <a:latin typeface="Times New Roman"/>
                <a:cs typeface="Times New Roman"/>
              </a:rPr>
              <a:t> </a:t>
            </a:r>
            <a:r>
              <a:rPr sz="2400" dirty="0">
                <a:latin typeface="Times New Roman"/>
                <a:cs typeface="Times New Roman"/>
              </a:rPr>
              <a:t>with</a:t>
            </a:r>
            <a:r>
              <a:rPr sz="2400" spc="-20" dirty="0">
                <a:latin typeface="Times New Roman"/>
                <a:cs typeface="Times New Roman"/>
              </a:rPr>
              <a:t> IV-</a:t>
            </a:r>
            <a:r>
              <a:rPr sz="2400" dirty="0">
                <a:latin typeface="Times New Roman"/>
                <a:cs typeface="Times New Roman"/>
              </a:rPr>
              <a:t>111.</a:t>
            </a:r>
            <a:r>
              <a:rPr sz="2400" spc="-10" dirty="0">
                <a:latin typeface="Times New Roman"/>
                <a:cs typeface="Times New Roman"/>
              </a:rPr>
              <a:t> </a:t>
            </a:r>
            <a:r>
              <a:rPr sz="2400" dirty="0">
                <a:latin typeface="Times New Roman"/>
                <a:cs typeface="Times New Roman"/>
              </a:rPr>
              <a:t>What</a:t>
            </a:r>
            <a:r>
              <a:rPr sz="2400" spc="-30" dirty="0">
                <a:latin typeface="Times New Roman"/>
                <a:cs typeface="Times New Roman"/>
              </a:rPr>
              <a:t> </a:t>
            </a:r>
            <a:r>
              <a:rPr sz="2400" dirty="0">
                <a:latin typeface="Times New Roman"/>
                <a:cs typeface="Times New Roman"/>
              </a:rPr>
              <a:t>is</a:t>
            </a:r>
            <a:r>
              <a:rPr sz="2400" spc="-20" dirty="0">
                <a:latin typeface="Times New Roman"/>
                <a:cs typeface="Times New Roman"/>
              </a:rPr>
              <a:t> </a:t>
            </a:r>
            <a:r>
              <a:rPr sz="2400" spc="-25" dirty="0">
                <a:latin typeface="Times New Roman"/>
                <a:cs typeface="Times New Roman"/>
              </a:rPr>
              <a:t>the </a:t>
            </a:r>
            <a:r>
              <a:rPr sz="2400" dirty="0">
                <a:latin typeface="Times New Roman"/>
                <a:cs typeface="Times New Roman"/>
              </a:rPr>
              <a:t>resulting</a:t>
            </a:r>
            <a:r>
              <a:rPr sz="2400" spc="-55" dirty="0">
                <a:latin typeface="Times New Roman"/>
                <a:cs typeface="Times New Roman"/>
              </a:rPr>
              <a:t> </a:t>
            </a:r>
            <a:r>
              <a:rPr sz="2400" spc="-10" dirty="0">
                <a:latin typeface="Times New Roman"/>
                <a:cs typeface="Times New Roman"/>
              </a:rPr>
              <a:t>ciphertext?</a:t>
            </a:r>
            <a:endParaRPr sz="2400" dirty="0">
              <a:latin typeface="Times New Roman"/>
              <a:cs typeface="Times New Roman"/>
            </a:endParaRPr>
          </a:p>
        </p:txBody>
      </p:sp>
      <p:graphicFrame>
        <p:nvGraphicFramePr>
          <p:cNvPr id="2" name="object 8">
            <a:extLst>
              <a:ext uri="{FF2B5EF4-FFF2-40B4-BE49-F238E27FC236}">
                <a16:creationId xmlns:a16="http://schemas.microsoft.com/office/drawing/2014/main" id="{9A2234BB-431C-DBCF-BB90-56800859A36C}"/>
              </a:ext>
            </a:extLst>
          </p:cNvPr>
          <p:cNvGraphicFramePr>
            <a:graphicFrameLocks noGrp="1"/>
          </p:cNvGraphicFramePr>
          <p:nvPr>
            <p:extLst>
              <p:ext uri="{D42A27DB-BD31-4B8C-83A1-F6EECF244321}">
                <p14:modId xmlns:p14="http://schemas.microsoft.com/office/powerpoint/2010/main" val="3558852227"/>
              </p:ext>
            </p:extLst>
          </p:nvPr>
        </p:nvGraphicFramePr>
        <p:xfrm>
          <a:off x="2156568" y="2097090"/>
          <a:ext cx="5722620" cy="734060"/>
        </p:xfrm>
        <a:graphic>
          <a:graphicData uri="http://schemas.openxmlformats.org/drawingml/2006/table">
            <a:tbl>
              <a:tblPr firstRow="1" bandRow="1">
                <a:tableStyleId>{2D5ABB26-0587-4C30-8999-92F81FD0307C}</a:tableStyleId>
              </a:tblPr>
              <a:tblGrid>
                <a:gridCol w="967740">
                  <a:extLst>
                    <a:ext uri="{9D8B030D-6E8A-4147-A177-3AD203B41FA5}">
                      <a16:colId xmlns:a16="http://schemas.microsoft.com/office/drawing/2014/main" val="20000"/>
                    </a:ext>
                  </a:extLst>
                </a:gridCol>
                <a:gridCol w="594360">
                  <a:extLst>
                    <a:ext uri="{9D8B030D-6E8A-4147-A177-3AD203B41FA5}">
                      <a16:colId xmlns:a16="http://schemas.microsoft.com/office/drawing/2014/main" val="20001"/>
                    </a:ext>
                  </a:extLst>
                </a:gridCol>
                <a:gridCol w="594360">
                  <a:extLst>
                    <a:ext uri="{9D8B030D-6E8A-4147-A177-3AD203B41FA5}">
                      <a16:colId xmlns:a16="http://schemas.microsoft.com/office/drawing/2014/main" val="20002"/>
                    </a:ext>
                  </a:extLst>
                </a:gridCol>
                <a:gridCol w="594360">
                  <a:extLst>
                    <a:ext uri="{9D8B030D-6E8A-4147-A177-3AD203B41FA5}">
                      <a16:colId xmlns:a16="http://schemas.microsoft.com/office/drawing/2014/main" val="20003"/>
                    </a:ext>
                  </a:extLst>
                </a:gridCol>
                <a:gridCol w="594360">
                  <a:extLst>
                    <a:ext uri="{9D8B030D-6E8A-4147-A177-3AD203B41FA5}">
                      <a16:colId xmlns:a16="http://schemas.microsoft.com/office/drawing/2014/main" val="20004"/>
                    </a:ext>
                  </a:extLst>
                </a:gridCol>
                <a:gridCol w="594360">
                  <a:extLst>
                    <a:ext uri="{9D8B030D-6E8A-4147-A177-3AD203B41FA5}">
                      <a16:colId xmlns:a16="http://schemas.microsoft.com/office/drawing/2014/main" val="20005"/>
                    </a:ext>
                  </a:extLst>
                </a:gridCol>
                <a:gridCol w="594360">
                  <a:extLst>
                    <a:ext uri="{9D8B030D-6E8A-4147-A177-3AD203B41FA5}">
                      <a16:colId xmlns:a16="http://schemas.microsoft.com/office/drawing/2014/main" val="20006"/>
                    </a:ext>
                  </a:extLst>
                </a:gridCol>
                <a:gridCol w="594360">
                  <a:extLst>
                    <a:ext uri="{9D8B030D-6E8A-4147-A177-3AD203B41FA5}">
                      <a16:colId xmlns:a16="http://schemas.microsoft.com/office/drawing/2014/main" val="20007"/>
                    </a:ext>
                  </a:extLst>
                </a:gridCol>
                <a:gridCol w="594360">
                  <a:extLst>
                    <a:ext uri="{9D8B030D-6E8A-4147-A177-3AD203B41FA5}">
                      <a16:colId xmlns:a16="http://schemas.microsoft.com/office/drawing/2014/main" val="20008"/>
                    </a:ext>
                  </a:extLst>
                </a:gridCol>
              </a:tblGrid>
              <a:tr h="367030">
                <a:tc>
                  <a:txBody>
                    <a:bodyPr/>
                    <a:lstStyle/>
                    <a:p>
                      <a:pPr marL="68580">
                        <a:lnSpc>
                          <a:spcPts val="2765"/>
                        </a:lnSpc>
                      </a:pPr>
                      <a:r>
                        <a:rPr sz="2400" spc="-10" dirty="0">
                          <a:latin typeface="Times New Roman"/>
                          <a:cs typeface="Times New Roman"/>
                        </a:rPr>
                        <a:t>Plain</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001</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010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011</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100</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101</a:t>
                      </a:r>
                      <a:endParaRPr sz="240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110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111</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0"/>
                  </a:ext>
                </a:extLst>
              </a:tr>
              <a:tr h="367030">
                <a:tc>
                  <a:txBody>
                    <a:bodyPr/>
                    <a:lstStyle/>
                    <a:p>
                      <a:pPr marL="67945">
                        <a:lnSpc>
                          <a:spcPts val="2765"/>
                        </a:lnSpc>
                      </a:pPr>
                      <a:r>
                        <a:rPr sz="2400" spc="-10" dirty="0">
                          <a:latin typeface="Times New Roman"/>
                          <a:cs typeface="Times New Roman"/>
                        </a:rPr>
                        <a:t>Cipher</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11</a:t>
                      </a:r>
                      <a:r>
                        <a:rPr lang="en-GB" sz="2400" spc="-25" dirty="0">
                          <a:latin typeface="Times New Roman"/>
                          <a:cs typeface="Times New Roman"/>
                        </a:rPr>
                        <a:t>1</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a:t>
                      </a:r>
                      <a:r>
                        <a:rPr lang="en-SE" sz="2400" spc="-25" dirty="0">
                          <a:latin typeface="Times New Roman"/>
                          <a:cs typeface="Times New Roman"/>
                        </a:rPr>
                        <a:t>1</a:t>
                      </a:r>
                      <a:r>
                        <a:rPr lang="en-GB" sz="2400" spc="-25" dirty="0">
                          <a:latin typeface="Times New Roman"/>
                          <a:cs typeface="Times New Roman"/>
                        </a:rPr>
                        <a:t>0</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101</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a:t>
                      </a:r>
                      <a:r>
                        <a:rPr lang="en-SE" sz="2400" spc="-25" dirty="0">
                          <a:latin typeface="Times New Roman"/>
                          <a:cs typeface="Times New Roman"/>
                        </a:rPr>
                        <a:t>00</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011</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010</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001</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80147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92AE0A8-F64D-1253-C2F7-B4AEDB0EE20A}"/>
              </a:ext>
            </a:extLst>
          </p:cNvPr>
          <p:cNvSpPr>
            <a:spLocks noGrp="1"/>
          </p:cNvSpPr>
          <p:nvPr>
            <p:ph type="title"/>
          </p:nvPr>
        </p:nvSpPr>
        <p:spPr/>
        <p:txBody>
          <a:bodyPr/>
          <a:lstStyle/>
          <a:p>
            <a:r>
              <a:rPr lang="en-GB" dirty="0"/>
              <a:t>Block Cipher ANS</a:t>
            </a:r>
            <a:endParaRPr lang="en-SE" dirty="0"/>
          </a:p>
        </p:txBody>
      </p:sp>
      <p:sp>
        <p:nvSpPr>
          <p:cNvPr id="4" name="Slide Number Placeholder 3">
            <a:extLst>
              <a:ext uri="{FF2B5EF4-FFF2-40B4-BE49-F238E27FC236}">
                <a16:creationId xmlns:a16="http://schemas.microsoft.com/office/drawing/2014/main" id="{B5DB6926-60C0-F22D-19B3-49C887C5E747}"/>
              </a:ext>
            </a:extLst>
          </p:cNvPr>
          <p:cNvSpPr>
            <a:spLocks noGrp="1"/>
          </p:cNvSpPr>
          <p:nvPr>
            <p:ph type="sldNum" sz="quarter" idx="4"/>
          </p:nvPr>
        </p:nvSpPr>
        <p:spPr/>
        <p:txBody>
          <a:bodyPr/>
          <a:lstStyle/>
          <a:p>
            <a:r>
              <a:rPr lang="en-US"/>
              <a:t>Security: 8- </a:t>
            </a:r>
            <a:fld id="{C4204591-24BD-A542-B9D5-F8D8A88D2FEE}" type="slidenum">
              <a:rPr lang="en-US" smtClean="0"/>
              <a:pPr/>
              <a:t>3</a:t>
            </a:fld>
            <a:endParaRPr lang="en-US" dirty="0"/>
          </a:p>
        </p:txBody>
      </p:sp>
      <p:graphicFrame>
        <p:nvGraphicFramePr>
          <p:cNvPr id="5" name="object 8">
            <a:extLst>
              <a:ext uri="{FF2B5EF4-FFF2-40B4-BE49-F238E27FC236}">
                <a16:creationId xmlns:a16="http://schemas.microsoft.com/office/drawing/2014/main" id="{35FF0462-3B01-77B1-43C2-75B1DA566F71}"/>
              </a:ext>
            </a:extLst>
          </p:cNvPr>
          <p:cNvGraphicFramePr>
            <a:graphicFrameLocks noGrp="1"/>
          </p:cNvGraphicFramePr>
          <p:nvPr>
            <p:extLst>
              <p:ext uri="{D42A27DB-BD31-4B8C-83A1-F6EECF244321}">
                <p14:modId xmlns:p14="http://schemas.microsoft.com/office/powerpoint/2010/main" val="3839730182"/>
              </p:ext>
            </p:extLst>
          </p:nvPr>
        </p:nvGraphicFramePr>
        <p:xfrm>
          <a:off x="6330426" y="767570"/>
          <a:ext cx="5722620" cy="734060"/>
        </p:xfrm>
        <a:graphic>
          <a:graphicData uri="http://schemas.openxmlformats.org/drawingml/2006/table">
            <a:tbl>
              <a:tblPr firstRow="1" bandRow="1">
                <a:tableStyleId>{2D5ABB26-0587-4C30-8999-92F81FD0307C}</a:tableStyleId>
              </a:tblPr>
              <a:tblGrid>
                <a:gridCol w="967740">
                  <a:extLst>
                    <a:ext uri="{9D8B030D-6E8A-4147-A177-3AD203B41FA5}">
                      <a16:colId xmlns:a16="http://schemas.microsoft.com/office/drawing/2014/main" val="20000"/>
                    </a:ext>
                  </a:extLst>
                </a:gridCol>
                <a:gridCol w="594360">
                  <a:extLst>
                    <a:ext uri="{9D8B030D-6E8A-4147-A177-3AD203B41FA5}">
                      <a16:colId xmlns:a16="http://schemas.microsoft.com/office/drawing/2014/main" val="20001"/>
                    </a:ext>
                  </a:extLst>
                </a:gridCol>
                <a:gridCol w="594360">
                  <a:extLst>
                    <a:ext uri="{9D8B030D-6E8A-4147-A177-3AD203B41FA5}">
                      <a16:colId xmlns:a16="http://schemas.microsoft.com/office/drawing/2014/main" val="20002"/>
                    </a:ext>
                  </a:extLst>
                </a:gridCol>
                <a:gridCol w="594360">
                  <a:extLst>
                    <a:ext uri="{9D8B030D-6E8A-4147-A177-3AD203B41FA5}">
                      <a16:colId xmlns:a16="http://schemas.microsoft.com/office/drawing/2014/main" val="20003"/>
                    </a:ext>
                  </a:extLst>
                </a:gridCol>
                <a:gridCol w="594360">
                  <a:extLst>
                    <a:ext uri="{9D8B030D-6E8A-4147-A177-3AD203B41FA5}">
                      <a16:colId xmlns:a16="http://schemas.microsoft.com/office/drawing/2014/main" val="20004"/>
                    </a:ext>
                  </a:extLst>
                </a:gridCol>
                <a:gridCol w="594360">
                  <a:extLst>
                    <a:ext uri="{9D8B030D-6E8A-4147-A177-3AD203B41FA5}">
                      <a16:colId xmlns:a16="http://schemas.microsoft.com/office/drawing/2014/main" val="20005"/>
                    </a:ext>
                  </a:extLst>
                </a:gridCol>
                <a:gridCol w="594360">
                  <a:extLst>
                    <a:ext uri="{9D8B030D-6E8A-4147-A177-3AD203B41FA5}">
                      <a16:colId xmlns:a16="http://schemas.microsoft.com/office/drawing/2014/main" val="20006"/>
                    </a:ext>
                  </a:extLst>
                </a:gridCol>
                <a:gridCol w="594360">
                  <a:extLst>
                    <a:ext uri="{9D8B030D-6E8A-4147-A177-3AD203B41FA5}">
                      <a16:colId xmlns:a16="http://schemas.microsoft.com/office/drawing/2014/main" val="20007"/>
                    </a:ext>
                  </a:extLst>
                </a:gridCol>
                <a:gridCol w="594360">
                  <a:extLst>
                    <a:ext uri="{9D8B030D-6E8A-4147-A177-3AD203B41FA5}">
                      <a16:colId xmlns:a16="http://schemas.microsoft.com/office/drawing/2014/main" val="20008"/>
                    </a:ext>
                  </a:extLst>
                </a:gridCol>
              </a:tblGrid>
              <a:tr h="367030">
                <a:tc>
                  <a:txBody>
                    <a:bodyPr/>
                    <a:lstStyle/>
                    <a:p>
                      <a:pPr marL="68580">
                        <a:lnSpc>
                          <a:spcPts val="2765"/>
                        </a:lnSpc>
                      </a:pPr>
                      <a:r>
                        <a:rPr sz="2400" spc="-10" dirty="0">
                          <a:latin typeface="Times New Roman"/>
                          <a:cs typeface="Times New Roman"/>
                        </a:rPr>
                        <a:t>Plain</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001</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010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011</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100</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101</a:t>
                      </a:r>
                      <a:endParaRPr sz="240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110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111</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0"/>
                  </a:ext>
                </a:extLst>
              </a:tr>
              <a:tr h="367030">
                <a:tc>
                  <a:txBody>
                    <a:bodyPr/>
                    <a:lstStyle/>
                    <a:p>
                      <a:pPr marL="67945">
                        <a:lnSpc>
                          <a:spcPts val="2765"/>
                        </a:lnSpc>
                      </a:pPr>
                      <a:r>
                        <a:rPr sz="2400" spc="-10" dirty="0">
                          <a:latin typeface="Times New Roman"/>
                          <a:cs typeface="Times New Roman"/>
                        </a:rPr>
                        <a:t>Cipher</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11</a:t>
                      </a:r>
                      <a:r>
                        <a:rPr lang="en-GB" sz="2400" spc="-25" dirty="0">
                          <a:latin typeface="Times New Roman"/>
                          <a:cs typeface="Times New Roman"/>
                        </a:rPr>
                        <a:t>1</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a:t>
                      </a:r>
                      <a:r>
                        <a:rPr lang="en-SE" sz="2400" spc="-25" dirty="0">
                          <a:latin typeface="Times New Roman"/>
                          <a:cs typeface="Times New Roman"/>
                        </a:rPr>
                        <a:t>1</a:t>
                      </a:r>
                      <a:r>
                        <a:rPr lang="en-GB" sz="2400" spc="-25" dirty="0">
                          <a:latin typeface="Times New Roman"/>
                          <a:cs typeface="Times New Roman"/>
                        </a:rPr>
                        <a:t>0</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101</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a:t>
                      </a:r>
                      <a:r>
                        <a:rPr lang="en-SE" sz="2400" spc="-25" dirty="0">
                          <a:latin typeface="Times New Roman"/>
                          <a:cs typeface="Times New Roman"/>
                        </a:rPr>
                        <a:t>00</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011</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010</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001</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1"/>
                  </a:ext>
                </a:extLst>
              </a:tr>
            </a:tbl>
          </a:graphicData>
        </a:graphic>
      </p:graphicFrame>
      <p:pic>
        <p:nvPicPr>
          <p:cNvPr id="7" name="Picture 6">
            <a:extLst>
              <a:ext uri="{FF2B5EF4-FFF2-40B4-BE49-F238E27FC236}">
                <a16:creationId xmlns:a16="http://schemas.microsoft.com/office/drawing/2014/main" id="{CF7EFC38-5BC0-DD94-70D1-83C391E30262}"/>
              </a:ext>
            </a:extLst>
          </p:cNvPr>
          <p:cNvPicPr>
            <a:picLocks noChangeAspect="1"/>
          </p:cNvPicPr>
          <p:nvPr/>
        </p:nvPicPr>
        <p:blipFill>
          <a:blip r:embed="rId3"/>
          <a:stretch>
            <a:fillRect/>
          </a:stretch>
        </p:blipFill>
        <p:spPr>
          <a:xfrm>
            <a:off x="6234546" y="1804044"/>
            <a:ext cx="5936612" cy="1179151"/>
          </a:xfrm>
          <a:prstGeom prst="rect">
            <a:avLst/>
          </a:prstGeom>
        </p:spPr>
      </p:pic>
      <p:sp>
        <p:nvSpPr>
          <p:cNvPr id="2" name="Content Placeholder 1">
            <a:extLst>
              <a:ext uri="{FF2B5EF4-FFF2-40B4-BE49-F238E27FC236}">
                <a16:creationId xmlns:a16="http://schemas.microsoft.com/office/drawing/2014/main" id="{969FB151-384C-9DC5-76A1-FD33648F1CB7}"/>
              </a:ext>
            </a:extLst>
          </p:cNvPr>
          <p:cNvSpPr>
            <a:spLocks noGrp="1"/>
          </p:cNvSpPr>
          <p:nvPr>
            <p:ph idx="1"/>
          </p:nvPr>
        </p:nvSpPr>
        <p:spPr>
          <a:xfrm>
            <a:off x="138955" y="1346444"/>
            <a:ext cx="6563181" cy="5247994"/>
          </a:xfrm>
        </p:spPr>
        <p:txBody>
          <a:bodyPr>
            <a:normAutofit fontScale="92500" lnSpcReduction="10000"/>
          </a:bodyPr>
          <a:lstStyle/>
          <a:p>
            <a:pPr marL="355600" marR="436245" indent="-342900">
              <a:lnSpc>
                <a:spcPct val="120000"/>
              </a:lnSpc>
              <a:spcBef>
                <a:spcPts val="575"/>
              </a:spcBef>
              <a:buAutoNum type="alphaLcParenBoth"/>
              <a:tabLst>
                <a:tab pos="355600" algn="l"/>
                <a:tab pos="425450" algn="l"/>
              </a:tabLst>
            </a:pPr>
            <a:r>
              <a:rPr lang="en-GB" sz="1800" dirty="0">
                <a:latin typeface="Times New Roman"/>
                <a:cs typeface="Times New Roman"/>
              </a:rPr>
              <a:t>Initially assume that CBC is not used. What is the resulting ciphertext?</a:t>
            </a:r>
          </a:p>
          <a:p>
            <a:pPr marL="12700" marR="436245" indent="0">
              <a:lnSpc>
                <a:spcPct val="120000"/>
              </a:lnSpc>
              <a:spcBef>
                <a:spcPts val="575"/>
              </a:spcBef>
              <a:buNone/>
              <a:tabLst>
                <a:tab pos="355600" algn="l"/>
                <a:tab pos="425450" algn="l"/>
              </a:tabLst>
            </a:pPr>
            <a:r>
              <a:rPr lang="en-GB" sz="1800" dirty="0">
                <a:latin typeface="Times New Roman"/>
                <a:cs typeface="Times New Roman"/>
              </a:rPr>
              <a:t>ANS: Ciphertext for plaintext 100101100 is 011010011, since 100 maps to 011, 101 maps to 010, 100 maps to 011</a:t>
            </a:r>
          </a:p>
          <a:p>
            <a:pPr marL="12700" marR="436245" indent="0">
              <a:lnSpc>
                <a:spcPct val="120000"/>
              </a:lnSpc>
              <a:spcBef>
                <a:spcPts val="575"/>
              </a:spcBef>
              <a:buNone/>
              <a:tabLst>
                <a:tab pos="355600" algn="l"/>
                <a:tab pos="425450" algn="l"/>
              </a:tabLst>
            </a:pPr>
            <a:r>
              <a:rPr lang="en-GB" sz="1800" dirty="0">
                <a:solidFill>
                  <a:srgbClr val="011199"/>
                </a:solidFill>
                <a:latin typeface="Times New Roman"/>
                <a:cs typeface="Times New Roman"/>
              </a:rPr>
              <a:t>(b) </a:t>
            </a:r>
            <a:r>
              <a:rPr lang="en-GB" sz="1800" dirty="0">
                <a:latin typeface="Times New Roman"/>
                <a:cs typeface="Times New Roman"/>
              </a:rPr>
              <a:t>Suppose Trudy sniffs the ciphertext. Assuming she knows that a 3-bit block cipher without CBC </a:t>
            </a:r>
            <a:r>
              <a:rPr lang="en-GB" sz="1600" dirty="0">
                <a:latin typeface="Times New Roman" panose="02020603050405020304" pitchFamily="18" charset="0"/>
                <a:cs typeface="Times New Roman" panose="02020603050405020304" pitchFamily="18" charset="0"/>
              </a:rPr>
              <a:t>is</a:t>
            </a:r>
            <a:r>
              <a:rPr lang="en-GB" sz="1600" spc="-10"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being</a:t>
            </a:r>
            <a:r>
              <a:rPr lang="en-GB" sz="1600" spc="-1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employed</a:t>
            </a:r>
            <a:r>
              <a:rPr lang="en-GB" sz="1600" spc="-30" dirty="0">
                <a:latin typeface="Times New Roman" panose="02020603050405020304" pitchFamily="18" charset="0"/>
                <a:cs typeface="Times New Roman" panose="02020603050405020304" pitchFamily="18" charset="0"/>
              </a:rPr>
              <a:t> </a:t>
            </a:r>
            <a:r>
              <a:rPr lang="en-GB" sz="1600" spc="-20" dirty="0">
                <a:latin typeface="Times New Roman" panose="02020603050405020304" pitchFamily="18" charset="0"/>
                <a:cs typeface="Times New Roman" panose="02020603050405020304" pitchFamily="18" charset="0"/>
              </a:rPr>
              <a:t>(but </a:t>
            </a:r>
            <a:r>
              <a:rPr lang="en-GB" sz="1600" dirty="0">
                <a:latin typeface="Times New Roman" panose="02020603050405020304" pitchFamily="18" charset="0"/>
                <a:cs typeface="Times New Roman" panose="02020603050405020304" pitchFamily="18" charset="0"/>
              </a:rPr>
              <a:t>doesn’t</a:t>
            </a:r>
            <a:r>
              <a:rPr lang="en-GB" sz="1600" spc="-40"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know</a:t>
            </a:r>
            <a:r>
              <a:rPr lang="en-GB" sz="1600" spc="-20"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the</a:t>
            </a:r>
            <a:r>
              <a:rPr lang="en-GB" sz="1600" spc="-3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specific</a:t>
            </a:r>
            <a:r>
              <a:rPr lang="en-GB" sz="1600" spc="-4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cipher),</a:t>
            </a:r>
            <a:r>
              <a:rPr lang="en-GB" sz="1600" spc="-40"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what</a:t>
            </a:r>
            <a:r>
              <a:rPr lang="en-GB" sz="1600" spc="-3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can</a:t>
            </a:r>
            <a:r>
              <a:rPr lang="en-GB" sz="1600" spc="-40"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she</a:t>
            </a:r>
            <a:r>
              <a:rPr lang="en-GB" sz="1600" spc="-30" dirty="0">
                <a:latin typeface="Times New Roman" panose="02020603050405020304" pitchFamily="18" charset="0"/>
                <a:cs typeface="Times New Roman" panose="02020603050405020304" pitchFamily="18" charset="0"/>
              </a:rPr>
              <a:t> </a:t>
            </a:r>
            <a:r>
              <a:rPr lang="en-GB" sz="1600" spc="-10" dirty="0">
                <a:latin typeface="Times New Roman" panose="02020603050405020304" pitchFamily="18" charset="0"/>
                <a:cs typeface="Times New Roman" panose="02020603050405020304" pitchFamily="18" charset="0"/>
              </a:rPr>
              <a:t>infer?</a:t>
            </a:r>
          </a:p>
          <a:p>
            <a:pPr marL="12700" marR="5080" indent="0">
              <a:lnSpc>
                <a:spcPct val="100000"/>
              </a:lnSpc>
              <a:spcBef>
                <a:spcPts val="575"/>
              </a:spcBef>
              <a:buNone/>
              <a:tabLst>
                <a:tab pos="355600" algn="l"/>
                <a:tab pos="443230" algn="l"/>
              </a:tabLst>
            </a:pPr>
            <a:r>
              <a:rPr lang="en-GB" sz="1600" dirty="0">
                <a:latin typeface="Times New Roman" panose="02020603050405020304" pitchFamily="18" charset="0"/>
                <a:cs typeface="Times New Roman" panose="02020603050405020304" pitchFamily="18" charset="0"/>
              </a:rPr>
              <a:t>ANS: Without CBC, each identical plaintext block will always map to the same ciphertext block. This makes it easier for Trudy to recognize patterns in repeated blocks of data. If Trudy intercepts enough ciphertexts, she could perform frequency analysis on the blocks. For example, if certain ciphertext blocks appear more frequently, she might guess that they correspond to more common plaintext blocks (like spaces or common letters in text). Or if it is known that the message always starts out with certain predefined fields, then the cryptanalyst may have a number of known plaintext-ciphertext pairs to work with.</a:t>
            </a:r>
          </a:p>
          <a:p>
            <a:pPr marL="12700" marR="673735" indent="0">
              <a:lnSpc>
                <a:spcPct val="100000"/>
              </a:lnSpc>
              <a:spcBef>
                <a:spcPts val="575"/>
              </a:spcBef>
              <a:buNone/>
              <a:tabLst>
                <a:tab pos="355600" algn="l"/>
                <a:tab pos="425450" algn="l"/>
              </a:tabLst>
            </a:pPr>
            <a:r>
              <a:rPr lang="en-GB" sz="1600" dirty="0">
                <a:solidFill>
                  <a:srgbClr val="011199"/>
                </a:solidFill>
                <a:latin typeface="Times New Roman" panose="02020603050405020304" pitchFamily="18" charset="0"/>
                <a:cs typeface="Times New Roman" panose="02020603050405020304" pitchFamily="18" charset="0"/>
              </a:rPr>
              <a:t>(c) </a:t>
            </a:r>
            <a:r>
              <a:rPr lang="en-GB" sz="1600" dirty="0">
                <a:latin typeface="Times New Roman" panose="02020603050405020304" pitchFamily="18" charset="0"/>
                <a:cs typeface="Times New Roman" panose="02020603050405020304" pitchFamily="18" charset="0"/>
              </a:rPr>
              <a:t>Now,</a:t>
            </a:r>
            <a:r>
              <a:rPr lang="en-GB" sz="1600" spc="-1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suppose</a:t>
            </a:r>
            <a:r>
              <a:rPr lang="en-GB" sz="1600" spc="-1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that</a:t>
            </a:r>
            <a:r>
              <a:rPr lang="en-GB" sz="1600" spc="-3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CBC</a:t>
            </a:r>
            <a:r>
              <a:rPr lang="en-GB" sz="1600" spc="-2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is</a:t>
            </a:r>
            <a:r>
              <a:rPr lang="en-GB" sz="1600" spc="-1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used</a:t>
            </a:r>
            <a:r>
              <a:rPr lang="en-GB" sz="1600" spc="-25"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with</a:t>
            </a:r>
            <a:r>
              <a:rPr lang="en-GB" sz="1600" spc="-20" dirty="0">
                <a:latin typeface="Times New Roman" panose="02020603050405020304" pitchFamily="18" charset="0"/>
                <a:cs typeface="Times New Roman" panose="02020603050405020304" pitchFamily="18" charset="0"/>
              </a:rPr>
              <a:t> IV=</a:t>
            </a:r>
            <a:r>
              <a:rPr lang="en-GB" sz="1600" dirty="0">
                <a:latin typeface="Times New Roman" panose="02020603050405020304" pitchFamily="18" charset="0"/>
                <a:cs typeface="Times New Roman" panose="02020603050405020304" pitchFamily="18" charset="0"/>
              </a:rPr>
              <a:t>111.</a:t>
            </a:r>
            <a:r>
              <a:rPr lang="en-GB" sz="1600" spc="-10"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What</a:t>
            </a:r>
            <a:r>
              <a:rPr lang="en-GB" sz="1600" spc="-30" dirty="0">
                <a:latin typeface="Times New Roman" panose="02020603050405020304" pitchFamily="18" charset="0"/>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is</a:t>
            </a:r>
            <a:r>
              <a:rPr lang="en-GB" sz="1600" spc="-20" dirty="0">
                <a:latin typeface="Times New Roman" panose="02020603050405020304" pitchFamily="18" charset="0"/>
                <a:cs typeface="Times New Roman" panose="02020603050405020304" pitchFamily="18" charset="0"/>
              </a:rPr>
              <a:t> </a:t>
            </a:r>
            <a:r>
              <a:rPr lang="en-GB" sz="1600" spc="-25" dirty="0">
                <a:latin typeface="Times New Roman" panose="02020603050405020304" pitchFamily="18" charset="0"/>
                <a:cs typeface="Times New Roman" panose="02020603050405020304" pitchFamily="18" charset="0"/>
              </a:rPr>
              <a:t>the </a:t>
            </a:r>
            <a:r>
              <a:rPr lang="en-GB" sz="1600" dirty="0">
                <a:latin typeface="Times New Roman" panose="02020603050405020304" pitchFamily="18" charset="0"/>
                <a:cs typeface="Times New Roman" panose="02020603050405020304" pitchFamily="18" charset="0"/>
              </a:rPr>
              <a:t>resulting</a:t>
            </a:r>
            <a:r>
              <a:rPr lang="en-GB" sz="1600" spc="-55" dirty="0">
                <a:latin typeface="Times New Roman" panose="02020603050405020304" pitchFamily="18" charset="0"/>
                <a:cs typeface="Times New Roman" panose="02020603050405020304" pitchFamily="18" charset="0"/>
              </a:rPr>
              <a:t> </a:t>
            </a:r>
            <a:r>
              <a:rPr lang="en-GB" sz="1600" spc="-10" dirty="0">
                <a:latin typeface="Times New Roman" panose="02020603050405020304" pitchFamily="18" charset="0"/>
                <a:cs typeface="Times New Roman" panose="02020603050405020304" pitchFamily="18" charset="0"/>
              </a:rPr>
              <a:t>ciphertext?</a:t>
            </a:r>
          </a:p>
          <a:p>
            <a:pPr marL="12700" marR="673735" indent="0">
              <a:lnSpc>
                <a:spcPct val="100000"/>
              </a:lnSpc>
              <a:spcBef>
                <a:spcPts val="575"/>
              </a:spcBef>
              <a:buNone/>
              <a:tabLst>
                <a:tab pos="355600" algn="l"/>
                <a:tab pos="425450" algn="l"/>
              </a:tabLst>
            </a:pPr>
            <a:r>
              <a:rPr lang="en-GB" sz="1600" spc="-10" dirty="0">
                <a:latin typeface="Times New Roman" panose="02020603050405020304" pitchFamily="18" charset="0"/>
                <a:cs typeface="Times New Roman" panose="02020603050405020304" pitchFamily="18" charset="0"/>
              </a:rPr>
              <a:t>ANS:  </a:t>
            </a:r>
            <a:r>
              <a:rPr lang="en-GB" sz="1600" dirty="0">
                <a:latin typeface="Times New Roman" panose="02020603050405020304" pitchFamily="18" charset="0"/>
                <a:cs typeface="Times New Roman" panose="02020603050405020304" pitchFamily="18" charset="0"/>
              </a:rPr>
              <a:t>With CBC and IV = 111, resulting ciphertext for plaintext 100101100 is 100110101. (See next page.)</a:t>
            </a:r>
            <a:endParaRPr lang="en-SE" sz="16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B82AC401-28B9-1A4D-CCB4-65D17A2B3D03}"/>
              </a:ext>
            </a:extLst>
          </p:cNvPr>
          <p:cNvSpPr txBox="1"/>
          <p:nvPr/>
        </p:nvSpPr>
        <p:spPr>
          <a:xfrm>
            <a:off x="6290241" y="1774564"/>
            <a:ext cx="535724" cy="369332"/>
          </a:xfrm>
          <a:prstGeom prst="rect">
            <a:avLst/>
          </a:prstGeom>
          <a:noFill/>
        </p:spPr>
        <p:txBody>
          <a:bodyPr wrap="none" rtlCol="0">
            <a:spAutoFit/>
          </a:bodyPr>
          <a:lstStyle/>
          <a:p>
            <a:r>
              <a:rPr lang="en-GB" dirty="0"/>
              <a:t>100</a:t>
            </a:r>
            <a:endParaRPr lang="en-SE" dirty="0"/>
          </a:p>
        </p:txBody>
      </p:sp>
      <p:sp>
        <p:nvSpPr>
          <p:cNvPr id="9" name="TextBox 8">
            <a:extLst>
              <a:ext uri="{FF2B5EF4-FFF2-40B4-BE49-F238E27FC236}">
                <a16:creationId xmlns:a16="http://schemas.microsoft.com/office/drawing/2014/main" id="{FF36A675-BFE5-CAD4-11CD-58FD4CF9507D}"/>
              </a:ext>
            </a:extLst>
          </p:cNvPr>
          <p:cNvSpPr txBox="1"/>
          <p:nvPr/>
        </p:nvSpPr>
        <p:spPr>
          <a:xfrm>
            <a:off x="6290241" y="2677579"/>
            <a:ext cx="535724" cy="369332"/>
          </a:xfrm>
          <a:prstGeom prst="rect">
            <a:avLst/>
          </a:prstGeom>
          <a:noFill/>
        </p:spPr>
        <p:txBody>
          <a:bodyPr wrap="none" rtlCol="0">
            <a:spAutoFit/>
          </a:bodyPr>
          <a:lstStyle/>
          <a:p>
            <a:r>
              <a:rPr lang="en-GB" dirty="0"/>
              <a:t>011</a:t>
            </a:r>
            <a:endParaRPr lang="en-SE" dirty="0"/>
          </a:p>
        </p:txBody>
      </p:sp>
      <p:sp>
        <p:nvSpPr>
          <p:cNvPr id="10" name="TextBox 9">
            <a:extLst>
              <a:ext uri="{FF2B5EF4-FFF2-40B4-BE49-F238E27FC236}">
                <a16:creationId xmlns:a16="http://schemas.microsoft.com/office/drawing/2014/main" id="{D700E9B7-954C-570B-F33B-B284C0156307}"/>
              </a:ext>
            </a:extLst>
          </p:cNvPr>
          <p:cNvSpPr txBox="1"/>
          <p:nvPr/>
        </p:nvSpPr>
        <p:spPr>
          <a:xfrm>
            <a:off x="8292624" y="1774564"/>
            <a:ext cx="535724" cy="369332"/>
          </a:xfrm>
          <a:prstGeom prst="rect">
            <a:avLst/>
          </a:prstGeom>
          <a:noFill/>
        </p:spPr>
        <p:txBody>
          <a:bodyPr wrap="none" rtlCol="0">
            <a:spAutoFit/>
          </a:bodyPr>
          <a:lstStyle/>
          <a:p>
            <a:r>
              <a:rPr lang="en-GB" dirty="0"/>
              <a:t>101</a:t>
            </a:r>
            <a:endParaRPr lang="en-SE" dirty="0"/>
          </a:p>
        </p:txBody>
      </p:sp>
      <p:sp>
        <p:nvSpPr>
          <p:cNvPr id="11" name="TextBox 10">
            <a:extLst>
              <a:ext uri="{FF2B5EF4-FFF2-40B4-BE49-F238E27FC236}">
                <a16:creationId xmlns:a16="http://schemas.microsoft.com/office/drawing/2014/main" id="{FEAEA55B-088A-B4EC-88D8-A3AB73F6DB6B}"/>
              </a:ext>
            </a:extLst>
          </p:cNvPr>
          <p:cNvSpPr txBox="1"/>
          <p:nvPr/>
        </p:nvSpPr>
        <p:spPr>
          <a:xfrm>
            <a:off x="8292624" y="2645721"/>
            <a:ext cx="535724" cy="369332"/>
          </a:xfrm>
          <a:prstGeom prst="rect">
            <a:avLst/>
          </a:prstGeom>
          <a:noFill/>
        </p:spPr>
        <p:txBody>
          <a:bodyPr wrap="none" rtlCol="0">
            <a:spAutoFit/>
          </a:bodyPr>
          <a:lstStyle/>
          <a:p>
            <a:r>
              <a:rPr lang="en-GB" dirty="0"/>
              <a:t>010</a:t>
            </a:r>
            <a:endParaRPr lang="en-SE" dirty="0"/>
          </a:p>
        </p:txBody>
      </p:sp>
      <p:sp>
        <p:nvSpPr>
          <p:cNvPr id="12" name="TextBox 11">
            <a:extLst>
              <a:ext uri="{FF2B5EF4-FFF2-40B4-BE49-F238E27FC236}">
                <a16:creationId xmlns:a16="http://schemas.microsoft.com/office/drawing/2014/main" id="{F99ED35F-D236-7D2E-F947-9A4B391A53E2}"/>
              </a:ext>
            </a:extLst>
          </p:cNvPr>
          <p:cNvSpPr txBox="1"/>
          <p:nvPr/>
        </p:nvSpPr>
        <p:spPr>
          <a:xfrm>
            <a:off x="10592078" y="1772186"/>
            <a:ext cx="535724" cy="369332"/>
          </a:xfrm>
          <a:prstGeom prst="rect">
            <a:avLst/>
          </a:prstGeom>
          <a:noFill/>
        </p:spPr>
        <p:txBody>
          <a:bodyPr wrap="none" rtlCol="0">
            <a:spAutoFit/>
          </a:bodyPr>
          <a:lstStyle/>
          <a:p>
            <a:r>
              <a:rPr lang="en-GB" dirty="0"/>
              <a:t>100</a:t>
            </a:r>
            <a:endParaRPr lang="en-SE" dirty="0"/>
          </a:p>
        </p:txBody>
      </p:sp>
      <p:sp>
        <p:nvSpPr>
          <p:cNvPr id="13" name="TextBox 12">
            <a:extLst>
              <a:ext uri="{FF2B5EF4-FFF2-40B4-BE49-F238E27FC236}">
                <a16:creationId xmlns:a16="http://schemas.microsoft.com/office/drawing/2014/main" id="{3494E869-0DFF-7964-80D9-79FBBE716CF6}"/>
              </a:ext>
            </a:extLst>
          </p:cNvPr>
          <p:cNvSpPr txBox="1"/>
          <p:nvPr/>
        </p:nvSpPr>
        <p:spPr>
          <a:xfrm>
            <a:off x="10592078" y="2675201"/>
            <a:ext cx="535724" cy="369332"/>
          </a:xfrm>
          <a:prstGeom prst="rect">
            <a:avLst/>
          </a:prstGeom>
          <a:noFill/>
        </p:spPr>
        <p:txBody>
          <a:bodyPr wrap="none" rtlCol="0">
            <a:spAutoFit/>
          </a:bodyPr>
          <a:lstStyle/>
          <a:p>
            <a:r>
              <a:rPr lang="en-GB" dirty="0"/>
              <a:t>011</a:t>
            </a:r>
            <a:endParaRPr lang="en-SE" dirty="0"/>
          </a:p>
        </p:txBody>
      </p:sp>
      <p:sp>
        <p:nvSpPr>
          <p:cNvPr id="14" name="TextBox 13">
            <a:extLst>
              <a:ext uri="{FF2B5EF4-FFF2-40B4-BE49-F238E27FC236}">
                <a16:creationId xmlns:a16="http://schemas.microsoft.com/office/drawing/2014/main" id="{0C137E8B-F66D-CAC9-E9C9-4E92884AA7C7}"/>
              </a:ext>
            </a:extLst>
          </p:cNvPr>
          <p:cNvSpPr txBox="1"/>
          <p:nvPr/>
        </p:nvSpPr>
        <p:spPr>
          <a:xfrm>
            <a:off x="7843458" y="4380200"/>
            <a:ext cx="3510342" cy="1938992"/>
          </a:xfrm>
          <a:prstGeom prst="rect">
            <a:avLst/>
          </a:prstGeom>
          <a:solidFill>
            <a:schemeClr val="bg1">
              <a:lumMod val="95000"/>
            </a:schemeClr>
          </a:solidFill>
        </p:spPr>
        <p:style>
          <a:lnRef idx="2">
            <a:schemeClr val="accent3"/>
          </a:lnRef>
          <a:fillRef idx="1">
            <a:schemeClr val="lt1"/>
          </a:fillRef>
          <a:effectRef idx="0">
            <a:schemeClr val="accent3"/>
          </a:effectRef>
          <a:fontRef idx="minor">
            <a:schemeClr val="dk1"/>
          </a:fontRef>
        </p:style>
        <p:txBody>
          <a:bodyPr wrap="square" rtlCol="0">
            <a:spAutoFit/>
          </a:bodyPr>
          <a:lstStyle/>
          <a:p>
            <a:r>
              <a:rPr lang="en-GB" sz="2000" dirty="0"/>
              <a:t>The same plaintext 100 is encrypted into the same cyphertext (011) at different positions in the input, making it possible to attacker to perform frequency analysis.</a:t>
            </a:r>
            <a:endParaRPr lang="en-SE" sz="2000" dirty="0"/>
          </a:p>
        </p:txBody>
      </p:sp>
    </p:spTree>
    <p:extLst>
      <p:ext uri="{BB962C8B-B14F-4D97-AF65-F5344CB8AC3E}">
        <p14:creationId xmlns:p14="http://schemas.microsoft.com/office/powerpoint/2010/main" val="3081120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73962B9-C231-C4DC-9AAC-30F6490365E4}"/>
              </a:ext>
            </a:extLst>
          </p:cNvPr>
          <p:cNvSpPr>
            <a:spLocks noGrp="1"/>
          </p:cNvSpPr>
          <p:nvPr>
            <p:ph type="title"/>
          </p:nvPr>
        </p:nvSpPr>
        <p:spPr>
          <a:xfrm>
            <a:off x="838200" y="136397"/>
            <a:ext cx="10515600" cy="894622"/>
          </a:xfrm>
        </p:spPr>
        <p:txBody>
          <a:bodyPr/>
          <a:lstStyle/>
          <a:p>
            <a:r>
              <a:rPr lang="en-GB" dirty="0"/>
              <a:t>Block Cipher ANS</a:t>
            </a:r>
            <a:endParaRPr lang="en-SE" dirty="0"/>
          </a:p>
        </p:txBody>
      </p:sp>
      <p:sp>
        <p:nvSpPr>
          <p:cNvPr id="4" name="Slide Number Placeholder 3">
            <a:extLst>
              <a:ext uri="{FF2B5EF4-FFF2-40B4-BE49-F238E27FC236}">
                <a16:creationId xmlns:a16="http://schemas.microsoft.com/office/drawing/2014/main" id="{F5F3098E-32B5-5B55-320A-5046F0FE5119}"/>
              </a:ext>
            </a:extLst>
          </p:cNvPr>
          <p:cNvSpPr>
            <a:spLocks noGrp="1"/>
          </p:cNvSpPr>
          <p:nvPr>
            <p:ph type="sldNum" sz="quarter" idx="4"/>
          </p:nvPr>
        </p:nvSpPr>
        <p:spPr/>
        <p:txBody>
          <a:bodyPr/>
          <a:lstStyle/>
          <a:p>
            <a:r>
              <a:rPr lang="en-US"/>
              <a:t>Security: 8- </a:t>
            </a:r>
            <a:fld id="{C4204591-24BD-A542-B9D5-F8D8A88D2FEE}" type="slidenum">
              <a:rPr lang="en-US" smtClean="0"/>
              <a:pPr/>
              <a:t>4</a:t>
            </a:fld>
            <a:endParaRPr lang="en-US" dirty="0"/>
          </a:p>
        </p:txBody>
      </p:sp>
      <p:graphicFrame>
        <p:nvGraphicFramePr>
          <p:cNvPr id="6" name="object 8">
            <a:extLst>
              <a:ext uri="{FF2B5EF4-FFF2-40B4-BE49-F238E27FC236}">
                <a16:creationId xmlns:a16="http://schemas.microsoft.com/office/drawing/2014/main" id="{335D830B-1706-BD66-6B3F-E41F54AAB336}"/>
              </a:ext>
            </a:extLst>
          </p:cNvPr>
          <p:cNvGraphicFramePr>
            <a:graphicFrameLocks noGrp="1"/>
          </p:cNvGraphicFramePr>
          <p:nvPr>
            <p:extLst>
              <p:ext uri="{D42A27DB-BD31-4B8C-83A1-F6EECF244321}">
                <p14:modId xmlns:p14="http://schemas.microsoft.com/office/powerpoint/2010/main" val="2333683124"/>
              </p:ext>
            </p:extLst>
          </p:nvPr>
        </p:nvGraphicFramePr>
        <p:xfrm>
          <a:off x="6330426" y="767570"/>
          <a:ext cx="5722620" cy="734060"/>
        </p:xfrm>
        <a:graphic>
          <a:graphicData uri="http://schemas.openxmlformats.org/drawingml/2006/table">
            <a:tbl>
              <a:tblPr firstRow="1" bandRow="1">
                <a:tableStyleId>{2D5ABB26-0587-4C30-8999-92F81FD0307C}</a:tableStyleId>
              </a:tblPr>
              <a:tblGrid>
                <a:gridCol w="967740">
                  <a:extLst>
                    <a:ext uri="{9D8B030D-6E8A-4147-A177-3AD203B41FA5}">
                      <a16:colId xmlns:a16="http://schemas.microsoft.com/office/drawing/2014/main" val="20000"/>
                    </a:ext>
                  </a:extLst>
                </a:gridCol>
                <a:gridCol w="594360">
                  <a:extLst>
                    <a:ext uri="{9D8B030D-6E8A-4147-A177-3AD203B41FA5}">
                      <a16:colId xmlns:a16="http://schemas.microsoft.com/office/drawing/2014/main" val="20001"/>
                    </a:ext>
                  </a:extLst>
                </a:gridCol>
                <a:gridCol w="594360">
                  <a:extLst>
                    <a:ext uri="{9D8B030D-6E8A-4147-A177-3AD203B41FA5}">
                      <a16:colId xmlns:a16="http://schemas.microsoft.com/office/drawing/2014/main" val="20002"/>
                    </a:ext>
                  </a:extLst>
                </a:gridCol>
                <a:gridCol w="594360">
                  <a:extLst>
                    <a:ext uri="{9D8B030D-6E8A-4147-A177-3AD203B41FA5}">
                      <a16:colId xmlns:a16="http://schemas.microsoft.com/office/drawing/2014/main" val="20003"/>
                    </a:ext>
                  </a:extLst>
                </a:gridCol>
                <a:gridCol w="594360">
                  <a:extLst>
                    <a:ext uri="{9D8B030D-6E8A-4147-A177-3AD203B41FA5}">
                      <a16:colId xmlns:a16="http://schemas.microsoft.com/office/drawing/2014/main" val="20004"/>
                    </a:ext>
                  </a:extLst>
                </a:gridCol>
                <a:gridCol w="594360">
                  <a:extLst>
                    <a:ext uri="{9D8B030D-6E8A-4147-A177-3AD203B41FA5}">
                      <a16:colId xmlns:a16="http://schemas.microsoft.com/office/drawing/2014/main" val="20005"/>
                    </a:ext>
                  </a:extLst>
                </a:gridCol>
                <a:gridCol w="594360">
                  <a:extLst>
                    <a:ext uri="{9D8B030D-6E8A-4147-A177-3AD203B41FA5}">
                      <a16:colId xmlns:a16="http://schemas.microsoft.com/office/drawing/2014/main" val="20006"/>
                    </a:ext>
                  </a:extLst>
                </a:gridCol>
                <a:gridCol w="594360">
                  <a:extLst>
                    <a:ext uri="{9D8B030D-6E8A-4147-A177-3AD203B41FA5}">
                      <a16:colId xmlns:a16="http://schemas.microsoft.com/office/drawing/2014/main" val="20007"/>
                    </a:ext>
                  </a:extLst>
                </a:gridCol>
                <a:gridCol w="594360">
                  <a:extLst>
                    <a:ext uri="{9D8B030D-6E8A-4147-A177-3AD203B41FA5}">
                      <a16:colId xmlns:a16="http://schemas.microsoft.com/office/drawing/2014/main" val="20008"/>
                    </a:ext>
                  </a:extLst>
                </a:gridCol>
              </a:tblGrid>
              <a:tr h="367030">
                <a:tc>
                  <a:txBody>
                    <a:bodyPr/>
                    <a:lstStyle/>
                    <a:p>
                      <a:pPr marL="68580">
                        <a:lnSpc>
                          <a:spcPts val="2765"/>
                        </a:lnSpc>
                      </a:pPr>
                      <a:r>
                        <a:rPr sz="2400" spc="-10" dirty="0">
                          <a:latin typeface="Times New Roman"/>
                          <a:cs typeface="Times New Roman"/>
                        </a:rPr>
                        <a:t>Plain</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001</a:t>
                      </a:r>
                      <a:endParaRPr sz="240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010</a:t>
                      </a:r>
                      <a:endParaRPr sz="240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011</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100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101</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110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111</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0"/>
                  </a:ext>
                </a:extLst>
              </a:tr>
              <a:tr h="367030">
                <a:tc>
                  <a:txBody>
                    <a:bodyPr/>
                    <a:lstStyle/>
                    <a:p>
                      <a:pPr marL="67945">
                        <a:lnSpc>
                          <a:spcPts val="2765"/>
                        </a:lnSpc>
                      </a:pPr>
                      <a:r>
                        <a:rPr sz="2400" spc="-10" dirty="0">
                          <a:latin typeface="Times New Roman"/>
                          <a:cs typeface="Times New Roman"/>
                        </a:rPr>
                        <a:t>Cipher</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11</a:t>
                      </a:r>
                      <a:r>
                        <a:rPr lang="en-GB" sz="2400" spc="-25" dirty="0">
                          <a:latin typeface="Times New Roman"/>
                          <a:cs typeface="Times New Roman"/>
                        </a:rPr>
                        <a:t>1</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11</a:t>
                      </a:r>
                      <a:r>
                        <a:rPr lang="en-GB" sz="2400" spc="-25" dirty="0">
                          <a:solidFill>
                            <a:srgbClr val="FF0000"/>
                          </a:solidFill>
                          <a:latin typeface="Times New Roman"/>
                          <a:cs typeface="Times New Roman"/>
                        </a:rPr>
                        <a:t>0</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101</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solidFill>
                            <a:srgbClr val="FF0000"/>
                          </a:solidFill>
                          <a:latin typeface="Times New Roman"/>
                          <a:cs typeface="Times New Roman"/>
                        </a:rPr>
                        <a:t>100</a:t>
                      </a:r>
                      <a:endParaRPr sz="2400" dirty="0">
                        <a:solidFill>
                          <a:srgbClr val="FF0000"/>
                        </a:solidFill>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011</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010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000</a:t>
                      </a:r>
                      <a:endParaRPr sz="240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gn="ctr">
                        <a:lnSpc>
                          <a:spcPts val="2765"/>
                        </a:lnSpc>
                      </a:pPr>
                      <a:r>
                        <a:rPr sz="2400" spc="-25" dirty="0">
                          <a:latin typeface="Times New Roman"/>
                          <a:cs typeface="Times New Roman"/>
                        </a:rPr>
                        <a:t>001</a:t>
                      </a:r>
                      <a:endParaRPr sz="2400" dirty="0">
                        <a:latin typeface="Times New Roman"/>
                        <a:cs typeface="Times New Roman"/>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1"/>
                  </a:ext>
                </a:extLst>
              </a:tr>
            </a:tbl>
          </a:graphicData>
        </a:graphic>
      </p:graphicFrame>
      <p:pic>
        <p:nvPicPr>
          <p:cNvPr id="7" name="Picture 6">
            <a:extLst>
              <a:ext uri="{FF2B5EF4-FFF2-40B4-BE49-F238E27FC236}">
                <a16:creationId xmlns:a16="http://schemas.microsoft.com/office/drawing/2014/main" id="{5B72016C-7010-61EF-517E-045AEC9409FA}"/>
              </a:ext>
            </a:extLst>
          </p:cNvPr>
          <p:cNvPicPr>
            <a:picLocks noChangeAspect="1"/>
          </p:cNvPicPr>
          <p:nvPr/>
        </p:nvPicPr>
        <p:blipFill>
          <a:blip r:embed="rId2"/>
          <a:stretch>
            <a:fillRect/>
          </a:stretch>
        </p:blipFill>
        <p:spPr>
          <a:xfrm>
            <a:off x="5719228" y="1662192"/>
            <a:ext cx="6472772" cy="2431826"/>
          </a:xfrm>
          <a:prstGeom prst="rect">
            <a:avLst/>
          </a:prstGeom>
        </p:spPr>
      </p:pic>
      <p:sp>
        <p:nvSpPr>
          <p:cNvPr id="8" name="TextBox 7">
            <a:extLst>
              <a:ext uri="{FF2B5EF4-FFF2-40B4-BE49-F238E27FC236}">
                <a16:creationId xmlns:a16="http://schemas.microsoft.com/office/drawing/2014/main" id="{4815EEF1-DF84-37C6-BE6A-B5B78166DD63}"/>
              </a:ext>
            </a:extLst>
          </p:cNvPr>
          <p:cNvSpPr txBox="1"/>
          <p:nvPr/>
        </p:nvSpPr>
        <p:spPr>
          <a:xfrm>
            <a:off x="6040582" y="2020888"/>
            <a:ext cx="535724" cy="369332"/>
          </a:xfrm>
          <a:prstGeom prst="rect">
            <a:avLst/>
          </a:prstGeom>
          <a:noFill/>
        </p:spPr>
        <p:txBody>
          <a:bodyPr wrap="none" rtlCol="0">
            <a:spAutoFit/>
          </a:bodyPr>
          <a:lstStyle/>
          <a:p>
            <a:r>
              <a:rPr lang="en-GB" dirty="0"/>
              <a:t>111</a:t>
            </a:r>
            <a:endParaRPr lang="en-SE" dirty="0"/>
          </a:p>
        </p:txBody>
      </p:sp>
      <p:sp>
        <p:nvSpPr>
          <p:cNvPr id="11" name="TextBox 10">
            <a:extLst>
              <a:ext uri="{FF2B5EF4-FFF2-40B4-BE49-F238E27FC236}">
                <a16:creationId xmlns:a16="http://schemas.microsoft.com/office/drawing/2014/main" id="{9E2DB30E-7EB6-0A8D-26A7-B24A39779919}"/>
              </a:ext>
            </a:extLst>
          </p:cNvPr>
          <p:cNvSpPr txBox="1"/>
          <p:nvPr/>
        </p:nvSpPr>
        <p:spPr>
          <a:xfrm>
            <a:off x="6576306" y="2020888"/>
            <a:ext cx="535724" cy="369332"/>
          </a:xfrm>
          <a:prstGeom prst="rect">
            <a:avLst/>
          </a:prstGeom>
          <a:noFill/>
        </p:spPr>
        <p:txBody>
          <a:bodyPr wrap="none" rtlCol="0">
            <a:spAutoFit/>
          </a:bodyPr>
          <a:lstStyle/>
          <a:p>
            <a:r>
              <a:rPr lang="en-GB" dirty="0"/>
              <a:t>100</a:t>
            </a:r>
            <a:endParaRPr lang="en-SE" dirty="0"/>
          </a:p>
        </p:txBody>
      </p:sp>
      <p:sp>
        <p:nvSpPr>
          <p:cNvPr id="12" name="TextBox 11">
            <a:extLst>
              <a:ext uri="{FF2B5EF4-FFF2-40B4-BE49-F238E27FC236}">
                <a16:creationId xmlns:a16="http://schemas.microsoft.com/office/drawing/2014/main" id="{99D3811F-4F8D-C083-C71C-B8EFF64A731D}"/>
              </a:ext>
            </a:extLst>
          </p:cNvPr>
          <p:cNvSpPr txBox="1"/>
          <p:nvPr/>
        </p:nvSpPr>
        <p:spPr>
          <a:xfrm>
            <a:off x="6576306" y="2564250"/>
            <a:ext cx="535724" cy="369332"/>
          </a:xfrm>
          <a:prstGeom prst="rect">
            <a:avLst/>
          </a:prstGeom>
          <a:noFill/>
        </p:spPr>
        <p:txBody>
          <a:bodyPr wrap="none" rtlCol="0">
            <a:spAutoFit/>
          </a:bodyPr>
          <a:lstStyle/>
          <a:p>
            <a:r>
              <a:rPr lang="en-GB" dirty="0"/>
              <a:t>011</a:t>
            </a:r>
            <a:endParaRPr lang="en-SE" dirty="0"/>
          </a:p>
        </p:txBody>
      </p:sp>
      <p:sp>
        <p:nvSpPr>
          <p:cNvPr id="13" name="TextBox 12">
            <a:extLst>
              <a:ext uri="{FF2B5EF4-FFF2-40B4-BE49-F238E27FC236}">
                <a16:creationId xmlns:a16="http://schemas.microsoft.com/office/drawing/2014/main" id="{BC2FCDFE-2A58-391A-6D38-D26A74A69437}"/>
              </a:ext>
            </a:extLst>
          </p:cNvPr>
          <p:cNvSpPr txBox="1"/>
          <p:nvPr/>
        </p:nvSpPr>
        <p:spPr>
          <a:xfrm>
            <a:off x="6576306" y="3382879"/>
            <a:ext cx="535724" cy="369332"/>
          </a:xfrm>
          <a:prstGeom prst="rect">
            <a:avLst/>
          </a:prstGeom>
          <a:noFill/>
        </p:spPr>
        <p:txBody>
          <a:bodyPr wrap="none" rtlCol="0">
            <a:spAutoFit/>
          </a:bodyPr>
          <a:lstStyle/>
          <a:p>
            <a:r>
              <a:rPr lang="en-GB" dirty="0"/>
              <a:t>100</a:t>
            </a:r>
            <a:endParaRPr lang="en-SE" dirty="0"/>
          </a:p>
        </p:txBody>
      </p:sp>
      <p:sp>
        <p:nvSpPr>
          <p:cNvPr id="14" name="TextBox 13">
            <a:extLst>
              <a:ext uri="{FF2B5EF4-FFF2-40B4-BE49-F238E27FC236}">
                <a16:creationId xmlns:a16="http://schemas.microsoft.com/office/drawing/2014/main" id="{B54D56B7-62AC-83B4-99B0-69C91DA41C66}"/>
              </a:ext>
            </a:extLst>
          </p:cNvPr>
          <p:cNvSpPr txBox="1"/>
          <p:nvPr/>
        </p:nvSpPr>
        <p:spPr>
          <a:xfrm>
            <a:off x="8646188" y="2020888"/>
            <a:ext cx="535724" cy="369332"/>
          </a:xfrm>
          <a:prstGeom prst="rect">
            <a:avLst/>
          </a:prstGeom>
          <a:noFill/>
        </p:spPr>
        <p:txBody>
          <a:bodyPr wrap="none" rtlCol="0">
            <a:spAutoFit/>
          </a:bodyPr>
          <a:lstStyle/>
          <a:p>
            <a:r>
              <a:rPr lang="en-GB" dirty="0"/>
              <a:t>101</a:t>
            </a:r>
            <a:endParaRPr lang="en-SE" dirty="0"/>
          </a:p>
        </p:txBody>
      </p:sp>
      <p:sp>
        <p:nvSpPr>
          <p:cNvPr id="15" name="TextBox 14">
            <a:extLst>
              <a:ext uri="{FF2B5EF4-FFF2-40B4-BE49-F238E27FC236}">
                <a16:creationId xmlns:a16="http://schemas.microsoft.com/office/drawing/2014/main" id="{F3E9B628-3BFC-D6C6-ECDF-258F731C01D5}"/>
              </a:ext>
            </a:extLst>
          </p:cNvPr>
          <p:cNvSpPr txBox="1"/>
          <p:nvPr/>
        </p:nvSpPr>
        <p:spPr>
          <a:xfrm>
            <a:off x="8646188" y="2564250"/>
            <a:ext cx="535724" cy="369332"/>
          </a:xfrm>
          <a:prstGeom prst="rect">
            <a:avLst/>
          </a:prstGeom>
          <a:noFill/>
        </p:spPr>
        <p:txBody>
          <a:bodyPr wrap="none" rtlCol="0">
            <a:spAutoFit/>
          </a:bodyPr>
          <a:lstStyle/>
          <a:p>
            <a:r>
              <a:rPr lang="en-GB" dirty="0"/>
              <a:t>001</a:t>
            </a:r>
            <a:endParaRPr lang="en-SE" dirty="0"/>
          </a:p>
        </p:txBody>
      </p:sp>
      <p:sp>
        <p:nvSpPr>
          <p:cNvPr id="18" name="TextBox 17">
            <a:extLst>
              <a:ext uri="{FF2B5EF4-FFF2-40B4-BE49-F238E27FC236}">
                <a16:creationId xmlns:a16="http://schemas.microsoft.com/office/drawing/2014/main" id="{F5CC55AA-2A8C-3188-4A6D-5D713171DC0E}"/>
              </a:ext>
            </a:extLst>
          </p:cNvPr>
          <p:cNvSpPr txBox="1"/>
          <p:nvPr/>
        </p:nvSpPr>
        <p:spPr>
          <a:xfrm>
            <a:off x="8687752" y="3329134"/>
            <a:ext cx="535724" cy="369332"/>
          </a:xfrm>
          <a:prstGeom prst="rect">
            <a:avLst/>
          </a:prstGeom>
          <a:noFill/>
        </p:spPr>
        <p:txBody>
          <a:bodyPr wrap="none" rtlCol="0">
            <a:spAutoFit/>
          </a:bodyPr>
          <a:lstStyle/>
          <a:p>
            <a:r>
              <a:rPr lang="en-GB" dirty="0"/>
              <a:t>110</a:t>
            </a:r>
            <a:endParaRPr lang="en-SE" dirty="0"/>
          </a:p>
        </p:txBody>
      </p:sp>
      <p:sp>
        <p:nvSpPr>
          <p:cNvPr id="19" name="TextBox 18">
            <a:extLst>
              <a:ext uri="{FF2B5EF4-FFF2-40B4-BE49-F238E27FC236}">
                <a16:creationId xmlns:a16="http://schemas.microsoft.com/office/drawing/2014/main" id="{805BD3EB-0FC4-1013-9758-265FDB454403}"/>
              </a:ext>
            </a:extLst>
          </p:cNvPr>
          <p:cNvSpPr txBox="1"/>
          <p:nvPr/>
        </p:nvSpPr>
        <p:spPr>
          <a:xfrm>
            <a:off x="11573148" y="2020190"/>
            <a:ext cx="535724" cy="369332"/>
          </a:xfrm>
          <a:prstGeom prst="rect">
            <a:avLst/>
          </a:prstGeom>
          <a:noFill/>
        </p:spPr>
        <p:txBody>
          <a:bodyPr wrap="none" rtlCol="0">
            <a:spAutoFit/>
          </a:bodyPr>
          <a:lstStyle/>
          <a:p>
            <a:r>
              <a:rPr lang="en-GB" dirty="0"/>
              <a:t>100</a:t>
            </a:r>
            <a:endParaRPr lang="en-SE" dirty="0"/>
          </a:p>
        </p:txBody>
      </p:sp>
      <p:sp>
        <p:nvSpPr>
          <p:cNvPr id="20" name="TextBox 19">
            <a:extLst>
              <a:ext uri="{FF2B5EF4-FFF2-40B4-BE49-F238E27FC236}">
                <a16:creationId xmlns:a16="http://schemas.microsoft.com/office/drawing/2014/main" id="{FDCB3F43-BC2D-5C20-5530-B76180170DB8}"/>
              </a:ext>
            </a:extLst>
          </p:cNvPr>
          <p:cNvSpPr txBox="1"/>
          <p:nvPr/>
        </p:nvSpPr>
        <p:spPr>
          <a:xfrm>
            <a:off x="11566095" y="2491499"/>
            <a:ext cx="535724" cy="369332"/>
          </a:xfrm>
          <a:prstGeom prst="rect">
            <a:avLst/>
          </a:prstGeom>
          <a:noFill/>
        </p:spPr>
        <p:txBody>
          <a:bodyPr wrap="none" rtlCol="0">
            <a:spAutoFit/>
          </a:bodyPr>
          <a:lstStyle/>
          <a:p>
            <a:r>
              <a:rPr lang="en-GB" dirty="0"/>
              <a:t>010</a:t>
            </a:r>
            <a:endParaRPr lang="en-SE" dirty="0"/>
          </a:p>
        </p:txBody>
      </p:sp>
      <p:sp>
        <p:nvSpPr>
          <p:cNvPr id="21" name="TextBox 20">
            <a:extLst>
              <a:ext uri="{FF2B5EF4-FFF2-40B4-BE49-F238E27FC236}">
                <a16:creationId xmlns:a16="http://schemas.microsoft.com/office/drawing/2014/main" id="{D3466A0F-170B-06F3-2D8C-38B561A5BF45}"/>
              </a:ext>
            </a:extLst>
          </p:cNvPr>
          <p:cNvSpPr txBox="1"/>
          <p:nvPr/>
        </p:nvSpPr>
        <p:spPr>
          <a:xfrm>
            <a:off x="10764373" y="2146237"/>
            <a:ext cx="535724" cy="369332"/>
          </a:xfrm>
          <a:prstGeom prst="rect">
            <a:avLst/>
          </a:prstGeom>
          <a:noFill/>
        </p:spPr>
        <p:txBody>
          <a:bodyPr wrap="none" rtlCol="0">
            <a:spAutoFit/>
          </a:bodyPr>
          <a:lstStyle/>
          <a:p>
            <a:r>
              <a:rPr lang="en-GB" dirty="0"/>
              <a:t>110</a:t>
            </a:r>
            <a:endParaRPr lang="en-SE" dirty="0"/>
          </a:p>
        </p:txBody>
      </p:sp>
      <p:sp>
        <p:nvSpPr>
          <p:cNvPr id="22" name="TextBox 21">
            <a:extLst>
              <a:ext uri="{FF2B5EF4-FFF2-40B4-BE49-F238E27FC236}">
                <a16:creationId xmlns:a16="http://schemas.microsoft.com/office/drawing/2014/main" id="{A17576F4-94D5-97B5-C499-0ACBE3800BA4}"/>
              </a:ext>
            </a:extLst>
          </p:cNvPr>
          <p:cNvSpPr txBox="1"/>
          <p:nvPr/>
        </p:nvSpPr>
        <p:spPr>
          <a:xfrm>
            <a:off x="11586468" y="3297705"/>
            <a:ext cx="535724" cy="369332"/>
          </a:xfrm>
          <a:prstGeom prst="rect">
            <a:avLst/>
          </a:prstGeom>
          <a:noFill/>
        </p:spPr>
        <p:txBody>
          <a:bodyPr wrap="none" rtlCol="0">
            <a:spAutoFit/>
          </a:bodyPr>
          <a:lstStyle/>
          <a:p>
            <a:r>
              <a:rPr lang="en-GB" dirty="0"/>
              <a:t>101</a:t>
            </a:r>
            <a:endParaRPr lang="en-SE" dirty="0"/>
          </a:p>
        </p:txBody>
      </p:sp>
      <p:sp>
        <p:nvSpPr>
          <p:cNvPr id="2" name="Content Placeholder 1">
            <a:extLst>
              <a:ext uri="{FF2B5EF4-FFF2-40B4-BE49-F238E27FC236}">
                <a16:creationId xmlns:a16="http://schemas.microsoft.com/office/drawing/2014/main" id="{CEB549BE-A5E1-C079-62D3-A46C8881DBD1}"/>
              </a:ext>
            </a:extLst>
          </p:cNvPr>
          <p:cNvSpPr>
            <a:spLocks noGrp="1"/>
          </p:cNvSpPr>
          <p:nvPr>
            <p:ph idx="1"/>
          </p:nvPr>
        </p:nvSpPr>
        <p:spPr>
          <a:xfrm>
            <a:off x="-27616" y="1017605"/>
            <a:ext cx="5978017" cy="5751063"/>
          </a:xfrm>
        </p:spPr>
        <p:txBody>
          <a:bodyPr>
            <a:normAutofit fontScale="85000" lnSpcReduction="20000"/>
          </a:bodyPr>
          <a:lstStyle/>
          <a:p>
            <a:r>
              <a:rPr lang="en-GB" sz="2800" dirty="0">
                <a:latin typeface="Times New Roman"/>
                <a:cs typeface="Times New Roman"/>
              </a:rPr>
              <a:t>Plaintext 100101100</a:t>
            </a:r>
            <a:endParaRPr lang="en-GB" dirty="0"/>
          </a:p>
          <a:p>
            <a:r>
              <a:rPr lang="en-GB" dirty="0"/>
              <a:t>The first step is to XOR the first plaintext block with IV = 111</a:t>
            </a:r>
          </a:p>
          <a:p>
            <a:pPr lvl="1"/>
            <a:r>
              <a:rPr lang="en-GB" dirty="0"/>
              <a:t>First plaintext block: 100, so 100⊕111=011</a:t>
            </a:r>
          </a:p>
          <a:p>
            <a:pPr lvl="1"/>
            <a:r>
              <a:rPr lang="en-GB" dirty="0"/>
              <a:t>Now we encrypt this result (011) using our cipher table: 011 maps to </a:t>
            </a:r>
            <a:r>
              <a:rPr lang="en-GB" dirty="0">
                <a:solidFill>
                  <a:srgbClr val="FF0000"/>
                </a:solidFill>
              </a:rPr>
              <a:t>100</a:t>
            </a:r>
            <a:r>
              <a:rPr lang="en-GB" dirty="0"/>
              <a:t>.</a:t>
            </a:r>
          </a:p>
          <a:p>
            <a:r>
              <a:rPr lang="en-GB" dirty="0"/>
              <a:t>Second Block: Now we XOR the second plaintext block with the first ciphertext block:</a:t>
            </a:r>
          </a:p>
          <a:p>
            <a:pPr lvl="1"/>
            <a:r>
              <a:rPr lang="en-GB" dirty="0"/>
              <a:t>Second plaintext block: 101, so 101⊕100=001</a:t>
            </a:r>
          </a:p>
          <a:p>
            <a:pPr lvl="1"/>
            <a:r>
              <a:rPr lang="en-GB" dirty="0"/>
              <a:t>Now we encrypt this result (001) using our cipher table: 001 maps to </a:t>
            </a:r>
            <a:r>
              <a:rPr lang="en-GB" dirty="0">
                <a:solidFill>
                  <a:srgbClr val="FF0000"/>
                </a:solidFill>
              </a:rPr>
              <a:t>110</a:t>
            </a:r>
            <a:r>
              <a:rPr lang="en-GB" dirty="0"/>
              <a:t>.</a:t>
            </a:r>
          </a:p>
          <a:p>
            <a:r>
              <a:rPr lang="en-GB" dirty="0"/>
              <a:t>Third Block: Finally, we XOR the third plaintext block with the second ciphertext block:</a:t>
            </a:r>
          </a:p>
          <a:p>
            <a:pPr lvl="1"/>
            <a:r>
              <a:rPr lang="en-GB" dirty="0"/>
              <a:t>Third plaintext block: 100, so 100⊕110=010</a:t>
            </a:r>
          </a:p>
          <a:p>
            <a:pPr lvl="1"/>
            <a:r>
              <a:rPr lang="en-GB" dirty="0"/>
              <a:t>Now we encrypt this result (010) using our cipher table: 010 maps to </a:t>
            </a:r>
            <a:r>
              <a:rPr lang="en-GB" dirty="0">
                <a:solidFill>
                  <a:srgbClr val="FF0000"/>
                </a:solidFill>
              </a:rPr>
              <a:t>101</a:t>
            </a:r>
            <a:r>
              <a:rPr lang="en-GB" dirty="0"/>
              <a:t>.</a:t>
            </a:r>
          </a:p>
          <a:p>
            <a:r>
              <a:rPr lang="en-GB" dirty="0">
                <a:latin typeface="Times New Roman" panose="02020603050405020304" pitchFamily="18" charset="0"/>
                <a:cs typeface="Times New Roman" panose="02020603050405020304" pitchFamily="18" charset="0"/>
              </a:rPr>
              <a:t>Resulting ciphertext for plaintext 100101100 is 100110101. </a:t>
            </a:r>
            <a:endParaRPr lang="en-GB" dirty="0"/>
          </a:p>
        </p:txBody>
      </p:sp>
      <p:sp>
        <p:nvSpPr>
          <p:cNvPr id="23" name="TextBox 22">
            <a:extLst>
              <a:ext uri="{FF2B5EF4-FFF2-40B4-BE49-F238E27FC236}">
                <a16:creationId xmlns:a16="http://schemas.microsoft.com/office/drawing/2014/main" id="{9605755F-9B94-479F-7CB2-38960452BFA9}"/>
              </a:ext>
            </a:extLst>
          </p:cNvPr>
          <p:cNvSpPr txBox="1"/>
          <p:nvPr/>
        </p:nvSpPr>
        <p:spPr>
          <a:xfrm>
            <a:off x="7843458" y="4380200"/>
            <a:ext cx="3285206" cy="1631216"/>
          </a:xfrm>
          <a:prstGeom prst="rect">
            <a:avLst/>
          </a:prstGeom>
          <a:solidFill>
            <a:schemeClr val="bg1">
              <a:lumMod val="95000"/>
            </a:schemeClr>
          </a:solidFill>
        </p:spPr>
        <p:style>
          <a:lnRef idx="2">
            <a:schemeClr val="accent3"/>
          </a:lnRef>
          <a:fillRef idx="1">
            <a:schemeClr val="lt1"/>
          </a:fillRef>
          <a:effectRef idx="0">
            <a:schemeClr val="accent3"/>
          </a:effectRef>
          <a:fontRef idx="minor">
            <a:schemeClr val="dk1"/>
          </a:fontRef>
        </p:style>
        <p:txBody>
          <a:bodyPr wrap="square" rtlCol="0">
            <a:spAutoFit/>
          </a:bodyPr>
          <a:lstStyle/>
          <a:p>
            <a:r>
              <a:rPr lang="en-GB" sz="2000" dirty="0"/>
              <a:t>The same plaintext 100 is encrypted into different cyphertexts (100 or 101) at different positions in the input, thanks to CBC.</a:t>
            </a:r>
            <a:endParaRPr lang="en-SE" sz="2000" dirty="0"/>
          </a:p>
        </p:txBody>
      </p:sp>
    </p:spTree>
    <p:extLst>
      <p:ext uri="{BB962C8B-B14F-4D97-AF65-F5344CB8AC3E}">
        <p14:creationId xmlns:p14="http://schemas.microsoft.com/office/powerpoint/2010/main" val="2681520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715D512-8BB7-A4A9-484B-6402A3646F2E}"/>
              </a:ext>
            </a:extLst>
          </p:cNvPr>
          <p:cNvSpPr>
            <a:spLocks noGrp="1"/>
          </p:cNvSpPr>
          <p:nvPr>
            <p:ph idx="1"/>
          </p:nvPr>
        </p:nvSpPr>
        <p:spPr/>
        <p:txBody>
          <a:bodyPr/>
          <a:lstStyle/>
          <a:p>
            <a:r>
              <a:rPr lang="en-US" altLang="zh-CN" dirty="0"/>
              <a:t> Suppose Alice and Bob wish to do Diffie-Hellman key exchange. Alice and Bob have agreed upon a prime p = 13, and a generator g = 2. Alice has chosen her secret number (private exponent) to be a = 5, while Bob has chosen his private exponent to be b = 4.</a:t>
            </a:r>
          </a:p>
          <a:p>
            <a:r>
              <a:rPr lang="en-US" altLang="zh-CN" dirty="0"/>
              <a:t>Show the intermediate quantities that both Alice and Bob calculate, as well as the final (shared) secret that Diffie-Hellman produces.</a:t>
            </a:r>
          </a:p>
          <a:p>
            <a:endParaRPr lang="zh-CN" altLang="en-US" dirty="0"/>
          </a:p>
        </p:txBody>
      </p:sp>
      <p:sp>
        <p:nvSpPr>
          <p:cNvPr id="3" name="Title 2">
            <a:extLst>
              <a:ext uri="{FF2B5EF4-FFF2-40B4-BE49-F238E27FC236}">
                <a16:creationId xmlns:a16="http://schemas.microsoft.com/office/drawing/2014/main" id="{3972D630-0C8D-A45D-C653-01C1240733EF}"/>
              </a:ext>
            </a:extLst>
          </p:cNvPr>
          <p:cNvSpPr>
            <a:spLocks noGrp="1"/>
          </p:cNvSpPr>
          <p:nvPr>
            <p:ph type="title"/>
          </p:nvPr>
        </p:nvSpPr>
        <p:spPr/>
        <p:txBody>
          <a:bodyPr/>
          <a:lstStyle/>
          <a:p>
            <a:r>
              <a:rPr lang="nl-NL" altLang="zh-CN" dirty="0"/>
              <a:t>Diffie-Hellman</a:t>
            </a:r>
            <a:endParaRPr lang="zh-CN" altLang="en-US" dirty="0"/>
          </a:p>
        </p:txBody>
      </p:sp>
      <p:sp>
        <p:nvSpPr>
          <p:cNvPr id="4" name="Slide Number Placeholder 3">
            <a:extLst>
              <a:ext uri="{FF2B5EF4-FFF2-40B4-BE49-F238E27FC236}">
                <a16:creationId xmlns:a16="http://schemas.microsoft.com/office/drawing/2014/main" id="{36BFE104-CE18-E3EA-056B-7B95910553CB}"/>
              </a:ext>
            </a:extLst>
          </p:cNvPr>
          <p:cNvSpPr>
            <a:spLocks noGrp="1"/>
          </p:cNvSpPr>
          <p:nvPr>
            <p:ph type="sldNum" sz="quarter" idx="4"/>
          </p:nvPr>
        </p:nvSpPr>
        <p:spPr/>
        <p:txBody>
          <a:bodyPr/>
          <a:lstStyle/>
          <a:p>
            <a:r>
              <a:rPr lang="en-US"/>
              <a:t>Security: 8- </a:t>
            </a:r>
            <a:fld id="{C4204591-24BD-A542-B9D5-F8D8A88D2FEE}" type="slidenum">
              <a:rPr lang="en-US" smtClean="0"/>
              <a:pPr/>
              <a:t>5</a:t>
            </a:fld>
            <a:endParaRPr lang="en-US" dirty="0"/>
          </a:p>
        </p:txBody>
      </p:sp>
    </p:spTree>
    <p:extLst>
      <p:ext uri="{BB962C8B-B14F-4D97-AF65-F5344CB8AC3E}">
        <p14:creationId xmlns:p14="http://schemas.microsoft.com/office/powerpoint/2010/main" val="737594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FFBB4-1850-E1C8-41F4-F7423FE9A8F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691D65-7EFA-B9FB-0783-9AA41B24B016}"/>
              </a:ext>
            </a:extLst>
          </p:cNvPr>
          <p:cNvSpPr>
            <a:spLocks noGrp="1"/>
          </p:cNvSpPr>
          <p:nvPr>
            <p:ph idx="1"/>
          </p:nvPr>
        </p:nvSpPr>
        <p:spPr/>
        <p:txBody>
          <a:bodyPr>
            <a:normAutofit fontScale="92500"/>
          </a:bodyPr>
          <a:lstStyle/>
          <a:p>
            <a:r>
              <a:rPr lang="en-US" altLang="zh-CN" dirty="0"/>
              <a:t> Suppose Alice and Bob wish to do Diffie-Hellman key exchange. Alice and Bob have agreed upon a prime p = 13, and a generator g = 2. Alice has chosen her secret number (private exponent) to be a = 5, while Bob has chosen his private exponent to be b = 4.</a:t>
            </a:r>
          </a:p>
          <a:p>
            <a:r>
              <a:rPr lang="en-US" altLang="zh-CN" dirty="0"/>
              <a:t>Show the intermediate quantities that both Alice and Bob calculate, as well as the final (shared) secret that Diffie-Hellman produces.</a:t>
            </a:r>
          </a:p>
          <a:p>
            <a:r>
              <a:rPr lang="en-US" altLang="zh-CN" dirty="0"/>
              <a:t>ANS: Alice sends to Bob: A=</a:t>
            </a:r>
            <a:r>
              <a:rPr lang="en-US" altLang="zh-CN" dirty="0" err="1"/>
              <a:t>g^a</a:t>
            </a:r>
            <a:r>
              <a:rPr lang="en-US" altLang="zh-CN" dirty="0"/>
              <a:t>  mod p= 2^5 mod 13 = 6. </a:t>
            </a:r>
          </a:p>
          <a:p>
            <a:r>
              <a:rPr lang="en-US" altLang="zh-CN" dirty="0"/>
              <a:t>Bob computes the secret: S=</a:t>
            </a:r>
            <a:r>
              <a:rPr lang="en-US" altLang="zh-CN" dirty="0" err="1"/>
              <a:t>A^b</a:t>
            </a:r>
            <a:r>
              <a:rPr lang="en-US" altLang="zh-CN" dirty="0"/>
              <a:t>  mod p = 6^4 mod 13 = 1296 mod 13 = 9.</a:t>
            </a:r>
          </a:p>
          <a:p>
            <a:r>
              <a:rPr lang="en-US" altLang="zh-CN" dirty="0"/>
              <a:t>Bob sends to Alice B=</a:t>
            </a:r>
            <a:r>
              <a:rPr lang="en-US" altLang="zh-CN" dirty="0" err="1"/>
              <a:t>g^b</a:t>
            </a:r>
            <a:r>
              <a:rPr lang="en-US" altLang="zh-CN" dirty="0"/>
              <a:t>  mod p = 2^4 mod 13 = 3. </a:t>
            </a:r>
          </a:p>
          <a:p>
            <a:r>
              <a:rPr lang="en-US" altLang="zh-CN" dirty="0"/>
              <a:t>Alice computes the secret: S=</a:t>
            </a:r>
            <a:r>
              <a:rPr lang="en-US" altLang="zh-CN" dirty="0" err="1"/>
              <a:t>B^a</a:t>
            </a:r>
            <a:r>
              <a:rPr lang="en-US" altLang="zh-CN"/>
              <a:t>  mod p = 3^5 mod 13 = 243 mod 13 = 9. </a:t>
            </a:r>
            <a:endParaRPr lang="en-US" altLang="zh-CN" dirty="0"/>
          </a:p>
          <a:p>
            <a:endParaRPr lang="zh-CN" altLang="en-US" dirty="0"/>
          </a:p>
        </p:txBody>
      </p:sp>
      <p:sp>
        <p:nvSpPr>
          <p:cNvPr id="3" name="Title 2">
            <a:extLst>
              <a:ext uri="{FF2B5EF4-FFF2-40B4-BE49-F238E27FC236}">
                <a16:creationId xmlns:a16="http://schemas.microsoft.com/office/drawing/2014/main" id="{87457862-1BB5-1E9B-791C-3C283E9D4E9B}"/>
              </a:ext>
            </a:extLst>
          </p:cNvPr>
          <p:cNvSpPr>
            <a:spLocks noGrp="1"/>
          </p:cNvSpPr>
          <p:nvPr>
            <p:ph type="title"/>
          </p:nvPr>
        </p:nvSpPr>
        <p:spPr/>
        <p:txBody>
          <a:bodyPr/>
          <a:lstStyle/>
          <a:p>
            <a:r>
              <a:rPr lang="nl-NL" altLang="zh-CN" dirty="0"/>
              <a:t>Diffie-Hellman </a:t>
            </a:r>
            <a:r>
              <a:rPr lang="en-US" altLang="zh-CN" dirty="0"/>
              <a:t>ANS</a:t>
            </a:r>
            <a:endParaRPr lang="zh-CN" altLang="en-US" dirty="0"/>
          </a:p>
        </p:txBody>
      </p:sp>
      <p:sp>
        <p:nvSpPr>
          <p:cNvPr id="4" name="Slide Number Placeholder 3">
            <a:extLst>
              <a:ext uri="{FF2B5EF4-FFF2-40B4-BE49-F238E27FC236}">
                <a16:creationId xmlns:a16="http://schemas.microsoft.com/office/drawing/2014/main" id="{29B8593C-5BDD-96EB-C277-448877CF4845}"/>
              </a:ext>
            </a:extLst>
          </p:cNvPr>
          <p:cNvSpPr>
            <a:spLocks noGrp="1"/>
          </p:cNvSpPr>
          <p:nvPr>
            <p:ph type="sldNum" sz="quarter" idx="4"/>
          </p:nvPr>
        </p:nvSpPr>
        <p:spPr/>
        <p:txBody>
          <a:bodyPr/>
          <a:lstStyle/>
          <a:p>
            <a:r>
              <a:rPr lang="en-US"/>
              <a:t>Security: 8- </a:t>
            </a:r>
            <a:fld id="{C4204591-24BD-A542-B9D5-F8D8A88D2FEE}" type="slidenum">
              <a:rPr lang="en-US" smtClean="0"/>
              <a:pPr/>
              <a:t>6</a:t>
            </a:fld>
            <a:endParaRPr lang="en-US" dirty="0"/>
          </a:p>
        </p:txBody>
      </p:sp>
    </p:spTree>
    <p:extLst>
      <p:ext uri="{BB962C8B-B14F-4D97-AF65-F5344CB8AC3E}">
        <p14:creationId xmlns:p14="http://schemas.microsoft.com/office/powerpoint/2010/main" val="1911200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imple Lecture">
  <a:themeElements>
    <a:clrScheme name="Simple Light">
      <a:dk1>
        <a:srgbClr val="000000"/>
      </a:dk1>
      <a:lt1>
        <a:srgbClr val="FFFFFF"/>
      </a:lt1>
      <a:dk2>
        <a:srgbClr val="666666"/>
      </a:dk2>
      <a:lt2>
        <a:srgbClr val="C9DAF8"/>
      </a:lt2>
      <a:accent1>
        <a:srgbClr val="FCE5CD"/>
      </a:accent1>
      <a:accent2>
        <a:srgbClr val="CC4125"/>
      </a:accent2>
      <a:accent3>
        <a:srgbClr val="0B5394"/>
      </a:accent3>
      <a:accent4>
        <a:srgbClr val="BF9000"/>
      </a:accent4>
      <a:accent5>
        <a:srgbClr val="6AA84F"/>
      </a:accent5>
      <a:accent6>
        <a:srgbClr val="D9D9D9"/>
      </a:accent6>
      <a:hlink>
        <a:srgbClr val="4A86E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31901</TotalTime>
  <Words>1842</Words>
  <Application>Microsoft Office PowerPoint</Application>
  <PresentationFormat>Widescreen</PresentationFormat>
  <Paragraphs>238</Paragraphs>
  <Slides>6</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6</vt:i4>
      </vt:variant>
    </vt:vector>
  </HeadingPairs>
  <TitlesOfParts>
    <vt:vector size="16" baseType="lpstr">
      <vt:lpstr>Arial</vt:lpstr>
      <vt:lpstr>Calibri</vt:lpstr>
      <vt:lpstr>Calibri Light</vt:lpstr>
      <vt:lpstr>Roboto</vt:lpstr>
      <vt:lpstr>Roboto Light</vt:lpstr>
      <vt:lpstr>Roboto Medium</vt:lpstr>
      <vt:lpstr>Times New Roman</vt:lpstr>
      <vt:lpstr>Wingdings</vt:lpstr>
      <vt:lpstr>Office Theme</vt:lpstr>
      <vt:lpstr>Simple Lecture</vt:lpstr>
      <vt:lpstr>PowerPoint Presentation</vt:lpstr>
      <vt:lpstr>Block Cipher </vt:lpstr>
      <vt:lpstr>Block Cipher ANS</vt:lpstr>
      <vt:lpstr>Block Cipher ANS</vt:lpstr>
      <vt:lpstr>Diffie-Hellman</vt:lpstr>
      <vt:lpstr>Diffie-Hellman ANS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Kurose</dc:creator>
  <cp:lastModifiedBy>Zonghua Gu</cp:lastModifiedBy>
  <cp:revision>1120</cp:revision>
  <dcterms:created xsi:type="dcterms:W3CDTF">2020-01-18T07:24:59Z</dcterms:created>
  <dcterms:modified xsi:type="dcterms:W3CDTF">2026-05-04T18:18:09Z</dcterms:modified>
</cp:coreProperties>
</file>