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45"/>
  </p:notesMasterIdLst>
  <p:sldIdLst>
    <p:sldId id="256" r:id="rId2"/>
    <p:sldId id="257" r:id="rId3"/>
    <p:sldId id="259" r:id="rId4"/>
    <p:sldId id="260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8" r:id="rId24"/>
    <p:sldId id="289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325" r:id="rId34"/>
    <p:sldId id="326" r:id="rId35"/>
    <p:sldId id="327" r:id="rId36"/>
    <p:sldId id="328" r:id="rId37"/>
    <p:sldId id="329" r:id="rId38"/>
    <p:sldId id="330" r:id="rId39"/>
    <p:sldId id="332" r:id="rId40"/>
    <p:sldId id="333" r:id="rId41"/>
    <p:sldId id="334" r:id="rId42"/>
    <p:sldId id="335" r:id="rId43"/>
    <p:sldId id="336" r:id="rId44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46"/>
      <p:bold r:id="rId47"/>
      <p:italic r:id="rId48"/>
      <p:boldItalic r:id="rId49"/>
    </p:embeddedFont>
    <p:embeddedFont>
      <p:font typeface="Roboto" panose="02000000000000000000" pitchFamily="2" charset="0"/>
      <p:regular r:id="rId50"/>
      <p:bold r:id="rId51"/>
      <p:italic r:id="rId52"/>
      <p:boldItalic r:id="rId53"/>
    </p:embeddedFont>
    <p:embeddedFont>
      <p:font typeface="Roboto Light" panose="02000000000000000000" pitchFamily="2" charset="0"/>
      <p:regular r:id="rId54"/>
      <p:bold r:id="rId55"/>
      <p:italic r:id="rId56"/>
      <p:boldItalic r:id="rId57"/>
    </p:embeddedFont>
    <p:embeddedFont>
      <p:font typeface="Roboto Medium" panose="02000000000000000000" pitchFamily="2" charset="0"/>
      <p:regular r:id="rId58"/>
      <p:bold r:id="rId59"/>
      <p:italic r:id="rId60"/>
      <p:boldItalic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EE9309-CF2E-46A7-8426-B0ABE520682F}">
  <a:tblStyle styleId="{9FEE9309-CF2E-46A7-8426-B0ABE520682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13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5" Type="http://schemas.openxmlformats.org/officeDocument/2006/relationships/slide" Target="slides/slide4.xml"/><Relationship Id="rId61" Type="http://schemas.openxmlformats.org/officeDocument/2006/relationships/font" Target="fonts/font16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pe.net/analyse/dns/k-root/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ec0f97ab98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ec0f97ab98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Slides template credit: Josh Hug, Lisa Yan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ec0f97ab98_0_3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ec0f97ab98_0_3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ec0f97ab98_0_4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2ec0f97ab98_0_4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ec0f97ab98_0_3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ec0f97ab98_0_3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ec0f97ab98_0_3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2ec0f97ab98_0_3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ec0f97ab98_0_3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2ec0f97ab98_0_3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ec0f97ab98_0_3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2ec0f97ab98_0_3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2ec0f97ab98_0_3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2ec0f97ab98_0_3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2ec0f97ab98_0_3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2ec0f97ab98_0_3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2ec0f97ab98_0_3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2ec0f97ab98_0_3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ec0f97ab98_0_3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2ec0f97ab98_0_3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ec0f97ab98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ec0f97ab98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2ec0f97ab98_0_3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2ec0f97ab98_0_3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2ec0f97ab98_0_35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2ec0f97ab98_0_35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2ec0f97ab98_0_4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2ec0f97ab98_0_4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dirty="0"/>
              <a:t>What happens if a resolver breaks?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-US" altLang="zh-CN" dirty="0"/>
              <a:t>Anyone relying on 1.1.1.1 to resolve DNS queries cannot access webpages.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dirty="0"/>
              <a:t>Resolvers can be a single point of failure!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-US" altLang="zh-CN" dirty="0"/>
              <a:t>Yesterday, 1.1.1.1 stopped responding.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altLang="zh-CN" i="1" dirty="0"/>
              <a:t>Maybe</a:t>
            </a:r>
            <a:r>
              <a:rPr lang="en-US" altLang="zh-CN" dirty="0"/>
              <a:t> a BPG issue?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2ec0f97ab98_0_3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2ec0f97ab98_0_3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2ec0f97ab98_0_4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2ec0f97ab98_0_4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g2ec0f97ab98_0_39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3" name="Google Shape;953;g2ec0f97ab98_0_39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2ec0f97ab98_0_39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2ec0f97ab98_0_39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2ec0f97ab98_0_4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2ec0f97ab98_0_4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g2ec0f97ab98_0_39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2" name="Google Shape;1012;g2ec0f97ab98_0_39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g2ec0f97ab98_0_4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6" name="Google Shape;1036;g2ec0f97ab98_0_4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ec0f97ab98_0_16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ec0f97ab98_0_16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dirty="0"/>
              <a:t>Lots of applications are built on the Internet infrastructure we've seen.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dirty="0"/>
              <a:t>We'll focus on some common ones: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-US" altLang="zh-CN" dirty="0"/>
              <a:t>DNS (today).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altLang="zh-CN" dirty="0"/>
              <a:t>HTTP (next time).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g2ec0f97ab98_0_40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7" name="Google Shape;1047;g2ec0f97ab98_0_40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2ec0f97ab98_0_40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3" name="Google Shape;1053;g2ec0f97ab98_0_40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2ec0f97ab98_0_4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2" name="Google Shape;1082;g2ec0f97ab98_0_4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g2ec0f97ab98_0_4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3" name="Google Shape;1113;g2ec0f97ab98_0_4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2ec0f97ab98_0_4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8" name="Google Shape;1148;g2ec0f97ab98_0_4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g2ec0f97ab98_0_4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4" name="Google Shape;1154;g2ec0f97ab98_0_4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"Must" = it's standard practice, and many registrars require it.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2ec0f97ab98_0_4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Google Shape;1161;g2ec0f97ab98_0_4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g2ec0f97ab98_0_4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7" name="Google Shape;1167;g2ec0f97ab98_0_4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https://www.ripe.net/analyse/dns/k-root/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g2ec0f97ab98_0_4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5" name="Google Shape;1175;g2ec0f97ab98_0_4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g2ec0f97ab98_0_4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5" name="Google Shape;1195;g2ec0f97ab98_0_4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ec0f97ab98_0_30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ec0f97ab98_0_30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g2ec0f97ab98_0_4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2" name="Google Shape;1202;g2ec0f97ab98_0_4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g2ec0f97ab98_0_4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2" name="Google Shape;1212;g2ec0f97ab98_0_4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g2ec0f97ab98_0_4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8" name="Google Shape;1218;g2ec0f97ab98_0_4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g2ec0f97ab98_0_4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6" name="Google Shape;1226;g2ec0f97ab98_0_4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ec0f97ab98_0_39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ec0f97ab98_0_39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ec0f97ab98_0_3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ec0f97ab98_0_3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ec0f97ab98_0_3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ec0f97ab98_0_3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ec0f97ab98_0_30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ec0f97ab98_0_30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ec0f97ab98_0_3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ec0f97ab98_0_3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5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4812381" y="402206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7" name="Google Shape;77;p11"/>
          <p:cNvCxnSpPr/>
          <p:nvPr/>
        </p:nvCxnSpPr>
        <p:spPr>
          <a:xfrm>
            <a:off x="95431" y="402210"/>
            <a:ext cx="89097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" name="Google Shape;78;p11"/>
          <p:cNvSpPr txBox="1">
            <a:spLocks noGrp="1"/>
          </p:cNvSpPr>
          <p:nvPr>
            <p:ph type="body" idx="2"/>
          </p:nvPr>
        </p:nvSpPr>
        <p:spPr>
          <a:xfrm>
            <a:off x="95431" y="402206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2" name="Google Shape;82;p12"/>
          <p:cNvCxnSpPr/>
          <p:nvPr/>
        </p:nvCxnSpPr>
        <p:spPr>
          <a:xfrm>
            <a:off x="95431" y="402210"/>
            <a:ext cx="89097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TITLE_AND_DESCRIPTION_3">
  <p:cSld name="SECTION_TITLE_AND_DESCRIPTION_3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2"/>
          </p:nvPr>
        </p:nvSpPr>
        <p:spPr>
          <a:xfrm>
            <a:off x="4812381" y="402206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95425" y="4288400"/>
            <a:ext cx="8658900" cy="7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cxnSp>
        <p:nvCxnSpPr>
          <p:cNvPr id="95" name="Google Shape;95;p15"/>
          <p:cNvCxnSpPr/>
          <p:nvPr/>
        </p:nvCxnSpPr>
        <p:spPr>
          <a:xfrm>
            <a:off x="168250" y="4288400"/>
            <a:ext cx="87570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chemeClr val="dk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lude">
  <p:cSld name="SECTION_TITLE_AND_DESCRIPTION_1_3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/>
          <p:nvPr/>
        </p:nvSpPr>
        <p:spPr>
          <a:xfrm>
            <a:off x="0" y="-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4812375" y="402198"/>
            <a:ext cx="39999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106" name="Google Shape;106;p18"/>
          <p:cNvCxnSpPr/>
          <p:nvPr/>
        </p:nvCxnSpPr>
        <p:spPr>
          <a:xfrm>
            <a:off x="266975" y="4049175"/>
            <a:ext cx="40380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" name="Google Shape;107;p18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1_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on left">
  <p:cSld name="SECTION_TITLE_AND_DESCRIPTION_1_1_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/>
          <p:nvPr/>
        </p:nvSpPr>
        <p:spPr>
          <a:xfrm>
            <a:off x="0" y="6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4882900" y="1152150"/>
            <a:ext cx="3950100" cy="3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2"/>
          </p:nvPr>
        </p:nvSpPr>
        <p:spPr>
          <a:xfrm>
            <a:off x="310900" y="448050"/>
            <a:ext cx="3950100" cy="4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4882900" y="445025"/>
            <a:ext cx="395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5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left, Heading">
  <p:cSld name="SECTION_TITLE_AND_DESCRIPTION_1_1_1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/>
          <p:nvPr/>
        </p:nvSpPr>
        <p:spPr>
          <a:xfrm>
            <a:off x="0" y="6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4882900" y="1152150"/>
            <a:ext cx="3950100" cy="3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2"/>
          </p:nvPr>
        </p:nvSpPr>
        <p:spPr>
          <a:xfrm>
            <a:off x="310900" y="448050"/>
            <a:ext cx="3950100" cy="4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3"/>
          </p:nvPr>
        </p:nvSpPr>
        <p:spPr>
          <a:xfrm>
            <a:off x="225450" y="3943400"/>
            <a:ext cx="4045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208450" y="3418425"/>
            <a:ext cx="3950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on right">
  <p:cSld name="SECTION_TITLE_AND_DESCRIPTION_1_2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311700" y="1152150"/>
            <a:ext cx="3950100" cy="3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body" idx="2"/>
          </p:nvPr>
        </p:nvSpPr>
        <p:spPr>
          <a:xfrm>
            <a:off x="4882900" y="448050"/>
            <a:ext cx="3950100" cy="4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95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1" name="Google Shape;21;p4"/>
          <p:cNvCxnSpPr/>
          <p:nvPr/>
        </p:nvCxnSpPr>
        <p:spPr>
          <a:xfrm>
            <a:off x="95431" y="402210"/>
            <a:ext cx="89097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admap">
  <p:cSld name="SECTION_TITLE_AND_DESCRIPTION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812375" y="402198"/>
            <a:ext cx="39999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27" name="Google Shape;27;p5"/>
          <p:cNvCxnSpPr/>
          <p:nvPr/>
        </p:nvCxnSpPr>
        <p:spPr>
          <a:xfrm>
            <a:off x="266975" y="4049175"/>
            <a:ext cx="40380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5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 slide right">
  <p:cSld name="SECTION_TITLE_AND_DESCRIPTION_2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ubTitle" idx="1"/>
          </p:nvPr>
        </p:nvSpPr>
        <p:spPr>
          <a:xfrm>
            <a:off x="4835400" y="4198275"/>
            <a:ext cx="4045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" name="Google Shape;33;p6"/>
          <p:cNvSpPr txBox="1"/>
          <p:nvPr/>
        </p:nvSpPr>
        <p:spPr>
          <a:xfrm>
            <a:off x="6365900" y="3724875"/>
            <a:ext cx="2591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Demo Slides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95425" y="402200"/>
            <a:ext cx="43023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36" name="Google Shape;36;p6"/>
          <p:cNvCxnSpPr/>
          <p:nvPr/>
        </p:nvCxnSpPr>
        <p:spPr>
          <a:xfrm>
            <a:off x="95431" y="402210"/>
            <a:ext cx="43521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 slide left">
  <p:cSld name="SECTION_TITLE_AND_DESCRIPTION_2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0" y="-125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4045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7"/>
          <p:cNvSpPr txBox="1"/>
          <p:nvPr/>
        </p:nvSpPr>
        <p:spPr>
          <a:xfrm>
            <a:off x="208440" y="3420075"/>
            <a:ext cx="4121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Demo Slides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4667425" y="402200"/>
            <a:ext cx="43023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572000" y="0"/>
            <a:ext cx="4572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43" name="Google Shape;43;p7"/>
          <p:cNvCxnSpPr/>
          <p:nvPr/>
        </p:nvCxnSpPr>
        <p:spPr>
          <a:xfrm>
            <a:off x="4667431" y="402210"/>
            <a:ext cx="43521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4" name="Google Shape;4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Puzzle">
  <p:cSld name="SECTION_TITLE_AND_DESCRIPTION_2_1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0" y="-125"/>
            <a:ext cx="27765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2450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2"/>
          </p:nvPr>
        </p:nvSpPr>
        <p:spPr>
          <a:xfrm>
            <a:off x="2937350" y="402200"/>
            <a:ext cx="60324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776500" y="0"/>
            <a:ext cx="6367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51" name="Google Shape;51;p8"/>
          <p:cNvCxnSpPr/>
          <p:nvPr/>
        </p:nvCxnSpPr>
        <p:spPr>
          <a:xfrm>
            <a:off x="2937350" y="402200"/>
            <a:ext cx="60822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2" name="Google Shape;5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8"/>
          <p:cNvSpPr txBox="1"/>
          <p:nvPr/>
        </p:nvSpPr>
        <p:spPr>
          <a:xfrm>
            <a:off x="208440" y="3420075"/>
            <a:ext cx="4121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Demo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Puzzle 1">
  <p:cSld name="SECTION_TITLE_AND_DESCRIPTION_2_1_1_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>
            <a:off x="0" y="-125"/>
            <a:ext cx="27765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2450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8" name="Google Shape;58;p9"/>
          <p:cNvSpPr txBox="1"/>
          <p:nvPr/>
        </p:nvSpPr>
        <p:spPr>
          <a:xfrm>
            <a:off x="208445" y="3420075"/>
            <a:ext cx="1873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Compare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2937350" y="402200"/>
            <a:ext cx="60324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2776500" y="0"/>
            <a:ext cx="6367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2937350" y="402200"/>
            <a:ext cx="60822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2" name="Google Shape;6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Puzzle Solution">
  <p:cSld name="SECTION_TITLE_AND_DESCRIPTION_2_1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/>
          <p:nvPr/>
        </p:nvSpPr>
        <p:spPr>
          <a:xfrm>
            <a:off x="0" y="-125"/>
            <a:ext cx="27765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2450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7" name="Google Shape;67;p10"/>
          <p:cNvSpPr txBox="1"/>
          <p:nvPr/>
        </p:nvSpPr>
        <p:spPr>
          <a:xfrm>
            <a:off x="208445" y="3420075"/>
            <a:ext cx="1873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Solution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2937350" y="402200"/>
            <a:ext cx="60324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2776500" y="0"/>
            <a:ext cx="6367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70" name="Google Shape;70;p10"/>
          <p:cNvCxnSpPr/>
          <p:nvPr/>
        </p:nvCxnSpPr>
        <p:spPr>
          <a:xfrm>
            <a:off x="2937350" y="402200"/>
            <a:ext cx="60822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1" name="Google Shape;7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Roboto Medium"/>
              <a:buNone/>
              <a:defRPr sz="16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5727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mind.com/en/geoip-demo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143" name="Google Shape;143;p24"/>
          <p:cNvSpPr txBox="1"/>
          <p:nvPr/>
        </p:nvSpPr>
        <p:spPr>
          <a:xfrm>
            <a:off x="311700" y="3854350"/>
            <a:ext cx="8520600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>
                <a:latin typeface="Roboto Medium"/>
                <a:ea typeface="Roboto Medium"/>
                <a:cs typeface="Roboto Medium"/>
                <a:sym typeface="Roboto Medium"/>
              </a:rPr>
              <a:t>CSC 175, Spring 2026</a:t>
            </a:r>
            <a:endParaRPr sz="1600" dirty="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dirty="0">
                <a:latin typeface="Roboto Light"/>
                <a:ea typeface="Roboto Light"/>
                <a:cs typeface="Roboto Light"/>
                <a:sym typeface="Roboto Light"/>
              </a:rPr>
              <a:t>Slides credit: Sylvia Ratnasamy, Rob Shakir, Peyrin Kao, Nicholas Ngai, Nicholas Weaver</a:t>
            </a:r>
            <a:endParaRPr sz="160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4" name="Google Shape;144;p24"/>
          <p:cNvSpPr txBox="1"/>
          <p:nvPr/>
        </p:nvSpPr>
        <p:spPr>
          <a:xfrm>
            <a:off x="311700" y="1658975"/>
            <a:ext cx="8709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rPr>
              <a:t>DNS</a:t>
            </a:r>
            <a:endParaRPr sz="3600">
              <a:solidFill>
                <a:srgbClr val="0B5394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45" name="Google Shape;145;p24"/>
          <p:cNvSpPr txBox="1"/>
          <p:nvPr/>
        </p:nvSpPr>
        <p:spPr>
          <a:xfrm>
            <a:off x="345775" y="2740300"/>
            <a:ext cx="2762700" cy="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F9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Lecture 14 (Applications 1)</a:t>
            </a:r>
            <a:endParaRPr sz="1200">
              <a:solidFill>
                <a:srgbClr val="BF9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0325" y="460975"/>
            <a:ext cx="3442847" cy="205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Steps of a DNS Lookup</a:t>
            </a:r>
            <a:endParaRPr/>
          </a:p>
        </p:txBody>
      </p:sp>
      <p:grpSp>
        <p:nvGrpSpPr>
          <p:cNvPr id="312" name="Google Shape;312;p40"/>
          <p:cNvGrpSpPr/>
          <p:nvPr/>
        </p:nvGrpSpPr>
        <p:grpSpPr>
          <a:xfrm>
            <a:off x="5359100" y="1657348"/>
            <a:ext cx="3478375" cy="2359077"/>
            <a:chOff x="5054300" y="2190748"/>
            <a:chExt cx="3478375" cy="2359077"/>
          </a:xfrm>
        </p:grpSpPr>
        <p:sp>
          <p:nvSpPr>
            <p:cNvPr id="313" name="Google Shape;313;p40"/>
            <p:cNvSpPr txBox="1"/>
            <p:nvPr/>
          </p:nvSpPr>
          <p:spPr>
            <a:xfrm>
              <a:off x="6574275" y="2190748"/>
              <a:ext cx="1238100" cy="3648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. (root)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4" name="Google Shape;314;p40"/>
            <p:cNvSpPr txBox="1"/>
            <p:nvPr/>
          </p:nvSpPr>
          <p:spPr>
            <a:xfrm>
              <a:off x="6041325" y="3209977"/>
              <a:ext cx="668400" cy="3936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.edu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5" name="Google Shape;315;p40"/>
            <p:cNvSpPr txBox="1"/>
            <p:nvPr/>
          </p:nvSpPr>
          <p:spPr>
            <a:xfrm>
              <a:off x="7671700" y="3209977"/>
              <a:ext cx="668400" cy="3936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.org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6" name="Google Shape;316;p40"/>
            <p:cNvSpPr txBox="1"/>
            <p:nvPr/>
          </p:nvSpPr>
          <p:spPr>
            <a:xfrm>
              <a:off x="7489275" y="4156225"/>
              <a:ext cx="1043400" cy="3936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cs161.org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7" name="Google Shape;317;p40"/>
            <p:cNvSpPr txBox="1"/>
            <p:nvPr/>
          </p:nvSpPr>
          <p:spPr>
            <a:xfrm>
              <a:off x="6490650" y="4156225"/>
              <a:ext cx="858600" cy="3936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mit.edu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8" name="Google Shape;318;p40"/>
            <p:cNvSpPr txBox="1"/>
            <p:nvPr/>
          </p:nvSpPr>
          <p:spPr>
            <a:xfrm>
              <a:off x="5054300" y="4156225"/>
              <a:ext cx="1296300" cy="3936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Roboto"/>
                  <a:ea typeface="Roboto"/>
                  <a:cs typeface="Roboto"/>
                  <a:sym typeface="Roboto"/>
                </a:rPr>
                <a:t>hofstra.edu</a:t>
              </a:r>
              <a:endParaRPr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319" name="Google Shape;319;p40"/>
            <p:cNvCxnSpPr>
              <a:stCxn id="313" idx="2"/>
              <a:endCxn id="314" idx="0"/>
            </p:cNvCxnSpPr>
            <p:nvPr/>
          </p:nvCxnSpPr>
          <p:spPr>
            <a:xfrm flipH="1">
              <a:off x="6375525" y="2555548"/>
              <a:ext cx="817800" cy="6543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40"/>
            <p:cNvCxnSpPr>
              <a:stCxn id="313" idx="2"/>
              <a:endCxn id="315" idx="0"/>
            </p:cNvCxnSpPr>
            <p:nvPr/>
          </p:nvCxnSpPr>
          <p:spPr>
            <a:xfrm>
              <a:off x="7193325" y="2555548"/>
              <a:ext cx="812700" cy="6543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40"/>
            <p:cNvCxnSpPr>
              <a:stCxn id="314" idx="2"/>
              <a:endCxn id="318" idx="0"/>
            </p:cNvCxnSpPr>
            <p:nvPr/>
          </p:nvCxnSpPr>
          <p:spPr>
            <a:xfrm flipH="1">
              <a:off x="5702325" y="3603577"/>
              <a:ext cx="673200" cy="5526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40"/>
            <p:cNvCxnSpPr>
              <a:stCxn id="314" idx="2"/>
              <a:endCxn id="317" idx="0"/>
            </p:cNvCxnSpPr>
            <p:nvPr/>
          </p:nvCxnSpPr>
          <p:spPr>
            <a:xfrm>
              <a:off x="6375525" y="3603577"/>
              <a:ext cx="544500" cy="5526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40"/>
            <p:cNvCxnSpPr>
              <a:stCxn id="315" idx="2"/>
              <a:endCxn id="316" idx="0"/>
            </p:cNvCxnSpPr>
            <p:nvPr/>
          </p:nvCxnSpPr>
          <p:spPr>
            <a:xfrm>
              <a:off x="8005900" y="3603577"/>
              <a:ext cx="5100" cy="5526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4" name="Google Shape;324;p40"/>
          <p:cNvSpPr txBox="1"/>
          <p:nvPr/>
        </p:nvSpPr>
        <p:spPr>
          <a:xfrm>
            <a:off x="454800" y="2064159"/>
            <a:ext cx="597900" cy="1677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You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5" name="Google Shape;325;p40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6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Let's walk through a DNS query for the IP address of </a:t>
            </a:r>
            <a:r>
              <a:rPr lang="en-US" dirty="0"/>
              <a:t>cs.hofstra.edu</a:t>
            </a:r>
            <a:r>
              <a:rPr lang="en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Steps of a DNS Lookup</a:t>
            </a:r>
            <a:endParaRPr/>
          </a:p>
        </p:txBody>
      </p:sp>
      <p:grpSp>
        <p:nvGrpSpPr>
          <p:cNvPr id="331" name="Google Shape;331;p41"/>
          <p:cNvGrpSpPr/>
          <p:nvPr/>
        </p:nvGrpSpPr>
        <p:grpSpPr>
          <a:xfrm>
            <a:off x="5359100" y="1657348"/>
            <a:ext cx="3478375" cy="2359077"/>
            <a:chOff x="5054300" y="2190748"/>
            <a:chExt cx="3478375" cy="2359077"/>
          </a:xfrm>
        </p:grpSpPr>
        <p:sp>
          <p:nvSpPr>
            <p:cNvPr id="332" name="Google Shape;332;p41"/>
            <p:cNvSpPr txBox="1"/>
            <p:nvPr/>
          </p:nvSpPr>
          <p:spPr>
            <a:xfrm>
              <a:off x="6574275" y="2190748"/>
              <a:ext cx="1238100" cy="3648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. (root)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3" name="Google Shape;333;p41"/>
            <p:cNvSpPr txBox="1"/>
            <p:nvPr/>
          </p:nvSpPr>
          <p:spPr>
            <a:xfrm>
              <a:off x="6041325" y="3209977"/>
              <a:ext cx="668400" cy="3936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.edu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4" name="Google Shape;334;p41"/>
            <p:cNvSpPr txBox="1"/>
            <p:nvPr/>
          </p:nvSpPr>
          <p:spPr>
            <a:xfrm>
              <a:off x="7671700" y="3209977"/>
              <a:ext cx="668400" cy="3936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.org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5" name="Google Shape;335;p41"/>
            <p:cNvSpPr txBox="1"/>
            <p:nvPr/>
          </p:nvSpPr>
          <p:spPr>
            <a:xfrm>
              <a:off x="7489275" y="4156225"/>
              <a:ext cx="1043400" cy="3936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cs161.org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6" name="Google Shape;336;p41"/>
            <p:cNvSpPr txBox="1"/>
            <p:nvPr/>
          </p:nvSpPr>
          <p:spPr>
            <a:xfrm>
              <a:off x="6490650" y="4156225"/>
              <a:ext cx="858600" cy="3936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mit.edu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7" name="Google Shape;337;p41"/>
            <p:cNvSpPr txBox="1"/>
            <p:nvPr/>
          </p:nvSpPr>
          <p:spPr>
            <a:xfrm>
              <a:off x="5054300" y="4156225"/>
              <a:ext cx="1296300" cy="3936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Roboto"/>
                  <a:ea typeface="Roboto"/>
                  <a:cs typeface="Roboto"/>
                  <a:sym typeface="Roboto"/>
                </a:rPr>
                <a:t>hofstra.edu</a:t>
              </a:r>
              <a:endParaRPr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338" name="Google Shape;338;p41"/>
            <p:cNvCxnSpPr>
              <a:stCxn id="332" idx="2"/>
              <a:endCxn id="333" idx="0"/>
            </p:cNvCxnSpPr>
            <p:nvPr/>
          </p:nvCxnSpPr>
          <p:spPr>
            <a:xfrm flipH="1">
              <a:off x="6375525" y="2555548"/>
              <a:ext cx="817800" cy="6543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41"/>
            <p:cNvCxnSpPr>
              <a:stCxn id="332" idx="2"/>
              <a:endCxn id="334" idx="0"/>
            </p:cNvCxnSpPr>
            <p:nvPr/>
          </p:nvCxnSpPr>
          <p:spPr>
            <a:xfrm>
              <a:off x="7193325" y="2555548"/>
              <a:ext cx="812700" cy="6543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41"/>
            <p:cNvCxnSpPr>
              <a:stCxn id="333" idx="2"/>
              <a:endCxn id="337" idx="0"/>
            </p:cNvCxnSpPr>
            <p:nvPr/>
          </p:nvCxnSpPr>
          <p:spPr>
            <a:xfrm flipH="1">
              <a:off x="5702325" y="3603577"/>
              <a:ext cx="673200" cy="5526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41"/>
            <p:cNvCxnSpPr>
              <a:stCxn id="333" idx="2"/>
              <a:endCxn id="336" idx="0"/>
            </p:cNvCxnSpPr>
            <p:nvPr/>
          </p:nvCxnSpPr>
          <p:spPr>
            <a:xfrm>
              <a:off x="6375525" y="3603577"/>
              <a:ext cx="544500" cy="5526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41"/>
            <p:cNvCxnSpPr>
              <a:stCxn id="334" idx="2"/>
              <a:endCxn id="335" idx="0"/>
            </p:cNvCxnSpPr>
            <p:nvPr/>
          </p:nvCxnSpPr>
          <p:spPr>
            <a:xfrm>
              <a:off x="8005900" y="3603577"/>
              <a:ext cx="5100" cy="5526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3" name="Google Shape;343;p41"/>
          <p:cNvSpPr txBox="1"/>
          <p:nvPr/>
        </p:nvSpPr>
        <p:spPr>
          <a:xfrm>
            <a:off x="454800" y="2064159"/>
            <a:ext cx="597900" cy="1677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You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4" name="Google Shape;344;p41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First, you check your cache to see if you already know the answer to your query.</a:t>
            </a:r>
            <a:endParaRPr/>
          </a:p>
        </p:txBody>
      </p:sp>
      <p:sp>
        <p:nvSpPr>
          <p:cNvPr id="345" name="Google Shape;345;p41"/>
          <p:cNvSpPr/>
          <p:nvPr/>
        </p:nvSpPr>
        <p:spPr>
          <a:xfrm>
            <a:off x="1538300" y="1657350"/>
            <a:ext cx="2621100" cy="817800"/>
          </a:xfrm>
          <a:prstGeom prst="wedgeRoundRectCallout">
            <a:avLst>
              <a:gd name="adj1" fmla="val -62727"/>
              <a:gd name="adj2" fmla="val 42015"/>
              <a:gd name="adj3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Hmm, I don't </a:t>
            </a:r>
            <a:r>
              <a:rPr lang="en-US" altLang="zh-CN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know </a:t>
            </a:r>
            <a:r>
              <a:rPr lang="en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IP address of </a:t>
            </a:r>
            <a:r>
              <a:rPr lang="en-US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cs.hofstra.edu</a:t>
            </a:r>
            <a:r>
              <a:rPr lang="en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dirty="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Steps of a DNS Lookup</a:t>
            </a:r>
            <a:endParaRPr/>
          </a:p>
        </p:txBody>
      </p:sp>
      <p:grpSp>
        <p:nvGrpSpPr>
          <p:cNvPr id="351" name="Google Shape;351;p42"/>
          <p:cNvGrpSpPr/>
          <p:nvPr/>
        </p:nvGrpSpPr>
        <p:grpSpPr>
          <a:xfrm>
            <a:off x="5359100" y="1657348"/>
            <a:ext cx="3478375" cy="2359077"/>
            <a:chOff x="5054300" y="2190748"/>
            <a:chExt cx="3478375" cy="2359077"/>
          </a:xfrm>
        </p:grpSpPr>
        <p:sp>
          <p:nvSpPr>
            <p:cNvPr id="352" name="Google Shape;352;p42"/>
            <p:cNvSpPr txBox="1"/>
            <p:nvPr/>
          </p:nvSpPr>
          <p:spPr>
            <a:xfrm>
              <a:off x="6574275" y="2190748"/>
              <a:ext cx="1238100" cy="3648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. (root)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3" name="Google Shape;353;p42"/>
            <p:cNvSpPr txBox="1"/>
            <p:nvPr/>
          </p:nvSpPr>
          <p:spPr>
            <a:xfrm>
              <a:off x="6041325" y="3209977"/>
              <a:ext cx="668400" cy="3936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.edu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4" name="Google Shape;354;p42"/>
            <p:cNvSpPr txBox="1"/>
            <p:nvPr/>
          </p:nvSpPr>
          <p:spPr>
            <a:xfrm>
              <a:off x="7671700" y="3209977"/>
              <a:ext cx="668400" cy="3936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.org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5" name="Google Shape;355;p42"/>
            <p:cNvSpPr txBox="1"/>
            <p:nvPr/>
          </p:nvSpPr>
          <p:spPr>
            <a:xfrm>
              <a:off x="7489275" y="4156225"/>
              <a:ext cx="1043400" cy="3936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cs161.org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6" name="Google Shape;356;p42"/>
            <p:cNvSpPr txBox="1"/>
            <p:nvPr/>
          </p:nvSpPr>
          <p:spPr>
            <a:xfrm>
              <a:off x="6490650" y="4156225"/>
              <a:ext cx="858600" cy="3936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mit.edu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7" name="Google Shape;357;p42"/>
            <p:cNvSpPr txBox="1"/>
            <p:nvPr/>
          </p:nvSpPr>
          <p:spPr>
            <a:xfrm>
              <a:off x="5054300" y="4156225"/>
              <a:ext cx="1296300" cy="3936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Roboto"/>
                  <a:ea typeface="Roboto"/>
                  <a:cs typeface="Roboto"/>
                  <a:sym typeface="Roboto"/>
                </a:rPr>
                <a:t>hofstra.edu</a:t>
              </a:r>
              <a:endParaRPr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358" name="Google Shape;358;p42"/>
            <p:cNvCxnSpPr>
              <a:stCxn id="352" idx="2"/>
              <a:endCxn id="353" idx="0"/>
            </p:cNvCxnSpPr>
            <p:nvPr/>
          </p:nvCxnSpPr>
          <p:spPr>
            <a:xfrm flipH="1">
              <a:off x="6375525" y="2555548"/>
              <a:ext cx="817800" cy="6543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42"/>
            <p:cNvCxnSpPr>
              <a:stCxn id="352" idx="2"/>
              <a:endCxn id="354" idx="0"/>
            </p:cNvCxnSpPr>
            <p:nvPr/>
          </p:nvCxnSpPr>
          <p:spPr>
            <a:xfrm>
              <a:off x="7193325" y="2555548"/>
              <a:ext cx="812700" cy="6543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42"/>
            <p:cNvCxnSpPr>
              <a:stCxn id="353" idx="2"/>
              <a:endCxn id="357" idx="0"/>
            </p:cNvCxnSpPr>
            <p:nvPr/>
          </p:nvCxnSpPr>
          <p:spPr>
            <a:xfrm flipH="1">
              <a:off x="5702325" y="3603577"/>
              <a:ext cx="673200" cy="5526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42"/>
            <p:cNvCxnSpPr>
              <a:stCxn id="353" idx="2"/>
              <a:endCxn id="356" idx="0"/>
            </p:cNvCxnSpPr>
            <p:nvPr/>
          </p:nvCxnSpPr>
          <p:spPr>
            <a:xfrm>
              <a:off x="6375525" y="3603577"/>
              <a:ext cx="544500" cy="5526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42"/>
            <p:cNvCxnSpPr>
              <a:stCxn id="354" idx="2"/>
              <a:endCxn id="355" idx="0"/>
            </p:cNvCxnSpPr>
            <p:nvPr/>
          </p:nvCxnSpPr>
          <p:spPr>
            <a:xfrm>
              <a:off x="8005900" y="3603577"/>
              <a:ext cx="5100" cy="5526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3" name="Google Shape;363;p42"/>
          <p:cNvSpPr txBox="1"/>
          <p:nvPr/>
        </p:nvSpPr>
        <p:spPr>
          <a:xfrm>
            <a:off x="454800" y="2064159"/>
            <a:ext cx="597900" cy="1677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You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4" name="Google Shape;364;p42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9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DNS queries always start with a request to the root name server, which is responsible for all requests.</a:t>
            </a:r>
            <a:endParaRPr/>
          </a:p>
        </p:txBody>
      </p:sp>
      <p:grpSp>
        <p:nvGrpSpPr>
          <p:cNvPr id="365" name="Google Shape;365;p42"/>
          <p:cNvGrpSpPr/>
          <p:nvPr/>
        </p:nvGrpSpPr>
        <p:grpSpPr>
          <a:xfrm>
            <a:off x="1193025" y="1822474"/>
            <a:ext cx="5609100" cy="656100"/>
            <a:chOff x="812025" y="2279674"/>
            <a:chExt cx="5609100" cy="656100"/>
          </a:xfrm>
        </p:grpSpPr>
        <p:cxnSp>
          <p:nvCxnSpPr>
            <p:cNvPr id="366" name="Google Shape;366;p42"/>
            <p:cNvCxnSpPr/>
            <p:nvPr/>
          </p:nvCxnSpPr>
          <p:spPr>
            <a:xfrm rot="10800000" flipH="1">
              <a:off x="812025" y="2279674"/>
              <a:ext cx="5609100" cy="6561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67" name="Google Shape;367;p42"/>
            <p:cNvSpPr txBox="1"/>
            <p:nvPr/>
          </p:nvSpPr>
          <p:spPr>
            <a:xfrm>
              <a:off x="1983450" y="2473075"/>
              <a:ext cx="4101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68" name="Google Shape;368;p42"/>
          <p:cNvSpPr/>
          <p:nvPr/>
        </p:nvSpPr>
        <p:spPr>
          <a:xfrm>
            <a:off x="3033225" y="1311450"/>
            <a:ext cx="2120700" cy="656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"What is the IP address of </a:t>
            </a:r>
            <a:r>
              <a:rPr lang="en-US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cs.hofstra.edu</a:t>
            </a:r>
            <a:r>
              <a:rPr lang="en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?"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Steps of a DNS Lookup</a:t>
            </a:r>
            <a:endParaRPr/>
          </a:p>
        </p:txBody>
      </p:sp>
      <p:grpSp>
        <p:nvGrpSpPr>
          <p:cNvPr id="374" name="Google Shape;374;p43"/>
          <p:cNvGrpSpPr/>
          <p:nvPr/>
        </p:nvGrpSpPr>
        <p:grpSpPr>
          <a:xfrm>
            <a:off x="5359100" y="1657348"/>
            <a:ext cx="3478375" cy="2359077"/>
            <a:chOff x="5054300" y="2190748"/>
            <a:chExt cx="3478375" cy="2359077"/>
          </a:xfrm>
        </p:grpSpPr>
        <p:sp>
          <p:nvSpPr>
            <p:cNvPr id="375" name="Google Shape;375;p43"/>
            <p:cNvSpPr txBox="1"/>
            <p:nvPr/>
          </p:nvSpPr>
          <p:spPr>
            <a:xfrm>
              <a:off x="6574275" y="2190748"/>
              <a:ext cx="1238100" cy="3648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. (root)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6" name="Google Shape;376;p43"/>
            <p:cNvSpPr txBox="1"/>
            <p:nvPr/>
          </p:nvSpPr>
          <p:spPr>
            <a:xfrm>
              <a:off x="6041325" y="3209977"/>
              <a:ext cx="668400" cy="3936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.edu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7" name="Google Shape;377;p43"/>
            <p:cNvSpPr txBox="1"/>
            <p:nvPr/>
          </p:nvSpPr>
          <p:spPr>
            <a:xfrm>
              <a:off x="7671700" y="3209977"/>
              <a:ext cx="668400" cy="3936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.org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8" name="Google Shape;378;p43"/>
            <p:cNvSpPr txBox="1"/>
            <p:nvPr/>
          </p:nvSpPr>
          <p:spPr>
            <a:xfrm>
              <a:off x="7489275" y="4156225"/>
              <a:ext cx="1043400" cy="3936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cs161.org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9" name="Google Shape;379;p43"/>
            <p:cNvSpPr txBox="1"/>
            <p:nvPr/>
          </p:nvSpPr>
          <p:spPr>
            <a:xfrm>
              <a:off x="6490650" y="4156225"/>
              <a:ext cx="858600" cy="3936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mit.edu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0" name="Google Shape;380;p43"/>
            <p:cNvSpPr txBox="1"/>
            <p:nvPr/>
          </p:nvSpPr>
          <p:spPr>
            <a:xfrm>
              <a:off x="5054300" y="4156225"/>
              <a:ext cx="1296300" cy="3936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Roboto"/>
                  <a:ea typeface="Roboto"/>
                  <a:cs typeface="Roboto"/>
                  <a:sym typeface="Roboto"/>
                </a:rPr>
                <a:t>hofstra.edu</a:t>
              </a:r>
              <a:endParaRPr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381" name="Google Shape;381;p43"/>
            <p:cNvCxnSpPr>
              <a:stCxn id="375" idx="2"/>
              <a:endCxn id="376" idx="0"/>
            </p:cNvCxnSpPr>
            <p:nvPr/>
          </p:nvCxnSpPr>
          <p:spPr>
            <a:xfrm flipH="1">
              <a:off x="6375525" y="2555548"/>
              <a:ext cx="817800" cy="6543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2" name="Google Shape;382;p43"/>
            <p:cNvCxnSpPr>
              <a:stCxn id="375" idx="2"/>
              <a:endCxn id="377" idx="0"/>
            </p:cNvCxnSpPr>
            <p:nvPr/>
          </p:nvCxnSpPr>
          <p:spPr>
            <a:xfrm>
              <a:off x="7193325" y="2555548"/>
              <a:ext cx="812700" cy="6543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43"/>
            <p:cNvCxnSpPr>
              <a:stCxn id="376" idx="2"/>
              <a:endCxn id="380" idx="0"/>
            </p:cNvCxnSpPr>
            <p:nvPr/>
          </p:nvCxnSpPr>
          <p:spPr>
            <a:xfrm flipH="1">
              <a:off x="5702325" y="3603577"/>
              <a:ext cx="673200" cy="5526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p43"/>
            <p:cNvCxnSpPr>
              <a:stCxn id="376" idx="2"/>
              <a:endCxn id="379" idx="0"/>
            </p:cNvCxnSpPr>
            <p:nvPr/>
          </p:nvCxnSpPr>
          <p:spPr>
            <a:xfrm>
              <a:off x="6375525" y="3603577"/>
              <a:ext cx="544500" cy="5526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Google Shape;385;p43"/>
            <p:cNvCxnSpPr>
              <a:stCxn id="377" idx="2"/>
              <a:endCxn id="378" idx="0"/>
            </p:cNvCxnSpPr>
            <p:nvPr/>
          </p:nvCxnSpPr>
          <p:spPr>
            <a:xfrm>
              <a:off x="8005900" y="3603577"/>
              <a:ext cx="5100" cy="5526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6" name="Google Shape;386;p43"/>
          <p:cNvSpPr txBox="1"/>
          <p:nvPr/>
        </p:nvSpPr>
        <p:spPr>
          <a:xfrm>
            <a:off x="454800" y="2064159"/>
            <a:ext cx="597900" cy="1677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You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7" name="Google Shape;387;p43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9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root name server responds by directing you to the correct child name server (in this case, the .edu name server).</a:t>
            </a:r>
            <a:endParaRPr/>
          </a:p>
        </p:txBody>
      </p:sp>
      <p:grpSp>
        <p:nvGrpSpPr>
          <p:cNvPr id="388" name="Google Shape;388;p43"/>
          <p:cNvGrpSpPr/>
          <p:nvPr/>
        </p:nvGrpSpPr>
        <p:grpSpPr>
          <a:xfrm>
            <a:off x="1193025" y="1822474"/>
            <a:ext cx="5609100" cy="656100"/>
            <a:chOff x="812025" y="2279674"/>
            <a:chExt cx="5609100" cy="656100"/>
          </a:xfrm>
        </p:grpSpPr>
        <p:cxnSp>
          <p:nvCxnSpPr>
            <p:cNvPr id="389" name="Google Shape;389;p43"/>
            <p:cNvCxnSpPr/>
            <p:nvPr/>
          </p:nvCxnSpPr>
          <p:spPr>
            <a:xfrm rot="10800000" flipH="1">
              <a:off x="812025" y="2279674"/>
              <a:ext cx="5609100" cy="6561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90" name="Google Shape;390;p43"/>
            <p:cNvSpPr txBox="1"/>
            <p:nvPr/>
          </p:nvSpPr>
          <p:spPr>
            <a:xfrm>
              <a:off x="1983450" y="2473075"/>
              <a:ext cx="4101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91" name="Google Shape;391;p43"/>
          <p:cNvSpPr/>
          <p:nvPr/>
        </p:nvSpPr>
        <p:spPr>
          <a:xfrm>
            <a:off x="2968125" y="2430850"/>
            <a:ext cx="2185800" cy="832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"I don't know, but I have delegated authority to the .edu name server."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92" name="Google Shape;392;p43"/>
          <p:cNvGrpSpPr/>
          <p:nvPr/>
        </p:nvGrpSpPr>
        <p:grpSpPr>
          <a:xfrm>
            <a:off x="1193025" y="1943772"/>
            <a:ext cx="5609100" cy="808872"/>
            <a:chOff x="812025" y="2400972"/>
            <a:chExt cx="5609100" cy="808872"/>
          </a:xfrm>
        </p:grpSpPr>
        <p:cxnSp>
          <p:nvCxnSpPr>
            <p:cNvPr id="393" name="Google Shape;393;p43"/>
            <p:cNvCxnSpPr/>
            <p:nvPr/>
          </p:nvCxnSpPr>
          <p:spPr>
            <a:xfrm rot="10800000" flipH="1">
              <a:off x="812025" y="2400972"/>
              <a:ext cx="5609100" cy="6561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394" name="Google Shape;394;p43"/>
            <p:cNvSpPr txBox="1"/>
            <p:nvPr/>
          </p:nvSpPr>
          <p:spPr>
            <a:xfrm>
              <a:off x="2046705" y="2813245"/>
              <a:ext cx="410100" cy="3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Steps of a DNS Lookup</a:t>
            </a:r>
            <a:endParaRPr/>
          </a:p>
        </p:txBody>
      </p:sp>
      <p:grpSp>
        <p:nvGrpSpPr>
          <p:cNvPr id="400" name="Google Shape;400;p44"/>
          <p:cNvGrpSpPr/>
          <p:nvPr/>
        </p:nvGrpSpPr>
        <p:grpSpPr>
          <a:xfrm>
            <a:off x="5359100" y="1657348"/>
            <a:ext cx="3478375" cy="2359077"/>
            <a:chOff x="5054300" y="2190748"/>
            <a:chExt cx="3478375" cy="2359077"/>
          </a:xfrm>
        </p:grpSpPr>
        <p:sp>
          <p:nvSpPr>
            <p:cNvPr id="401" name="Google Shape;401;p44"/>
            <p:cNvSpPr txBox="1"/>
            <p:nvPr/>
          </p:nvSpPr>
          <p:spPr>
            <a:xfrm>
              <a:off x="6574275" y="2190748"/>
              <a:ext cx="1238100" cy="3648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. (root)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2" name="Google Shape;402;p44"/>
            <p:cNvSpPr txBox="1"/>
            <p:nvPr/>
          </p:nvSpPr>
          <p:spPr>
            <a:xfrm>
              <a:off x="6041325" y="3209977"/>
              <a:ext cx="668400" cy="3936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.edu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3" name="Google Shape;403;p44"/>
            <p:cNvSpPr txBox="1"/>
            <p:nvPr/>
          </p:nvSpPr>
          <p:spPr>
            <a:xfrm>
              <a:off x="7671700" y="3209977"/>
              <a:ext cx="668400" cy="3936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.org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4" name="Google Shape;404;p44"/>
            <p:cNvSpPr txBox="1"/>
            <p:nvPr/>
          </p:nvSpPr>
          <p:spPr>
            <a:xfrm>
              <a:off x="7489275" y="4156225"/>
              <a:ext cx="1043400" cy="3936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cs161.org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5" name="Google Shape;405;p44"/>
            <p:cNvSpPr txBox="1"/>
            <p:nvPr/>
          </p:nvSpPr>
          <p:spPr>
            <a:xfrm>
              <a:off x="6490650" y="4156225"/>
              <a:ext cx="858600" cy="3936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mit.edu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6" name="Google Shape;406;p44"/>
            <p:cNvSpPr txBox="1"/>
            <p:nvPr/>
          </p:nvSpPr>
          <p:spPr>
            <a:xfrm>
              <a:off x="5054300" y="4156225"/>
              <a:ext cx="1296300" cy="3936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Roboto"/>
                  <a:ea typeface="Roboto"/>
                  <a:cs typeface="Roboto"/>
                  <a:sym typeface="Roboto"/>
                </a:rPr>
                <a:t>hofstra.edu</a:t>
              </a:r>
              <a:endParaRPr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07" name="Google Shape;407;p44"/>
            <p:cNvCxnSpPr>
              <a:stCxn id="401" idx="2"/>
              <a:endCxn id="402" idx="0"/>
            </p:cNvCxnSpPr>
            <p:nvPr/>
          </p:nvCxnSpPr>
          <p:spPr>
            <a:xfrm flipH="1">
              <a:off x="6375525" y="2555548"/>
              <a:ext cx="817800" cy="6543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8" name="Google Shape;408;p44"/>
            <p:cNvCxnSpPr>
              <a:stCxn id="401" idx="2"/>
              <a:endCxn id="403" idx="0"/>
            </p:cNvCxnSpPr>
            <p:nvPr/>
          </p:nvCxnSpPr>
          <p:spPr>
            <a:xfrm>
              <a:off x="7193325" y="2555548"/>
              <a:ext cx="812700" cy="6543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9" name="Google Shape;409;p44"/>
            <p:cNvCxnSpPr>
              <a:stCxn id="402" idx="2"/>
              <a:endCxn id="406" idx="0"/>
            </p:cNvCxnSpPr>
            <p:nvPr/>
          </p:nvCxnSpPr>
          <p:spPr>
            <a:xfrm flipH="1">
              <a:off x="5702325" y="3603577"/>
              <a:ext cx="673200" cy="5526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" name="Google Shape;410;p44"/>
            <p:cNvCxnSpPr>
              <a:stCxn id="402" idx="2"/>
              <a:endCxn id="405" idx="0"/>
            </p:cNvCxnSpPr>
            <p:nvPr/>
          </p:nvCxnSpPr>
          <p:spPr>
            <a:xfrm>
              <a:off x="6375525" y="3603577"/>
              <a:ext cx="544500" cy="5526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44"/>
            <p:cNvCxnSpPr>
              <a:stCxn id="403" idx="2"/>
              <a:endCxn id="404" idx="0"/>
            </p:cNvCxnSpPr>
            <p:nvPr/>
          </p:nvCxnSpPr>
          <p:spPr>
            <a:xfrm>
              <a:off x="8005900" y="3603577"/>
              <a:ext cx="5100" cy="5526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12" name="Google Shape;412;p44"/>
          <p:cNvSpPr txBox="1"/>
          <p:nvPr/>
        </p:nvSpPr>
        <p:spPr>
          <a:xfrm>
            <a:off x="454800" y="2064159"/>
            <a:ext cx="597900" cy="1677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You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3" name="Google Shape;413;p4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9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Next, you ask the same question, but now to the .edu name server.</a:t>
            </a:r>
            <a:endParaRPr/>
          </a:p>
        </p:txBody>
      </p:sp>
      <p:grpSp>
        <p:nvGrpSpPr>
          <p:cNvPr id="414" name="Google Shape;414;p44"/>
          <p:cNvGrpSpPr/>
          <p:nvPr/>
        </p:nvGrpSpPr>
        <p:grpSpPr>
          <a:xfrm>
            <a:off x="1193025" y="1822474"/>
            <a:ext cx="5609100" cy="656100"/>
            <a:chOff x="812025" y="2279674"/>
            <a:chExt cx="5609100" cy="656100"/>
          </a:xfrm>
        </p:grpSpPr>
        <p:cxnSp>
          <p:nvCxnSpPr>
            <p:cNvPr id="415" name="Google Shape;415;p44"/>
            <p:cNvCxnSpPr/>
            <p:nvPr/>
          </p:nvCxnSpPr>
          <p:spPr>
            <a:xfrm rot="10800000" flipH="1">
              <a:off x="812025" y="2279674"/>
              <a:ext cx="5609100" cy="6561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416" name="Google Shape;416;p44"/>
            <p:cNvSpPr txBox="1"/>
            <p:nvPr/>
          </p:nvSpPr>
          <p:spPr>
            <a:xfrm>
              <a:off x="1983450" y="2473075"/>
              <a:ext cx="4101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17" name="Google Shape;417;p44"/>
          <p:cNvGrpSpPr/>
          <p:nvPr/>
        </p:nvGrpSpPr>
        <p:grpSpPr>
          <a:xfrm>
            <a:off x="1193025" y="1943772"/>
            <a:ext cx="5609100" cy="808872"/>
            <a:chOff x="812025" y="2400972"/>
            <a:chExt cx="5609100" cy="808872"/>
          </a:xfrm>
        </p:grpSpPr>
        <p:cxnSp>
          <p:nvCxnSpPr>
            <p:cNvPr id="418" name="Google Shape;418;p44"/>
            <p:cNvCxnSpPr/>
            <p:nvPr/>
          </p:nvCxnSpPr>
          <p:spPr>
            <a:xfrm rot="10800000" flipH="1">
              <a:off x="812025" y="2400972"/>
              <a:ext cx="5609100" cy="6561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419" name="Google Shape;419;p44"/>
            <p:cNvSpPr txBox="1"/>
            <p:nvPr/>
          </p:nvSpPr>
          <p:spPr>
            <a:xfrm>
              <a:off x="2046705" y="2813245"/>
              <a:ext cx="410100" cy="3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20" name="Google Shape;420;p44"/>
          <p:cNvGrpSpPr/>
          <p:nvPr/>
        </p:nvGrpSpPr>
        <p:grpSpPr>
          <a:xfrm>
            <a:off x="1193025" y="2813606"/>
            <a:ext cx="5116200" cy="396600"/>
            <a:chOff x="812025" y="3270806"/>
            <a:chExt cx="5116200" cy="396600"/>
          </a:xfrm>
        </p:grpSpPr>
        <p:cxnSp>
          <p:nvCxnSpPr>
            <p:cNvPr id="421" name="Google Shape;421;p44"/>
            <p:cNvCxnSpPr/>
            <p:nvPr/>
          </p:nvCxnSpPr>
          <p:spPr>
            <a:xfrm rot="10800000" flipH="1">
              <a:off x="812025" y="3399151"/>
              <a:ext cx="5116200" cy="2493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422" name="Google Shape;422;p44"/>
            <p:cNvSpPr txBox="1"/>
            <p:nvPr/>
          </p:nvSpPr>
          <p:spPr>
            <a:xfrm>
              <a:off x="2046701" y="3270806"/>
              <a:ext cx="410100" cy="3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23" name="Google Shape;423;p44"/>
          <p:cNvSpPr/>
          <p:nvPr/>
        </p:nvSpPr>
        <p:spPr>
          <a:xfrm>
            <a:off x="3033225" y="3140250"/>
            <a:ext cx="2120700" cy="656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"What is the IP address of </a:t>
            </a:r>
            <a:r>
              <a:rPr lang="en-US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cs.hofstra.edu</a:t>
            </a:r>
            <a:r>
              <a:rPr lang="en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?"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Steps of a DNS Lookup</a:t>
            </a:r>
            <a:endParaRPr/>
          </a:p>
        </p:txBody>
      </p:sp>
      <p:grpSp>
        <p:nvGrpSpPr>
          <p:cNvPr id="429" name="Google Shape;429;p45"/>
          <p:cNvGrpSpPr/>
          <p:nvPr/>
        </p:nvGrpSpPr>
        <p:grpSpPr>
          <a:xfrm>
            <a:off x="5359100" y="1657348"/>
            <a:ext cx="3478375" cy="2359077"/>
            <a:chOff x="5054300" y="2190748"/>
            <a:chExt cx="3478375" cy="2359077"/>
          </a:xfrm>
        </p:grpSpPr>
        <p:sp>
          <p:nvSpPr>
            <p:cNvPr id="430" name="Google Shape;430;p45"/>
            <p:cNvSpPr txBox="1"/>
            <p:nvPr/>
          </p:nvSpPr>
          <p:spPr>
            <a:xfrm>
              <a:off x="6574275" y="2190748"/>
              <a:ext cx="1238100" cy="3648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. (root)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1" name="Google Shape;431;p45"/>
            <p:cNvSpPr txBox="1"/>
            <p:nvPr/>
          </p:nvSpPr>
          <p:spPr>
            <a:xfrm>
              <a:off x="6041325" y="3209977"/>
              <a:ext cx="668400" cy="3936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.edu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2" name="Google Shape;432;p45"/>
            <p:cNvSpPr txBox="1"/>
            <p:nvPr/>
          </p:nvSpPr>
          <p:spPr>
            <a:xfrm>
              <a:off x="7671700" y="3209977"/>
              <a:ext cx="668400" cy="3936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.org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3" name="Google Shape;433;p45"/>
            <p:cNvSpPr txBox="1"/>
            <p:nvPr/>
          </p:nvSpPr>
          <p:spPr>
            <a:xfrm>
              <a:off x="7489275" y="4156225"/>
              <a:ext cx="1043400" cy="3936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cs161.org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4" name="Google Shape;434;p45"/>
            <p:cNvSpPr txBox="1"/>
            <p:nvPr/>
          </p:nvSpPr>
          <p:spPr>
            <a:xfrm>
              <a:off x="6490650" y="4156225"/>
              <a:ext cx="858600" cy="3936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mit.edu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5" name="Google Shape;435;p45"/>
            <p:cNvSpPr txBox="1"/>
            <p:nvPr/>
          </p:nvSpPr>
          <p:spPr>
            <a:xfrm>
              <a:off x="5054300" y="4156225"/>
              <a:ext cx="1296300" cy="3936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Roboto"/>
                  <a:ea typeface="Roboto"/>
                  <a:cs typeface="Roboto"/>
                  <a:sym typeface="Roboto"/>
                </a:rPr>
                <a:t>hofstra.edu</a:t>
              </a:r>
              <a:endParaRPr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36" name="Google Shape;436;p45"/>
            <p:cNvCxnSpPr>
              <a:stCxn id="430" idx="2"/>
              <a:endCxn id="431" idx="0"/>
            </p:cNvCxnSpPr>
            <p:nvPr/>
          </p:nvCxnSpPr>
          <p:spPr>
            <a:xfrm flipH="1">
              <a:off x="6375525" y="2555548"/>
              <a:ext cx="817800" cy="6543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45"/>
            <p:cNvCxnSpPr>
              <a:stCxn id="430" idx="2"/>
              <a:endCxn id="432" idx="0"/>
            </p:cNvCxnSpPr>
            <p:nvPr/>
          </p:nvCxnSpPr>
          <p:spPr>
            <a:xfrm>
              <a:off x="7193325" y="2555548"/>
              <a:ext cx="812700" cy="6543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45"/>
            <p:cNvCxnSpPr>
              <a:stCxn id="431" idx="2"/>
              <a:endCxn id="435" idx="0"/>
            </p:cNvCxnSpPr>
            <p:nvPr/>
          </p:nvCxnSpPr>
          <p:spPr>
            <a:xfrm flipH="1">
              <a:off x="5702325" y="3603577"/>
              <a:ext cx="673200" cy="5526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45"/>
            <p:cNvCxnSpPr>
              <a:stCxn id="431" idx="2"/>
              <a:endCxn id="434" idx="0"/>
            </p:cNvCxnSpPr>
            <p:nvPr/>
          </p:nvCxnSpPr>
          <p:spPr>
            <a:xfrm>
              <a:off x="6375525" y="3603577"/>
              <a:ext cx="544500" cy="5526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45"/>
            <p:cNvCxnSpPr>
              <a:stCxn id="432" idx="2"/>
              <a:endCxn id="433" idx="0"/>
            </p:cNvCxnSpPr>
            <p:nvPr/>
          </p:nvCxnSpPr>
          <p:spPr>
            <a:xfrm>
              <a:off x="8005900" y="3603577"/>
              <a:ext cx="5100" cy="5526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41" name="Google Shape;441;p45"/>
          <p:cNvSpPr txBox="1"/>
          <p:nvPr/>
        </p:nvSpPr>
        <p:spPr>
          <a:xfrm>
            <a:off x="454800" y="2064159"/>
            <a:ext cx="597900" cy="1677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You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2" name="Google Shape;442;p4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9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The .edu name server redirects you to the </a:t>
            </a:r>
            <a:r>
              <a:rPr lang="en-US" dirty="0"/>
              <a:t>hofstra.edu</a:t>
            </a:r>
            <a:r>
              <a:rPr lang="en" dirty="0"/>
              <a:t> name server.</a:t>
            </a:r>
            <a:endParaRPr dirty="0"/>
          </a:p>
        </p:txBody>
      </p:sp>
      <p:grpSp>
        <p:nvGrpSpPr>
          <p:cNvPr id="443" name="Google Shape;443;p45"/>
          <p:cNvGrpSpPr/>
          <p:nvPr/>
        </p:nvGrpSpPr>
        <p:grpSpPr>
          <a:xfrm>
            <a:off x="1193025" y="1822474"/>
            <a:ext cx="5609100" cy="656100"/>
            <a:chOff x="812025" y="2279674"/>
            <a:chExt cx="5609100" cy="656100"/>
          </a:xfrm>
        </p:grpSpPr>
        <p:cxnSp>
          <p:nvCxnSpPr>
            <p:cNvPr id="444" name="Google Shape;444;p45"/>
            <p:cNvCxnSpPr/>
            <p:nvPr/>
          </p:nvCxnSpPr>
          <p:spPr>
            <a:xfrm rot="10800000" flipH="1">
              <a:off x="812025" y="2279674"/>
              <a:ext cx="5609100" cy="6561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445" name="Google Shape;445;p45"/>
            <p:cNvSpPr txBox="1"/>
            <p:nvPr/>
          </p:nvSpPr>
          <p:spPr>
            <a:xfrm>
              <a:off x="1983450" y="2473075"/>
              <a:ext cx="4101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46" name="Google Shape;446;p45"/>
          <p:cNvGrpSpPr/>
          <p:nvPr/>
        </p:nvGrpSpPr>
        <p:grpSpPr>
          <a:xfrm>
            <a:off x="1193025" y="1943772"/>
            <a:ext cx="5609100" cy="808872"/>
            <a:chOff x="812025" y="2400972"/>
            <a:chExt cx="5609100" cy="808872"/>
          </a:xfrm>
        </p:grpSpPr>
        <p:cxnSp>
          <p:nvCxnSpPr>
            <p:cNvPr id="447" name="Google Shape;447;p45"/>
            <p:cNvCxnSpPr/>
            <p:nvPr/>
          </p:nvCxnSpPr>
          <p:spPr>
            <a:xfrm rot="10800000" flipH="1">
              <a:off x="812025" y="2400972"/>
              <a:ext cx="5609100" cy="6561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448" name="Google Shape;448;p45"/>
            <p:cNvSpPr txBox="1"/>
            <p:nvPr/>
          </p:nvSpPr>
          <p:spPr>
            <a:xfrm>
              <a:off x="2046705" y="2813245"/>
              <a:ext cx="410100" cy="3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49" name="Google Shape;449;p45"/>
          <p:cNvGrpSpPr/>
          <p:nvPr/>
        </p:nvGrpSpPr>
        <p:grpSpPr>
          <a:xfrm>
            <a:off x="1193025" y="2813606"/>
            <a:ext cx="5116200" cy="396600"/>
            <a:chOff x="812025" y="3270806"/>
            <a:chExt cx="5116200" cy="396600"/>
          </a:xfrm>
        </p:grpSpPr>
        <p:cxnSp>
          <p:nvCxnSpPr>
            <p:cNvPr id="450" name="Google Shape;450;p45"/>
            <p:cNvCxnSpPr/>
            <p:nvPr/>
          </p:nvCxnSpPr>
          <p:spPr>
            <a:xfrm rot="10800000" flipH="1">
              <a:off x="812025" y="3399151"/>
              <a:ext cx="5116200" cy="2493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451" name="Google Shape;451;p45"/>
            <p:cNvSpPr txBox="1"/>
            <p:nvPr/>
          </p:nvSpPr>
          <p:spPr>
            <a:xfrm>
              <a:off x="2046701" y="3270806"/>
              <a:ext cx="410100" cy="3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52" name="Google Shape;452;p45"/>
          <p:cNvGrpSpPr/>
          <p:nvPr/>
        </p:nvGrpSpPr>
        <p:grpSpPr>
          <a:xfrm>
            <a:off x="1159384" y="3057425"/>
            <a:ext cx="5116200" cy="493113"/>
            <a:chOff x="854584" y="3514625"/>
            <a:chExt cx="5116200" cy="493113"/>
          </a:xfrm>
        </p:grpSpPr>
        <p:cxnSp>
          <p:nvCxnSpPr>
            <p:cNvPr id="453" name="Google Shape;453;p45"/>
            <p:cNvCxnSpPr/>
            <p:nvPr/>
          </p:nvCxnSpPr>
          <p:spPr>
            <a:xfrm rot="10800000" flipH="1">
              <a:off x="854584" y="3514625"/>
              <a:ext cx="5116200" cy="2493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454" name="Google Shape;454;p45"/>
            <p:cNvSpPr txBox="1"/>
            <p:nvPr/>
          </p:nvSpPr>
          <p:spPr>
            <a:xfrm>
              <a:off x="2113676" y="3611138"/>
              <a:ext cx="410100" cy="3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55" name="Google Shape;455;p45"/>
          <p:cNvSpPr/>
          <p:nvPr/>
        </p:nvSpPr>
        <p:spPr>
          <a:xfrm>
            <a:off x="2891925" y="3345250"/>
            <a:ext cx="2391000" cy="832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"I don't know. But I have delegated authority to the </a:t>
            </a:r>
            <a:r>
              <a:rPr lang="en-US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hofstra.edu</a:t>
            </a:r>
            <a:r>
              <a:rPr lang="en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name server."</a:t>
            </a:r>
            <a:endParaRPr dirty="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Steps of a DNS Lookup</a:t>
            </a:r>
            <a:endParaRPr/>
          </a:p>
        </p:txBody>
      </p:sp>
      <p:grpSp>
        <p:nvGrpSpPr>
          <p:cNvPr id="461" name="Google Shape;461;p46"/>
          <p:cNvGrpSpPr/>
          <p:nvPr/>
        </p:nvGrpSpPr>
        <p:grpSpPr>
          <a:xfrm>
            <a:off x="5359100" y="1657348"/>
            <a:ext cx="3478375" cy="2359077"/>
            <a:chOff x="5054300" y="2190748"/>
            <a:chExt cx="3478375" cy="2359077"/>
          </a:xfrm>
        </p:grpSpPr>
        <p:sp>
          <p:nvSpPr>
            <p:cNvPr id="462" name="Google Shape;462;p46"/>
            <p:cNvSpPr txBox="1"/>
            <p:nvPr/>
          </p:nvSpPr>
          <p:spPr>
            <a:xfrm>
              <a:off x="6574275" y="2190748"/>
              <a:ext cx="1238100" cy="3648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. (root)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3" name="Google Shape;463;p46"/>
            <p:cNvSpPr txBox="1"/>
            <p:nvPr/>
          </p:nvSpPr>
          <p:spPr>
            <a:xfrm>
              <a:off x="6041325" y="3209977"/>
              <a:ext cx="668400" cy="3936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.edu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4" name="Google Shape;464;p46"/>
            <p:cNvSpPr txBox="1"/>
            <p:nvPr/>
          </p:nvSpPr>
          <p:spPr>
            <a:xfrm>
              <a:off x="7671700" y="3209977"/>
              <a:ext cx="668400" cy="3936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.org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5" name="Google Shape;465;p46"/>
            <p:cNvSpPr txBox="1"/>
            <p:nvPr/>
          </p:nvSpPr>
          <p:spPr>
            <a:xfrm>
              <a:off x="7489275" y="4156225"/>
              <a:ext cx="1043400" cy="3936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cs161.org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6" name="Google Shape;466;p46"/>
            <p:cNvSpPr txBox="1"/>
            <p:nvPr/>
          </p:nvSpPr>
          <p:spPr>
            <a:xfrm>
              <a:off x="6490650" y="4156225"/>
              <a:ext cx="858600" cy="3936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mit.edu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7" name="Google Shape;467;p46"/>
            <p:cNvSpPr txBox="1"/>
            <p:nvPr/>
          </p:nvSpPr>
          <p:spPr>
            <a:xfrm>
              <a:off x="5054300" y="4156225"/>
              <a:ext cx="1296300" cy="3936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Roboto"/>
                  <a:ea typeface="Roboto"/>
                  <a:cs typeface="Roboto"/>
                  <a:sym typeface="Roboto"/>
                </a:rPr>
                <a:t>hofstra.edu</a:t>
              </a:r>
              <a:endParaRPr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68" name="Google Shape;468;p46"/>
            <p:cNvCxnSpPr>
              <a:stCxn id="462" idx="2"/>
              <a:endCxn id="463" idx="0"/>
            </p:cNvCxnSpPr>
            <p:nvPr/>
          </p:nvCxnSpPr>
          <p:spPr>
            <a:xfrm flipH="1">
              <a:off x="6375525" y="2555548"/>
              <a:ext cx="817800" cy="6543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9" name="Google Shape;469;p46"/>
            <p:cNvCxnSpPr>
              <a:stCxn id="462" idx="2"/>
              <a:endCxn id="464" idx="0"/>
            </p:cNvCxnSpPr>
            <p:nvPr/>
          </p:nvCxnSpPr>
          <p:spPr>
            <a:xfrm>
              <a:off x="7193325" y="2555548"/>
              <a:ext cx="812700" cy="6543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46"/>
            <p:cNvCxnSpPr>
              <a:stCxn id="463" idx="2"/>
              <a:endCxn id="467" idx="0"/>
            </p:cNvCxnSpPr>
            <p:nvPr/>
          </p:nvCxnSpPr>
          <p:spPr>
            <a:xfrm flipH="1">
              <a:off x="5702325" y="3603577"/>
              <a:ext cx="673200" cy="5526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46"/>
            <p:cNvCxnSpPr>
              <a:stCxn id="463" idx="2"/>
              <a:endCxn id="466" idx="0"/>
            </p:cNvCxnSpPr>
            <p:nvPr/>
          </p:nvCxnSpPr>
          <p:spPr>
            <a:xfrm>
              <a:off x="6375525" y="3603577"/>
              <a:ext cx="544500" cy="5526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46"/>
            <p:cNvCxnSpPr>
              <a:stCxn id="464" idx="2"/>
              <a:endCxn id="465" idx="0"/>
            </p:cNvCxnSpPr>
            <p:nvPr/>
          </p:nvCxnSpPr>
          <p:spPr>
            <a:xfrm>
              <a:off x="8005900" y="3603577"/>
              <a:ext cx="5100" cy="5526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73" name="Google Shape;473;p46"/>
          <p:cNvSpPr txBox="1"/>
          <p:nvPr/>
        </p:nvSpPr>
        <p:spPr>
          <a:xfrm>
            <a:off x="454800" y="2064159"/>
            <a:ext cx="597900" cy="1677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You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4" name="Google Shape;474;p4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9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Next, you ask the same question, but now to the </a:t>
            </a:r>
            <a:r>
              <a:rPr lang="en-US" dirty="0"/>
              <a:t>hofstra.edu</a:t>
            </a:r>
            <a:r>
              <a:rPr lang="en" dirty="0"/>
              <a:t> name server.</a:t>
            </a:r>
            <a:endParaRPr dirty="0"/>
          </a:p>
        </p:txBody>
      </p:sp>
      <p:grpSp>
        <p:nvGrpSpPr>
          <p:cNvPr id="475" name="Google Shape;475;p46"/>
          <p:cNvGrpSpPr/>
          <p:nvPr/>
        </p:nvGrpSpPr>
        <p:grpSpPr>
          <a:xfrm>
            <a:off x="1193025" y="1822474"/>
            <a:ext cx="5609100" cy="656100"/>
            <a:chOff x="812025" y="2279674"/>
            <a:chExt cx="5609100" cy="656100"/>
          </a:xfrm>
        </p:grpSpPr>
        <p:cxnSp>
          <p:nvCxnSpPr>
            <p:cNvPr id="476" name="Google Shape;476;p46"/>
            <p:cNvCxnSpPr/>
            <p:nvPr/>
          </p:nvCxnSpPr>
          <p:spPr>
            <a:xfrm rot="10800000" flipH="1">
              <a:off x="812025" y="2279674"/>
              <a:ext cx="5609100" cy="6561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477" name="Google Shape;477;p46"/>
            <p:cNvSpPr txBox="1"/>
            <p:nvPr/>
          </p:nvSpPr>
          <p:spPr>
            <a:xfrm>
              <a:off x="1983450" y="2473075"/>
              <a:ext cx="4101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78" name="Google Shape;478;p46"/>
          <p:cNvGrpSpPr/>
          <p:nvPr/>
        </p:nvGrpSpPr>
        <p:grpSpPr>
          <a:xfrm>
            <a:off x="1193025" y="1943772"/>
            <a:ext cx="5609100" cy="808872"/>
            <a:chOff x="812025" y="2400972"/>
            <a:chExt cx="5609100" cy="808872"/>
          </a:xfrm>
        </p:grpSpPr>
        <p:cxnSp>
          <p:nvCxnSpPr>
            <p:cNvPr id="479" name="Google Shape;479;p46"/>
            <p:cNvCxnSpPr/>
            <p:nvPr/>
          </p:nvCxnSpPr>
          <p:spPr>
            <a:xfrm rot="10800000" flipH="1">
              <a:off x="812025" y="2400972"/>
              <a:ext cx="5609100" cy="6561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480" name="Google Shape;480;p46"/>
            <p:cNvSpPr txBox="1"/>
            <p:nvPr/>
          </p:nvSpPr>
          <p:spPr>
            <a:xfrm>
              <a:off x="2046705" y="2813245"/>
              <a:ext cx="410100" cy="3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81" name="Google Shape;481;p46"/>
          <p:cNvGrpSpPr/>
          <p:nvPr/>
        </p:nvGrpSpPr>
        <p:grpSpPr>
          <a:xfrm>
            <a:off x="1193025" y="2813606"/>
            <a:ext cx="5116200" cy="396600"/>
            <a:chOff x="812025" y="3270806"/>
            <a:chExt cx="5116200" cy="396600"/>
          </a:xfrm>
        </p:grpSpPr>
        <p:cxnSp>
          <p:nvCxnSpPr>
            <p:cNvPr id="482" name="Google Shape;482;p46"/>
            <p:cNvCxnSpPr/>
            <p:nvPr/>
          </p:nvCxnSpPr>
          <p:spPr>
            <a:xfrm rot="10800000" flipH="1">
              <a:off x="812025" y="3399151"/>
              <a:ext cx="5116200" cy="2493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483" name="Google Shape;483;p46"/>
            <p:cNvSpPr txBox="1"/>
            <p:nvPr/>
          </p:nvSpPr>
          <p:spPr>
            <a:xfrm>
              <a:off x="2046701" y="3270806"/>
              <a:ext cx="410100" cy="3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84" name="Google Shape;484;p46"/>
          <p:cNvSpPr/>
          <p:nvPr/>
        </p:nvSpPr>
        <p:spPr>
          <a:xfrm>
            <a:off x="1737825" y="3826050"/>
            <a:ext cx="2120700" cy="656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"What is the IP address of </a:t>
            </a:r>
            <a:r>
              <a:rPr lang="en-US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cs.hofstra.edu</a:t>
            </a:r>
            <a:r>
              <a:rPr lang="en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?"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85" name="Google Shape;485;p46"/>
          <p:cNvGrpSpPr/>
          <p:nvPr/>
        </p:nvGrpSpPr>
        <p:grpSpPr>
          <a:xfrm>
            <a:off x="1159384" y="3057425"/>
            <a:ext cx="5116200" cy="493113"/>
            <a:chOff x="854584" y="3514625"/>
            <a:chExt cx="5116200" cy="493113"/>
          </a:xfrm>
        </p:grpSpPr>
        <p:cxnSp>
          <p:nvCxnSpPr>
            <p:cNvPr id="486" name="Google Shape;486;p46"/>
            <p:cNvCxnSpPr/>
            <p:nvPr/>
          </p:nvCxnSpPr>
          <p:spPr>
            <a:xfrm rot="10800000" flipH="1">
              <a:off x="854584" y="3514625"/>
              <a:ext cx="5116200" cy="2493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487" name="Google Shape;487;p46"/>
            <p:cNvSpPr txBox="1"/>
            <p:nvPr/>
          </p:nvSpPr>
          <p:spPr>
            <a:xfrm>
              <a:off x="2113676" y="3611138"/>
              <a:ext cx="410100" cy="3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88" name="Google Shape;488;p46"/>
          <p:cNvGrpSpPr/>
          <p:nvPr/>
        </p:nvGrpSpPr>
        <p:grpSpPr>
          <a:xfrm>
            <a:off x="1236927" y="3327066"/>
            <a:ext cx="4073100" cy="546584"/>
            <a:chOff x="932127" y="3784266"/>
            <a:chExt cx="4073100" cy="546584"/>
          </a:xfrm>
        </p:grpSpPr>
        <p:cxnSp>
          <p:nvCxnSpPr>
            <p:cNvPr id="489" name="Google Shape;489;p46"/>
            <p:cNvCxnSpPr/>
            <p:nvPr/>
          </p:nvCxnSpPr>
          <p:spPr>
            <a:xfrm>
              <a:off x="932127" y="4059050"/>
              <a:ext cx="4073100" cy="2718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490" name="Google Shape;490;p46"/>
            <p:cNvSpPr txBox="1"/>
            <p:nvPr/>
          </p:nvSpPr>
          <p:spPr>
            <a:xfrm>
              <a:off x="1758297" y="3784266"/>
              <a:ext cx="410100" cy="3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Steps of a DNS Lookup</a:t>
            </a:r>
            <a:endParaRPr/>
          </a:p>
        </p:txBody>
      </p:sp>
      <p:grpSp>
        <p:nvGrpSpPr>
          <p:cNvPr id="496" name="Google Shape;496;p47"/>
          <p:cNvGrpSpPr/>
          <p:nvPr/>
        </p:nvGrpSpPr>
        <p:grpSpPr>
          <a:xfrm>
            <a:off x="5359100" y="1657348"/>
            <a:ext cx="3478375" cy="2359077"/>
            <a:chOff x="5054300" y="2190748"/>
            <a:chExt cx="3478375" cy="2359077"/>
          </a:xfrm>
        </p:grpSpPr>
        <p:sp>
          <p:nvSpPr>
            <p:cNvPr id="497" name="Google Shape;497;p47"/>
            <p:cNvSpPr txBox="1"/>
            <p:nvPr/>
          </p:nvSpPr>
          <p:spPr>
            <a:xfrm>
              <a:off x="6574275" y="2190748"/>
              <a:ext cx="1238100" cy="3648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. (root)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8" name="Google Shape;498;p47"/>
            <p:cNvSpPr txBox="1"/>
            <p:nvPr/>
          </p:nvSpPr>
          <p:spPr>
            <a:xfrm>
              <a:off x="6041325" y="3209977"/>
              <a:ext cx="668400" cy="3936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.edu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9" name="Google Shape;499;p47"/>
            <p:cNvSpPr txBox="1"/>
            <p:nvPr/>
          </p:nvSpPr>
          <p:spPr>
            <a:xfrm>
              <a:off x="7671700" y="3209977"/>
              <a:ext cx="668400" cy="3936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.org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0" name="Google Shape;500;p47"/>
            <p:cNvSpPr txBox="1"/>
            <p:nvPr/>
          </p:nvSpPr>
          <p:spPr>
            <a:xfrm>
              <a:off x="7489275" y="4156225"/>
              <a:ext cx="1043400" cy="3936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cs161.org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1" name="Google Shape;501;p47"/>
            <p:cNvSpPr txBox="1"/>
            <p:nvPr/>
          </p:nvSpPr>
          <p:spPr>
            <a:xfrm>
              <a:off x="6490650" y="4156225"/>
              <a:ext cx="858600" cy="3936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mit.edu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2" name="Google Shape;502;p47"/>
            <p:cNvSpPr txBox="1"/>
            <p:nvPr/>
          </p:nvSpPr>
          <p:spPr>
            <a:xfrm>
              <a:off x="5054300" y="4156225"/>
              <a:ext cx="1296300" cy="3936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Roboto"/>
                  <a:ea typeface="Roboto"/>
                  <a:cs typeface="Roboto"/>
                  <a:sym typeface="Roboto"/>
                </a:rPr>
                <a:t>hofstra.edu</a:t>
              </a:r>
              <a:endParaRPr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503" name="Google Shape;503;p47"/>
            <p:cNvCxnSpPr>
              <a:stCxn id="497" idx="2"/>
              <a:endCxn id="498" idx="0"/>
            </p:cNvCxnSpPr>
            <p:nvPr/>
          </p:nvCxnSpPr>
          <p:spPr>
            <a:xfrm flipH="1">
              <a:off x="6375525" y="2555548"/>
              <a:ext cx="817800" cy="6543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4" name="Google Shape;504;p47"/>
            <p:cNvCxnSpPr>
              <a:stCxn id="497" idx="2"/>
              <a:endCxn id="499" idx="0"/>
            </p:cNvCxnSpPr>
            <p:nvPr/>
          </p:nvCxnSpPr>
          <p:spPr>
            <a:xfrm>
              <a:off x="7193325" y="2555548"/>
              <a:ext cx="812700" cy="6543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505;p47"/>
            <p:cNvCxnSpPr>
              <a:stCxn id="498" idx="2"/>
              <a:endCxn id="502" idx="0"/>
            </p:cNvCxnSpPr>
            <p:nvPr/>
          </p:nvCxnSpPr>
          <p:spPr>
            <a:xfrm flipH="1">
              <a:off x="5702325" y="3603577"/>
              <a:ext cx="673200" cy="5526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6" name="Google Shape;506;p47"/>
            <p:cNvCxnSpPr>
              <a:stCxn id="498" idx="2"/>
              <a:endCxn id="501" idx="0"/>
            </p:cNvCxnSpPr>
            <p:nvPr/>
          </p:nvCxnSpPr>
          <p:spPr>
            <a:xfrm>
              <a:off x="6375525" y="3603577"/>
              <a:ext cx="544500" cy="5526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7" name="Google Shape;507;p47"/>
            <p:cNvCxnSpPr>
              <a:stCxn id="499" idx="2"/>
              <a:endCxn id="500" idx="0"/>
            </p:cNvCxnSpPr>
            <p:nvPr/>
          </p:nvCxnSpPr>
          <p:spPr>
            <a:xfrm>
              <a:off x="8005900" y="3603577"/>
              <a:ext cx="5100" cy="5526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8" name="Google Shape;508;p47"/>
          <p:cNvSpPr txBox="1"/>
          <p:nvPr/>
        </p:nvSpPr>
        <p:spPr>
          <a:xfrm>
            <a:off x="454800" y="2064159"/>
            <a:ext cx="597900" cy="1677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You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9" name="Google Shape;509;p4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9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The </a:t>
            </a:r>
            <a:r>
              <a:rPr lang="en-US" dirty="0"/>
              <a:t>hofstra.edu</a:t>
            </a:r>
            <a:r>
              <a:rPr lang="en" dirty="0"/>
              <a:t> name server responds with the answer.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You can cache the answer to avoid having to ask again later.</a:t>
            </a:r>
            <a:endParaRPr dirty="0"/>
          </a:p>
        </p:txBody>
      </p:sp>
      <p:grpSp>
        <p:nvGrpSpPr>
          <p:cNvPr id="510" name="Google Shape;510;p47"/>
          <p:cNvGrpSpPr/>
          <p:nvPr/>
        </p:nvGrpSpPr>
        <p:grpSpPr>
          <a:xfrm>
            <a:off x="1193025" y="1822474"/>
            <a:ext cx="5609100" cy="656100"/>
            <a:chOff x="812025" y="2279674"/>
            <a:chExt cx="5609100" cy="656100"/>
          </a:xfrm>
        </p:grpSpPr>
        <p:cxnSp>
          <p:nvCxnSpPr>
            <p:cNvPr id="511" name="Google Shape;511;p47"/>
            <p:cNvCxnSpPr/>
            <p:nvPr/>
          </p:nvCxnSpPr>
          <p:spPr>
            <a:xfrm rot="10800000" flipH="1">
              <a:off x="812025" y="2279674"/>
              <a:ext cx="5609100" cy="6561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12" name="Google Shape;512;p47"/>
            <p:cNvSpPr txBox="1"/>
            <p:nvPr/>
          </p:nvSpPr>
          <p:spPr>
            <a:xfrm>
              <a:off x="1983450" y="2473075"/>
              <a:ext cx="4101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13" name="Google Shape;513;p47"/>
          <p:cNvGrpSpPr/>
          <p:nvPr/>
        </p:nvGrpSpPr>
        <p:grpSpPr>
          <a:xfrm>
            <a:off x="1193025" y="1943772"/>
            <a:ext cx="5609100" cy="808872"/>
            <a:chOff x="812025" y="2400972"/>
            <a:chExt cx="5609100" cy="808872"/>
          </a:xfrm>
        </p:grpSpPr>
        <p:cxnSp>
          <p:nvCxnSpPr>
            <p:cNvPr id="514" name="Google Shape;514;p47"/>
            <p:cNvCxnSpPr/>
            <p:nvPr/>
          </p:nvCxnSpPr>
          <p:spPr>
            <a:xfrm rot="10800000" flipH="1">
              <a:off x="812025" y="2400972"/>
              <a:ext cx="5609100" cy="6561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515" name="Google Shape;515;p47"/>
            <p:cNvSpPr txBox="1"/>
            <p:nvPr/>
          </p:nvSpPr>
          <p:spPr>
            <a:xfrm>
              <a:off x="2046705" y="2813245"/>
              <a:ext cx="410100" cy="3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16" name="Google Shape;516;p47"/>
          <p:cNvGrpSpPr/>
          <p:nvPr/>
        </p:nvGrpSpPr>
        <p:grpSpPr>
          <a:xfrm>
            <a:off x="1193025" y="2813606"/>
            <a:ext cx="5116200" cy="396600"/>
            <a:chOff x="812025" y="3270806"/>
            <a:chExt cx="5116200" cy="396600"/>
          </a:xfrm>
        </p:grpSpPr>
        <p:cxnSp>
          <p:nvCxnSpPr>
            <p:cNvPr id="517" name="Google Shape;517;p47"/>
            <p:cNvCxnSpPr/>
            <p:nvPr/>
          </p:nvCxnSpPr>
          <p:spPr>
            <a:xfrm rot="10800000" flipH="1">
              <a:off x="812025" y="3399151"/>
              <a:ext cx="5116200" cy="2493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18" name="Google Shape;518;p47"/>
            <p:cNvSpPr txBox="1"/>
            <p:nvPr/>
          </p:nvSpPr>
          <p:spPr>
            <a:xfrm>
              <a:off x="2046701" y="3270806"/>
              <a:ext cx="410100" cy="3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19" name="Google Shape;519;p47"/>
          <p:cNvSpPr/>
          <p:nvPr/>
        </p:nvSpPr>
        <p:spPr>
          <a:xfrm>
            <a:off x="1737825" y="4130400"/>
            <a:ext cx="1769700" cy="8088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"The IP address of </a:t>
            </a:r>
            <a:r>
              <a:rPr lang="en-US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cs.hofstra.edu</a:t>
            </a:r>
            <a:r>
              <a:rPr lang="en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is 23.185.0.1."</a:t>
            </a:r>
            <a:endParaRPr dirty="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20" name="Google Shape;520;p47"/>
          <p:cNvGrpSpPr/>
          <p:nvPr/>
        </p:nvGrpSpPr>
        <p:grpSpPr>
          <a:xfrm>
            <a:off x="1159384" y="3057425"/>
            <a:ext cx="5116200" cy="493113"/>
            <a:chOff x="854584" y="3514625"/>
            <a:chExt cx="5116200" cy="493113"/>
          </a:xfrm>
        </p:grpSpPr>
        <p:cxnSp>
          <p:nvCxnSpPr>
            <p:cNvPr id="521" name="Google Shape;521;p47"/>
            <p:cNvCxnSpPr/>
            <p:nvPr/>
          </p:nvCxnSpPr>
          <p:spPr>
            <a:xfrm rot="10800000" flipH="1">
              <a:off x="854584" y="3514625"/>
              <a:ext cx="5116200" cy="2493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522" name="Google Shape;522;p47"/>
            <p:cNvSpPr txBox="1"/>
            <p:nvPr/>
          </p:nvSpPr>
          <p:spPr>
            <a:xfrm>
              <a:off x="2113676" y="3611138"/>
              <a:ext cx="410100" cy="3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23" name="Google Shape;523;p47"/>
          <p:cNvGrpSpPr/>
          <p:nvPr/>
        </p:nvGrpSpPr>
        <p:grpSpPr>
          <a:xfrm>
            <a:off x="1236927" y="3327066"/>
            <a:ext cx="4073100" cy="546584"/>
            <a:chOff x="932127" y="3784266"/>
            <a:chExt cx="4073100" cy="546584"/>
          </a:xfrm>
        </p:grpSpPr>
        <p:cxnSp>
          <p:nvCxnSpPr>
            <p:cNvPr id="524" name="Google Shape;524;p47"/>
            <p:cNvCxnSpPr/>
            <p:nvPr/>
          </p:nvCxnSpPr>
          <p:spPr>
            <a:xfrm>
              <a:off x="932127" y="4059050"/>
              <a:ext cx="4073100" cy="2718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25" name="Google Shape;525;p47"/>
            <p:cNvSpPr txBox="1"/>
            <p:nvPr/>
          </p:nvSpPr>
          <p:spPr>
            <a:xfrm>
              <a:off x="1758297" y="3784266"/>
              <a:ext cx="410100" cy="3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26" name="Google Shape;526;p47"/>
          <p:cNvGrpSpPr/>
          <p:nvPr/>
        </p:nvGrpSpPr>
        <p:grpSpPr>
          <a:xfrm>
            <a:off x="1193025" y="3697525"/>
            <a:ext cx="4073100" cy="396600"/>
            <a:chOff x="812025" y="4154725"/>
            <a:chExt cx="4073100" cy="396600"/>
          </a:xfrm>
        </p:grpSpPr>
        <p:cxnSp>
          <p:nvCxnSpPr>
            <p:cNvPr id="527" name="Google Shape;527;p47"/>
            <p:cNvCxnSpPr/>
            <p:nvPr/>
          </p:nvCxnSpPr>
          <p:spPr>
            <a:xfrm>
              <a:off x="812025" y="4180882"/>
              <a:ext cx="4073100" cy="2718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528" name="Google Shape;528;p47"/>
            <p:cNvSpPr txBox="1"/>
            <p:nvPr/>
          </p:nvSpPr>
          <p:spPr>
            <a:xfrm>
              <a:off x="1758306" y="4154725"/>
              <a:ext cx="410100" cy="3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6</a:t>
              </a:r>
              <a:endPara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29" name="Google Shape;529;p47"/>
          <p:cNvSpPr/>
          <p:nvPr/>
        </p:nvSpPr>
        <p:spPr>
          <a:xfrm>
            <a:off x="3589400" y="4129400"/>
            <a:ext cx="2934600" cy="8088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Store this in your cache for the next 24 hours so you don't bother me again with the same request.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 practice, your computer usually tells another resolver to perform the query for you.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/>
              <a:t>Stub resolver</a:t>
            </a:r>
            <a:r>
              <a:rPr lang="en"/>
              <a:t>: The resolver on your computer.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Only contacts the recursive resolver and receives the answer.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Recursive resolver</a:t>
            </a:r>
            <a:r>
              <a:rPr lang="en"/>
              <a:t>: The resolver that makes the actual DNS queries.</a:t>
            </a:r>
            <a:endParaRPr/>
          </a:p>
        </p:txBody>
      </p:sp>
      <p:sp>
        <p:nvSpPr>
          <p:cNvPr id="535" name="Google Shape;535;p4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Stub Resolvers and Recursive Resolvers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Steps of a DNS Lookup (With Recursive Resolver)</a:t>
            </a:r>
            <a:endParaRPr/>
          </a:p>
        </p:txBody>
      </p:sp>
      <p:sp>
        <p:nvSpPr>
          <p:cNvPr id="541" name="Google Shape;541;p49"/>
          <p:cNvSpPr txBox="1"/>
          <p:nvPr/>
        </p:nvSpPr>
        <p:spPr>
          <a:xfrm>
            <a:off x="6802875" y="2190748"/>
            <a:ext cx="1238100" cy="364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. (root)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2" name="Google Shape;542;p49"/>
          <p:cNvSpPr txBox="1"/>
          <p:nvPr/>
        </p:nvSpPr>
        <p:spPr>
          <a:xfrm>
            <a:off x="6269925" y="3209977"/>
            <a:ext cx="668400" cy="39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.edu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3" name="Google Shape;543;p49"/>
          <p:cNvSpPr txBox="1"/>
          <p:nvPr/>
        </p:nvSpPr>
        <p:spPr>
          <a:xfrm>
            <a:off x="7900300" y="3209977"/>
            <a:ext cx="668400" cy="39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.org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4" name="Google Shape;544;p49"/>
          <p:cNvSpPr txBox="1"/>
          <p:nvPr/>
        </p:nvSpPr>
        <p:spPr>
          <a:xfrm>
            <a:off x="7717875" y="4156225"/>
            <a:ext cx="1043400" cy="39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cs161.org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5" name="Google Shape;545;p49"/>
          <p:cNvSpPr txBox="1"/>
          <p:nvPr/>
        </p:nvSpPr>
        <p:spPr>
          <a:xfrm>
            <a:off x="6719250" y="4156225"/>
            <a:ext cx="858600" cy="39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mit.edu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6" name="Google Shape;546;p49"/>
          <p:cNvSpPr txBox="1"/>
          <p:nvPr/>
        </p:nvSpPr>
        <p:spPr>
          <a:xfrm>
            <a:off x="5282900" y="4156225"/>
            <a:ext cx="1296300" cy="39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hofstra.edu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47" name="Google Shape;547;p49"/>
          <p:cNvCxnSpPr>
            <a:stCxn id="541" idx="2"/>
            <a:endCxn id="542" idx="0"/>
          </p:cNvCxnSpPr>
          <p:nvPr/>
        </p:nvCxnSpPr>
        <p:spPr>
          <a:xfrm flipH="1">
            <a:off x="6604125" y="2555548"/>
            <a:ext cx="817800" cy="6543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8" name="Google Shape;548;p49"/>
          <p:cNvCxnSpPr>
            <a:stCxn id="541" idx="2"/>
            <a:endCxn id="543" idx="0"/>
          </p:cNvCxnSpPr>
          <p:nvPr/>
        </p:nvCxnSpPr>
        <p:spPr>
          <a:xfrm>
            <a:off x="7421925" y="2555548"/>
            <a:ext cx="812700" cy="6543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9" name="Google Shape;549;p49"/>
          <p:cNvCxnSpPr>
            <a:stCxn id="542" idx="2"/>
            <a:endCxn id="546" idx="0"/>
          </p:cNvCxnSpPr>
          <p:nvPr/>
        </p:nvCxnSpPr>
        <p:spPr>
          <a:xfrm flipH="1">
            <a:off x="5930925" y="3603577"/>
            <a:ext cx="673200" cy="552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0" name="Google Shape;550;p49"/>
          <p:cNvCxnSpPr>
            <a:stCxn id="542" idx="2"/>
            <a:endCxn id="545" idx="0"/>
          </p:cNvCxnSpPr>
          <p:nvPr/>
        </p:nvCxnSpPr>
        <p:spPr>
          <a:xfrm>
            <a:off x="6604125" y="3603577"/>
            <a:ext cx="544500" cy="552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1" name="Google Shape;551;p49"/>
          <p:cNvSpPr txBox="1"/>
          <p:nvPr/>
        </p:nvSpPr>
        <p:spPr>
          <a:xfrm>
            <a:off x="425275" y="1350350"/>
            <a:ext cx="1238100" cy="654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Stub Resolver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52" name="Google Shape;552;p49"/>
          <p:cNvGrpSpPr/>
          <p:nvPr/>
        </p:nvGrpSpPr>
        <p:grpSpPr>
          <a:xfrm>
            <a:off x="487535" y="2049228"/>
            <a:ext cx="410100" cy="762900"/>
            <a:chOff x="258935" y="2049228"/>
            <a:chExt cx="410100" cy="762900"/>
          </a:xfrm>
        </p:grpSpPr>
        <p:sp>
          <p:nvSpPr>
            <p:cNvPr id="553" name="Google Shape;553;p49"/>
            <p:cNvSpPr txBox="1"/>
            <p:nvPr/>
          </p:nvSpPr>
          <p:spPr>
            <a:xfrm>
              <a:off x="258935" y="2174852"/>
              <a:ext cx="410100" cy="3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554" name="Google Shape;554;p49"/>
            <p:cNvCxnSpPr/>
            <p:nvPr/>
          </p:nvCxnSpPr>
          <p:spPr>
            <a:xfrm rot="10800000">
              <a:off x="530725" y="2049228"/>
              <a:ext cx="0" cy="7629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</p:grpSp>
      <p:sp>
        <p:nvSpPr>
          <p:cNvPr id="555" name="Google Shape;555;p49"/>
          <p:cNvSpPr txBox="1"/>
          <p:nvPr/>
        </p:nvSpPr>
        <p:spPr>
          <a:xfrm>
            <a:off x="425275" y="2856700"/>
            <a:ext cx="1238100" cy="1539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Recursive Resolver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6" name="Google Shape;556;p49"/>
          <p:cNvSpPr txBox="1"/>
          <p:nvPr/>
        </p:nvSpPr>
        <p:spPr>
          <a:xfrm>
            <a:off x="2604025" y="2112350"/>
            <a:ext cx="26244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The stub resolver sends the query to the recursive resolver.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57" name="Google Shape;557;p49"/>
          <p:cNvCxnSpPr>
            <a:stCxn id="556" idx="1"/>
          </p:cNvCxnSpPr>
          <p:nvPr/>
        </p:nvCxnSpPr>
        <p:spPr>
          <a:xfrm rot="10800000">
            <a:off x="1250425" y="2436350"/>
            <a:ext cx="13536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DNS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What is DNS For?</a:t>
            </a:r>
            <a:endParaRPr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Design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Scaling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Other Uses</a:t>
            </a:r>
            <a:endParaRPr dirty="0">
              <a:solidFill>
                <a:srgbClr val="B7B7B7"/>
              </a:solidFill>
            </a:endParaRPr>
          </a:p>
        </p:txBody>
      </p:sp>
      <p:sp>
        <p:nvSpPr>
          <p:cNvPr id="152" name="Google Shape;152;p25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DNS For?</a:t>
            </a:r>
            <a:endParaRPr/>
          </a:p>
        </p:txBody>
      </p:sp>
      <p:sp>
        <p:nvSpPr>
          <p:cNvPr id="153" name="Google Shape;153;p25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Lecture 14, CS 168, </a:t>
            </a:r>
            <a:r>
              <a:rPr lang="en-US" dirty="0"/>
              <a:t>Spring 2026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5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Steps of a DNS Lookup (With Recursive Resolver)</a:t>
            </a:r>
            <a:endParaRPr/>
          </a:p>
        </p:txBody>
      </p:sp>
      <p:sp>
        <p:nvSpPr>
          <p:cNvPr id="563" name="Google Shape;563;p50"/>
          <p:cNvSpPr txBox="1"/>
          <p:nvPr/>
        </p:nvSpPr>
        <p:spPr>
          <a:xfrm>
            <a:off x="6802875" y="2190748"/>
            <a:ext cx="1238100" cy="364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. (root)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4" name="Google Shape;564;p50"/>
          <p:cNvSpPr txBox="1"/>
          <p:nvPr/>
        </p:nvSpPr>
        <p:spPr>
          <a:xfrm>
            <a:off x="6269925" y="3209977"/>
            <a:ext cx="668400" cy="39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.edu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5" name="Google Shape;565;p50"/>
          <p:cNvSpPr txBox="1"/>
          <p:nvPr/>
        </p:nvSpPr>
        <p:spPr>
          <a:xfrm>
            <a:off x="7900300" y="3209977"/>
            <a:ext cx="668400" cy="39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.org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6" name="Google Shape;566;p50"/>
          <p:cNvSpPr txBox="1"/>
          <p:nvPr/>
        </p:nvSpPr>
        <p:spPr>
          <a:xfrm>
            <a:off x="7717875" y="4156225"/>
            <a:ext cx="1043400" cy="39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cs161.org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7" name="Google Shape;567;p50"/>
          <p:cNvSpPr txBox="1"/>
          <p:nvPr/>
        </p:nvSpPr>
        <p:spPr>
          <a:xfrm>
            <a:off x="6719250" y="4156225"/>
            <a:ext cx="858600" cy="39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mit.edu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8" name="Google Shape;568;p50"/>
          <p:cNvSpPr txBox="1"/>
          <p:nvPr/>
        </p:nvSpPr>
        <p:spPr>
          <a:xfrm>
            <a:off x="5282900" y="4156225"/>
            <a:ext cx="1296300" cy="39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hofstra.edu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69" name="Google Shape;569;p50"/>
          <p:cNvCxnSpPr>
            <a:stCxn id="563" idx="2"/>
            <a:endCxn id="564" idx="0"/>
          </p:cNvCxnSpPr>
          <p:nvPr/>
        </p:nvCxnSpPr>
        <p:spPr>
          <a:xfrm flipH="1">
            <a:off x="6604125" y="2555548"/>
            <a:ext cx="817800" cy="6543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0" name="Google Shape;570;p50"/>
          <p:cNvCxnSpPr>
            <a:stCxn id="563" idx="2"/>
            <a:endCxn id="565" idx="0"/>
          </p:cNvCxnSpPr>
          <p:nvPr/>
        </p:nvCxnSpPr>
        <p:spPr>
          <a:xfrm>
            <a:off x="7421925" y="2555548"/>
            <a:ext cx="812700" cy="6543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1" name="Google Shape;571;p50"/>
          <p:cNvCxnSpPr>
            <a:stCxn id="564" idx="2"/>
            <a:endCxn id="568" idx="0"/>
          </p:cNvCxnSpPr>
          <p:nvPr/>
        </p:nvCxnSpPr>
        <p:spPr>
          <a:xfrm flipH="1">
            <a:off x="5930925" y="3603577"/>
            <a:ext cx="673200" cy="552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2" name="Google Shape;572;p50"/>
          <p:cNvCxnSpPr>
            <a:stCxn id="564" idx="2"/>
            <a:endCxn id="567" idx="0"/>
          </p:cNvCxnSpPr>
          <p:nvPr/>
        </p:nvCxnSpPr>
        <p:spPr>
          <a:xfrm>
            <a:off x="6604125" y="3603577"/>
            <a:ext cx="544500" cy="552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3" name="Google Shape;573;p50"/>
          <p:cNvCxnSpPr>
            <a:stCxn id="565" idx="2"/>
            <a:endCxn id="566" idx="0"/>
          </p:cNvCxnSpPr>
          <p:nvPr/>
        </p:nvCxnSpPr>
        <p:spPr>
          <a:xfrm>
            <a:off x="8234500" y="3603577"/>
            <a:ext cx="5100" cy="552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4" name="Google Shape;574;p50"/>
          <p:cNvSpPr txBox="1"/>
          <p:nvPr/>
        </p:nvSpPr>
        <p:spPr>
          <a:xfrm>
            <a:off x="425275" y="1350350"/>
            <a:ext cx="1238100" cy="654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Stub Resolver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5" name="Google Shape;575;p50"/>
          <p:cNvSpPr txBox="1"/>
          <p:nvPr/>
        </p:nvSpPr>
        <p:spPr>
          <a:xfrm>
            <a:off x="425275" y="2856700"/>
            <a:ext cx="1238100" cy="1539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Recursive Resolver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76" name="Google Shape;576;p50"/>
          <p:cNvGrpSpPr/>
          <p:nvPr/>
        </p:nvGrpSpPr>
        <p:grpSpPr>
          <a:xfrm>
            <a:off x="487535" y="2049228"/>
            <a:ext cx="410100" cy="762900"/>
            <a:chOff x="258935" y="2049228"/>
            <a:chExt cx="410100" cy="762900"/>
          </a:xfrm>
        </p:grpSpPr>
        <p:sp>
          <p:nvSpPr>
            <p:cNvPr id="577" name="Google Shape;577;p50"/>
            <p:cNvSpPr txBox="1"/>
            <p:nvPr/>
          </p:nvSpPr>
          <p:spPr>
            <a:xfrm>
              <a:off x="258935" y="2174852"/>
              <a:ext cx="410100" cy="3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578" name="Google Shape;578;p50"/>
            <p:cNvCxnSpPr/>
            <p:nvPr/>
          </p:nvCxnSpPr>
          <p:spPr>
            <a:xfrm rot="10800000">
              <a:off x="530725" y="2049228"/>
              <a:ext cx="0" cy="7629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</p:grpSp>
      <p:grpSp>
        <p:nvGrpSpPr>
          <p:cNvPr id="579" name="Google Shape;579;p50"/>
          <p:cNvGrpSpPr/>
          <p:nvPr/>
        </p:nvGrpSpPr>
        <p:grpSpPr>
          <a:xfrm>
            <a:off x="1743839" y="2279753"/>
            <a:ext cx="4905786" cy="2394397"/>
            <a:chOff x="1515239" y="2279753"/>
            <a:chExt cx="4905786" cy="2394397"/>
          </a:xfrm>
        </p:grpSpPr>
        <p:cxnSp>
          <p:nvCxnSpPr>
            <p:cNvPr id="580" name="Google Shape;580;p50"/>
            <p:cNvCxnSpPr/>
            <p:nvPr/>
          </p:nvCxnSpPr>
          <p:spPr>
            <a:xfrm rot="10800000" flipH="1">
              <a:off x="1564325" y="2279753"/>
              <a:ext cx="4856700" cy="836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81" name="Google Shape;581;p50"/>
            <p:cNvCxnSpPr/>
            <p:nvPr/>
          </p:nvCxnSpPr>
          <p:spPr>
            <a:xfrm rot="10800000" flipH="1">
              <a:off x="1564325" y="2434400"/>
              <a:ext cx="4856700" cy="836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cxnSp>
          <p:nvCxnSpPr>
            <p:cNvPr id="582" name="Google Shape;582;p50"/>
            <p:cNvCxnSpPr/>
            <p:nvPr/>
          </p:nvCxnSpPr>
          <p:spPr>
            <a:xfrm rot="10800000" flipH="1">
              <a:off x="1515239" y="3399151"/>
              <a:ext cx="4418700" cy="2493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83" name="Google Shape;583;p50"/>
            <p:cNvCxnSpPr/>
            <p:nvPr/>
          </p:nvCxnSpPr>
          <p:spPr>
            <a:xfrm rot="10800000" flipH="1">
              <a:off x="1528696" y="3540275"/>
              <a:ext cx="4418700" cy="2493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cxnSp>
          <p:nvCxnSpPr>
            <p:cNvPr id="584" name="Google Shape;584;p50"/>
            <p:cNvCxnSpPr/>
            <p:nvPr/>
          </p:nvCxnSpPr>
          <p:spPr>
            <a:xfrm>
              <a:off x="1628275" y="4059050"/>
              <a:ext cx="3377100" cy="2718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85" name="Google Shape;585;p50"/>
            <p:cNvCxnSpPr/>
            <p:nvPr/>
          </p:nvCxnSpPr>
          <p:spPr>
            <a:xfrm>
              <a:off x="1528700" y="4180880"/>
              <a:ext cx="3377100" cy="2718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586" name="Google Shape;586;p50"/>
            <p:cNvSpPr txBox="1"/>
            <p:nvPr/>
          </p:nvSpPr>
          <p:spPr>
            <a:xfrm>
              <a:off x="3532997" y="3860291"/>
              <a:ext cx="410100" cy="3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6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7" name="Google Shape;587;p50"/>
            <p:cNvSpPr txBox="1"/>
            <p:nvPr/>
          </p:nvSpPr>
          <p:spPr>
            <a:xfrm>
              <a:off x="3505531" y="4277550"/>
              <a:ext cx="410100" cy="3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7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8" name="Google Shape;588;p50"/>
            <p:cNvSpPr txBox="1"/>
            <p:nvPr/>
          </p:nvSpPr>
          <p:spPr>
            <a:xfrm>
              <a:off x="3661851" y="3216256"/>
              <a:ext cx="410100" cy="3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9" name="Google Shape;589;p50"/>
            <p:cNvSpPr txBox="1"/>
            <p:nvPr/>
          </p:nvSpPr>
          <p:spPr>
            <a:xfrm>
              <a:off x="3730313" y="3612838"/>
              <a:ext cx="410100" cy="3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0" name="Google Shape;590;p50"/>
            <p:cNvSpPr txBox="1"/>
            <p:nvPr/>
          </p:nvSpPr>
          <p:spPr>
            <a:xfrm>
              <a:off x="3700105" y="2814582"/>
              <a:ext cx="410100" cy="3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1" name="Google Shape;591;p50"/>
            <p:cNvSpPr txBox="1"/>
            <p:nvPr/>
          </p:nvSpPr>
          <p:spPr>
            <a:xfrm>
              <a:off x="3656980" y="2423720"/>
              <a:ext cx="410100" cy="3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92" name="Google Shape;592;p50"/>
          <p:cNvSpPr txBox="1"/>
          <p:nvPr/>
        </p:nvSpPr>
        <p:spPr>
          <a:xfrm>
            <a:off x="2836550" y="721475"/>
            <a:ext cx="27174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The recursive resolver contacts all the name servers to answer the query, as we saw earlier.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93" name="Google Shape;593;p50"/>
          <p:cNvCxnSpPr>
            <a:stCxn id="592" idx="2"/>
          </p:cNvCxnSpPr>
          <p:nvPr/>
        </p:nvCxnSpPr>
        <p:spPr>
          <a:xfrm>
            <a:off x="4195250" y="1617275"/>
            <a:ext cx="0" cy="753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5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accent3"/>
                </a:solidFill>
              </a:rPr>
              <a:t>Steps of a DNS Lookup (With Recursive Resolver)</a:t>
            </a:r>
            <a:endParaRPr dirty="0"/>
          </a:p>
        </p:txBody>
      </p:sp>
      <p:sp>
        <p:nvSpPr>
          <p:cNvPr id="599" name="Google Shape;599;p51"/>
          <p:cNvSpPr txBox="1"/>
          <p:nvPr/>
        </p:nvSpPr>
        <p:spPr>
          <a:xfrm>
            <a:off x="6802875" y="2190748"/>
            <a:ext cx="1238100" cy="364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. (root)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0" name="Google Shape;600;p51"/>
          <p:cNvSpPr txBox="1"/>
          <p:nvPr/>
        </p:nvSpPr>
        <p:spPr>
          <a:xfrm>
            <a:off x="6269925" y="3209977"/>
            <a:ext cx="668400" cy="39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.edu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1" name="Google Shape;601;p51"/>
          <p:cNvSpPr txBox="1"/>
          <p:nvPr/>
        </p:nvSpPr>
        <p:spPr>
          <a:xfrm>
            <a:off x="7900300" y="3209977"/>
            <a:ext cx="668400" cy="39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.org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2" name="Google Shape;602;p51"/>
          <p:cNvSpPr txBox="1"/>
          <p:nvPr/>
        </p:nvSpPr>
        <p:spPr>
          <a:xfrm>
            <a:off x="7717875" y="4156225"/>
            <a:ext cx="1043400" cy="39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cs161.org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3" name="Google Shape;603;p51"/>
          <p:cNvSpPr txBox="1"/>
          <p:nvPr/>
        </p:nvSpPr>
        <p:spPr>
          <a:xfrm>
            <a:off x="6719250" y="4156225"/>
            <a:ext cx="858600" cy="39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mit.edu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4" name="Google Shape;604;p51"/>
          <p:cNvSpPr txBox="1"/>
          <p:nvPr/>
        </p:nvSpPr>
        <p:spPr>
          <a:xfrm>
            <a:off x="5282900" y="4156225"/>
            <a:ext cx="1296300" cy="39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hofstra.edu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05" name="Google Shape;605;p51"/>
          <p:cNvCxnSpPr>
            <a:stCxn id="599" idx="2"/>
            <a:endCxn id="600" idx="0"/>
          </p:cNvCxnSpPr>
          <p:nvPr/>
        </p:nvCxnSpPr>
        <p:spPr>
          <a:xfrm flipH="1">
            <a:off x="6604125" y="2555548"/>
            <a:ext cx="817800" cy="6543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6" name="Google Shape;606;p51"/>
          <p:cNvCxnSpPr>
            <a:stCxn id="599" idx="2"/>
            <a:endCxn id="601" idx="0"/>
          </p:cNvCxnSpPr>
          <p:nvPr/>
        </p:nvCxnSpPr>
        <p:spPr>
          <a:xfrm>
            <a:off x="7421925" y="2555548"/>
            <a:ext cx="812700" cy="6543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7" name="Google Shape;607;p51"/>
          <p:cNvCxnSpPr>
            <a:stCxn id="600" idx="2"/>
            <a:endCxn id="604" idx="0"/>
          </p:cNvCxnSpPr>
          <p:nvPr/>
        </p:nvCxnSpPr>
        <p:spPr>
          <a:xfrm flipH="1">
            <a:off x="5930925" y="3603577"/>
            <a:ext cx="673200" cy="552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8" name="Google Shape;608;p51"/>
          <p:cNvCxnSpPr>
            <a:stCxn id="600" idx="2"/>
            <a:endCxn id="603" idx="0"/>
          </p:cNvCxnSpPr>
          <p:nvPr/>
        </p:nvCxnSpPr>
        <p:spPr>
          <a:xfrm>
            <a:off x="6604125" y="3603577"/>
            <a:ext cx="544500" cy="552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9" name="Google Shape;609;p51"/>
          <p:cNvCxnSpPr>
            <a:stCxn id="601" idx="2"/>
            <a:endCxn id="602" idx="0"/>
          </p:cNvCxnSpPr>
          <p:nvPr/>
        </p:nvCxnSpPr>
        <p:spPr>
          <a:xfrm>
            <a:off x="8234500" y="3603577"/>
            <a:ext cx="5100" cy="552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0" name="Google Shape;610;p51"/>
          <p:cNvSpPr txBox="1"/>
          <p:nvPr/>
        </p:nvSpPr>
        <p:spPr>
          <a:xfrm>
            <a:off x="425275" y="1350350"/>
            <a:ext cx="1238100" cy="654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Stub Resolver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1" name="Google Shape;611;p51"/>
          <p:cNvSpPr txBox="1"/>
          <p:nvPr/>
        </p:nvSpPr>
        <p:spPr>
          <a:xfrm>
            <a:off x="425275" y="2856700"/>
            <a:ext cx="1238100" cy="1539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Recursive Resolver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12" name="Google Shape;612;p51"/>
          <p:cNvGrpSpPr/>
          <p:nvPr/>
        </p:nvGrpSpPr>
        <p:grpSpPr>
          <a:xfrm>
            <a:off x="487535" y="2049228"/>
            <a:ext cx="410100" cy="762900"/>
            <a:chOff x="258935" y="2049228"/>
            <a:chExt cx="410100" cy="762900"/>
          </a:xfrm>
        </p:grpSpPr>
        <p:sp>
          <p:nvSpPr>
            <p:cNvPr id="613" name="Google Shape;613;p51"/>
            <p:cNvSpPr txBox="1"/>
            <p:nvPr/>
          </p:nvSpPr>
          <p:spPr>
            <a:xfrm>
              <a:off x="258935" y="2174852"/>
              <a:ext cx="410100" cy="3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614" name="Google Shape;614;p51"/>
            <p:cNvCxnSpPr/>
            <p:nvPr/>
          </p:nvCxnSpPr>
          <p:spPr>
            <a:xfrm rot="10800000">
              <a:off x="530725" y="2049228"/>
              <a:ext cx="0" cy="7629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</p:grpSp>
      <p:grpSp>
        <p:nvGrpSpPr>
          <p:cNvPr id="615" name="Google Shape;615;p51"/>
          <p:cNvGrpSpPr/>
          <p:nvPr/>
        </p:nvGrpSpPr>
        <p:grpSpPr>
          <a:xfrm>
            <a:off x="1276125" y="2049228"/>
            <a:ext cx="410110" cy="762900"/>
            <a:chOff x="1047525" y="2049228"/>
            <a:chExt cx="410110" cy="762900"/>
          </a:xfrm>
        </p:grpSpPr>
        <p:cxnSp>
          <p:nvCxnSpPr>
            <p:cNvPr id="616" name="Google Shape;616;p51"/>
            <p:cNvCxnSpPr/>
            <p:nvPr/>
          </p:nvCxnSpPr>
          <p:spPr>
            <a:xfrm rot="10800000">
              <a:off x="1047525" y="2049228"/>
              <a:ext cx="0" cy="7629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617" name="Google Shape;617;p51"/>
            <p:cNvSpPr txBox="1"/>
            <p:nvPr/>
          </p:nvSpPr>
          <p:spPr>
            <a:xfrm>
              <a:off x="1047535" y="2174852"/>
              <a:ext cx="410100" cy="3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8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18" name="Google Shape;618;p51"/>
          <p:cNvGrpSpPr/>
          <p:nvPr/>
        </p:nvGrpSpPr>
        <p:grpSpPr>
          <a:xfrm>
            <a:off x="1743839" y="2279753"/>
            <a:ext cx="4905786" cy="2394397"/>
            <a:chOff x="1515239" y="2279753"/>
            <a:chExt cx="4905786" cy="2394397"/>
          </a:xfrm>
        </p:grpSpPr>
        <p:cxnSp>
          <p:nvCxnSpPr>
            <p:cNvPr id="619" name="Google Shape;619;p51"/>
            <p:cNvCxnSpPr/>
            <p:nvPr/>
          </p:nvCxnSpPr>
          <p:spPr>
            <a:xfrm rot="10800000" flipH="1">
              <a:off x="1564325" y="2279753"/>
              <a:ext cx="4856700" cy="836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20" name="Google Shape;620;p51"/>
            <p:cNvCxnSpPr/>
            <p:nvPr/>
          </p:nvCxnSpPr>
          <p:spPr>
            <a:xfrm rot="10800000" flipH="1">
              <a:off x="1564325" y="2434400"/>
              <a:ext cx="4856700" cy="836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cxnSp>
          <p:nvCxnSpPr>
            <p:cNvPr id="621" name="Google Shape;621;p51"/>
            <p:cNvCxnSpPr/>
            <p:nvPr/>
          </p:nvCxnSpPr>
          <p:spPr>
            <a:xfrm rot="10800000" flipH="1">
              <a:off x="1515239" y="3399151"/>
              <a:ext cx="4418700" cy="2493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22" name="Google Shape;622;p51"/>
            <p:cNvCxnSpPr/>
            <p:nvPr/>
          </p:nvCxnSpPr>
          <p:spPr>
            <a:xfrm rot="10800000" flipH="1">
              <a:off x="1528696" y="3540275"/>
              <a:ext cx="4418700" cy="2493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cxnSp>
          <p:nvCxnSpPr>
            <p:cNvPr id="623" name="Google Shape;623;p51"/>
            <p:cNvCxnSpPr/>
            <p:nvPr/>
          </p:nvCxnSpPr>
          <p:spPr>
            <a:xfrm>
              <a:off x="1628275" y="4059050"/>
              <a:ext cx="3377100" cy="2718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24" name="Google Shape;624;p51"/>
            <p:cNvCxnSpPr/>
            <p:nvPr/>
          </p:nvCxnSpPr>
          <p:spPr>
            <a:xfrm>
              <a:off x="1528700" y="4180880"/>
              <a:ext cx="3377100" cy="2718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625" name="Google Shape;625;p51"/>
            <p:cNvSpPr txBox="1"/>
            <p:nvPr/>
          </p:nvSpPr>
          <p:spPr>
            <a:xfrm>
              <a:off x="3532997" y="3860291"/>
              <a:ext cx="410100" cy="3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6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26" name="Google Shape;626;p51"/>
            <p:cNvSpPr txBox="1"/>
            <p:nvPr/>
          </p:nvSpPr>
          <p:spPr>
            <a:xfrm>
              <a:off x="3505531" y="4277550"/>
              <a:ext cx="410100" cy="3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7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27" name="Google Shape;627;p51"/>
            <p:cNvSpPr txBox="1"/>
            <p:nvPr/>
          </p:nvSpPr>
          <p:spPr>
            <a:xfrm>
              <a:off x="3661851" y="3216256"/>
              <a:ext cx="410100" cy="3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28" name="Google Shape;628;p51"/>
            <p:cNvSpPr txBox="1"/>
            <p:nvPr/>
          </p:nvSpPr>
          <p:spPr>
            <a:xfrm>
              <a:off x="3730313" y="3612838"/>
              <a:ext cx="410100" cy="3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29" name="Google Shape;629;p51"/>
            <p:cNvSpPr txBox="1"/>
            <p:nvPr/>
          </p:nvSpPr>
          <p:spPr>
            <a:xfrm>
              <a:off x="3700105" y="2814582"/>
              <a:ext cx="410100" cy="3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30" name="Google Shape;630;p51"/>
            <p:cNvSpPr txBox="1"/>
            <p:nvPr/>
          </p:nvSpPr>
          <p:spPr>
            <a:xfrm>
              <a:off x="3656980" y="2423720"/>
              <a:ext cx="410100" cy="3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631" name="Google Shape;631;p51"/>
          <p:cNvCxnSpPr>
            <a:stCxn id="632" idx="1"/>
            <a:endCxn id="617" idx="3"/>
          </p:cNvCxnSpPr>
          <p:nvPr/>
        </p:nvCxnSpPr>
        <p:spPr>
          <a:xfrm flipH="1">
            <a:off x="1686325" y="1674350"/>
            <a:ext cx="917700" cy="6987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2" name="Google Shape;632;p51"/>
          <p:cNvSpPr txBox="1"/>
          <p:nvPr/>
        </p:nvSpPr>
        <p:spPr>
          <a:xfrm>
            <a:off x="2604025" y="1350350"/>
            <a:ext cx="28314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The recursive resolver returns the final answer to the stub resolver.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5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Recursive Resolvers</a:t>
            </a:r>
            <a:endParaRPr dirty="0"/>
          </a:p>
        </p:txBody>
      </p:sp>
      <p:sp>
        <p:nvSpPr>
          <p:cNvPr id="638" name="Google Shape;638;p52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How do we know where the recursive resolver is?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When you first join the network, somebody can tell you a resolver address.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You can use a well-known resolver with a memorable IP address.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1.1.1.1 (operated by Cloudflare).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8.8.8.8 (operated by Google).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Why are recursive resolvers useful?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The recursive resolver can build a larger cache from multiple users' requests.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If you query for www.google.com for the first time, the recursive resolver might have the answer cached from somebody else's query.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Reduces load on name servers.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Recursive resolver asks the name server for www.google.com once, and can serve the answer to many users.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Recursive resolvers usually run by ISPs or application providers (Google, Cloudflare).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5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DNS Uses UDP</a:t>
            </a:r>
            <a:endParaRPr/>
          </a:p>
        </p:txBody>
      </p:sp>
      <p:sp>
        <p:nvSpPr>
          <p:cNvPr id="665" name="Google Shape;665;p5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Recall UDP vs. TCP: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UDP: Unreliable, but faster.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TCP: Reliable, but slower.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DNS should be lightweight and fast, so it uses UDP.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No 3-way handshake needed.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No need for servers to maintain connection state.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Most queries/responses fit in a single UDP packet (no bytestream needed).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5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DNS Uses UDP</a:t>
            </a:r>
            <a:endParaRPr/>
          </a:p>
        </p:txBody>
      </p:sp>
      <p:sp>
        <p:nvSpPr>
          <p:cNvPr id="671" name="Google Shape;671;p5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What if a packet is dropped?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Set a timer, and retry on timeout.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Varies on different OSes, but can be fairly slow.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This is why resolvers need to be highly-available.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What if a message doesn't fit in a UDP packet?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Generally never happens on typical requests and responses.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Larger messages can be sent over TCP.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Recent advances in DNS use a secure transport protocol, with encryption.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TCP and UDP are vulnerable to attackers.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85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DNS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What is DNS For?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Design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Scaling</a:t>
            </a:r>
            <a:endParaRPr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Other Uses</a:t>
            </a:r>
            <a:endParaRPr dirty="0">
              <a:solidFill>
                <a:srgbClr val="B7B7B7"/>
              </a:solidFill>
            </a:endParaRPr>
          </a:p>
        </p:txBody>
      </p:sp>
      <p:sp>
        <p:nvSpPr>
          <p:cNvPr id="956" name="Google Shape;956;p85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Scaling DNS</a:t>
            </a:r>
            <a:endParaRPr/>
          </a:p>
        </p:txBody>
      </p:sp>
      <p:sp>
        <p:nvSpPr>
          <p:cNvPr id="957" name="Google Shape;957;p85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Lecture 14, CS 168, </a:t>
            </a:r>
            <a:r>
              <a:rPr lang="en-US" dirty="0"/>
              <a:t>Spring 2026</a:t>
            </a: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8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DNS Hierarchy</a:t>
            </a:r>
            <a:endParaRPr/>
          </a:p>
        </p:txBody>
      </p:sp>
      <p:sp>
        <p:nvSpPr>
          <p:cNvPr id="963" name="Google Shape;963;p8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1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DNS tree represents 3 forms of hierarchy.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Names</a:t>
            </a:r>
            <a:r>
              <a:rPr lang="en"/>
              <a:t> are hierarchical. This is why our domain names are words separated by dots.</a:t>
            </a:r>
            <a:endParaRPr/>
          </a:p>
        </p:txBody>
      </p:sp>
      <p:sp>
        <p:nvSpPr>
          <p:cNvPr id="964" name="Google Shape;964;p86"/>
          <p:cNvSpPr txBox="1"/>
          <p:nvPr/>
        </p:nvSpPr>
        <p:spPr>
          <a:xfrm>
            <a:off x="2926275" y="3764950"/>
            <a:ext cx="852600" cy="39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ischool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65" name="Google Shape;965;p86"/>
          <p:cNvCxnSpPr>
            <a:stCxn id="966" idx="2"/>
            <a:endCxn id="964" idx="0"/>
          </p:cNvCxnSpPr>
          <p:nvPr/>
        </p:nvCxnSpPr>
        <p:spPr>
          <a:xfrm flipH="1">
            <a:off x="3352425" y="3396550"/>
            <a:ext cx="991200" cy="368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6" name="Google Shape;966;p86"/>
          <p:cNvSpPr txBox="1"/>
          <p:nvPr/>
        </p:nvSpPr>
        <p:spPr>
          <a:xfrm>
            <a:off x="3917325" y="3002950"/>
            <a:ext cx="852600" cy="39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berkeley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7" name="Google Shape;967;p86"/>
          <p:cNvSpPr txBox="1"/>
          <p:nvPr/>
        </p:nvSpPr>
        <p:spPr>
          <a:xfrm>
            <a:off x="3917175" y="3764950"/>
            <a:ext cx="852600" cy="39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math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8" name="Google Shape;968;p86"/>
          <p:cNvSpPr txBox="1"/>
          <p:nvPr/>
        </p:nvSpPr>
        <p:spPr>
          <a:xfrm>
            <a:off x="4908075" y="3764950"/>
            <a:ext cx="852600" cy="39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eecs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69" name="Google Shape;969;p86"/>
          <p:cNvCxnSpPr>
            <a:stCxn id="966" idx="2"/>
            <a:endCxn id="967" idx="0"/>
          </p:cNvCxnSpPr>
          <p:nvPr/>
        </p:nvCxnSpPr>
        <p:spPr>
          <a:xfrm>
            <a:off x="4343625" y="3396550"/>
            <a:ext cx="0" cy="368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0" name="Google Shape;970;p86"/>
          <p:cNvCxnSpPr>
            <a:stCxn id="966" idx="2"/>
            <a:endCxn id="968" idx="0"/>
          </p:cNvCxnSpPr>
          <p:nvPr/>
        </p:nvCxnSpPr>
        <p:spPr>
          <a:xfrm>
            <a:off x="4343625" y="3396550"/>
            <a:ext cx="990900" cy="368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1" name="Google Shape;971;p86"/>
          <p:cNvSpPr txBox="1"/>
          <p:nvPr/>
        </p:nvSpPr>
        <p:spPr>
          <a:xfrm>
            <a:off x="5365125" y="4450750"/>
            <a:ext cx="852600" cy="393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rise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2" name="Google Shape;972;p86"/>
          <p:cNvSpPr txBox="1"/>
          <p:nvPr/>
        </p:nvSpPr>
        <p:spPr>
          <a:xfrm>
            <a:off x="4450875" y="4450750"/>
            <a:ext cx="852600" cy="39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repo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73" name="Google Shape;973;p86"/>
          <p:cNvCxnSpPr>
            <a:stCxn id="968" idx="2"/>
            <a:endCxn id="971" idx="0"/>
          </p:cNvCxnSpPr>
          <p:nvPr/>
        </p:nvCxnSpPr>
        <p:spPr>
          <a:xfrm>
            <a:off x="5334375" y="4158550"/>
            <a:ext cx="457200" cy="292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4" name="Google Shape;974;p86"/>
          <p:cNvCxnSpPr>
            <a:stCxn id="968" idx="2"/>
            <a:endCxn id="972" idx="0"/>
          </p:cNvCxnSpPr>
          <p:nvPr/>
        </p:nvCxnSpPr>
        <p:spPr>
          <a:xfrm flipH="1">
            <a:off x="4877175" y="4158550"/>
            <a:ext cx="457200" cy="292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5" name="Google Shape;975;p86"/>
          <p:cNvSpPr txBox="1"/>
          <p:nvPr/>
        </p:nvSpPr>
        <p:spPr>
          <a:xfrm>
            <a:off x="2926275" y="4450750"/>
            <a:ext cx="852600" cy="3936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pink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76" name="Google Shape;976;p86"/>
          <p:cNvCxnSpPr>
            <a:stCxn id="964" idx="2"/>
            <a:endCxn id="975" idx="0"/>
          </p:cNvCxnSpPr>
          <p:nvPr/>
        </p:nvCxnSpPr>
        <p:spPr>
          <a:xfrm>
            <a:off x="3352575" y="4158550"/>
            <a:ext cx="0" cy="292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7" name="Google Shape;977;p86"/>
          <p:cNvSpPr txBox="1"/>
          <p:nvPr/>
        </p:nvSpPr>
        <p:spPr>
          <a:xfrm>
            <a:off x="3917325" y="2393350"/>
            <a:ext cx="852600" cy="39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edu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78" name="Google Shape;978;p86"/>
          <p:cNvCxnSpPr>
            <a:stCxn id="977" idx="2"/>
            <a:endCxn id="966" idx="0"/>
          </p:cNvCxnSpPr>
          <p:nvPr/>
        </p:nvCxnSpPr>
        <p:spPr>
          <a:xfrm>
            <a:off x="4343625" y="2786950"/>
            <a:ext cx="0" cy="216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9" name="Google Shape;979;p86"/>
          <p:cNvSpPr txBox="1"/>
          <p:nvPr/>
        </p:nvSpPr>
        <p:spPr>
          <a:xfrm>
            <a:off x="3917325" y="1783750"/>
            <a:ext cx="852600" cy="39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. (root)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80" name="Google Shape;980;p86"/>
          <p:cNvCxnSpPr>
            <a:stCxn id="979" idx="2"/>
            <a:endCxn id="977" idx="0"/>
          </p:cNvCxnSpPr>
          <p:nvPr/>
        </p:nvCxnSpPr>
        <p:spPr>
          <a:xfrm>
            <a:off x="4343625" y="2177350"/>
            <a:ext cx="0" cy="216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81" name="Google Shape;981;p86"/>
          <p:cNvSpPr txBox="1"/>
          <p:nvPr/>
        </p:nvSpPr>
        <p:spPr>
          <a:xfrm>
            <a:off x="422325" y="4539850"/>
            <a:ext cx="2148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pink.ischool.</a:t>
            </a:r>
            <a:r>
              <a:rPr lang="en-US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hofstra.edu</a:t>
            </a:r>
            <a:r>
              <a:rPr lang="en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dirty="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82" name="Google Shape;982;p86"/>
          <p:cNvCxnSpPr>
            <a:stCxn id="981" idx="3"/>
            <a:endCxn id="975" idx="1"/>
          </p:cNvCxnSpPr>
          <p:nvPr/>
        </p:nvCxnSpPr>
        <p:spPr>
          <a:xfrm>
            <a:off x="2571225" y="4647550"/>
            <a:ext cx="3552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83" name="Google Shape;983;p86"/>
          <p:cNvSpPr txBox="1"/>
          <p:nvPr/>
        </p:nvSpPr>
        <p:spPr>
          <a:xfrm>
            <a:off x="6572925" y="4539850"/>
            <a:ext cx="1953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rise.</a:t>
            </a:r>
            <a:r>
              <a:rPr lang="en-US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cs.hofstra.edu</a:t>
            </a:r>
            <a:r>
              <a:rPr lang="en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84" name="Google Shape;984;p86"/>
          <p:cNvCxnSpPr>
            <a:stCxn id="983" idx="1"/>
            <a:endCxn id="971" idx="3"/>
          </p:cNvCxnSpPr>
          <p:nvPr/>
        </p:nvCxnSpPr>
        <p:spPr>
          <a:xfrm rot="10800000">
            <a:off x="6217725" y="4647550"/>
            <a:ext cx="3552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8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DNS Hierarchy</a:t>
            </a:r>
            <a:endParaRPr/>
          </a:p>
        </p:txBody>
      </p:sp>
      <p:sp>
        <p:nvSpPr>
          <p:cNvPr id="990" name="Google Shape;990;p8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1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Authority</a:t>
            </a:r>
            <a:r>
              <a:rPr lang="en"/>
              <a:t> is hierarchical. Each organization manages a zone, and can delegate parts of the zone to other organizations.</a:t>
            </a:r>
            <a:endParaRPr/>
          </a:p>
        </p:txBody>
      </p:sp>
      <p:sp>
        <p:nvSpPr>
          <p:cNvPr id="991" name="Google Shape;991;p87"/>
          <p:cNvSpPr txBox="1"/>
          <p:nvPr/>
        </p:nvSpPr>
        <p:spPr>
          <a:xfrm>
            <a:off x="2926275" y="3764950"/>
            <a:ext cx="852600" cy="39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ischool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92" name="Google Shape;992;p87"/>
          <p:cNvCxnSpPr>
            <a:stCxn id="993" idx="2"/>
            <a:endCxn id="991" idx="0"/>
          </p:cNvCxnSpPr>
          <p:nvPr/>
        </p:nvCxnSpPr>
        <p:spPr>
          <a:xfrm flipH="1">
            <a:off x="3352425" y="3396550"/>
            <a:ext cx="991200" cy="368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3" name="Google Shape;993;p87"/>
          <p:cNvSpPr txBox="1"/>
          <p:nvPr/>
        </p:nvSpPr>
        <p:spPr>
          <a:xfrm>
            <a:off x="3917325" y="3002950"/>
            <a:ext cx="852600" cy="39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berkeley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4" name="Google Shape;994;p87"/>
          <p:cNvSpPr txBox="1"/>
          <p:nvPr/>
        </p:nvSpPr>
        <p:spPr>
          <a:xfrm>
            <a:off x="3917175" y="3764950"/>
            <a:ext cx="852600" cy="39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math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5" name="Google Shape;995;p87"/>
          <p:cNvSpPr txBox="1"/>
          <p:nvPr/>
        </p:nvSpPr>
        <p:spPr>
          <a:xfrm>
            <a:off x="4908075" y="3764950"/>
            <a:ext cx="852600" cy="39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eecs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96" name="Google Shape;996;p87"/>
          <p:cNvCxnSpPr>
            <a:stCxn id="993" idx="2"/>
            <a:endCxn id="994" idx="0"/>
          </p:cNvCxnSpPr>
          <p:nvPr/>
        </p:nvCxnSpPr>
        <p:spPr>
          <a:xfrm>
            <a:off x="4343625" y="3396550"/>
            <a:ext cx="0" cy="368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7" name="Google Shape;997;p87"/>
          <p:cNvCxnSpPr>
            <a:stCxn id="993" idx="2"/>
            <a:endCxn id="995" idx="0"/>
          </p:cNvCxnSpPr>
          <p:nvPr/>
        </p:nvCxnSpPr>
        <p:spPr>
          <a:xfrm>
            <a:off x="4343625" y="3396550"/>
            <a:ext cx="990900" cy="368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8" name="Google Shape;998;p87"/>
          <p:cNvSpPr txBox="1"/>
          <p:nvPr/>
        </p:nvSpPr>
        <p:spPr>
          <a:xfrm>
            <a:off x="5365125" y="4450750"/>
            <a:ext cx="852600" cy="39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rise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9" name="Google Shape;999;p87"/>
          <p:cNvSpPr txBox="1"/>
          <p:nvPr/>
        </p:nvSpPr>
        <p:spPr>
          <a:xfrm>
            <a:off x="4450875" y="4450750"/>
            <a:ext cx="852600" cy="39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repo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00" name="Google Shape;1000;p87"/>
          <p:cNvCxnSpPr>
            <a:stCxn id="995" idx="2"/>
            <a:endCxn id="998" idx="0"/>
          </p:cNvCxnSpPr>
          <p:nvPr/>
        </p:nvCxnSpPr>
        <p:spPr>
          <a:xfrm>
            <a:off x="5334375" y="4158550"/>
            <a:ext cx="457200" cy="292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1" name="Google Shape;1001;p87"/>
          <p:cNvCxnSpPr>
            <a:stCxn id="995" idx="2"/>
            <a:endCxn id="999" idx="0"/>
          </p:cNvCxnSpPr>
          <p:nvPr/>
        </p:nvCxnSpPr>
        <p:spPr>
          <a:xfrm flipH="1">
            <a:off x="4877175" y="4158550"/>
            <a:ext cx="457200" cy="292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2" name="Google Shape;1002;p87"/>
          <p:cNvSpPr txBox="1"/>
          <p:nvPr/>
        </p:nvSpPr>
        <p:spPr>
          <a:xfrm>
            <a:off x="2926275" y="4450750"/>
            <a:ext cx="852600" cy="39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pink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03" name="Google Shape;1003;p87"/>
          <p:cNvCxnSpPr>
            <a:stCxn id="991" idx="2"/>
            <a:endCxn id="1002" idx="0"/>
          </p:cNvCxnSpPr>
          <p:nvPr/>
        </p:nvCxnSpPr>
        <p:spPr>
          <a:xfrm>
            <a:off x="3352575" y="4158550"/>
            <a:ext cx="0" cy="292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4" name="Google Shape;1004;p87"/>
          <p:cNvSpPr txBox="1"/>
          <p:nvPr/>
        </p:nvSpPr>
        <p:spPr>
          <a:xfrm>
            <a:off x="3917325" y="2393350"/>
            <a:ext cx="852600" cy="39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edu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05" name="Google Shape;1005;p87"/>
          <p:cNvCxnSpPr>
            <a:stCxn id="1004" idx="2"/>
            <a:endCxn id="993" idx="0"/>
          </p:cNvCxnSpPr>
          <p:nvPr/>
        </p:nvCxnSpPr>
        <p:spPr>
          <a:xfrm>
            <a:off x="4343625" y="2786950"/>
            <a:ext cx="0" cy="216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6" name="Google Shape;1006;p87"/>
          <p:cNvSpPr txBox="1"/>
          <p:nvPr/>
        </p:nvSpPr>
        <p:spPr>
          <a:xfrm>
            <a:off x="3917325" y="1783750"/>
            <a:ext cx="852600" cy="39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. (root)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07" name="Google Shape;1007;p87"/>
          <p:cNvCxnSpPr>
            <a:stCxn id="1006" idx="2"/>
            <a:endCxn id="1004" idx="0"/>
          </p:cNvCxnSpPr>
          <p:nvPr/>
        </p:nvCxnSpPr>
        <p:spPr>
          <a:xfrm>
            <a:off x="4343625" y="2177350"/>
            <a:ext cx="0" cy="216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8" name="Google Shape;1008;p87"/>
          <p:cNvSpPr/>
          <p:nvPr/>
        </p:nvSpPr>
        <p:spPr>
          <a:xfrm>
            <a:off x="5152475" y="2484450"/>
            <a:ext cx="2055300" cy="636300"/>
          </a:xfrm>
          <a:prstGeom prst="wedgeRoundRectCallout">
            <a:avLst>
              <a:gd name="adj1" fmla="val -62599"/>
              <a:gd name="adj2" fmla="val 51364"/>
              <a:gd name="adj3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UC Berkeley owns the </a:t>
            </a:r>
            <a:r>
              <a:rPr lang="en-US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hofstra.edu</a:t>
            </a:r>
            <a:r>
              <a:rPr lang="en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zone.</a:t>
            </a:r>
            <a:endParaRPr dirty="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9" name="Google Shape;1009;p87"/>
          <p:cNvSpPr/>
          <p:nvPr/>
        </p:nvSpPr>
        <p:spPr>
          <a:xfrm>
            <a:off x="6432675" y="3764950"/>
            <a:ext cx="2304000" cy="826200"/>
          </a:xfrm>
          <a:prstGeom prst="wedgeRoundRectCallout">
            <a:avLst>
              <a:gd name="adj1" fmla="val -72926"/>
              <a:gd name="adj2" fmla="val -30540"/>
              <a:gd name="adj3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UC Berkeley gives the </a:t>
            </a:r>
            <a:r>
              <a:rPr lang="en-US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cs.hofstra.edu</a:t>
            </a:r>
            <a:r>
              <a:rPr lang="en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zone to the EECS department.</a:t>
            </a:r>
            <a:endParaRPr dirty="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8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DNS Hierarchy</a:t>
            </a:r>
            <a:endParaRPr/>
          </a:p>
        </p:txBody>
      </p:sp>
      <p:sp>
        <p:nvSpPr>
          <p:cNvPr id="1015" name="Google Shape;1015;p8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1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Infrastructure</a:t>
            </a:r>
            <a:r>
              <a:rPr lang="en"/>
              <a:t> is hierarchical. Each name server only needs to know about a subset of domains.</a:t>
            </a:r>
            <a:endParaRPr/>
          </a:p>
        </p:txBody>
      </p:sp>
      <p:sp>
        <p:nvSpPr>
          <p:cNvPr id="1016" name="Google Shape;1016;p88"/>
          <p:cNvSpPr txBox="1"/>
          <p:nvPr/>
        </p:nvSpPr>
        <p:spPr>
          <a:xfrm>
            <a:off x="2926275" y="3764950"/>
            <a:ext cx="852600" cy="39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ischool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17" name="Google Shape;1017;p88"/>
          <p:cNvCxnSpPr>
            <a:stCxn id="1018" idx="2"/>
            <a:endCxn id="1016" idx="0"/>
          </p:cNvCxnSpPr>
          <p:nvPr/>
        </p:nvCxnSpPr>
        <p:spPr>
          <a:xfrm flipH="1">
            <a:off x="3352425" y="3396550"/>
            <a:ext cx="991200" cy="368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8" name="Google Shape;1018;p88"/>
          <p:cNvSpPr txBox="1"/>
          <p:nvPr/>
        </p:nvSpPr>
        <p:spPr>
          <a:xfrm>
            <a:off x="3917325" y="3002950"/>
            <a:ext cx="852600" cy="39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berkeley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9" name="Google Shape;1019;p88"/>
          <p:cNvSpPr txBox="1"/>
          <p:nvPr/>
        </p:nvSpPr>
        <p:spPr>
          <a:xfrm>
            <a:off x="3917175" y="3764950"/>
            <a:ext cx="852600" cy="39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math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0" name="Google Shape;1020;p88"/>
          <p:cNvSpPr txBox="1"/>
          <p:nvPr/>
        </p:nvSpPr>
        <p:spPr>
          <a:xfrm>
            <a:off x="4908075" y="3764950"/>
            <a:ext cx="852600" cy="39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eecs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21" name="Google Shape;1021;p88"/>
          <p:cNvCxnSpPr>
            <a:stCxn id="1018" idx="2"/>
            <a:endCxn id="1019" idx="0"/>
          </p:cNvCxnSpPr>
          <p:nvPr/>
        </p:nvCxnSpPr>
        <p:spPr>
          <a:xfrm>
            <a:off x="4343625" y="3396550"/>
            <a:ext cx="0" cy="368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2" name="Google Shape;1022;p88"/>
          <p:cNvCxnSpPr>
            <a:stCxn id="1018" idx="2"/>
            <a:endCxn id="1020" idx="0"/>
          </p:cNvCxnSpPr>
          <p:nvPr/>
        </p:nvCxnSpPr>
        <p:spPr>
          <a:xfrm>
            <a:off x="4343625" y="3396550"/>
            <a:ext cx="990900" cy="368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23" name="Google Shape;1023;p88"/>
          <p:cNvSpPr txBox="1"/>
          <p:nvPr/>
        </p:nvSpPr>
        <p:spPr>
          <a:xfrm>
            <a:off x="5365125" y="4450750"/>
            <a:ext cx="852600" cy="39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rise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4" name="Google Shape;1024;p88"/>
          <p:cNvSpPr txBox="1"/>
          <p:nvPr/>
        </p:nvSpPr>
        <p:spPr>
          <a:xfrm>
            <a:off x="4450875" y="4450750"/>
            <a:ext cx="852600" cy="39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repo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25" name="Google Shape;1025;p88"/>
          <p:cNvCxnSpPr>
            <a:stCxn id="1020" idx="2"/>
            <a:endCxn id="1023" idx="0"/>
          </p:cNvCxnSpPr>
          <p:nvPr/>
        </p:nvCxnSpPr>
        <p:spPr>
          <a:xfrm>
            <a:off x="5334375" y="4158550"/>
            <a:ext cx="457200" cy="292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6" name="Google Shape;1026;p88"/>
          <p:cNvCxnSpPr>
            <a:stCxn id="1020" idx="2"/>
            <a:endCxn id="1024" idx="0"/>
          </p:cNvCxnSpPr>
          <p:nvPr/>
        </p:nvCxnSpPr>
        <p:spPr>
          <a:xfrm flipH="1">
            <a:off x="4877175" y="4158550"/>
            <a:ext cx="457200" cy="292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27" name="Google Shape;1027;p88"/>
          <p:cNvSpPr txBox="1"/>
          <p:nvPr/>
        </p:nvSpPr>
        <p:spPr>
          <a:xfrm>
            <a:off x="2926275" y="4450750"/>
            <a:ext cx="852600" cy="39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pink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28" name="Google Shape;1028;p88"/>
          <p:cNvCxnSpPr>
            <a:stCxn id="1016" idx="2"/>
            <a:endCxn id="1027" idx="0"/>
          </p:cNvCxnSpPr>
          <p:nvPr/>
        </p:nvCxnSpPr>
        <p:spPr>
          <a:xfrm>
            <a:off x="3352575" y="4158550"/>
            <a:ext cx="0" cy="292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29" name="Google Shape;1029;p88"/>
          <p:cNvSpPr txBox="1"/>
          <p:nvPr/>
        </p:nvSpPr>
        <p:spPr>
          <a:xfrm>
            <a:off x="3917325" y="2393350"/>
            <a:ext cx="852600" cy="39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edu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30" name="Google Shape;1030;p88"/>
          <p:cNvCxnSpPr>
            <a:stCxn id="1029" idx="2"/>
            <a:endCxn id="1018" idx="0"/>
          </p:cNvCxnSpPr>
          <p:nvPr/>
        </p:nvCxnSpPr>
        <p:spPr>
          <a:xfrm>
            <a:off x="4343625" y="2786950"/>
            <a:ext cx="0" cy="216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1" name="Google Shape;1031;p88"/>
          <p:cNvSpPr txBox="1"/>
          <p:nvPr/>
        </p:nvSpPr>
        <p:spPr>
          <a:xfrm>
            <a:off x="3917325" y="1783750"/>
            <a:ext cx="852600" cy="39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. (root)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32" name="Google Shape;1032;p88"/>
          <p:cNvCxnSpPr>
            <a:stCxn id="1031" idx="2"/>
            <a:endCxn id="1029" idx="0"/>
          </p:cNvCxnSpPr>
          <p:nvPr/>
        </p:nvCxnSpPr>
        <p:spPr>
          <a:xfrm>
            <a:off x="4343625" y="2177350"/>
            <a:ext cx="0" cy="216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3" name="Google Shape;1033;p88"/>
          <p:cNvSpPr/>
          <p:nvPr/>
        </p:nvSpPr>
        <p:spPr>
          <a:xfrm>
            <a:off x="5252750" y="1783750"/>
            <a:ext cx="2406300" cy="1327200"/>
          </a:xfrm>
          <a:prstGeom prst="wedgeRoundRectCallout">
            <a:avLst>
              <a:gd name="adj1" fmla="val -62599"/>
              <a:gd name="adj2" fmla="val 51364"/>
              <a:gd name="adj3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I have to answer all </a:t>
            </a:r>
            <a:r>
              <a:rPr lang="en-US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hofstra.edu</a:t>
            </a:r>
            <a:r>
              <a:rPr lang="en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queries.</a:t>
            </a:r>
            <a:endParaRPr dirty="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For </a:t>
            </a:r>
            <a:r>
              <a:rPr lang="en-US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cs.hofstra.edu</a:t>
            </a:r>
            <a:r>
              <a:rPr lang="en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queries, I can redirect users to that name server.</a:t>
            </a:r>
            <a:endParaRPr dirty="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8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DNS Hierarchy</a:t>
            </a:r>
            <a:endParaRPr/>
          </a:p>
        </p:txBody>
      </p:sp>
      <p:sp>
        <p:nvSpPr>
          <p:cNvPr id="1039" name="Google Shape;1039;p89"/>
          <p:cNvSpPr txBox="1"/>
          <p:nvPr/>
        </p:nvSpPr>
        <p:spPr>
          <a:xfrm>
            <a:off x="4762175" y="666475"/>
            <a:ext cx="2884200" cy="1875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-US" sz="1200" b="1" dirty="0">
                <a:latin typeface="Roboto"/>
                <a:ea typeface="Roboto"/>
                <a:cs typeface="Roboto"/>
                <a:sym typeface="Roboto"/>
              </a:rPr>
              <a:t>hofstra.edu</a:t>
            </a:r>
            <a:r>
              <a:rPr lang="en" sz="1200" b="1" dirty="0">
                <a:latin typeface="Roboto"/>
                <a:ea typeface="Roboto"/>
                <a:cs typeface="Roboto"/>
                <a:sym typeface="Roboto"/>
              </a:rPr>
              <a:t> zone</a:t>
            </a:r>
            <a:endParaRPr sz="1200" b="1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 b="1" dirty="0">
                <a:latin typeface="Roboto"/>
                <a:ea typeface="Roboto"/>
                <a:cs typeface="Roboto"/>
                <a:sym typeface="Roboto"/>
              </a:rPr>
              <a:t>Owned by</a:t>
            </a:r>
            <a:r>
              <a:rPr lang="en" sz="1200" dirty="0">
                <a:latin typeface="Roboto"/>
                <a:ea typeface="Roboto"/>
                <a:cs typeface="Roboto"/>
                <a:sym typeface="Roboto"/>
              </a:rPr>
              <a:t>: UC Berkeley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latin typeface="Roboto"/>
                <a:ea typeface="Roboto"/>
                <a:cs typeface="Roboto"/>
                <a:sym typeface="Roboto"/>
              </a:rPr>
              <a:t>Name server</a:t>
            </a:r>
            <a:r>
              <a:rPr lang="en" sz="1200" dirty="0">
                <a:latin typeface="Roboto"/>
                <a:ea typeface="Roboto"/>
                <a:cs typeface="Roboto"/>
                <a:sym typeface="Roboto"/>
              </a:rPr>
              <a:t>: adns1.</a:t>
            </a: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hofstra.edu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 b="1" dirty="0">
                <a:latin typeface="Roboto"/>
                <a:ea typeface="Roboto"/>
                <a:cs typeface="Roboto"/>
                <a:sym typeface="Roboto"/>
              </a:rPr>
              <a:t>Manages</a:t>
            </a:r>
            <a:r>
              <a:rPr lang="en" sz="1200" dirty="0">
                <a:latin typeface="Roboto"/>
                <a:ea typeface="Roboto"/>
                <a:cs typeface="Roboto"/>
                <a:sym typeface="Roboto"/>
              </a:rPr>
              <a:t>: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Roboto"/>
                <a:ea typeface="Roboto"/>
                <a:cs typeface="Roboto"/>
                <a:sym typeface="Roboto"/>
              </a:rPr>
              <a:t>www.</a:t>
            </a: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hofstra.edu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Roboto"/>
                <a:ea typeface="Roboto"/>
                <a:cs typeface="Roboto"/>
                <a:sym typeface="Roboto"/>
              </a:rPr>
              <a:t>calcentral.</a:t>
            </a: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hofstra.edu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Roboto"/>
                <a:ea typeface="Roboto"/>
                <a:cs typeface="Roboto"/>
                <a:sym typeface="Roboto"/>
              </a:rPr>
              <a:t>systemstatus.</a:t>
            </a: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hofstra.edu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Roboto"/>
                <a:ea typeface="Roboto"/>
                <a:cs typeface="Roboto"/>
                <a:sym typeface="Roboto"/>
              </a:rPr>
              <a:t>...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0" name="Google Shape;1040;p89"/>
          <p:cNvSpPr txBox="1"/>
          <p:nvPr/>
        </p:nvSpPr>
        <p:spPr>
          <a:xfrm>
            <a:off x="3598325" y="3101675"/>
            <a:ext cx="2468700" cy="1660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latin typeface="Roboto"/>
                <a:ea typeface="Roboto"/>
                <a:cs typeface="Roboto"/>
                <a:sym typeface="Roboto"/>
              </a:rPr>
              <a:t>The ischool.</a:t>
            </a:r>
            <a:r>
              <a:rPr lang="en-US" sz="1200" b="1" dirty="0">
                <a:latin typeface="Roboto"/>
                <a:ea typeface="Roboto"/>
                <a:cs typeface="Roboto"/>
                <a:sym typeface="Roboto"/>
              </a:rPr>
              <a:t>hofstra.edu</a:t>
            </a:r>
            <a:r>
              <a:rPr lang="en" sz="1200" b="1" dirty="0">
                <a:latin typeface="Roboto"/>
                <a:ea typeface="Roboto"/>
                <a:cs typeface="Roboto"/>
                <a:sym typeface="Roboto"/>
              </a:rPr>
              <a:t> zone</a:t>
            </a:r>
            <a:endParaRPr sz="1200" b="1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 b="1" dirty="0">
                <a:latin typeface="Roboto"/>
                <a:ea typeface="Roboto"/>
                <a:cs typeface="Roboto"/>
                <a:sym typeface="Roboto"/>
              </a:rPr>
              <a:t>Owned by</a:t>
            </a:r>
            <a:r>
              <a:rPr lang="en" sz="1200" dirty="0">
                <a:latin typeface="Roboto"/>
                <a:ea typeface="Roboto"/>
                <a:cs typeface="Roboto"/>
                <a:sym typeface="Roboto"/>
              </a:rPr>
              <a:t>: School of Information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latin typeface="Roboto"/>
                <a:ea typeface="Roboto"/>
                <a:cs typeface="Roboto"/>
                <a:sym typeface="Roboto"/>
              </a:rPr>
              <a:t>Name server</a:t>
            </a:r>
            <a:r>
              <a:rPr lang="en" sz="1200" dirty="0">
                <a:latin typeface="Roboto"/>
                <a:ea typeface="Roboto"/>
                <a:cs typeface="Roboto"/>
                <a:sym typeface="Roboto"/>
              </a:rPr>
              <a:t>: is-dns.</a:t>
            </a: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hofstra.edu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 b="1" dirty="0">
                <a:latin typeface="Roboto"/>
                <a:ea typeface="Roboto"/>
                <a:cs typeface="Roboto"/>
                <a:sym typeface="Roboto"/>
              </a:rPr>
              <a:t>Manages</a:t>
            </a:r>
            <a:r>
              <a:rPr lang="en" sz="1200" dirty="0">
                <a:latin typeface="Roboto"/>
                <a:ea typeface="Roboto"/>
                <a:cs typeface="Roboto"/>
                <a:sym typeface="Roboto"/>
              </a:rPr>
              <a:t>: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Roboto"/>
                <a:ea typeface="Roboto"/>
                <a:cs typeface="Roboto"/>
                <a:sym typeface="Roboto"/>
              </a:rPr>
              <a:t>pink.ischool.</a:t>
            </a: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hofstra.edu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Roboto"/>
                <a:ea typeface="Roboto"/>
                <a:cs typeface="Roboto"/>
                <a:sym typeface="Roboto"/>
              </a:rPr>
              <a:t>blue.ischool.</a:t>
            </a: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hofstra.edu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Roboto"/>
                <a:ea typeface="Roboto"/>
                <a:cs typeface="Roboto"/>
                <a:sym typeface="Roboto"/>
              </a:rPr>
              <a:t>...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1" name="Google Shape;1041;p89"/>
          <p:cNvSpPr txBox="1"/>
          <p:nvPr/>
        </p:nvSpPr>
        <p:spPr>
          <a:xfrm>
            <a:off x="6341525" y="3101675"/>
            <a:ext cx="2468700" cy="1660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-US" sz="1200" b="1" dirty="0">
                <a:latin typeface="Roboto"/>
                <a:ea typeface="Roboto"/>
                <a:cs typeface="Roboto"/>
                <a:sym typeface="Roboto"/>
              </a:rPr>
              <a:t>cs.hofstra.edu</a:t>
            </a:r>
            <a:r>
              <a:rPr lang="en" sz="1200" b="1" dirty="0">
                <a:latin typeface="Roboto"/>
                <a:ea typeface="Roboto"/>
                <a:cs typeface="Roboto"/>
                <a:sym typeface="Roboto"/>
              </a:rPr>
              <a:t> zone</a:t>
            </a:r>
            <a:endParaRPr sz="1200" b="1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 b="1" dirty="0">
                <a:latin typeface="Roboto"/>
                <a:ea typeface="Roboto"/>
                <a:cs typeface="Roboto"/>
                <a:sym typeface="Roboto"/>
              </a:rPr>
              <a:t>Owned by</a:t>
            </a:r>
            <a:r>
              <a:rPr lang="en" sz="1200" dirty="0">
                <a:latin typeface="Roboto"/>
                <a:ea typeface="Roboto"/>
                <a:cs typeface="Roboto"/>
                <a:sym typeface="Roboto"/>
              </a:rPr>
              <a:t>: EECS Department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latin typeface="Roboto"/>
                <a:ea typeface="Roboto"/>
                <a:cs typeface="Roboto"/>
                <a:sym typeface="Roboto"/>
              </a:rPr>
              <a:t>Name server</a:t>
            </a:r>
            <a:r>
              <a:rPr lang="en" sz="1200" dirty="0">
                <a:latin typeface="Roboto"/>
                <a:ea typeface="Roboto"/>
                <a:cs typeface="Roboto"/>
                <a:sym typeface="Roboto"/>
              </a:rPr>
              <a:t>: cs-dns.</a:t>
            </a: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hofstra.edu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 b="1" dirty="0">
                <a:latin typeface="Roboto"/>
                <a:ea typeface="Roboto"/>
                <a:cs typeface="Roboto"/>
                <a:sym typeface="Roboto"/>
              </a:rPr>
              <a:t>Manages</a:t>
            </a:r>
            <a:r>
              <a:rPr lang="en" sz="1200" dirty="0">
                <a:latin typeface="Roboto"/>
                <a:ea typeface="Roboto"/>
                <a:cs typeface="Roboto"/>
                <a:sym typeface="Roboto"/>
              </a:rPr>
              <a:t>: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Roboto"/>
                <a:ea typeface="Roboto"/>
                <a:cs typeface="Roboto"/>
                <a:sym typeface="Roboto"/>
              </a:rPr>
              <a:t>repo.</a:t>
            </a: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cs.hofstra.edu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Roboto"/>
                <a:ea typeface="Roboto"/>
                <a:cs typeface="Roboto"/>
                <a:sym typeface="Roboto"/>
              </a:rPr>
              <a:t>rise.</a:t>
            </a: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cs.hofstra.edu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Roboto"/>
                <a:ea typeface="Roboto"/>
                <a:cs typeface="Roboto"/>
                <a:sym typeface="Roboto"/>
              </a:rPr>
              <a:t>...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42" name="Google Shape;1042;p89"/>
          <p:cNvCxnSpPr>
            <a:stCxn id="1039" idx="2"/>
            <a:endCxn id="1040" idx="0"/>
          </p:cNvCxnSpPr>
          <p:nvPr/>
        </p:nvCxnSpPr>
        <p:spPr>
          <a:xfrm flipH="1">
            <a:off x="4832675" y="2541475"/>
            <a:ext cx="1371600" cy="56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3" name="Google Shape;1043;p89"/>
          <p:cNvCxnSpPr>
            <a:stCxn id="1039" idx="2"/>
            <a:endCxn id="1041" idx="0"/>
          </p:cNvCxnSpPr>
          <p:nvPr/>
        </p:nvCxnSpPr>
        <p:spPr>
          <a:xfrm>
            <a:off x="6204275" y="2541475"/>
            <a:ext cx="1371600" cy="56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4" name="Google Shape;1044;p8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33411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Each node in the tree represents a </a:t>
            </a:r>
            <a:r>
              <a:rPr lang="en" b="1"/>
              <a:t>zone</a:t>
            </a:r>
            <a:r>
              <a:rPr lang="en"/>
              <a:t> of domains.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An organization managing a zone can </a:t>
            </a:r>
            <a:r>
              <a:rPr lang="en" b="1"/>
              <a:t>delegate</a:t>
            </a:r>
            <a:r>
              <a:rPr lang="en"/>
              <a:t> part of its zone to somebody else.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Each zone has an </a:t>
            </a:r>
            <a:r>
              <a:rPr lang="en" b="1"/>
              <a:t>authoritative name server</a:t>
            </a:r>
            <a:r>
              <a:rPr lang="en"/>
              <a:t> that knows about the domains in that zone.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Domain Names</a:t>
            </a:r>
            <a:endParaRPr/>
          </a:p>
        </p:txBody>
      </p:sp>
      <p:sp>
        <p:nvSpPr>
          <p:cNvPr id="180" name="Google Shape;180;p27"/>
          <p:cNvSpPr txBox="1">
            <a:spLocks noGrp="1"/>
          </p:cNvSpPr>
          <p:nvPr>
            <p:ph type="body" idx="1"/>
          </p:nvPr>
        </p:nvSpPr>
        <p:spPr>
          <a:xfrm>
            <a:off x="107049" y="402200"/>
            <a:ext cx="5545605" cy="44399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Recall: Computers are addressed by IP address.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Example: 74.125.25.99.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Useful for machines: Helps making routing scalable.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Not useful for humans: Numbers not meaningful to humans. Hard to remember.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Alternative addressing system: Human-readable domain names.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Example: www.google.com.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Not useful for machines: Contains no relevant routing information.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Useful for humans: Meaningful words and phrases, easy to remember.</a:t>
            </a:r>
            <a:endParaRPr dirty="0"/>
          </a:p>
        </p:txBody>
      </p:sp>
      <p:sp>
        <p:nvSpPr>
          <p:cNvPr id="2" name="Google Shape;160;p26">
            <a:extLst>
              <a:ext uri="{FF2B5EF4-FFF2-40B4-BE49-F238E27FC236}">
                <a16:creationId xmlns:a16="http://schemas.microsoft.com/office/drawing/2014/main" id="{1F885F09-AD6E-87BD-D7BD-EAF9F2942A97}"/>
              </a:ext>
            </a:extLst>
          </p:cNvPr>
          <p:cNvSpPr/>
          <p:nvPr/>
        </p:nvSpPr>
        <p:spPr>
          <a:xfrm>
            <a:off x="5915312" y="3397141"/>
            <a:ext cx="1369200" cy="5049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Physical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Google Shape;161;p26">
            <a:extLst>
              <a:ext uri="{FF2B5EF4-FFF2-40B4-BE49-F238E27FC236}">
                <a16:creationId xmlns:a16="http://schemas.microsoft.com/office/drawing/2014/main" id="{9DD15AF1-5F63-3BAD-DA6A-B23A9E8FD407}"/>
              </a:ext>
            </a:extLst>
          </p:cNvPr>
          <p:cNvSpPr/>
          <p:nvPr/>
        </p:nvSpPr>
        <p:spPr>
          <a:xfrm>
            <a:off x="5915312" y="2892241"/>
            <a:ext cx="1369200" cy="5049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Data Link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" name="Google Shape;162;p26">
            <a:extLst>
              <a:ext uri="{FF2B5EF4-FFF2-40B4-BE49-F238E27FC236}">
                <a16:creationId xmlns:a16="http://schemas.microsoft.com/office/drawing/2014/main" id="{100BA0DF-EA7C-C4F8-665A-1BB47E19B8B0}"/>
              </a:ext>
            </a:extLst>
          </p:cNvPr>
          <p:cNvSpPr/>
          <p:nvPr/>
        </p:nvSpPr>
        <p:spPr>
          <a:xfrm>
            <a:off x="5915312" y="2387341"/>
            <a:ext cx="1369200" cy="50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Network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Google Shape;163;p26">
            <a:extLst>
              <a:ext uri="{FF2B5EF4-FFF2-40B4-BE49-F238E27FC236}">
                <a16:creationId xmlns:a16="http://schemas.microsoft.com/office/drawing/2014/main" id="{41AC7B55-5694-9F2A-14C0-C3CD5EE40DB4}"/>
              </a:ext>
            </a:extLst>
          </p:cNvPr>
          <p:cNvSpPr/>
          <p:nvPr/>
        </p:nvSpPr>
        <p:spPr>
          <a:xfrm>
            <a:off x="5915312" y="1882441"/>
            <a:ext cx="1369200" cy="504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Transport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164;p26">
            <a:extLst>
              <a:ext uri="{FF2B5EF4-FFF2-40B4-BE49-F238E27FC236}">
                <a16:creationId xmlns:a16="http://schemas.microsoft.com/office/drawing/2014/main" id="{7531CD1E-DC3B-FB81-0601-CC69C7A3A681}"/>
              </a:ext>
            </a:extLst>
          </p:cNvPr>
          <p:cNvSpPr/>
          <p:nvPr/>
        </p:nvSpPr>
        <p:spPr>
          <a:xfrm>
            <a:off x="5915312" y="1377541"/>
            <a:ext cx="1369200" cy="504900"/>
          </a:xfrm>
          <a:prstGeom prst="rect">
            <a:avLst/>
          </a:prstGeom>
          <a:solidFill>
            <a:srgbClr val="B4A7D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Application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Google Shape;165;p26">
            <a:extLst>
              <a:ext uri="{FF2B5EF4-FFF2-40B4-BE49-F238E27FC236}">
                <a16:creationId xmlns:a16="http://schemas.microsoft.com/office/drawing/2014/main" id="{BF980382-1734-8457-0ADC-88A39228306B}"/>
              </a:ext>
            </a:extLst>
          </p:cNvPr>
          <p:cNvSpPr txBox="1"/>
          <p:nvPr/>
        </p:nvSpPr>
        <p:spPr>
          <a:xfrm>
            <a:off x="5583382" y="1429891"/>
            <a:ext cx="29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7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166;p26">
            <a:extLst>
              <a:ext uri="{FF2B5EF4-FFF2-40B4-BE49-F238E27FC236}">
                <a16:creationId xmlns:a16="http://schemas.microsoft.com/office/drawing/2014/main" id="{1CF41F68-8C30-4837-7EB6-C62F39862A69}"/>
              </a:ext>
            </a:extLst>
          </p:cNvPr>
          <p:cNvSpPr txBox="1"/>
          <p:nvPr/>
        </p:nvSpPr>
        <p:spPr>
          <a:xfrm>
            <a:off x="5583382" y="1934791"/>
            <a:ext cx="29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67;p26">
            <a:extLst>
              <a:ext uri="{FF2B5EF4-FFF2-40B4-BE49-F238E27FC236}">
                <a16:creationId xmlns:a16="http://schemas.microsoft.com/office/drawing/2014/main" id="{6045BBE3-CADE-12A6-02D5-70EEC7BED8DE}"/>
              </a:ext>
            </a:extLst>
          </p:cNvPr>
          <p:cNvSpPr txBox="1"/>
          <p:nvPr/>
        </p:nvSpPr>
        <p:spPr>
          <a:xfrm>
            <a:off x="5583382" y="2439691"/>
            <a:ext cx="29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168;p26">
            <a:extLst>
              <a:ext uri="{FF2B5EF4-FFF2-40B4-BE49-F238E27FC236}">
                <a16:creationId xmlns:a16="http://schemas.microsoft.com/office/drawing/2014/main" id="{61F4888A-782C-EE3B-4825-C466F2829F75}"/>
              </a:ext>
            </a:extLst>
          </p:cNvPr>
          <p:cNvSpPr txBox="1"/>
          <p:nvPr/>
        </p:nvSpPr>
        <p:spPr>
          <a:xfrm>
            <a:off x="5583382" y="2944591"/>
            <a:ext cx="29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" name="Google Shape;169;p26">
            <a:extLst>
              <a:ext uri="{FF2B5EF4-FFF2-40B4-BE49-F238E27FC236}">
                <a16:creationId xmlns:a16="http://schemas.microsoft.com/office/drawing/2014/main" id="{AFB3CCEF-A934-6F0B-5E2B-F98096C7023E}"/>
              </a:ext>
            </a:extLst>
          </p:cNvPr>
          <p:cNvSpPr txBox="1"/>
          <p:nvPr/>
        </p:nvSpPr>
        <p:spPr>
          <a:xfrm>
            <a:off x="5583382" y="3449491"/>
            <a:ext cx="29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70;p26">
            <a:extLst>
              <a:ext uri="{FF2B5EF4-FFF2-40B4-BE49-F238E27FC236}">
                <a16:creationId xmlns:a16="http://schemas.microsoft.com/office/drawing/2014/main" id="{F7082141-DDA8-C6B3-5B32-F2BE521365D8}"/>
              </a:ext>
            </a:extLst>
          </p:cNvPr>
          <p:cNvSpPr txBox="1"/>
          <p:nvPr/>
        </p:nvSpPr>
        <p:spPr>
          <a:xfrm>
            <a:off x="7311737" y="1429891"/>
            <a:ext cx="194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" dirty="0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DNS</a:t>
            </a: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HTTP)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71;p26">
            <a:extLst>
              <a:ext uri="{FF2B5EF4-FFF2-40B4-BE49-F238E27FC236}">
                <a16:creationId xmlns:a16="http://schemas.microsoft.com/office/drawing/2014/main" id="{F05DC0EE-02A1-B08E-8861-6B719A939EE2}"/>
              </a:ext>
            </a:extLst>
          </p:cNvPr>
          <p:cNvSpPr txBox="1"/>
          <p:nvPr/>
        </p:nvSpPr>
        <p:spPr>
          <a:xfrm>
            <a:off x="7311737" y="1934791"/>
            <a:ext cx="194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(TCP, UDP)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72;p26">
            <a:extLst>
              <a:ext uri="{FF2B5EF4-FFF2-40B4-BE49-F238E27FC236}">
                <a16:creationId xmlns:a16="http://schemas.microsoft.com/office/drawing/2014/main" id="{BAE701A6-5C59-5CFC-647B-C9F28C7D46C7}"/>
              </a:ext>
            </a:extLst>
          </p:cNvPr>
          <p:cNvSpPr txBox="1"/>
          <p:nvPr/>
        </p:nvSpPr>
        <p:spPr>
          <a:xfrm>
            <a:off x="7311737" y="2439691"/>
            <a:ext cx="194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(IP)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73;p26">
            <a:extLst>
              <a:ext uri="{FF2B5EF4-FFF2-40B4-BE49-F238E27FC236}">
                <a16:creationId xmlns:a16="http://schemas.microsoft.com/office/drawing/2014/main" id="{D7C3BAFC-22E3-4719-72DD-0F76055EA44F}"/>
              </a:ext>
            </a:extLst>
          </p:cNvPr>
          <p:cNvSpPr txBox="1"/>
          <p:nvPr/>
        </p:nvSpPr>
        <p:spPr>
          <a:xfrm>
            <a:off x="7311737" y="2944591"/>
            <a:ext cx="194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(Ethernet)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74;p26">
            <a:extLst>
              <a:ext uri="{FF2B5EF4-FFF2-40B4-BE49-F238E27FC236}">
                <a16:creationId xmlns:a16="http://schemas.microsoft.com/office/drawing/2014/main" id="{8D062BE5-64E2-CC40-D4C8-930F3E81E2AB}"/>
              </a:ext>
            </a:extLst>
          </p:cNvPr>
          <p:cNvSpPr txBox="1"/>
          <p:nvPr/>
        </p:nvSpPr>
        <p:spPr>
          <a:xfrm>
            <a:off x="7311737" y="3449491"/>
            <a:ext cx="194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(Optical fiber, copper)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9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DNS Hierarchy</a:t>
            </a:r>
            <a:endParaRPr/>
          </a:p>
        </p:txBody>
      </p:sp>
      <p:sp>
        <p:nvSpPr>
          <p:cNvPr id="1050" name="Google Shape;1050;p90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A </a:t>
            </a:r>
            <a:r>
              <a:rPr lang="en" b="1" dirty="0"/>
              <a:t>zone</a:t>
            </a:r>
            <a:r>
              <a:rPr lang="en" dirty="0"/>
              <a:t> corresponds to an administrative authority response for some part of the hierarchy.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 zone is </a:t>
            </a:r>
            <a:r>
              <a:rPr lang="en" b="1" dirty="0"/>
              <a:t>authoritative</a:t>
            </a:r>
            <a:r>
              <a:rPr lang="en" dirty="0"/>
              <a:t> for how names within that part of the hierarchy are controlled.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You can choose to </a:t>
            </a:r>
            <a:r>
              <a:rPr lang="en" b="1" dirty="0"/>
              <a:t>delegate</a:t>
            </a:r>
            <a:r>
              <a:rPr lang="en" dirty="0"/>
              <a:t> authority for part of the zone to somebody else.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Zones help DNS scale.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Different administrative authorities are responsible for different parts of the hierarchy.</a:t>
            </a:r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9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Administrative Authorities</a:t>
            </a:r>
            <a:endParaRPr/>
          </a:p>
        </p:txBody>
      </p:sp>
      <p:sp>
        <p:nvSpPr>
          <p:cNvPr id="1056" name="Google Shape;1056;p91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7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DNS root is controlled by ICANN.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Internet Corporation for Assigned Names and Numbers.</a:t>
            </a:r>
            <a:endParaRPr/>
          </a:p>
        </p:txBody>
      </p:sp>
      <p:sp>
        <p:nvSpPr>
          <p:cNvPr id="1057" name="Google Shape;1057;p91"/>
          <p:cNvSpPr txBox="1"/>
          <p:nvPr/>
        </p:nvSpPr>
        <p:spPr>
          <a:xfrm>
            <a:off x="4145700" y="2415825"/>
            <a:ext cx="852600" cy="393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. (root)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58" name="Google Shape;1058;p91"/>
          <p:cNvCxnSpPr>
            <a:stCxn id="1057" idx="2"/>
            <a:endCxn id="1059" idx="0"/>
          </p:cNvCxnSpPr>
          <p:nvPr/>
        </p:nvCxnSpPr>
        <p:spPr>
          <a:xfrm flipH="1">
            <a:off x="2930400" y="2809425"/>
            <a:ext cx="1641600" cy="368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60" name="Google Shape;1060;p91"/>
          <p:cNvSpPr txBox="1"/>
          <p:nvPr/>
        </p:nvSpPr>
        <p:spPr>
          <a:xfrm>
            <a:off x="4610100" y="3177825"/>
            <a:ext cx="580500" cy="39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uk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1" name="Google Shape;1061;p91"/>
          <p:cNvSpPr txBox="1"/>
          <p:nvPr/>
        </p:nvSpPr>
        <p:spPr>
          <a:xfrm>
            <a:off x="3953400" y="3177825"/>
            <a:ext cx="580500" cy="39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org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2" name="Google Shape;1062;p91"/>
          <p:cNvSpPr txBox="1"/>
          <p:nvPr/>
        </p:nvSpPr>
        <p:spPr>
          <a:xfrm>
            <a:off x="3296700" y="3177825"/>
            <a:ext cx="580500" cy="39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edu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9" name="Google Shape;1059;p91"/>
          <p:cNvSpPr txBox="1"/>
          <p:nvPr/>
        </p:nvSpPr>
        <p:spPr>
          <a:xfrm>
            <a:off x="2640000" y="3177825"/>
            <a:ext cx="580500" cy="39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com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3" name="Google Shape;1063;p91"/>
          <p:cNvSpPr txBox="1"/>
          <p:nvPr/>
        </p:nvSpPr>
        <p:spPr>
          <a:xfrm>
            <a:off x="5923500" y="3177825"/>
            <a:ext cx="580500" cy="39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jp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4" name="Google Shape;1064;p91"/>
          <p:cNvSpPr txBox="1"/>
          <p:nvPr/>
        </p:nvSpPr>
        <p:spPr>
          <a:xfrm>
            <a:off x="5266800" y="3177825"/>
            <a:ext cx="580500" cy="39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5" name="Google Shape;1065;p91"/>
          <p:cNvSpPr txBox="1"/>
          <p:nvPr/>
        </p:nvSpPr>
        <p:spPr>
          <a:xfrm>
            <a:off x="6580200" y="3177825"/>
            <a:ext cx="328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...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66" name="Google Shape;1066;p91"/>
          <p:cNvCxnSpPr>
            <a:stCxn id="1057" idx="2"/>
            <a:endCxn id="1062" idx="0"/>
          </p:cNvCxnSpPr>
          <p:nvPr/>
        </p:nvCxnSpPr>
        <p:spPr>
          <a:xfrm flipH="1">
            <a:off x="3586800" y="2809425"/>
            <a:ext cx="985200" cy="368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7" name="Google Shape;1067;p91"/>
          <p:cNvCxnSpPr>
            <a:stCxn id="1057" idx="2"/>
            <a:endCxn id="1061" idx="0"/>
          </p:cNvCxnSpPr>
          <p:nvPr/>
        </p:nvCxnSpPr>
        <p:spPr>
          <a:xfrm flipH="1">
            <a:off x="4243800" y="2809425"/>
            <a:ext cx="328200" cy="368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8" name="Google Shape;1068;p91"/>
          <p:cNvCxnSpPr>
            <a:stCxn id="1057" idx="2"/>
            <a:endCxn id="1060" idx="0"/>
          </p:cNvCxnSpPr>
          <p:nvPr/>
        </p:nvCxnSpPr>
        <p:spPr>
          <a:xfrm>
            <a:off x="4572000" y="2809425"/>
            <a:ext cx="328500" cy="368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9" name="Google Shape;1069;p91"/>
          <p:cNvCxnSpPr>
            <a:stCxn id="1057" idx="2"/>
            <a:endCxn id="1064" idx="0"/>
          </p:cNvCxnSpPr>
          <p:nvPr/>
        </p:nvCxnSpPr>
        <p:spPr>
          <a:xfrm>
            <a:off x="4572000" y="2809425"/>
            <a:ext cx="985200" cy="368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0" name="Google Shape;1070;p91"/>
          <p:cNvCxnSpPr>
            <a:stCxn id="1057" idx="2"/>
            <a:endCxn id="1063" idx="0"/>
          </p:cNvCxnSpPr>
          <p:nvPr/>
        </p:nvCxnSpPr>
        <p:spPr>
          <a:xfrm>
            <a:off x="4572000" y="2809425"/>
            <a:ext cx="1641900" cy="368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1" name="Google Shape;1071;p91"/>
          <p:cNvSpPr txBox="1"/>
          <p:nvPr/>
        </p:nvSpPr>
        <p:spPr>
          <a:xfrm>
            <a:off x="2235600" y="3177825"/>
            <a:ext cx="328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...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2" name="Google Shape;1072;p91"/>
          <p:cNvSpPr txBox="1"/>
          <p:nvPr/>
        </p:nvSpPr>
        <p:spPr>
          <a:xfrm>
            <a:off x="4229100" y="3863625"/>
            <a:ext cx="580500" cy="39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3" name="Google Shape;1073;p91"/>
          <p:cNvSpPr txBox="1"/>
          <p:nvPr/>
        </p:nvSpPr>
        <p:spPr>
          <a:xfrm>
            <a:off x="4991100" y="3863625"/>
            <a:ext cx="580500" cy="39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74" name="Google Shape;1074;p91"/>
          <p:cNvCxnSpPr>
            <a:stCxn id="1060" idx="2"/>
            <a:endCxn id="1072" idx="0"/>
          </p:cNvCxnSpPr>
          <p:nvPr/>
        </p:nvCxnSpPr>
        <p:spPr>
          <a:xfrm flipH="1">
            <a:off x="4519350" y="3571425"/>
            <a:ext cx="381000" cy="292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5" name="Google Shape;1075;p91"/>
          <p:cNvCxnSpPr>
            <a:stCxn id="1060" idx="2"/>
            <a:endCxn id="1073" idx="0"/>
          </p:cNvCxnSpPr>
          <p:nvPr/>
        </p:nvCxnSpPr>
        <p:spPr>
          <a:xfrm>
            <a:off x="4900350" y="3571425"/>
            <a:ext cx="381000" cy="292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6" name="Google Shape;1076;p91"/>
          <p:cNvSpPr txBox="1"/>
          <p:nvPr/>
        </p:nvSpPr>
        <p:spPr>
          <a:xfrm>
            <a:off x="3726450" y="4549425"/>
            <a:ext cx="671400" cy="39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google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7" name="Google Shape;1077;p91"/>
          <p:cNvSpPr txBox="1"/>
          <p:nvPr/>
        </p:nvSpPr>
        <p:spPr>
          <a:xfrm>
            <a:off x="4640850" y="4549425"/>
            <a:ext cx="671400" cy="39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amazon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78" name="Google Shape;1078;p91"/>
          <p:cNvCxnSpPr>
            <a:stCxn id="1072" idx="2"/>
            <a:endCxn id="1076" idx="0"/>
          </p:cNvCxnSpPr>
          <p:nvPr/>
        </p:nvCxnSpPr>
        <p:spPr>
          <a:xfrm flipH="1">
            <a:off x="4062150" y="4257225"/>
            <a:ext cx="457200" cy="292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9" name="Google Shape;1079;p91"/>
          <p:cNvCxnSpPr>
            <a:stCxn id="1072" idx="2"/>
            <a:endCxn id="1077" idx="0"/>
          </p:cNvCxnSpPr>
          <p:nvPr/>
        </p:nvCxnSpPr>
        <p:spPr>
          <a:xfrm>
            <a:off x="4519350" y="4257225"/>
            <a:ext cx="457200" cy="292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9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Administrative Authorities</a:t>
            </a:r>
            <a:endParaRPr/>
          </a:p>
        </p:txBody>
      </p:sp>
      <p:sp>
        <p:nvSpPr>
          <p:cNvPr id="1085" name="Google Shape;1085;p92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7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Top-level domains (TLDs)</a:t>
            </a:r>
            <a:r>
              <a:rPr lang="en"/>
              <a:t> are the zones directly below root.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Historically, relatively few, based on purpose (</a:t>
            </a:r>
            <a:r>
              <a:rPr lang="en" b="1"/>
              <a:t>org</a:t>
            </a:r>
            <a:r>
              <a:rPr lang="en"/>
              <a:t>anization, </a:t>
            </a:r>
            <a:r>
              <a:rPr lang="en" b="1"/>
              <a:t>edu</a:t>
            </a:r>
            <a:r>
              <a:rPr lang="en"/>
              <a:t>cation, </a:t>
            </a:r>
            <a:r>
              <a:rPr lang="en" b="1"/>
              <a:t>com</a:t>
            </a:r>
            <a:r>
              <a:rPr lang="en"/>
              <a:t>mercial, etc.), and country (UK, France, Japan, etc.).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More recently, many more weird ones (.travel, .pizza, etc.). Over 1500 TLDs today!</a:t>
            </a:r>
            <a:endParaRPr/>
          </a:p>
        </p:txBody>
      </p:sp>
      <p:sp>
        <p:nvSpPr>
          <p:cNvPr id="1086" name="Google Shape;1086;p92"/>
          <p:cNvSpPr txBox="1"/>
          <p:nvPr/>
        </p:nvSpPr>
        <p:spPr>
          <a:xfrm>
            <a:off x="4145700" y="2415825"/>
            <a:ext cx="852600" cy="39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. (root)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87" name="Google Shape;1087;p92"/>
          <p:cNvCxnSpPr>
            <a:stCxn id="1086" idx="2"/>
            <a:endCxn id="1088" idx="0"/>
          </p:cNvCxnSpPr>
          <p:nvPr/>
        </p:nvCxnSpPr>
        <p:spPr>
          <a:xfrm flipH="1">
            <a:off x="2930400" y="2809425"/>
            <a:ext cx="1641600" cy="368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89" name="Google Shape;1089;p92"/>
          <p:cNvSpPr txBox="1"/>
          <p:nvPr/>
        </p:nvSpPr>
        <p:spPr>
          <a:xfrm>
            <a:off x="4610100" y="3177825"/>
            <a:ext cx="580500" cy="393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uk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0" name="Google Shape;1090;p92"/>
          <p:cNvSpPr txBox="1"/>
          <p:nvPr/>
        </p:nvSpPr>
        <p:spPr>
          <a:xfrm>
            <a:off x="3953400" y="3177825"/>
            <a:ext cx="580500" cy="393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org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1" name="Google Shape;1091;p92"/>
          <p:cNvSpPr txBox="1"/>
          <p:nvPr/>
        </p:nvSpPr>
        <p:spPr>
          <a:xfrm>
            <a:off x="3296700" y="3177825"/>
            <a:ext cx="580500" cy="393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edu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8" name="Google Shape;1088;p92"/>
          <p:cNvSpPr txBox="1"/>
          <p:nvPr/>
        </p:nvSpPr>
        <p:spPr>
          <a:xfrm>
            <a:off x="2640000" y="3177825"/>
            <a:ext cx="580500" cy="393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com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2" name="Google Shape;1092;p92"/>
          <p:cNvSpPr txBox="1"/>
          <p:nvPr/>
        </p:nvSpPr>
        <p:spPr>
          <a:xfrm>
            <a:off x="5923500" y="3177825"/>
            <a:ext cx="580500" cy="393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jp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3" name="Google Shape;1093;p92"/>
          <p:cNvSpPr txBox="1"/>
          <p:nvPr/>
        </p:nvSpPr>
        <p:spPr>
          <a:xfrm>
            <a:off x="5266800" y="3177825"/>
            <a:ext cx="580500" cy="393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4" name="Google Shape;1094;p92"/>
          <p:cNvSpPr txBox="1"/>
          <p:nvPr/>
        </p:nvSpPr>
        <p:spPr>
          <a:xfrm>
            <a:off x="6580200" y="3177825"/>
            <a:ext cx="328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...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95" name="Google Shape;1095;p92"/>
          <p:cNvCxnSpPr>
            <a:stCxn id="1086" idx="2"/>
            <a:endCxn id="1091" idx="0"/>
          </p:cNvCxnSpPr>
          <p:nvPr/>
        </p:nvCxnSpPr>
        <p:spPr>
          <a:xfrm flipH="1">
            <a:off x="3586800" y="2809425"/>
            <a:ext cx="985200" cy="368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6" name="Google Shape;1096;p92"/>
          <p:cNvCxnSpPr>
            <a:stCxn id="1086" idx="2"/>
            <a:endCxn id="1090" idx="0"/>
          </p:cNvCxnSpPr>
          <p:nvPr/>
        </p:nvCxnSpPr>
        <p:spPr>
          <a:xfrm flipH="1">
            <a:off x="4243800" y="2809425"/>
            <a:ext cx="328200" cy="368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7" name="Google Shape;1097;p92"/>
          <p:cNvCxnSpPr>
            <a:stCxn id="1086" idx="2"/>
            <a:endCxn id="1089" idx="0"/>
          </p:cNvCxnSpPr>
          <p:nvPr/>
        </p:nvCxnSpPr>
        <p:spPr>
          <a:xfrm>
            <a:off x="4572000" y="2809425"/>
            <a:ext cx="328500" cy="368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8" name="Google Shape;1098;p92"/>
          <p:cNvCxnSpPr>
            <a:stCxn id="1086" idx="2"/>
            <a:endCxn id="1093" idx="0"/>
          </p:cNvCxnSpPr>
          <p:nvPr/>
        </p:nvCxnSpPr>
        <p:spPr>
          <a:xfrm>
            <a:off x="4572000" y="2809425"/>
            <a:ext cx="985200" cy="368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9" name="Google Shape;1099;p92"/>
          <p:cNvCxnSpPr>
            <a:stCxn id="1086" idx="2"/>
            <a:endCxn id="1092" idx="0"/>
          </p:cNvCxnSpPr>
          <p:nvPr/>
        </p:nvCxnSpPr>
        <p:spPr>
          <a:xfrm>
            <a:off x="4572000" y="2809425"/>
            <a:ext cx="1641900" cy="368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00" name="Google Shape;1100;p92"/>
          <p:cNvSpPr txBox="1"/>
          <p:nvPr/>
        </p:nvSpPr>
        <p:spPr>
          <a:xfrm>
            <a:off x="2235600" y="3177825"/>
            <a:ext cx="328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...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1" name="Google Shape;1101;p92"/>
          <p:cNvSpPr txBox="1"/>
          <p:nvPr/>
        </p:nvSpPr>
        <p:spPr>
          <a:xfrm>
            <a:off x="4229100" y="3863625"/>
            <a:ext cx="580500" cy="39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2" name="Google Shape;1102;p92"/>
          <p:cNvSpPr txBox="1"/>
          <p:nvPr/>
        </p:nvSpPr>
        <p:spPr>
          <a:xfrm>
            <a:off x="4991100" y="3863625"/>
            <a:ext cx="580500" cy="39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03" name="Google Shape;1103;p92"/>
          <p:cNvCxnSpPr>
            <a:stCxn id="1089" idx="2"/>
            <a:endCxn id="1101" idx="0"/>
          </p:cNvCxnSpPr>
          <p:nvPr/>
        </p:nvCxnSpPr>
        <p:spPr>
          <a:xfrm flipH="1">
            <a:off x="4519350" y="3571425"/>
            <a:ext cx="381000" cy="292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4" name="Google Shape;1104;p92"/>
          <p:cNvCxnSpPr>
            <a:stCxn id="1089" idx="2"/>
            <a:endCxn id="1102" idx="0"/>
          </p:cNvCxnSpPr>
          <p:nvPr/>
        </p:nvCxnSpPr>
        <p:spPr>
          <a:xfrm>
            <a:off x="4900350" y="3571425"/>
            <a:ext cx="381000" cy="292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05" name="Google Shape;1105;p92"/>
          <p:cNvSpPr txBox="1"/>
          <p:nvPr/>
        </p:nvSpPr>
        <p:spPr>
          <a:xfrm>
            <a:off x="3726450" y="4549425"/>
            <a:ext cx="671400" cy="39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google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6" name="Google Shape;1106;p92"/>
          <p:cNvSpPr txBox="1"/>
          <p:nvPr/>
        </p:nvSpPr>
        <p:spPr>
          <a:xfrm>
            <a:off x="4640850" y="4549425"/>
            <a:ext cx="671400" cy="39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amazon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07" name="Google Shape;1107;p92"/>
          <p:cNvCxnSpPr>
            <a:stCxn id="1101" idx="2"/>
            <a:endCxn id="1105" idx="0"/>
          </p:cNvCxnSpPr>
          <p:nvPr/>
        </p:nvCxnSpPr>
        <p:spPr>
          <a:xfrm flipH="1">
            <a:off x="4062150" y="4257225"/>
            <a:ext cx="457200" cy="292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8" name="Google Shape;1108;p92"/>
          <p:cNvCxnSpPr>
            <a:stCxn id="1101" idx="2"/>
            <a:endCxn id="1106" idx="0"/>
          </p:cNvCxnSpPr>
          <p:nvPr/>
        </p:nvCxnSpPr>
        <p:spPr>
          <a:xfrm>
            <a:off x="4519350" y="4257225"/>
            <a:ext cx="457200" cy="292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09" name="Google Shape;1109;p92"/>
          <p:cNvSpPr txBox="1"/>
          <p:nvPr/>
        </p:nvSpPr>
        <p:spPr>
          <a:xfrm>
            <a:off x="948200" y="3174525"/>
            <a:ext cx="63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TLDs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10" name="Google Shape;1110;p92"/>
          <p:cNvCxnSpPr>
            <a:stCxn id="1109" idx="3"/>
          </p:cNvCxnSpPr>
          <p:nvPr/>
        </p:nvCxnSpPr>
        <p:spPr>
          <a:xfrm>
            <a:off x="1587200" y="3374625"/>
            <a:ext cx="5022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9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Administrative Authorities</a:t>
            </a:r>
            <a:endParaRPr/>
          </a:p>
        </p:txBody>
      </p:sp>
      <p:sp>
        <p:nvSpPr>
          <p:cNvPr id="1116" name="Google Shape;1116;p93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7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Second-level domains, third-level domains, etc. are below TLDs.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TLD can decide its own structure.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Example: The .uk zone delegated .co.uk (commercial) and .ac.uk (academic).</a:t>
            </a:r>
            <a:endParaRPr/>
          </a:p>
        </p:txBody>
      </p:sp>
      <p:sp>
        <p:nvSpPr>
          <p:cNvPr id="1117" name="Google Shape;1117;p93"/>
          <p:cNvSpPr txBox="1"/>
          <p:nvPr/>
        </p:nvSpPr>
        <p:spPr>
          <a:xfrm>
            <a:off x="4145700" y="2415825"/>
            <a:ext cx="852600" cy="39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. (root)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18" name="Google Shape;1118;p93"/>
          <p:cNvCxnSpPr>
            <a:stCxn id="1117" idx="2"/>
            <a:endCxn id="1119" idx="0"/>
          </p:cNvCxnSpPr>
          <p:nvPr/>
        </p:nvCxnSpPr>
        <p:spPr>
          <a:xfrm flipH="1">
            <a:off x="2930400" y="2809425"/>
            <a:ext cx="1641600" cy="368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20" name="Google Shape;1120;p93"/>
          <p:cNvSpPr txBox="1"/>
          <p:nvPr/>
        </p:nvSpPr>
        <p:spPr>
          <a:xfrm>
            <a:off x="4610100" y="3177825"/>
            <a:ext cx="580500" cy="39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uk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1" name="Google Shape;1121;p93"/>
          <p:cNvSpPr txBox="1"/>
          <p:nvPr/>
        </p:nvSpPr>
        <p:spPr>
          <a:xfrm>
            <a:off x="3953400" y="3177825"/>
            <a:ext cx="580500" cy="39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org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2" name="Google Shape;1122;p93"/>
          <p:cNvSpPr txBox="1"/>
          <p:nvPr/>
        </p:nvSpPr>
        <p:spPr>
          <a:xfrm>
            <a:off x="3296700" y="3177825"/>
            <a:ext cx="580500" cy="39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edu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9" name="Google Shape;1119;p93"/>
          <p:cNvSpPr txBox="1"/>
          <p:nvPr/>
        </p:nvSpPr>
        <p:spPr>
          <a:xfrm>
            <a:off x="2640000" y="3177825"/>
            <a:ext cx="580500" cy="39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com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3" name="Google Shape;1123;p93"/>
          <p:cNvSpPr txBox="1"/>
          <p:nvPr/>
        </p:nvSpPr>
        <p:spPr>
          <a:xfrm>
            <a:off x="5923500" y="3177825"/>
            <a:ext cx="580500" cy="39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jp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4" name="Google Shape;1124;p93"/>
          <p:cNvSpPr txBox="1"/>
          <p:nvPr/>
        </p:nvSpPr>
        <p:spPr>
          <a:xfrm>
            <a:off x="5266800" y="3177825"/>
            <a:ext cx="580500" cy="39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5" name="Google Shape;1125;p93"/>
          <p:cNvSpPr txBox="1"/>
          <p:nvPr/>
        </p:nvSpPr>
        <p:spPr>
          <a:xfrm>
            <a:off x="6580200" y="3177825"/>
            <a:ext cx="328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...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26" name="Google Shape;1126;p93"/>
          <p:cNvCxnSpPr>
            <a:stCxn id="1117" idx="2"/>
            <a:endCxn id="1122" idx="0"/>
          </p:cNvCxnSpPr>
          <p:nvPr/>
        </p:nvCxnSpPr>
        <p:spPr>
          <a:xfrm flipH="1">
            <a:off x="3586800" y="2809425"/>
            <a:ext cx="985200" cy="368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7" name="Google Shape;1127;p93"/>
          <p:cNvCxnSpPr>
            <a:stCxn id="1117" idx="2"/>
            <a:endCxn id="1121" idx="0"/>
          </p:cNvCxnSpPr>
          <p:nvPr/>
        </p:nvCxnSpPr>
        <p:spPr>
          <a:xfrm flipH="1">
            <a:off x="4243800" y="2809425"/>
            <a:ext cx="328200" cy="368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8" name="Google Shape;1128;p93"/>
          <p:cNvCxnSpPr>
            <a:stCxn id="1117" idx="2"/>
            <a:endCxn id="1120" idx="0"/>
          </p:cNvCxnSpPr>
          <p:nvPr/>
        </p:nvCxnSpPr>
        <p:spPr>
          <a:xfrm>
            <a:off x="4572000" y="2809425"/>
            <a:ext cx="328500" cy="368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9" name="Google Shape;1129;p93"/>
          <p:cNvCxnSpPr>
            <a:stCxn id="1117" idx="2"/>
            <a:endCxn id="1124" idx="0"/>
          </p:cNvCxnSpPr>
          <p:nvPr/>
        </p:nvCxnSpPr>
        <p:spPr>
          <a:xfrm>
            <a:off x="4572000" y="2809425"/>
            <a:ext cx="985200" cy="368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0" name="Google Shape;1130;p93"/>
          <p:cNvCxnSpPr>
            <a:stCxn id="1117" idx="2"/>
            <a:endCxn id="1123" idx="0"/>
          </p:cNvCxnSpPr>
          <p:nvPr/>
        </p:nvCxnSpPr>
        <p:spPr>
          <a:xfrm>
            <a:off x="4572000" y="2809425"/>
            <a:ext cx="1641900" cy="368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31" name="Google Shape;1131;p93"/>
          <p:cNvSpPr txBox="1"/>
          <p:nvPr/>
        </p:nvSpPr>
        <p:spPr>
          <a:xfrm>
            <a:off x="2235600" y="3177825"/>
            <a:ext cx="328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...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2" name="Google Shape;1132;p93"/>
          <p:cNvSpPr txBox="1"/>
          <p:nvPr/>
        </p:nvSpPr>
        <p:spPr>
          <a:xfrm>
            <a:off x="4229100" y="3863625"/>
            <a:ext cx="580500" cy="393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3" name="Google Shape;1133;p93"/>
          <p:cNvSpPr txBox="1"/>
          <p:nvPr/>
        </p:nvSpPr>
        <p:spPr>
          <a:xfrm>
            <a:off x="4991100" y="3863625"/>
            <a:ext cx="580500" cy="393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34" name="Google Shape;1134;p93"/>
          <p:cNvCxnSpPr>
            <a:stCxn id="1120" idx="2"/>
            <a:endCxn id="1132" idx="0"/>
          </p:cNvCxnSpPr>
          <p:nvPr/>
        </p:nvCxnSpPr>
        <p:spPr>
          <a:xfrm flipH="1">
            <a:off x="4519350" y="3571425"/>
            <a:ext cx="381000" cy="292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5" name="Google Shape;1135;p93"/>
          <p:cNvCxnSpPr>
            <a:stCxn id="1120" idx="2"/>
            <a:endCxn id="1133" idx="0"/>
          </p:cNvCxnSpPr>
          <p:nvPr/>
        </p:nvCxnSpPr>
        <p:spPr>
          <a:xfrm>
            <a:off x="4900350" y="3571425"/>
            <a:ext cx="381000" cy="292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36" name="Google Shape;1136;p93"/>
          <p:cNvSpPr txBox="1"/>
          <p:nvPr/>
        </p:nvSpPr>
        <p:spPr>
          <a:xfrm>
            <a:off x="3726450" y="4549425"/>
            <a:ext cx="671400" cy="393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google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7" name="Google Shape;1137;p93"/>
          <p:cNvSpPr txBox="1"/>
          <p:nvPr/>
        </p:nvSpPr>
        <p:spPr>
          <a:xfrm>
            <a:off x="4640850" y="4549425"/>
            <a:ext cx="671400" cy="393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amazon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38" name="Google Shape;1138;p93"/>
          <p:cNvCxnSpPr>
            <a:stCxn id="1132" idx="2"/>
            <a:endCxn id="1136" idx="0"/>
          </p:cNvCxnSpPr>
          <p:nvPr/>
        </p:nvCxnSpPr>
        <p:spPr>
          <a:xfrm flipH="1">
            <a:off x="4062150" y="4257225"/>
            <a:ext cx="457200" cy="292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9" name="Google Shape;1139;p93"/>
          <p:cNvCxnSpPr>
            <a:stCxn id="1132" idx="2"/>
            <a:endCxn id="1137" idx="0"/>
          </p:cNvCxnSpPr>
          <p:nvPr/>
        </p:nvCxnSpPr>
        <p:spPr>
          <a:xfrm>
            <a:off x="4519350" y="4257225"/>
            <a:ext cx="457200" cy="292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40" name="Google Shape;1140;p93"/>
          <p:cNvSpPr txBox="1"/>
          <p:nvPr/>
        </p:nvSpPr>
        <p:spPr>
          <a:xfrm>
            <a:off x="948200" y="3174525"/>
            <a:ext cx="63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TLDs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41" name="Google Shape;1141;p93"/>
          <p:cNvCxnSpPr>
            <a:stCxn id="1140" idx="3"/>
          </p:cNvCxnSpPr>
          <p:nvPr/>
        </p:nvCxnSpPr>
        <p:spPr>
          <a:xfrm>
            <a:off x="1587200" y="3374625"/>
            <a:ext cx="5022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42" name="Google Shape;1142;p93"/>
          <p:cNvSpPr txBox="1"/>
          <p:nvPr/>
        </p:nvSpPr>
        <p:spPr>
          <a:xfrm>
            <a:off x="948200" y="3860325"/>
            <a:ext cx="192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Second-level domains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43" name="Google Shape;1143;p93"/>
          <p:cNvCxnSpPr>
            <a:stCxn id="1142" idx="3"/>
          </p:cNvCxnSpPr>
          <p:nvPr/>
        </p:nvCxnSpPr>
        <p:spPr>
          <a:xfrm>
            <a:off x="2874800" y="4060425"/>
            <a:ext cx="12243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44" name="Google Shape;1144;p93"/>
          <p:cNvSpPr txBox="1"/>
          <p:nvPr/>
        </p:nvSpPr>
        <p:spPr>
          <a:xfrm>
            <a:off x="950226" y="4546125"/>
            <a:ext cx="1742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Third-level domains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45" name="Google Shape;1145;p93"/>
          <p:cNvCxnSpPr>
            <a:stCxn id="1144" idx="3"/>
          </p:cNvCxnSpPr>
          <p:nvPr/>
        </p:nvCxnSpPr>
        <p:spPr>
          <a:xfrm>
            <a:off x="2692626" y="4746225"/>
            <a:ext cx="8925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9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Administrative Authorities</a:t>
            </a:r>
            <a:endParaRPr/>
          </a:p>
        </p:txBody>
      </p:sp>
      <p:sp>
        <p:nvSpPr>
          <p:cNvPr id="1151" name="Google Shape;1151;p9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Users can lease specific domains from </a:t>
            </a:r>
            <a:r>
              <a:rPr lang="en" b="1"/>
              <a:t>domain registries</a:t>
            </a:r>
            <a:r>
              <a:rPr lang="en"/>
              <a:t> (e.g. Verisign).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you want to host your website on example.com, you have to reserve the domain for a recurring (e.g. monthly) fee.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Then, the authoritative .com name servers add a record mapping example.com to your IP address.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Organizations (e.g. Google, Amazon) can operate their own zones, with their own name servers.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organization has to tell its parent about its name server(s).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Then, the parent will redirect queries to the organization.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9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Zone Availability</a:t>
            </a:r>
            <a:endParaRPr/>
          </a:p>
        </p:txBody>
      </p:sp>
      <p:sp>
        <p:nvSpPr>
          <p:cNvPr id="1157" name="Google Shape;1157;p9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Recall: Each zone has several name servers for redundancy.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dirty="0"/>
              <a:t>Each </a:t>
            </a:r>
            <a:r>
              <a:rPr lang="en" dirty="0"/>
              <a:t>zone has two authoritative name servers.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This ensures availability of that zone.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The name servers work in a primary/secondary model.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The </a:t>
            </a:r>
            <a:r>
              <a:rPr lang="en" b="1" dirty="0"/>
              <a:t>primary</a:t>
            </a:r>
            <a:r>
              <a:rPr lang="en" dirty="0"/>
              <a:t> name server manages and updates the actual records.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The </a:t>
            </a:r>
            <a:r>
              <a:rPr lang="en" b="1" dirty="0"/>
              <a:t>secondary</a:t>
            </a:r>
            <a:r>
              <a:rPr lang="en" dirty="0"/>
              <a:t> name server uses a read-only copy of the primary server's records.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The primary server periodically transfers its records to the secondary servers.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Transfer can be large! This is where DNS might use TCP instead of UDP.</a:t>
            </a:r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9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Root Zone Availability with Anycast</a:t>
            </a:r>
            <a:endParaRPr/>
          </a:p>
        </p:txBody>
      </p:sp>
      <p:sp>
        <p:nvSpPr>
          <p:cNvPr id="1164" name="Google Shape;1164;p9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It would be really bad if the root servers were unavailable.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Someone with an empty cache would be unable to make any lookups.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Root servers use a trick called anycast to ensure high availability.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There are only 13 root-server domains (a.root-servers.net to m.root-servers.net).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But, there are actually thousands of root servers.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Anycast</a:t>
            </a:r>
            <a:r>
              <a:rPr lang="en"/>
              <a:t>: Use the same IP address for many servers on the Internet.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Thousands of servers all claim to be k.root-servers.net with address 193.0.14.129 in routing protocols.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might hear advertisements from many different servers. You can pick any route (e.g. the shortest one), and you'll reach one of the root servers.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Anycast can also be used for other highly-available services (e.g. the 8.8.8.8 resolver).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9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Root Zone Availability with Anycast</a:t>
            </a:r>
            <a:endParaRPr/>
          </a:p>
        </p:txBody>
      </p:sp>
      <p:pic>
        <p:nvPicPr>
          <p:cNvPr id="1170" name="Google Shape;1170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575" y="661150"/>
            <a:ext cx="4620027" cy="2754426"/>
          </a:xfrm>
          <a:prstGeom prst="rect">
            <a:avLst/>
          </a:prstGeom>
          <a:noFill/>
          <a:ln>
            <a:noFill/>
          </a:ln>
        </p:spPr>
      </p:pic>
      <p:sp>
        <p:nvSpPr>
          <p:cNvPr id="1171" name="Google Shape;1171;p97"/>
          <p:cNvSpPr txBox="1"/>
          <p:nvPr/>
        </p:nvSpPr>
        <p:spPr>
          <a:xfrm>
            <a:off x="1342800" y="3683100"/>
            <a:ext cx="6458400" cy="13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Which instance am I actually using?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$ dig +short +norec @k.root-servers.net hostname.bind chaos txt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"ns1.us-mia.k.ripe.net"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"us-mia" is probably Miami, Florida.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2" name="Google Shape;1172;p97"/>
          <p:cNvSpPr txBox="1"/>
          <p:nvPr/>
        </p:nvSpPr>
        <p:spPr>
          <a:xfrm>
            <a:off x="5716213" y="653850"/>
            <a:ext cx="2716200" cy="27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All of these servers are advertising themselves as k.root-servers.net, with IP 193.0.14.129.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Lots of cooperation between network operators to keep root servers highly available.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98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DNS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What is DNS For?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Design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Scaling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Other Uses</a:t>
            </a:r>
            <a:endParaRPr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8" name="Google Shape;1178;p98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Uses of DNS</a:t>
            </a:r>
            <a:endParaRPr/>
          </a:p>
        </p:txBody>
      </p:sp>
      <p:sp>
        <p:nvSpPr>
          <p:cNvPr id="1179" name="Google Shape;1179;p98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Lecture 14, CS 168, </a:t>
            </a:r>
            <a:r>
              <a:rPr lang="en-US" dirty="0"/>
              <a:t>Spring 2026</a:t>
            </a:r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10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DNS for Load-Balancing</a:t>
            </a:r>
            <a:endParaRPr/>
          </a:p>
        </p:txBody>
      </p:sp>
      <p:sp>
        <p:nvSpPr>
          <p:cNvPr id="1198" name="Google Shape;1198;p100"/>
          <p:cNvSpPr txBox="1">
            <a:spLocks noGrp="1"/>
          </p:cNvSpPr>
          <p:nvPr>
            <p:ph type="body" idx="1"/>
          </p:nvPr>
        </p:nvSpPr>
        <p:spPr>
          <a:xfrm>
            <a:off x="117150" y="298291"/>
            <a:ext cx="8909700" cy="30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Multiple servers with different IP addresses can all host the same application.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Useful for popular services (e.g. YouTube, Twitter).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The name server can return multiple IP addresses for a single domain.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No precedence between these different A records.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Client can pick any of them. We often pick the first one.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Server shuffles the order in the response.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Provides coarse-grained load-balancing across different servers.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Provides simple resiliency. If one IP is down, pick another.</a:t>
            </a:r>
            <a:endParaRPr dirty="0"/>
          </a:p>
        </p:txBody>
      </p:sp>
      <p:sp>
        <p:nvSpPr>
          <p:cNvPr id="1199" name="Google Shape;1199;p100"/>
          <p:cNvSpPr txBox="1"/>
          <p:nvPr/>
        </p:nvSpPr>
        <p:spPr>
          <a:xfrm>
            <a:off x="1497013" y="2954582"/>
            <a:ext cx="6385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;; ANSWER SECTION:</a:t>
            </a:r>
            <a:endParaRPr sz="1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microsoft.com.		1999		IN	A	20.112.250.133</a:t>
            </a:r>
            <a:endParaRPr sz="1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microsoft.com.		1999		IN	A	20.231.239.246</a:t>
            </a:r>
            <a:endParaRPr sz="1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microsoft.com.		1999		IN	A	20.76.201.171</a:t>
            </a:r>
            <a:endParaRPr sz="1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microsoft.com.		1999		IN	A	20.70.246.20</a:t>
            </a:r>
            <a:endParaRPr sz="1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microsoft.com.		1999		IN	A	20.236.44.162</a:t>
            </a:r>
            <a:endParaRPr sz="1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DNS: Definition</a:t>
            </a:r>
            <a:endParaRPr/>
          </a:p>
        </p:txBody>
      </p:sp>
      <p:sp>
        <p:nvSpPr>
          <p:cNvPr id="186" name="Google Shape;186;p2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/>
              <a:t>DNS (Domain Name System)</a:t>
            </a:r>
            <a:r>
              <a:rPr lang="en"/>
              <a:t>: An Internet protocol for translating human-readable domain names to IP addresses.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Usage: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want to send a packet to a certain domain (e.g. you type a domain into your browser).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Your computer performs a </a:t>
            </a:r>
            <a:r>
              <a:rPr lang="en" b="1"/>
              <a:t>DNS lookup</a:t>
            </a:r>
            <a:r>
              <a:rPr lang="en"/>
              <a:t> to translate the domain name to an IP address.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Your computer sends the packet to the corresponding IP address.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8"/>
          <p:cNvSpPr txBox="1"/>
          <p:nvPr/>
        </p:nvSpPr>
        <p:spPr>
          <a:xfrm>
            <a:off x="5697525" y="4184775"/>
            <a:ext cx="1942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74.125.25.99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28"/>
          <p:cNvSpPr txBox="1"/>
          <p:nvPr/>
        </p:nvSpPr>
        <p:spPr>
          <a:xfrm>
            <a:off x="1231150" y="4184775"/>
            <a:ext cx="2188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www.google.com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9" name="Google Shape;189;p28"/>
          <p:cNvCxnSpPr>
            <a:endCxn id="187" idx="1"/>
          </p:cNvCxnSpPr>
          <p:nvPr/>
        </p:nvCxnSpPr>
        <p:spPr>
          <a:xfrm>
            <a:off x="3419925" y="4415625"/>
            <a:ext cx="2277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0" name="Google Shape;190;p28"/>
          <p:cNvSpPr txBox="1"/>
          <p:nvPr/>
        </p:nvSpPr>
        <p:spPr>
          <a:xfrm>
            <a:off x="3419875" y="4082175"/>
            <a:ext cx="222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DNS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10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DNS for Load-Balancing</a:t>
            </a:r>
            <a:endParaRPr/>
          </a:p>
        </p:txBody>
      </p:sp>
      <p:sp>
        <p:nvSpPr>
          <p:cNvPr id="1205" name="Google Shape;1205;p101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92500" cy="358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name server can give different responses based on </a:t>
            </a:r>
            <a:r>
              <a:rPr lang="en" i="1"/>
              <a:t>where</a:t>
            </a:r>
            <a:r>
              <a:rPr lang="en"/>
              <a:t> the query came from.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Server needs extra logic: "If the query is from X, reply with Y."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How do we determine which response to give?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Address of the recursive resolver.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Most clients don't directly query name servers.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Address of the client.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Requires extension to DNS to carry client address.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Geographical location of the client.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Requires database to map IP addresses to physical locations, e.g. </a:t>
            </a:r>
            <a:r>
              <a:rPr lang="en" u="sng">
                <a:solidFill>
                  <a:schemeClr val="hlink"/>
                </a:solidFill>
                <a:hlinkClick r:id="rId3"/>
              </a:rPr>
              <a:t>MaxMind</a:t>
            </a:r>
            <a:r>
              <a:rPr lang="en"/>
              <a:t>.</a:t>
            </a:r>
            <a:endParaRPr/>
          </a:p>
        </p:txBody>
      </p:sp>
      <p:sp>
        <p:nvSpPr>
          <p:cNvPr id="1206" name="Google Shape;1206;p101"/>
          <p:cNvSpPr txBox="1"/>
          <p:nvPr/>
        </p:nvSpPr>
        <p:spPr>
          <a:xfrm>
            <a:off x="2195275" y="4307375"/>
            <a:ext cx="2205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$ dig google.com +short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142.251.46.238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07" name="Google Shape;1207;p101"/>
          <p:cNvSpPr txBox="1"/>
          <p:nvPr/>
        </p:nvSpPr>
        <p:spPr>
          <a:xfrm>
            <a:off x="4743100" y="4307375"/>
            <a:ext cx="2205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$ dig google.com +short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74.125.135.113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08" name="Google Shape;1208;p101"/>
          <p:cNvSpPr txBox="1"/>
          <p:nvPr/>
        </p:nvSpPr>
        <p:spPr>
          <a:xfrm>
            <a:off x="2195275" y="3989325"/>
            <a:ext cx="151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From California: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9" name="Google Shape;1209;p101"/>
          <p:cNvSpPr txBox="1"/>
          <p:nvPr/>
        </p:nvSpPr>
        <p:spPr>
          <a:xfrm>
            <a:off x="4743100" y="3989325"/>
            <a:ext cx="151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From Oregon: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10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DNS for Load-Balancing</a:t>
            </a:r>
            <a:endParaRPr/>
          </a:p>
        </p:txBody>
      </p:sp>
      <p:sp>
        <p:nvSpPr>
          <p:cNvPr id="1215" name="Google Shape;1215;p102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Challenges with geographical load-balancing: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Ideally, we want to direct the client to the "nearest" server.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don't know the how "far" the user is from the server.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We don't know the geographic distance.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We don't know the network distance (e.g. number of hops).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don't know the performance between the user and the server.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What's the bandwidth and latency of the links between user and server?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 guessing is involved.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 proprietary logic is required at the name server.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10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DNS for Load-Balancing</a:t>
            </a:r>
            <a:endParaRPr/>
          </a:p>
        </p:txBody>
      </p:sp>
      <p:sp>
        <p:nvSpPr>
          <p:cNvPr id="1221" name="Google Shape;1221;p103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Load-balancing experiment: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From San Francisco, ask for the IPv6 address of www.youtube.com.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Look up the name corresponding to that specific IP address.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sfo03s25-in-x0e.1e100.net</a:t>
            </a:r>
            <a:r>
              <a:rPr lang="en"/>
              <a:t>. "SFO" = San Francisco...pretty close!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Another load-balancing experiment: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From Oregon, ask for the IPv6 address of www.youtube.com.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San Francisco → IP address from San Francisco request = 20 ms RTT.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San Francisco → IP address from Oregon request = 35 ms RTT.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Mapping logic gave us a way to map a client to a better-performing server.</a:t>
            </a:r>
            <a:endParaRPr/>
          </a:p>
        </p:txBody>
      </p:sp>
      <p:sp>
        <p:nvSpPr>
          <p:cNvPr id="1222" name="Google Shape;1222;p103"/>
          <p:cNvSpPr txBox="1"/>
          <p:nvPr/>
        </p:nvSpPr>
        <p:spPr>
          <a:xfrm>
            <a:off x="1093900" y="4193900"/>
            <a:ext cx="6936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$ host 2607:f8b0:4005:80d::200e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e.0.0.2.0.0.0.0.0.0.0.0.0.0.0.0.d.0.8.0.5.0.0.4.0.b.8.f.7.0.6.2.ip6.arpa domain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name pointer sfo03s25-in-x0e.1e100.net.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23" name="Google Shape;1223;p103"/>
          <p:cNvSpPr txBox="1"/>
          <p:nvPr/>
        </p:nvSpPr>
        <p:spPr>
          <a:xfrm>
            <a:off x="1093900" y="3859975"/>
            <a:ext cx="530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Doing a "reverse" DNS lookup from IP address to hostname: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10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Summary: DNS</a:t>
            </a:r>
            <a:endParaRPr/>
          </a:p>
        </p:txBody>
      </p:sp>
      <p:sp>
        <p:nvSpPr>
          <p:cNvPr id="1229" name="Google Shape;1229;p10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DNS was created to allow for name to IP address resolution.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Helps humans easily access things on the Internet.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DNS is a hierarchical system.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Zones and name servers have a hierarchy.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Allows for delegation to authoritative entities.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DNS is implemented over UDP.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DNS extends beyond address resolution into service resolution (e.g. email).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DNS can be used for load-balancing.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of DNS</a:t>
            </a:r>
            <a:endParaRPr/>
          </a:p>
        </p:txBody>
      </p:sp>
      <p:sp>
        <p:nvSpPr>
          <p:cNvPr id="239" name="Google Shape;239;p3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376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DNS must be </a:t>
            </a:r>
            <a:r>
              <a:rPr lang="en" b="1"/>
              <a:t>scalable</a:t>
            </a:r>
            <a:r>
              <a:rPr lang="en"/>
              <a:t>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Many hosts/names. Many lookups. Many updates.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DNS must be </a:t>
            </a:r>
            <a:r>
              <a:rPr lang="en" b="1"/>
              <a:t>highly available</a:t>
            </a:r>
            <a:r>
              <a:rPr lang="en"/>
              <a:t>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single point of failure.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DNS must be </a:t>
            </a:r>
            <a:r>
              <a:rPr lang="en" b="1"/>
              <a:t>lightweight</a:t>
            </a:r>
            <a:r>
              <a:rPr lang="en"/>
              <a:t> and </a:t>
            </a:r>
            <a:r>
              <a:rPr lang="en" b="1"/>
              <a:t>fast</a:t>
            </a:r>
            <a:r>
              <a:rPr lang="en"/>
              <a:t>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Connections often start with a name lookup (e.g. user typing domain in browser).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DNS is slow, every connection is slow.</a:t>
            </a:r>
            <a:endParaRPr/>
          </a:p>
        </p:txBody>
      </p:sp>
      <p:sp>
        <p:nvSpPr>
          <p:cNvPr id="240" name="Google Shape;240;p35"/>
          <p:cNvSpPr txBox="1"/>
          <p:nvPr/>
        </p:nvSpPr>
        <p:spPr>
          <a:xfrm>
            <a:off x="5697525" y="4184775"/>
            <a:ext cx="1942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74.125.25.99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" name="Google Shape;241;p35"/>
          <p:cNvSpPr txBox="1"/>
          <p:nvPr/>
        </p:nvSpPr>
        <p:spPr>
          <a:xfrm>
            <a:off x="1231150" y="4184775"/>
            <a:ext cx="2188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www.google.com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42" name="Google Shape;242;p35"/>
          <p:cNvCxnSpPr>
            <a:endCxn id="240" idx="1"/>
          </p:cNvCxnSpPr>
          <p:nvPr/>
        </p:nvCxnSpPr>
        <p:spPr>
          <a:xfrm>
            <a:off x="3419925" y="4415625"/>
            <a:ext cx="2277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3" name="Google Shape;243;p35"/>
          <p:cNvSpPr txBox="1"/>
          <p:nvPr/>
        </p:nvSpPr>
        <p:spPr>
          <a:xfrm>
            <a:off x="3419875" y="4082175"/>
            <a:ext cx="222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DNS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6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DNS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What is DNS For?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Design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Scaling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Other Uses</a:t>
            </a:r>
            <a:endParaRPr dirty="0">
              <a:solidFill>
                <a:srgbClr val="B7B7B7"/>
              </a:solidFill>
            </a:endParaRPr>
          </a:p>
        </p:txBody>
      </p:sp>
      <p:sp>
        <p:nvSpPr>
          <p:cNvPr id="249" name="Google Shape;249;p36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DNS Design</a:t>
            </a:r>
            <a:endParaRPr/>
          </a:p>
        </p:txBody>
      </p:sp>
      <p:sp>
        <p:nvSpPr>
          <p:cNvPr id="250" name="Google Shape;250;p36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Lecture 14, CS 168, </a:t>
            </a:r>
            <a:r>
              <a:rPr lang="en-US" dirty="0"/>
              <a:t>Spring 2026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DNS Name Servers</a:t>
            </a:r>
            <a:endParaRPr/>
          </a:p>
        </p:txBody>
      </p:sp>
      <p:sp>
        <p:nvSpPr>
          <p:cNvPr id="256" name="Google Shape;256;p3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/>
              <a:t>Name server</a:t>
            </a:r>
            <a:r>
              <a:rPr lang="en"/>
              <a:t>: A server on the Internet responsible for answering DNS requests.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Name servers have domain names and IP addresses too.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Example: There's a name server with name a.edu-servers.net and IP 192.5.6.30.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DNS is a client-server, request-response protocol.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 perform a DNS lookup, you (the client) send a DNS query:</a:t>
            </a:r>
            <a:br>
              <a:rPr lang="en"/>
            </a:br>
            <a:r>
              <a:rPr lang="en"/>
              <a:t>"What is the IP address of www.google.com?"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name server sends a DNS response with the answer:</a:t>
            </a:r>
            <a:br>
              <a:rPr lang="en"/>
            </a:br>
            <a:r>
              <a:rPr lang="en"/>
              <a:t>"The IP address of www.google.com is 74.125.25.99."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Issues: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One name server can't handle every DNS request from the entire Internet.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there are many name servers, how do you know which one to contact?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DNS Name Server Hierarchy</a:t>
            </a:r>
            <a:endParaRPr/>
          </a:p>
        </p:txBody>
      </p:sp>
      <p:sp>
        <p:nvSpPr>
          <p:cNvPr id="262" name="Google Shape;262;p3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6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Idea #1: If one name server doesn't know the answer to your query, the name server can direct you to another name server.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Analogy: If I don't know the answer to your question, I will direct you to a friend who can help.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Idea #2: Arrange the name servers in a tree hierarchy.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Intuition: Name servers will direct you down the tree until you receive the answer to your query.</a:t>
            </a:r>
            <a:endParaRPr/>
          </a:p>
        </p:txBody>
      </p:sp>
      <p:grpSp>
        <p:nvGrpSpPr>
          <p:cNvPr id="263" name="Google Shape;263;p38"/>
          <p:cNvGrpSpPr/>
          <p:nvPr/>
        </p:nvGrpSpPr>
        <p:grpSpPr>
          <a:xfrm>
            <a:off x="1590000" y="3073639"/>
            <a:ext cx="6073725" cy="1890236"/>
            <a:chOff x="1590000" y="3073639"/>
            <a:chExt cx="6073725" cy="1890236"/>
          </a:xfrm>
        </p:grpSpPr>
        <p:sp>
          <p:nvSpPr>
            <p:cNvPr id="264" name="Google Shape;264;p38"/>
            <p:cNvSpPr txBox="1"/>
            <p:nvPr/>
          </p:nvSpPr>
          <p:spPr>
            <a:xfrm>
              <a:off x="3922400" y="3073639"/>
              <a:ext cx="1238100" cy="3936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. (root)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5" name="Google Shape;265;p38"/>
            <p:cNvSpPr txBox="1"/>
            <p:nvPr/>
          </p:nvSpPr>
          <p:spPr>
            <a:xfrm>
              <a:off x="2576875" y="3905309"/>
              <a:ext cx="668400" cy="3936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.edu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6" name="Google Shape;266;p38"/>
            <p:cNvSpPr txBox="1"/>
            <p:nvPr/>
          </p:nvSpPr>
          <p:spPr>
            <a:xfrm>
              <a:off x="4207250" y="3905309"/>
              <a:ext cx="668400" cy="3936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.org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7" name="Google Shape;267;p38"/>
            <p:cNvSpPr txBox="1"/>
            <p:nvPr/>
          </p:nvSpPr>
          <p:spPr>
            <a:xfrm>
              <a:off x="5837625" y="3905309"/>
              <a:ext cx="668400" cy="3936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.com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8" name="Google Shape;268;p38"/>
            <p:cNvSpPr txBox="1"/>
            <p:nvPr/>
          </p:nvSpPr>
          <p:spPr>
            <a:xfrm>
              <a:off x="6506025" y="4570275"/>
              <a:ext cx="1157700" cy="3936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google.com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9" name="Google Shape;269;p38"/>
            <p:cNvSpPr txBox="1"/>
            <p:nvPr/>
          </p:nvSpPr>
          <p:spPr>
            <a:xfrm>
              <a:off x="5208400" y="4570275"/>
              <a:ext cx="1157700" cy="3936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piazza.com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0" name="Google Shape;270;p38"/>
            <p:cNvSpPr txBox="1"/>
            <p:nvPr/>
          </p:nvSpPr>
          <p:spPr>
            <a:xfrm>
              <a:off x="4024975" y="4570275"/>
              <a:ext cx="1043400" cy="3936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cs161.org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1" name="Google Shape;271;p38"/>
            <p:cNvSpPr txBox="1"/>
            <p:nvPr/>
          </p:nvSpPr>
          <p:spPr>
            <a:xfrm>
              <a:off x="3026350" y="4570275"/>
              <a:ext cx="858600" cy="3936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mit.edu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2" name="Google Shape;272;p38"/>
            <p:cNvSpPr txBox="1"/>
            <p:nvPr/>
          </p:nvSpPr>
          <p:spPr>
            <a:xfrm>
              <a:off x="1590000" y="4570275"/>
              <a:ext cx="1296300" cy="3936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Roboto"/>
                  <a:ea typeface="Roboto"/>
                  <a:cs typeface="Roboto"/>
                  <a:sym typeface="Roboto"/>
                </a:rPr>
                <a:t>hofstra.edu</a:t>
              </a:r>
              <a:endParaRPr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73" name="Google Shape;273;p38"/>
            <p:cNvCxnSpPr>
              <a:stCxn id="264" idx="2"/>
              <a:endCxn id="265" idx="0"/>
            </p:cNvCxnSpPr>
            <p:nvPr/>
          </p:nvCxnSpPr>
          <p:spPr>
            <a:xfrm flipH="1">
              <a:off x="2910950" y="3467239"/>
              <a:ext cx="1630500" cy="4380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38"/>
            <p:cNvCxnSpPr>
              <a:stCxn id="264" idx="2"/>
              <a:endCxn id="266" idx="0"/>
            </p:cNvCxnSpPr>
            <p:nvPr/>
          </p:nvCxnSpPr>
          <p:spPr>
            <a:xfrm>
              <a:off x="4541450" y="3467239"/>
              <a:ext cx="0" cy="4380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38"/>
            <p:cNvCxnSpPr>
              <a:stCxn id="264" idx="2"/>
              <a:endCxn id="267" idx="0"/>
            </p:cNvCxnSpPr>
            <p:nvPr/>
          </p:nvCxnSpPr>
          <p:spPr>
            <a:xfrm>
              <a:off x="4541450" y="3467239"/>
              <a:ext cx="1630500" cy="4380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38"/>
            <p:cNvCxnSpPr>
              <a:stCxn id="265" idx="2"/>
              <a:endCxn id="272" idx="0"/>
            </p:cNvCxnSpPr>
            <p:nvPr/>
          </p:nvCxnSpPr>
          <p:spPr>
            <a:xfrm flipH="1">
              <a:off x="2238175" y="4298909"/>
              <a:ext cx="672900" cy="2715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38"/>
            <p:cNvCxnSpPr>
              <a:stCxn id="265" idx="2"/>
              <a:endCxn id="271" idx="0"/>
            </p:cNvCxnSpPr>
            <p:nvPr/>
          </p:nvCxnSpPr>
          <p:spPr>
            <a:xfrm>
              <a:off x="2911075" y="4298909"/>
              <a:ext cx="544500" cy="2715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38"/>
            <p:cNvCxnSpPr>
              <a:stCxn id="266" idx="2"/>
              <a:endCxn id="270" idx="0"/>
            </p:cNvCxnSpPr>
            <p:nvPr/>
          </p:nvCxnSpPr>
          <p:spPr>
            <a:xfrm>
              <a:off x="4541450" y="4298909"/>
              <a:ext cx="5100" cy="2715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38"/>
            <p:cNvCxnSpPr>
              <a:stCxn id="267" idx="2"/>
              <a:endCxn id="269" idx="0"/>
            </p:cNvCxnSpPr>
            <p:nvPr/>
          </p:nvCxnSpPr>
          <p:spPr>
            <a:xfrm flipH="1">
              <a:off x="5787225" y="4298909"/>
              <a:ext cx="384600" cy="2715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38"/>
            <p:cNvCxnSpPr>
              <a:stCxn id="267" idx="2"/>
              <a:endCxn id="268" idx="0"/>
            </p:cNvCxnSpPr>
            <p:nvPr/>
          </p:nvCxnSpPr>
          <p:spPr>
            <a:xfrm>
              <a:off x="6171825" y="4298909"/>
              <a:ext cx="913200" cy="2715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DNS Name Server Hierarchy</a:t>
            </a:r>
            <a:endParaRPr/>
          </a:p>
        </p:txBody>
      </p:sp>
      <p:sp>
        <p:nvSpPr>
          <p:cNvPr id="286" name="Google Shape;286;p3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9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Each box is a name server. The label represents which queries the name server is responsible for answering.</a:t>
            </a:r>
            <a:endParaRPr/>
          </a:p>
        </p:txBody>
      </p:sp>
      <p:grpSp>
        <p:nvGrpSpPr>
          <p:cNvPr id="287" name="Google Shape;287;p39"/>
          <p:cNvGrpSpPr/>
          <p:nvPr/>
        </p:nvGrpSpPr>
        <p:grpSpPr>
          <a:xfrm>
            <a:off x="1590000" y="3073639"/>
            <a:ext cx="6073725" cy="1890236"/>
            <a:chOff x="1590000" y="3073639"/>
            <a:chExt cx="6073725" cy="1890236"/>
          </a:xfrm>
        </p:grpSpPr>
        <p:sp>
          <p:nvSpPr>
            <p:cNvPr id="288" name="Google Shape;288;p39"/>
            <p:cNvSpPr txBox="1"/>
            <p:nvPr/>
          </p:nvSpPr>
          <p:spPr>
            <a:xfrm>
              <a:off x="3922400" y="3073639"/>
              <a:ext cx="1238100" cy="3936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. (root)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9" name="Google Shape;289;p39"/>
            <p:cNvSpPr txBox="1"/>
            <p:nvPr/>
          </p:nvSpPr>
          <p:spPr>
            <a:xfrm>
              <a:off x="2576875" y="3905309"/>
              <a:ext cx="668400" cy="3936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.edu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0" name="Google Shape;290;p39"/>
            <p:cNvSpPr txBox="1"/>
            <p:nvPr/>
          </p:nvSpPr>
          <p:spPr>
            <a:xfrm>
              <a:off x="4207250" y="3905309"/>
              <a:ext cx="668400" cy="3936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.org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1" name="Google Shape;291;p39"/>
            <p:cNvSpPr txBox="1"/>
            <p:nvPr/>
          </p:nvSpPr>
          <p:spPr>
            <a:xfrm>
              <a:off x="5837625" y="3905309"/>
              <a:ext cx="668400" cy="3936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.com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2" name="Google Shape;292;p39"/>
            <p:cNvSpPr txBox="1"/>
            <p:nvPr/>
          </p:nvSpPr>
          <p:spPr>
            <a:xfrm>
              <a:off x="6506025" y="4570275"/>
              <a:ext cx="1157700" cy="3936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google.com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3" name="Google Shape;293;p39"/>
            <p:cNvSpPr txBox="1"/>
            <p:nvPr/>
          </p:nvSpPr>
          <p:spPr>
            <a:xfrm>
              <a:off x="5208400" y="4570275"/>
              <a:ext cx="1157700" cy="3936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piazza.com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4" name="Google Shape;294;p39"/>
            <p:cNvSpPr txBox="1"/>
            <p:nvPr/>
          </p:nvSpPr>
          <p:spPr>
            <a:xfrm>
              <a:off x="4024975" y="4570275"/>
              <a:ext cx="1043400" cy="3936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cs161.org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5" name="Google Shape;295;p39"/>
            <p:cNvSpPr txBox="1"/>
            <p:nvPr/>
          </p:nvSpPr>
          <p:spPr>
            <a:xfrm>
              <a:off x="3026350" y="4570275"/>
              <a:ext cx="858600" cy="3936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mit.edu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6" name="Google Shape;296;p39"/>
            <p:cNvSpPr txBox="1"/>
            <p:nvPr/>
          </p:nvSpPr>
          <p:spPr>
            <a:xfrm>
              <a:off x="1590000" y="4570275"/>
              <a:ext cx="1296300" cy="3936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Roboto"/>
                  <a:ea typeface="Roboto"/>
                  <a:cs typeface="Roboto"/>
                  <a:sym typeface="Roboto"/>
                </a:rPr>
                <a:t>hofstra.edu</a:t>
              </a:r>
              <a:endParaRPr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97" name="Google Shape;297;p39"/>
            <p:cNvCxnSpPr>
              <a:stCxn id="288" idx="2"/>
              <a:endCxn id="289" idx="0"/>
            </p:cNvCxnSpPr>
            <p:nvPr/>
          </p:nvCxnSpPr>
          <p:spPr>
            <a:xfrm flipH="1">
              <a:off x="2910950" y="3467239"/>
              <a:ext cx="1630500" cy="4380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39"/>
            <p:cNvCxnSpPr>
              <a:stCxn id="288" idx="2"/>
              <a:endCxn id="290" idx="0"/>
            </p:cNvCxnSpPr>
            <p:nvPr/>
          </p:nvCxnSpPr>
          <p:spPr>
            <a:xfrm>
              <a:off x="4541450" y="3467239"/>
              <a:ext cx="0" cy="4380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39"/>
            <p:cNvCxnSpPr>
              <a:stCxn id="288" idx="2"/>
              <a:endCxn id="291" idx="0"/>
            </p:cNvCxnSpPr>
            <p:nvPr/>
          </p:nvCxnSpPr>
          <p:spPr>
            <a:xfrm>
              <a:off x="4541450" y="3467239"/>
              <a:ext cx="1630500" cy="4380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39"/>
            <p:cNvCxnSpPr>
              <a:stCxn id="289" idx="2"/>
              <a:endCxn id="296" idx="0"/>
            </p:cNvCxnSpPr>
            <p:nvPr/>
          </p:nvCxnSpPr>
          <p:spPr>
            <a:xfrm flipH="1">
              <a:off x="2238175" y="4298909"/>
              <a:ext cx="672900" cy="2715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39"/>
            <p:cNvCxnSpPr>
              <a:stCxn id="289" idx="2"/>
              <a:endCxn id="295" idx="0"/>
            </p:cNvCxnSpPr>
            <p:nvPr/>
          </p:nvCxnSpPr>
          <p:spPr>
            <a:xfrm>
              <a:off x="2911075" y="4298909"/>
              <a:ext cx="544500" cy="2715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39"/>
            <p:cNvCxnSpPr>
              <a:stCxn id="290" idx="2"/>
              <a:endCxn id="294" idx="0"/>
            </p:cNvCxnSpPr>
            <p:nvPr/>
          </p:nvCxnSpPr>
          <p:spPr>
            <a:xfrm>
              <a:off x="4541450" y="4298909"/>
              <a:ext cx="5100" cy="2715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39"/>
            <p:cNvCxnSpPr>
              <a:stCxn id="291" idx="2"/>
              <a:endCxn id="293" idx="0"/>
            </p:cNvCxnSpPr>
            <p:nvPr/>
          </p:nvCxnSpPr>
          <p:spPr>
            <a:xfrm flipH="1">
              <a:off x="5787225" y="4298909"/>
              <a:ext cx="384600" cy="2715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39"/>
            <p:cNvCxnSpPr>
              <a:stCxn id="291" idx="2"/>
              <a:endCxn id="292" idx="0"/>
            </p:cNvCxnSpPr>
            <p:nvPr/>
          </p:nvCxnSpPr>
          <p:spPr>
            <a:xfrm>
              <a:off x="6171825" y="4298909"/>
              <a:ext cx="913200" cy="2715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05" name="Google Shape;305;p39"/>
          <p:cNvSpPr txBox="1"/>
          <p:nvPr/>
        </p:nvSpPr>
        <p:spPr>
          <a:xfrm>
            <a:off x="492675" y="2217550"/>
            <a:ext cx="3183900" cy="1004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This name server is responsible for .edu queries like </a:t>
            </a:r>
            <a:r>
              <a:rPr lang="en-US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cs.hofstra.edu</a:t>
            </a:r>
            <a:r>
              <a:rPr lang="en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, but not a query like mail.google.com.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306" name="Google Shape;306;p39"/>
          <p:cNvSpPr/>
          <p:nvPr/>
        </p:nvSpPr>
        <p:spPr>
          <a:xfrm>
            <a:off x="2084650" y="3118975"/>
            <a:ext cx="492100" cy="984150"/>
          </a:xfrm>
          <a:custGeom>
            <a:avLst/>
            <a:gdLst/>
            <a:ahLst/>
            <a:cxnLst/>
            <a:rect l="l" t="t" r="r" b="b"/>
            <a:pathLst>
              <a:path w="19684" h="39366" extrusionOk="0">
                <a:moveTo>
                  <a:pt x="0" y="0"/>
                </a:moveTo>
                <a:lnTo>
                  <a:pt x="0" y="39366"/>
                </a:lnTo>
                <a:lnTo>
                  <a:pt x="19684" y="39366"/>
                </a:ln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ecture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C9DAF8"/>
      </a:lt2>
      <a:accent1>
        <a:srgbClr val="FCE5CD"/>
      </a:accent1>
      <a:accent2>
        <a:srgbClr val="CC4125"/>
      </a:accent2>
      <a:accent3>
        <a:srgbClr val="0B5394"/>
      </a:accent3>
      <a:accent4>
        <a:srgbClr val="BF9000"/>
      </a:accent4>
      <a:accent5>
        <a:srgbClr val="6AA84F"/>
      </a:accent5>
      <a:accent6>
        <a:srgbClr val="D9D9D9"/>
      </a:accent6>
      <a:hlink>
        <a:srgbClr val="4A86E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3408</Words>
  <Application>Microsoft Office PowerPoint</Application>
  <PresentationFormat>On-screen Show (16:9)</PresentationFormat>
  <Paragraphs>535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Roboto Light</vt:lpstr>
      <vt:lpstr>Roboto</vt:lpstr>
      <vt:lpstr>Arial</vt:lpstr>
      <vt:lpstr>Roboto Medium</vt:lpstr>
      <vt:lpstr>Consolas</vt:lpstr>
      <vt:lpstr>Simple Lecture</vt:lpstr>
      <vt:lpstr>PowerPoint Presentation</vt:lpstr>
      <vt:lpstr>What is DNS For?</vt:lpstr>
      <vt:lpstr>Domain Names</vt:lpstr>
      <vt:lpstr>DNS: Definition</vt:lpstr>
      <vt:lpstr>Goals of DNS</vt:lpstr>
      <vt:lpstr>DNS Design</vt:lpstr>
      <vt:lpstr>DNS Name Servers</vt:lpstr>
      <vt:lpstr>DNS Name Server Hierarchy</vt:lpstr>
      <vt:lpstr>DNS Name Server Hierarchy</vt:lpstr>
      <vt:lpstr>Steps of a DNS Lookup</vt:lpstr>
      <vt:lpstr>Steps of a DNS Lookup</vt:lpstr>
      <vt:lpstr>Steps of a DNS Lookup</vt:lpstr>
      <vt:lpstr>Steps of a DNS Lookup</vt:lpstr>
      <vt:lpstr>Steps of a DNS Lookup</vt:lpstr>
      <vt:lpstr>Steps of a DNS Lookup</vt:lpstr>
      <vt:lpstr>Steps of a DNS Lookup</vt:lpstr>
      <vt:lpstr>Steps of a DNS Lookup</vt:lpstr>
      <vt:lpstr>Stub Resolvers and Recursive Resolvers</vt:lpstr>
      <vt:lpstr>Steps of a DNS Lookup (With Recursive Resolver)</vt:lpstr>
      <vt:lpstr>Steps of a DNS Lookup (With Recursive Resolver)</vt:lpstr>
      <vt:lpstr>Steps of a DNS Lookup (With Recursive Resolver)</vt:lpstr>
      <vt:lpstr>Recursive Resolvers</vt:lpstr>
      <vt:lpstr>DNS Uses UDP</vt:lpstr>
      <vt:lpstr>DNS Uses UDP</vt:lpstr>
      <vt:lpstr>Scaling DNS</vt:lpstr>
      <vt:lpstr>DNS Hierarchy</vt:lpstr>
      <vt:lpstr>DNS Hierarchy</vt:lpstr>
      <vt:lpstr>DNS Hierarchy</vt:lpstr>
      <vt:lpstr>DNS Hierarchy</vt:lpstr>
      <vt:lpstr>DNS Hierarchy</vt:lpstr>
      <vt:lpstr>Administrative Authorities</vt:lpstr>
      <vt:lpstr>Administrative Authorities</vt:lpstr>
      <vt:lpstr>Administrative Authorities</vt:lpstr>
      <vt:lpstr>Administrative Authorities</vt:lpstr>
      <vt:lpstr>Zone Availability</vt:lpstr>
      <vt:lpstr>Root Zone Availability with Anycast</vt:lpstr>
      <vt:lpstr>Root Zone Availability with Anycast</vt:lpstr>
      <vt:lpstr>Other Uses of DNS</vt:lpstr>
      <vt:lpstr>DNS for Load-Balancing</vt:lpstr>
      <vt:lpstr>DNS for Load-Balancing</vt:lpstr>
      <vt:lpstr>DNS for Load-Balancing</vt:lpstr>
      <vt:lpstr>DNS for Load-Balancing</vt:lpstr>
      <vt:lpstr>Summary: DNS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Zonghua Gu</dc:creator>
  <cp:lastModifiedBy>Zonghua Gu</cp:lastModifiedBy>
  <cp:revision>1</cp:revision>
  <dcterms:modified xsi:type="dcterms:W3CDTF">2026-02-21T21:11:59Z</dcterms:modified>
</cp:coreProperties>
</file>