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6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</p:sldIdLst>
  <p:sldSz cx="9144000" cy="5143500" type="screen16x9"/>
  <p:notesSz cx="6858000" cy="9144000"/>
  <p:embeddedFontLst>
    <p:embeddedFont>
      <p:font typeface="Roboto" panose="02000000000000000000" pitchFamily="2" charset="0"/>
      <p:regular r:id="rId67"/>
      <p:bold r:id="rId68"/>
      <p:italic r:id="rId69"/>
      <p:boldItalic r:id="rId70"/>
    </p:embeddedFont>
    <p:embeddedFont>
      <p:font typeface="Roboto Light" panose="02000000000000000000" pitchFamily="2" charset="0"/>
      <p:regular r:id="rId71"/>
      <p:bold r:id="rId72"/>
      <p:italic r:id="rId73"/>
      <p:boldItalic r:id="rId74"/>
    </p:embeddedFont>
    <p:embeddedFont>
      <p:font typeface="Roboto Medium" panose="02000000000000000000" pitchFamily="2" charset="0"/>
      <p:regular r:id="rId75"/>
      <p:bold r:id="rId76"/>
      <p:italic r:id="rId77"/>
      <p:boldItalic r:id="rId7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42FFB72-2E00-4C84-A838-785EF1CB27BB}">
  <a:tblStyle styleId="{F42FFB72-2E00-4C84-A838-785EF1CB27B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2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8.fntdata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3.fntdata"/><Relationship Id="rId77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6.fntdata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4.fntdata"/><Relationship Id="rId75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7.fntdata"/><Relationship Id="rId78" Type="http://schemas.openxmlformats.org/officeDocument/2006/relationships/font" Target="fonts/font12.fntdata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0.fntdata"/><Relationship Id="rId7" Type="http://schemas.openxmlformats.org/officeDocument/2006/relationships/slide" Target="slides/slide6.xml"/><Relationship Id="rId71" Type="http://schemas.openxmlformats.org/officeDocument/2006/relationships/font" Target="fonts/font5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ce.com/en/article/xwepkw/googles-network-congestion-algorithm-isnt-fair-researchers-say" TargetMode="External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eaed80941a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eaed80941a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Slides template credit: Josh Hug, Lisa Yan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2eb40535c36_0_2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2eb40535c36_0_2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Sender assumes that an ack means something made it through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2eb40535c36_0_2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2eb40535c36_0_2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2eb40535c36_0_2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2eb40535c36_0_2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2eb40535c36_0_2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2eb40535c36_0_2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 duplicate ack extends the window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2eb40535c36_0_29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2eb40535c36_0_29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 after isolated loss with 3 duplicated acks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2eb40535c36_0_2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2eb40535c36_0_2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Blue zone is no longer a waste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g2eb40535c36_0_2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3" name="Google Shape;1183;g2eb40535c36_0_28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g2eb40535c36_0_29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2" name="Google Shape;1252;g2eb40535c36_0_29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g2eb40535c36_0_2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8" name="Google Shape;1258;g2eb40535c36_0_29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2eb40535c36_0_2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5" name="Google Shape;1265;g2eb40535c36_0_2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eaed80941a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eaed80941a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2eb40535c36_0_30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1" name="Google Shape;1271;g2eb40535c36_0_30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2eb40535c36_0_3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2eb40535c36_0_3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2eb40535c36_0_3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3" name="Google Shape;1283;g2eb40535c36_0_3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2eb40535c36_0_3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9" name="Google Shape;1289;g2eb40535c36_0_3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go to fast recovery from either slow start or congestion avoidance.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g2eb40535c36_0_3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1" name="Google Shape;1321;g2eb40535c36_0_3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 Tahoe - more conservative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 Reno - Almost what we learned but no fast recovery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 New Reno - Us!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TCP-SACK - Selective acknowledgements with more information about which packets received 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g2eb40535c36_0_3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9" name="Google Shape;1329;g2eb40535c36_0_3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2eb40535c36_0_3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5" name="Google Shape;1335;g2eb40535c36_0_3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g2eb40535c36_0_3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2" name="Google Shape;1342;g2eb40535c36_0_3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g2eb40535c36_0_3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8" name="Google Shape;1348;g2eb40535c36_0_3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g2eb40535c36_0_3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4" name="Google Shape;1354;g2eb40535c36_0_3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eb40535c3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eb40535c3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g2eb40535c36_0_3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0" name="Google Shape;1360;g2eb40535c36_0_3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g2eb40535c36_0_3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8" name="Google Shape;1378;g2eb40535c36_0_3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g2eb40535c36_0_3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0" name="Google Shape;1390;g2eb40535c36_0_3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g2eb40535c36_0_3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3" name="Google Shape;1413;g2eb40535c36_0_3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2eb40535c36_0_3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0" name="Google Shape;1440;g2eb40535c36_0_3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g2eb40535c36_0_3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0" name="Google Shape;1480;g2eb40535c36_0_3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g2eb40535c36_0_3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7" name="Google Shape;1517;g2eb40535c36_0_3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Small shifts in our algorithm can make a big difference at internet scale!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g2eb40535c36_0_3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7" name="Google Shape;1527;g2eb40535c36_0_3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2eb40535c36_0_3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4" name="Google Shape;1534;g2eb40535c36_0_3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g2eb40535c36_0_3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0" name="Google Shape;1540;g2eb40535c36_0_3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eb40535c3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eb40535c3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Senario with only TCP and cumulative acks 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g2eb40535c36_0_3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6" name="Google Shape;1546;g2eb40535c36_0_3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g2eb40535c36_0_3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5" name="Google Shape;1565;g2eb40535c36_0_3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2eb40535c36_0_3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2eb40535c36_0_3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g2eb40535c36_0_3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7" name="Google Shape;1597;g2eb40535c36_0_3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g2eb40535c36_0_3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3" name="Google Shape;1603;g2eb40535c36_0_3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g2eb40535c36_0_3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0" name="Google Shape;1630;g2eb40535c36_0_3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Yes, all the zig-zags were measured to go through the origin or be at 45 degrees, I don't know why I bothered to do this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2eb40535c36_0_3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2eb40535c36_0_3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https://www.vice.com/en/article/xwepkw/googles-network-congestion-algorithm-isnt-fair-researchers-say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2eb40535c36_0_3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2eb40535c36_0_3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g2eb40535c36_0_38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8" name="Google Shape;1678;g2eb40535c36_0_38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g2eb40535c36_0_3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5" name="Google Shape;1685;g2eb40535c36_0_3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eb40535c36_0_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eb40535c36_0_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CWND respond in our CC algorithm so far.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g2eb40535c36_0_3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1" name="Google Shape;1691;g2eb40535c36_0_3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g276f03ed542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9" name="Google Shape;1699;g276f03ed542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g276f03ed542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7" name="Google Shape;1737;g276f03ed542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g276f03ed542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3" name="Google Shape;1743;g276f03ed542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g276f03ed542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9" name="Google Shape;1749;g276f03ed542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g276f03ed542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5" name="Google Shape;1755;g276f03ed542_1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Google Shape;1760;g276f03ed542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1" name="Google Shape;1761;g276f03ed542_1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" name="Google Shape;1767;g276f03ed542_1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8" name="Google Shape;1768;g276f03ed542_1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g276f03ed542_1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Google Shape;1868;g276f03ed542_1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g276f03ed542_1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4" name="Google Shape;1874;g276f03ed542_1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Smaller networks like datacenters benefit from this, but full internet uses TCP and CC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eb40535c36_0_9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eb40535c36_0_9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 is this huge jump and stuck window. Wasted bandwidth.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g276f03ed542_1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0" name="Google Shape;1880;g276f03ed542_1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through what R1 does (0.5 and 0.5) but congestion still due to 0.1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" name="Google Shape;1903;g276f03ed542_1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4" name="Google Shape;1904;g276f03ed542_1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Google Shape;1909;g276f03ed542_1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0" name="Google Shape;1910;g276f03ed542_1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" name="Google Shape;1915;g276f03ed542_1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6" name="Google Shape;1916;g276f03ed542_1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" name="Google Shape;1921;g276f03ed542_1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2" name="Google Shape;1922;g276f03ed542_1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do have something!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eb40535c36_0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2eb40535c36_0_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Blue zone - wasted!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2eb40535c36_0_1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2eb40535c36_0_1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Bursty behavior is also a secondary issue - project example 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2eb40535c36_0_14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2eb40535c36_0_14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restated again!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5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481238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7" name="Google Shape;77;p11"/>
          <p:cNvCxnSpPr/>
          <p:nvPr/>
        </p:nvCxnSpPr>
        <p:spPr>
          <a:xfrm>
            <a:off x="95431" y="402210"/>
            <a:ext cx="8909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" name="Google Shape;78;p11"/>
          <p:cNvSpPr txBox="1">
            <a:spLocks noGrp="1"/>
          </p:cNvSpPr>
          <p:nvPr>
            <p:ph type="body" idx="2"/>
          </p:nvPr>
        </p:nvSpPr>
        <p:spPr>
          <a:xfrm>
            <a:off x="9543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2" name="Google Shape;82;p12"/>
          <p:cNvCxnSpPr/>
          <p:nvPr/>
        </p:nvCxnSpPr>
        <p:spPr>
          <a:xfrm>
            <a:off x="95431" y="402210"/>
            <a:ext cx="8909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TITLE_AND_DESCRIPTION_3">
  <p:cSld name="SECTION_TITLE_AND_DESCRIPTION_3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2"/>
          </p:nvPr>
        </p:nvSpPr>
        <p:spPr>
          <a:xfrm>
            <a:off x="481238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95425" y="4288400"/>
            <a:ext cx="8658900" cy="7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cxnSp>
        <p:nvCxnSpPr>
          <p:cNvPr id="95" name="Google Shape;95;p15"/>
          <p:cNvCxnSpPr/>
          <p:nvPr/>
        </p:nvCxnSpPr>
        <p:spPr>
          <a:xfrm>
            <a:off x="168250" y="4288400"/>
            <a:ext cx="8757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chemeClr val="dk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lude">
  <p:cSld name="SECTION_TITLE_AND_DESCRIPTION_1_3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106" name="Google Shape;106;p18"/>
          <p:cNvCxnSpPr/>
          <p:nvPr/>
        </p:nvCxnSpPr>
        <p:spPr>
          <a:xfrm>
            <a:off x="266975" y="4049175"/>
            <a:ext cx="4038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Google Shape;107;p18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left">
  <p:cSld name="SECTION_TITLE_AND_DESCRIPTION_1_1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/>
          <p:nvPr/>
        </p:nvSpPr>
        <p:spPr>
          <a:xfrm>
            <a:off x="0" y="6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48829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2"/>
          </p:nvPr>
        </p:nvSpPr>
        <p:spPr>
          <a:xfrm>
            <a:off x="310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4882900" y="4450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5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left, Heading">
  <p:cSld name="SECTION_TITLE_AND_DESCRIPTION_1_1_1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0" y="6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48829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2"/>
          </p:nvPr>
        </p:nvSpPr>
        <p:spPr>
          <a:xfrm>
            <a:off x="310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3"/>
          </p:nvPr>
        </p:nvSpPr>
        <p:spPr>
          <a:xfrm>
            <a:off x="225450" y="3943400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208450" y="34184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right">
  <p:cSld name="SECTION_TITLE_AND_DESCRIPTION_1_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3117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2"/>
          </p:nvPr>
        </p:nvSpPr>
        <p:spPr>
          <a:xfrm>
            <a:off x="4882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1" name="Google Shape;21;p4"/>
          <p:cNvCxnSpPr/>
          <p:nvPr/>
        </p:nvCxnSpPr>
        <p:spPr>
          <a:xfrm>
            <a:off x="95431" y="402210"/>
            <a:ext cx="8909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admap">
  <p:cSld name="SECTION_TITLE_AND_DESCRIPTION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27" name="Google Shape;27;p5"/>
          <p:cNvCxnSpPr/>
          <p:nvPr/>
        </p:nvCxnSpPr>
        <p:spPr>
          <a:xfrm>
            <a:off x="266975" y="4049175"/>
            <a:ext cx="4038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 slide right">
  <p:cSld name="SECTION_TITLE_AND_DESCRIPTION_2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ubTitle" idx="1"/>
          </p:nvPr>
        </p:nvSpPr>
        <p:spPr>
          <a:xfrm>
            <a:off x="4835400" y="4198275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6"/>
          <p:cNvSpPr txBox="1"/>
          <p:nvPr/>
        </p:nvSpPr>
        <p:spPr>
          <a:xfrm>
            <a:off x="6365900" y="3724875"/>
            <a:ext cx="2591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 Slides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95425" y="402200"/>
            <a:ext cx="43023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36" name="Google Shape;36;p6"/>
          <p:cNvCxnSpPr/>
          <p:nvPr/>
        </p:nvCxnSpPr>
        <p:spPr>
          <a:xfrm>
            <a:off x="95431" y="402210"/>
            <a:ext cx="43521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 slide left">
  <p:cSld name="SECTION_TITLE_AND_DESCRIPTION_2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208440" y="3420075"/>
            <a:ext cx="4121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 Slides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4667425" y="402200"/>
            <a:ext cx="43023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572000" y="0"/>
            <a:ext cx="4572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3" name="Google Shape;43;p7"/>
          <p:cNvCxnSpPr/>
          <p:nvPr/>
        </p:nvCxnSpPr>
        <p:spPr>
          <a:xfrm>
            <a:off x="4667431" y="402210"/>
            <a:ext cx="43521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4" name="Google Shape;4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">
  <p:cSld name="SECTION_TITLE_AND_DESCRIPTION_2_1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51" name="Google Shape;51;p8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2" name="Google Shape;5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8"/>
          <p:cNvSpPr txBox="1"/>
          <p:nvPr/>
        </p:nvSpPr>
        <p:spPr>
          <a:xfrm>
            <a:off x="208440" y="3420075"/>
            <a:ext cx="4121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 1">
  <p:cSld name="SECTION_TITLE_AND_DESCRIPTION_2_1_1_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8" name="Google Shape;58;p9"/>
          <p:cNvSpPr txBox="1"/>
          <p:nvPr/>
        </p:nvSpPr>
        <p:spPr>
          <a:xfrm>
            <a:off x="208445" y="3420075"/>
            <a:ext cx="1873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Compare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2" name="Google Shape;6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 Solution">
  <p:cSld name="SECTION_TITLE_AND_DESCRIPTION_2_1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" name="Google Shape;67;p10"/>
          <p:cNvSpPr txBox="1"/>
          <p:nvPr/>
        </p:nvSpPr>
        <p:spPr>
          <a:xfrm>
            <a:off x="208445" y="3420075"/>
            <a:ext cx="1873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Solution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70" name="Google Shape;70;p10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1" name="Google Shape;7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Roboto Medium"/>
              <a:buNone/>
              <a:defRPr sz="16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5727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ce.com/en/article/xwepkw/googles-network-congestion-algorithm-isnt-fair-researchers-say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143" name="Google Shape;143;p24"/>
          <p:cNvSpPr txBox="1"/>
          <p:nvPr/>
        </p:nvSpPr>
        <p:spPr>
          <a:xfrm>
            <a:off x="311700" y="3854350"/>
            <a:ext cx="85206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latin typeface="Roboto Medium"/>
                <a:ea typeface="Roboto Medium"/>
                <a:cs typeface="Roboto Medium"/>
                <a:sym typeface="Roboto Medium"/>
              </a:rPr>
              <a:t>CS 168, Spring 2026 </a:t>
            </a:r>
            <a:r>
              <a:rPr lang="en" sz="160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@ UC Berkeley</a:t>
            </a:r>
            <a:endParaRPr sz="1600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latin typeface="Roboto Light"/>
                <a:ea typeface="Roboto Light"/>
                <a:cs typeface="Roboto Light"/>
                <a:sym typeface="Roboto Light"/>
              </a:rPr>
              <a:t>Slides credit: Sylvia Ratnasamy, Rob Shakir, Peyrin Kao</a:t>
            </a:r>
            <a:endParaRPr sz="160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4" name="Google Shape;144;p24"/>
          <p:cNvSpPr txBox="1"/>
          <p:nvPr/>
        </p:nvSpPr>
        <p:spPr>
          <a:xfrm>
            <a:off x="311700" y="1658975"/>
            <a:ext cx="8709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rPr>
              <a:t>Congestion Control, Part 2</a:t>
            </a:r>
            <a:endParaRPr sz="3600">
              <a:solidFill>
                <a:srgbClr val="0B5394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45" name="Google Shape;145;p24"/>
          <p:cNvSpPr txBox="1"/>
          <p:nvPr/>
        </p:nvSpPr>
        <p:spPr>
          <a:xfrm>
            <a:off x="345775" y="2740300"/>
            <a:ext cx="2762700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F9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Lecture 13 (Transport 4)</a:t>
            </a:r>
            <a:endParaRPr sz="1200">
              <a:solidFill>
                <a:srgbClr val="BF9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46" name="Google Shape;146;p24"/>
          <p:cNvSpPr/>
          <p:nvPr/>
        </p:nvSpPr>
        <p:spPr>
          <a:xfrm rot="5400000">
            <a:off x="5069325" y="1831675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24"/>
          <p:cNvSpPr/>
          <p:nvPr/>
        </p:nvSpPr>
        <p:spPr>
          <a:xfrm rot="5400000">
            <a:off x="5244225" y="1831675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24"/>
          <p:cNvSpPr/>
          <p:nvPr/>
        </p:nvSpPr>
        <p:spPr>
          <a:xfrm rot="5400000">
            <a:off x="5419125" y="1831675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24"/>
          <p:cNvSpPr/>
          <p:nvPr/>
        </p:nvSpPr>
        <p:spPr>
          <a:xfrm rot="5400000">
            <a:off x="5594025" y="1831675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24"/>
          <p:cNvSpPr/>
          <p:nvPr/>
        </p:nvSpPr>
        <p:spPr>
          <a:xfrm rot="5400000">
            <a:off x="5768925" y="1831675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24"/>
          <p:cNvSpPr/>
          <p:nvPr/>
        </p:nvSpPr>
        <p:spPr>
          <a:xfrm rot="5400000">
            <a:off x="5943825" y="1831675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24"/>
          <p:cNvSpPr/>
          <p:nvPr/>
        </p:nvSpPr>
        <p:spPr>
          <a:xfrm rot="5400000">
            <a:off x="6118725" y="1831675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24"/>
          <p:cNvSpPr/>
          <p:nvPr/>
        </p:nvSpPr>
        <p:spPr>
          <a:xfrm rot="5400000">
            <a:off x="6293625" y="1831675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24"/>
          <p:cNvSpPr/>
          <p:nvPr/>
        </p:nvSpPr>
        <p:spPr>
          <a:xfrm rot="5400000">
            <a:off x="6468525" y="1831675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p24"/>
          <p:cNvSpPr/>
          <p:nvPr/>
        </p:nvSpPr>
        <p:spPr>
          <a:xfrm rot="5400000">
            <a:off x="6643425" y="1831675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p24"/>
          <p:cNvSpPr/>
          <p:nvPr/>
        </p:nvSpPr>
        <p:spPr>
          <a:xfrm rot="5400000">
            <a:off x="6818325" y="1831675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" name="Google Shape;157;p24"/>
          <p:cNvSpPr/>
          <p:nvPr/>
        </p:nvSpPr>
        <p:spPr>
          <a:xfrm rot="5400000">
            <a:off x="6993225" y="1831675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158;p24"/>
          <p:cNvSpPr/>
          <p:nvPr/>
        </p:nvSpPr>
        <p:spPr>
          <a:xfrm rot="5400000">
            <a:off x="7168125" y="1831675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" name="Google Shape;159;p24"/>
          <p:cNvSpPr/>
          <p:nvPr/>
        </p:nvSpPr>
        <p:spPr>
          <a:xfrm rot="5400000">
            <a:off x="7343025" y="1831675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24"/>
          <p:cNvSpPr/>
          <p:nvPr/>
        </p:nvSpPr>
        <p:spPr>
          <a:xfrm rot="5400000">
            <a:off x="7517925" y="1831675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161;p24"/>
          <p:cNvSpPr/>
          <p:nvPr/>
        </p:nvSpPr>
        <p:spPr>
          <a:xfrm rot="5400000">
            <a:off x="7692825" y="1831675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24"/>
          <p:cNvSpPr/>
          <p:nvPr/>
        </p:nvSpPr>
        <p:spPr>
          <a:xfrm rot="5400000">
            <a:off x="7867725" y="1831675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24"/>
          <p:cNvSpPr/>
          <p:nvPr/>
        </p:nvSpPr>
        <p:spPr>
          <a:xfrm rot="5400000">
            <a:off x="5069325" y="1222075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p24"/>
          <p:cNvSpPr/>
          <p:nvPr/>
        </p:nvSpPr>
        <p:spPr>
          <a:xfrm rot="5400000">
            <a:off x="5244225" y="1222075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24"/>
          <p:cNvSpPr/>
          <p:nvPr/>
        </p:nvSpPr>
        <p:spPr>
          <a:xfrm rot="5400000">
            <a:off x="5419125" y="1222075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24"/>
          <p:cNvSpPr/>
          <p:nvPr/>
        </p:nvSpPr>
        <p:spPr>
          <a:xfrm rot="5400000">
            <a:off x="5594025" y="1222075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167;p24"/>
          <p:cNvSpPr/>
          <p:nvPr/>
        </p:nvSpPr>
        <p:spPr>
          <a:xfrm rot="5400000">
            <a:off x="5768925" y="1222075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24"/>
          <p:cNvSpPr/>
          <p:nvPr/>
        </p:nvSpPr>
        <p:spPr>
          <a:xfrm rot="5400000">
            <a:off x="5943825" y="1222075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24"/>
          <p:cNvSpPr/>
          <p:nvPr/>
        </p:nvSpPr>
        <p:spPr>
          <a:xfrm rot="5400000">
            <a:off x="6118725" y="1222075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p24"/>
          <p:cNvSpPr/>
          <p:nvPr/>
        </p:nvSpPr>
        <p:spPr>
          <a:xfrm rot="5400000">
            <a:off x="6293625" y="1222075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p24"/>
          <p:cNvSpPr/>
          <p:nvPr/>
        </p:nvSpPr>
        <p:spPr>
          <a:xfrm rot="5400000">
            <a:off x="6468525" y="1222075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p24"/>
          <p:cNvSpPr/>
          <p:nvPr/>
        </p:nvSpPr>
        <p:spPr>
          <a:xfrm rot="5400000">
            <a:off x="6643425" y="1222075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24"/>
          <p:cNvSpPr/>
          <p:nvPr/>
        </p:nvSpPr>
        <p:spPr>
          <a:xfrm rot="5400000">
            <a:off x="6818325" y="1222075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24"/>
          <p:cNvSpPr/>
          <p:nvPr/>
        </p:nvSpPr>
        <p:spPr>
          <a:xfrm rot="5400000">
            <a:off x="6993225" y="1222075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24"/>
          <p:cNvSpPr/>
          <p:nvPr/>
        </p:nvSpPr>
        <p:spPr>
          <a:xfrm rot="5400000">
            <a:off x="7168125" y="1222075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24"/>
          <p:cNvSpPr/>
          <p:nvPr/>
        </p:nvSpPr>
        <p:spPr>
          <a:xfrm rot="5400000">
            <a:off x="7343025" y="1222075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24"/>
          <p:cNvSpPr/>
          <p:nvPr/>
        </p:nvSpPr>
        <p:spPr>
          <a:xfrm rot="5400000">
            <a:off x="7517925" y="1222075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24"/>
          <p:cNvSpPr/>
          <p:nvPr/>
        </p:nvSpPr>
        <p:spPr>
          <a:xfrm rot="5400000">
            <a:off x="7692825" y="1222075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24"/>
          <p:cNvSpPr/>
          <p:nvPr/>
        </p:nvSpPr>
        <p:spPr>
          <a:xfrm rot="5400000">
            <a:off x="7867725" y="1222075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24"/>
          <p:cNvSpPr/>
          <p:nvPr/>
        </p:nvSpPr>
        <p:spPr>
          <a:xfrm rot="5400000">
            <a:off x="5069325" y="612475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24"/>
          <p:cNvSpPr/>
          <p:nvPr/>
        </p:nvSpPr>
        <p:spPr>
          <a:xfrm rot="5400000">
            <a:off x="5244225" y="612475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24"/>
          <p:cNvSpPr/>
          <p:nvPr/>
        </p:nvSpPr>
        <p:spPr>
          <a:xfrm rot="5400000">
            <a:off x="5419125" y="612475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24"/>
          <p:cNvSpPr/>
          <p:nvPr/>
        </p:nvSpPr>
        <p:spPr>
          <a:xfrm rot="5400000">
            <a:off x="5594025" y="612475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" name="Google Shape;184;p24"/>
          <p:cNvSpPr/>
          <p:nvPr/>
        </p:nvSpPr>
        <p:spPr>
          <a:xfrm rot="5400000">
            <a:off x="5768925" y="612475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24"/>
          <p:cNvSpPr/>
          <p:nvPr/>
        </p:nvSpPr>
        <p:spPr>
          <a:xfrm rot="5400000">
            <a:off x="5943825" y="612475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p24"/>
          <p:cNvSpPr/>
          <p:nvPr/>
        </p:nvSpPr>
        <p:spPr>
          <a:xfrm rot="5400000">
            <a:off x="6118725" y="612475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p24"/>
          <p:cNvSpPr/>
          <p:nvPr/>
        </p:nvSpPr>
        <p:spPr>
          <a:xfrm rot="5400000">
            <a:off x="6293625" y="612475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24"/>
          <p:cNvSpPr/>
          <p:nvPr/>
        </p:nvSpPr>
        <p:spPr>
          <a:xfrm rot="5400000">
            <a:off x="6468525" y="612475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24"/>
          <p:cNvSpPr/>
          <p:nvPr/>
        </p:nvSpPr>
        <p:spPr>
          <a:xfrm rot="5400000">
            <a:off x="6643425" y="612475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24"/>
          <p:cNvSpPr/>
          <p:nvPr/>
        </p:nvSpPr>
        <p:spPr>
          <a:xfrm rot="5400000">
            <a:off x="6818325" y="612475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24"/>
          <p:cNvSpPr/>
          <p:nvPr/>
        </p:nvSpPr>
        <p:spPr>
          <a:xfrm rot="5400000">
            <a:off x="6993225" y="612475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24"/>
          <p:cNvSpPr/>
          <p:nvPr/>
        </p:nvSpPr>
        <p:spPr>
          <a:xfrm rot="5400000">
            <a:off x="7168125" y="612475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24"/>
          <p:cNvSpPr/>
          <p:nvPr/>
        </p:nvSpPr>
        <p:spPr>
          <a:xfrm rot="5400000">
            <a:off x="7343025" y="612475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4" name="Google Shape;194;p24"/>
          <p:cNvSpPr/>
          <p:nvPr/>
        </p:nvSpPr>
        <p:spPr>
          <a:xfrm rot="5400000">
            <a:off x="7517925" y="612475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p24"/>
          <p:cNvSpPr/>
          <p:nvPr/>
        </p:nvSpPr>
        <p:spPr>
          <a:xfrm rot="5400000">
            <a:off x="7692825" y="612475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" name="Google Shape;196;p24"/>
          <p:cNvSpPr/>
          <p:nvPr/>
        </p:nvSpPr>
        <p:spPr>
          <a:xfrm rot="5400000">
            <a:off x="7867725" y="612475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" name="Google Shape;197;p24"/>
          <p:cNvSpPr/>
          <p:nvPr/>
        </p:nvSpPr>
        <p:spPr>
          <a:xfrm rot="5400000">
            <a:off x="6642527" y="87625"/>
            <a:ext cx="435900" cy="1224600"/>
          </a:xfrm>
          <a:prstGeom prst="rect">
            <a:avLst/>
          </a:prstGeom>
          <a:noFill/>
          <a:ln w="28575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" name="Google Shape;198;p24"/>
          <p:cNvSpPr/>
          <p:nvPr/>
        </p:nvSpPr>
        <p:spPr>
          <a:xfrm rot="5400000">
            <a:off x="5594355" y="263875"/>
            <a:ext cx="435900" cy="8721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p24"/>
          <p:cNvSpPr/>
          <p:nvPr/>
        </p:nvSpPr>
        <p:spPr>
          <a:xfrm rot="5400000">
            <a:off x="6730050" y="609625"/>
            <a:ext cx="435900" cy="1399800"/>
          </a:xfrm>
          <a:prstGeom prst="rect">
            <a:avLst/>
          </a:prstGeom>
          <a:noFill/>
          <a:ln w="28575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p24"/>
          <p:cNvSpPr/>
          <p:nvPr/>
        </p:nvSpPr>
        <p:spPr>
          <a:xfrm rot="5400000">
            <a:off x="5594355" y="873475"/>
            <a:ext cx="435900" cy="8721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24"/>
          <p:cNvSpPr/>
          <p:nvPr/>
        </p:nvSpPr>
        <p:spPr>
          <a:xfrm rot="5400000">
            <a:off x="6817775" y="1131475"/>
            <a:ext cx="435900" cy="1575300"/>
          </a:xfrm>
          <a:prstGeom prst="rect">
            <a:avLst/>
          </a:prstGeom>
          <a:noFill/>
          <a:ln w="28575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p24"/>
          <p:cNvSpPr/>
          <p:nvPr/>
        </p:nvSpPr>
        <p:spPr>
          <a:xfrm rot="5400000">
            <a:off x="5594355" y="1483075"/>
            <a:ext cx="435900" cy="8721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Fast Recovery Problem</a:t>
            </a:r>
            <a:endParaRPr/>
          </a:p>
        </p:txBody>
      </p:sp>
      <p:sp>
        <p:nvSpPr>
          <p:cNvPr id="708" name="Google Shape;708;p3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sender can deduce from the duplicate acks that fewer packets are in flight: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Initially: 10 packets in flight.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After ack(101) from 102: 9 packets in flight.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After ack(101) from 103: 8 packets in flight.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After ack(101) from 104: 7 packets in flight.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After ack(101) from 105: 6 packets in flight.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After ack(101) from 106: 5 packets in flight.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After ack(101) from 107: 4 packets in flight.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After ack(101) from 108: 3 packets in flight.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After ack(101) from 109: 2 packets in flight.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After ack(101) from 110: 1 packet in flight. </a:t>
            </a: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The packet still in flight is the re-sent 101.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 sz="140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3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Fast Recovery Problem</a:t>
            </a:r>
            <a:endParaRPr/>
          </a:p>
        </p:txBody>
      </p:sp>
      <p:sp>
        <p:nvSpPr>
          <p:cNvPr id="714" name="Google Shape;714;p3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The sender can deduce from the duplicate acks that fewer packets are in flight.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Even though there are eventually &lt;5 packets left in flight, the sliding window is stopping us from sending more.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Key idea: 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Grant the sender </a:t>
            </a:r>
            <a:r>
              <a:rPr lang="en" dirty="0">
                <a:solidFill>
                  <a:srgbClr val="C00000"/>
                </a:solidFill>
              </a:rPr>
              <a:t>a</a:t>
            </a:r>
            <a:r>
              <a:rPr lang="en" dirty="0"/>
              <a:t> </a:t>
            </a:r>
            <a:r>
              <a:rPr lang="en" dirty="0">
                <a:solidFill>
                  <a:srgbClr val="C00000"/>
                </a:solidFill>
              </a:rPr>
              <a:t>temporary "credit" for each duplicate ack</a:t>
            </a:r>
            <a:r>
              <a:rPr lang="en" dirty="0"/>
              <a:t>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When a duplicate ack arrives, we know that one fewer packet is in flight.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i="1" dirty="0"/>
              <a:t>Artificially extend</a:t>
            </a:r>
            <a:r>
              <a:rPr lang="en" dirty="0"/>
              <a:t> the window to let the sender send one more packet.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3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Fast Recovery: Windows with Fast Recovery</a:t>
            </a:r>
            <a:endParaRPr/>
          </a:p>
        </p:txBody>
      </p:sp>
      <p:sp>
        <p:nvSpPr>
          <p:cNvPr id="720" name="Google Shape;720;p35"/>
          <p:cNvSpPr/>
          <p:nvPr/>
        </p:nvSpPr>
        <p:spPr>
          <a:xfrm rot="5400000">
            <a:off x="5874000" y="759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1" name="Google Shape;721;p35"/>
          <p:cNvSpPr/>
          <p:nvPr/>
        </p:nvSpPr>
        <p:spPr>
          <a:xfrm rot="5400000">
            <a:off x="6048900" y="759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2" name="Google Shape;722;p35"/>
          <p:cNvSpPr/>
          <p:nvPr/>
        </p:nvSpPr>
        <p:spPr>
          <a:xfrm rot="5400000">
            <a:off x="6223800" y="759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3" name="Google Shape;723;p35"/>
          <p:cNvSpPr/>
          <p:nvPr/>
        </p:nvSpPr>
        <p:spPr>
          <a:xfrm rot="5400000">
            <a:off x="6398700" y="759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4" name="Google Shape;724;p35"/>
          <p:cNvSpPr/>
          <p:nvPr/>
        </p:nvSpPr>
        <p:spPr>
          <a:xfrm rot="5400000">
            <a:off x="6573600" y="759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5" name="Google Shape;725;p35"/>
          <p:cNvSpPr/>
          <p:nvPr/>
        </p:nvSpPr>
        <p:spPr>
          <a:xfrm rot="5400000">
            <a:off x="6748500" y="759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6" name="Google Shape;726;p35"/>
          <p:cNvSpPr/>
          <p:nvPr/>
        </p:nvSpPr>
        <p:spPr>
          <a:xfrm rot="5400000">
            <a:off x="6923400" y="759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7" name="Google Shape;727;p35"/>
          <p:cNvSpPr/>
          <p:nvPr/>
        </p:nvSpPr>
        <p:spPr>
          <a:xfrm rot="5400000">
            <a:off x="7098300" y="759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8" name="Google Shape;728;p35"/>
          <p:cNvSpPr/>
          <p:nvPr/>
        </p:nvSpPr>
        <p:spPr>
          <a:xfrm rot="5400000">
            <a:off x="7273200" y="759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9" name="Google Shape;729;p35"/>
          <p:cNvSpPr/>
          <p:nvPr/>
        </p:nvSpPr>
        <p:spPr>
          <a:xfrm rot="5400000">
            <a:off x="7448100" y="759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0" name="Google Shape;730;p35"/>
          <p:cNvSpPr/>
          <p:nvPr/>
        </p:nvSpPr>
        <p:spPr>
          <a:xfrm rot="5400000">
            <a:off x="7623000" y="759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1" name="Google Shape;731;p35"/>
          <p:cNvSpPr/>
          <p:nvPr/>
        </p:nvSpPr>
        <p:spPr>
          <a:xfrm rot="5400000">
            <a:off x="7797900" y="759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2" name="Google Shape;732;p35"/>
          <p:cNvSpPr/>
          <p:nvPr/>
        </p:nvSpPr>
        <p:spPr>
          <a:xfrm rot="5400000">
            <a:off x="7972800" y="759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3" name="Google Shape;733;p35"/>
          <p:cNvSpPr/>
          <p:nvPr/>
        </p:nvSpPr>
        <p:spPr>
          <a:xfrm rot="5400000">
            <a:off x="8147700" y="759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4" name="Google Shape;734;p35"/>
          <p:cNvSpPr/>
          <p:nvPr/>
        </p:nvSpPr>
        <p:spPr>
          <a:xfrm rot="5400000">
            <a:off x="6836135" y="-26250"/>
            <a:ext cx="435900" cy="17463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5" name="Google Shape;735;p35"/>
          <p:cNvSpPr/>
          <p:nvPr/>
        </p:nvSpPr>
        <p:spPr>
          <a:xfrm rot="5400000">
            <a:off x="8322600" y="759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6" name="Google Shape;736;p35"/>
          <p:cNvSpPr/>
          <p:nvPr/>
        </p:nvSpPr>
        <p:spPr>
          <a:xfrm rot="5400000">
            <a:off x="8497500" y="759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7" name="Google Shape;737;p35"/>
          <p:cNvSpPr/>
          <p:nvPr/>
        </p:nvSpPr>
        <p:spPr>
          <a:xfrm rot="5400000">
            <a:off x="8672400" y="759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8" name="Google Shape;738;p35"/>
          <p:cNvSpPr txBox="1"/>
          <p:nvPr/>
        </p:nvSpPr>
        <p:spPr>
          <a:xfrm>
            <a:off x="78350" y="3593100"/>
            <a:ext cx="57519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3 duplicate acks detected. </a:t>
            </a:r>
            <a:r>
              <a:rPr lang="en" sz="1600" i="1">
                <a:latin typeface="Roboto"/>
                <a:ea typeface="Roboto"/>
                <a:cs typeface="Roboto"/>
                <a:sym typeface="Roboto"/>
              </a:rPr>
              <a:t>CWND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 = 5.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Extend window to account for the 3 acks: </a:t>
            </a:r>
            <a:r>
              <a:rPr lang="en" sz="1600" i="1">
                <a:latin typeface="Roboto"/>
                <a:ea typeface="Roboto"/>
                <a:cs typeface="Roboto"/>
                <a:sym typeface="Roboto"/>
              </a:rPr>
              <a:t>CWND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 = 5 + 3 = 8.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9" name="Google Shape;739;p35"/>
          <p:cNvSpPr/>
          <p:nvPr/>
        </p:nvSpPr>
        <p:spPr>
          <a:xfrm rot="5400000">
            <a:off x="5874000" y="3807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0" name="Google Shape;740;p35"/>
          <p:cNvSpPr/>
          <p:nvPr/>
        </p:nvSpPr>
        <p:spPr>
          <a:xfrm rot="5400000">
            <a:off x="6048900" y="3807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1" name="Google Shape;741;p35"/>
          <p:cNvSpPr/>
          <p:nvPr/>
        </p:nvSpPr>
        <p:spPr>
          <a:xfrm rot="5400000">
            <a:off x="6223800" y="3807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2" name="Google Shape;742;p35"/>
          <p:cNvSpPr/>
          <p:nvPr/>
        </p:nvSpPr>
        <p:spPr>
          <a:xfrm rot="5400000">
            <a:off x="6398700" y="3807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3" name="Google Shape;743;p35"/>
          <p:cNvSpPr/>
          <p:nvPr/>
        </p:nvSpPr>
        <p:spPr>
          <a:xfrm rot="5400000">
            <a:off x="6573600" y="3807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4" name="Google Shape;744;p35"/>
          <p:cNvSpPr/>
          <p:nvPr/>
        </p:nvSpPr>
        <p:spPr>
          <a:xfrm rot="5400000">
            <a:off x="6748500" y="3807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5" name="Google Shape;745;p35"/>
          <p:cNvSpPr/>
          <p:nvPr/>
        </p:nvSpPr>
        <p:spPr>
          <a:xfrm rot="5400000">
            <a:off x="6923400" y="3807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6" name="Google Shape;746;p35"/>
          <p:cNvSpPr/>
          <p:nvPr/>
        </p:nvSpPr>
        <p:spPr>
          <a:xfrm rot="5400000">
            <a:off x="7098300" y="3807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7" name="Google Shape;747;p35"/>
          <p:cNvSpPr/>
          <p:nvPr/>
        </p:nvSpPr>
        <p:spPr>
          <a:xfrm rot="5400000">
            <a:off x="7273200" y="3807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8" name="Google Shape;748;p35"/>
          <p:cNvSpPr/>
          <p:nvPr/>
        </p:nvSpPr>
        <p:spPr>
          <a:xfrm rot="5400000">
            <a:off x="7448100" y="3807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9" name="Google Shape;749;p35"/>
          <p:cNvSpPr/>
          <p:nvPr/>
        </p:nvSpPr>
        <p:spPr>
          <a:xfrm rot="5400000">
            <a:off x="7623000" y="3807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0" name="Google Shape;750;p35"/>
          <p:cNvSpPr/>
          <p:nvPr/>
        </p:nvSpPr>
        <p:spPr>
          <a:xfrm rot="5400000">
            <a:off x="7797900" y="3807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1" name="Google Shape;751;p35"/>
          <p:cNvSpPr/>
          <p:nvPr/>
        </p:nvSpPr>
        <p:spPr>
          <a:xfrm rot="5400000">
            <a:off x="7972800" y="3807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2" name="Google Shape;752;p35"/>
          <p:cNvSpPr/>
          <p:nvPr/>
        </p:nvSpPr>
        <p:spPr>
          <a:xfrm rot="5400000">
            <a:off x="8147700" y="3807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3" name="Google Shape;753;p35"/>
          <p:cNvSpPr/>
          <p:nvPr/>
        </p:nvSpPr>
        <p:spPr>
          <a:xfrm rot="5400000">
            <a:off x="8322600" y="3807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4" name="Google Shape;754;p35"/>
          <p:cNvSpPr/>
          <p:nvPr/>
        </p:nvSpPr>
        <p:spPr>
          <a:xfrm rot="5400000">
            <a:off x="8497500" y="3807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5" name="Google Shape;755;p35"/>
          <p:cNvSpPr/>
          <p:nvPr/>
        </p:nvSpPr>
        <p:spPr>
          <a:xfrm rot="5400000">
            <a:off x="8672400" y="3807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6" name="Google Shape;756;p35"/>
          <p:cNvSpPr/>
          <p:nvPr/>
        </p:nvSpPr>
        <p:spPr>
          <a:xfrm rot="5400000">
            <a:off x="5874000" y="4569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7" name="Google Shape;757;p35"/>
          <p:cNvSpPr/>
          <p:nvPr/>
        </p:nvSpPr>
        <p:spPr>
          <a:xfrm rot="5400000">
            <a:off x="6048900" y="4569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8" name="Google Shape;758;p35"/>
          <p:cNvSpPr/>
          <p:nvPr/>
        </p:nvSpPr>
        <p:spPr>
          <a:xfrm rot="5400000">
            <a:off x="6223800" y="4569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9" name="Google Shape;759;p35"/>
          <p:cNvSpPr/>
          <p:nvPr/>
        </p:nvSpPr>
        <p:spPr>
          <a:xfrm rot="5400000">
            <a:off x="6398700" y="4569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0" name="Google Shape;760;p35"/>
          <p:cNvSpPr/>
          <p:nvPr/>
        </p:nvSpPr>
        <p:spPr>
          <a:xfrm rot="5400000">
            <a:off x="6573600" y="4569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1" name="Google Shape;761;p35"/>
          <p:cNvSpPr/>
          <p:nvPr/>
        </p:nvSpPr>
        <p:spPr>
          <a:xfrm rot="5400000">
            <a:off x="6748500" y="4569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2" name="Google Shape;762;p35"/>
          <p:cNvSpPr/>
          <p:nvPr/>
        </p:nvSpPr>
        <p:spPr>
          <a:xfrm rot="5400000">
            <a:off x="6923400" y="4569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3" name="Google Shape;763;p35"/>
          <p:cNvSpPr/>
          <p:nvPr/>
        </p:nvSpPr>
        <p:spPr>
          <a:xfrm rot="5400000">
            <a:off x="7098300" y="4569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4" name="Google Shape;764;p35"/>
          <p:cNvSpPr/>
          <p:nvPr/>
        </p:nvSpPr>
        <p:spPr>
          <a:xfrm rot="5400000">
            <a:off x="7273200" y="4569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5" name="Google Shape;765;p35"/>
          <p:cNvSpPr/>
          <p:nvPr/>
        </p:nvSpPr>
        <p:spPr>
          <a:xfrm rot="5400000">
            <a:off x="7448100" y="4569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6" name="Google Shape;766;p35"/>
          <p:cNvSpPr/>
          <p:nvPr/>
        </p:nvSpPr>
        <p:spPr>
          <a:xfrm rot="5400000">
            <a:off x="7623000" y="4569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7" name="Google Shape;767;p35"/>
          <p:cNvSpPr/>
          <p:nvPr/>
        </p:nvSpPr>
        <p:spPr>
          <a:xfrm rot="5400000">
            <a:off x="7797900" y="4569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8" name="Google Shape;768;p35"/>
          <p:cNvSpPr/>
          <p:nvPr/>
        </p:nvSpPr>
        <p:spPr>
          <a:xfrm rot="5400000">
            <a:off x="7972800" y="4569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9" name="Google Shape;769;p35"/>
          <p:cNvSpPr/>
          <p:nvPr/>
        </p:nvSpPr>
        <p:spPr>
          <a:xfrm rot="5400000">
            <a:off x="8147700" y="4569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0" name="Google Shape;770;p35"/>
          <p:cNvSpPr/>
          <p:nvPr/>
        </p:nvSpPr>
        <p:spPr>
          <a:xfrm rot="5400000">
            <a:off x="8322600" y="4569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1" name="Google Shape;771;p35"/>
          <p:cNvSpPr/>
          <p:nvPr/>
        </p:nvSpPr>
        <p:spPr>
          <a:xfrm rot="5400000">
            <a:off x="8497500" y="4569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2" name="Google Shape;772;p35"/>
          <p:cNvSpPr/>
          <p:nvPr/>
        </p:nvSpPr>
        <p:spPr>
          <a:xfrm rot="5400000">
            <a:off x="8672400" y="4569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3" name="Google Shape;773;p35"/>
          <p:cNvSpPr/>
          <p:nvPr/>
        </p:nvSpPr>
        <p:spPr>
          <a:xfrm rot="5400000">
            <a:off x="7098599" y="3631350"/>
            <a:ext cx="435900" cy="527100"/>
          </a:xfrm>
          <a:prstGeom prst="rect">
            <a:avLst/>
          </a:prstGeom>
          <a:noFill/>
          <a:ln w="28575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4" name="Google Shape;774;p35"/>
          <p:cNvSpPr/>
          <p:nvPr/>
        </p:nvSpPr>
        <p:spPr>
          <a:xfrm rot="5400000">
            <a:off x="7185750" y="4306200"/>
            <a:ext cx="435900" cy="701400"/>
          </a:xfrm>
          <a:prstGeom prst="rect">
            <a:avLst/>
          </a:prstGeom>
          <a:noFill/>
          <a:ln w="28575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5" name="Google Shape;775;p35"/>
          <p:cNvSpPr/>
          <p:nvPr/>
        </p:nvSpPr>
        <p:spPr>
          <a:xfrm rot="5400000">
            <a:off x="6399030" y="3458850"/>
            <a:ext cx="435900" cy="8721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6" name="Google Shape;776;p35"/>
          <p:cNvSpPr/>
          <p:nvPr/>
        </p:nvSpPr>
        <p:spPr>
          <a:xfrm rot="5400000">
            <a:off x="6399030" y="4220850"/>
            <a:ext cx="435900" cy="8721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7" name="Google Shape;777;p35"/>
          <p:cNvSpPr txBox="1"/>
          <p:nvPr/>
        </p:nvSpPr>
        <p:spPr>
          <a:xfrm>
            <a:off x="77700" y="4355100"/>
            <a:ext cx="57519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After ack(101) from 105: Extend window to </a:t>
            </a:r>
            <a:r>
              <a:rPr lang="en" sz="16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CWND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= 9.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Can't send anything new.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8" name="Google Shape;778;p35"/>
          <p:cNvSpPr txBox="1"/>
          <p:nvPr/>
        </p:nvSpPr>
        <p:spPr>
          <a:xfrm>
            <a:off x="78350" y="2831100"/>
            <a:ext cx="57519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After ack(101) from 104: Can't send anything new.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9" name="Google Shape;779;p35"/>
          <p:cNvSpPr/>
          <p:nvPr/>
        </p:nvSpPr>
        <p:spPr>
          <a:xfrm rot="5400000">
            <a:off x="5874000" y="3045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0" name="Google Shape;780;p35"/>
          <p:cNvSpPr/>
          <p:nvPr/>
        </p:nvSpPr>
        <p:spPr>
          <a:xfrm rot="5400000">
            <a:off x="6048900" y="3045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1" name="Google Shape;781;p35"/>
          <p:cNvSpPr/>
          <p:nvPr/>
        </p:nvSpPr>
        <p:spPr>
          <a:xfrm rot="5400000">
            <a:off x="6223800" y="3045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2" name="Google Shape;782;p35"/>
          <p:cNvSpPr/>
          <p:nvPr/>
        </p:nvSpPr>
        <p:spPr>
          <a:xfrm rot="5400000">
            <a:off x="6398700" y="3045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3" name="Google Shape;783;p35"/>
          <p:cNvSpPr/>
          <p:nvPr/>
        </p:nvSpPr>
        <p:spPr>
          <a:xfrm rot="5400000">
            <a:off x="6573600" y="3045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4" name="Google Shape;784;p35"/>
          <p:cNvSpPr/>
          <p:nvPr/>
        </p:nvSpPr>
        <p:spPr>
          <a:xfrm rot="5400000">
            <a:off x="6748500" y="3045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5" name="Google Shape;785;p35"/>
          <p:cNvSpPr/>
          <p:nvPr/>
        </p:nvSpPr>
        <p:spPr>
          <a:xfrm rot="5400000">
            <a:off x="6923400" y="3045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6" name="Google Shape;786;p35"/>
          <p:cNvSpPr/>
          <p:nvPr/>
        </p:nvSpPr>
        <p:spPr>
          <a:xfrm rot="5400000">
            <a:off x="7098300" y="3045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7" name="Google Shape;787;p35"/>
          <p:cNvSpPr/>
          <p:nvPr/>
        </p:nvSpPr>
        <p:spPr>
          <a:xfrm rot="5400000">
            <a:off x="7273200" y="3045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8" name="Google Shape;788;p35"/>
          <p:cNvSpPr/>
          <p:nvPr/>
        </p:nvSpPr>
        <p:spPr>
          <a:xfrm rot="5400000">
            <a:off x="7448100" y="3045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9" name="Google Shape;789;p35"/>
          <p:cNvSpPr/>
          <p:nvPr/>
        </p:nvSpPr>
        <p:spPr>
          <a:xfrm rot="5400000">
            <a:off x="7623000" y="3045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0" name="Google Shape;790;p35"/>
          <p:cNvSpPr/>
          <p:nvPr/>
        </p:nvSpPr>
        <p:spPr>
          <a:xfrm rot="5400000">
            <a:off x="7797900" y="3045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1" name="Google Shape;791;p35"/>
          <p:cNvSpPr/>
          <p:nvPr/>
        </p:nvSpPr>
        <p:spPr>
          <a:xfrm rot="5400000">
            <a:off x="7972800" y="3045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2" name="Google Shape;792;p35"/>
          <p:cNvSpPr/>
          <p:nvPr/>
        </p:nvSpPr>
        <p:spPr>
          <a:xfrm rot="5400000">
            <a:off x="8147700" y="3045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3" name="Google Shape;793;p35"/>
          <p:cNvSpPr/>
          <p:nvPr/>
        </p:nvSpPr>
        <p:spPr>
          <a:xfrm rot="5400000">
            <a:off x="8322600" y="3045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4" name="Google Shape;794;p35"/>
          <p:cNvSpPr/>
          <p:nvPr/>
        </p:nvSpPr>
        <p:spPr>
          <a:xfrm rot="5400000">
            <a:off x="8497500" y="3045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5" name="Google Shape;795;p35"/>
          <p:cNvSpPr/>
          <p:nvPr/>
        </p:nvSpPr>
        <p:spPr>
          <a:xfrm rot="5400000">
            <a:off x="8672400" y="3045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6" name="Google Shape;796;p35"/>
          <p:cNvSpPr/>
          <p:nvPr/>
        </p:nvSpPr>
        <p:spPr>
          <a:xfrm rot="5400000">
            <a:off x="6835325" y="2260350"/>
            <a:ext cx="435900" cy="17451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7" name="Google Shape;797;p35"/>
          <p:cNvSpPr txBox="1"/>
          <p:nvPr/>
        </p:nvSpPr>
        <p:spPr>
          <a:xfrm>
            <a:off x="78350" y="2069100"/>
            <a:ext cx="57519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After ack(101) from 103: Can't send anything new.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8" name="Google Shape;798;p35"/>
          <p:cNvSpPr/>
          <p:nvPr/>
        </p:nvSpPr>
        <p:spPr>
          <a:xfrm rot="5400000">
            <a:off x="5874000" y="2283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9" name="Google Shape;799;p35"/>
          <p:cNvSpPr/>
          <p:nvPr/>
        </p:nvSpPr>
        <p:spPr>
          <a:xfrm rot="5400000">
            <a:off x="6048900" y="2283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0" name="Google Shape;800;p35"/>
          <p:cNvSpPr/>
          <p:nvPr/>
        </p:nvSpPr>
        <p:spPr>
          <a:xfrm rot="5400000">
            <a:off x="6223800" y="2283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1" name="Google Shape;801;p35"/>
          <p:cNvSpPr/>
          <p:nvPr/>
        </p:nvSpPr>
        <p:spPr>
          <a:xfrm rot="5400000">
            <a:off x="6398700" y="2283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2" name="Google Shape;802;p35"/>
          <p:cNvSpPr/>
          <p:nvPr/>
        </p:nvSpPr>
        <p:spPr>
          <a:xfrm rot="5400000">
            <a:off x="6573600" y="2283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3" name="Google Shape;803;p35"/>
          <p:cNvSpPr/>
          <p:nvPr/>
        </p:nvSpPr>
        <p:spPr>
          <a:xfrm rot="5400000">
            <a:off x="6748500" y="2283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4" name="Google Shape;804;p35"/>
          <p:cNvSpPr/>
          <p:nvPr/>
        </p:nvSpPr>
        <p:spPr>
          <a:xfrm rot="5400000">
            <a:off x="6923400" y="2283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5" name="Google Shape;805;p35"/>
          <p:cNvSpPr/>
          <p:nvPr/>
        </p:nvSpPr>
        <p:spPr>
          <a:xfrm rot="5400000">
            <a:off x="7098300" y="2283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6" name="Google Shape;806;p35"/>
          <p:cNvSpPr/>
          <p:nvPr/>
        </p:nvSpPr>
        <p:spPr>
          <a:xfrm rot="5400000">
            <a:off x="7273200" y="2283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7" name="Google Shape;807;p35"/>
          <p:cNvSpPr/>
          <p:nvPr/>
        </p:nvSpPr>
        <p:spPr>
          <a:xfrm rot="5400000">
            <a:off x="7448100" y="2283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8" name="Google Shape;808;p35"/>
          <p:cNvSpPr/>
          <p:nvPr/>
        </p:nvSpPr>
        <p:spPr>
          <a:xfrm rot="5400000">
            <a:off x="7623000" y="2283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9" name="Google Shape;809;p35"/>
          <p:cNvSpPr/>
          <p:nvPr/>
        </p:nvSpPr>
        <p:spPr>
          <a:xfrm rot="5400000">
            <a:off x="7797900" y="2283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0" name="Google Shape;810;p35"/>
          <p:cNvSpPr/>
          <p:nvPr/>
        </p:nvSpPr>
        <p:spPr>
          <a:xfrm rot="5400000">
            <a:off x="7972800" y="2283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1" name="Google Shape;811;p35"/>
          <p:cNvSpPr/>
          <p:nvPr/>
        </p:nvSpPr>
        <p:spPr>
          <a:xfrm rot="5400000">
            <a:off x="8147700" y="2283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2" name="Google Shape;812;p35"/>
          <p:cNvSpPr/>
          <p:nvPr/>
        </p:nvSpPr>
        <p:spPr>
          <a:xfrm rot="5400000">
            <a:off x="8322600" y="2283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3" name="Google Shape;813;p35"/>
          <p:cNvSpPr/>
          <p:nvPr/>
        </p:nvSpPr>
        <p:spPr>
          <a:xfrm rot="5400000">
            <a:off x="8497500" y="2283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4" name="Google Shape;814;p35"/>
          <p:cNvSpPr/>
          <p:nvPr/>
        </p:nvSpPr>
        <p:spPr>
          <a:xfrm rot="5400000">
            <a:off x="8672400" y="2283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5" name="Google Shape;815;p35"/>
          <p:cNvSpPr/>
          <p:nvPr/>
        </p:nvSpPr>
        <p:spPr>
          <a:xfrm rot="5400000">
            <a:off x="6835325" y="1498350"/>
            <a:ext cx="435900" cy="17451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6" name="Google Shape;816;p35"/>
          <p:cNvSpPr txBox="1"/>
          <p:nvPr/>
        </p:nvSpPr>
        <p:spPr>
          <a:xfrm>
            <a:off x="78350" y="1307100"/>
            <a:ext cx="57519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After ack(101) from 102: Can't send anything new.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7" name="Google Shape;817;p35"/>
          <p:cNvSpPr/>
          <p:nvPr/>
        </p:nvSpPr>
        <p:spPr>
          <a:xfrm rot="5400000">
            <a:off x="5874000" y="1521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8" name="Google Shape;818;p35"/>
          <p:cNvSpPr/>
          <p:nvPr/>
        </p:nvSpPr>
        <p:spPr>
          <a:xfrm rot="5400000">
            <a:off x="6048900" y="1521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9" name="Google Shape;819;p35"/>
          <p:cNvSpPr/>
          <p:nvPr/>
        </p:nvSpPr>
        <p:spPr>
          <a:xfrm rot="5400000">
            <a:off x="6223800" y="1521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0" name="Google Shape;820;p35"/>
          <p:cNvSpPr/>
          <p:nvPr/>
        </p:nvSpPr>
        <p:spPr>
          <a:xfrm rot="5400000">
            <a:off x="6398700" y="1521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1" name="Google Shape;821;p35"/>
          <p:cNvSpPr/>
          <p:nvPr/>
        </p:nvSpPr>
        <p:spPr>
          <a:xfrm rot="5400000">
            <a:off x="6573600" y="1521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2" name="Google Shape;822;p35"/>
          <p:cNvSpPr/>
          <p:nvPr/>
        </p:nvSpPr>
        <p:spPr>
          <a:xfrm rot="5400000">
            <a:off x="6748500" y="1521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3" name="Google Shape;823;p35"/>
          <p:cNvSpPr/>
          <p:nvPr/>
        </p:nvSpPr>
        <p:spPr>
          <a:xfrm rot="5400000">
            <a:off x="6923400" y="1521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4" name="Google Shape;824;p35"/>
          <p:cNvSpPr/>
          <p:nvPr/>
        </p:nvSpPr>
        <p:spPr>
          <a:xfrm rot="5400000">
            <a:off x="7098300" y="1521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5" name="Google Shape;825;p35"/>
          <p:cNvSpPr/>
          <p:nvPr/>
        </p:nvSpPr>
        <p:spPr>
          <a:xfrm rot="5400000">
            <a:off x="7273200" y="1521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6" name="Google Shape;826;p35"/>
          <p:cNvSpPr/>
          <p:nvPr/>
        </p:nvSpPr>
        <p:spPr>
          <a:xfrm rot="5400000">
            <a:off x="7448100" y="1521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7" name="Google Shape;827;p35"/>
          <p:cNvSpPr/>
          <p:nvPr/>
        </p:nvSpPr>
        <p:spPr>
          <a:xfrm rot="5400000">
            <a:off x="7623000" y="1521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8" name="Google Shape;828;p35"/>
          <p:cNvSpPr/>
          <p:nvPr/>
        </p:nvSpPr>
        <p:spPr>
          <a:xfrm rot="5400000">
            <a:off x="7797900" y="1521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9" name="Google Shape;829;p35"/>
          <p:cNvSpPr/>
          <p:nvPr/>
        </p:nvSpPr>
        <p:spPr>
          <a:xfrm rot="5400000">
            <a:off x="7972800" y="1521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0" name="Google Shape;830;p35"/>
          <p:cNvSpPr/>
          <p:nvPr/>
        </p:nvSpPr>
        <p:spPr>
          <a:xfrm rot="5400000">
            <a:off x="8147700" y="1521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1" name="Google Shape;831;p35"/>
          <p:cNvSpPr/>
          <p:nvPr/>
        </p:nvSpPr>
        <p:spPr>
          <a:xfrm rot="5400000">
            <a:off x="8322600" y="1521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2" name="Google Shape;832;p35"/>
          <p:cNvSpPr/>
          <p:nvPr/>
        </p:nvSpPr>
        <p:spPr>
          <a:xfrm rot="5400000">
            <a:off x="8497500" y="1521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3" name="Google Shape;833;p35"/>
          <p:cNvSpPr/>
          <p:nvPr/>
        </p:nvSpPr>
        <p:spPr>
          <a:xfrm rot="5400000">
            <a:off x="8672400" y="1521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4" name="Google Shape;834;p35"/>
          <p:cNvSpPr/>
          <p:nvPr/>
        </p:nvSpPr>
        <p:spPr>
          <a:xfrm rot="5400000">
            <a:off x="6835325" y="736350"/>
            <a:ext cx="435900" cy="17451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5" name="Google Shape;835;p35"/>
          <p:cNvSpPr txBox="1"/>
          <p:nvPr/>
        </p:nvSpPr>
        <p:spPr>
          <a:xfrm>
            <a:off x="78350" y="545100"/>
            <a:ext cx="57519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After sending 10 packets: </a:t>
            </a:r>
            <a:r>
              <a:rPr lang="en" sz="16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CWND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= 10.</a:t>
            </a:r>
            <a:b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101–110 can be in flight.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Fast Recovery: Windows with Fast Recovery</a:t>
            </a:r>
            <a:endParaRPr/>
          </a:p>
        </p:txBody>
      </p:sp>
      <p:sp>
        <p:nvSpPr>
          <p:cNvPr id="841" name="Google Shape;841;p36"/>
          <p:cNvSpPr/>
          <p:nvPr/>
        </p:nvSpPr>
        <p:spPr>
          <a:xfrm rot="5400000">
            <a:off x="5874000" y="759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2" name="Google Shape;842;p36"/>
          <p:cNvSpPr/>
          <p:nvPr/>
        </p:nvSpPr>
        <p:spPr>
          <a:xfrm rot="5400000">
            <a:off x="6048900" y="759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3" name="Google Shape;843;p36"/>
          <p:cNvSpPr/>
          <p:nvPr/>
        </p:nvSpPr>
        <p:spPr>
          <a:xfrm rot="5400000">
            <a:off x="6223800" y="759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4" name="Google Shape;844;p36"/>
          <p:cNvSpPr/>
          <p:nvPr/>
        </p:nvSpPr>
        <p:spPr>
          <a:xfrm rot="5400000">
            <a:off x="6398700" y="759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5" name="Google Shape;845;p36"/>
          <p:cNvSpPr/>
          <p:nvPr/>
        </p:nvSpPr>
        <p:spPr>
          <a:xfrm rot="5400000">
            <a:off x="6573600" y="759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6" name="Google Shape;846;p36"/>
          <p:cNvSpPr/>
          <p:nvPr/>
        </p:nvSpPr>
        <p:spPr>
          <a:xfrm rot="5400000">
            <a:off x="6748500" y="759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7" name="Google Shape;847;p36"/>
          <p:cNvSpPr/>
          <p:nvPr/>
        </p:nvSpPr>
        <p:spPr>
          <a:xfrm rot="5400000">
            <a:off x="6923400" y="759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8" name="Google Shape;848;p36"/>
          <p:cNvSpPr/>
          <p:nvPr/>
        </p:nvSpPr>
        <p:spPr>
          <a:xfrm rot="5400000">
            <a:off x="7098300" y="759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9" name="Google Shape;849;p36"/>
          <p:cNvSpPr/>
          <p:nvPr/>
        </p:nvSpPr>
        <p:spPr>
          <a:xfrm rot="5400000">
            <a:off x="7273200" y="759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0" name="Google Shape;850;p36"/>
          <p:cNvSpPr/>
          <p:nvPr/>
        </p:nvSpPr>
        <p:spPr>
          <a:xfrm rot="5400000">
            <a:off x="7448100" y="759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1" name="Google Shape;851;p36"/>
          <p:cNvSpPr/>
          <p:nvPr/>
        </p:nvSpPr>
        <p:spPr>
          <a:xfrm rot="5400000">
            <a:off x="7623000" y="759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2" name="Google Shape;852;p36"/>
          <p:cNvSpPr/>
          <p:nvPr/>
        </p:nvSpPr>
        <p:spPr>
          <a:xfrm rot="5400000">
            <a:off x="7797900" y="759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3" name="Google Shape;853;p36"/>
          <p:cNvSpPr/>
          <p:nvPr/>
        </p:nvSpPr>
        <p:spPr>
          <a:xfrm rot="5400000">
            <a:off x="7972800" y="759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4" name="Google Shape;854;p36"/>
          <p:cNvSpPr/>
          <p:nvPr/>
        </p:nvSpPr>
        <p:spPr>
          <a:xfrm rot="5400000">
            <a:off x="8147700" y="759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5" name="Google Shape;855;p36"/>
          <p:cNvSpPr/>
          <p:nvPr/>
        </p:nvSpPr>
        <p:spPr>
          <a:xfrm rot="5400000">
            <a:off x="8322600" y="759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6" name="Google Shape;856;p36"/>
          <p:cNvSpPr/>
          <p:nvPr/>
        </p:nvSpPr>
        <p:spPr>
          <a:xfrm rot="5400000">
            <a:off x="8497500" y="759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7" name="Google Shape;857;p36"/>
          <p:cNvSpPr/>
          <p:nvPr/>
        </p:nvSpPr>
        <p:spPr>
          <a:xfrm rot="5400000">
            <a:off x="8672400" y="759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8" name="Google Shape;858;p36"/>
          <p:cNvSpPr txBox="1"/>
          <p:nvPr/>
        </p:nvSpPr>
        <p:spPr>
          <a:xfrm>
            <a:off x="78350" y="3593100"/>
            <a:ext cx="57519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After ack(101) from 110: Extend window to </a:t>
            </a:r>
            <a:r>
              <a:rPr lang="en" sz="16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= 14.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 can send 114!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9" name="Google Shape;859;p36"/>
          <p:cNvSpPr/>
          <p:nvPr/>
        </p:nvSpPr>
        <p:spPr>
          <a:xfrm rot="5400000">
            <a:off x="5874000" y="3807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0" name="Google Shape;860;p36"/>
          <p:cNvSpPr/>
          <p:nvPr/>
        </p:nvSpPr>
        <p:spPr>
          <a:xfrm rot="5400000">
            <a:off x="6048900" y="3807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1" name="Google Shape;861;p36"/>
          <p:cNvSpPr/>
          <p:nvPr/>
        </p:nvSpPr>
        <p:spPr>
          <a:xfrm rot="5400000">
            <a:off x="6223800" y="3807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2" name="Google Shape;862;p36"/>
          <p:cNvSpPr/>
          <p:nvPr/>
        </p:nvSpPr>
        <p:spPr>
          <a:xfrm rot="5400000">
            <a:off x="6398700" y="3807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3" name="Google Shape;863;p36"/>
          <p:cNvSpPr/>
          <p:nvPr/>
        </p:nvSpPr>
        <p:spPr>
          <a:xfrm rot="5400000">
            <a:off x="6573600" y="3807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4" name="Google Shape;864;p36"/>
          <p:cNvSpPr/>
          <p:nvPr/>
        </p:nvSpPr>
        <p:spPr>
          <a:xfrm rot="5400000">
            <a:off x="6748500" y="3807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5" name="Google Shape;865;p36"/>
          <p:cNvSpPr/>
          <p:nvPr/>
        </p:nvSpPr>
        <p:spPr>
          <a:xfrm rot="5400000">
            <a:off x="6923400" y="3807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6" name="Google Shape;866;p36"/>
          <p:cNvSpPr/>
          <p:nvPr/>
        </p:nvSpPr>
        <p:spPr>
          <a:xfrm rot="5400000">
            <a:off x="7098300" y="3807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7" name="Google Shape;867;p36"/>
          <p:cNvSpPr/>
          <p:nvPr/>
        </p:nvSpPr>
        <p:spPr>
          <a:xfrm rot="5400000">
            <a:off x="7273200" y="3807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8" name="Google Shape;868;p36"/>
          <p:cNvSpPr/>
          <p:nvPr/>
        </p:nvSpPr>
        <p:spPr>
          <a:xfrm rot="5400000">
            <a:off x="7448100" y="3807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9" name="Google Shape;869;p36"/>
          <p:cNvSpPr/>
          <p:nvPr/>
        </p:nvSpPr>
        <p:spPr>
          <a:xfrm rot="5400000">
            <a:off x="7623000" y="3807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0" name="Google Shape;870;p36"/>
          <p:cNvSpPr/>
          <p:nvPr/>
        </p:nvSpPr>
        <p:spPr>
          <a:xfrm rot="5400000">
            <a:off x="7797900" y="3807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1" name="Google Shape;871;p36"/>
          <p:cNvSpPr/>
          <p:nvPr/>
        </p:nvSpPr>
        <p:spPr>
          <a:xfrm rot="5400000">
            <a:off x="7972800" y="3807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2" name="Google Shape;872;p36"/>
          <p:cNvSpPr/>
          <p:nvPr/>
        </p:nvSpPr>
        <p:spPr>
          <a:xfrm rot="5400000">
            <a:off x="8147700" y="3807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3" name="Google Shape;873;p36"/>
          <p:cNvSpPr/>
          <p:nvPr/>
        </p:nvSpPr>
        <p:spPr>
          <a:xfrm rot="5400000">
            <a:off x="8322600" y="3807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4" name="Google Shape;874;p36"/>
          <p:cNvSpPr/>
          <p:nvPr/>
        </p:nvSpPr>
        <p:spPr>
          <a:xfrm rot="5400000">
            <a:off x="8497500" y="3807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5" name="Google Shape;875;p36"/>
          <p:cNvSpPr/>
          <p:nvPr/>
        </p:nvSpPr>
        <p:spPr>
          <a:xfrm rot="5400000">
            <a:off x="8672400" y="3807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6" name="Google Shape;876;p36"/>
          <p:cNvSpPr/>
          <p:nvPr/>
        </p:nvSpPr>
        <p:spPr>
          <a:xfrm rot="5400000">
            <a:off x="5874000" y="4569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7" name="Google Shape;877;p36"/>
          <p:cNvSpPr/>
          <p:nvPr/>
        </p:nvSpPr>
        <p:spPr>
          <a:xfrm rot="5400000">
            <a:off x="6048900" y="4569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8" name="Google Shape;878;p36"/>
          <p:cNvSpPr/>
          <p:nvPr/>
        </p:nvSpPr>
        <p:spPr>
          <a:xfrm rot="5400000">
            <a:off x="6223800" y="4569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9" name="Google Shape;879;p36"/>
          <p:cNvSpPr/>
          <p:nvPr/>
        </p:nvSpPr>
        <p:spPr>
          <a:xfrm rot="5400000">
            <a:off x="6398700" y="4569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0" name="Google Shape;880;p36"/>
          <p:cNvSpPr/>
          <p:nvPr/>
        </p:nvSpPr>
        <p:spPr>
          <a:xfrm rot="5400000">
            <a:off x="6573600" y="4569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1" name="Google Shape;881;p36"/>
          <p:cNvSpPr/>
          <p:nvPr/>
        </p:nvSpPr>
        <p:spPr>
          <a:xfrm rot="5400000">
            <a:off x="6748500" y="4569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2" name="Google Shape;882;p36"/>
          <p:cNvSpPr/>
          <p:nvPr/>
        </p:nvSpPr>
        <p:spPr>
          <a:xfrm rot="5400000">
            <a:off x="6923400" y="4569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3" name="Google Shape;883;p36"/>
          <p:cNvSpPr/>
          <p:nvPr/>
        </p:nvSpPr>
        <p:spPr>
          <a:xfrm rot="5400000">
            <a:off x="7098300" y="4569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4" name="Google Shape;884;p36"/>
          <p:cNvSpPr/>
          <p:nvPr/>
        </p:nvSpPr>
        <p:spPr>
          <a:xfrm rot="5400000">
            <a:off x="7273200" y="4569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5" name="Google Shape;885;p36"/>
          <p:cNvSpPr/>
          <p:nvPr/>
        </p:nvSpPr>
        <p:spPr>
          <a:xfrm rot="5400000">
            <a:off x="7448100" y="4569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6" name="Google Shape;886;p36"/>
          <p:cNvSpPr/>
          <p:nvPr/>
        </p:nvSpPr>
        <p:spPr>
          <a:xfrm rot="5400000">
            <a:off x="7623000" y="4569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7" name="Google Shape;887;p36"/>
          <p:cNvSpPr/>
          <p:nvPr/>
        </p:nvSpPr>
        <p:spPr>
          <a:xfrm rot="5400000">
            <a:off x="7797900" y="4569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8" name="Google Shape;888;p36"/>
          <p:cNvSpPr/>
          <p:nvPr/>
        </p:nvSpPr>
        <p:spPr>
          <a:xfrm rot="5400000">
            <a:off x="7972800" y="4569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9" name="Google Shape;889;p36"/>
          <p:cNvSpPr/>
          <p:nvPr/>
        </p:nvSpPr>
        <p:spPr>
          <a:xfrm rot="5400000">
            <a:off x="8147700" y="4569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0" name="Google Shape;890;p36"/>
          <p:cNvSpPr/>
          <p:nvPr/>
        </p:nvSpPr>
        <p:spPr>
          <a:xfrm rot="5400000">
            <a:off x="8322600" y="4569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1" name="Google Shape;891;p36"/>
          <p:cNvSpPr/>
          <p:nvPr/>
        </p:nvSpPr>
        <p:spPr>
          <a:xfrm rot="5400000">
            <a:off x="8497500" y="4569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2" name="Google Shape;892;p36"/>
          <p:cNvSpPr/>
          <p:nvPr/>
        </p:nvSpPr>
        <p:spPr>
          <a:xfrm rot="5400000">
            <a:off x="8672400" y="4569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3" name="Google Shape;893;p36"/>
          <p:cNvSpPr/>
          <p:nvPr/>
        </p:nvSpPr>
        <p:spPr>
          <a:xfrm rot="5400000">
            <a:off x="8146993" y="4219050"/>
            <a:ext cx="435900" cy="875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4" name="Google Shape;894;p36"/>
          <p:cNvSpPr txBox="1"/>
          <p:nvPr/>
        </p:nvSpPr>
        <p:spPr>
          <a:xfrm>
            <a:off x="77700" y="4355100"/>
            <a:ext cx="57519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After ack(111) from resent 101: Back to normal. </a:t>
            </a:r>
            <a:r>
              <a:rPr lang="en" sz="16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= 5.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 can send 115.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5" name="Google Shape;895;p36"/>
          <p:cNvSpPr txBox="1"/>
          <p:nvPr/>
        </p:nvSpPr>
        <p:spPr>
          <a:xfrm>
            <a:off x="78350" y="2831100"/>
            <a:ext cx="57519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After ack(101) from 109: Extend window to </a:t>
            </a:r>
            <a:r>
              <a:rPr lang="en" sz="16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= 13.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 can send 113!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6" name="Google Shape;896;p36"/>
          <p:cNvSpPr/>
          <p:nvPr/>
        </p:nvSpPr>
        <p:spPr>
          <a:xfrm rot="5400000">
            <a:off x="5874000" y="3045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7" name="Google Shape;897;p36"/>
          <p:cNvSpPr/>
          <p:nvPr/>
        </p:nvSpPr>
        <p:spPr>
          <a:xfrm rot="5400000">
            <a:off x="6048900" y="3045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8" name="Google Shape;898;p36"/>
          <p:cNvSpPr/>
          <p:nvPr/>
        </p:nvSpPr>
        <p:spPr>
          <a:xfrm rot="5400000">
            <a:off x="6223800" y="3045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9" name="Google Shape;899;p36"/>
          <p:cNvSpPr/>
          <p:nvPr/>
        </p:nvSpPr>
        <p:spPr>
          <a:xfrm rot="5400000">
            <a:off x="6398700" y="3045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0" name="Google Shape;900;p36"/>
          <p:cNvSpPr/>
          <p:nvPr/>
        </p:nvSpPr>
        <p:spPr>
          <a:xfrm rot="5400000">
            <a:off x="6573600" y="3045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1" name="Google Shape;901;p36"/>
          <p:cNvSpPr/>
          <p:nvPr/>
        </p:nvSpPr>
        <p:spPr>
          <a:xfrm rot="5400000">
            <a:off x="6748500" y="3045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2" name="Google Shape;902;p36"/>
          <p:cNvSpPr/>
          <p:nvPr/>
        </p:nvSpPr>
        <p:spPr>
          <a:xfrm rot="5400000">
            <a:off x="6923400" y="3045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3" name="Google Shape;903;p36"/>
          <p:cNvSpPr/>
          <p:nvPr/>
        </p:nvSpPr>
        <p:spPr>
          <a:xfrm rot="5400000">
            <a:off x="7098300" y="3045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4" name="Google Shape;904;p36"/>
          <p:cNvSpPr/>
          <p:nvPr/>
        </p:nvSpPr>
        <p:spPr>
          <a:xfrm rot="5400000">
            <a:off x="7273200" y="3045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5" name="Google Shape;905;p36"/>
          <p:cNvSpPr/>
          <p:nvPr/>
        </p:nvSpPr>
        <p:spPr>
          <a:xfrm rot="5400000">
            <a:off x="7448100" y="3045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6" name="Google Shape;906;p36"/>
          <p:cNvSpPr/>
          <p:nvPr/>
        </p:nvSpPr>
        <p:spPr>
          <a:xfrm rot="5400000">
            <a:off x="7623000" y="3045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7" name="Google Shape;907;p36"/>
          <p:cNvSpPr/>
          <p:nvPr/>
        </p:nvSpPr>
        <p:spPr>
          <a:xfrm rot="5400000">
            <a:off x="7797900" y="3045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8" name="Google Shape;908;p36"/>
          <p:cNvSpPr/>
          <p:nvPr/>
        </p:nvSpPr>
        <p:spPr>
          <a:xfrm rot="5400000">
            <a:off x="7972800" y="3045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9" name="Google Shape;909;p36"/>
          <p:cNvSpPr/>
          <p:nvPr/>
        </p:nvSpPr>
        <p:spPr>
          <a:xfrm rot="5400000">
            <a:off x="8147700" y="3045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0" name="Google Shape;910;p36"/>
          <p:cNvSpPr/>
          <p:nvPr/>
        </p:nvSpPr>
        <p:spPr>
          <a:xfrm rot="5400000">
            <a:off x="8322600" y="3045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1" name="Google Shape;911;p36"/>
          <p:cNvSpPr/>
          <p:nvPr/>
        </p:nvSpPr>
        <p:spPr>
          <a:xfrm rot="5400000">
            <a:off x="8497500" y="3045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2" name="Google Shape;912;p36"/>
          <p:cNvSpPr/>
          <p:nvPr/>
        </p:nvSpPr>
        <p:spPr>
          <a:xfrm rot="5400000">
            <a:off x="8672400" y="3045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3" name="Google Shape;913;p36"/>
          <p:cNvSpPr txBox="1"/>
          <p:nvPr/>
        </p:nvSpPr>
        <p:spPr>
          <a:xfrm>
            <a:off x="78350" y="2069100"/>
            <a:ext cx="57519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After ack(101) from 108: Extend window to </a:t>
            </a:r>
            <a:r>
              <a:rPr lang="en" sz="16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= 12.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 can send 112!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4" name="Google Shape;914;p36"/>
          <p:cNvSpPr/>
          <p:nvPr/>
        </p:nvSpPr>
        <p:spPr>
          <a:xfrm rot="5400000">
            <a:off x="5874000" y="2283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5" name="Google Shape;915;p36"/>
          <p:cNvSpPr/>
          <p:nvPr/>
        </p:nvSpPr>
        <p:spPr>
          <a:xfrm rot="5400000">
            <a:off x="6048900" y="2283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6" name="Google Shape;916;p36"/>
          <p:cNvSpPr/>
          <p:nvPr/>
        </p:nvSpPr>
        <p:spPr>
          <a:xfrm rot="5400000">
            <a:off x="6223800" y="2283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7" name="Google Shape;917;p36"/>
          <p:cNvSpPr/>
          <p:nvPr/>
        </p:nvSpPr>
        <p:spPr>
          <a:xfrm rot="5400000">
            <a:off x="6398700" y="2283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8" name="Google Shape;918;p36"/>
          <p:cNvSpPr/>
          <p:nvPr/>
        </p:nvSpPr>
        <p:spPr>
          <a:xfrm rot="5400000">
            <a:off x="6573600" y="2283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9" name="Google Shape;919;p36"/>
          <p:cNvSpPr/>
          <p:nvPr/>
        </p:nvSpPr>
        <p:spPr>
          <a:xfrm rot="5400000">
            <a:off x="6748500" y="2283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0" name="Google Shape;920;p36"/>
          <p:cNvSpPr/>
          <p:nvPr/>
        </p:nvSpPr>
        <p:spPr>
          <a:xfrm rot="5400000">
            <a:off x="6923400" y="2283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1" name="Google Shape;921;p36"/>
          <p:cNvSpPr/>
          <p:nvPr/>
        </p:nvSpPr>
        <p:spPr>
          <a:xfrm rot="5400000">
            <a:off x="7098300" y="2283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2" name="Google Shape;922;p36"/>
          <p:cNvSpPr/>
          <p:nvPr/>
        </p:nvSpPr>
        <p:spPr>
          <a:xfrm rot="5400000">
            <a:off x="7273200" y="2283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3" name="Google Shape;923;p36"/>
          <p:cNvSpPr/>
          <p:nvPr/>
        </p:nvSpPr>
        <p:spPr>
          <a:xfrm rot="5400000">
            <a:off x="7448100" y="2283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4" name="Google Shape;924;p36"/>
          <p:cNvSpPr/>
          <p:nvPr/>
        </p:nvSpPr>
        <p:spPr>
          <a:xfrm rot="5400000">
            <a:off x="7623000" y="2283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5" name="Google Shape;925;p36"/>
          <p:cNvSpPr/>
          <p:nvPr/>
        </p:nvSpPr>
        <p:spPr>
          <a:xfrm rot="5400000">
            <a:off x="7797900" y="2283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6" name="Google Shape;926;p36"/>
          <p:cNvSpPr/>
          <p:nvPr/>
        </p:nvSpPr>
        <p:spPr>
          <a:xfrm rot="5400000">
            <a:off x="7972800" y="2283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7" name="Google Shape;927;p36"/>
          <p:cNvSpPr/>
          <p:nvPr/>
        </p:nvSpPr>
        <p:spPr>
          <a:xfrm rot="5400000">
            <a:off x="8147700" y="2283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8" name="Google Shape;928;p36"/>
          <p:cNvSpPr/>
          <p:nvPr/>
        </p:nvSpPr>
        <p:spPr>
          <a:xfrm rot="5400000">
            <a:off x="8322600" y="2283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9" name="Google Shape;929;p36"/>
          <p:cNvSpPr/>
          <p:nvPr/>
        </p:nvSpPr>
        <p:spPr>
          <a:xfrm rot="5400000">
            <a:off x="8497500" y="2283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0" name="Google Shape;930;p36"/>
          <p:cNvSpPr/>
          <p:nvPr/>
        </p:nvSpPr>
        <p:spPr>
          <a:xfrm rot="5400000">
            <a:off x="8672400" y="2283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1" name="Google Shape;931;p36"/>
          <p:cNvSpPr txBox="1"/>
          <p:nvPr/>
        </p:nvSpPr>
        <p:spPr>
          <a:xfrm>
            <a:off x="78350" y="1307100"/>
            <a:ext cx="57519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After ack(101) from 107: Extend window to </a:t>
            </a:r>
            <a:r>
              <a:rPr lang="en" sz="16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= 11.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 can send 111!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2" name="Google Shape;932;p36"/>
          <p:cNvSpPr/>
          <p:nvPr/>
        </p:nvSpPr>
        <p:spPr>
          <a:xfrm rot="5400000">
            <a:off x="5874000" y="1521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3" name="Google Shape;933;p36"/>
          <p:cNvSpPr/>
          <p:nvPr/>
        </p:nvSpPr>
        <p:spPr>
          <a:xfrm rot="5400000">
            <a:off x="6048900" y="1521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4" name="Google Shape;934;p36"/>
          <p:cNvSpPr/>
          <p:nvPr/>
        </p:nvSpPr>
        <p:spPr>
          <a:xfrm rot="5400000">
            <a:off x="6223800" y="1521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5" name="Google Shape;935;p36"/>
          <p:cNvSpPr/>
          <p:nvPr/>
        </p:nvSpPr>
        <p:spPr>
          <a:xfrm rot="5400000">
            <a:off x="6398700" y="1521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6" name="Google Shape;936;p36"/>
          <p:cNvSpPr/>
          <p:nvPr/>
        </p:nvSpPr>
        <p:spPr>
          <a:xfrm rot="5400000">
            <a:off x="6573600" y="1521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7" name="Google Shape;937;p36"/>
          <p:cNvSpPr/>
          <p:nvPr/>
        </p:nvSpPr>
        <p:spPr>
          <a:xfrm rot="5400000">
            <a:off x="6748500" y="1521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8" name="Google Shape;938;p36"/>
          <p:cNvSpPr/>
          <p:nvPr/>
        </p:nvSpPr>
        <p:spPr>
          <a:xfrm rot="5400000">
            <a:off x="6923400" y="1521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9" name="Google Shape;939;p36"/>
          <p:cNvSpPr/>
          <p:nvPr/>
        </p:nvSpPr>
        <p:spPr>
          <a:xfrm rot="5400000">
            <a:off x="7098300" y="1521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0" name="Google Shape;940;p36"/>
          <p:cNvSpPr/>
          <p:nvPr/>
        </p:nvSpPr>
        <p:spPr>
          <a:xfrm rot="5400000">
            <a:off x="7273200" y="1521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1" name="Google Shape;941;p36"/>
          <p:cNvSpPr/>
          <p:nvPr/>
        </p:nvSpPr>
        <p:spPr>
          <a:xfrm rot="5400000">
            <a:off x="7448100" y="1521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2" name="Google Shape;942;p36"/>
          <p:cNvSpPr/>
          <p:nvPr/>
        </p:nvSpPr>
        <p:spPr>
          <a:xfrm rot="5400000">
            <a:off x="7623000" y="1521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3" name="Google Shape;943;p36"/>
          <p:cNvSpPr/>
          <p:nvPr/>
        </p:nvSpPr>
        <p:spPr>
          <a:xfrm rot="5400000">
            <a:off x="7797900" y="1521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4" name="Google Shape;944;p36"/>
          <p:cNvSpPr/>
          <p:nvPr/>
        </p:nvSpPr>
        <p:spPr>
          <a:xfrm rot="5400000">
            <a:off x="7972800" y="1521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5" name="Google Shape;945;p36"/>
          <p:cNvSpPr/>
          <p:nvPr/>
        </p:nvSpPr>
        <p:spPr>
          <a:xfrm rot="5400000">
            <a:off x="8147700" y="1521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6" name="Google Shape;946;p36"/>
          <p:cNvSpPr/>
          <p:nvPr/>
        </p:nvSpPr>
        <p:spPr>
          <a:xfrm rot="5400000">
            <a:off x="8322600" y="1521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7" name="Google Shape;947;p36"/>
          <p:cNvSpPr/>
          <p:nvPr/>
        </p:nvSpPr>
        <p:spPr>
          <a:xfrm rot="5400000">
            <a:off x="8497500" y="1521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8" name="Google Shape;948;p36"/>
          <p:cNvSpPr/>
          <p:nvPr/>
        </p:nvSpPr>
        <p:spPr>
          <a:xfrm rot="5400000">
            <a:off x="8672400" y="1521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9" name="Google Shape;949;p36"/>
          <p:cNvSpPr txBox="1"/>
          <p:nvPr/>
        </p:nvSpPr>
        <p:spPr>
          <a:xfrm>
            <a:off x="78350" y="545100"/>
            <a:ext cx="57519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After ack(101) from 106: Extend window to </a:t>
            </a:r>
            <a:r>
              <a:rPr lang="en" sz="16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= 10.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Can't send anything new.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0" name="Google Shape;950;p36"/>
          <p:cNvSpPr/>
          <p:nvPr/>
        </p:nvSpPr>
        <p:spPr>
          <a:xfrm rot="5400000">
            <a:off x="7447202" y="1758600"/>
            <a:ext cx="435900" cy="1224600"/>
          </a:xfrm>
          <a:prstGeom prst="rect">
            <a:avLst/>
          </a:prstGeom>
          <a:noFill/>
          <a:ln w="28575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1" name="Google Shape;951;p36"/>
          <p:cNvSpPr/>
          <p:nvPr/>
        </p:nvSpPr>
        <p:spPr>
          <a:xfrm rot="5400000">
            <a:off x="6399030" y="1934850"/>
            <a:ext cx="435900" cy="8721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2" name="Google Shape;952;p36"/>
          <p:cNvSpPr/>
          <p:nvPr/>
        </p:nvSpPr>
        <p:spPr>
          <a:xfrm rot="5400000">
            <a:off x="7534725" y="2433000"/>
            <a:ext cx="435900" cy="1399800"/>
          </a:xfrm>
          <a:prstGeom prst="rect">
            <a:avLst/>
          </a:prstGeom>
          <a:noFill/>
          <a:ln w="28575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3" name="Google Shape;953;p36"/>
          <p:cNvSpPr/>
          <p:nvPr/>
        </p:nvSpPr>
        <p:spPr>
          <a:xfrm rot="5400000">
            <a:off x="6399030" y="2696850"/>
            <a:ext cx="435900" cy="8721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4" name="Google Shape;954;p36"/>
          <p:cNvSpPr/>
          <p:nvPr/>
        </p:nvSpPr>
        <p:spPr>
          <a:xfrm rot="5400000">
            <a:off x="7622450" y="3107250"/>
            <a:ext cx="435900" cy="1575300"/>
          </a:xfrm>
          <a:prstGeom prst="rect">
            <a:avLst/>
          </a:prstGeom>
          <a:noFill/>
          <a:ln w="28575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5" name="Google Shape;955;p36"/>
          <p:cNvSpPr/>
          <p:nvPr/>
        </p:nvSpPr>
        <p:spPr>
          <a:xfrm rot="5400000">
            <a:off x="6399030" y="3458850"/>
            <a:ext cx="435900" cy="8721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6" name="Google Shape;956;p36"/>
          <p:cNvSpPr/>
          <p:nvPr/>
        </p:nvSpPr>
        <p:spPr>
          <a:xfrm rot="5400000">
            <a:off x="7359075" y="1084800"/>
            <a:ext cx="435900" cy="1048200"/>
          </a:xfrm>
          <a:prstGeom prst="rect">
            <a:avLst/>
          </a:prstGeom>
          <a:noFill/>
          <a:ln w="28575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7" name="Google Shape;957;p36"/>
          <p:cNvSpPr/>
          <p:nvPr/>
        </p:nvSpPr>
        <p:spPr>
          <a:xfrm rot="5400000">
            <a:off x="6399030" y="1172850"/>
            <a:ext cx="435900" cy="8721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8" name="Google Shape;958;p36"/>
          <p:cNvSpPr/>
          <p:nvPr/>
        </p:nvSpPr>
        <p:spPr>
          <a:xfrm rot="5400000">
            <a:off x="7272300" y="409500"/>
            <a:ext cx="435900" cy="874800"/>
          </a:xfrm>
          <a:prstGeom prst="rect">
            <a:avLst/>
          </a:prstGeom>
          <a:noFill/>
          <a:ln w="28575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9" name="Google Shape;959;p36"/>
          <p:cNvSpPr/>
          <p:nvPr/>
        </p:nvSpPr>
        <p:spPr>
          <a:xfrm rot="5400000">
            <a:off x="6399030" y="410850"/>
            <a:ext cx="435900" cy="8721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3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Fast Recovery: Windows with Fast Recovery</a:t>
            </a:r>
            <a:endParaRPr/>
          </a:p>
        </p:txBody>
      </p:sp>
      <p:sp>
        <p:nvSpPr>
          <p:cNvPr id="965" name="Google Shape;965;p37"/>
          <p:cNvSpPr/>
          <p:nvPr/>
        </p:nvSpPr>
        <p:spPr>
          <a:xfrm rot="5400000">
            <a:off x="5858150" y="207860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6" name="Google Shape;966;p37"/>
          <p:cNvSpPr/>
          <p:nvPr/>
        </p:nvSpPr>
        <p:spPr>
          <a:xfrm rot="5400000">
            <a:off x="6033050" y="207860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7" name="Google Shape;967;p37"/>
          <p:cNvSpPr/>
          <p:nvPr/>
        </p:nvSpPr>
        <p:spPr>
          <a:xfrm rot="5400000">
            <a:off x="6207950" y="207860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8" name="Google Shape;968;p37"/>
          <p:cNvSpPr/>
          <p:nvPr/>
        </p:nvSpPr>
        <p:spPr>
          <a:xfrm rot="5400000">
            <a:off x="6382850" y="207860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9" name="Google Shape;969;p37"/>
          <p:cNvSpPr/>
          <p:nvPr/>
        </p:nvSpPr>
        <p:spPr>
          <a:xfrm rot="5400000">
            <a:off x="6557750" y="207860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0" name="Google Shape;970;p37"/>
          <p:cNvSpPr/>
          <p:nvPr/>
        </p:nvSpPr>
        <p:spPr>
          <a:xfrm rot="5400000">
            <a:off x="6732650" y="207860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1" name="Google Shape;971;p37"/>
          <p:cNvSpPr/>
          <p:nvPr/>
        </p:nvSpPr>
        <p:spPr>
          <a:xfrm rot="5400000">
            <a:off x="6907550" y="207860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2" name="Google Shape;972;p37"/>
          <p:cNvSpPr/>
          <p:nvPr/>
        </p:nvSpPr>
        <p:spPr>
          <a:xfrm rot="5400000">
            <a:off x="7082450" y="207860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3" name="Google Shape;973;p37"/>
          <p:cNvSpPr/>
          <p:nvPr/>
        </p:nvSpPr>
        <p:spPr>
          <a:xfrm rot="5400000">
            <a:off x="7257350" y="207860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4" name="Google Shape;974;p37"/>
          <p:cNvSpPr/>
          <p:nvPr/>
        </p:nvSpPr>
        <p:spPr>
          <a:xfrm rot="5400000">
            <a:off x="7432250" y="207860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5" name="Google Shape;975;p37"/>
          <p:cNvSpPr/>
          <p:nvPr/>
        </p:nvSpPr>
        <p:spPr>
          <a:xfrm rot="5400000">
            <a:off x="7607150" y="207860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6" name="Google Shape;976;p37"/>
          <p:cNvSpPr/>
          <p:nvPr/>
        </p:nvSpPr>
        <p:spPr>
          <a:xfrm rot="5400000">
            <a:off x="7782050" y="207860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7" name="Google Shape;977;p37"/>
          <p:cNvSpPr/>
          <p:nvPr/>
        </p:nvSpPr>
        <p:spPr>
          <a:xfrm rot="5400000">
            <a:off x="7956950" y="207860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8" name="Google Shape;978;p37"/>
          <p:cNvSpPr/>
          <p:nvPr/>
        </p:nvSpPr>
        <p:spPr>
          <a:xfrm rot="5400000">
            <a:off x="8131850" y="207860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9" name="Google Shape;979;p37"/>
          <p:cNvSpPr/>
          <p:nvPr/>
        </p:nvSpPr>
        <p:spPr>
          <a:xfrm rot="5400000">
            <a:off x="8306750" y="207860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0" name="Google Shape;980;p37"/>
          <p:cNvSpPr/>
          <p:nvPr/>
        </p:nvSpPr>
        <p:spPr>
          <a:xfrm rot="5400000">
            <a:off x="8481650" y="207860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1" name="Google Shape;981;p37"/>
          <p:cNvSpPr/>
          <p:nvPr/>
        </p:nvSpPr>
        <p:spPr>
          <a:xfrm rot="5400000">
            <a:off x="8656550" y="207860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2" name="Google Shape;982;p37"/>
          <p:cNvSpPr/>
          <p:nvPr/>
        </p:nvSpPr>
        <p:spPr>
          <a:xfrm rot="5400000">
            <a:off x="5858150" y="451700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3" name="Google Shape;983;p37"/>
          <p:cNvSpPr/>
          <p:nvPr/>
        </p:nvSpPr>
        <p:spPr>
          <a:xfrm rot="5400000">
            <a:off x="6033050" y="451700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4" name="Google Shape;984;p37"/>
          <p:cNvSpPr/>
          <p:nvPr/>
        </p:nvSpPr>
        <p:spPr>
          <a:xfrm rot="5400000">
            <a:off x="6207950" y="451700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5" name="Google Shape;985;p37"/>
          <p:cNvSpPr/>
          <p:nvPr/>
        </p:nvSpPr>
        <p:spPr>
          <a:xfrm rot="5400000">
            <a:off x="6382850" y="451700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6" name="Google Shape;986;p37"/>
          <p:cNvSpPr/>
          <p:nvPr/>
        </p:nvSpPr>
        <p:spPr>
          <a:xfrm rot="5400000">
            <a:off x="6557750" y="451700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7" name="Google Shape;987;p37"/>
          <p:cNvSpPr/>
          <p:nvPr/>
        </p:nvSpPr>
        <p:spPr>
          <a:xfrm rot="5400000">
            <a:off x="6732650" y="451700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8" name="Google Shape;988;p37"/>
          <p:cNvSpPr/>
          <p:nvPr/>
        </p:nvSpPr>
        <p:spPr>
          <a:xfrm rot="5400000">
            <a:off x="6907550" y="451700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9" name="Google Shape;989;p37"/>
          <p:cNvSpPr/>
          <p:nvPr/>
        </p:nvSpPr>
        <p:spPr>
          <a:xfrm rot="5400000">
            <a:off x="7082450" y="451700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0" name="Google Shape;990;p37"/>
          <p:cNvSpPr/>
          <p:nvPr/>
        </p:nvSpPr>
        <p:spPr>
          <a:xfrm rot="5400000">
            <a:off x="7257350" y="451700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1" name="Google Shape;991;p37"/>
          <p:cNvSpPr/>
          <p:nvPr/>
        </p:nvSpPr>
        <p:spPr>
          <a:xfrm rot="5400000">
            <a:off x="7432250" y="451700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2" name="Google Shape;992;p37"/>
          <p:cNvSpPr/>
          <p:nvPr/>
        </p:nvSpPr>
        <p:spPr>
          <a:xfrm rot="5400000">
            <a:off x="7607150" y="451700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3" name="Google Shape;993;p37"/>
          <p:cNvSpPr/>
          <p:nvPr/>
        </p:nvSpPr>
        <p:spPr>
          <a:xfrm rot="5400000">
            <a:off x="7782050" y="451700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4" name="Google Shape;994;p37"/>
          <p:cNvSpPr/>
          <p:nvPr/>
        </p:nvSpPr>
        <p:spPr>
          <a:xfrm rot="5400000">
            <a:off x="7956950" y="451700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5" name="Google Shape;995;p37"/>
          <p:cNvSpPr/>
          <p:nvPr/>
        </p:nvSpPr>
        <p:spPr>
          <a:xfrm rot="5400000">
            <a:off x="8131850" y="451700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6" name="Google Shape;996;p37"/>
          <p:cNvSpPr/>
          <p:nvPr/>
        </p:nvSpPr>
        <p:spPr>
          <a:xfrm rot="5400000">
            <a:off x="8306750" y="451700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7" name="Google Shape;997;p37"/>
          <p:cNvSpPr/>
          <p:nvPr/>
        </p:nvSpPr>
        <p:spPr>
          <a:xfrm rot="5400000">
            <a:off x="8481650" y="451700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8" name="Google Shape;998;p37"/>
          <p:cNvSpPr/>
          <p:nvPr/>
        </p:nvSpPr>
        <p:spPr>
          <a:xfrm rot="5400000">
            <a:off x="8656550" y="451700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9" name="Google Shape;999;p37"/>
          <p:cNvSpPr/>
          <p:nvPr/>
        </p:nvSpPr>
        <p:spPr>
          <a:xfrm rot="5400000">
            <a:off x="5858150" y="390740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0" name="Google Shape;1000;p37"/>
          <p:cNvSpPr/>
          <p:nvPr/>
        </p:nvSpPr>
        <p:spPr>
          <a:xfrm rot="5400000">
            <a:off x="6033050" y="390740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1" name="Google Shape;1001;p37"/>
          <p:cNvSpPr/>
          <p:nvPr/>
        </p:nvSpPr>
        <p:spPr>
          <a:xfrm rot="5400000">
            <a:off x="6207950" y="390740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2" name="Google Shape;1002;p37"/>
          <p:cNvSpPr/>
          <p:nvPr/>
        </p:nvSpPr>
        <p:spPr>
          <a:xfrm rot="5400000">
            <a:off x="6382850" y="390740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3" name="Google Shape;1003;p37"/>
          <p:cNvSpPr/>
          <p:nvPr/>
        </p:nvSpPr>
        <p:spPr>
          <a:xfrm rot="5400000">
            <a:off x="6557750" y="390740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4" name="Google Shape;1004;p37"/>
          <p:cNvSpPr/>
          <p:nvPr/>
        </p:nvSpPr>
        <p:spPr>
          <a:xfrm rot="5400000">
            <a:off x="6732650" y="390740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5" name="Google Shape;1005;p37"/>
          <p:cNvSpPr/>
          <p:nvPr/>
        </p:nvSpPr>
        <p:spPr>
          <a:xfrm rot="5400000">
            <a:off x="6907550" y="390740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6" name="Google Shape;1006;p37"/>
          <p:cNvSpPr/>
          <p:nvPr/>
        </p:nvSpPr>
        <p:spPr>
          <a:xfrm rot="5400000">
            <a:off x="7082450" y="390740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7" name="Google Shape;1007;p37"/>
          <p:cNvSpPr/>
          <p:nvPr/>
        </p:nvSpPr>
        <p:spPr>
          <a:xfrm rot="5400000">
            <a:off x="7257350" y="390740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8" name="Google Shape;1008;p37"/>
          <p:cNvSpPr/>
          <p:nvPr/>
        </p:nvSpPr>
        <p:spPr>
          <a:xfrm rot="5400000">
            <a:off x="7432250" y="390740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9" name="Google Shape;1009;p37"/>
          <p:cNvSpPr/>
          <p:nvPr/>
        </p:nvSpPr>
        <p:spPr>
          <a:xfrm rot="5400000">
            <a:off x="7607150" y="390740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0" name="Google Shape;1010;p37"/>
          <p:cNvSpPr/>
          <p:nvPr/>
        </p:nvSpPr>
        <p:spPr>
          <a:xfrm rot="5400000">
            <a:off x="7782050" y="390740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1" name="Google Shape;1011;p37"/>
          <p:cNvSpPr/>
          <p:nvPr/>
        </p:nvSpPr>
        <p:spPr>
          <a:xfrm rot="5400000">
            <a:off x="7956950" y="390740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2" name="Google Shape;1012;p37"/>
          <p:cNvSpPr/>
          <p:nvPr/>
        </p:nvSpPr>
        <p:spPr>
          <a:xfrm rot="5400000">
            <a:off x="8131850" y="390740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3" name="Google Shape;1013;p37"/>
          <p:cNvSpPr/>
          <p:nvPr/>
        </p:nvSpPr>
        <p:spPr>
          <a:xfrm rot="5400000">
            <a:off x="8306750" y="390740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4" name="Google Shape;1014;p37"/>
          <p:cNvSpPr/>
          <p:nvPr/>
        </p:nvSpPr>
        <p:spPr>
          <a:xfrm rot="5400000">
            <a:off x="8481650" y="390740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5" name="Google Shape;1015;p37"/>
          <p:cNvSpPr/>
          <p:nvPr/>
        </p:nvSpPr>
        <p:spPr>
          <a:xfrm rot="5400000">
            <a:off x="8656550" y="390740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6" name="Google Shape;1016;p37"/>
          <p:cNvSpPr/>
          <p:nvPr/>
        </p:nvSpPr>
        <p:spPr>
          <a:xfrm rot="5400000">
            <a:off x="5858150" y="329780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7" name="Google Shape;1017;p37"/>
          <p:cNvSpPr/>
          <p:nvPr/>
        </p:nvSpPr>
        <p:spPr>
          <a:xfrm rot="5400000">
            <a:off x="6033050" y="329780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8" name="Google Shape;1018;p37"/>
          <p:cNvSpPr/>
          <p:nvPr/>
        </p:nvSpPr>
        <p:spPr>
          <a:xfrm rot="5400000">
            <a:off x="6207950" y="329780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9" name="Google Shape;1019;p37"/>
          <p:cNvSpPr/>
          <p:nvPr/>
        </p:nvSpPr>
        <p:spPr>
          <a:xfrm rot="5400000">
            <a:off x="6382850" y="329780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0" name="Google Shape;1020;p37"/>
          <p:cNvSpPr/>
          <p:nvPr/>
        </p:nvSpPr>
        <p:spPr>
          <a:xfrm rot="5400000">
            <a:off x="6557750" y="329780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1" name="Google Shape;1021;p37"/>
          <p:cNvSpPr/>
          <p:nvPr/>
        </p:nvSpPr>
        <p:spPr>
          <a:xfrm rot="5400000">
            <a:off x="6732650" y="329780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2" name="Google Shape;1022;p37"/>
          <p:cNvSpPr/>
          <p:nvPr/>
        </p:nvSpPr>
        <p:spPr>
          <a:xfrm rot="5400000">
            <a:off x="6907550" y="329780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3" name="Google Shape;1023;p37"/>
          <p:cNvSpPr/>
          <p:nvPr/>
        </p:nvSpPr>
        <p:spPr>
          <a:xfrm rot="5400000">
            <a:off x="7082450" y="329780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4" name="Google Shape;1024;p37"/>
          <p:cNvSpPr/>
          <p:nvPr/>
        </p:nvSpPr>
        <p:spPr>
          <a:xfrm rot="5400000">
            <a:off x="7257350" y="329780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5" name="Google Shape;1025;p37"/>
          <p:cNvSpPr/>
          <p:nvPr/>
        </p:nvSpPr>
        <p:spPr>
          <a:xfrm rot="5400000">
            <a:off x="7432250" y="329780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6" name="Google Shape;1026;p37"/>
          <p:cNvSpPr/>
          <p:nvPr/>
        </p:nvSpPr>
        <p:spPr>
          <a:xfrm rot="5400000">
            <a:off x="7607150" y="329780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7" name="Google Shape;1027;p37"/>
          <p:cNvSpPr/>
          <p:nvPr/>
        </p:nvSpPr>
        <p:spPr>
          <a:xfrm rot="5400000">
            <a:off x="7782050" y="329780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8" name="Google Shape;1028;p37"/>
          <p:cNvSpPr/>
          <p:nvPr/>
        </p:nvSpPr>
        <p:spPr>
          <a:xfrm rot="5400000">
            <a:off x="7956950" y="329780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9" name="Google Shape;1029;p37"/>
          <p:cNvSpPr/>
          <p:nvPr/>
        </p:nvSpPr>
        <p:spPr>
          <a:xfrm rot="5400000">
            <a:off x="8131850" y="329780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0" name="Google Shape;1030;p37"/>
          <p:cNvSpPr/>
          <p:nvPr/>
        </p:nvSpPr>
        <p:spPr>
          <a:xfrm rot="5400000">
            <a:off x="8306750" y="329780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1" name="Google Shape;1031;p37"/>
          <p:cNvSpPr/>
          <p:nvPr/>
        </p:nvSpPr>
        <p:spPr>
          <a:xfrm rot="5400000">
            <a:off x="8481650" y="329780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2" name="Google Shape;1032;p37"/>
          <p:cNvSpPr/>
          <p:nvPr/>
        </p:nvSpPr>
        <p:spPr>
          <a:xfrm rot="5400000">
            <a:off x="8656550" y="329780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3" name="Google Shape;1033;p37"/>
          <p:cNvSpPr/>
          <p:nvPr/>
        </p:nvSpPr>
        <p:spPr>
          <a:xfrm rot="5400000">
            <a:off x="5858150" y="268820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4" name="Google Shape;1034;p37"/>
          <p:cNvSpPr/>
          <p:nvPr/>
        </p:nvSpPr>
        <p:spPr>
          <a:xfrm rot="5400000">
            <a:off x="6033050" y="268820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5" name="Google Shape;1035;p37"/>
          <p:cNvSpPr/>
          <p:nvPr/>
        </p:nvSpPr>
        <p:spPr>
          <a:xfrm rot="5400000">
            <a:off x="6207950" y="268820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6" name="Google Shape;1036;p37"/>
          <p:cNvSpPr/>
          <p:nvPr/>
        </p:nvSpPr>
        <p:spPr>
          <a:xfrm rot="5400000">
            <a:off x="6382850" y="268820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7" name="Google Shape;1037;p37"/>
          <p:cNvSpPr/>
          <p:nvPr/>
        </p:nvSpPr>
        <p:spPr>
          <a:xfrm rot="5400000">
            <a:off x="6557750" y="268820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8" name="Google Shape;1038;p37"/>
          <p:cNvSpPr/>
          <p:nvPr/>
        </p:nvSpPr>
        <p:spPr>
          <a:xfrm rot="5400000">
            <a:off x="6732650" y="268820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9" name="Google Shape;1039;p37"/>
          <p:cNvSpPr/>
          <p:nvPr/>
        </p:nvSpPr>
        <p:spPr>
          <a:xfrm rot="5400000">
            <a:off x="6907550" y="268820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0" name="Google Shape;1040;p37"/>
          <p:cNvSpPr/>
          <p:nvPr/>
        </p:nvSpPr>
        <p:spPr>
          <a:xfrm rot="5400000">
            <a:off x="7082450" y="268820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1" name="Google Shape;1041;p37"/>
          <p:cNvSpPr/>
          <p:nvPr/>
        </p:nvSpPr>
        <p:spPr>
          <a:xfrm rot="5400000">
            <a:off x="7257350" y="268820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2" name="Google Shape;1042;p37"/>
          <p:cNvSpPr/>
          <p:nvPr/>
        </p:nvSpPr>
        <p:spPr>
          <a:xfrm rot="5400000">
            <a:off x="7432250" y="268820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3" name="Google Shape;1043;p37"/>
          <p:cNvSpPr/>
          <p:nvPr/>
        </p:nvSpPr>
        <p:spPr>
          <a:xfrm rot="5400000">
            <a:off x="7607150" y="268820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4" name="Google Shape;1044;p37"/>
          <p:cNvSpPr/>
          <p:nvPr/>
        </p:nvSpPr>
        <p:spPr>
          <a:xfrm rot="5400000">
            <a:off x="7782050" y="268820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5" name="Google Shape;1045;p37"/>
          <p:cNvSpPr/>
          <p:nvPr/>
        </p:nvSpPr>
        <p:spPr>
          <a:xfrm rot="5400000">
            <a:off x="7956950" y="268820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6" name="Google Shape;1046;p37"/>
          <p:cNvSpPr/>
          <p:nvPr/>
        </p:nvSpPr>
        <p:spPr>
          <a:xfrm rot="5400000">
            <a:off x="8131850" y="268820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7" name="Google Shape;1047;p37"/>
          <p:cNvSpPr/>
          <p:nvPr/>
        </p:nvSpPr>
        <p:spPr>
          <a:xfrm rot="5400000">
            <a:off x="8306750" y="268820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8" name="Google Shape;1048;p37"/>
          <p:cNvSpPr/>
          <p:nvPr/>
        </p:nvSpPr>
        <p:spPr>
          <a:xfrm rot="5400000">
            <a:off x="8481650" y="268820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9" name="Google Shape;1049;p37"/>
          <p:cNvSpPr/>
          <p:nvPr/>
        </p:nvSpPr>
        <p:spPr>
          <a:xfrm rot="5400000">
            <a:off x="8656550" y="268820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0" name="Google Shape;1050;p37"/>
          <p:cNvSpPr/>
          <p:nvPr/>
        </p:nvSpPr>
        <p:spPr>
          <a:xfrm rot="5400000">
            <a:off x="7431352" y="2772950"/>
            <a:ext cx="435900" cy="1224600"/>
          </a:xfrm>
          <a:prstGeom prst="rect">
            <a:avLst/>
          </a:prstGeom>
          <a:noFill/>
          <a:ln w="28575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1" name="Google Shape;1051;p37"/>
          <p:cNvSpPr/>
          <p:nvPr/>
        </p:nvSpPr>
        <p:spPr>
          <a:xfrm rot="5400000">
            <a:off x="6383180" y="2949200"/>
            <a:ext cx="435900" cy="8721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2" name="Google Shape;1052;p37"/>
          <p:cNvSpPr/>
          <p:nvPr/>
        </p:nvSpPr>
        <p:spPr>
          <a:xfrm rot="5400000">
            <a:off x="7518875" y="3294950"/>
            <a:ext cx="435900" cy="1399800"/>
          </a:xfrm>
          <a:prstGeom prst="rect">
            <a:avLst/>
          </a:prstGeom>
          <a:noFill/>
          <a:ln w="28575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3" name="Google Shape;1053;p37"/>
          <p:cNvSpPr/>
          <p:nvPr/>
        </p:nvSpPr>
        <p:spPr>
          <a:xfrm rot="5400000">
            <a:off x="6383180" y="3558800"/>
            <a:ext cx="435900" cy="8721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4" name="Google Shape;1054;p37"/>
          <p:cNvSpPr/>
          <p:nvPr/>
        </p:nvSpPr>
        <p:spPr>
          <a:xfrm rot="5400000">
            <a:off x="7606600" y="3816800"/>
            <a:ext cx="435900" cy="1575300"/>
          </a:xfrm>
          <a:prstGeom prst="rect">
            <a:avLst/>
          </a:prstGeom>
          <a:noFill/>
          <a:ln w="28575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5" name="Google Shape;1055;p37"/>
          <p:cNvSpPr/>
          <p:nvPr/>
        </p:nvSpPr>
        <p:spPr>
          <a:xfrm rot="5400000">
            <a:off x="6383180" y="4168400"/>
            <a:ext cx="435900" cy="8721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6" name="Google Shape;1056;p37"/>
          <p:cNvSpPr/>
          <p:nvPr/>
        </p:nvSpPr>
        <p:spPr>
          <a:xfrm rot="5400000">
            <a:off x="7343225" y="2251550"/>
            <a:ext cx="435900" cy="1048200"/>
          </a:xfrm>
          <a:prstGeom prst="rect">
            <a:avLst/>
          </a:prstGeom>
          <a:noFill/>
          <a:ln w="28575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7" name="Google Shape;1057;p37"/>
          <p:cNvSpPr/>
          <p:nvPr/>
        </p:nvSpPr>
        <p:spPr>
          <a:xfrm rot="5400000">
            <a:off x="6383180" y="2339600"/>
            <a:ext cx="435900" cy="8721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8" name="Google Shape;1058;p37"/>
          <p:cNvSpPr/>
          <p:nvPr/>
        </p:nvSpPr>
        <p:spPr>
          <a:xfrm rot="5400000">
            <a:off x="7256450" y="1728650"/>
            <a:ext cx="435900" cy="874800"/>
          </a:xfrm>
          <a:prstGeom prst="rect">
            <a:avLst/>
          </a:prstGeom>
          <a:noFill/>
          <a:ln w="28575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9" name="Google Shape;1059;p37"/>
          <p:cNvSpPr/>
          <p:nvPr/>
        </p:nvSpPr>
        <p:spPr>
          <a:xfrm rot="5400000">
            <a:off x="6383180" y="1730000"/>
            <a:ext cx="435900" cy="8721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0" name="Google Shape;1060;p37"/>
          <p:cNvSpPr/>
          <p:nvPr/>
        </p:nvSpPr>
        <p:spPr>
          <a:xfrm rot="5400000">
            <a:off x="5858150" y="85940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1" name="Google Shape;1061;p37"/>
          <p:cNvSpPr/>
          <p:nvPr/>
        </p:nvSpPr>
        <p:spPr>
          <a:xfrm rot="5400000">
            <a:off x="6033050" y="85940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2" name="Google Shape;1062;p37"/>
          <p:cNvSpPr/>
          <p:nvPr/>
        </p:nvSpPr>
        <p:spPr>
          <a:xfrm rot="5400000">
            <a:off x="6207950" y="85940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3" name="Google Shape;1063;p37"/>
          <p:cNvSpPr/>
          <p:nvPr/>
        </p:nvSpPr>
        <p:spPr>
          <a:xfrm rot="5400000">
            <a:off x="6382850" y="85940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4" name="Google Shape;1064;p37"/>
          <p:cNvSpPr/>
          <p:nvPr/>
        </p:nvSpPr>
        <p:spPr>
          <a:xfrm rot="5400000">
            <a:off x="6557750" y="85940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5" name="Google Shape;1065;p37"/>
          <p:cNvSpPr/>
          <p:nvPr/>
        </p:nvSpPr>
        <p:spPr>
          <a:xfrm rot="5400000">
            <a:off x="6732650" y="85940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6" name="Google Shape;1066;p37"/>
          <p:cNvSpPr/>
          <p:nvPr/>
        </p:nvSpPr>
        <p:spPr>
          <a:xfrm rot="5400000">
            <a:off x="6907550" y="85940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7" name="Google Shape;1067;p37"/>
          <p:cNvSpPr/>
          <p:nvPr/>
        </p:nvSpPr>
        <p:spPr>
          <a:xfrm rot="5400000">
            <a:off x="7082450" y="85940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8" name="Google Shape;1068;p37"/>
          <p:cNvSpPr/>
          <p:nvPr/>
        </p:nvSpPr>
        <p:spPr>
          <a:xfrm rot="5400000">
            <a:off x="7257350" y="85940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9" name="Google Shape;1069;p37"/>
          <p:cNvSpPr/>
          <p:nvPr/>
        </p:nvSpPr>
        <p:spPr>
          <a:xfrm rot="5400000">
            <a:off x="7432250" y="85940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0" name="Google Shape;1070;p37"/>
          <p:cNvSpPr/>
          <p:nvPr/>
        </p:nvSpPr>
        <p:spPr>
          <a:xfrm rot="5400000">
            <a:off x="7607150" y="85940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1" name="Google Shape;1071;p37"/>
          <p:cNvSpPr/>
          <p:nvPr/>
        </p:nvSpPr>
        <p:spPr>
          <a:xfrm rot="5400000">
            <a:off x="7782050" y="85940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2" name="Google Shape;1072;p37"/>
          <p:cNvSpPr/>
          <p:nvPr/>
        </p:nvSpPr>
        <p:spPr>
          <a:xfrm rot="5400000">
            <a:off x="7956950" y="85940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3" name="Google Shape;1073;p37"/>
          <p:cNvSpPr/>
          <p:nvPr/>
        </p:nvSpPr>
        <p:spPr>
          <a:xfrm rot="5400000">
            <a:off x="8131850" y="85940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4" name="Google Shape;1074;p37"/>
          <p:cNvSpPr/>
          <p:nvPr/>
        </p:nvSpPr>
        <p:spPr>
          <a:xfrm rot="5400000">
            <a:off x="8306750" y="85940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5" name="Google Shape;1075;p37"/>
          <p:cNvSpPr/>
          <p:nvPr/>
        </p:nvSpPr>
        <p:spPr>
          <a:xfrm rot="5400000">
            <a:off x="8481650" y="85940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6" name="Google Shape;1076;p37"/>
          <p:cNvSpPr/>
          <p:nvPr/>
        </p:nvSpPr>
        <p:spPr>
          <a:xfrm rot="5400000">
            <a:off x="8656550" y="85940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7" name="Google Shape;1077;p37"/>
          <p:cNvSpPr/>
          <p:nvPr/>
        </p:nvSpPr>
        <p:spPr>
          <a:xfrm rot="5400000">
            <a:off x="5858150" y="146900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8" name="Google Shape;1078;p37"/>
          <p:cNvSpPr/>
          <p:nvPr/>
        </p:nvSpPr>
        <p:spPr>
          <a:xfrm rot="5400000">
            <a:off x="6033050" y="146900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9" name="Google Shape;1079;p37"/>
          <p:cNvSpPr/>
          <p:nvPr/>
        </p:nvSpPr>
        <p:spPr>
          <a:xfrm rot="5400000">
            <a:off x="6207950" y="146900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0" name="Google Shape;1080;p37"/>
          <p:cNvSpPr/>
          <p:nvPr/>
        </p:nvSpPr>
        <p:spPr>
          <a:xfrm rot="5400000">
            <a:off x="6382850" y="146900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1" name="Google Shape;1081;p37"/>
          <p:cNvSpPr/>
          <p:nvPr/>
        </p:nvSpPr>
        <p:spPr>
          <a:xfrm rot="5400000">
            <a:off x="6557750" y="146900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2" name="Google Shape;1082;p37"/>
          <p:cNvSpPr/>
          <p:nvPr/>
        </p:nvSpPr>
        <p:spPr>
          <a:xfrm rot="5400000">
            <a:off x="6732650" y="146900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3" name="Google Shape;1083;p37"/>
          <p:cNvSpPr/>
          <p:nvPr/>
        </p:nvSpPr>
        <p:spPr>
          <a:xfrm rot="5400000">
            <a:off x="6907550" y="146900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4" name="Google Shape;1084;p37"/>
          <p:cNvSpPr/>
          <p:nvPr/>
        </p:nvSpPr>
        <p:spPr>
          <a:xfrm rot="5400000">
            <a:off x="7082450" y="146900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5" name="Google Shape;1085;p37"/>
          <p:cNvSpPr/>
          <p:nvPr/>
        </p:nvSpPr>
        <p:spPr>
          <a:xfrm rot="5400000">
            <a:off x="7257350" y="146900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6" name="Google Shape;1086;p37"/>
          <p:cNvSpPr/>
          <p:nvPr/>
        </p:nvSpPr>
        <p:spPr>
          <a:xfrm rot="5400000">
            <a:off x="7432250" y="146900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7" name="Google Shape;1087;p37"/>
          <p:cNvSpPr/>
          <p:nvPr/>
        </p:nvSpPr>
        <p:spPr>
          <a:xfrm rot="5400000">
            <a:off x="7607150" y="146900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8" name="Google Shape;1088;p37"/>
          <p:cNvSpPr/>
          <p:nvPr/>
        </p:nvSpPr>
        <p:spPr>
          <a:xfrm rot="5400000">
            <a:off x="7782050" y="146900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9" name="Google Shape;1089;p37"/>
          <p:cNvSpPr/>
          <p:nvPr/>
        </p:nvSpPr>
        <p:spPr>
          <a:xfrm rot="5400000">
            <a:off x="7956950" y="146900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0" name="Google Shape;1090;p37"/>
          <p:cNvSpPr/>
          <p:nvPr/>
        </p:nvSpPr>
        <p:spPr>
          <a:xfrm rot="5400000">
            <a:off x="8131850" y="146900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1" name="Google Shape;1091;p37"/>
          <p:cNvSpPr/>
          <p:nvPr/>
        </p:nvSpPr>
        <p:spPr>
          <a:xfrm rot="5400000">
            <a:off x="8306750" y="146900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2" name="Google Shape;1092;p37"/>
          <p:cNvSpPr/>
          <p:nvPr/>
        </p:nvSpPr>
        <p:spPr>
          <a:xfrm rot="5400000">
            <a:off x="8481650" y="146900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3" name="Google Shape;1093;p37"/>
          <p:cNvSpPr/>
          <p:nvPr/>
        </p:nvSpPr>
        <p:spPr>
          <a:xfrm rot="5400000">
            <a:off x="8656550" y="146900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4" name="Google Shape;1094;p37"/>
          <p:cNvSpPr/>
          <p:nvPr/>
        </p:nvSpPr>
        <p:spPr>
          <a:xfrm rot="5400000">
            <a:off x="7082749" y="683300"/>
            <a:ext cx="435900" cy="527100"/>
          </a:xfrm>
          <a:prstGeom prst="rect">
            <a:avLst/>
          </a:prstGeom>
          <a:noFill/>
          <a:ln w="28575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5" name="Google Shape;1095;p37"/>
          <p:cNvSpPr/>
          <p:nvPr/>
        </p:nvSpPr>
        <p:spPr>
          <a:xfrm rot="5400000">
            <a:off x="7169900" y="1205750"/>
            <a:ext cx="435900" cy="701400"/>
          </a:xfrm>
          <a:prstGeom prst="rect">
            <a:avLst/>
          </a:prstGeom>
          <a:noFill/>
          <a:ln w="28575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6" name="Google Shape;1096;p37"/>
          <p:cNvSpPr/>
          <p:nvPr/>
        </p:nvSpPr>
        <p:spPr>
          <a:xfrm rot="5400000">
            <a:off x="6383180" y="510800"/>
            <a:ext cx="435900" cy="8721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7" name="Google Shape;1097;p37"/>
          <p:cNvSpPr/>
          <p:nvPr/>
        </p:nvSpPr>
        <p:spPr>
          <a:xfrm rot="5400000">
            <a:off x="6383180" y="1120400"/>
            <a:ext cx="435900" cy="8721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8" name="Google Shape;1098;p3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57291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Remember: The sender does </a:t>
            </a:r>
            <a:r>
              <a:rPr lang="en" i="1"/>
              <a:t>not</a:t>
            </a:r>
            <a:r>
              <a:rPr lang="en"/>
              <a:t> know exactly which packets were acked.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sender only sees duplicate acks.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sender </a:t>
            </a:r>
            <a:r>
              <a:rPr lang="en" i="1"/>
              <a:t>does</a:t>
            </a:r>
            <a:r>
              <a:rPr lang="en"/>
              <a:t> know how many packets were acked.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sender can count duplicate acks.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artificially extended window ensures that the total number of packets in flight is still 5 (the new </a:t>
            </a:r>
            <a:r>
              <a:rPr lang="en" i="1"/>
              <a:t>CWND</a:t>
            </a:r>
            <a:r>
              <a:rPr lang="en"/>
              <a:t>).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  Size of extended window</a:t>
            </a:r>
            <a:br>
              <a:rPr lang="en"/>
            </a:br>
            <a:r>
              <a:rPr lang="en"/>
              <a:t>– number of duplicate acks</a:t>
            </a:r>
            <a:br>
              <a:rPr lang="en"/>
            </a:br>
            <a:r>
              <a:rPr lang="en"/>
              <a:t>= 5 (the new </a:t>
            </a:r>
            <a:r>
              <a:rPr lang="en" i="1"/>
              <a:t>CWND</a:t>
            </a:r>
            <a:r>
              <a:rPr lang="en"/>
              <a:t>).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38"/>
          <p:cNvSpPr/>
          <p:nvPr/>
        </p:nvSpPr>
        <p:spPr>
          <a:xfrm>
            <a:off x="112250" y="461825"/>
            <a:ext cx="8862900" cy="2433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4" name="Google Shape;1104;p38"/>
          <p:cNvSpPr/>
          <p:nvPr/>
        </p:nvSpPr>
        <p:spPr>
          <a:xfrm>
            <a:off x="112250" y="2894825"/>
            <a:ext cx="8862900" cy="15564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05" name="Google Shape;1105;p38"/>
          <p:cNvCxnSpPr/>
          <p:nvPr/>
        </p:nvCxnSpPr>
        <p:spPr>
          <a:xfrm>
            <a:off x="8975175" y="461825"/>
            <a:ext cx="0" cy="46323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6" name="Google Shape;1106;p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Fast Recovery: Windows Without Fast Recovery</a:t>
            </a:r>
            <a:endParaRPr/>
          </a:p>
        </p:txBody>
      </p:sp>
      <p:cxnSp>
        <p:nvCxnSpPr>
          <p:cNvPr id="1107" name="Google Shape;1107;p38"/>
          <p:cNvCxnSpPr/>
          <p:nvPr/>
        </p:nvCxnSpPr>
        <p:spPr>
          <a:xfrm>
            <a:off x="5955738" y="560851"/>
            <a:ext cx="1186200" cy="153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08" name="Google Shape;1108;p38"/>
          <p:cNvCxnSpPr/>
          <p:nvPr/>
        </p:nvCxnSpPr>
        <p:spPr>
          <a:xfrm>
            <a:off x="5955738" y="726064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09" name="Google Shape;1109;p38"/>
          <p:cNvSpPr txBox="1"/>
          <p:nvPr/>
        </p:nvSpPr>
        <p:spPr>
          <a:xfrm>
            <a:off x="7143925" y="610551"/>
            <a:ext cx="156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✗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110" name="Google Shape;1110;p38"/>
          <p:cNvSpPr txBox="1"/>
          <p:nvPr/>
        </p:nvSpPr>
        <p:spPr>
          <a:xfrm>
            <a:off x="5625725" y="450640"/>
            <a:ext cx="2985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101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102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103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104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105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106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107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108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109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110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1" name="Google Shape;1111;p38"/>
          <p:cNvSpPr txBox="1"/>
          <p:nvPr/>
        </p:nvSpPr>
        <p:spPr>
          <a:xfrm>
            <a:off x="4618867" y="2357053"/>
            <a:ext cx="12711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ack(101) from 102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ack(101) from 103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ack(101) from 104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ack(101) from 105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ack(101) from 106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ack(101) from 107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ack(101) from 108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ack(101) from 109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ack(101) from 110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12" name="Google Shape;1112;p38"/>
          <p:cNvCxnSpPr/>
          <p:nvPr/>
        </p:nvCxnSpPr>
        <p:spPr>
          <a:xfrm>
            <a:off x="5955738" y="905160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13" name="Google Shape;1113;p38"/>
          <p:cNvCxnSpPr/>
          <p:nvPr/>
        </p:nvCxnSpPr>
        <p:spPr>
          <a:xfrm>
            <a:off x="5955738" y="1089595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14" name="Google Shape;1114;p38"/>
          <p:cNvCxnSpPr/>
          <p:nvPr/>
        </p:nvCxnSpPr>
        <p:spPr>
          <a:xfrm>
            <a:off x="5955738" y="1268690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15" name="Google Shape;1115;p38"/>
          <p:cNvCxnSpPr/>
          <p:nvPr/>
        </p:nvCxnSpPr>
        <p:spPr>
          <a:xfrm>
            <a:off x="5955738" y="1458849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16" name="Google Shape;1116;p38"/>
          <p:cNvCxnSpPr/>
          <p:nvPr/>
        </p:nvCxnSpPr>
        <p:spPr>
          <a:xfrm>
            <a:off x="5955738" y="1637944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17" name="Google Shape;1117;p38"/>
          <p:cNvCxnSpPr/>
          <p:nvPr/>
        </p:nvCxnSpPr>
        <p:spPr>
          <a:xfrm>
            <a:off x="5955738" y="2007198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18" name="Google Shape;1118;p38"/>
          <p:cNvCxnSpPr/>
          <p:nvPr/>
        </p:nvCxnSpPr>
        <p:spPr>
          <a:xfrm>
            <a:off x="5955738" y="2186294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19" name="Google Shape;1119;p38"/>
          <p:cNvCxnSpPr/>
          <p:nvPr/>
        </p:nvCxnSpPr>
        <p:spPr>
          <a:xfrm>
            <a:off x="5955738" y="1820110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20" name="Google Shape;1120;p38"/>
          <p:cNvCxnSpPr/>
          <p:nvPr/>
        </p:nvCxnSpPr>
        <p:spPr>
          <a:xfrm>
            <a:off x="5953775" y="461825"/>
            <a:ext cx="0" cy="46323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1" name="Google Shape;1121;p38"/>
          <p:cNvCxnSpPr/>
          <p:nvPr/>
        </p:nvCxnSpPr>
        <p:spPr>
          <a:xfrm flipH="1">
            <a:off x="5963238" y="1154433"/>
            <a:ext cx="3012000" cy="129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22" name="Google Shape;1122;p38"/>
          <p:cNvCxnSpPr/>
          <p:nvPr/>
        </p:nvCxnSpPr>
        <p:spPr>
          <a:xfrm flipH="1">
            <a:off x="5963238" y="1338868"/>
            <a:ext cx="3012000" cy="129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23" name="Google Shape;1123;p38"/>
          <p:cNvCxnSpPr/>
          <p:nvPr/>
        </p:nvCxnSpPr>
        <p:spPr>
          <a:xfrm flipH="1">
            <a:off x="5963238" y="1519031"/>
            <a:ext cx="3012000" cy="129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24" name="Google Shape;1124;p38"/>
          <p:cNvCxnSpPr/>
          <p:nvPr/>
        </p:nvCxnSpPr>
        <p:spPr>
          <a:xfrm flipH="1">
            <a:off x="5963238" y="1707054"/>
            <a:ext cx="3012000" cy="129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25" name="Google Shape;1125;p38"/>
          <p:cNvCxnSpPr/>
          <p:nvPr/>
        </p:nvCxnSpPr>
        <p:spPr>
          <a:xfrm flipH="1">
            <a:off x="5963238" y="1884398"/>
            <a:ext cx="3012000" cy="129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26" name="Google Shape;1126;p38"/>
          <p:cNvCxnSpPr/>
          <p:nvPr/>
        </p:nvCxnSpPr>
        <p:spPr>
          <a:xfrm flipH="1">
            <a:off x="5963238" y="2068833"/>
            <a:ext cx="3012000" cy="129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27" name="Google Shape;1127;p38"/>
          <p:cNvCxnSpPr/>
          <p:nvPr/>
        </p:nvCxnSpPr>
        <p:spPr>
          <a:xfrm flipH="1">
            <a:off x="5963238" y="2248997"/>
            <a:ext cx="3012000" cy="129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28" name="Google Shape;1128;p38"/>
          <p:cNvCxnSpPr/>
          <p:nvPr/>
        </p:nvCxnSpPr>
        <p:spPr>
          <a:xfrm flipH="1">
            <a:off x="5963238" y="2437019"/>
            <a:ext cx="3012000" cy="129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29" name="Google Shape;1129;p38"/>
          <p:cNvCxnSpPr/>
          <p:nvPr/>
        </p:nvCxnSpPr>
        <p:spPr>
          <a:xfrm flipH="1">
            <a:off x="5963238" y="2619318"/>
            <a:ext cx="3012000" cy="129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30" name="Google Shape;1130;p38"/>
          <p:cNvCxnSpPr/>
          <p:nvPr/>
        </p:nvCxnSpPr>
        <p:spPr>
          <a:xfrm>
            <a:off x="5955738" y="2845398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31" name="Google Shape;1131;p38"/>
          <p:cNvCxnSpPr/>
          <p:nvPr/>
        </p:nvCxnSpPr>
        <p:spPr>
          <a:xfrm flipH="1">
            <a:off x="5963238" y="3263151"/>
            <a:ext cx="3012000" cy="129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32" name="Google Shape;1132;p38"/>
          <p:cNvSpPr txBox="1"/>
          <p:nvPr/>
        </p:nvSpPr>
        <p:spPr>
          <a:xfrm>
            <a:off x="4618867" y="4451111"/>
            <a:ext cx="1271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ack(111) from 101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33" name="Google Shape;1133;p38"/>
          <p:cNvCxnSpPr/>
          <p:nvPr/>
        </p:nvCxnSpPr>
        <p:spPr>
          <a:xfrm>
            <a:off x="5955738" y="4597998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34" name="Google Shape;1134;p38"/>
          <p:cNvSpPr/>
          <p:nvPr/>
        </p:nvSpPr>
        <p:spPr>
          <a:xfrm rot="5400000">
            <a:off x="202725" y="14436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5" name="Google Shape;1135;p38"/>
          <p:cNvSpPr/>
          <p:nvPr/>
        </p:nvSpPr>
        <p:spPr>
          <a:xfrm rot="5400000">
            <a:off x="379150" y="14436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6" name="Google Shape;1136;p38"/>
          <p:cNvSpPr/>
          <p:nvPr/>
        </p:nvSpPr>
        <p:spPr>
          <a:xfrm rot="5400000">
            <a:off x="554050" y="1443600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7" name="Google Shape;1137;p38"/>
          <p:cNvSpPr/>
          <p:nvPr/>
        </p:nvSpPr>
        <p:spPr>
          <a:xfrm rot="5400000">
            <a:off x="728950" y="1443600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8" name="Google Shape;1138;p38"/>
          <p:cNvSpPr/>
          <p:nvPr/>
        </p:nvSpPr>
        <p:spPr>
          <a:xfrm rot="5400000">
            <a:off x="903850" y="1443600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9" name="Google Shape;1139;p38"/>
          <p:cNvSpPr/>
          <p:nvPr/>
        </p:nvSpPr>
        <p:spPr>
          <a:xfrm rot="5400000">
            <a:off x="1078750" y="1443600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0" name="Google Shape;1140;p38"/>
          <p:cNvSpPr/>
          <p:nvPr/>
        </p:nvSpPr>
        <p:spPr>
          <a:xfrm rot="5400000">
            <a:off x="1253650" y="1443600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1" name="Google Shape;1141;p38"/>
          <p:cNvSpPr/>
          <p:nvPr/>
        </p:nvSpPr>
        <p:spPr>
          <a:xfrm rot="5400000">
            <a:off x="1428550" y="1443600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2" name="Google Shape;1142;p38"/>
          <p:cNvSpPr/>
          <p:nvPr/>
        </p:nvSpPr>
        <p:spPr>
          <a:xfrm rot="5400000">
            <a:off x="1603450" y="1443600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3" name="Google Shape;1143;p38"/>
          <p:cNvSpPr/>
          <p:nvPr/>
        </p:nvSpPr>
        <p:spPr>
          <a:xfrm rot="5400000">
            <a:off x="1778350" y="1443600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4" name="Google Shape;1144;p38"/>
          <p:cNvSpPr/>
          <p:nvPr/>
        </p:nvSpPr>
        <p:spPr>
          <a:xfrm rot="5400000">
            <a:off x="1953250" y="1443600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5" name="Google Shape;1145;p38"/>
          <p:cNvSpPr/>
          <p:nvPr/>
        </p:nvSpPr>
        <p:spPr>
          <a:xfrm rot="5400000">
            <a:off x="2128150" y="1443600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6" name="Google Shape;1146;p38"/>
          <p:cNvSpPr/>
          <p:nvPr/>
        </p:nvSpPr>
        <p:spPr>
          <a:xfrm rot="5400000">
            <a:off x="2303050" y="14436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7" name="Google Shape;1147;p38"/>
          <p:cNvSpPr/>
          <p:nvPr/>
        </p:nvSpPr>
        <p:spPr>
          <a:xfrm rot="5400000">
            <a:off x="2477950" y="14436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8" name="Google Shape;1148;p38"/>
          <p:cNvSpPr/>
          <p:nvPr/>
        </p:nvSpPr>
        <p:spPr>
          <a:xfrm rot="5400000">
            <a:off x="2652850" y="14436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9" name="Google Shape;1149;p38"/>
          <p:cNvSpPr/>
          <p:nvPr/>
        </p:nvSpPr>
        <p:spPr>
          <a:xfrm rot="5400000">
            <a:off x="1341285" y="657900"/>
            <a:ext cx="558000" cy="17463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0" name="Google Shape;1150;p38"/>
          <p:cNvSpPr txBox="1"/>
          <p:nvPr/>
        </p:nvSpPr>
        <p:spPr>
          <a:xfrm>
            <a:off x="394275" y="1011525"/>
            <a:ext cx="31497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latin typeface="Roboto"/>
                <a:ea typeface="Roboto"/>
                <a:cs typeface="Roboto"/>
                <a:sym typeface="Roboto"/>
              </a:rPr>
              <a:t>CWND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= 10. 101–110 can be in flight.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1" name="Google Shape;1151;p38"/>
          <p:cNvSpPr/>
          <p:nvPr/>
        </p:nvSpPr>
        <p:spPr>
          <a:xfrm rot="5400000">
            <a:off x="2827750" y="14436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2" name="Google Shape;1152;p38"/>
          <p:cNvSpPr/>
          <p:nvPr/>
        </p:nvSpPr>
        <p:spPr>
          <a:xfrm rot="5400000">
            <a:off x="3002650" y="14436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3" name="Google Shape;1153;p38"/>
          <p:cNvSpPr/>
          <p:nvPr/>
        </p:nvSpPr>
        <p:spPr>
          <a:xfrm rot="5400000">
            <a:off x="3177550" y="14436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4" name="Google Shape;1154;p38"/>
          <p:cNvSpPr/>
          <p:nvPr/>
        </p:nvSpPr>
        <p:spPr>
          <a:xfrm rot="5400000">
            <a:off x="202725" y="38058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5" name="Google Shape;1155;p38"/>
          <p:cNvSpPr/>
          <p:nvPr/>
        </p:nvSpPr>
        <p:spPr>
          <a:xfrm rot="5400000">
            <a:off x="379150" y="38058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6" name="Google Shape;1156;p38"/>
          <p:cNvSpPr/>
          <p:nvPr/>
        </p:nvSpPr>
        <p:spPr>
          <a:xfrm rot="5400000">
            <a:off x="554050" y="3805800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7" name="Google Shape;1157;p38"/>
          <p:cNvSpPr/>
          <p:nvPr/>
        </p:nvSpPr>
        <p:spPr>
          <a:xfrm rot="5400000">
            <a:off x="728950" y="3805800"/>
            <a:ext cx="5580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8" name="Google Shape;1158;p38"/>
          <p:cNvSpPr/>
          <p:nvPr/>
        </p:nvSpPr>
        <p:spPr>
          <a:xfrm rot="5400000">
            <a:off x="903850" y="3805800"/>
            <a:ext cx="5580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9" name="Google Shape;1159;p38"/>
          <p:cNvSpPr/>
          <p:nvPr/>
        </p:nvSpPr>
        <p:spPr>
          <a:xfrm rot="5400000">
            <a:off x="1078750" y="3805800"/>
            <a:ext cx="5580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0" name="Google Shape;1160;p38"/>
          <p:cNvSpPr/>
          <p:nvPr/>
        </p:nvSpPr>
        <p:spPr>
          <a:xfrm rot="5400000">
            <a:off x="1253650" y="3805800"/>
            <a:ext cx="5580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1" name="Google Shape;1161;p38"/>
          <p:cNvSpPr/>
          <p:nvPr/>
        </p:nvSpPr>
        <p:spPr>
          <a:xfrm rot="5400000">
            <a:off x="1428550" y="3805800"/>
            <a:ext cx="5580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2" name="Google Shape;1162;p38"/>
          <p:cNvSpPr/>
          <p:nvPr/>
        </p:nvSpPr>
        <p:spPr>
          <a:xfrm rot="5400000">
            <a:off x="1603450" y="3805800"/>
            <a:ext cx="5580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3" name="Google Shape;1163;p38"/>
          <p:cNvSpPr/>
          <p:nvPr/>
        </p:nvSpPr>
        <p:spPr>
          <a:xfrm rot="5400000">
            <a:off x="1778350" y="3805800"/>
            <a:ext cx="5580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4" name="Google Shape;1164;p38"/>
          <p:cNvSpPr/>
          <p:nvPr/>
        </p:nvSpPr>
        <p:spPr>
          <a:xfrm rot="5400000">
            <a:off x="1953250" y="3805800"/>
            <a:ext cx="5580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5" name="Google Shape;1165;p38"/>
          <p:cNvSpPr/>
          <p:nvPr/>
        </p:nvSpPr>
        <p:spPr>
          <a:xfrm rot="5400000">
            <a:off x="2128150" y="3805800"/>
            <a:ext cx="5580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6" name="Google Shape;1166;p38"/>
          <p:cNvSpPr/>
          <p:nvPr/>
        </p:nvSpPr>
        <p:spPr>
          <a:xfrm rot="5400000">
            <a:off x="2303050" y="3805800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7" name="Google Shape;1167;p38"/>
          <p:cNvSpPr/>
          <p:nvPr/>
        </p:nvSpPr>
        <p:spPr>
          <a:xfrm rot="5400000">
            <a:off x="2477950" y="3805800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8" name="Google Shape;1168;p38"/>
          <p:cNvSpPr/>
          <p:nvPr/>
        </p:nvSpPr>
        <p:spPr>
          <a:xfrm rot="5400000">
            <a:off x="2652850" y="3805800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9" name="Google Shape;1169;p38"/>
          <p:cNvSpPr/>
          <p:nvPr/>
        </p:nvSpPr>
        <p:spPr>
          <a:xfrm rot="5400000">
            <a:off x="2827750" y="3805800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0" name="Google Shape;1170;p38"/>
          <p:cNvSpPr/>
          <p:nvPr/>
        </p:nvSpPr>
        <p:spPr>
          <a:xfrm rot="5400000">
            <a:off x="3002650" y="38058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1" name="Google Shape;1171;p38"/>
          <p:cNvSpPr/>
          <p:nvPr/>
        </p:nvSpPr>
        <p:spPr>
          <a:xfrm rot="5400000">
            <a:off x="3177550" y="38058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2" name="Google Shape;1172;p38"/>
          <p:cNvSpPr txBox="1"/>
          <p:nvPr/>
        </p:nvSpPr>
        <p:spPr>
          <a:xfrm>
            <a:off x="3781008" y="2720925"/>
            <a:ext cx="872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Resend 101</a:t>
            </a:r>
            <a:endParaRPr sz="1200" dirty="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3" name="Google Shape;1173;p38"/>
          <p:cNvSpPr txBox="1"/>
          <p:nvPr/>
        </p:nvSpPr>
        <p:spPr>
          <a:xfrm>
            <a:off x="394275" y="3373725"/>
            <a:ext cx="31497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latin typeface="Roboto"/>
                <a:ea typeface="Roboto"/>
                <a:cs typeface="Roboto"/>
                <a:sym typeface="Roboto"/>
              </a:rPr>
              <a:t>CWND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= 14. 101–114 can be in flight.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4" name="Google Shape;1174;p38"/>
          <p:cNvSpPr txBox="1">
            <a:spLocks noGrp="1"/>
          </p:cNvSpPr>
          <p:nvPr>
            <p:ph type="body" idx="4294967295"/>
          </p:nvPr>
        </p:nvSpPr>
        <p:spPr>
          <a:xfrm>
            <a:off x="107050" y="4374900"/>
            <a:ext cx="4378500" cy="642900"/>
          </a:xfrm>
          <a:prstGeom prst="rect">
            <a:avLst/>
          </a:prstGeom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The sender is now still sending in the blue area!</a:t>
            </a:r>
            <a:endParaRPr sz="1600"/>
          </a:p>
        </p:txBody>
      </p:sp>
      <p:cxnSp>
        <p:nvCxnSpPr>
          <p:cNvPr id="1175" name="Google Shape;1175;p38"/>
          <p:cNvCxnSpPr/>
          <p:nvPr/>
        </p:nvCxnSpPr>
        <p:spPr>
          <a:xfrm>
            <a:off x="5955738" y="3400539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E6913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76" name="Google Shape;1176;p38"/>
          <p:cNvCxnSpPr/>
          <p:nvPr/>
        </p:nvCxnSpPr>
        <p:spPr>
          <a:xfrm>
            <a:off x="5955738" y="3579635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E6913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77" name="Google Shape;1177;p38"/>
          <p:cNvCxnSpPr/>
          <p:nvPr/>
        </p:nvCxnSpPr>
        <p:spPr>
          <a:xfrm>
            <a:off x="5955738" y="3769793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E6913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78" name="Google Shape;1178;p38"/>
          <p:cNvCxnSpPr/>
          <p:nvPr/>
        </p:nvCxnSpPr>
        <p:spPr>
          <a:xfrm>
            <a:off x="5955738" y="3948889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E6913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79" name="Google Shape;1179;p38"/>
          <p:cNvSpPr/>
          <p:nvPr/>
        </p:nvSpPr>
        <p:spPr>
          <a:xfrm rot="5400000">
            <a:off x="2126577" y="3107400"/>
            <a:ext cx="558000" cy="1571700"/>
          </a:xfrm>
          <a:prstGeom prst="rect">
            <a:avLst/>
          </a:prstGeom>
          <a:noFill/>
          <a:ln w="28575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0" name="Google Shape;1180;p38"/>
          <p:cNvSpPr/>
          <p:nvPr/>
        </p:nvSpPr>
        <p:spPr>
          <a:xfrm rot="5400000">
            <a:off x="904280" y="3457200"/>
            <a:ext cx="558000" cy="8721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39"/>
          <p:cNvSpPr/>
          <p:nvPr/>
        </p:nvSpPr>
        <p:spPr>
          <a:xfrm>
            <a:off x="112250" y="2825225"/>
            <a:ext cx="8862900" cy="22689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6" name="Google Shape;1186;p39"/>
          <p:cNvSpPr/>
          <p:nvPr/>
        </p:nvSpPr>
        <p:spPr>
          <a:xfrm>
            <a:off x="112250" y="461825"/>
            <a:ext cx="8862900" cy="23634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87" name="Google Shape;1187;p39"/>
          <p:cNvCxnSpPr/>
          <p:nvPr/>
        </p:nvCxnSpPr>
        <p:spPr>
          <a:xfrm>
            <a:off x="5962575" y="1572631"/>
            <a:ext cx="3015300" cy="6588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88" name="Google Shape;1188;p39"/>
          <p:cNvCxnSpPr/>
          <p:nvPr/>
        </p:nvCxnSpPr>
        <p:spPr>
          <a:xfrm flipH="1">
            <a:off x="5962575" y="498325"/>
            <a:ext cx="3015300" cy="65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89" name="Google Shape;1189;p3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Fast Recovery: Windows Without Fast Recovery</a:t>
            </a:r>
            <a:endParaRPr/>
          </a:p>
        </p:txBody>
      </p:sp>
      <p:sp>
        <p:nvSpPr>
          <p:cNvPr id="1190" name="Google Shape;1190;p39"/>
          <p:cNvSpPr txBox="1"/>
          <p:nvPr/>
        </p:nvSpPr>
        <p:spPr>
          <a:xfrm>
            <a:off x="4618867" y="1061653"/>
            <a:ext cx="12711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ack(101) from 102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ack(101) from 103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ack(101) from 104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ack(101) from 105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ack(101) from 106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ack(101) from 107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ack(101) from 108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ack(101) from 109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ack(101) from 110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1" name="Google Shape;1191;p39"/>
          <p:cNvSpPr/>
          <p:nvPr/>
        </p:nvSpPr>
        <p:spPr>
          <a:xfrm rot="5400000">
            <a:off x="202725" y="17484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2" name="Google Shape;1192;p39"/>
          <p:cNvSpPr/>
          <p:nvPr/>
        </p:nvSpPr>
        <p:spPr>
          <a:xfrm rot="5400000">
            <a:off x="379150" y="17484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3" name="Google Shape;1193;p39"/>
          <p:cNvSpPr/>
          <p:nvPr/>
        </p:nvSpPr>
        <p:spPr>
          <a:xfrm rot="5400000">
            <a:off x="554050" y="1748400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4" name="Google Shape;1194;p39"/>
          <p:cNvSpPr/>
          <p:nvPr/>
        </p:nvSpPr>
        <p:spPr>
          <a:xfrm rot="5400000">
            <a:off x="728950" y="1748400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5" name="Google Shape;1195;p39"/>
          <p:cNvSpPr/>
          <p:nvPr/>
        </p:nvSpPr>
        <p:spPr>
          <a:xfrm rot="5400000">
            <a:off x="903850" y="1748400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6" name="Google Shape;1196;p39"/>
          <p:cNvSpPr/>
          <p:nvPr/>
        </p:nvSpPr>
        <p:spPr>
          <a:xfrm rot="5400000">
            <a:off x="1078750" y="1748400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7" name="Google Shape;1197;p39"/>
          <p:cNvSpPr/>
          <p:nvPr/>
        </p:nvSpPr>
        <p:spPr>
          <a:xfrm rot="5400000">
            <a:off x="1253650" y="1748400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8" name="Google Shape;1198;p39"/>
          <p:cNvSpPr/>
          <p:nvPr/>
        </p:nvSpPr>
        <p:spPr>
          <a:xfrm rot="5400000">
            <a:off x="1428550" y="17484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9" name="Google Shape;1199;p39"/>
          <p:cNvSpPr/>
          <p:nvPr/>
        </p:nvSpPr>
        <p:spPr>
          <a:xfrm rot="5400000">
            <a:off x="1603450" y="17484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0" name="Google Shape;1200;p39"/>
          <p:cNvSpPr/>
          <p:nvPr/>
        </p:nvSpPr>
        <p:spPr>
          <a:xfrm rot="5400000">
            <a:off x="1778350" y="17484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1" name="Google Shape;1201;p39"/>
          <p:cNvSpPr/>
          <p:nvPr/>
        </p:nvSpPr>
        <p:spPr>
          <a:xfrm rot="5400000">
            <a:off x="1953250" y="17484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2" name="Google Shape;1202;p39"/>
          <p:cNvSpPr/>
          <p:nvPr/>
        </p:nvSpPr>
        <p:spPr>
          <a:xfrm rot="5400000">
            <a:off x="2128150" y="17484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3" name="Google Shape;1203;p39"/>
          <p:cNvSpPr/>
          <p:nvPr/>
        </p:nvSpPr>
        <p:spPr>
          <a:xfrm rot="5400000">
            <a:off x="2303050" y="17484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4" name="Google Shape;1204;p39"/>
          <p:cNvSpPr/>
          <p:nvPr/>
        </p:nvSpPr>
        <p:spPr>
          <a:xfrm rot="5400000">
            <a:off x="2477950" y="17484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5" name="Google Shape;1205;p39"/>
          <p:cNvSpPr/>
          <p:nvPr/>
        </p:nvSpPr>
        <p:spPr>
          <a:xfrm rot="5400000">
            <a:off x="2652850" y="17484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6" name="Google Shape;1206;p39"/>
          <p:cNvSpPr/>
          <p:nvPr/>
        </p:nvSpPr>
        <p:spPr>
          <a:xfrm rot="5400000">
            <a:off x="904280" y="1399800"/>
            <a:ext cx="558000" cy="8721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7" name="Google Shape;1207;p39"/>
          <p:cNvSpPr/>
          <p:nvPr/>
        </p:nvSpPr>
        <p:spPr>
          <a:xfrm rot="5400000">
            <a:off x="2827750" y="17484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8" name="Google Shape;1208;p39"/>
          <p:cNvSpPr/>
          <p:nvPr/>
        </p:nvSpPr>
        <p:spPr>
          <a:xfrm rot="5400000">
            <a:off x="3002650" y="17484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9" name="Google Shape;1209;p39"/>
          <p:cNvSpPr/>
          <p:nvPr/>
        </p:nvSpPr>
        <p:spPr>
          <a:xfrm rot="5400000">
            <a:off x="3177550" y="17484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0" name="Google Shape;1210;p39"/>
          <p:cNvSpPr txBox="1"/>
          <p:nvPr/>
        </p:nvSpPr>
        <p:spPr>
          <a:xfrm>
            <a:off x="3781008" y="1425525"/>
            <a:ext cx="872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Resend 101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1" name="Google Shape;1211;p39"/>
          <p:cNvSpPr txBox="1"/>
          <p:nvPr/>
        </p:nvSpPr>
        <p:spPr>
          <a:xfrm>
            <a:off x="394275" y="1316325"/>
            <a:ext cx="31497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latin typeface="Roboto"/>
                <a:ea typeface="Roboto"/>
                <a:cs typeface="Roboto"/>
                <a:sym typeface="Roboto"/>
              </a:rPr>
              <a:t>CWND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= 5. 101–105 can be in flight.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2" name="Google Shape;1212;p39"/>
          <p:cNvSpPr txBox="1">
            <a:spLocks noGrp="1"/>
          </p:cNvSpPr>
          <p:nvPr>
            <p:ph type="body" idx="4294967295"/>
          </p:nvPr>
        </p:nvSpPr>
        <p:spPr>
          <a:xfrm>
            <a:off x="107050" y="4109950"/>
            <a:ext cx="5730600" cy="907800"/>
          </a:xfrm>
          <a:prstGeom prst="rect">
            <a:avLst/>
          </a:prstGeom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Because we sent 111–114 during the blue area, when the new ack(111) arrives, we only have to send 115.</a:t>
            </a:r>
            <a:br>
              <a:rPr lang="en" sz="1600"/>
            </a:br>
            <a:r>
              <a:rPr lang="en" sz="1600"/>
              <a:t>Also, ack(112) will arrive sooner so we can keep sending.</a:t>
            </a:r>
            <a:endParaRPr sz="1600"/>
          </a:p>
        </p:txBody>
      </p:sp>
      <p:cxnSp>
        <p:nvCxnSpPr>
          <p:cNvPr id="1213" name="Google Shape;1213;p39"/>
          <p:cNvCxnSpPr/>
          <p:nvPr/>
        </p:nvCxnSpPr>
        <p:spPr>
          <a:xfrm flipH="1">
            <a:off x="5962575" y="682760"/>
            <a:ext cx="3015300" cy="65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14" name="Google Shape;1214;p39"/>
          <p:cNvCxnSpPr/>
          <p:nvPr/>
        </p:nvCxnSpPr>
        <p:spPr>
          <a:xfrm flipH="1">
            <a:off x="5962575" y="869715"/>
            <a:ext cx="3015300" cy="65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15" name="Google Shape;1215;p39"/>
          <p:cNvCxnSpPr/>
          <p:nvPr/>
        </p:nvCxnSpPr>
        <p:spPr>
          <a:xfrm flipH="1">
            <a:off x="5962575" y="1054149"/>
            <a:ext cx="3015300" cy="65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16" name="Google Shape;1216;p39"/>
          <p:cNvCxnSpPr/>
          <p:nvPr/>
        </p:nvCxnSpPr>
        <p:spPr>
          <a:xfrm flipH="1">
            <a:off x="5962575" y="1236833"/>
            <a:ext cx="3015300" cy="65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17" name="Google Shape;1217;p39"/>
          <p:cNvCxnSpPr/>
          <p:nvPr/>
        </p:nvCxnSpPr>
        <p:spPr>
          <a:xfrm flipH="1">
            <a:off x="5962575" y="1421268"/>
            <a:ext cx="3015300" cy="65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18" name="Google Shape;1218;p39"/>
          <p:cNvCxnSpPr/>
          <p:nvPr/>
        </p:nvCxnSpPr>
        <p:spPr>
          <a:xfrm flipH="1">
            <a:off x="5962575" y="1598228"/>
            <a:ext cx="3015300" cy="65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19" name="Google Shape;1219;p39"/>
          <p:cNvCxnSpPr/>
          <p:nvPr/>
        </p:nvCxnSpPr>
        <p:spPr>
          <a:xfrm flipH="1">
            <a:off x="5962575" y="1780911"/>
            <a:ext cx="3015300" cy="65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20" name="Google Shape;1220;p39"/>
          <p:cNvCxnSpPr/>
          <p:nvPr/>
        </p:nvCxnSpPr>
        <p:spPr>
          <a:xfrm flipH="1">
            <a:off x="5962575" y="1965346"/>
            <a:ext cx="3015300" cy="65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21" name="Google Shape;1221;p39"/>
          <p:cNvCxnSpPr/>
          <p:nvPr/>
        </p:nvCxnSpPr>
        <p:spPr>
          <a:xfrm>
            <a:off x="8975175" y="461825"/>
            <a:ext cx="0" cy="46323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2" name="Google Shape;1222;p39"/>
          <p:cNvCxnSpPr/>
          <p:nvPr/>
        </p:nvCxnSpPr>
        <p:spPr>
          <a:xfrm>
            <a:off x="5953775" y="461825"/>
            <a:ext cx="0" cy="46323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3" name="Google Shape;1223;p39"/>
          <p:cNvCxnSpPr/>
          <p:nvPr/>
        </p:nvCxnSpPr>
        <p:spPr>
          <a:xfrm flipH="1">
            <a:off x="5962575" y="2270146"/>
            <a:ext cx="3015300" cy="65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24" name="Google Shape;1224;p39"/>
          <p:cNvSpPr txBox="1"/>
          <p:nvPr/>
        </p:nvSpPr>
        <p:spPr>
          <a:xfrm>
            <a:off x="4618867" y="2825236"/>
            <a:ext cx="1271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ack(111) from 101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5" name="Google Shape;1225;p39"/>
          <p:cNvSpPr/>
          <p:nvPr/>
        </p:nvSpPr>
        <p:spPr>
          <a:xfrm rot="5400000">
            <a:off x="202725" y="35010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6" name="Google Shape;1226;p39"/>
          <p:cNvSpPr/>
          <p:nvPr/>
        </p:nvSpPr>
        <p:spPr>
          <a:xfrm rot="5400000">
            <a:off x="379150" y="35010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7" name="Google Shape;1227;p39"/>
          <p:cNvSpPr/>
          <p:nvPr/>
        </p:nvSpPr>
        <p:spPr>
          <a:xfrm rot="5400000">
            <a:off x="554050" y="35010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8" name="Google Shape;1228;p39"/>
          <p:cNvSpPr/>
          <p:nvPr/>
        </p:nvSpPr>
        <p:spPr>
          <a:xfrm rot="5400000">
            <a:off x="728950" y="35010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9" name="Google Shape;1229;p39"/>
          <p:cNvSpPr/>
          <p:nvPr/>
        </p:nvSpPr>
        <p:spPr>
          <a:xfrm rot="5400000">
            <a:off x="903850" y="35010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0" name="Google Shape;1230;p39"/>
          <p:cNvSpPr/>
          <p:nvPr/>
        </p:nvSpPr>
        <p:spPr>
          <a:xfrm rot="5400000">
            <a:off x="1078750" y="35010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1" name="Google Shape;1231;p39"/>
          <p:cNvSpPr/>
          <p:nvPr/>
        </p:nvSpPr>
        <p:spPr>
          <a:xfrm rot="5400000">
            <a:off x="1253650" y="35010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2" name="Google Shape;1232;p39"/>
          <p:cNvSpPr/>
          <p:nvPr/>
        </p:nvSpPr>
        <p:spPr>
          <a:xfrm rot="5400000">
            <a:off x="1428550" y="35010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3" name="Google Shape;1233;p39"/>
          <p:cNvSpPr/>
          <p:nvPr/>
        </p:nvSpPr>
        <p:spPr>
          <a:xfrm rot="5400000">
            <a:off x="1603450" y="35010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4" name="Google Shape;1234;p39"/>
          <p:cNvSpPr/>
          <p:nvPr/>
        </p:nvSpPr>
        <p:spPr>
          <a:xfrm rot="5400000">
            <a:off x="1778350" y="35010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5" name="Google Shape;1235;p39"/>
          <p:cNvSpPr/>
          <p:nvPr/>
        </p:nvSpPr>
        <p:spPr>
          <a:xfrm rot="5400000">
            <a:off x="1953250" y="35010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6" name="Google Shape;1236;p39"/>
          <p:cNvSpPr/>
          <p:nvPr/>
        </p:nvSpPr>
        <p:spPr>
          <a:xfrm rot="5400000">
            <a:off x="2128150" y="35010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7" name="Google Shape;1237;p39"/>
          <p:cNvSpPr/>
          <p:nvPr/>
        </p:nvSpPr>
        <p:spPr>
          <a:xfrm rot="5400000">
            <a:off x="2303050" y="3501000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8" name="Google Shape;1238;p39"/>
          <p:cNvSpPr/>
          <p:nvPr/>
        </p:nvSpPr>
        <p:spPr>
          <a:xfrm rot="5400000">
            <a:off x="2477950" y="3501000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9" name="Google Shape;1239;p39"/>
          <p:cNvSpPr/>
          <p:nvPr/>
        </p:nvSpPr>
        <p:spPr>
          <a:xfrm rot="5400000">
            <a:off x="2652850" y="3501000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0" name="Google Shape;1240;p39"/>
          <p:cNvSpPr/>
          <p:nvPr/>
        </p:nvSpPr>
        <p:spPr>
          <a:xfrm rot="5400000">
            <a:off x="2827750" y="3501000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1" name="Google Shape;1241;p39"/>
          <p:cNvSpPr/>
          <p:nvPr/>
        </p:nvSpPr>
        <p:spPr>
          <a:xfrm rot="5400000">
            <a:off x="3002650" y="3501000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2" name="Google Shape;1242;p39"/>
          <p:cNvSpPr/>
          <p:nvPr/>
        </p:nvSpPr>
        <p:spPr>
          <a:xfrm rot="5400000">
            <a:off x="3177550" y="35010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3" name="Google Shape;1243;p39"/>
          <p:cNvSpPr txBox="1"/>
          <p:nvPr/>
        </p:nvSpPr>
        <p:spPr>
          <a:xfrm>
            <a:off x="394275" y="3068925"/>
            <a:ext cx="31497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latin typeface="Roboto"/>
                <a:ea typeface="Roboto"/>
                <a:cs typeface="Roboto"/>
                <a:sym typeface="Roboto"/>
              </a:rPr>
              <a:t>CWND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= 5. 111–115 can be in flight.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4" name="Google Shape;1244;p39"/>
          <p:cNvSpPr/>
          <p:nvPr/>
        </p:nvSpPr>
        <p:spPr>
          <a:xfrm rot="5400000">
            <a:off x="2653418" y="3151950"/>
            <a:ext cx="558000" cy="8730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45" name="Google Shape;1245;p39"/>
          <p:cNvCxnSpPr/>
          <p:nvPr/>
        </p:nvCxnSpPr>
        <p:spPr>
          <a:xfrm>
            <a:off x="5962575" y="2132758"/>
            <a:ext cx="3015300" cy="658800"/>
          </a:xfrm>
          <a:prstGeom prst="straightConnector1">
            <a:avLst/>
          </a:prstGeom>
          <a:noFill/>
          <a:ln w="19050" cap="flat" cmpd="sng">
            <a:solidFill>
              <a:srgbClr val="E6913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46" name="Google Shape;1246;p39"/>
          <p:cNvCxnSpPr/>
          <p:nvPr/>
        </p:nvCxnSpPr>
        <p:spPr>
          <a:xfrm>
            <a:off x="5962575" y="2317193"/>
            <a:ext cx="3015300" cy="658800"/>
          </a:xfrm>
          <a:prstGeom prst="straightConnector1">
            <a:avLst/>
          </a:prstGeom>
          <a:noFill/>
          <a:ln w="19050" cap="flat" cmpd="sng">
            <a:solidFill>
              <a:srgbClr val="E6913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47" name="Google Shape;1247;p39"/>
          <p:cNvCxnSpPr/>
          <p:nvPr/>
        </p:nvCxnSpPr>
        <p:spPr>
          <a:xfrm>
            <a:off x="5962575" y="2504148"/>
            <a:ext cx="3015300" cy="658800"/>
          </a:xfrm>
          <a:prstGeom prst="straightConnector1">
            <a:avLst/>
          </a:prstGeom>
          <a:noFill/>
          <a:ln w="19050" cap="flat" cmpd="sng">
            <a:solidFill>
              <a:srgbClr val="E6913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48" name="Google Shape;1248;p39"/>
          <p:cNvCxnSpPr/>
          <p:nvPr/>
        </p:nvCxnSpPr>
        <p:spPr>
          <a:xfrm>
            <a:off x="5962575" y="2688582"/>
            <a:ext cx="3015300" cy="658800"/>
          </a:xfrm>
          <a:prstGeom prst="straightConnector1">
            <a:avLst/>
          </a:prstGeom>
          <a:noFill/>
          <a:ln w="19050" cap="flat" cmpd="sng">
            <a:solidFill>
              <a:srgbClr val="E6913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49" name="Google Shape;1249;p39"/>
          <p:cNvCxnSpPr/>
          <p:nvPr/>
        </p:nvCxnSpPr>
        <p:spPr>
          <a:xfrm>
            <a:off x="5962575" y="2989433"/>
            <a:ext cx="3015300" cy="65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4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 Recovery: Implementation</a:t>
            </a:r>
            <a:endParaRPr/>
          </a:p>
        </p:txBody>
      </p:sp>
      <p:sp>
        <p:nvSpPr>
          <p:cNvPr id="1255" name="Google Shape;1255;p4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Conceptually: When a duplicate ack arrives, </a:t>
            </a:r>
            <a:r>
              <a:rPr lang="en" i="1"/>
              <a:t>artificially extend</a:t>
            </a:r>
            <a:r>
              <a:rPr lang="en"/>
              <a:t> the window to let the sender send one more packet.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Implementation: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we receive 3 duplicate acks: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i="1"/>
              <a:t>SSTHRESH</a:t>
            </a:r>
            <a:r>
              <a:rPr lang="en"/>
              <a:t> ← </a:t>
            </a:r>
            <a:r>
              <a:rPr lang="en" i="1"/>
              <a:t>CWND</a:t>
            </a:r>
            <a:r>
              <a:rPr lang="en"/>
              <a:t>/2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i="1"/>
              <a:t>CWND</a:t>
            </a:r>
            <a:r>
              <a:rPr lang="en"/>
              <a:t> = </a:t>
            </a:r>
            <a:r>
              <a:rPr lang="en" i="1"/>
              <a:t>CWND</a:t>
            </a:r>
            <a:r>
              <a:rPr lang="en"/>
              <a:t>/2 </a:t>
            </a:r>
            <a:r>
              <a:rPr lang="en">
                <a:solidFill>
                  <a:schemeClr val="accent2"/>
                </a:solidFill>
              </a:rPr>
              <a:t>+ 3</a:t>
            </a:r>
            <a:r>
              <a:rPr lang="en"/>
              <a:t> 	</a:t>
            </a: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artificially extend for the 3 duplicate acks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 sz="140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While in fast recovery mode, when we receive a duplicate ack: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i="1"/>
              <a:t>CWND</a:t>
            </a:r>
            <a:r>
              <a:rPr lang="en"/>
              <a:t> = </a:t>
            </a:r>
            <a:r>
              <a:rPr lang="en" i="1"/>
              <a:t>CWND</a:t>
            </a:r>
            <a:r>
              <a:rPr lang="en"/>
              <a:t> + 1	</a:t>
            </a: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artificially extend for each duplicate ack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 sz="140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Exit fast recovery when we receive a new, non-duplicate ack: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i="1"/>
              <a:t>CWND</a:t>
            </a:r>
            <a:r>
              <a:rPr lang="en"/>
              <a:t> = </a:t>
            </a:r>
            <a:r>
              <a:rPr lang="en" i="1"/>
              <a:t>SSTHRESH</a:t>
            </a:r>
            <a:r>
              <a:rPr lang="en"/>
              <a:t>	</a:t>
            </a: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back to 0.5 × rate when the loss happened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 sz="14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41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Congestion Control Implementation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Fast Recovery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State Machine and Variants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TCP Throughput Model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Congestion Control Issues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Router-Assisted Congestion Control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1261" name="Google Shape;1261;p41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 Machine and Variants</a:t>
            </a:r>
            <a:endParaRPr/>
          </a:p>
        </p:txBody>
      </p:sp>
      <p:sp>
        <p:nvSpPr>
          <p:cNvPr id="1262" name="Google Shape;1262;p41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15, Spring 2026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4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Putting It All Together: TCP with Congestion Control</a:t>
            </a:r>
            <a:endParaRPr/>
          </a:p>
        </p:txBody>
      </p:sp>
      <p:sp>
        <p:nvSpPr>
          <p:cNvPr id="1268" name="Google Shape;1268;p4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The sender maintains 5 values: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i="1" dirty="0"/>
              <a:t>dupACKcount</a:t>
            </a:r>
            <a:r>
              <a:rPr lang="en" dirty="0"/>
              <a:t> for detecting loss. 		Initialized to 0.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i="1" dirty="0"/>
              <a:t>Timer</a:t>
            </a:r>
            <a:r>
              <a:rPr lang="en" dirty="0"/>
              <a:t> for detecting loss.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i="1" dirty="0"/>
              <a:t>RWND</a:t>
            </a:r>
            <a:r>
              <a:rPr lang="en" dirty="0"/>
              <a:t> for flow control.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i="1" dirty="0"/>
              <a:t>CWND</a:t>
            </a:r>
            <a:r>
              <a:rPr lang="en" dirty="0"/>
              <a:t> for congestion control. 			Initialized to 1 packet.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i="1" dirty="0"/>
              <a:t>SSTHRESH</a:t>
            </a:r>
            <a:r>
              <a:rPr lang="en" dirty="0"/>
              <a:t> to remember latest safe rate.		Initialized to ∞.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The recipient maintains a buffer of out-of-order packets.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The sender responds to 3 events: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Ack for new data (not previously acked).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Duplicate ack.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Timeout.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The recipient responds to receiving a packet: Reply with an ack and a </a:t>
            </a:r>
            <a:r>
              <a:rPr lang="en" i="1" dirty="0"/>
              <a:t>RWND</a:t>
            </a:r>
            <a:r>
              <a:rPr lang="en" dirty="0"/>
              <a:t> value.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Congestion Control Implementation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Fast Recovery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State Machine and Variants</a:t>
            </a:r>
            <a:endParaRPr dirty="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7B7B7"/>
                </a:solidFill>
              </a:rPr>
              <a:t>TCP Throughput Model</a:t>
            </a:r>
            <a:endParaRPr dirty="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7B7B7"/>
                </a:solidFill>
              </a:rPr>
              <a:t>Congestion Control Issues</a:t>
            </a:r>
            <a:endParaRPr dirty="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7B7B7"/>
                </a:solidFill>
              </a:rPr>
              <a:t>Router-Assisted Congestion Control</a:t>
            </a:r>
            <a:endParaRPr dirty="0">
              <a:solidFill>
                <a:srgbClr val="B7B7B7"/>
              </a:solidFill>
            </a:endParaRPr>
          </a:p>
        </p:txBody>
      </p:sp>
      <p:sp>
        <p:nvSpPr>
          <p:cNvPr id="208" name="Google Shape;208;p25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 Recovery</a:t>
            </a:r>
            <a:endParaRPr/>
          </a:p>
        </p:txBody>
      </p:sp>
      <p:sp>
        <p:nvSpPr>
          <p:cNvPr id="209" name="Google Shape;209;p25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15, Spring 2026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4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Putting It All Together: TCP with Congestion Control</a:t>
            </a:r>
            <a:endParaRPr/>
          </a:p>
        </p:txBody>
      </p:sp>
      <p:sp>
        <p:nvSpPr>
          <p:cNvPr id="1274" name="Google Shape;1274;p4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Events at sender: </a:t>
            </a:r>
            <a:r>
              <a:rPr lang="en" b="1">
                <a:solidFill>
                  <a:schemeClr val="accent3"/>
                </a:solidFill>
              </a:rPr>
              <a:t>new ack</a:t>
            </a:r>
            <a:r>
              <a:rPr lang="en">
                <a:solidFill>
                  <a:srgbClr val="B7B7B7"/>
                </a:solidFill>
              </a:rPr>
              <a:t>, duplicate ack, timeout.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When we receive an ack for new data (not previously acked):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in slow-start mode: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i="1"/>
              <a:t>CWND</a:t>
            </a:r>
            <a:r>
              <a:rPr lang="en"/>
              <a:t> ← </a:t>
            </a:r>
            <a:r>
              <a:rPr lang="en" i="1"/>
              <a:t>CWND</a:t>
            </a:r>
            <a:r>
              <a:rPr lang="en"/>
              <a:t> + 1 packet </a:t>
            </a: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so CWND doubles per RTT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in fast recovery mode: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i="1"/>
              <a:t>CWND</a:t>
            </a:r>
            <a:r>
              <a:rPr lang="en"/>
              <a:t> ← </a:t>
            </a:r>
            <a:r>
              <a:rPr lang="en" i="1"/>
              <a:t>SSTHRESH</a:t>
            </a:r>
            <a:r>
              <a:rPr lang="en"/>
              <a:t> </a:t>
            </a: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so we leave fast recovery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 sz="140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in congestion avoidance mode: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i="1"/>
              <a:t>CWND</a:t>
            </a:r>
            <a:r>
              <a:rPr lang="en"/>
              <a:t> ← </a:t>
            </a:r>
            <a:r>
              <a:rPr lang="en" i="1"/>
              <a:t>CWND</a:t>
            </a:r>
            <a:r>
              <a:rPr lang="en"/>
              <a:t> + 1/</a:t>
            </a:r>
            <a:r>
              <a:rPr lang="en" i="1"/>
              <a:t>CWND</a:t>
            </a:r>
            <a:r>
              <a:rPr lang="en"/>
              <a:t> </a:t>
            </a: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so CWND increases by 1 per RTT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Reset timer.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Reset duplicate ack count.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window allows, send new data.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4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Putting It All Together: TCP with Congestion Control</a:t>
            </a:r>
            <a:endParaRPr/>
          </a:p>
        </p:txBody>
      </p:sp>
      <p:sp>
        <p:nvSpPr>
          <p:cNvPr id="1280" name="Google Shape;1280;p4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Events at sender: </a:t>
            </a:r>
            <a:r>
              <a:rPr lang="en">
                <a:solidFill>
                  <a:srgbClr val="B7B7B7"/>
                </a:solidFill>
              </a:rPr>
              <a:t>new ack, </a:t>
            </a:r>
            <a:r>
              <a:rPr lang="en" b="1">
                <a:solidFill>
                  <a:schemeClr val="accent3"/>
                </a:solidFill>
              </a:rPr>
              <a:t>duplicate ack</a:t>
            </a:r>
            <a:r>
              <a:rPr lang="en">
                <a:solidFill>
                  <a:srgbClr val="B7B7B7"/>
                </a:solidFill>
              </a:rPr>
              <a:t>, timeout.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When we receive a duplicate ack: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Increment duplicate ack count.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If </a:t>
            </a:r>
            <a:r>
              <a:rPr lang="en" i="1"/>
              <a:t>dupACKcount</a:t>
            </a:r>
            <a:r>
              <a:rPr lang="en"/>
              <a:t> = 3: Do fast retransmit.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SSTHRESH</a:t>
            </a:r>
            <a:r>
              <a:rPr lang="en"/>
              <a:t> ← </a:t>
            </a:r>
            <a:r>
              <a:rPr lang="en" i="1"/>
              <a:t>CWND</a:t>
            </a:r>
            <a:r>
              <a:rPr lang="en"/>
              <a:t> / 2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CWND</a:t>
            </a:r>
            <a:r>
              <a:rPr lang="en"/>
              <a:t> ← (</a:t>
            </a:r>
            <a:r>
              <a:rPr lang="en" i="1"/>
              <a:t>CWND</a:t>
            </a:r>
            <a:r>
              <a:rPr lang="en"/>
              <a:t> / 2) + 3 </a:t>
            </a: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the +3 is for fast recovery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 sz="140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Resend leftmost packet in window.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If </a:t>
            </a:r>
            <a:r>
              <a:rPr lang="en" i="1">
                <a:solidFill>
                  <a:srgbClr val="000000"/>
                </a:solidFill>
              </a:rPr>
              <a:t>dupACKcount</a:t>
            </a:r>
            <a:r>
              <a:rPr lang="en">
                <a:solidFill>
                  <a:srgbClr val="000000"/>
                </a:solidFill>
              </a:rPr>
              <a:t> &gt; 3: Do fast recovery.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i="1">
                <a:solidFill>
                  <a:srgbClr val="000000"/>
                </a:solidFill>
              </a:rPr>
              <a:t>CWND</a:t>
            </a:r>
            <a:r>
              <a:rPr lang="en">
                <a:solidFill>
                  <a:srgbClr val="000000"/>
                </a:solidFill>
              </a:rPr>
              <a:t> ← </a:t>
            </a:r>
            <a:r>
              <a:rPr lang="en" i="1">
                <a:solidFill>
                  <a:srgbClr val="000000"/>
                </a:solidFill>
              </a:rPr>
              <a:t>CWND</a:t>
            </a:r>
            <a:r>
              <a:rPr lang="en">
                <a:solidFill>
                  <a:srgbClr val="000000"/>
                </a:solidFill>
              </a:rPr>
              <a:t> + 1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4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Putting It All Together: TCP with Congestion Control</a:t>
            </a:r>
            <a:endParaRPr/>
          </a:p>
        </p:txBody>
      </p:sp>
      <p:sp>
        <p:nvSpPr>
          <p:cNvPr id="1286" name="Google Shape;1286;p4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Events at sender: </a:t>
            </a:r>
            <a:r>
              <a:rPr lang="en">
                <a:solidFill>
                  <a:srgbClr val="B7B7B7"/>
                </a:solidFill>
              </a:rPr>
              <a:t>new ack, duplicate ack, </a:t>
            </a:r>
            <a:r>
              <a:rPr lang="en" b="1">
                <a:solidFill>
                  <a:schemeClr val="accent3"/>
                </a:solidFill>
              </a:rPr>
              <a:t>timeout.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When the timer expires: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SSTHRESH</a:t>
            </a:r>
            <a:r>
              <a:rPr lang="en"/>
              <a:t> ← </a:t>
            </a:r>
            <a:r>
              <a:rPr lang="en" i="1"/>
              <a:t>CWND</a:t>
            </a:r>
            <a:r>
              <a:rPr lang="en"/>
              <a:t> / 2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CWND</a:t>
            </a:r>
            <a:r>
              <a:rPr lang="en"/>
              <a:t> ← 1 packet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Switch to slow-start mode.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Resend leftmost packet in window.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4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 Congestion Control State Machine</a:t>
            </a:r>
            <a:endParaRPr/>
          </a:p>
        </p:txBody>
      </p:sp>
      <p:sp>
        <p:nvSpPr>
          <p:cNvPr id="1292" name="Google Shape;1292;p46"/>
          <p:cNvSpPr/>
          <p:nvPr/>
        </p:nvSpPr>
        <p:spPr>
          <a:xfrm>
            <a:off x="6021550" y="940650"/>
            <a:ext cx="1563600" cy="15636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Congestion Avoidance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3" name="Google Shape;1293;p46"/>
          <p:cNvSpPr/>
          <p:nvPr/>
        </p:nvSpPr>
        <p:spPr>
          <a:xfrm>
            <a:off x="3790175" y="3196450"/>
            <a:ext cx="1563600" cy="15636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Fast Recovery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4" name="Google Shape;1294;p46"/>
          <p:cNvSpPr/>
          <p:nvPr/>
        </p:nvSpPr>
        <p:spPr>
          <a:xfrm>
            <a:off x="1323581" y="793458"/>
            <a:ext cx="662750" cy="551875"/>
          </a:xfrm>
          <a:custGeom>
            <a:avLst/>
            <a:gdLst/>
            <a:ahLst/>
            <a:cxnLst/>
            <a:rect l="l" t="t" r="r" b="b"/>
            <a:pathLst>
              <a:path w="26510" h="22075" extrusionOk="0">
                <a:moveTo>
                  <a:pt x="26511" y="9591"/>
                </a:moveTo>
                <a:cubicBezTo>
                  <a:pt x="22134" y="8048"/>
                  <a:pt x="2403" y="-1746"/>
                  <a:pt x="250" y="335"/>
                </a:cubicBezTo>
                <a:cubicBezTo>
                  <a:pt x="-1902" y="2416"/>
                  <a:pt x="11372" y="18453"/>
                  <a:pt x="13596" y="22076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95" name="Google Shape;1295;p46"/>
          <p:cNvSpPr/>
          <p:nvPr/>
        </p:nvSpPr>
        <p:spPr>
          <a:xfrm rot="-2700000">
            <a:off x="1059880" y="1446511"/>
            <a:ext cx="662744" cy="551870"/>
          </a:xfrm>
          <a:custGeom>
            <a:avLst/>
            <a:gdLst/>
            <a:ahLst/>
            <a:cxnLst/>
            <a:rect l="l" t="t" r="r" b="b"/>
            <a:pathLst>
              <a:path w="26510" h="22075" extrusionOk="0">
                <a:moveTo>
                  <a:pt x="26511" y="9591"/>
                </a:moveTo>
                <a:cubicBezTo>
                  <a:pt x="22134" y="8048"/>
                  <a:pt x="2403" y="-1746"/>
                  <a:pt x="250" y="335"/>
                </a:cubicBezTo>
                <a:cubicBezTo>
                  <a:pt x="-1902" y="2416"/>
                  <a:pt x="11372" y="18453"/>
                  <a:pt x="13596" y="22076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96" name="Google Shape;1296;p46"/>
          <p:cNvSpPr/>
          <p:nvPr/>
        </p:nvSpPr>
        <p:spPr>
          <a:xfrm rot="10800000" flipH="1">
            <a:off x="1323581" y="2111245"/>
            <a:ext cx="662750" cy="551875"/>
          </a:xfrm>
          <a:custGeom>
            <a:avLst/>
            <a:gdLst/>
            <a:ahLst/>
            <a:cxnLst/>
            <a:rect l="l" t="t" r="r" b="b"/>
            <a:pathLst>
              <a:path w="26510" h="22075" extrusionOk="0">
                <a:moveTo>
                  <a:pt x="26511" y="9591"/>
                </a:moveTo>
                <a:cubicBezTo>
                  <a:pt x="22134" y="8048"/>
                  <a:pt x="2403" y="-1746"/>
                  <a:pt x="250" y="335"/>
                </a:cubicBezTo>
                <a:cubicBezTo>
                  <a:pt x="-1902" y="2416"/>
                  <a:pt x="11372" y="18453"/>
                  <a:pt x="13596" y="22076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97" name="Google Shape;1297;p46"/>
          <p:cNvSpPr/>
          <p:nvPr/>
        </p:nvSpPr>
        <p:spPr>
          <a:xfrm>
            <a:off x="1558825" y="940650"/>
            <a:ext cx="1563600" cy="15636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Slow Start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8" name="Google Shape;1298;p46"/>
          <p:cNvSpPr/>
          <p:nvPr/>
        </p:nvSpPr>
        <p:spPr>
          <a:xfrm flipH="1">
            <a:off x="7164074" y="793458"/>
            <a:ext cx="662750" cy="551875"/>
          </a:xfrm>
          <a:custGeom>
            <a:avLst/>
            <a:gdLst/>
            <a:ahLst/>
            <a:cxnLst/>
            <a:rect l="l" t="t" r="r" b="b"/>
            <a:pathLst>
              <a:path w="26510" h="22075" extrusionOk="0">
                <a:moveTo>
                  <a:pt x="26511" y="9591"/>
                </a:moveTo>
                <a:cubicBezTo>
                  <a:pt x="22134" y="8048"/>
                  <a:pt x="2403" y="-1746"/>
                  <a:pt x="250" y="335"/>
                </a:cubicBezTo>
                <a:cubicBezTo>
                  <a:pt x="-1902" y="2416"/>
                  <a:pt x="11372" y="18453"/>
                  <a:pt x="13596" y="22076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99" name="Google Shape;1299;p46"/>
          <p:cNvSpPr/>
          <p:nvPr/>
        </p:nvSpPr>
        <p:spPr>
          <a:xfrm rot="10800000">
            <a:off x="7164074" y="2111245"/>
            <a:ext cx="662750" cy="551875"/>
          </a:xfrm>
          <a:custGeom>
            <a:avLst/>
            <a:gdLst/>
            <a:ahLst/>
            <a:cxnLst/>
            <a:rect l="l" t="t" r="r" b="b"/>
            <a:pathLst>
              <a:path w="26510" h="22075" extrusionOk="0">
                <a:moveTo>
                  <a:pt x="26511" y="9591"/>
                </a:moveTo>
                <a:cubicBezTo>
                  <a:pt x="22134" y="8048"/>
                  <a:pt x="2403" y="-1746"/>
                  <a:pt x="250" y="335"/>
                </a:cubicBezTo>
                <a:cubicBezTo>
                  <a:pt x="-1902" y="2416"/>
                  <a:pt x="11372" y="18453"/>
                  <a:pt x="13596" y="22076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00" name="Google Shape;1300;p46"/>
          <p:cNvSpPr/>
          <p:nvPr/>
        </p:nvSpPr>
        <p:spPr>
          <a:xfrm rot="-2700000">
            <a:off x="3293418" y="3702311"/>
            <a:ext cx="662744" cy="551870"/>
          </a:xfrm>
          <a:custGeom>
            <a:avLst/>
            <a:gdLst/>
            <a:ahLst/>
            <a:cxnLst/>
            <a:rect l="l" t="t" r="r" b="b"/>
            <a:pathLst>
              <a:path w="26510" h="22075" extrusionOk="0">
                <a:moveTo>
                  <a:pt x="26511" y="9591"/>
                </a:moveTo>
                <a:cubicBezTo>
                  <a:pt x="22134" y="8048"/>
                  <a:pt x="2403" y="-1746"/>
                  <a:pt x="250" y="335"/>
                </a:cubicBezTo>
                <a:cubicBezTo>
                  <a:pt x="-1902" y="2416"/>
                  <a:pt x="11372" y="18453"/>
                  <a:pt x="13596" y="22076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301" name="Google Shape;1301;p46"/>
          <p:cNvCxnSpPr/>
          <p:nvPr/>
        </p:nvCxnSpPr>
        <p:spPr>
          <a:xfrm rot="10800000">
            <a:off x="3016825" y="2118300"/>
            <a:ext cx="1179000" cy="117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02" name="Google Shape;1302;p46"/>
          <p:cNvCxnSpPr/>
          <p:nvPr/>
        </p:nvCxnSpPr>
        <p:spPr>
          <a:xfrm rot="10800000">
            <a:off x="2703625" y="2414700"/>
            <a:ext cx="1187400" cy="1187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303" name="Google Shape;1303;p46"/>
          <p:cNvCxnSpPr/>
          <p:nvPr/>
        </p:nvCxnSpPr>
        <p:spPr>
          <a:xfrm rot="10800000" flipH="1">
            <a:off x="4957337" y="2127233"/>
            <a:ext cx="1179000" cy="117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04" name="Google Shape;1304;p46"/>
          <p:cNvCxnSpPr/>
          <p:nvPr/>
        </p:nvCxnSpPr>
        <p:spPr>
          <a:xfrm rot="10800000" flipH="1">
            <a:off x="5262137" y="2423633"/>
            <a:ext cx="1187400" cy="1187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305" name="Google Shape;1305;p46"/>
          <p:cNvSpPr txBox="1"/>
          <p:nvPr/>
        </p:nvSpPr>
        <p:spPr>
          <a:xfrm>
            <a:off x="1635025" y="604725"/>
            <a:ext cx="793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Timeout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6" name="Google Shape;1306;p46"/>
          <p:cNvSpPr txBox="1"/>
          <p:nvPr/>
        </p:nvSpPr>
        <p:spPr>
          <a:xfrm>
            <a:off x="530375" y="1345325"/>
            <a:ext cx="793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Dup ack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7" name="Google Shape;1307;p46"/>
          <p:cNvSpPr txBox="1"/>
          <p:nvPr/>
        </p:nvSpPr>
        <p:spPr>
          <a:xfrm>
            <a:off x="599875" y="2264038"/>
            <a:ext cx="793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New ack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8" name="Google Shape;1308;p46"/>
          <p:cNvSpPr txBox="1"/>
          <p:nvPr/>
        </p:nvSpPr>
        <p:spPr>
          <a:xfrm>
            <a:off x="2126425" y="2885250"/>
            <a:ext cx="996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Dup ack x3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9" name="Google Shape;1309;p46"/>
          <p:cNvSpPr txBox="1"/>
          <p:nvPr/>
        </p:nvSpPr>
        <p:spPr>
          <a:xfrm>
            <a:off x="6021550" y="2885250"/>
            <a:ext cx="996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Dup ack x3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0" name="Google Shape;1310;p46"/>
          <p:cNvSpPr txBox="1"/>
          <p:nvPr/>
        </p:nvSpPr>
        <p:spPr>
          <a:xfrm>
            <a:off x="3643275" y="2504250"/>
            <a:ext cx="793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Timeout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1" name="Google Shape;1311;p46"/>
          <p:cNvSpPr txBox="1"/>
          <p:nvPr/>
        </p:nvSpPr>
        <p:spPr>
          <a:xfrm>
            <a:off x="4733800" y="2504250"/>
            <a:ext cx="793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New ack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2" name="Google Shape;1312;p46"/>
          <p:cNvSpPr txBox="1"/>
          <p:nvPr/>
        </p:nvSpPr>
        <p:spPr>
          <a:xfrm>
            <a:off x="7820625" y="2264038"/>
            <a:ext cx="793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Dup ack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3" name="Google Shape;1313;p46"/>
          <p:cNvSpPr txBox="1"/>
          <p:nvPr/>
        </p:nvSpPr>
        <p:spPr>
          <a:xfrm>
            <a:off x="7820625" y="946238"/>
            <a:ext cx="793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New ack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4" name="Google Shape;1314;p46"/>
          <p:cNvSpPr txBox="1"/>
          <p:nvPr/>
        </p:nvSpPr>
        <p:spPr>
          <a:xfrm>
            <a:off x="2428225" y="3855088"/>
            <a:ext cx="793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Dup ack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5" name="Google Shape;1315;p46"/>
          <p:cNvSpPr txBox="1"/>
          <p:nvPr/>
        </p:nvSpPr>
        <p:spPr>
          <a:xfrm>
            <a:off x="3746775" y="1325775"/>
            <a:ext cx="1839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CWND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&gt; </a:t>
            </a:r>
            <a:r>
              <a:rPr lang="en" sz="16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SSTHRESH</a:t>
            </a:r>
            <a:endParaRPr sz="1600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6" name="Google Shape;1316;p46"/>
          <p:cNvSpPr txBox="1"/>
          <p:nvPr/>
        </p:nvSpPr>
        <p:spPr>
          <a:xfrm>
            <a:off x="4270125" y="1877888"/>
            <a:ext cx="793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Timeout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17" name="Google Shape;1317;p46"/>
          <p:cNvCxnSpPr/>
          <p:nvPr/>
        </p:nvCxnSpPr>
        <p:spPr>
          <a:xfrm>
            <a:off x="3102950" y="1570050"/>
            <a:ext cx="29379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18" name="Google Shape;1318;p46"/>
          <p:cNvCxnSpPr/>
          <p:nvPr/>
        </p:nvCxnSpPr>
        <p:spPr>
          <a:xfrm>
            <a:off x="3102950" y="1874850"/>
            <a:ext cx="29379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4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 Congestion Control Variants</a:t>
            </a:r>
            <a:endParaRPr/>
          </a:p>
        </p:txBody>
      </p:sp>
      <p:sp>
        <p:nvSpPr>
          <p:cNvPr id="1324" name="Google Shape;1324;p4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TCP Tahoe: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CWND</a:t>
            </a:r>
            <a:r>
              <a:rPr lang="en"/>
              <a:t> = 1 after triple duplicate acks.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TCP Reno: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CWND</a:t>
            </a:r>
            <a:r>
              <a:rPr lang="en"/>
              <a:t> = 1 on timeout.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CWND</a:t>
            </a:r>
            <a:r>
              <a:rPr lang="en"/>
              <a:t> = </a:t>
            </a:r>
            <a:r>
              <a:rPr lang="en" i="1"/>
              <a:t>CWND</a:t>
            </a:r>
            <a:r>
              <a:rPr lang="en"/>
              <a:t> / 2 after triple duplicate acks.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TCP New Reno: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TCP Reno + improved fast recovery.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TCP-SACK: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Adds selective acknowledgements.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Acks describe byte ranges received.</a:t>
            </a:r>
            <a:endParaRPr/>
          </a:p>
        </p:txBody>
      </p:sp>
      <p:cxnSp>
        <p:nvCxnSpPr>
          <p:cNvPr id="1325" name="Google Shape;1325;p47"/>
          <p:cNvCxnSpPr/>
          <p:nvPr/>
        </p:nvCxnSpPr>
        <p:spPr>
          <a:xfrm rot="10800000">
            <a:off x="4419650" y="2978050"/>
            <a:ext cx="10653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26" name="Google Shape;1326;p47"/>
          <p:cNvSpPr txBox="1"/>
          <p:nvPr/>
        </p:nvSpPr>
        <p:spPr>
          <a:xfrm>
            <a:off x="5484950" y="2811850"/>
            <a:ext cx="28293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Unless otherwise specified, we're using this one.</a:t>
            </a:r>
            <a:endParaRPr sz="18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4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Interoperability Between TCP Congestion Control Variants</a:t>
            </a:r>
            <a:endParaRPr/>
          </a:p>
        </p:txBody>
      </p:sp>
      <p:sp>
        <p:nvSpPr>
          <p:cNvPr id="1332" name="Google Shape;1332;p4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How can all these variants co-exist? Don't we need a single, uniform standard?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Congestion control is implemented at the sender.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sender can run whatever code they want.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What happens if I use Reno, you use Tahoe, and we try to communicate?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should work fine. The variants change the rate we send data, but the packet format is the same.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What happens if I use Tahoe, and you use SACK?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Problem: You're expecting selective acks, and I'm only providing cumulative acks.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49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Congestion Control Implementation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Fast Recovery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State Machine and Variants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TCP Throughput Model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Congestion Control Issues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Router-Assisted Congestion Control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1338" name="Google Shape;1338;p49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 Throughput Model</a:t>
            </a:r>
            <a:endParaRPr/>
          </a:p>
        </p:txBody>
      </p:sp>
      <p:sp>
        <p:nvSpPr>
          <p:cNvPr id="1339" name="Google Shape;1339;p49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15, Spring 2026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5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Goal: The TCP Throughput Equation</a:t>
            </a:r>
            <a:endParaRPr/>
          </a:p>
        </p:txBody>
      </p:sp>
      <p:sp>
        <p:nvSpPr>
          <p:cNvPr id="1345" name="Google Shape;1345;p5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Given a path through the network, what TCP throughput can we expect?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congestion control algorithm told us </a:t>
            </a:r>
            <a:r>
              <a:rPr lang="en" i="1"/>
              <a:t>how</a:t>
            </a:r>
            <a:r>
              <a:rPr lang="en"/>
              <a:t> to adjust rates.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But it didn't tell us </a:t>
            </a:r>
            <a:r>
              <a:rPr lang="en" i="1"/>
              <a:t>what</a:t>
            </a:r>
            <a:r>
              <a:rPr lang="en"/>
              <a:t> the actual rates are.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We'll derive a simple model that expressed TCP throughput in terms of path properties: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RTT.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p</a:t>
            </a:r>
            <a:r>
              <a:rPr lang="en"/>
              <a:t>, the packet loss rate.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p5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 Throughput Equation: Simplifying Assumptions</a:t>
            </a:r>
            <a:endParaRPr/>
          </a:p>
        </p:txBody>
      </p:sp>
      <p:sp>
        <p:nvSpPr>
          <p:cNvPr id="1351" name="Google Shape;1351;p5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Simplifying assumptions: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 is a single TCP connection.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Ignore the slow-start phase.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We'll assume a single, non-changing path through the network: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RTT is some fixed number.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Bottleneck bandwidth is some fixed number.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Therefore: RTT × bandwidth = </a:t>
            </a:r>
            <a:r>
              <a:rPr lang="en" i="1"/>
              <a:t>W</a:t>
            </a:r>
            <a:r>
              <a:rPr lang="en" sz="1200"/>
              <a:t>max</a:t>
            </a:r>
            <a:r>
              <a:rPr lang="en"/>
              <a:t> (a constant value).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When the window size exceeds </a:t>
            </a:r>
            <a:r>
              <a:rPr lang="en" i="1"/>
              <a:t>W</a:t>
            </a:r>
            <a:r>
              <a:rPr lang="en" sz="1200"/>
              <a:t>max</a:t>
            </a:r>
            <a:r>
              <a:rPr lang="en"/>
              <a:t>, we lose exactly one packet.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Loss detected by duplicate acks. No timeouts.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5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 Throughput in Terms of Window Size</a:t>
            </a:r>
            <a:endParaRPr/>
          </a:p>
        </p:txBody>
      </p:sp>
      <p:sp>
        <p:nvSpPr>
          <p:cNvPr id="1357" name="Google Shape;1357;p5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From our assumptions: We lose a packet when </a:t>
            </a:r>
            <a:r>
              <a:rPr lang="en" i="1" dirty="0"/>
              <a:t>CWND</a:t>
            </a:r>
            <a:r>
              <a:rPr lang="en" dirty="0"/>
              <a:t> reaches </a:t>
            </a:r>
            <a:r>
              <a:rPr lang="en" i="1" dirty="0"/>
              <a:t>W</a:t>
            </a:r>
            <a:r>
              <a:rPr lang="en" sz="1200" dirty="0"/>
              <a:t>max</a:t>
            </a:r>
            <a:r>
              <a:rPr lang="en" dirty="0"/>
              <a:t>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Window size changing over time: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After detecting loss:		(0.5 × </a:t>
            </a:r>
            <a:r>
              <a:rPr lang="en" i="1" dirty="0"/>
              <a:t>W</a:t>
            </a:r>
            <a:r>
              <a:rPr lang="en" sz="1200" dirty="0"/>
              <a:t>max</a:t>
            </a:r>
            <a:r>
              <a:rPr lang="en" dirty="0"/>
              <a:t>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One RTT later:		(0.5 × </a:t>
            </a:r>
            <a:r>
              <a:rPr lang="en" i="1" dirty="0"/>
              <a:t>W</a:t>
            </a:r>
            <a:r>
              <a:rPr lang="en" sz="1200" dirty="0"/>
              <a:t>max</a:t>
            </a:r>
            <a:r>
              <a:rPr lang="en" dirty="0"/>
              <a:t>) + 1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Two RTTs later:		(0.5 × </a:t>
            </a:r>
            <a:r>
              <a:rPr lang="en" i="1" dirty="0"/>
              <a:t>W</a:t>
            </a:r>
            <a:r>
              <a:rPr lang="en" sz="1200" dirty="0"/>
              <a:t>max</a:t>
            </a:r>
            <a:r>
              <a:rPr lang="en" dirty="0"/>
              <a:t>) + 2</a:t>
            </a:r>
            <a:br>
              <a:rPr lang="en" dirty="0"/>
            </a:br>
            <a:r>
              <a:rPr lang="en" dirty="0"/>
              <a:t>...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(0.5 × </a:t>
            </a:r>
            <a:r>
              <a:rPr lang="en" i="1" dirty="0"/>
              <a:t>W</a:t>
            </a:r>
            <a:r>
              <a:rPr lang="en" sz="1200" dirty="0"/>
              <a:t>max</a:t>
            </a:r>
            <a:r>
              <a:rPr lang="en" dirty="0"/>
              <a:t>) RTTs later:	</a:t>
            </a:r>
            <a:r>
              <a:rPr lang="en" i="1" dirty="0"/>
              <a:t>W</a:t>
            </a:r>
            <a:r>
              <a:rPr lang="en" sz="1200" dirty="0"/>
              <a:t>max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After detecting loss:		(0.5 × </a:t>
            </a:r>
            <a:r>
              <a:rPr lang="en" i="1" dirty="0"/>
              <a:t>W</a:t>
            </a:r>
            <a:r>
              <a:rPr lang="en" sz="1200" dirty="0"/>
              <a:t>max</a:t>
            </a:r>
            <a:r>
              <a:rPr lang="en" dirty="0"/>
              <a:t>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One RTT later:		(0.5 × </a:t>
            </a:r>
            <a:r>
              <a:rPr lang="en" i="1" dirty="0"/>
              <a:t>W</a:t>
            </a:r>
            <a:r>
              <a:rPr lang="en" sz="1200" dirty="0"/>
              <a:t>max</a:t>
            </a:r>
            <a:r>
              <a:rPr lang="en" dirty="0"/>
              <a:t>) + 1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Two RTTs later:		(0.5 × </a:t>
            </a:r>
            <a:r>
              <a:rPr lang="en" i="1" dirty="0"/>
              <a:t>W</a:t>
            </a:r>
            <a:r>
              <a:rPr lang="en" sz="1200" dirty="0"/>
              <a:t>max</a:t>
            </a:r>
            <a:r>
              <a:rPr lang="en" dirty="0"/>
              <a:t>) + 2</a:t>
            </a:r>
            <a:br>
              <a:rPr lang="en" dirty="0"/>
            </a:br>
            <a:r>
              <a:rPr lang="en" dirty="0"/>
              <a:t>...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 Recovery</a:t>
            </a:r>
            <a:endParaRPr/>
          </a:p>
        </p:txBody>
      </p:sp>
      <p:sp>
        <p:nvSpPr>
          <p:cNvPr id="215" name="Google Shape;215;p2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Problem: Additive increases are too slow to recover from isolated loss.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This last feature is an optimization to improve performance.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Bit of a hack, but it's effective.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5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TCP Throughput in Terms of Window Size</a:t>
            </a:r>
            <a:endParaRPr/>
          </a:p>
        </p:txBody>
      </p:sp>
      <p:sp>
        <p:nvSpPr>
          <p:cNvPr id="1363" name="Google Shape;1363;p5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0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Window size changing over time: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Increase linearly from (0.5 × </a:t>
            </a:r>
            <a:r>
              <a:rPr lang="en" i="1"/>
              <a:t>W</a:t>
            </a:r>
            <a:r>
              <a:rPr lang="en" sz="1200"/>
              <a:t>max</a:t>
            </a:r>
            <a:r>
              <a:rPr lang="en"/>
              <a:t>) to (</a:t>
            </a:r>
            <a:r>
              <a:rPr lang="en" i="1"/>
              <a:t>W</a:t>
            </a:r>
            <a:r>
              <a:rPr lang="en" sz="1200"/>
              <a:t>max</a:t>
            </a:r>
            <a:r>
              <a:rPr lang="en"/>
              <a:t>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Drop back down to (0.5 × </a:t>
            </a:r>
            <a:r>
              <a:rPr lang="en" i="1"/>
              <a:t>W</a:t>
            </a:r>
            <a:r>
              <a:rPr lang="en" sz="1200"/>
              <a:t>max</a:t>
            </a:r>
            <a:r>
              <a:rPr lang="en"/>
              <a:t>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Repeat.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Average window size is 3/4 × </a:t>
            </a:r>
            <a:r>
              <a:rPr lang="en" i="1"/>
              <a:t>W</a:t>
            </a:r>
            <a:r>
              <a:rPr lang="en" sz="1200"/>
              <a:t>max</a:t>
            </a:r>
            <a:r>
              <a:rPr lang="en"/>
              <a:t>.</a:t>
            </a:r>
            <a:endParaRPr/>
          </a:p>
        </p:txBody>
      </p:sp>
      <p:cxnSp>
        <p:nvCxnSpPr>
          <p:cNvPr id="1364" name="Google Shape;1364;p53"/>
          <p:cNvCxnSpPr/>
          <p:nvPr/>
        </p:nvCxnSpPr>
        <p:spPr>
          <a:xfrm>
            <a:off x="545575" y="2693475"/>
            <a:ext cx="8052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5" name="Google Shape;1365;p53"/>
          <p:cNvCxnSpPr/>
          <p:nvPr/>
        </p:nvCxnSpPr>
        <p:spPr>
          <a:xfrm>
            <a:off x="545663" y="3612425"/>
            <a:ext cx="8052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6" name="Google Shape;1366;p53"/>
          <p:cNvSpPr txBox="1">
            <a:spLocks noGrp="1"/>
          </p:cNvSpPr>
          <p:nvPr>
            <p:ph type="body" idx="1"/>
          </p:nvPr>
        </p:nvSpPr>
        <p:spPr>
          <a:xfrm>
            <a:off x="7994675" y="2299872"/>
            <a:ext cx="603600" cy="393600"/>
          </a:xfrm>
          <a:prstGeom prst="rect">
            <a:avLst/>
          </a:prstGeom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/>
              <a:t>W</a:t>
            </a:r>
            <a:r>
              <a:rPr lang="en" sz="1200"/>
              <a:t>max</a:t>
            </a:r>
            <a:endParaRPr sz="1600"/>
          </a:p>
        </p:txBody>
      </p:sp>
      <p:sp>
        <p:nvSpPr>
          <p:cNvPr id="1367" name="Google Shape;1367;p53"/>
          <p:cNvSpPr txBox="1">
            <a:spLocks noGrp="1"/>
          </p:cNvSpPr>
          <p:nvPr>
            <p:ph type="body" idx="1"/>
          </p:nvPr>
        </p:nvSpPr>
        <p:spPr>
          <a:xfrm>
            <a:off x="7477838" y="3218828"/>
            <a:ext cx="1120500" cy="393600"/>
          </a:xfrm>
          <a:prstGeom prst="rect">
            <a:avLst/>
          </a:prstGeom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0.5 × </a:t>
            </a:r>
            <a:r>
              <a:rPr lang="en" i="1"/>
              <a:t>W</a:t>
            </a:r>
            <a:r>
              <a:rPr lang="en" sz="1200"/>
              <a:t>max</a:t>
            </a:r>
            <a:endParaRPr sz="1600"/>
          </a:p>
        </p:txBody>
      </p:sp>
      <p:cxnSp>
        <p:nvCxnSpPr>
          <p:cNvPr id="1368" name="Google Shape;1368;p53"/>
          <p:cNvCxnSpPr/>
          <p:nvPr/>
        </p:nvCxnSpPr>
        <p:spPr>
          <a:xfrm>
            <a:off x="545575" y="3155225"/>
            <a:ext cx="8052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369" name="Google Shape;1369;p53"/>
          <p:cNvSpPr txBox="1">
            <a:spLocks noGrp="1"/>
          </p:cNvSpPr>
          <p:nvPr>
            <p:ph type="body" idx="1"/>
          </p:nvPr>
        </p:nvSpPr>
        <p:spPr>
          <a:xfrm>
            <a:off x="6433625" y="2761625"/>
            <a:ext cx="2164800" cy="393600"/>
          </a:xfrm>
          <a:prstGeom prst="rect">
            <a:avLst/>
          </a:prstGeom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Average: 3/4 × </a:t>
            </a:r>
            <a:r>
              <a:rPr lang="en" i="1">
                <a:solidFill>
                  <a:schemeClr val="accent2"/>
                </a:solidFill>
              </a:rPr>
              <a:t>W</a:t>
            </a:r>
            <a:r>
              <a:rPr lang="en" sz="1200">
                <a:solidFill>
                  <a:schemeClr val="accent2"/>
                </a:solidFill>
              </a:rPr>
              <a:t>max</a:t>
            </a:r>
            <a:endParaRPr sz="1600">
              <a:solidFill>
                <a:schemeClr val="accent2"/>
              </a:solidFill>
            </a:endParaRPr>
          </a:p>
        </p:txBody>
      </p:sp>
      <p:cxnSp>
        <p:nvCxnSpPr>
          <p:cNvPr id="1370" name="Google Shape;1370;p53"/>
          <p:cNvCxnSpPr/>
          <p:nvPr/>
        </p:nvCxnSpPr>
        <p:spPr>
          <a:xfrm>
            <a:off x="545663" y="4526825"/>
            <a:ext cx="8052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1" name="Google Shape;1371;p53"/>
          <p:cNvSpPr/>
          <p:nvPr/>
        </p:nvSpPr>
        <p:spPr>
          <a:xfrm>
            <a:off x="576550" y="2709000"/>
            <a:ext cx="4780600" cy="891651"/>
          </a:xfrm>
          <a:custGeom>
            <a:avLst/>
            <a:gdLst/>
            <a:ahLst/>
            <a:cxnLst/>
            <a:rect l="l" t="t" r="r" b="b"/>
            <a:pathLst>
              <a:path w="191224" h="36887" extrusionOk="0">
                <a:moveTo>
                  <a:pt x="0" y="36840"/>
                </a:moveTo>
                <a:lnTo>
                  <a:pt x="63720" y="51"/>
                </a:lnTo>
                <a:lnTo>
                  <a:pt x="63720" y="36792"/>
                </a:lnTo>
                <a:lnTo>
                  <a:pt x="127334" y="65"/>
                </a:lnTo>
                <a:lnTo>
                  <a:pt x="127334" y="36887"/>
                </a:lnTo>
                <a:lnTo>
                  <a:pt x="191224" y="0"/>
                </a:lnTo>
                <a:lnTo>
                  <a:pt x="191224" y="36887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372" name="Google Shape;1372;p53"/>
          <p:cNvCxnSpPr/>
          <p:nvPr/>
        </p:nvCxnSpPr>
        <p:spPr>
          <a:xfrm rot="10800000" flipH="1">
            <a:off x="323225" y="3428025"/>
            <a:ext cx="4800" cy="1359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73" name="Google Shape;1373;p53"/>
          <p:cNvCxnSpPr/>
          <p:nvPr/>
        </p:nvCxnSpPr>
        <p:spPr>
          <a:xfrm rot="-5400000" flipH="1">
            <a:off x="993986" y="4113825"/>
            <a:ext cx="4800" cy="1359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74" name="Google Shape;1374;p53"/>
          <p:cNvSpPr txBox="1">
            <a:spLocks noGrp="1"/>
          </p:cNvSpPr>
          <p:nvPr>
            <p:ph type="body" idx="1"/>
          </p:nvPr>
        </p:nvSpPr>
        <p:spPr>
          <a:xfrm>
            <a:off x="316425" y="4799625"/>
            <a:ext cx="666300" cy="275400"/>
          </a:xfrm>
          <a:prstGeom prst="rect">
            <a:avLst/>
          </a:prstGeom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Time</a:t>
            </a:r>
            <a:endParaRPr sz="1400"/>
          </a:p>
        </p:txBody>
      </p:sp>
      <p:sp>
        <p:nvSpPr>
          <p:cNvPr id="1375" name="Google Shape;1375;p53"/>
          <p:cNvSpPr txBox="1">
            <a:spLocks noGrp="1"/>
          </p:cNvSpPr>
          <p:nvPr>
            <p:ph type="body" idx="1"/>
          </p:nvPr>
        </p:nvSpPr>
        <p:spPr>
          <a:xfrm rot="-5400000">
            <a:off x="-480375" y="3991225"/>
            <a:ext cx="1318200" cy="275400"/>
          </a:xfrm>
          <a:prstGeom prst="rect">
            <a:avLst/>
          </a:prstGeom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Window Size</a:t>
            </a:r>
            <a:endParaRPr sz="1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5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TCP Throughput in Terms of Window Size</a:t>
            </a:r>
            <a:endParaRPr/>
          </a:p>
        </p:txBody>
      </p:sp>
      <p:sp>
        <p:nvSpPr>
          <p:cNvPr id="1381" name="Google Shape;1381;p5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Unit conversion: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Average window size is 3/4 × </a:t>
            </a:r>
            <a:r>
              <a:rPr lang="en" i="1"/>
              <a:t>W</a:t>
            </a:r>
            <a:r>
              <a:rPr lang="en" sz="1200"/>
              <a:t>max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is measured in packets (since we were adding 1 packet per iteration).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packet is </a:t>
            </a:r>
            <a:r>
              <a:rPr lang="en" i="1"/>
              <a:t>MSS</a:t>
            </a:r>
            <a:r>
              <a:rPr lang="en"/>
              <a:t> bytes.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Average window size, in bytes, is 3/4 × </a:t>
            </a:r>
            <a:r>
              <a:rPr lang="en" i="1"/>
              <a:t>W</a:t>
            </a:r>
            <a:r>
              <a:rPr lang="en" sz="1200"/>
              <a:t>max</a:t>
            </a:r>
            <a:r>
              <a:rPr lang="en"/>
              <a:t> × </a:t>
            </a:r>
            <a:r>
              <a:rPr lang="en" i="1"/>
              <a:t>MSS</a:t>
            </a: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Computing throughput: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Window size tells us how much data we can send per RTT.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compute rate, divide window size (data) by RTT (time):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Throughput =       </a:t>
            </a:r>
            <a:r>
              <a:rPr lang="en" i="1"/>
              <a:t>W</a:t>
            </a:r>
            <a:r>
              <a:rPr lang="en" sz="1200"/>
              <a:t>max</a:t>
            </a:r>
            <a:r>
              <a:rPr lang="en"/>
              <a:t> ×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Next step: Express </a:t>
            </a:r>
            <a:r>
              <a:rPr lang="en" i="1"/>
              <a:t>W</a:t>
            </a:r>
            <a:r>
              <a:rPr lang="en" sz="1200"/>
              <a:t>max</a:t>
            </a:r>
            <a:r>
              <a:rPr lang="en"/>
              <a:t> in terms of </a:t>
            </a:r>
            <a:r>
              <a:rPr lang="en" i="1"/>
              <a:t>p</a:t>
            </a:r>
            <a:r>
              <a:rPr lang="en"/>
              <a:t>, the loss rate.</a:t>
            </a:r>
            <a:endParaRPr/>
          </a:p>
        </p:txBody>
      </p:sp>
      <p:sp>
        <p:nvSpPr>
          <p:cNvPr id="1382" name="Google Shape;1382;p54"/>
          <p:cNvSpPr txBox="1"/>
          <p:nvPr/>
        </p:nvSpPr>
        <p:spPr>
          <a:xfrm>
            <a:off x="1646193" y="3642675"/>
            <a:ext cx="2547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3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3" name="Google Shape;1383;p54"/>
          <p:cNvSpPr txBox="1"/>
          <p:nvPr/>
        </p:nvSpPr>
        <p:spPr>
          <a:xfrm>
            <a:off x="1646193" y="3923225"/>
            <a:ext cx="2547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4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84" name="Google Shape;1384;p54"/>
          <p:cNvCxnSpPr/>
          <p:nvPr/>
        </p:nvCxnSpPr>
        <p:spPr>
          <a:xfrm>
            <a:off x="1646171" y="3917890"/>
            <a:ext cx="2547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5" name="Google Shape;1385;p54"/>
          <p:cNvSpPr txBox="1"/>
          <p:nvPr/>
        </p:nvSpPr>
        <p:spPr>
          <a:xfrm>
            <a:off x="2713026" y="3642675"/>
            <a:ext cx="588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latin typeface="Roboto"/>
                <a:ea typeface="Roboto"/>
                <a:cs typeface="Roboto"/>
                <a:sym typeface="Roboto"/>
              </a:rPr>
              <a:t>MSS</a:t>
            </a:r>
            <a:endParaRPr sz="1800" i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6" name="Google Shape;1386;p54"/>
          <p:cNvSpPr txBox="1"/>
          <p:nvPr/>
        </p:nvSpPr>
        <p:spPr>
          <a:xfrm>
            <a:off x="2713026" y="3923225"/>
            <a:ext cx="588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latin typeface="Roboto"/>
                <a:ea typeface="Roboto"/>
                <a:cs typeface="Roboto"/>
                <a:sym typeface="Roboto"/>
              </a:rPr>
              <a:t>RTT</a:t>
            </a:r>
            <a:endParaRPr sz="1800" i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87" name="Google Shape;1387;p54"/>
          <p:cNvCxnSpPr/>
          <p:nvPr/>
        </p:nvCxnSpPr>
        <p:spPr>
          <a:xfrm>
            <a:off x="2712975" y="3917890"/>
            <a:ext cx="5889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5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Relating Window and Loss Rate</a:t>
            </a:r>
            <a:endParaRPr/>
          </a:p>
        </p:txBody>
      </p:sp>
      <p:sp>
        <p:nvSpPr>
          <p:cNvPr id="1393" name="Google Shape;1393;p5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0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Next step: Express </a:t>
            </a:r>
            <a:r>
              <a:rPr lang="en" i="1" dirty="0"/>
              <a:t>W</a:t>
            </a:r>
            <a:r>
              <a:rPr lang="en" sz="1200" dirty="0"/>
              <a:t>max</a:t>
            </a:r>
            <a:r>
              <a:rPr lang="en" dirty="0"/>
              <a:t> in terms of </a:t>
            </a:r>
            <a:r>
              <a:rPr lang="en" i="1" dirty="0"/>
              <a:t>p</a:t>
            </a:r>
            <a:r>
              <a:rPr lang="en" dirty="0"/>
              <a:t>, the loss rate.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We know one packet is lost every (0.5 × </a:t>
            </a:r>
            <a:r>
              <a:rPr lang="en" i="1" dirty="0"/>
              <a:t>W</a:t>
            </a:r>
            <a:r>
              <a:rPr lang="en" sz="1200" dirty="0"/>
              <a:t>max</a:t>
            </a:r>
            <a:r>
              <a:rPr lang="en" dirty="0"/>
              <a:t>) RTTs.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This is how long it takes to climb from (0.5 × </a:t>
            </a:r>
            <a:r>
              <a:rPr lang="en" i="1" dirty="0"/>
              <a:t>W</a:t>
            </a:r>
            <a:r>
              <a:rPr lang="en" sz="1200" dirty="0"/>
              <a:t>max</a:t>
            </a:r>
            <a:r>
              <a:rPr lang="en" dirty="0"/>
              <a:t>) back up to (</a:t>
            </a:r>
            <a:r>
              <a:rPr lang="en" i="1" dirty="0"/>
              <a:t>W</a:t>
            </a:r>
            <a:r>
              <a:rPr lang="en" sz="1200" dirty="0"/>
              <a:t>max</a:t>
            </a:r>
            <a:r>
              <a:rPr lang="en" dirty="0"/>
              <a:t>).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Each RTT adds 1, and we have to climb (0.5 × </a:t>
            </a:r>
            <a:r>
              <a:rPr lang="en" i="1" dirty="0"/>
              <a:t>W</a:t>
            </a:r>
            <a:r>
              <a:rPr lang="en" sz="1200" dirty="0"/>
              <a:t>max</a:t>
            </a:r>
            <a:r>
              <a:rPr lang="en" dirty="0"/>
              <a:t>) in total.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So, we need to figure out how many packets are sent in (0.5 × </a:t>
            </a:r>
            <a:r>
              <a:rPr lang="en" i="1" dirty="0"/>
              <a:t>W</a:t>
            </a:r>
            <a:r>
              <a:rPr lang="en" sz="1200" dirty="0"/>
              <a:t>max</a:t>
            </a:r>
            <a:r>
              <a:rPr lang="en" dirty="0"/>
              <a:t>) RTTs.</a:t>
            </a:r>
            <a:endParaRPr dirty="0"/>
          </a:p>
        </p:txBody>
      </p:sp>
      <p:sp>
        <p:nvSpPr>
          <p:cNvPr id="1394" name="Google Shape;1394;p55"/>
          <p:cNvSpPr txBox="1">
            <a:spLocks noGrp="1"/>
          </p:cNvSpPr>
          <p:nvPr>
            <p:ph type="body" idx="1"/>
          </p:nvPr>
        </p:nvSpPr>
        <p:spPr>
          <a:xfrm>
            <a:off x="1889046" y="2324013"/>
            <a:ext cx="529800" cy="34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Loss</a:t>
            </a:r>
            <a:endParaRPr sz="1600"/>
          </a:p>
        </p:txBody>
      </p:sp>
      <p:sp>
        <p:nvSpPr>
          <p:cNvPr id="1395" name="Google Shape;1395;p55"/>
          <p:cNvSpPr txBox="1">
            <a:spLocks noGrp="1"/>
          </p:cNvSpPr>
          <p:nvPr>
            <p:ph type="body" idx="1"/>
          </p:nvPr>
        </p:nvSpPr>
        <p:spPr>
          <a:xfrm>
            <a:off x="3413046" y="2324013"/>
            <a:ext cx="529800" cy="34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Loss</a:t>
            </a:r>
            <a:endParaRPr sz="1600"/>
          </a:p>
        </p:txBody>
      </p:sp>
      <p:sp>
        <p:nvSpPr>
          <p:cNvPr id="1396" name="Google Shape;1396;p55"/>
          <p:cNvSpPr txBox="1">
            <a:spLocks noGrp="1"/>
          </p:cNvSpPr>
          <p:nvPr>
            <p:ph type="body" idx="1"/>
          </p:nvPr>
        </p:nvSpPr>
        <p:spPr>
          <a:xfrm>
            <a:off x="5013246" y="2324013"/>
            <a:ext cx="529800" cy="34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Loss</a:t>
            </a:r>
            <a:endParaRPr sz="1600"/>
          </a:p>
        </p:txBody>
      </p:sp>
      <p:sp>
        <p:nvSpPr>
          <p:cNvPr id="1397" name="Google Shape;1397;p55"/>
          <p:cNvSpPr txBox="1">
            <a:spLocks noGrp="1"/>
          </p:cNvSpPr>
          <p:nvPr>
            <p:ph type="body" idx="1"/>
          </p:nvPr>
        </p:nvSpPr>
        <p:spPr>
          <a:xfrm>
            <a:off x="7994675" y="2299872"/>
            <a:ext cx="603600" cy="393600"/>
          </a:xfrm>
          <a:prstGeom prst="rect">
            <a:avLst/>
          </a:prstGeom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/>
              <a:t>W</a:t>
            </a:r>
            <a:r>
              <a:rPr lang="en" sz="1200"/>
              <a:t>max</a:t>
            </a:r>
            <a:endParaRPr sz="1600"/>
          </a:p>
        </p:txBody>
      </p:sp>
      <p:cxnSp>
        <p:nvCxnSpPr>
          <p:cNvPr id="1398" name="Google Shape;1398;p55"/>
          <p:cNvCxnSpPr/>
          <p:nvPr/>
        </p:nvCxnSpPr>
        <p:spPr>
          <a:xfrm>
            <a:off x="545575" y="2693475"/>
            <a:ext cx="8052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9" name="Google Shape;1399;p55"/>
          <p:cNvCxnSpPr/>
          <p:nvPr/>
        </p:nvCxnSpPr>
        <p:spPr>
          <a:xfrm>
            <a:off x="545663" y="3612425"/>
            <a:ext cx="8052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00" name="Google Shape;1400;p55"/>
          <p:cNvSpPr txBox="1">
            <a:spLocks noGrp="1"/>
          </p:cNvSpPr>
          <p:nvPr>
            <p:ph type="body" idx="1"/>
          </p:nvPr>
        </p:nvSpPr>
        <p:spPr>
          <a:xfrm>
            <a:off x="7477838" y="3218828"/>
            <a:ext cx="1120500" cy="393600"/>
          </a:xfrm>
          <a:prstGeom prst="rect">
            <a:avLst/>
          </a:prstGeom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0.5 × </a:t>
            </a:r>
            <a:r>
              <a:rPr lang="en" i="1"/>
              <a:t>W</a:t>
            </a:r>
            <a:r>
              <a:rPr lang="en" sz="1200"/>
              <a:t>max</a:t>
            </a:r>
            <a:endParaRPr sz="1600"/>
          </a:p>
        </p:txBody>
      </p:sp>
      <p:cxnSp>
        <p:nvCxnSpPr>
          <p:cNvPr id="1401" name="Google Shape;1401;p55"/>
          <p:cNvCxnSpPr/>
          <p:nvPr/>
        </p:nvCxnSpPr>
        <p:spPr>
          <a:xfrm>
            <a:off x="545575" y="3155225"/>
            <a:ext cx="8052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402" name="Google Shape;1402;p55"/>
          <p:cNvSpPr txBox="1">
            <a:spLocks noGrp="1"/>
          </p:cNvSpPr>
          <p:nvPr>
            <p:ph type="body" idx="1"/>
          </p:nvPr>
        </p:nvSpPr>
        <p:spPr>
          <a:xfrm>
            <a:off x="6433625" y="2761625"/>
            <a:ext cx="2164800" cy="393600"/>
          </a:xfrm>
          <a:prstGeom prst="rect">
            <a:avLst/>
          </a:prstGeom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Average: 3/4 × </a:t>
            </a:r>
            <a:r>
              <a:rPr lang="en" i="1">
                <a:solidFill>
                  <a:srgbClr val="000000"/>
                </a:solidFill>
              </a:rPr>
              <a:t>W</a:t>
            </a:r>
            <a:r>
              <a:rPr lang="en" sz="1200">
                <a:solidFill>
                  <a:srgbClr val="000000"/>
                </a:solidFill>
              </a:rPr>
              <a:t>max</a:t>
            </a:r>
            <a:endParaRPr sz="1600">
              <a:solidFill>
                <a:srgbClr val="000000"/>
              </a:solidFill>
            </a:endParaRPr>
          </a:p>
        </p:txBody>
      </p:sp>
      <p:cxnSp>
        <p:nvCxnSpPr>
          <p:cNvPr id="1403" name="Google Shape;1403;p55"/>
          <p:cNvCxnSpPr/>
          <p:nvPr/>
        </p:nvCxnSpPr>
        <p:spPr>
          <a:xfrm>
            <a:off x="545663" y="4526825"/>
            <a:ext cx="8052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04" name="Google Shape;1404;p55"/>
          <p:cNvSpPr/>
          <p:nvPr/>
        </p:nvSpPr>
        <p:spPr>
          <a:xfrm>
            <a:off x="576550" y="2709000"/>
            <a:ext cx="4780600" cy="891651"/>
          </a:xfrm>
          <a:custGeom>
            <a:avLst/>
            <a:gdLst/>
            <a:ahLst/>
            <a:cxnLst/>
            <a:rect l="l" t="t" r="r" b="b"/>
            <a:pathLst>
              <a:path w="191224" h="36887" extrusionOk="0">
                <a:moveTo>
                  <a:pt x="0" y="36840"/>
                </a:moveTo>
                <a:lnTo>
                  <a:pt x="63720" y="51"/>
                </a:lnTo>
                <a:lnTo>
                  <a:pt x="63720" y="36792"/>
                </a:lnTo>
                <a:lnTo>
                  <a:pt x="127334" y="65"/>
                </a:lnTo>
                <a:lnTo>
                  <a:pt x="127334" y="36887"/>
                </a:lnTo>
                <a:lnTo>
                  <a:pt x="191224" y="0"/>
                </a:lnTo>
                <a:lnTo>
                  <a:pt x="191224" y="36887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05" name="Google Shape;1405;p55"/>
          <p:cNvSpPr/>
          <p:nvPr/>
        </p:nvSpPr>
        <p:spPr>
          <a:xfrm rot="5400000">
            <a:off x="2847000" y="3026425"/>
            <a:ext cx="239700" cy="16005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6" name="Google Shape;1406;p55"/>
          <p:cNvSpPr txBox="1">
            <a:spLocks noGrp="1"/>
          </p:cNvSpPr>
          <p:nvPr>
            <p:ph type="body" idx="1"/>
          </p:nvPr>
        </p:nvSpPr>
        <p:spPr>
          <a:xfrm>
            <a:off x="2078850" y="3917225"/>
            <a:ext cx="1776000" cy="457200"/>
          </a:xfrm>
          <a:prstGeom prst="rect">
            <a:avLst/>
          </a:prstGeom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3"/>
                </a:solidFill>
              </a:rPr>
              <a:t>(0.5 × </a:t>
            </a:r>
            <a:r>
              <a:rPr lang="en" sz="1400" i="1">
                <a:solidFill>
                  <a:schemeClr val="accent3"/>
                </a:solidFill>
              </a:rPr>
              <a:t>W</a:t>
            </a:r>
            <a:r>
              <a:rPr lang="en" sz="800">
                <a:solidFill>
                  <a:schemeClr val="accent3"/>
                </a:solidFill>
              </a:rPr>
              <a:t>max</a:t>
            </a:r>
            <a:r>
              <a:rPr lang="en" sz="1400">
                <a:solidFill>
                  <a:schemeClr val="accent3"/>
                </a:solidFill>
              </a:rPr>
              <a:t>) RTTs</a:t>
            </a:r>
            <a:endParaRPr sz="1400">
              <a:solidFill>
                <a:schemeClr val="accent3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3"/>
                </a:solidFill>
              </a:rPr>
              <a:t>Time between losses</a:t>
            </a:r>
            <a:endParaRPr sz="1400">
              <a:solidFill>
                <a:schemeClr val="accent3"/>
              </a:solidFill>
            </a:endParaRPr>
          </a:p>
        </p:txBody>
      </p:sp>
      <p:cxnSp>
        <p:nvCxnSpPr>
          <p:cNvPr id="1407" name="Google Shape;1407;p55"/>
          <p:cNvCxnSpPr/>
          <p:nvPr/>
        </p:nvCxnSpPr>
        <p:spPr>
          <a:xfrm rot="10800000" flipH="1">
            <a:off x="323225" y="3428025"/>
            <a:ext cx="4800" cy="1359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08" name="Google Shape;1408;p55"/>
          <p:cNvCxnSpPr/>
          <p:nvPr/>
        </p:nvCxnSpPr>
        <p:spPr>
          <a:xfrm rot="-5400000" flipH="1">
            <a:off x="993986" y="4113825"/>
            <a:ext cx="4800" cy="1359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09" name="Google Shape;1409;p55"/>
          <p:cNvSpPr txBox="1">
            <a:spLocks noGrp="1"/>
          </p:cNvSpPr>
          <p:nvPr>
            <p:ph type="body" idx="1"/>
          </p:nvPr>
        </p:nvSpPr>
        <p:spPr>
          <a:xfrm>
            <a:off x="316425" y="4799625"/>
            <a:ext cx="666300" cy="275400"/>
          </a:xfrm>
          <a:prstGeom prst="rect">
            <a:avLst/>
          </a:prstGeom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Time</a:t>
            </a:r>
            <a:endParaRPr sz="1400"/>
          </a:p>
        </p:txBody>
      </p:sp>
      <p:sp>
        <p:nvSpPr>
          <p:cNvPr id="1410" name="Google Shape;1410;p55"/>
          <p:cNvSpPr txBox="1">
            <a:spLocks noGrp="1"/>
          </p:cNvSpPr>
          <p:nvPr>
            <p:ph type="body" idx="1"/>
          </p:nvPr>
        </p:nvSpPr>
        <p:spPr>
          <a:xfrm rot="-5400000">
            <a:off x="-480375" y="3991225"/>
            <a:ext cx="1318200" cy="275400"/>
          </a:xfrm>
          <a:prstGeom prst="rect">
            <a:avLst/>
          </a:prstGeom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Window Size</a:t>
            </a:r>
            <a:endParaRPr sz="1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56"/>
          <p:cNvSpPr/>
          <p:nvPr/>
        </p:nvSpPr>
        <p:spPr>
          <a:xfrm flipH="1">
            <a:off x="2168025" y="2720825"/>
            <a:ext cx="1599600" cy="8916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6" name="Google Shape;1416;p5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Relating Window and Loss Rate</a:t>
            </a:r>
            <a:endParaRPr/>
          </a:p>
        </p:txBody>
      </p:sp>
      <p:sp>
        <p:nvSpPr>
          <p:cNvPr id="1417" name="Google Shape;1417;p5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0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How many packets are sent in </a:t>
            </a:r>
            <a:r>
              <a:rPr lang="en">
                <a:solidFill>
                  <a:schemeClr val="accent3"/>
                </a:solidFill>
              </a:rPr>
              <a:t>(0.5 × </a:t>
            </a:r>
            <a:r>
              <a:rPr lang="en" i="1">
                <a:solidFill>
                  <a:schemeClr val="accent3"/>
                </a:solidFill>
              </a:rPr>
              <a:t>W</a:t>
            </a:r>
            <a:r>
              <a:rPr lang="en" sz="1200">
                <a:solidFill>
                  <a:schemeClr val="accent3"/>
                </a:solidFill>
              </a:rPr>
              <a:t>max</a:t>
            </a:r>
            <a:r>
              <a:rPr lang="en">
                <a:solidFill>
                  <a:schemeClr val="accent3"/>
                </a:solidFill>
              </a:rPr>
              <a:t>)</a:t>
            </a:r>
            <a:r>
              <a:rPr lang="en"/>
              <a:t> RTTs?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Average window size is </a:t>
            </a:r>
            <a:r>
              <a:rPr lang="en">
                <a:solidFill>
                  <a:schemeClr val="accent2"/>
                </a:solidFill>
              </a:rPr>
              <a:t>3/4 × </a:t>
            </a:r>
            <a:r>
              <a:rPr lang="en" i="1">
                <a:solidFill>
                  <a:schemeClr val="accent2"/>
                </a:solidFill>
              </a:rPr>
              <a:t>W</a:t>
            </a:r>
            <a:r>
              <a:rPr lang="en" sz="1200">
                <a:solidFill>
                  <a:schemeClr val="accent2"/>
                </a:solidFill>
              </a:rPr>
              <a:t>max</a:t>
            </a:r>
            <a:r>
              <a:rPr lang="en"/>
              <a:t>. That's how many packets we send per RTT.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Answer: </a:t>
            </a:r>
            <a:r>
              <a:rPr lang="en">
                <a:solidFill>
                  <a:schemeClr val="accent2"/>
                </a:solidFill>
              </a:rPr>
              <a:t>(3/4 × </a:t>
            </a:r>
            <a:r>
              <a:rPr lang="en" i="1">
                <a:solidFill>
                  <a:schemeClr val="accent2"/>
                </a:solidFill>
              </a:rPr>
              <a:t>W</a:t>
            </a:r>
            <a:r>
              <a:rPr lang="en" sz="1200">
                <a:solidFill>
                  <a:schemeClr val="accent2"/>
                </a:solidFill>
              </a:rPr>
              <a:t>max</a:t>
            </a:r>
            <a:r>
              <a:rPr lang="en">
                <a:solidFill>
                  <a:schemeClr val="accent2"/>
                </a:solidFill>
              </a:rPr>
              <a:t>)</a:t>
            </a:r>
            <a:r>
              <a:rPr lang="en"/>
              <a:t> × </a:t>
            </a:r>
            <a:r>
              <a:rPr lang="en">
                <a:solidFill>
                  <a:schemeClr val="accent3"/>
                </a:solidFill>
              </a:rPr>
              <a:t>(0.5 × </a:t>
            </a:r>
            <a:r>
              <a:rPr lang="en" i="1">
                <a:solidFill>
                  <a:schemeClr val="accent3"/>
                </a:solidFill>
              </a:rPr>
              <a:t>W</a:t>
            </a:r>
            <a:r>
              <a:rPr lang="en" sz="1200">
                <a:solidFill>
                  <a:schemeClr val="accent3"/>
                </a:solidFill>
              </a:rPr>
              <a:t>max</a:t>
            </a:r>
            <a:r>
              <a:rPr lang="en">
                <a:solidFill>
                  <a:schemeClr val="accent3"/>
                </a:solidFill>
              </a:rPr>
              <a:t>)</a:t>
            </a:r>
            <a:r>
              <a:rPr lang="en"/>
              <a:t> = 3/8 × </a:t>
            </a:r>
            <a:r>
              <a:rPr lang="en" i="1"/>
              <a:t>W</a:t>
            </a:r>
            <a:r>
              <a:rPr lang="en" sz="1200"/>
              <a:t>max</a:t>
            </a:r>
            <a:r>
              <a:rPr lang="en" baseline="30000"/>
              <a:t>2</a:t>
            </a:r>
            <a:r>
              <a:rPr lang="en"/>
              <a:t> packets.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Can also be computed as the area of the shape (rate × time), or area under the curve (integral of rate).</a:t>
            </a:r>
            <a:endParaRPr/>
          </a:p>
        </p:txBody>
      </p:sp>
      <p:sp>
        <p:nvSpPr>
          <p:cNvPr id="1418" name="Google Shape;1418;p56"/>
          <p:cNvSpPr txBox="1">
            <a:spLocks noGrp="1"/>
          </p:cNvSpPr>
          <p:nvPr>
            <p:ph type="body" idx="1"/>
          </p:nvPr>
        </p:nvSpPr>
        <p:spPr>
          <a:xfrm>
            <a:off x="1889050" y="2394035"/>
            <a:ext cx="529800" cy="2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Loss</a:t>
            </a:r>
            <a:endParaRPr sz="1600"/>
          </a:p>
        </p:txBody>
      </p:sp>
      <p:sp>
        <p:nvSpPr>
          <p:cNvPr id="1419" name="Google Shape;1419;p56"/>
          <p:cNvSpPr txBox="1">
            <a:spLocks noGrp="1"/>
          </p:cNvSpPr>
          <p:nvPr>
            <p:ph type="body" idx="1"/>
          </p:nvPr>
        </p:nvSpPr>
        <p:spPr>
          <a:xfrm>
            <a:off x="3413050" y="2394035"/>
            <a:ext cx="529800" cy="2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Loss</a:t>
            </a:r>
            <a:endParaRPr sz="1600"/>
          </a:p>
        </p:txBody>
      </p:sp>
      <p:sp>
        <p:nvSpPr>
          <p:cNvPr id="1420" name="Google Shape;1420;p56"/>
          <p:cNvSpPr txBox="1">
            <a:spLocks noGrp="1"/>
          </p:cNvSpPr>
          <p:nvPr>
            <p:ph type="body" idx="1"/>
          </p:nvPr>
        </p:nvSpPr>
        <p:spPr>
          <a:xfrm>
            <a:off x="5013250" y="2394035"/>
            <a:ext cx="529800" cy="2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Loss</a:t>
            </a:r>
            <a:endParaRPr sz="1600"/>
          </a:p>
        </p:txBody>
      </p:sp>
      <p:sp>
        <p:nvSpPr>
          <p:cNvPr id="1421" name="Google Shape;1421;p56"/>
          <p:cNvSpPr txBox="1">
            <a:spLocks noGrp="1"/>
          </p:cNvSpPr>
          <p:nvPr>
            <p:ph type="body" idx="1"/>
          </p:nvPr>
        </p:nvSpPr>
        <p:spPr>
          <a:xfrm>
            <a:off x="7390375" y="2299875"/>
            <a:ext cx="1207800" cy="393600"/>
          </a:xfrm>
          <a:prstGeom prst="rect">
            <a:avLst/>
          </a:prstGeom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/>
              <a:t>W</a:t>
            </a:r>
            <a:r>
              <a:rPr lang="en" sz="1200"/>
              <a:t>max </a:t>
            </a:r>
            <a:r>
              <a:rPr lang="en"/>
              <a:t>/ RTT</a:t>
            </a:r>
            <a:r>
              <a:rPr lang="en" sz="1200"/>
              <a:t> </a:t>
            </a:r>
            <a:endParaRPr sz="1600"/>
          </a:p>
        </p:txBody>
      </p:sp>
      <p:cxnSp>
        <p:nvCxnSpPr>
          <p:cNvPr id="1422" name="Google Shape;1422;p56"/>
          <p:cNvCxnSpPr/>
          <p:nvPr/>
        </p:nvCxnSpPr>
        <p:spPr>
          <a:xfrm>
            <a:off x="545575" y="2693475"/>
            <a:ext cx="8052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3" name="Google Shape;1423;p56"/>
          <p:cNvSpPr txBox="1">
            <a:spLocks noGrp="1"/>
          </p:cNvSpPr>
          <p:nvPr>
            <p:ph type="body" idx="1"/>
          </p:nvPr>
        </p:nvSpPr>
        <p:spPr>
          <a:xfrm>
            <a:off x="6276298" y="3218825"/>
            <a:ext cx="2322300" cy="393600"/>
          </a:xfrm>
          <a:prstGeom prst="rect">
            <a:avLst/>
          </a:prstGeom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(0.5 × </a:t>
            </a:r>
            <a:r>
              <a:rPr lang="en" i="1"/>
              <a:t>W</a:t>
            </a:r>
            <a:r>
              <a:rPr lang="en" sz="1200"/>
              <a:t>max</a:t>
            </a:r>
            <a:r>
              <a:rPr lang="en"/>
              <a:t>) / RTT</a:t>
            </a:r>
            <a:endParaRPr/>
          </a:p>
        </p:txBody>
      </p:sp>
      <p:cxnSp>
        <p:nvCxnSpPr>
          <p:cNvPr id="1424" name="Google Shape;1424;p56"/>
          <p:cNvCxnSpPr/>
          <p:nvPr/>
        </p:nvCxnSpPr>
        <p:spPr>
          <a:xfrm>
            <a:off x="545575" y="3155225"/>
            <a:ext cx="8052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425" name="Google Shape;1425;p56"/>
          <p:cNvSpPr txBox="1">
            <a:spLocks noGrp="1"/>
          </p:cNvSpPr>
          <p:nvPr>
            <p:ph type="body" idx="1"/>
          </p:nvPr>
        </p:nvSpPr>
        <p:spPr>
          <a:xfrm>
            <a:off x="5749025" y="2761625"/>
            <a:ext cx="2849400" cy="393600"/>
          </a:xfrm>
          <a:prstGeom prst="rect">
            <a:avLst/>
          </a:prstGeom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Average: (3/4 × </a:t>
            </a:r>
            <a:r>
              <a:rPr lang="en" i="1">
                <a:solidFill>
                  <a:srgbClr val="000000"/>
                </a:solidFill>
              </a:rPr>
              <a:t>W</a:t>
            </a:r>
            <a:r>
              <a:rPr lang="en" sz="1200">
                <a:solidFill>
                  <a:srgbClr val="000000"/>
                </a:solidFill>
              </a:rPr>
              <a:t>max</a:t>
            </a:r>
            <a:r>
              <a:rPr lang="en">
                <a:solidFill>
                  <a:srgbClr val="000000"/>
                </a:solidFill>
              </a:rPr>
              <a:t>)</a:t>
            </a:r>
            <a:r>
              <a:rPr lang="en" sz="1200">
                <a:solidFill>
                  <a:srgbClr val="000000"/>
                </a:solidFill>
              </a:rPr>
              <a:t> </a:t>
            </a:r>
            <a:r>
              <a:rPr lang="en"/>
              <a:t>/ RTT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1426" name="Google Shape;1426;p56"/>
          <p:cNvSpPr/>
          <p:nvPr/>
        </p:nvSpPr>
        <p:spPr>
          <a:xfrm>
            <a:off x="576550" y="2709000"/>
            <a:ext cx="4780600" cy="891651"/>
          </a:xfrm>
          <a:custGeom>
            <a:avLst/>
            <a:gdLst/>
            <a:ahLst/>
            <a:cxnLst/>
            <a:rect l="l" t="t" r="r" b="b"/>
            <a:pathLst>
              <a:path w="191224" h="36887" extrusionOk="0">
                <a:moveTo>
                  <a:pt x="0" y="36840"/>
                </a:moveTo>
                <a:lnTo>
                  <a:pt x="63720" y="51"/>
                </a:lnTo>
                <a:lnTo>
                  <a:pt x="63720" y="36792"/>
                </a:lnTo>
                <a:lnTo>
                  <a:pt x="127334" y="65"/>
                </a:lnTo>
                <a:lnTo>
                  <a:pt x="127334" y="36887"/>
                </a:lnTo>
                <a:lnTo>
                  <a:pt x="191224" y="0"/>
                </a:lnTo>
                <a:lnTo>
                  <a:pt x="191224" y="36887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27" name="Google Shape;1427;p56"/>
          <p:cNvSpPr/>
          <p:nvPr/>
        </p:nvSpPr>
        <p:spPr>
          <a:xfrm>
            <a:off x="2167875" y="3614375"/>
            <a:ext cx="1590300" cy="91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28" name="Google Shape;1428;p56"/>
          <p:cNvCxnSpPr/>
          <p:nvPr/>
        </p:nvCxnSpPr>
        <p:spPr>
          <a:xfrm>
            <a:off x="545663" y="3612425"/>
            <a:ext cx="8052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9" name="Google Shape;1429;p56"/>
          <p:cNvCxnSpPr/>
          <p:nvPr/>
        </p:nvCxnSpPr>
        <p:spPr>
          <a:xfrm>
            <a:off x="545663" y="4526825"/>
            <a:ext cx="8052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30" name="Google Shape;1430;p56"/>
          <p:cNvSpPr txBox="1">
            <a:spLocks noGrp="1"/>
          </p:cNvSpPr>
          <p:nvPr>
            <p:ph type="body" idx="1"/>
          </p:nvPr>
        </p:nvSpPr>
        <p:spPr>
          <a:xfrm>
            <a:off x="3784700" y="3931925"/>
            <a:ext cx="2168400" cy="275400"/>
          </a:xfrm>
          <a:prstGeom prst="rect">
            <a:avLst/>
          </a:prstGeom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3"/>
                </a:solidFill>
              </a:rPr>
              <a:t>Width = (0.5 × </a:t>
            </a:r>
            <a:r>
              <a:rPr lang="en" sz="1400" i="1">
                <a:solidFill>
                  <a:schemeClr val="accent3"/>
                </a:solidFill>
              </a:rPr>
              <a:t>W</a:t>
            </a:r>
            <a:r>
              <a:rPr lang="en" sz="800">
                <a:solidFill>
                  <a:schemeClr val="accent3"/>
                </a:solidFill>
              </a:rPr>
              <a:t>max</a:t>
            </a:r>
            <a:r>
              <a:rPr lang="en" sz="1400">
                <a:solidFill>
                  <a:schemeClr val="accent3"/>
                </a:solidFill>
              </a:rPr>
              <a:t>) RTT</a:t>
            </a:r>
            <a:endParaRPr sz="1400">
              <a:solidFill>
                <a:schemeClr val="accent3"/>
              </a:solidFill>
            </a:endParaRPr>
          </a:p>
        </p:txBody>
      </p:sp>
      <p:cxnSp>
        <p:nvCxnSpPr>
          <p:cNvPr id="1431" name="Google Shape;1431;p56"/>
          <p:cNvCxnSpPr>
            <a:stCxn id="1427" idx="1"/>
            <a:endCxn id="1427" idx="3"/>
          </p:cNvCxnSpPr>
          <p:nvPr/>
        </p:nvCxnSpPr>
        <p:spPr>
          <a:xfrm>
            <a:off x="2167875" y="4070525"/>
            <a:ext cx="15903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432" name="Google Shape;1432;p56"/>
          <p:cNvCxnSpPr>
            <a:stCxn id="1427" idx="2"/>
            <a:endCxn id="1415" idx="5"/>
          </p:cNvCxnSpPr>
          <p:nvPr/>
        </p:nvCxnSpPr>
        <p:spPr>
          <a:xfrm rot="10800000" flipH="1">
            <a:off x="2963025" y="3166775"/>
            <a:ext cx="4800" cy="13599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433" name="Google Shape;1433;p56"/>
          <p:cNvSpPr txBox="1">
            <a:spLocks noGrp="1"/>
          </p:cNvSpPr>
          <p:nvPr>
            <p:ph type="body" idx="1"/>
          </p:nvPr>
        </p:nvSpPr>
        <p:spPr>
          <a:xfrm>
            <a:off x="2107875" y="4564250"/>
            <a:ext cx="2322300" cy="275400"/>
          </a:xfrm>
          <a:prstGeom prst="rect">
            <a:avLst/>
          </a:prstGeom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2"/>
                </a:solidFill>
              </a:rPr>
              <a:t>Height = (3/4 × </a:t>
            </a:r>
            <a:r>
              <a:rPr lang="en" sz="1400" i="1">
                <a:solidFill>
                  <a:schemeClr val="accent2"/>
                </a:solidFill>
              </a:rPr>
              <a:t>W</a:t>
            </a:r>
            <a:r>
              <a:rPr lang="en" sz="800">
                <a:solidFill>
                  <a:schemeClr val="accent2"/>
                </a:solidFill>
              </a:rPr>
              <a:t>max</a:t>
            </a:r>
            <a:r>
              <a:rPr lang="en" sz="1400">
                <a:solidFill>
                  <a:schemeClr val="accent2"/>
                </a:solidFill>
              </a:rPr>
              <a:t>) / RTT</a:t>
            </a:r>
            <a:endParaRPr sz="1400">
              <a:solidFill>
                <a:schemeClr val="accent2"/>
              </a:solidFill>
            </a:endParaRPr>
          </a:p>
        </p:txBody>
      </p:sp>
      <p:cxnSp>
        <p:nvCxnSpPr>
          <p:cNvPr id="1434" name="Google Shape;1434;p56"/>
          <p:cNvCxnSpPr/>
          <p:nvPr/>
        </p:nvCxnSpPr>
        <p:spPr>
          <a:xfrm rot="10800000" flipH="1">
            <a:off x="323225" y="3428025"/>
            <a:ext cx="4800" cy="1359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35" name="Google Shape;1435;p56"/>
          <p:cNvCxnSpPr/>
          <p:nvPr/>
        </p:nvCxnSpPr>
        <p:spPr>
          <a:xfrm rot="-5400000" flipH="1">
            <a:off x="993986" y="4113825"/>
            <a:ext cx="4800" cy="1359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36" name="Google Shape;1436;p56"/>
          <p:cNvSpPr txBox="1">
            <a:spLocks noGrp="1"/>
          </p:cNvSpPr>
          <p:nvPr>
            <p:ph type="body" idx="1"/>
          </p:nvPr>
        </p:nvSpPr>
        <p:spPr>
          <a:xfrm>
            <a:off x="316425" y="4799625"/>
            <a:ext cx="666300" cy="275400"/>
          </a:xfrm>
          <a:prstGeom prst="rect">
            <a:avLst/>
          </a:prstGeom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Time</a:t>
            </a:r>
            <a:endParaRPr sz="1400"/>
          </a:p>
        </p:txBody>
      </p:sp>
      <p:sp>
        <p:nvSpPr>
          <p:cNvPr id="1437" name="Google Shape;1437;p56"/>
          <p:cNvSpPr txBox="1">
            <a:spLocks noGrp="1"/>
          </p:cNvSpPr>
          <p:nvPr>
            <p:ph type="body" idx="1"/>
          </p:nvPr>
        </p:nvSpPr>
        <p:spPr>
          <a:xfrm rot="-5400000">
            <a:off x="-154425" y="3993825"/>
            <a:ext cx="666300" cy="275400"/>
          </a:xfrm>
          <a:prstGeom prst="rect">
            <a:avLst/>
          </a:prstGeom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Rate</a:t>
            </a:r>
            <a:endParaRPr sz="1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57"/>
          <p:cNvSpPr/>
          <p:nvPr/>
        </p:nvSpPr>
        <p:spPr>
          <a:xfrm flipH="1">
            <a:off x="2168025" y="2720825"/>
            <a:ext cx="1599600" cy="8916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3" name="Google Shape;1443;p5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Relating Window and Loss Rate</a:t>
            </a:r>
            <a:endParaRPr/>
          </a:p>
        </p:txBody>
      </p:sp>
      <p:sp>
        <p:nvSpPr>
          <p:cNvPr id="1444" name="Google Shape;1444;p5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0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Next step: Express </a:t>
            </a:r>
            <a:r>
              <a:rPr lang="en" i="1"/>
              <a:t>W</a:t>
            </a:r>
            <a:r>
              <a:rPr lang="en" sz="1200"/>
              <a:t>max</a:t>
            </a:r>
            <a:r>
              <a:rPr lang="en"/>
              <a:t> in terms of </a:t>
            </a:r>
            <a:r>
              <a:rPr lang="en" i="1"/>
              <a:t>p</a:t>
            </a:r>
            <a:r>
              <a:rPr lang="en"/>
              <a:t>, the loss rate.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now know: 3/8 × </a:t>
            </a:r>
            <a:r>
              <a:rPr lang="en" i="1"/>
              <a:t>W</a:t>
            </a:r>
            <a:r>
              <a:rPr lang="en" sz="1200"/>
              <a:t>max</a:t>
            </a:r>
            <a:r>
              <a:rPr lang="en" baseline="30000"/>
              <a:t>2</a:t>
            </a:r>
            <a:r>
              <a:rPr lang="en"/>
              <a:t> packets are sent between losses.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One packet lost out of that many packets.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Loss rate = </a:t>
            </a:r>
            <a:r>
              <a:rPr lang="en" i="1"/>
              <a:t>p</a:t>
            </a:r>
            <a:r>
              <a:rPr lang="en"/>
              <a:t> = </a:t>
            </a:r>
            <a:endParaRPr/>
          </a:p>
        </p:txBody>
      </p:sp>
      <p:sp>
        <p:nvSpPr>
          <p:cNvPr id="1445" name="Google Shape;1445;p57"/>
          <p:cNvSpPr txBox="1">
            <a:spLocks noGrp="1"/>
          </p:cNvSpPr>
          <p:nvPr>
            <p:ph type="body" idx="1"/>
          </p:nvPr>
        </p:nvSpPr>
        <p:spPr>
          <a:xfrm>
            <a:off x="1889050" y="2394035"/>
            <a:ext cx="529800" cy="2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Loss</a:t>
            </a:r>
            <a:endParaRPr sz="1600"/>
          </a:p>
        </p:txBody>
      </p:sp>
      <p:sp>
        <p:nvSpPr>
          <p:cNvPr id="1446" name="Google Shape;1446;p57"/>
          <p:cNvSpPr txBox="1">
            <a:spLocks noGrp="1"/>
          </p:cNvSpPr>
          <p:nvPr>
            <p:ph type="body" idx="1"/>
          </p:nvPr>
        </p:nvSpPr>
        <p:spPr>
          <a:xfrm>
            <a:off x="3413050" y="2394035"/>
            <a:ext cx="529800" cy="2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Loss</a:t>
            </a:r>
            <a:endParaRPr sz="1600"/>
          </a:p>
        </p:txBody>
      </p:sp>
      <p:sp>
        <p:nvSpPr>
          <p:cNvPr id="1447" name="Google Shape;1447;p57"/>
          <p:cNvSpPr txBox="1">
            <a:spLocks noGrp="1"/>
          </p:cNvSpPr>
          <p:nvPr>
            <p:ph type="body" idx="1"/>
          </p:nvPr>
        </p:nvSpPr>
        <p:spPr>
          <a:xfrm>
            <a:off x="5013250" y="2394035"/>
            <a:ext cx="529800" cy="2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Loss</a:t>
            </a:r>
            <a:endParaRPr sz="1600"/>
          </a:p>
        </p:txBody>
      </p:sp>
      <p:cxnSp>
        <p:nvCxnSpPr>
          <p:cNvPr id="1448" name="Google Shape;1448;p57"/>
          <p:cNvCxnSpPr/>
          <p:nvPr/>
        </p:nvCxnSpPr>
        <p:spPr>
          <a:xfrm>
            <a:off x="545575" y="2693475"/>
            <a:ext cx="8052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9" name="Google Shape;1449;p57"/>
          <p:cNvCxnSpPr/>
          <p:nvPr/>
        </p:nvCxnSpPr>
        <p:spPr>
          <a:xfrm>
            <a:off x="545575" y="3155225"/>
            <a:ext cx="8052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450" name="Google Shape;1450;p57"/>
          <p:cNvSpPr/>
          <p:nvPr/>
        </p:nvSpPr>
        <p:spPr>
          <a:xfrm>
            <a:off x="576550" y="2709000"/>
            <a:ext cx="4780600" cy="891651"/>
          </a:xfrm>
          <a:custGeom>
            <a:avLst/>
            <a:gdLst/>
            <a:ahLst/>
            <a:cxnLst/>
            <a:rect l="l" t="t" r="r" b="b"/>
            <a:pathLst>
              <a:path w="191224" h="36887" extrusionOk="0">
                <a:moveTo>
                  <a:pt x="0" y="36840"/>
                </a:moveTo>
                <a:lnTo>
                  <a:pt x="63720" y="51"/>
                </a:lnTo>
                <a:lnTo>
                  <a:pt x="63720" y="36792"/>
                </a:lnTo>
                <a:lnTo>
                  <a:pt x="127334" y="65"/>
                </a:lnTo>
                <a:lnTo>
                  <a:pt x="127334" y="36887"/>
                </a:lnTo>
                <a:lnTo>
                  <a:pt x="191224" y="0"/>
                </a:lnTo>
                <a:lnTo>
                  <a:pt x="191224" y="36887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51" name="Google Shape;1451;p57"/>
          <p:cNvSpPr/>
          <p:nvPr/>
        </p:nvSpPr>
        <p:spPr>
          <a:xfrm>
            <a:off x="2167875" y="3614375"/>
            <a:ext cx="1590300" cy="91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52" name="Google Shape;1452;p57"/>
          <p:cNvCxnSpPr/>
          <p:nvPr/>
        </p:nvCxnSpPr>
        <p:spPr>
          <a:xfrm>
            <a:off x="545663" y="3612425"/>
            <a:ext cx="8052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3" name="Google Shape;1453;p57"/>
          <p:cNvCxnSpPr/>
          <p:nvPr/>
        </p:nvCxnSpPr>
        <p:spPr>
          <a:xfrm>
            <a:off x="545663" y="4526825"/>
            <a:ext cx="8052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4" name="Google Shape;1454;p57"/>
          <p:cNvCxnSpPr>
            <a:stCxn id="1451" idx="1"/>
            <a:endCxn id="1451" idx="3"/>
          </p:cNvCxnSpPr>
          <p:nvPr/>
        </p:nvCxnSpPr>
        <p:spPr>
          <a:xfrm>
            <a:off x="2167875" y="4070525"/>
            <a:ext cx="15903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455" name="Google Shape;1455;p57"/>
          <p:cNvCxnSpPr>
            <a:stCxn id="1451" idx="2"/>
            <a:endCxn id="1442" idx="5"/>
          </p:cNvCxnSpPr>
          <p:nvPr/>
        </p:nvCxnSpPr>
        <p:spPr>
          <a:xfrm rot="10800000" flipH="1">
            <a:off x="2963025" y="3166775"/>
            <a:ext cx="4800" cy="13599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456" name="Google Shape;1456;p57"/>
          <p:cNvSpPr txBox="1"/>
          <p:nvPr/>
        </p:nvSpPr>
        <p:spPr>
          <a:xfrm>
            <a:off x="1732344" y="1647181"/>
            <a:ext cx="7956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8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7" name="Google Shape;1457;p57"/>
          <p:cNvSpPr txBox="1"/>
          <p:nvPr/>
        </p:nvSpPr>
        <p:spPr>
          <a:xfrm>
            <a:off x="1732344" y="1927731"/>
            <a:ext cx="7956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lang="en" sz="18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max</a:t>
            </a:r>
            <a:r>
              <a:rPr lang="en" sz="1800" baseline="30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58" name="Google Shape;1458;p57"/>
          <p:cNvCxnSpPr/>
          <p:nvPr/>
        </p:nvCxnSpPr>
        <p:spPr>
          <a:xfrm>
            <a:off x="1732276" y="1922396"/>
            <a:ext cx="7956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9" name="Google Shape;1459;p57"/>
          <p:cNvCxnSpPr/>
          <p:nvPr/>
        </p:nvCxnSpPr>
        <p:spPr>
          <a:xfrm rot="10800000" flipH="1">
            <a:off x="323225" y="3428025"/>
            <a:ext cx="4800" cy="1359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60" name="Google Shape;1460;p57"/>
          <p:cNvCxnSpPr/>
          <p:nvPr/>
        </p:nvCxnSpPr>
        <p:spPr>
          <a:xfrm rot="-5400000" flipH="1">
            <a:off x="993986" y="4113825"/>
            <a:ext cx="4800" cy="1359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61" name="Google Shape;1461;p57"/>
          <p:cNvSpPr txBox="1">
            <a:spLocks noGrp="1"/>
          </p:cNvSpPr>
          <p:nvPr>
            <p:ph type="body" idx="1"/>
          </p:nvPr>
        </p:nvSpPr>
        <p:spPr>
          <a:xfrm>
            <a:off x="316425" y="4799625"/>
            <a:ext cx="666300" cy="275400"/>
          </a:xfrm>
          <a:prstGeom prst="rect">
            <a:avLst/>
          </a:prstGeom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Time</a:t>
            </a:r>
            <a:endParaRPr sz="1400"/>
          </a:p>
        </p:txBody>
      </p:sp>
      <p:sp>
        <p:nvSpPr>
          <p:cNvPr id="1462" name="Google Shape;1462;p57"/>
          <p:cNvSpPr txBox="1">
            <a:spLocks noGrp="1"/>
          </p:cNvSpPr>
          <p:nvPr>
            <p:ph type="body" idx="1"/>
          </p:nvPr>
        </p:nvSpPr>
        <p:spPr>
          <a:xfrm rot="-5400000">
            <a:off x="-154425" y="3993825"/>
            <a:ext cx="666300" cy="275400"/>
          </a:xfrm>
          <a:prstGeom prst="rect">
            <a:avLst/>
          </a:prstGeom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Rate</a:t>
            </a:r>
            <a:endParaRPr sz="1400"/>
          </a:p>
        </p:txBody>
      </p:sp>
      <p:sp>
        <p:nvSpPr>
          <p:cNvPr id="1463" name="Google Shape;1463;p57"/>
          <p:cNvSpPr txBox="1">
            <a:spLocks noGrp="1"/>
          </p:cNvSpPr>
          <p:nvPr>
            <p:ph type="body" idx="1"/>
          </p:nvPr>
        </p:nvSpPr>
        <p:spPr>
          <a:xfrm>
            <a:off x="7390375" y="2299875"/>
            <a:ext cx="1207800" cy="393600"/>
          </a:xfrm>
          <a:prstGeom prst="rect">
            <a:avLst/>
          </a:prstGeom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/>
              <a:t>W</a:t>
            </a:r>
            <a:r>
              <a:rPr lang="en" sz="1200"/>
              <a:t>max </a:t>
            </a:r>
            <a:r>
              <a:rPr lang="en"/>
              <a:t>/ RTT</a:t>
            </a:r>
            <a:r>
              <a:rPr lang="en" sz="1200"/>
              <a:t> </a:t>
            </a:r>
            <a:endParaRPr sz="1600"/>
          </a:p>
        </p:txBody>
      </p:sp>
      <p:sp>
        <p:nvSpPr>
          <p:cNvPr id="1464" name="Google Shape;1464;p57"/>
          <p:cNvSpPr txBox="1">
            <a:spLocks noGrp="1"/>
          </p:cNvSpPr>
          <p:nvPr>
            <p:ph type="body" idx="1"/>
          </p:nvPr>
        </p:nvSpPr>
        <p:spPr>
          <a:xfrm>
            <a:off x="6276298" y="3218825"/>
            <a:ext cx="2322300" cy="393600"/>
          </a:xfrm>
          <a:prstGeom prst="rect">
            <a:avLst/>
          </a:prstGeom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(0.5 × </a:t>
            </a:r>
            <a:r>
              <a:rPr lang="en" i="1"/>
              <a:t>W</a:t>
            </a:r>
            <a:r>
              <a:rPr lang="en" sz="1200"/>
              <a:t>max</a:t>
            </a:r>
            <a:r>
              <a:rPr lang="en"/>
              <a:t>) / RTT</a:t>
            </a:r>
            <a:endParaRPr/>
          </a:p>
        </p:txBody>
      </p:sp>
      <p:sp>
        <p:nvSpPr>
          <p:cNvPr id="1465" name="Google Shape;1465;p57"/>
          <p:cNvSpPr txBox="1">
            <a:spLocks noGrp="1"/>
          </p:cNvSpPr>
          <p:nvPr>
            <p:ph type="body" idx="1"/>
          </p:nvPr>
        </p:nvSpPr>
        <p:spPr>
          <a:xfrm>
            <a:off x="5749025" y="2761625"/>
            <a:ext cx="2849400" cy="393600"/>
          </a:xfrm>
          <a:prstGeom prst="rect">
            <a:avLst/>
          </a:prstGeom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Average: (3/4 × </a:t>
            </a:r>
            <a:r>
              <a:rPr lang="en" i="1">
                <a:solidFill>
                  <a:srgbClr val="000000"/>
                </a:solidFill>
              </a:rPr>
              <a:t>W</a:t>
            </a:r>
            <a:r>
              <a:rPr lang="en" sz="1200">
                <a:solidFill>
                  <a:srgbClr val="000000"/>
                </a:solidFill>
              </a:rPr>
              <a:t>max</a:t>
            </a:r>
            <a:r>
              <a:rPr lang="en">
                <a:solidFill>
                  <a:srgbClr val="000000"/>
                </a:solidFill>
              </a:rPr>
              <a:t>)</a:t>
            </a:r>
            <a:r>
              <a:rPr lang="en" sz="1200">
                <a:solidFill>
                  <a:srgbClr val="000000"/>
                </a:solidFill>
              </a:rPr>
              <a:t> </a:t>
            </a:r>
            <a:r>
              <a:rPr lang="en"/>
              <a:t>/ RTT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1466" name="Google Shape;1466;p57"/>
          <p:cNvSpPr txBox="1">
            <a:spLocks noGrp="1"/>
          </p:cNvSpPr>
          <p:nvPr>
            <p:ph type="body" idx="1"/>
          </p:nvPr>
        </p:nvSpPr>
        <p:spPr>
          <a:xfrm>
            <a:off x="3784700" y="3931925"/>
            <a:ext cx="2168400" cy="275400"/>
          </a:xfrm>
          <a:prstGeom prst="rect">
            <a:avLst/>
          </a:prstGeom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3"/>
                </a:solidFill>
              </a:rPr>
              <a:t>Width = (0.5 × </a:t>
            </a:r>
            <a:r>
              <a:rPr lang="en" sz="1400" i="1">
                <a:solidFill>
                  <a:schemeClr val="accent3"/>
                </a:solidFill>
              </a:rPr>
              <a:t>W</a:t>
            </a:r>
            <a:r>
              <a:rPr lang="en" sz="800">
                <a:solidFill>
                  <a:schemeClr val="accent3"/>
                </a:solidFill>
              </a:rPr>
              <a:t>max</a:t>
            </a:r>
            <a:r>
              <a:rPr lang="en" sz="1400">
                <a:solidFill>
                  <a:schemeClr val="accent3"/>
                </a:solidFill>
              </a:rPr>
              <a:t>) RTT</a:t>
            </a:r>
            <a:endParaRPr sz="1400">
              <a:solidFill>
                <a:schemeClr val="accent3"/>
              </a:solidFill>
            </a:endParaRPr>
          </a:p>
        </p:txBody>
      </p:sp>
      <p:sp>
        <p:nvSpPr>
          <p:cNvPr id="1467" name="Google Shape;1467;p57"/>
          <p:cNvSpPr txBox="1">
            <a:spLocks noGrp="1"/>
          </p:cNvSpPr>
          <p:nvPr>
            <p:ph type="body" idx="1"/>
          </p:nvPr>
        </p:nvSpPr>
        <p:spPr>
          <a:xfrm>
            <a:off x="2107875" y="4564250"/>
            <a:ext cx="2322300" cy="275400"/>
          </a:xfrm>
          <a:prstGeom prst="rect">
            <a:avLst/>
          </a:prstGeom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2"/>
                </a:solidFill>
              </a:rPr>
              <a:t>Height = (3/4 × </a:t>
            </a:r>
            <a:r>
              <a:rPr lang="en" sz="1400" i="1">
                <a:solidFill>
                  <a:schemeClr val="accent2"/>
                </a:solidFill>
              </a:rPr>
              <a:t>W</a:t>
            </a:r>
            <a:r>
              <a:rPr lang="en" sz="800">
                <a:solidFill>
                  <a:schemeClr val="accent2"/>
                </a:solidFill>
              </a:rPr>
              <a:t>max</a:t>
            </a:r>
            <a:r>
              <a:rPr lang="en" sz="1400">
                <a:solidFill>
                  <a:schemeClr val="accent2"/>
                </a:solidFill>
              </a:rPr>
              <a:t>) / RTT</a:t>
            </a:r>
            <a:endParaRPr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5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Relating Window and Loss Rate</a:t>
            </a:r>
            <a:endParaRPr/>
          </a:p>
        </p:txBody>
      </p:sp>
      <p:sp>
        <p:nvSpPr>
          <p:cNvPr id="1483" name="Google Shape;1483;p5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4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Plug this into our original throughput equation: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484" name="Google Shape;1484;p59"/>
          <p:cNvPicPr preferRelativeResize="0"/>
          <p:nvPr/>
        </p:nvPicPr>
        <p:blipFill rotWithShape="1">
          <a:blip r:embed="rId3">
            <a:alphaModFix/>
          </a:blip>
          <a:srcRect l="16426" t="69829" r="14349"/>
          <a:stretch/>
        </p:blipFill>
        <p:spPr>
          <a:xfrm>
            <a:off x="3302416" y="596164"/>
            <a:ext cx="1437990" cy="698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5" name="Google Shape;1485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2523" y="1260764"/>
            <a:ext cx="3452110" cy="20370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473;p58">
            <a:extLst>
              <a:ext uri="{FF2B5EF4-FFF2-40B4-BE49-F238E27FC236}">
                <a16:creationId xmlns:a16="http://schemas.microsoft.com/office/drawing/2014/main" id="{3DE3D78B-71A8-EBED-ABFE-EBB6284A9797}"/>
              </a:ext>
            </a:extLst>
          </p:cNvPr>
          <p:cNvSpPr txBox="1">
            <a:spLocks/>
          </p:cNvSpPr>
          <p:nvPr/>
        </p:nvSpPr>
        <p:spPr>
          <a:xfrm>
            <a:off x="231741" y="596164"/>
            <a:ext cx="2511459" cy="6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en-US"/>
              <a:t>Loss rate = </a:t>
            </a:r>
            <a:r>
              <a:rPr lang="en-US" i="1"/>
              <a:t>p</a:t>
            </a:r>
            <a:r>
              <a:rPr lang="en-US"/>
              <a:t> = </a:t>
            </a:r>
            <a:endParaRPr lang="en-US" dirty="0"/>
          </a:p>
        </p:txBody>
      </p:sp>
      <p:sp>
        <p:nvSpPr>
          <p:cNvPr id="3" name="Google Shape;1474;p58">
            <a:extLst>
              <a:ext uri="{FF2B5EF4-FFF2-40B4-BE49-F238E27FC236}">
                <a16:creationId xmlns:a16="http://schemas.microsoft.com/office/drawing/2014/main" id="{C9456846-05A2-0B8A-1F6D-47FC8E1D200B}"/>
              </a:ext>
            </a:extLst>
          </p:cNvPr>
          <p:cNvSpPr txBox="1"/>
          <p:nvPr/>
        </p:nvSpPr>
        <p:spPr>
          <a:xfrm>
            <a:off x="1857035" y="621945"/>
            <a:ext cx="7956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8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Google Shape;1475;p58">
            <a:extLst>
              <a:ext uri="{FF2B5EF4-FFF2-40B4-BE49-F238E27FC236}">
                <a16:creationId xmlns:a16="http://schemas.microsoft.com/office/drawing/2014/main" id="{92CFDB32-66CB-793B-6346-A3CFA1A3CD21}"/>
              </a:ext>
            </a:extLst>
          </p:cNvPr>
          <p:cNvSpPr txBox="1"/>
          <p:nvPr/>
        </p:nvSpPr>
        <p:spPr>
          <a:xfrm>
            <a:off x="1857035" y="902495"/>
            <a:ext cx="7956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lang="en" sz="1800" i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</a:t>
            </a: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max</a:t>
            </a:r>
            <a:r>
              <a:rPr lang="en" sz="1800" baseline="30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1800" dirty="0">
                <a:latin typeface="Roboto"/>
                <a:ea typeface="Roboto"/>
                <a:cs typeface="Roboto"/>
                <a:sym typeface="Roboto"/>
              </a:rPr>
              <a:t> </a:t>
            </a:r>
            <a:endParaRPr sz="1800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" name="Google Shape;1476;p58">
            <a:extLst>
              <a:ext uri="{FF2B5EF4-FFF2-40B4-BE49-F238E27FC236}">
                <a16:creationId xmlns:a16="http://schemas.microsoft.com/office/drawing/2014/main" id="{AF82C676-F7F5-C77B-22AB-63752250D6D7}"/>
              </a:ext>
            </a:extLst>
          </p:cNvPr>
          <p:cNvCxnSpPr/>
          <p:nvPr/>
        </p:nvCxnSpPr>
        <p:spPr>
          <a:xfrm>
            <a:off x="1856967" y="897160"/>
            <a:ext cx="7956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1491;p60">
            <a:extLst>
              <a:ext uri="{FF2B5EF4-FFF2-40B4-BE49-F238E27FC236}">
                <a16:creationId xmlns:a16="http://schemas.microsoft.com/office/drawing/2014/main" id="{C6214226-53ED-9EC3-BB7E-E24550745D61}"/>
              </a:ext>
            </a:extLst>
          </p:cNvPr>
          <p:cNvSpPr txBox="1">
            <a:spLocks/>
          </p:cNvSpPr>
          <p:nvPr/>
        </p:nvSpPr>
        <p:spPr>
          <a:xfrm>
            <a:off x="107050" y="1399674"/>
            <a:ext cx="4179934" cy="353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endParaRPr lang="en-US" sz="700" dirty="0"/>
          </a:p>
          <a:p>
            <a:pPr marL="0" indent="0">
              <a:buFont typeface="Roboto"/>
              <a:buNone/>
            </a:pPr>
            <a:r>
              <a:rPr lang="en-US" sz="1600" dirty="0"/>
              <a:t>This tells us that:</a:t>
            </a:r>
          </a:p>
          <a:p>
            <a:r>
              <a:rPr lang="en-US" sz="1600" dirty="0"/>
              <a:t>Throughput is inversely proportional to RTT.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Shorter RTT = higher throughput.</a:t>
            </a:r>
          </a:p>
          <a:p>
            <a:pPr lvl="1">
              <a:spcBef>
                <a:spcPts val="0"/>
              </a:spcBef>
            </a:pPr>
            <a:r>
              <a:rPr lang="en-US" altLang="zh-CN" sz="1600" dirty="0"/>
              <a:t>TCP is unfair when flows have different RTTs.</a:t>
            </a: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Throughput is inversely proportional to square root of loss rate.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Lower loss rate = higher throughput.</a:t>
            </a:r>
          </a:p>
        </p:txBody>
      </p:sp>
      <p:sp>
        <p:nvSpPr>
          <p:cNvPr id="7" name="Google Shape;1500;p61">
            <a:extLst>
              <a:ext uri="{FF2B5EF4-FFF2-40B4-BE49-F238E27FC236}">
                <a16:creationId xmlns:a16="http://schemas.microsoft.com/office/drawing/2014/main" id="{2F747B44-49E3-7211-BF3F-6F6A886428D0}"/>
              </a:ext>
            </a:extLst>
          </p:cNvPr>
          <p:cNvSpPr/>
          <p:nvPr/>
        </p:nvSpPr>
        <p:spPr>
          <a:xfrm>
            <a:off x="4401625" y="36132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" name="Google Shape;1501;p61">
            <a:extLst>
              <a:ext uri="{FF2B5EF4-FFF2-40B4-BE49-F238E27FC236}">
                <a16:creationId xmlns:a16="http://schemas.microsoft.com/office/drawing/2014/main" id="{540A3F6B-4430-ECE9-B12F-869FE063BA90}"/>
              </a:ext>
            </a:extLst>
          </p:cNvPr>
          <p:cNvCxnSpPr>
            <a:stCxn id="7" idx="6"/>
            <a:endCxn id="20" idx="1"/>
          </p:cNvCxnSpPr>
          <p:nvPr/>
        </p:nvCxnSpPr>
        <p:spPr>
          <a:xfrm>
            <a:off x="4686625" y="3755700"/>
            <a:ext cx="10104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1503;p61">
            <a:extLst>
              <a:ext uri="{FF2B5EF4-FFF2-40B4-BE49-F238E27FC236}">
                <a16:creationId xmlns:a16="http://schemas.microsoft.com/office/drawing/2014/main" id="{0D9093AE-897A-4217-8EF9-31ACD2F962DE}"/>
              </a:ext>
            </a:extLst>
          </p:cNvPr>
          <p:cNvSpPr/>
          <p:nvPr/>
        </p:nvSpPr>
        <p:spPr>
          <a:xfrm>
            <a:off x="3639625" y="43752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X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" name="Google Shape;1504;p61">
            <a:extLst>
              <a:ext uri="{FF2B5EF4-FFF2-40B4-BE49-F238E27FC236}">
                <a16:creationId xmlns:a16="http://schemas.microsoft.com/office/drawing/2014/main" id="{37928F8C-D164-58AE-29CB-2687BA04F7D9}"/>
              </a:ext>
            </a:extLst>
          </p:cNvPr>
          <p:cNvCxnSpPr>
            <a:stCxn id="9" idx="6"/>
            <a:endCxn id="20" idx="1"/>
          </p:cNvCxnSpPr>
          <p:nvPr/>
        </p:nvCxnSpPr>
        <p:spPr>
          <a:xfrm rot="10800000" flipH="1">
            <a:off x="3924625" y="4136700"/>
            <a:ext cx="17724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1505;p61">
            <a:extLst>
              <a:ext uri="{FF2B5EF4-FFF2-40B4-BE49-F238E27FC236}">
                <a16:creationId xmlns:a16="http://schemas.microsoft.com/office/drawing/2014/main" id="{BB620947-61A4-6721-6FD2-A654F9280FED}"/>
              </a:ext>
            </a:extLst>
          </p:cNvPr>
          <p:cNvCxnSpPr>
            <a:stCxn id="20" idx="3"/>
            <a:endCxn id="21" idx="1"/>
          </p:cNvCxnSpPr>
          <p:nvPr/>
        </p:nvCxnSpPr>
        <p:spPr>
          <a:xfrm>
            <a:off x="5982028" y="4136700"/>
            <a:ext cx="7125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507;p61">
            <a:extLst>
              <a:ext uri="{FF2B5EF4-FFF2-40B4-BE49-F238E27FC236}">
                <a16:creationId xmlns:a16="http://schemas.microsoft.com/office/drawing/2014/main" id="{550840FF-5D63-8DB8-9183-A98B81FDA719}"/>
              </a:ext>
            </a:extLst>
          </p:cNvPr>
          <p:cNvSpPr/>
          <p:nvPr/>
        </p:nvSpPr>
        <p:spPr>
          <a:xfrm>
            <a:off x="7989950" y="36132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508;p61">
            <a:extLst>
              <a:ext uri="{FF2B5EF4-FFF2-40B4-BE49-F238E27FC236}">
                <a16:creationId xmlns:a16="http://schemas.microsoft.com/office/drawing/2014/main" id="{C58ADDF2-BA3E-43C1-BA28-154E79AF630D}"/>
              </a:ext>
            </a:extLst>
          </p:cNvPr>
          <p:cNvSpPr/>
          <p:nvPr/>
        </p:nvSpPr>
        <p:spPr>
          <a:xfrm>
            <a:off x="8751950" y="43752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" name="Google Shape;1509;p61">
            <a:extLst>
              <a:ext uri="{FF2B5EF4-FFF2-40B4-BE49-F238E27FC236}">
                <a16:creationId xmlns:a16="http://schemas.microsoft.com/office/drawing/2014/main" id="{311A4BBC-A8F7-E7F2-8EF2-3AA1E88E5835}"/>
              </a:ext>
            </a:extLst>
          </p:cNvPr>
          <p:cNvCxnSpPr>
            <a:stCxn id="21" idx="3"/>
            <a:endCxn id="12" idx="2"/>
          </p:cNvCxnSpPr>
          <p:nvPr/>
        </p:nvCxnSpPr>
        <p:spPr>
          <a:xfrm rot="10800000" flipH="1">
            <a:off x="6979553" y="3755700"/>
            <a:ext cx="10104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1510;p61">
            <a:extLst>
              <a:ext uri="{FF2B5EF4-FFF2-40B4-BE49-F238E27FC236}">
                <a16:creationId xmlns:a16="http://schemas.microsoft.com/office/drawing/2014/main" id="{24A4FD04-5DB6-C86C-F1F2-6B4DD78F10B5}"/>
              </a:ext>
            </a:extLst>
          </p:cNvPr>
          <p:cNvCxnSpPr>
            <a:stCxn id="21" idx="3"/>
            <a:endCxn id="13" idx="2"/>
          </p:cNvCxnSpPr>
          <p:nvPr/>
        </p:nvCxnSpPr>
        <p:spPr>
          <a:xfrm>
            <a:off x="6979553" y="4136700"/>
            <a:ext cx="17724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511;p61">
            <a:extLst>
              <a:ext uri="{FF2B5EF4-FFF2-40B4-BE49-F238E27FC236}">
                <a16:creationId xmlns:a16="http://schemas.microsoft.com/office/drawing/2014/main" id="{A3EBE27C-892B-D993-BBE8-69E10617D0CC}"/>
              </a:ext>
            </a:extLst>
          </p:cNvPr>
          <p:cNvSpPr/>
          <p:nvPr/>
        </p:nvSpPr>
        <p:spPr>
          <a:xfrm>
            <a:off x="4617025" y="3672311"/>
            <a:ext cx="3485525" cy="420850"/>
          </a:xfrm>
          <a:custGeom>
            <a:avLst/>
            <a:gdLst/>
            <a:ahLst/>
            <a:cxnLst/>
            <a:rect l="l" t="t" r="r" b="b"/>
            <a:pathLst>
              <a:path w="139421" h="16834" extrusionOk="0">
                <a:moveTo>
                  <a:pt x="0" y="1466"/>
                </a:moveTo>
                <a:cubicBezTo>
                  <a:pt x="8095" y="3664"/>
                  <a:pt x="33250" y="12351"/>
                  <a:pt x="48567" y="14654"/>
                </a:cubicBezTo>
                <a:cubicBezTo>
                  <a:pt x="63884" y="16957"/>
                  <a:pt x="76759" y="17724"/>
                  <a:pt x="91901" y="15282"/>
                </a:cubicBezTo>
                <a:cubicBezTo>
                  <a:pt x="107043" y="12840"/>
                  <a:pt x="131501" y="2547"/>
                  <a:pt x="139421" y="0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Google Shape;1512;p61">
            <a:extLst>
              <a:ext uri="{FF2B5EF4-FFF2-40B4-BE49-F238E27FC236}">
                <a16:creationId xmlns:a16="http://schemas.microsoft.com/office/drawing/2014/main" id="{2E0AA8F7-ACA3-6442-0FC7-69E705C281FA}"/>
              </a:ext>
            </a:extLst>
          </p:cNvPr>
          <p:cNvSpPr/>
          <p:nvPr/>
        </p:nvSpPr>
        <p:spPr>
          <a:xfrm rot="10800000" flipH="1">
            <a:off x="3837250" y="4190011"/>
            <a:ext cx="5018807" cy="420850"/>
          </a:xfrm>
          <a:custGeom>
            <a:avLst/>
            <a:gdLst/>
            <a:ahLst/>
            <a:cxnLst/>
            <a:rect l="l" t="t" r="r" b="b"/>
            <a:pathLst>
              <a:path w="139421" h="16834" extrusionOk="0">
                <a:moveTo>
                  <a:pt x="0" y="1466"/>
                </a:moveTo>
                <a:cubicBezTo>
                  <a:pt x="8095" y="3664"/>
                  <a:pt x="33250" y="12351"/>
                  <a:pt x="48567" y="14654"/>
                </a:cubicBezTo>
                <a:cubicBezTo>
                  <a:pt x="63884" y="16957"/>
                  <a:pt x="76759" y="17724"/>
                  <a:pt x="91901" y="15282"/>
                </a:cubicBezTo>
                <a:cubicBezTo>
                  <a:pt x="107043" y="12840"/>
                  <a:pt x="131501" y="2547"/>
                  <a:pt x="139421" y="0"/>
                </a:cubicBezTo>
              </a:path>
            </a:pathLst>
          </a:custGeom>
          <a:noFill/>
          <a:ln w="28575" cap="flat" cmpd="sng">
            <a:solidFill>
              <a:srgbClr val="F1C232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Google Shape;1513;p61">
            <a:extLst>
              <a:ext uri="{FF2B5EF4-FFF2-40B4-BE49-F238E27FC236}">
                <a16:creationId xmlns:a16="http://schemas.microsoft.com/office/drawing/2014/main" id="{95E167D7-F21B-6A68-1EF2-F8592094677B}"/>
              </a:ext>
            </a:extLst>
          </p:cNvPr>
          <p:cNvSpPr txBox="1"/>
          <p:nvPr/>
        </p:nvSpPr>
        <p:spPr>
          <a:xfrm>
            <a:off x="5864589" y="3739536"/>
            <a:ext cx="1114961" cy="270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rPr>
              <a:t>RTT = 100ms</a:t>
            </a:r>
            <a:endParaRPr dirty="0">
              <a:solidFill>
                <a:srgbClr val="FF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514;p61">
            <a:extLst>
              <a:ext uri="{FF2B5EF4-FFF2-40B4-BE49-F238E27FC236}">
                <a16:creationId xmlns:a16="http://schemas.microsoft.com/office/drawing/2014/main" id="{DCD6E4F8-3525-5681-0ACB-A985067555E9}"/>
              </a:ext>
            </a:extLst>
          </p:cNvPr>
          <p:cNvSpPr txBox="1"/>
          <p:nvPr/>
        </p:nvSpPr>
        <p:spPr>
          <a:xfrm>
            <a:off x="5839528" y="4292348"/>
            <a:ext cx="1123448" cy="270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RTT = 200ms</a:t>
            </a:r>
            <a:endParaRPr dirty="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502;p61">
            <a:extLst>
              <a:ext uri="{FF2B5EF4-FFF2-40B4-BE49-F238E27FC236}">
                <a16:creationId xmlns:a16="http://schemas.microsoft.com/office/drawing/2014/main" id="{2BF90948-B8B1-9081-59A4-A57BC796D593}"/>
              </a:ext>
            </a:extLst>
          </p:cNvPr>
          <p:cNvSpPr/>
          <p:nvPr/>
        </p:nvSpPr>
        <p:spPr>
          <a:xfrm>
            <a:off x="5697028" y="3994200"/>
            <a:ext cx="285000" cy="285000"/>
          </a:xfrm>
          <a:prstGeom prst="rect">
            <a:avLst/>
          </a:prstGeom>
          <a:solidFill>
            <a:srgbClr val="FFFFFF">
              <a:alpha val="75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1506;p61">
            <a:extLst>
              <a:ext uri="{FF2B5EF4-FFF2-40B4-BE49-F238E27FC236}">
                <a16:creationId xmlns:a16="http://schemas.microsoft.com/office/drawing/2014/main" id="{7E7EBF21-77E6-95B7-9E7C-74BA765FDC69}"/>
              </a:ext>
            </a:extLst>
          </p:cNvPr>
          <p:cNvSpPr/>
          <p:nvPr/>
        </p:nvSpPr>
        <p:spPr>
          <a:xfrm>
            <a:off x="6694553" y="3994200"/>
            <a:ext cx="285000" cy="285000"/>
          </a:xfrm>
          <a:prstGeom prst="rect">
            <a:avLst/>
          </a:prstGeom>
          <a:solidFill>
            <a:srgbClr val="FFFFFF">
              <a:alpha val="7500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734F43-5476-12B2-00A4-4AEEBEE4F56E}"/>
              </a:ext>
            </a:extLst>
          </p:cNvPr>
          <p:cNvSpPr txBox="1"/>
          <p:nvPr/>
        </p:nvSpPr>
        <p:spPr>
          <a:xfrm>
            <a:off x="4785431" y="4562101"/>
            <a:ext cx="37109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dirty="0">
                <a:solidFill>
                  <a:srgbClr val="FF00FF"/>
                </a:solidFill>
              </a:rPr>
              <a:t>A–B</a:t>
            </a:r>
            <a:r>
              <a:rPr lang="en-US" altLang="zh-CN" dirty="0"/>
              <a:t> gets twice as much bandwidth as </a:t>
            </a:r>
            <a:r>
              <a:rPr lang="en-US" altLang="zh-CN" dirty="0">
                <a:solidFill>
                  <a:srgbClr val="F1C232"/>
                </a:solidFill>
              </a:rPr>
              <a:t>X–0Y</a:t>
            </a:r>
            <a:endParaRPr lang="en-US" altLang="zh-CN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AB23B7E-DCFD-9FBA-2279-AC6D19203648}"/>
              </a:ext>
            </a:extLst>
          </p:cNvPr>
          <p:cNvSpPr/>
          <p:nvPr/>
        </p:nvSpPr>
        <p:spPr>
          <a:xfrm>
            <a:off x="6629400" y="2571749"/>
            <a:ext cx="1524000" cy="71951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6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Consequences of Equation (2/2): Rate-Based Congestion Control</a:t>
            </a:r>
            <a:endParaRPr/>
          </a:p>
        </p:txBody>
      </p:sp>
      <p:sp>
        <p:nvSpPr>
          <p:cNvPr id="1520" name="Google Shape;1520;p6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Throughput =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TCP throughput is choppy: Rate oscillates between </a:t>
            </a:r>
            <a:r>
              <a:rPr lang="en" i="1"/>
              <a:t>W</a:t>
            </a:r>
            <a:r>
              <a:rPr lang="en"/>
              <a:t>/2 and </a:t>
            </a:r>
            <a:r>
              <a:rPr lang="en" i="1"/>
              <a:t>W</a:t>
            </a: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Some applications (e.g. video streaming) would prefer sending at a steady rate.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Solution: Equation-based congestion control.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Abandon TCP's adjustment rules, and just follow the equation.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Measure RTT, measure </a:t>
            </a:r>
            <a:r>
              <a:rPr lang="en" i="1"/>
              <a:t>p</a:t>
            </a:r>
            <a:r>
              <a:rPr lang="en"/>
              <a:t>, and compute the rate accordingly.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Using the equation ensures fairness: We don't use more bandwidth than TCP would.</a:t>
            </a:r>
            <a:endParaRPr/>
          </a:p>
        </p:txBody>
      </p:sp>
      <p:pic>
        <p:nvPicPr>
          <p:cNvPr id="1521" name="Google Shape;1521;p62"/>
          <p:cNvPicPr preferRelativeResize="0"/>
          <p:nvPr/>
        </p:nvPicPr>
        <p:blipFill rotWithShape="1">
          <a:blip r:embed="rId3">
            <a:alphaModFix/>
          </a:blip>
          <a:srcRect l="42314" t="64343" r="12195"/>
          <a:stretch/>
        </p:blipFill>
        <p:spPr>
          <a:xfrm>
            <a:off x="1624925" y="505275"/>
            <a:ext cx="1822750" cy="8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2" name="Google Shape;1522;p62"/>
          <p:cNvSpPr/>
          <p:nvPr/>
        </p:nvSpPr>
        <p:spPr>
          <a:xfrm>
            <a:off x="2171600" y="4001300"/>
            <a:ext cx="4780600" cy="891651"/>
          </a:xfrm>
          <a:custGeom>
            <a:avLst/>
            <a:gdLst/>
            <a:ahLst/>
            <a:cxnLst/>
            <a:rect l="l" t="t" r="r" b="b"/>
            <a:pathLst>
              <a:path w="191224" h="36887" extrusionOk="0">
                <a:moveTo>
                  <a:pt x="0" y="36840"/>
                </a:moveTo>
                <a:lnTo>
                  <a:pt x="63720" y="51"/>
                </a:lnTo>
                <a:lnTo>
                  <a:pt x="63720" y="36792"/>
                </a:lnTo>
                <a:lnTo>
                  <a:pt x="127334" y="65"/>
                </a:lnTo>
                <a:lnTo>
                  <a:pt x="127334" y="36887"/>
                </a:lnTo>
                <a:lnTo>
                  <a:pt x="191224" y="0"/>
                </a:lnTo>
                <a:lnTo>
                  <a:pt x="191224" y="36887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523" name="Google Shape;1523;p62"/>
          <p:cNvCxnSpPr>
            <a:stCxn id="1524" idx="0"/>
          </p:cNvCxnSpPr>
          <p:nvPr/>
        </p:nvCxnSpPr>
        <p:spPr>
          <a:xfrm rot="10800000">
            <a:off x="5332650" y="481313"/>
            <a:ext cx="219900" cy="3255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24" name="Google Shape;1524;p62"/>
          <p:cNvSpPr txBox="1"/>
          <p:nvPr/>
        </p:nvSpPr>
        <p:spPr>
          <a:xfrm>
            <a:off x="4572000" y="806813"/>
            <a:ext cx="19611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Look up RFC 5348 for spec.</a:t>
            </a: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63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Congestion Control Implementation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Fast Recovery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State Machine and Variants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TCP Throughput Model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Congestion Control Issues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Router-Assisted Congestion Control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1530" name="Google Shape;1530;p63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Congestion Control Issues</a:t>
            </a:r>
            <a:endParaRPr/>
          </a:p>
        </p:txBody>
      </p:sp>
      <p:sp>
        <p:nvSpPr>
          <p:cNvPr id="1531" name="Google Shape;1531;p63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15, Spring 2026</a:t>
            </a:r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6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Congestion Control Issues</a:t>
            </a:r>
            <a:endParaRPr/>
          </a:p>
        </p:txBody>
      </p:sp>
      <p:sp>
        <p:nvSpPr>
          <p:cNvPr id="1537" name="Google Shape;1537;p6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We'll look at 5 issues (and potential solutions):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Confusing corruption and congestion.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Short connections complete before discovering available capacity.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Router queues get filled up, causing high delays.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Cheating.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Congestion control and reliability are intertwined.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Issues (1/5): Confusing Corruption and Congestion</a:t>
            </a:r>
            <a:endParaRPr/>
          </a:p>
        </p:txBody>
      </p:sp>
      <p:sp>
        <p:nvSpPr>
          <p:cNvPr id="1543" name="Google Shape;1543;p6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TCP detects congestion by checking for loss.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Loss could also occur due to corruption.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TCP will confuse corruption with congestion.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From the equation: Higher loss = lower throughput.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Still true, even if the losses aren't due to congestion!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Equation could be used to analyze how TCP would perform on a lossy link (high corruption rate).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0" name="Google Shape;220;p27"/>
          <p:cNvCxnSpPr/>
          <p:nvPr/>
        </p:nvCxnSpPr>
        <p:spPr>
          <a:xfrm>
            <a:off x="8975175" y="461825"/>
            <a:ext cx="0" cy="46323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1" name="Google Shape;221;p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 Recovery: Setting the Stage</a:t>
            </a:r>
            <a:endParaRPr/>
          </a:p>
        </p:txBody>
      </p:sp>
      <p:cxnSp>
        <p:nvCxnSpPr>
          <p:cNvPr id="222" name="Google Shape;222;p27"/>
          <p:cNvCxnSpPr/>
          <p:nvPr/>
        </p:nvCxnSpPr>
        <p:spPr>
          <a:xfrm>
            <a:off x="5955738" y="560851"/>
            <a:ext cx="1186200" cy="153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3" name="Google Shape;223;p27"/>
          <p:cNvCxnSpPr/>
          <p:nvPr/>
        </p:nvCxnSpPr>
        <p:spPr>
          <a:xfrm>
            <a:off x="5955738" y="726064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4" name="Google Shape;224;p27"/>
          <p:cNvSpPr txBox="1"/>
          <p:nvPr/>
        </p:nvSpPr>
        <p:spPr>
          <a:xfrm>
            <a:off x="7143925" y="610551"/>
            <a:ext cx="156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</a:rPr>
              <a:t>✗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225" name="Google Shape;225;p27"/>
          <p:cNvSpPr txBox="1"/>
          <p:nvPr/>
        </p:nvSpPr>
        <p:spPr>
          <a:xfrm>
            <a:off x="5625725" y="450640"/>
            <a:ext cx="2985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101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102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103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104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105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106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107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108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109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110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27"/>
          <p:cNvSpPr txBox="1"/>
          <p:nvPr/>
        </p:nvSpPr>
        <p:spPr>
          <a:xfrm>
            <a:off x="4618867" y="2357053"/>
            <a:ext cx="12711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ack(101) from 102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ack(101) from 103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ack(101) from 104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ack(101) from 105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ack(101) from 106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ack(101) from 107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ack(101) from 108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ack(101) from 109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ack(101) from 110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7" name="Google Shape;227;p27"/>
          <p:cNvCxnSpPr/>
          <p:nvPr/>
        </p:nvCxnSpPr>
        <p:spPr>
          <a:xfrm>
            <a:off x="5955738" y="905160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8" name="Google Shape;228;p27"/>
          <p:cNvCxnSpPr/>
          <p:nvPr/>
        </p:nvCxnSpPr>
        <p:spPr>
          <a:xfrm>
            <a:off x="5955738" y="1089595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9" name="Google Shape;229;p27"/>
          <p:cNvCxnSpPr/>
          <p:nvPr/>
        </p:nvCxnSpPr>
        <p:spPr>
          <a:xfrm>
            <a:off x="5955738" y="1268690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0" name="Google Shape;230;p27"/>
          <p:cNvCxnSpPr/>
          <p:nvPr/>
        </p:nvCxnSpPr>
        <p:spPr>
          <a:xfrm>
            <a:off x="5955738" y="1458849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1" name="Google Shape;231;p27"/>
          <p:cNvCxnSpPr/>
          <p:nvPr/>
        </p:nvCxnSpPr>
        <p:spPr>
          <a:xfrm>
            <a:off x="5955738" y="1637944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2" name="Google Shape;232;p27"/>
          <p:cNvCxnSpPr/>
          <p:nvPr/>
        </p:nvCxnSpPr>
        <p:spPr>
          <a:xfrm>
            <a:off x="5955738" y="2007198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3" name="Google Shape;233;p27"/>
          <p:cNvCxnSpPr/>
          <p:nvPr/>
        </p:nvCxnSpPr>
        <p:spPr>
          <a:xfrm>
            <a:off x="5955738" y="2186294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4" name="Google Shape;234;p27"/>
          <p:cNvCxnSpPr/>
          <p:nvPr/>
        </p:nvCxnSpPr>
        <p:spPr>
          <a:xfrm>
            <a:off x="5955738" y="1820110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5" name="Google Shape;235;p27"/>
          <p:cNvCxnSpPr/>
          <p:nvPr/>
        </p:nvCxnSpPr>
        <p:spPr>
          <a:xfrm>
            <a:off x="5953775" y="461825"/>
            <a:ext cx="0" cy="46323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6" name="Google Shape;236;p27"/>
          <p:cNvCxnSpPr/>
          <p:nvPr/>
        </p:nvCxnSpPr>
        <p:spPr>
          <a:xfrm flipH="1">
            <a:off x="5963238" y="1154433"/>
            <a:ext cx="3012000" cy="129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7" name="Google Shape;237;p27"/>
          <p:cNvCxnSpPr/>
          <p:nvPr/>
        </p:nvCxnSpPr>
        <p:spPr>
          <a:xfrm flipH="1">
            <a:off x="5963238" y="1338868"/>
            <a:ext cx="3012000" cy="129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8" name="Google Shape;238;p27"/>
          <p:cNvCxnSpPr/>
          <p:nvPr/>
        </p:nvCxnSpPr>
        <p:spPr>
          <a:xfrm flipH="1">
            <a:off x="5963238" y="1519031"/>
            <a:ext cx="3012000" cy="129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9" name="Google Shape;239;p27"/>
          <p:cNvCxnSpPr/>
          <p:nvPr/>
        </p:nvCxnSpPr>
        <p:spPr>
          <a:xfrm flipH="1">
            <a:off x="5963238" y="1707054"/>
            <a:ext cx="3012000" cy="129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0" name="Google Shape;240;p27"/>
          <p:cNvCxnSpPr/>
          <p:nvPr/>
        </p:nvCxnSpPr>
        <p:spPr>
          <a:xfrm flipH="1">
            <a:off x="5963238" y="1884398"/>
            <a:ext cx="3012000" cy="129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1" name="Google Shape;241;p27"/>
          <p:cNvCxnSpPr/>
          <p:nvPr/>
        </p:nvCxnSpPr>
        <p:spPr>
          <a:xfrm flipH="1">
            <a:off x="5963238" y="2068833"/>
            <a:ext cx="3012000" cy="129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2" name="Google Shape;242;p27"/>
          <p:cNvCxnSpPr/>
          <p:nvPr/>
        </p:nvCxnSpPr>
        <p:spPr>
          <a:xfrm flipH="1">
            <a:off x="5963238" y="2248997"/>
            <a:ext cx="3012000" cy="129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3" name="Google Shape;243;p27"/>
          <p:cNvCxnSpPr/>
          <p:nvPr/>
        </p:nvCxnSpPr>
        <p:spPr>
          <a:xfrm flipH="1">
            <a:off x="5963238" y="2437019"/>
            <a:ext cx="3012000" cy="129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4" name="Google Shape;244;p27"/>
          <p:cNvCxnSpPr/>
          <p:nvPr/>
        </p:nvCxnSpPr>
        <p:spPr>
          <a:xfrm flipH="1">
            <a:off x="5963238" y="2619318"/>
            <a:ext cx="3012000" cy="129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5" name="Google Shape;245;p27"/>
          <p:cNvCxnSpPr/>
          <p:nvPr/>
        </p:nvCxnSpPr>
        <p:spPr>
          <a:xfrm>
            <a:off x="5955738" y="2845398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6" name="Google Shape;246;p27"/>
          <p:cNvCxnSpPr/>
          <p:nvPr/>
        </p:nvCxnSpPr>
        <p:spPr>
          <a:xfrm flipH="1">
            <a:off x="5963238" y="3263151"/>
            <a:ext cx="3012000" cy="129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7" name="Google Shape;247;p27"/>
          <p:cNvSpPr txBox="1"/>
          <p:nvPr/>
        </p:nvSpPr>
        <p:spPr>
          <a:xfrm>
            <a:off x="4618867" y="4451111"/>
            <a:ext cx="1271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ack(111) from 101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" name="Google Shape;248;p27"/>
          <p:cNvSpPr txBox="1"/>
          <p:nvPr/>
        </p:nvSpPr>
        <p:spPr>
          <a:xfrm>
            <a:off x="3781008" y="2720925"/>
            <a:ext cx="872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Resend 101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" name="Google Shape;249;p2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38136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Consider sending 10 packets.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The first one (101) is dropped.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Acks for 102–110 all say ack(101) because packet 101 is still missing.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After the third duplicate ack(101), </a:t>
            </a:r>
            <a:r>
              <a:rPr lang="en-US" dirty="0"/>
              <a:t>sender declares packet #101 is lost, and</a:t>
            </a:r>
            <a:r>
              <a:rPr lang="en" dirty="0"/>
              <a:t> resends it.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Eventually, ack for the re-sent 101 says ack(111) because packets 102–110 were all received earlier.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What does </a:t>
            </a:r>
            <a:r>
              <a:rPr lang="en" i="1" dirty="0"/>
              <a:t>CWND</a:t>
            </a:r>
            <a:r>
              <a:rPr lang="en" dirty="0"/>
              <a:t> look like during this process?</a:t>
            </a:r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p6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Issues (2/5): Short Connections</a:t>
            </a:r>
            <a:endParaRPr/>
          </a:p>
        </p:txBody>
      </p:sp>
      <p:sp>
        <p:nvSpPr>
          <p:cNvPr id="1549" name="Google Shape;1549;p6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58566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Most real-life TCP connections are really short.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50% of connections send fewer than 1.5 KB.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80% of connections send fewer than 100 KB.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Very few packets (maybe only one) are sent.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Many connections stay in slow-start the whole time.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Short connections likely to suffer from high latency.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Not enough packets to trigger duplicate acks.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Isolated loss may lead to timeouts.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Timeouts can severely increase latency.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Partial fix: Start with a higher initial </a:t>
            </a:r>
            <a:r>
              <a:rPr lang="en" i="1"/>
              <a:t>CWND</a:t>
            </a:r>
            <a:r>
              <a:rPr lang="en"/>
              <a:t>.</a:t>
            </a:r>
            <a:endParaRPr/>
          </a:p>
        </p:txBody>
      </p:sp>
      <p:cxnSp>
        <p:nvCxnSpPr>
          <p:cNvPr id="1550" name="Google Shape;1550;p66"/>
          <p:cNvCxnSpPr>
            <a:stCxn id="1551" idx="0"/>
          </p:cNvCxnSpPr>
          <p:nvPr/>
        </p:nvCxnSpPr>
        <p:spPr>
          <a:xfrm rot="10800000">
            <a:off x="2873175" y="4167500"/>
            <a:ext cx="219900" cy="3255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51" name="Google Shape;1551;p66"/>
          <p:cNvSpPr txBox="1"/>
          <p:nvPr/>
        </p:nvSpPr>
        <p:spPr>
          <a:xfrm>
            <a:off x="2257425" y="4493000"/>
            <a:ext cx="16713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Look up RFC 5348 for experiments on this.</a:t>
            </a: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2" name="Google Shape;1552;p66"/>
          <p:cNvSpPr txBox="1"/>
          <p:nvPr/>
        </p:nvSpPr>
        <p:spPr>
          <a:xfrm>
            <a:off x="5884163" y="3239775"/>
            <a:ext cx="7488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Sender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3" name="Google Shape;1553;p66"/>
          <p:cNvSpPr txBox="1"/>
          <p:nvPr/>
        </p:nvSpPr>
        <p:spPr>
          <a:xfrm>
            <a:off x="8128113" y="3239775"/>
            <a:ext cx="9321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Recipient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54" name="Google Shape;1554;p66"/>
          <p:cNvCxnSpPr/>
          <p:nvPr/>
        </p:nvCxnSpPr>
        <p:spPr>
          <a:xfrm>
            <a:off x="6258575" y="538025"/>
            <a:ext cx="0" cy="26991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5" name="Google Shape;1555;p66"/>
          <p:cNvCxnSpPr/>
          <p:nvPr/>
        </p:nvCxnSpPr>
        <p:spPr>
          <a:xfrm>
            <a:off x="8594175" y="538025"/>
            <a:ext cx="0" cy="26991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6" name="Google Shape;1556;p66"/>
          <p:cNvCxnSpPr/>
          <p:nvPr/>
        </p:nvCxnSpPr>
        <p:spPr>
          <a:xfrm>
            <a:off x="6261575" y="841450"/>
            <a:ext cx="2323800" cy="45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57" name="Google Shape;1557;p66"/>
          <p:cNvCxnSpPr/>
          <p:nvPr/>
        </p:nvCxnSpPr>
        <p:spPr>
          <a:xfrm flipH="1">
            <a:off x="6261575" y="1336750"/>
            <a:ext cx="2323800" cy="45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58" name="Google Shape;1558;p66"/>
          <p:cNvCxnSpPr/>
          <p:nvPr/>
        </p:nvCxnSpPr>
        <p:spPr>
          <a:xfrm>
            <a:off x="6261575" y="1832050"/>
            <a:ext cx="2323800" cy="45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59" name="Google Shape;1559;p66"/>
          <p:cNvCxnSpPr/>
          <p:nvPr/>
        </p:nvCxnSpPr>
        <p:spPr>
          <a:xfrm>
            <a:off x="6261575" y="1984450"/>
            <a:ext cx="2323800" cy="45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60" name="Google Shape;1560;p66"/>
          <p:cNvCxnSpPr/>
          <p:nvPr/>
        </p:nvCxnSpPr>
        <p:spPr>
          <a:xfrm flipH="1">
            <a:off x="6261575" y="2327350"/>
            <a:ext cx="2323800" cy="45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61" name="Google Shape;1561;p66"/>
          <p:cNvCxnSpPr/>
          <p:nvPr/>
        </p:nvCxnSpPr>
        <p:spPr>
          <a:xfrm flipH="1">
            <a:off x="6261575" y="2479750"/>
            <a:ext cx="2323800" cy="45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62" name="Google Shape;1562;p66"/>
          <p:cNvSpPr txBox="1"/>
          <p:nvPr/>
        </p:nvSpPr>
        <p:spPr>
          <a:xfrm>
            <a:off x="5823125" y="3730100"/>
            <a:ext cx="3200700" cy="9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Recall slow start: Start with 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CWND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= 1, double every RTT.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It took ≈2 RTTs to send 3 packets.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6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Issues (3/5): Router Queues Get Filled Up</a:t>
            </a:r>
            <a:endParaRPr/>
          </a:p>
        </p:txBody>
      </p:sp>
      <p:sp>
        <p:nvSpPr>
          <p:cNvPr id="1568" name="Google Shape;1568;p6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TCP deliberately overshoots capacity until packets get dropped.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Recall: Loss occurs when the queue is full.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By then, the queue is already full, and packets are delayed.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Result: Delays are large for everybody.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Someone is transferring a 10 GB file. Queues are filled with their packets.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want to download a 100 byte file. You're stuck waiting in the queue.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problem is even worse if routers keep really long queues.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Bufferbloat</a:t>
            </a:r>
            <a:r>
              <a:rPr lang="en"/>
              <a:t>: Routers have excessive memory, and maintain long queues.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loss occurs, everybody is already waiting in a really long queue.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6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Issues (3/5): Router Queues Get Filled Up</a:t>
            </a:r>
            <a:endParaRPr/>
          </a:p>
        </p:txBody>
      </p:sp>
      <p:sp>
        <p:nvSpPr>
          <p:cNvPr id="1574" name="Google Shape;1574;p6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6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Possible solution: Google's BBR algorithm (2016).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Detects congestion using </a:t>
            </a:r>
            <a:r>
              <a:rPr lang="en" i="1"/>
              <a:t>delay</a:t>
            </a:r>
            <a:r>
              <a:rPr lang="en"/>
              <a:t> instead of </a:t>
            </a:r>
            <a:r>
              <a:rPr lang="en" i="1"/>
              <a:t>loss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Sender learns its minimum RTT.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Sender slows down if it observes RTTs exceeding the minimum.</a:t>
            </a:r>
            <a:endParaRPr/>
          </a:p>
        </p:txBody>
      </p:sp>
      <p:sp>
        <p:nvSpPr>
          <p:cNvPr id="1576" name="Google Shape;1576;p68"/>
          <p:cNvSpPr txBox="1"/>
          <p:nvPr/>
        </p:nvSpPr>
        <p:spPr>
          <a:xfrm>
            <a:off x="2636850" y="2247375"/>
            <a:ext cx="26931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Congestion Control Protocols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7" name="Google Shape;1577;p68"/>
          <p:cNvSpPr txBox="1"/>
          <p:nvPr/>
        </p:nvSpPr>
        <p:spPr>
          <a:xfrm>
            <a:off x="3342300" y="3021075"/>
            <a:ext cx="12822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Pricing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78" name="Google Shape;1578;p68"/>
          <p:cNvCxnSpPr>
            <a:stCxn id="1576" idx="2"/>
            <a:endCxn id="1577" idx="0"/>
          </p:cNvCxnSpPr>
          <p:nvPr/>
        </p:nvCxnSpPr>
        <p:spPr>
          <a:xfrm>
            <a:off x="3983400" y="2518275"/>
            <a:ext cx="0" cy="502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79" name="Google Shape;1579;p68"/>
          <p:cNvSpPr txBox="1"/>
          <p:nvPr/>
        </p:nvSpPr>
        <p:spPr>
          <a:xfrm>
            <a:off x="2046900" y="3021075"/>
            <a:ext cx="12822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Reservations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80" name="Google Shape;1580;p68"/>
          <p:cNvCxnSpPr>
            <a:stCxn id="1576" idx="2"/>
            <a:endCxn id="1579" idx="0"/>
          </p:cNvCxnSpPr>
          <p:nvPr/>
        </p:nvCxnSpPr>
        <p:spPr>
          <a:xfrm flipH="1">
            <a:off x="2688000" y="2518275"/>
            <a:ext cx="1295400" cy="502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1" name="Google Shape;1581;p68"/>
          <p:cNvSpPr txBox="1"/>
          <p:nvPr/>
        </p:nvSpPr>
        <p:spPr>
          <a:xfrm>
            <a:off x="4351800" y="3021075"/>
            <a:ext cx="1854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Dynamic Adjustment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82" name="Google Shape;1582;p68"/>
          <p:cNvCxnSpPr>
            <a:stCxn id="1576" idx="2"/>
            <a:endCxn id="1581" idx="0"/>
          </p:cNvCxnSpPr>
          <p:nvPr/>
        </p:nvCxnSpPr>
        <p:spPr>
          <a:xfrm>
            <a:off x="3983400" y="2518275"/>
            <a:ext cx="1295400" cy="502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3" name="Google Shape;1583;p68"/>
          <p:cNvSpPr txBox="1"/>
          <p:nvPr/>
        </p:nvSpPr>
        <p:spPr>
          <a:xfrm>
            <a:off x="5746500" y="3794775"/>
            <a:ext cx="13506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Router-assisted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4" name="Google Shape;1584;p68"/>
          <p:cNvSpPr txBox="1"/>
          <p:nvPr/>
        </p:nvSpPr>
        <p:spPr>
          <a:xfrm>
            <a:off x="3624925" y="3794775"/>
            <a:ext cx="10512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Host-based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85" name="Google Shape;1585;p68"/>
          <p:cNvCxnSpPr>
            <a:stCxn id="1581" idx="2"/>
            <a:endCxn id="1584" idx="0"/>
          </p:cNvCxnSpPr>
          <p:nvPr/>
        </p:nvCxnSpPr>
        <p:spPr>
          <a:xfrm flipH="1">
            <a:off x="4150500" y="3291975"/>
            <a:ext cx="1128300" cy="502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6" name="Google Shape;1586;p68"/>
          <p:cNvCxnSpPr>
            <a:stCxn id="1581" idx="2"/>
            <a:endCxn id="1583" idx="0"/>
          </p:cNvCxnSpPr>
          <p:nvPr/>
        </p:nvCxnSpPr>
        <p:spPr>
          <a:xfrm>
            <a:off x="5278800" y="3291975"/>
            <a:ext cx="1143000" cy="502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7" name="Google Shape;1587;p68"/>
          <p:cNvSpPr txBox="1"/>
          <p:nvPr/>
        </p:nvSpPr>
        <p:spPr>
          <a:xfrm>
            <a:off x="3015325" y="4568475"/>
            <a:ext cx="10512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Loss-based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8" name="Google Shape;1588;p68"/>
          <p:cNvSpPr txBox="1"/>
          <p:nvPr/>
        </p:nvSpPr>
        <p:spPr>
          <a:xfrm>
            <a:off x="4234525" y="4568475"/>
            <a:ext cx="10512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Delay-based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89" name="Google Shape;1589;p68"/>
          <p:cNvCxnSpPr>
            <a:stCxn id="1584" idx="2"/>
            <a:endCxn id="1587" idx="0"/>
          </p:cNvCxnSpPr>
          <p:nvPr/>
        </p:nvCxnSpPr>
        <p:spPr>
          <a:xfrm flipH="1">
            <a:off x="3540925" y="4065675"/>
            <a:ext cx="609600" cy="502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0" name="Google Shape;1590;p68"/>
          <p:cNvCxnSpPr>
            <a:stCxn id="1584" idx="2"/>
            <a:endCxn id="1588" idx="0"/>
          </p:cNvCxnSpPr>
          <p:nvPr/>
        </p:nvCxnSpPr>
        <p:spPr>
          <a:xfrm>
            <a:off x="4150525" y="4065675"/>
            <a:ext cx="609600" cy="502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91" name="Google Shape;1591;p68"/>
          <p:cNvSpPr/>
          <p:nvPr/>
        </p:nvSpPr>
        <p:spPr>
          <a:xfrm>
            <a:off x="4234525" y="4568475"/>
            <a:ext cx="10512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C41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2" name="Google Shape;1592;p68"/>
          <p:cNvSpPr txBox="1"/>
          <p:nvPr/>
        </p:nvSpPr>
        <p:spPr>
          <a:xfrm>
            <a:off x="5346900" y="4568475"/>
            <a:ext cx="495625" cy="303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BBR</a:t>
            </a:r>
            <a:endParaRPr dirty="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3" name="Google Shape;1593;p68"/>
          <p:cNvSpPr txBox="1"/>
          <p:nvPr/>
        </p:nvSpPr>
        <p:spPr>
          <a:xfrm>
            <a:off x="2599512" y="4568475"/>
            <a:ext cx="495625" cy="303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TCP</a:t>
            </a:r>
            <a:endParaRPr dirty="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4" name="Google Shape;1594;p68"/>
          <p:cNvSpPr/>
          <p:nvPr/>
        </p:nvSpPr>
        <p:spPr>
          <a:xfrm>
            <a:off x="3015325" y="4568475"/>
            <a:ext cx="10512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C41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6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Issues (4/5): Cheating</a:t>
            </a:r>
            <a:endParaRPr/>
          </a:p>
        </p:txBody>
      </p:sp>
      <p:sp>
        <p:nvSpPr>
          <p:cNvPr id="1600" name="Google Shape;1600;p6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Nobody is enforcing that users follow the TCP congestion control algorithm.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Cheating strategy: Change the algorithm.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Increase the window faster (+2, instead of +1).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Start with a large initial </a:t>
            </a:r>
            <a:r>
              <a:rPr lang="en" i="1"/>
              <a:t>CWND</a:t>
            </a: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Cheating strategy: Open lots of connections.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TCP shares bandwidth between connections.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Alice opens 10 connections, and Bob opens 1, then Alice gets 10x more bandwidth.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7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Issues (4/5): Cheating</a:t>
            </a:r>
            <a:endParaRPr/>
          </a:p>
        </p:txBody>
      </p:sp>
      <p:sp>
        <p:nvSpPr>
          <p:cNvPr id="1606" name="Google Shape;1606;p7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47295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Applying graphical model to a cheating host: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X increases by 2 per RTT.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 increases by 1 per RTT.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Suppose current allocation is (</a:t>
            </a:r>
            <a:r>
              <a:rPr lang="en" i="1"/>
              <a:t>X</a:t>
            </a:r>
            <a:r>
              <a:rPr lang="en"/>
              <a:t>, </a:t>
            </a:r>
            <a:r>
              <a:rPr lang="en" i="1"/>
              <a:t>Y</a:t>
            </a:r>
            <a:r>
              <a:rPr lang="en"/>
              <a:t>).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If both increase additively: (</a:t>
            </a:r>
            <a:r>
              <a:rPr lang="en" i="1"/>
              <a:t>X </a:t>
            </a:r>
            <a:r>
              <a:rPr lang="en"/>
              <a:t>+ 2</a:t>
            </a:r>
            <a:r>
              <a:rPr lang="en" i="1"/>
              <a:t>a</a:t>
            </a:r>
            <a:r>
              <a:rPr lang="en"/>
              <a:t>, </a:t>
            </a:r>
            <a:r>
              <a:rPr lang="en" i="1"/>
              <a:t>Y </a:t>
            </a:r>
            <a:r>
              <a:rPr lang="en"/>
              <a:t>+ </a:t>
            </a:r>
            <a:r>
              <a:rPr lang="en" i="1"/>
              <a:t>a</a:t>
            </a:r>
            <a:r>
              <a:rPr lang="en"/>
              <a:t>).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Notice: Slope of this line is now 1/2, not 1.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Fairness/efficiency lines now meet at (2/3, 1/3).</a:t>
            </a:r>
            <a:endParaRPr/>
          </a:p>
        </p:txBody>
      </p:sp>
      <p:grpSp>
        <p:nvGrpSpPr>
          <p:cNvPr id="1607" name="Google Shape;1607;p70"/>
          <p:cNvGrpSpPr/>
          <p:nvPr/>
        </p:nvGrpSpPr>
        <p:grpSpPr>
          <a:xfrm>
            <a:off x="4996201" y="842450"/>
            <a:ext cx="387298" cy="3650100"/>
            <a:chOff x="4138801" y="842450"/>
            <a:chExt cx="387298" cy="3650100"/>
          </a:xfrm>
        </p:grpSpPr>
        <p:cxnSp>
          <p:nvCxnSpPr>
            <p:cNvPr id="1608" name="Google Shape;1608;p70"/>
            <p:cNvCxnSpPr/>
            <p:nvPr/>
          </p:nvCxnSpPr>
          <p:spPr>
            <a:xfrm>
              <a:off x="4448700" y="842450"/>
              <a:ext cx="0" cy="36501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1609" name="Google Shape;1609;p70"/>
            <p:cNvSpPr txBox="1"/>
            <p:nvPr/>
          </p:nvSpPr>
          <p:spPr>
            <a:xfrm>
              <a:off x="4138801" y="1071050"/>
              <a:ext cx="233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610" name="Google Shape;1610;p70"/>
            <p:cNvCxnSpPr/>
            <p:nvPr/>
          </p:nvCxnSpPr>
          <p:spPr>
            <a:xfrm>
              <a:off x="4372500" y="1178750"/>
              <a:ext cx="153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11" name="Google Shape;1611;p70"/>
          <p:cNvGrpSpPr/>
          <p:nvPr/>
        </p:nvGrpSpPr>
        <p:grpSpPr>
          <a:xfrm>
            <a:off x="5306100" y="4415750"/>
            <a:ext cx="3650100" cy="368400"/>
            <a:chOff x="4448700" y="4415750"/>
            <a:chExt cx="3650100" cy="368400"/>
          </a:xfrm>
        </p:grpSpPr>
        <p:cxnSp>
          <p:nvCxnSpPr>
            <p:cNvPr id="1612" name="Google Shape;1612;p70"/>
            <p:cNvCxnSpPr/>
            <p:nvPr/>
          </p:nvCxnSpPr>
          <p:spPr>
            <a:xfrm rot="10800000">
              <a:off x="4448700" y="4492550"/>
              <a:ext cx="36501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1613" name="Google Shape;1613;p70"/>
            <p:cNvSpPr txBox="1"/>
            <p:nvPr/>
          </p:nvSpPr>
          <p:spPr>
            <a:xfrm>
              <a:off x="7636501" y="4568750"/>
              <a:ext cx="233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614" name="Google Shape;1614;p70"/>
            <p:cNvCxnSpPr>
              <a:stCxn id="1615" idx="1"/>
              <a:endCxn id="1613" idx="0"/>
            </p:cNvCxnSpPr>
            <p:nvPr/>
          </p:nvCxnSpPr>
          <p:spPr>
            <a:xfrm>
              <a:off x="7753351" y="4415750"/>
              <a:ext cx="0" cy="153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616" name="Google Shape;1616;p70"/>
          <p:cNvCxnSpPr>
            <a:stCxn id="1617" idx="1"/>
            <a:endCxn id="1618" idx="2"/>
          </p:cNvCxnSpPr>
          <p:nvPr/>
        </p:nvCxnSpPr>
        <p:spPr>
          <a:xfrm>
            <a:off x="5306100" y="1179043"/>
            <a:ext cx="3303600" cy="33135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9" name="Google Shape;1619;p70"/>
          <p:cNvCxnSpPr>
            <a:endCxn id="1620" idx="3"/>
          </p:cNvCxnSpPr>
          <p:nvPr/>
        </p:nvCxnSpPr>
        <p:spPr>
          <a:xfrm rot="10800000" flipH="1">
            <a:off x="5306100" y="2835800"/>
            <a:ext cx="3303600" cy="1656900"/>
          </a:xfrm>
          <a:prstGeom prst="straightConnector1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21" name="Google Shape;1621;p70"/>
          <p:cNvSpPr txBox="1"/>
          <p:nvPr/>
        </p:nvSpPr>
        <p:spPr>
          <a:xfrm>
            <a:off x="7331109" y="747940"/>
            <a:ext cx="1189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Fairness Line: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 = 2</a:t>
            </a:r>
            <a:r>
              <a:rPr lang="en" i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Y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2" name="Google Shape;1622;p70"/>
          <p:cNvSpPr txBox="1"/>
          <p:nvPr/>
        </p:nvSpPr>
        <p:spPr>
          <a:xfrm>
            <a:off x="5543141" y="747949"/>
            <a:ext cx="1189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Efficiency Line:</a:t>
            </a: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+ </a:t>
            </a:r>
            <a:r>
              <a:rPr lang="en" i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Y</a:t>
            </a: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= 1</a:t>
            </a: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3" name="Google Shape;1623;p70"/>
          <p:cNvSpPr txBox="1"/>
          <p:nvPr/>
        </p:nvSpPr>
        <p:spPr>
          <a:xfrm>
            <a:off x="5843955" y="3195750"/>
            <a:ext cx="445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Y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4" name="Google Shape;1624;p70"/>
          <p:cNvSpPr/>
          <p:nvPr/>
        </p:nvSpPr>
        <p:spPr>
          <a:xfrm>
            <a:off x="6317412" y="3233862"/>
            <a:ext cx="139200" cy="1392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5" name="Google Shape;1625;p70"/>
          <p:cNvSpPr txBox="1"/>
          <p:nvPr/>
        </p:nvSpPr>
        <p:spPr>
          <a:xfrm>
            <a:off x="6970475" y="2286300"/>
            <a:ext cx="907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+2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Y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+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6" name="Google Shape;1626;p70"/>
          <p:cNvSpPr/>
          <p:nvPr/>
        </p:nvSpPr>
        <p:spPr>
          <a:xfrm>
            <a:off x="7919571" y="2432820"/>
            <a:ext cx="139200" cy="1392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27" name="Google Shape;1627;p70"/>
          <p:cNvCxnSpPr/>
          <p:nvPr/>
        </p:nvCxnSpPr>
        <p:spPr>
          <a:xfrm rot="10800000" flipH="1">
            <a:off x="6409132" y="2501696"/>
            <a:ext cx="1584300" cy="793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2" name="Google Shape;1632;p71"/>
          <p:cNvCxnSpPr/>
          <p:nvPr/>
        </p:nvCxnSpPr>
        <p:spPr>
          <a:xfrm rot="10800000" flipH="1">
            <a:off x="5312529" y="3177383"/>
            <a:ext cx="2057700" cy="13149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633" name="Google Shape;1633;p71"/>
          <p:cNvCxnSpPr/>
          <p:nvPr/>
        </p:nvCxnSpPr>
        <p:spPr>
          <a:xfrm rot="10800000" flipH="1">
            <a:off x="5312529" y="2497883"/>
            <a:ext cx="1538100" cy="1994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634" name="Google Shape;1634;p71"/>
          <p:cNvCxnSpPr/>
          <p:nvPr/>
        </p:nvCxnSpPr>
        <p:spPr>
          <a:xfrm rot="10800000" flipH="1">
            <a:off x="5312450" y="1610450"/>
            <a:ext cx="876600" cy="28818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635" name="Google Shape;1635;p7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AIMD (Additive Increase, Multiplicative Decrease) Adjustments on Graph</a:t>
            </a:r>
            <a:endParaRPr/>
          </a:p>
        </p:txBody>
      </p:sp>
      <p:sp>
        <p:nvSpPr>
          <p:cNvPr id="1636" name="Google Shape;1636;p7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4729500" cy="3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Increase: +2 (X), +1(Y)		Decrease: ÷2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Because X is cheating, AIMD converges toward a "fairness" line where X has twice as much bandwidth as Y.</a:t>
            </a:r>
            <a:endParaRPr/>
          </a:p>
        </p:txBody>
      </p:sp>
      <p:grpSp>
        <p:nvGrpSpPr>
          <p:cNvPr id="1637" name="Google Shape;1637;p71"/>
          <p:cNvGrpSpPr/>
          <p:nvPr/>
        </p:nvGrpSpPr>
        <p:grpSpPr>
          <a:xfrm>
            <a:off x="4996201" y="842450"/>
            <a:ext cx="387298" cy="3650100"/>
            <a:chOff x="4138801" y="842450"/>
            <a:chExt cx="387298" cy="3650100"/>
          </a:xfrm>
        </p:grpSpPr>
        <p:cxnSp>
          <p:nvCxnSpPr>
            <p:cNvPr id="1638" name="Google Shape;1638;p71"/>
            <p:cNvCxnSpPr/>
            <p:nvPr/>
          </p:nvCxnSpPr>
          <p:spPr>
            <a:xfrm>
              <a:off x="4448700" y="842450"/>
              <a:ext cx="0" cy="36501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1639" name="Google Shape;1639;p71"/>
            <p:cNvSpPr txBox="1"/>
            <p:nvPr/>
          </p:nvSpPr>
          <p:spPr>
            <a:xfrm>
              <a:off x="4138801" y="1071050"/>
              <a:ext cx="233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640" name="Google Shape;1640;p71"/>
            <p:cNvCxnSpPr/>
            <p:nvPr/>
          </p:nvCxnSpPr>
          <p:spPr>
            <a:xfrm>
              <a:off x="4372500" y="1178750"/>
              <a:ext cx="153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1" name="Google Shape;1641;p71"/>
          <p:cNvGrpSpPr/>
          <p:nvPr/>
        </p:nvGrpSpPr>
        <p:grpSpPr>
          <a:xfrm>
            <a:off x="5306100" y="4415750"/>
            <a:ext cx="3650100" cy="368400"/>
            <a:chOff x="4448700" y="4415750"/>
            <a:chExt cx="3650100" cy="368400"/>
          </a:xfrm>
        </p:grpSpPr>
        <p:cxnSp>
          <p:nvCxnSpPr>
            <p:cNvPr id="1642" name="Google Shape;1642;p71"/>
            <p:cNvCxnSpPr/>
            <p:nvPr/>
          </p:nvCxnSpPr>
          <p:spPr>
            <a:xfrm rot="10800000">
              <a:off x="4448700" y="4492550"/>
              <a:ext cx="36501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1643" name="Google Shape;1643;p71"/>
            <p:cNvSpPr txBox="1"/>
            <p:nvPr/>
          </p:nvSpPr>
          <p:spPr>
            <a:xfrm>
              <a:off x="7636501" y="4568750"/>
              <a:ext cx="233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644" name="Google Shape;1644;p71"/>
            <p:cNvCxnSpPr>
              <a:stCxn id="1645" idx="1"/>
              <a:endCxn id="1643" idx="0"/>
            </p:cNvCxnSpPr>
            <p:nvPr/>
          </p:nvCxnSpPr>
          <p:spPr>
            <a:xfrm>
              <a:off x="7753351" y="4415750"/>
              <a:ext cx="0" cy="153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646" name="Google Shape;1646;p71"/>
          <p:cNvCxnSpPr>
            <a:stCxn id="1647" idx="1"/>
            <a:endCxn id="1648" idx="2"/>
          </p:cNvCxnSpPr>
          <p:nvPr/>
        </p:nvCxnSpPr>
        <p:spPr>
          <a:xfrm>
            <a:off x="5306100" y="1179043"/>
            <a:ext cx="3303600" cy="33135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49" name="Google Shape;1649;p71"/>
          <p:cNvSpPr txBox="1"/>
          <p:nvPr/>
        </p:nvSpPr>
        <p:spPr>
          <a:xfrm>
            <a:off x="5543141" y="747949"/>
            <a:ext cx="1189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Efficiency Line:</a:t>
            </a: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+ </a:t>
            </a:r>
            <a:r>
              <a:rPr lang="en" i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Y</a:t>
            </a: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= 1</a:t>
            </a: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50" name="Google Shape;1650;p71"/>
          <p:cNvCxnSpPr/>
          <p:nvPr/>
        </p:nvCxnSpPr>
        <p:spPr>
          <a:xfrm rot="10800000" flipH="1">
            <a:off x="5306100" y="2835800"/>
            <a:ext cx="3303600" cy="1656900"/>
          </a:xfrm>
          <a:prstGeom prst="straightConnector1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51" name="Google Shape;1651;p71"/>
          <p:cNvSpPr txBox="1"/>
          <p:nvPr/>
        </p:nvSpPr>
        <p:spPr>
          <a:xfrm>
            <a:off x="7331109" y="747940"/>
            <a:ext cx="1189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Fairness Line: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 = 2</a:t>
            </a:r>
            <a:r>
              <a:rPr lang="en" i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Y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2" name="Google Shape;1652;p71"/>
          <p:cNvSpPr/>
          <p:nvPr/>
        </p:nvSpPr>
        <p:spPr>
          <a:xfrm>
            <a:off x="5561521" y="1851425"/>
            <a:ext cx="83400" cy="834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53" name="Google Shape;1653;p71"/>
          <p:cNvCxnSpPr/>
          <p:nvPr/>
        </p:nvCxnSpPr>
        <p:spPr>
          <a:xfrm rot="10800000" flipH="1">
            <a:off x="5634475" y="1609992"/>
            <a:ext cx="557400" cy="279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4" name="Google Shape;1654;p71"/>
          <p:cNvCxnSpPr/>
          <p:nvPr/>
        </p:nvCxnSpPr>
        <p:spPr>
          <a:xfrm flipH="1">
            <a:off x="5755000" y="1610850"/>
            <a:ext cx="434100" cy="1424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55" name="Google Shape;1655;p71"/>
          <p:cNvCxnSpPr/>
          <p:nvPr/>
        </p:nvCxnSpPr>
        <p:spPr>
          <a:xfrm rot="10800000" flipH="1">
            <a:off x="5750537" y="2500974"/>
            <a:ext cx="1098600" cy="549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6" name="Google Shape;1656;p71"/>
          <p:cNvCxnSpPr/>
          <p:nvPr/>
        </p:nvCxnSpPr>
        <p:spPr>
          <a:xfrm rot="10800000" flipH="1">
            <a:off x="6073850" y="2497825"/>
            <a:ext cx="776700" cy="1006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657" name="Google Shape;1657;p71"/>
          <p:cNvCxnSpPr/>
          <p:nvPr/>
        </p:nvCxnSpPr>
        <p:spPr>
          <a:xfrm rot="10800000" flipH="1">
            <a:off x="5312529" y="2964983"/>
            <a:ext cx="1858800" cy="15273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658" name="Google Shape;1658;p71"/>
          <p:cNvCxnSpPr/>
          <p:nvPr/>
        </p:nvCxnSpPr>
        <p:spPr>
          <a:xfrm rot="10800000" flipH="1">
            <a:off x="6070816" y="2959027"/>
            <a:ext cx="1108500" cy="555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9" name="Google Shape;1659;p71"/>
          <p:cNvCxnSpPr/>
          <p:nvPr/>
        </p:nvCxnSpPr>
        <p:spPr>
          <a:xfrm rot="10800000" flipH="1">
            <a:off x="6255700" y="2959575"/>
            <a:ext cx="921300" cy="757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660" name="Google Shape;1660;p71"/>
          <p:cNvCxnSpPr/>
          <p:nvPr/>
        </p:nvCxnSpPr>
        <p:spPr>
          <a:xfrm rot="10800000" flipH="1">
            <a:off x="6268459" y="3175740"/>
            <a:ext cx="1105500" cy="552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1" name="Google Shape;1661;p71"/>
          <p:cNvCxnSpPr/>
          <p:nvPr/>
        </p:nvCxnSpPr>
        <p:spPr>
          <a:xfrm rot="10800000" flipH="1">
            <a:off x="6440727" y="3174552"/>
            <a:ext cx="932100" cy="598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p7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Issues (4/5): Cheating</a:t>
            </a:r>
            <a:endParaRPr/>
          </a:p>
        </p:txBody>
      </p:sp>
      <p:sp>
        <p:nvSpPr>
          <p:cNvPr id="1667" name="Google Shape;1667;p7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Why hasn't the Internet suffered congestion collapse? Some theories: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Cheaters might get an unfair share of bandwidth, but they still follow basic congestion control rules (e.g. slow down when loss occurs).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Contrast with the 1980s: Everybody sent at maximum rate, no adjusting.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TCP is implemented in the operating system.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Most users probably aren't changing their OS code.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How much cheating occurs in practice?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We don't really know. Measuring cheating is hard.</a:t>
            </a:r>
            <a:endParaRPr dirty="0"/>
          </a:p>
        </p:txBody>
      </p:sp>
      <p:graphicFrame>
        <p:nvGraphicFramePr>
          <p:cNvPr id="1668" name="Google Shape;1668;p72"/>
          <p:cNvGraphicFramePr/>
          <p:nvPr/>
        </p:nvGraphicFramePr>
        <p:xfrm>
          <a:off x="1199700" y="3512835"/>
          <a:ext cx="6744600" cy="1402030"/>
        </p:xfrm>
        <a:graphic>
          <a:graphicData uri="http://schemas.openxmlformats.org/drawingml/2006/table">
            <a:tbl>
              <a:tblPr>
                <a:noFill/>
                <a:tableStyleId>{F42FFB72-2E00-4C84-A838-785EF1CB27BB}</a:tableStyleId>
              </a:tblPr>
              <a:tblGrid>
                <a:gridCol w="337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700">
                <a:tc>
                  <a:txBody>
                    <a:bodyPr/>
                    <a:lstStyle/>
                    <a:p>
                      <a:pPr marL="108585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595959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A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sng">
                          <a:solidFill>
                            <a:schemeClr val="hlink"/>
                          </a:solidFill>
                          <a:hlinkClick r:id="rId3"/>
                        </a:rPr>
                        <a:t>Link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65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595959"/>
                          </a:solidFill>
                        </a:rPr>
                        <a:t>Google’s Network Congestion Algorithm Isn’t Fair, Researchers Say</a:t>
                      </a:r>
                      <a:endParaRPr sz="1600" b="1">
                        <a:solidFill>
                          <a:srgbClr val="595959"/>
                        </a:solidFill>
                      </a:endParaRPr>
                    </a:p>
                  </a:txBody>
                  <a:tcPr marL="91425" marR="91425" marT="91425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A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>
                          <a:solidFill>
                            <a:srgbClr val="595959"/>
                          </a:solidFill>
                        </a:rPr>
                        <a:t>Karl Bode</a:t>
                      </a:r>
                      <a:endParaRPr i="1">
                        <a:solidFill>
                          <a:srgbClr val="595959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A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>
                          <a:solidFill>
                            <a:srgbClr val="595959"/>
                          </a:solidFill>
                        </a:rPr>
                        <a:t>October 31, 2019</a:t>
                      </a:r>
                      <a:endParaRPr i="1">
                        <a:solidFill>
                          <a:srgbClr val="59595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69" name="Google Shape;1669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2750" y="3586550"/>
            <a:ext cx="154305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7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Issues (5/5): Congestion Control and Reliability are Intertwined</a:t>
            </a:r>
            <a:endParaRPr/>
          </a:p>
        </p:txBody>
      </p:sp>
      <p:sp>
        <p:nvSpPr>
          <p:cNvPr id="1675" name="Google Shape;1675;p7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Mechanisms for congestion control and reliability are tightly coupled.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design choice from the 1980s. (TCP was patched to stop congestion collapse.)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Example: CWND is adjusted based on acks and timeouts.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Example: We detect loss/congestion with duplicate acks, because TCP uses cumulative acks.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This complicates evolution.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Example: If we wanted to switch from cumulative to selective acks, we'd have to change the congestion control algorithm too.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is a failure of modularity, not layering.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Sometimes we only want one, but not the other.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Congestion control, no reliability: Video streaming.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Reliability, no congestion control: Lightweight application (one packet per hour).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74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Congestion Control Implementation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Fast Recovery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State Machine and Variants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TCP Throughput Model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Congestion Control Issues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Router-Assisted Congestion Control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1" name="Google Shape;1681;p74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Router-Assisted Congestion Control</a:t>
            </a:r>
            <a:endParaRPr/>
          </a:p>
        </p:txBody>
      </p:sp>
      <p:sp>
        <p:nvSpPr>
          <p:cNvPr id="1682" name="Google Shape;1682;p74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15, Spring 2026</a:t>
            </a:r>
            <a:endParaRPr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7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Router-Assisted Congestion Control</a:t>
            </a:r>
            <a:endParaRPr/>
          </a:p>
        </p:txBody>
      </p:sp>
      <p:sp>
        <p:nvSpPr>
          <p:cNvPr id="1688" name="Google Shape;1688;p7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Many of our issues could be fixed with some help from routers!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Confusing corruption and congestion.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Short connections complete before discovering available capacity.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Router queues get filled up, causing high delays.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Cheating.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Congestion control and reliability are intertwined.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Two ways routers can help: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</a:pPr>
            <a:r>
              <a:rPr lang="en" b="1">
                <a:solidFill>
                  <a:schemeClr val="accent3"/>
                </a:solidFill>
              </a:rPr>
              <a:t>Enforce fairness. (Helps with 4.)</a:t>
            </a:r>
            <a:endParaRPr b="1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Send information to hosts. (Helps with 1, 2, 3.)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Fast Recovery: Windows Without Fast Recovery</a:t>
            </a:r>
            <a:endParaRPr/>
          </a:p>
        </p:txBody>
      </p:sp>
      <p:sp>
        <p:nvSpPr>
          <p:cNvPr id="255" name="Google Shape;255;p28"/>
          <p:cNvSpPr/>
          <p:nvPr/>
        </p:nvSpPr>
        <p:spPr>
          <a:xfrm rot="5400000">
            <a:off x="5874000" y="6832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28"/>
          <p:cNvSpPr/>
          <p:nvPr/>
        </p:nvSpPr>
        <p:spPr>
          <a:xfrm rot="5400000">
            <a:off x="6048900" y="6832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" name="Google Shape;257;p28"/>
          <p:cNvSpPr/>
          <p:nvPr/>
        </p:nvSpPr>
        <p:spPr>
          <a:xfrm rot="5400000">
            <a:off x="6223800" y="6832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8" name="Google Shape;258;p28"/>
          <p:cNvSpPr/>
          <p:nvPr/>
        </p:nvSpPr>
        <p:spPr>
          <a:xfrm rot="5400000">
            <a:off x="6398700" y="6832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" name="Google Shape;259;p28"/>
          <p:cNvSpPr/>
          <p:nvPr/>
        </p:nvSpPr>
        <p:spPr>
          <a:xfrm rot="5400000">
            <a:off x="6573600" y="6832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" name="Google Shape;260;p28"/>
          <p:cNvSpPr/>
          <p:nvPr/>
        </p:nvSpPr>
        <p:spPr>
          <a:xfrm rot="5400000">
            <a:off x="6748500" y="6832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" name="Google Shape;261;p28"/>
          <p:cNvSpPr/>
          <p:nvPr/>
        </p:nvSpPr>
        <p:spPr>
          <a:xfrm rot="5400000">
            <a:off x="6923400" y="6832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" name="Google Shape;262;p28"/>
          <p:cNvSpPr/>
          <p:nvPr/>
        </p:nvSpPr>
        <p:spPr>
          <a:xfrm rot="5400000">
            <a:off x="7098300" y="6832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" name="Google Shape;263;p28"/>
          <p:cNvSpPr/>
          <p:nvPr/>
        </p:nvSpPr>
        <p:spPr>
          <a:xfrm rot="5400000">
            <a:off x="7273200" y="6832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28"/>
          <p:cNvSpPr/>
          <p:nvPr/>
        </p:nvSpPr>
        <p:spPr>
          <a:xfrm rot="5400000">
            <a:off x="7448100" y="6832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" name="Google Shape;265;p28"/>
          <p:cNvSpPr/>
          <p:nvPr/>
        </p:nvSpPr>
        <p:spPr>
          <a:xfrm rot="5400000">
            <a:off x="7623000" y="6832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6" name="Google Shape;266;p28"/>
          <p:cNvSpPr/>
          <p:nvPr/>
        </p:nvSpPr>
        <p:spPr>
          <a:xfrm rot="5400000">
            <a:off x="7797900" y="6832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7" name="Google Shape;267;p28"/>
          <p:cNvSpPr/>
          <p:nvPr/>
        </p:nvSpPr>
        <p:spPr>
          <a:xfrm rot="5400000">
            <a:off x="7972800" y="6832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8" name="Google Shape;268;p28"/>
          <p:cNvSpPr/>
          <p:nvPr/>
        </p:nvSpPr>
        <p:spPr>
          <a:xfrm rot="5400000">
            <a:off x="8147700" y="6832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28"/>
          <p:cNvSpPr/>
          <p:nvPr/>
        </p:nvSpPr>
        <p:spPr>
          <a:xfrm rot="5400000">
            <a:off x="6836135" y="-102450"/>
            <a:ext cx="435900" cy="17463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0" name="Google Shape;270;p28"/>
          <p:cNvSpPr txBox="1"/>
          <p:nvPr/>
        </p:nvSpPr>
        <p:spPr>
          <a:xfrm>
            <a:off x="112225" y="622800"/>
            <a:ext cx="58281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After sending 10 packets: </a:t>
            </a:r>
            <a:r>
              <a:rPr lang="en" sz="1600" i="1">
                <a:latin typeface="Roboto"/>
                <a:ea typeface="Roboto"/>
                <a:cs typeface="Roboto"/>
                <a:sym typeface="Roboto"/>
              </a:rPr>
              <a:t>CWND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 = 10. 101–110 can be in flight.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28"/>
          <p:cNvSpPr/>
          <p:nvPr/>
        </p:nvSpPr>
        <p:spPr>
          <a:xfrm rot="5400000">
            <a:off x="8322600" y="6832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28"/>
          <p:cNvSpPr/>
          <p:nvPr/>
        </p:nvSpPr>
        <p:spPr>
          <a:xfrm rot="5400000">
            <a:off x="8497500" y="6832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3" name="Google Shape;273;p28"/>
          <p:cNvSpPr/>
          <p:nvPr/>
        </p:nvSpPr>
        <p:spPr>
          <a:xfrm rot="5400000">
            <a:off x="8672400" y="6832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4" name="Google Shape;274;p28"/>
          <p:cNvSpPr/>
          <p:nvPr/>
        </p:nvSpPr>
        <p:spPr>
          <a:xfrm rot="5400000">
            <a:off x="5874000" y="12928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5" name="Google Shape;275;p28"/>
          <p:cNvSpPr/>
          <p:nvPr/>
        </p:nvSpPr>
        <p:spPr>
          <a:xfrm rot="5400000">
            <a:off x="6048900" y="12928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6" name="Google Shape;276;p28"/>
          <p:cNvSpPr/>
          <p:nvPr/>
        </p:nvSpPr>
        <p:spPr>
          <a:xfrm rot="5400000">
            <a:off x="6223800" y="12928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p28"/>
          <p:cNvSpPr/>
          <p:nvPr/>
        </p:nvSpPr>
        <p:spPr>
          <a:xfrm rot="5400000">
            <a:off x="6398700" y="12928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8" name="Google Shape;278;p28"/>
          <p:cNvSpPr/>
          <p:nvPr/>
        </p:nvSpPr>
        <p:spPr>
          <a:xfrm rot="5400000">
            <a:off x="6573600" y="12928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9" name="Google Shape;279;p28"/>
          <p:cNvSpPr/>
          <p:nvPr/>
        </p:nvSpPr>
        <p:spPr>
          <a:xfrm rot="5400000">
            <a:off x="6748500" y="12928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" name="Google Shape;280;p28"/>
          <p:cNvSpPr/>
          <p:nvPr/>
        </p:nvSpPr>
        <p:spPr>
          <a:xfrm rot="5400000">
            <a:off x="6923400" y="12928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" name="Google Shape;281;p28"/>
          <p:cNvSpPr/>
          <p:nvPr/>
        </p:nvSpPr>
        <p:spPr>
          <a:xfrm rot="5400000">
            <a:off x="7098300" y="12928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2" name="Google Shape;282;p28"/>
          <p:cNvSpPr/>
          <p:nvPr/>
        </p:nvSpPr>
        <p:spPr>
          <a:xfrm rot="5400000">
            <a:off x="7273200" y="12928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3" name="Google Shape;283;p28"/>
          <p:cNvSpPr/>
          <p:nvPr/>
        </p:nvSpPr>
        <p:spPr>
          <a:xfrm rot="5400000">
            <a:off x="7448100" y="12928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4" name="Google Shape;284;p28"/>
          <p:cNvSpPr/>
          <p:nvPr/>
        </p:nvSpPr>
        <p:spPr>
          <a:xfrm rot="5400000">
            <a:off x="7623000" y="12928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p28"/>
          <p:cNvSpPr/>
          <p:nvPr/>
        </p:nvSpPr>
        <p:spPr>
          <a:xfrm rot="5400000">
            <a:off x="7797900" y="12928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6" name="Google Shape;286;p28"/>
          <p:cNvSpPr/>
          <p:nvPr/>
        </p:nvSpPr>
        <p:spPr>
          <a:xfrm rot="5400000">
            <a:off x="7972800" y="12928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7" name="Google Shape;287;p28"/>
          <p:cNvSpPr/>
          <p:nvPr/>
        </p:nvSpPr>
        <p:spPr>
          <a:xfrm rot="5400000">
            <a:off x="8147700" y="12928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8" name="Google Shape;288;p28"/>
          <p:cNvSpPr/>
          <p:nvPr/>
        </p:nvSpPr>
        <p:spPr>
          <a:xfrm rot="5400000">
            <a:off x="6836135" y="507150"/>
            <a:ext cx="435900" cy="17463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" name="Google Shape;289;p28"/>
          <p:cNvSpPr txBox="1"/>
          <p:nvPr/>
        </p:nvSpPr>
        <p:spPr>
          <a:xfrm>
            <a:off x="112225" y="1232400"/>
            <a:ext cx="57519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After ack(101) from 102: Can't send anything new.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0" name="Google Shape;290;p28"/>
          <p:cNvSpPr/>
          <p:nvPr/>
        </p:nvSpPr>
        <p:spPr>
          <a:xfrm rot="5400000">
            <a:off x="8322600" y="12928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" name="Google Shape;291;p28"/>
          <p:cNvSpPr/>
          <p:nvPr/>
        </p:nvSpPr>
        <p:spPr>
          <a:xfrm rot="5400000">
            <a:off x="8497500" y="12928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2" name="Google Shape;292;p28"/>
          <p:cNvSpPr/>
          <p:nvPr/>
        </p:nvSpPr>
        <p:spPr>
          <a:xfrm rot="5400000">
            <a:off x="8672400" y="12928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3" name="Google Shape;293;p28"/>
          <p:cNvSpPr/>
          <p:nvPr/>
        </p:nvSpPr>
        <p:spPr>
          <a:xfrm rot="5400000">
            <a:off x="5874000" y="1902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4" name="Google Shape;294;p28"/>
          <p:cNvSpPr/>
          <p:nvPr/>
        </p:nvSpPr>
        <p:spPr>
          <a:xfrm rot="5400000">
            <a:off x="6048900" y="1902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5" name="Google Shape;295;p28"/>
          <p:cNvSpPr/>
          <p:nvPr/>
        </p:nvSpPr>
        <p:spPr>
          <a:xfrm rot="5400000">
            <a:off x="6223800" y="1902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6" name="Google Shape;296;p28"/>
          <p:cNvSpPr/>
          <p:nvPr/>
        </p:nvSpPr>
        <p:spPr>
          <a:xfrm rot="5400000">
            <a:off x="6398700" y="1902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7" name="Google Shape;297;p28"/>
          <p:cNvSpPr/>
          <p:nvPr/>
        </p:nvSpPr>
        <p:spPr>
          <a:xfrm rot="5400000">
            <a:off x="6573600" y="1902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8" name="Google Shape;298;p28"/>
          <p:cNvSpPr/>
          <p:nvPr/>
        </p:nvSpPr>
        <p:spPr>
          <a:xfrm rot="5400000">
            <a:off x="6748500" y="1902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9" name="Google Shape;299;p28"/>
          <p:cNvSpPr/>
          <p:nvPr/>
        </p:nvSpPr>
        <p:spPr>
          <a:xfrm rot="5400000">
            <a:off x="6923400" y="1902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0" name="Google Shape;300;p28"/>
          <p:cNvSpPr/>
          <p:nvPr/>
        </p:nvSpPr>
        <p:spPr>
          <a:xfrm rot="5400000">
            <a:off x="7098300" y="1902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1" name="Google Shape;301;p28"/>
          <p:cNvSpPr/>
          <p:nvPr/>
        </p:nvSpPr>
        <p:spPr>
          <a:xfrm rot="5400000">
            <a:off x="7273200" y="1902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2" name="Google Shape;302;p28"/>
          <p:cNvSpPr/>
          <p:nvPr/>
        </p:nvSpPr>
        <p:spPr>
          <a:xfrm rot="5400000">
            <a:off x="7448100" y="1902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3" name="Google Shape;303;p28"/>
          <p:cNvSpPr/>
          <p:nvPr/>
        </p:nvSpPr>
        <p:spPr>
          <a:xfrm rot="5400000">
            <a:off x="7623000" y="1902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4" name="Google Shape;304;p28"/>
          <p:cNvSpPr/>
          <p:nvPr/>
        </p:nvSpPr>
        <p:spPr>
          <a:xfrm rot="5400000">
            <a:off x="7797900" y="1902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5" name="Google Shape;305;p28"/>
          <p:cNvSpPr/>
          <p:nvPr/>
        </p:nvSpPr>
        <p:spPr>
          <a:xfrm rot="5400000">
            <a:off x="7972800" y="1902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6" name="Google Shape;306;p28"/>
          <p:cNvSpPr/>
          <p:nvPr/>
        </p:nvSpPr>
        <p:spPr>
          <a:xfrm rot="5400000">
            <a:off x="8147700" y="1902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7" name="Google Shape;307;p28"/>
          <p:cNvSpPr/>
          <p:nvPr/>
        </p:nvSpPr>
        <p:spPr>
          <a:xfrm rot="5400000">
            <a:off x="6836135" y="1116750"/>
            <a:ext cx="435900" cy="17463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8" name="Google Shape;308;p28"/>
          <p:cNvSpPr txBox="1"/>
          <p:nvPr/>
        </p:nvSpPr>
        <p:spPr>
          <a:xfrm>
            <a:off x="112225" y="1842000"/>
            <a:ext cx="57519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After ack(101) from 103: Can't send anything new.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9" name="Google Shape;309;p28"/>
          <p:cNvSpPr/>
          <p:nvPr/>
        </p:nvSpPr>
        <p:spPr>
          <a:xfrm rot="5400000">
            <a:off x="8322600" y="1902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0" name="Google Shape;310;p28"/>
          <p:cNvSpPr/>
          <p:nvPr/>
        </p:nvSpPr>
        <p:spPr>
          <a:xfrm rot="5400000">
            <a:off x="8497500" y="1902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1" name="Google Shape;311;p28"/>
          <p:cNvSpPr/>
          <p:nvPr/>
        </p:nvSpPr>
        <p:spPr>
          <a:xfrm rot="5400000">
            <a:off x="8672400" y="1902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2" name="Google Shape;312;p28"/>
          <p:cNvSpPr/>
          <p:nvPr/>
        </p:nvSpPr>
        <p:spPr>
          <a:xfrm rot="5400000">
            <a:off x="5874000" y="25120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3" name="Google Shape;313;p28"/>
          <p:cNvSpPr/>
          <p:nvPr/>
        </p:nvSpPr>
        <p:spPr>
          <a:xfrm rot="5400000">
            <a:off x="6048900" y="25120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4" name="Google Shape;314;p28"/>
          <p:cNvSpPr/>
          <p:nvPr/>
        </p:nvSpPr>
        <p:spPr>
          <a:xfrm rot="5400000">
            <a:off x="6223800" y="25120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5" name="Google Shape;315;p28"/>
          <p:cNvSpPr/>
          <p:nvPr/>
        </p:nvSpPr>
        <p:spPr>
          <a:xfrm rot="5400000">
            <a:off x="6398700" y="25120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6" name="Google Shape;316;p28"/>
          <p:cNvSpPr/>
          <p:nvPr/>
        </p:nvSpPr>
        <p:spPr>
          <a:xfrm rot="5400000">
            <a:off x="6573600" y="25120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7" name="Google Shape;317;p28"/>
          <p:cNvSpPr/>
          <p:nvPr/>
        </p:nvSpPr>
        <p:spPr>
          <a:xfrm rot="5400000">
            <a:off x="6748500" y="25120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" name="Google Shape;318;p28"/>
          <p:cNvSpPr/>
          <p:nvPr/>
        </p:nvSpPr>
        <p:spPr>
          <a:xfrm rot="5400000">
            <a:off x="6923400" y="25120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9" name="Google Shape;319;p28"/>
          <p:cNvSpPr/>
          <p:nvPr/>
        </p:nvSpPr>
        <p:spPr>
          <a:xfrm rot="5400000">
            <a:off x="7098300" y="25120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0" name="Google Shape;320;p28"/>
          <p:cNvSpPr/>
          <p:nvPr/>
        </p:nvSpPr>
        <p:spPr>
          <a:xfrm rot="5400000">
            <a:off x="7273200" y="25120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1" name="Google Shape;321;p28"/>
          <p:cNvSpPr/>
          <p:nvPr/>
        </p:nvSpPr>
        <p:spPr>
          <a:xfrm rot="5400000">
            <a:off x="7448100" y="25120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2" name="Google Shape;322;p28"/>
          <p:cNvSpPr/>
          <p:nvPr/>
        </p:nvSpPr>
        <p:spPr>
          <a:xfrm rot="5400000">
            <a:off x="7623000" y="25120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3" name="Google Shape;323;p28"/>
          <p:cNvSpPr/>
          <p:nvPr/>
        </p:nvSpPr>
        <p:spPr>
          <a:xfrm rot="5400000">
            <a:off x="7797900" y="25120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4" name="Google Shape;324;p28"/>
          <p:cNvSpPr/>
          <p:nvPr/>
        </p:nvSpPr>
        <p:spPr>
          <a:xfrm rot="5400000">
            <a:off x="7972800" y="25120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28"/>
          <p:cNvSpPr/>
          <p:nvPr/>
        </p:nvSpPr>
        <p:spPr>
          <a:xfrm rot="5400000">
            <a:off x="8147700" y="25120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6" name="Google Shape;326;p28"/>
          <p:cNvSpPr/>
          <p:nvPr/>
        </p:nvSpPr>
        <p:spPr>
          <a:xfrm rot="5400000">
            <a:off x="6836135" y="1726350"/>
            <a:ext cx="435900" cy="17463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7" name="Google Shape;327;p28"/>
          <p:cNvSpPr txBox="1"/>
          <p:nvPr/>
        </p:nvSpPr>
        <p:spPr>
          <a:xfrm>
            <a:off x="112225" y="2451600"/>
            <a:ext cx="57519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After ack(101) from 104: Can't send anything new.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8" name="Google Shape;328;p28"/>
          <p:cNvSpPr/>
          <p:nvPr/>
        </p:nvSpPr>
        <p:spPr>
          <a:xfrm rot="5400000">
            <a:off x="8322600" y="25120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9" name="Google Shape;329;p28"/>
          <p:cNvSpPr/>
          <p:nvPr/>
        </p:nvSpPr>
        <p:spPr>
          <a:xfrm rot="5400000">
            <a:off x="8497500" y="25120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0" name="Google Shape;330;p28"/>
          <p:cNvSpPr/>
          <p:nvPr/>
        </p:nvSpPr>
        <p:spPr>
          <a:xfrm rot="5400000">
            <a:off x="8672400" y="25120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1" name="Google Shape;331;p28"/>
          <p:cNvSpPr txBox="1"/>
          <p:nvPr/>
        </p:nvSpPr>
        <p:spPr>
          <a:xfrm>
            <a:off x="112225" y="3061200"/>
            <a:ext cx="57519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3 duplicate acks detected. </a:t>
            </a:r>
            <a:r>
              <a:rPr lang="en" sz="1600" i="1">
                <a:latin typeface="Roboto"/>
                <a:ea typeface="Roboto"/>
                <a:cs typeface="Roboto"/>
                <a:sym typeface="Roboto"/>
              </a:rPr>
              <a:t>CWND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 = 5.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2" name="Google Shape;332;p28"/>
          <p:cNvSpPr/>
          <p:nvPr/>
        </p:nvSpPr>
        <p:spPr>
          <a:xfrm rot="5400000">
            <a:off x="5874000" y="31216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" name="Google Shape;333;p28"/>
          <p:cNvSpPr/>
          <p:nvPr/>
        </p:nvSpPr>
        <p:spPr>
          <a:xfrm rot="5400000">
            <a:off x="6048900" y="31216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4" name="Google Shape;334;p28"/>
          <p:cNvSpPr/>
          <p:nvPr/>
        </p:nvSpPr>
        <p:spPr>
          <a:xfrm rot="5400000">
            <a:off x="6223800" y="31216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" name="Google Shape;335;p28"/>
          <p:cNvSpPr/>
          <p:nvPr/>
        </p:nvSpPr>
        <p:spPr>
          <a:xfrm rot="5400000">
            <a:off x="6398700" y="31216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6" name="Google Shape;336;p28"/>
          <p:cNvSpPr/>
          <p:nvPr/>
        </p:nvSpPr>
        <p:spPr>
          <a:xfrm rot="5400000">
            <a:off x="6573600" y="31216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" name="Google Shape;337;p28"/>
          <p:cNvSpPr/>
          <p:nvPr/>
        </p:nvSpPr>
        <p:spPr>
          <a:xfrm rot="5400000">
            <a:off x="6748500" y="31216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p28"/>
          <p:cNvSpPr/>
          <p:nvPr/>
        </p:nvSpPr>
        <p:spPr>
          <a:xfrm rot="5400000">
            <a:off x="6923400" y="31216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p28"/>
          <p:cNvSpPr/>
          <p:nvPr/>
        </p:nvSpPr>
        <p:spPr>
          <a:xfrm rot="5400000">
            <a:off x="7098300" y="31216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0" name="Google Shape;340;p28"/>
          <p:cNvSpPr/>
          <p:nvPr/>
        </p:nvSpPr>
        <p:spPr>
          <a:xfrm rot="5400000">
            <a:off x="7273200" y="31216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" name="Google Shape;341;p28"/>
          <p:cNvSpPr/>
          <p:nvPr/>
        </p:nvSpPr>
        <p:spPr>
          <a:xfrm rot="5400000">
            <a:off x="7448100" y="31216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2" name="Google Shape;342;p28"/>
          <p:cNvSpPr/>
          <p:nvPr/>
        </p:nvSpPr>
        <p:spPr>
          <a:xfrm rot="5400000">
            <a:off x="7623000" y="31216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3" name="Google Shape;343;p28"/>
          <p:cNvSpPr/>
          <p:nvPr/>
        </p:nvSpPr>
        <p:spPr>
          <a:xfrm rot="5400000">
            <a:off x="7797900" y="31216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4" name="Google Shape;344;p28"/>
          <p:cNvSpPr/>
          <p:nvPr/>
        </p:nvSpPr>
        <p:spPr>
          <a:xfrm rot="5400000">
            <a:off x="7972800" y="31216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5" name="Google Shape;345;p28"/>
          <p:cNvSpPr/>
          <p:nvPr/>
        </p:nvSpPr>
        <p:spPr>
          <a:xfrm rot="5400000">
            <a:off x="8147700" y="31216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6" name="Google Shape;346;p28"/>
          <p:cNvSpPr/>
          <p:nvPr/>
        </p:nvSpPr>
        <p:spPr>
          <a:xfrm rot="5400000">
            <a:off x="6399030" y="2773050"/>
            <a:ext cx="435900" cy="8721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7" name="Google Shape;347;p28"/>
          <p:cNvSpPr/>
          <p:nvPr/>
        </p:nvSpPr>
        <p:spPr>
          <a:xfrm rot="5400000">
            <a:off x="8322600" y="31216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8" name="Google Shape;348;p28"/>
          <p:cNvSpPr/>
          <p:nvPr/>
        </p:nvSpPr>
        <p:spPr>
          <a:xfrm rot="5400000">
            <a:off x="8497500" y="31216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9" name="Google Shape;349;p28"/>
          <p:cNvSpPr/>
          <p:nvPr/>
        </p:nvSpPr>
        <p:spPr>
          <a:xfrm rot="5400000">
            <a:off x="8672400" y="31216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0" name="Google Shape;350;p28"/>
          <p:cNvSpPr txBox="1"/>
          <p:nvPr/>
        </p:nvSpPr>
        <p:spPr>
          <a:xfrm>
            <a:off x="112225" y="3670800"/>
            <a:ext cx="57519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After ack(101) from 105: Can't send anything new.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1" name="Google Shape;351;p28"/>
          <p:cNvSpPr/>
          <p:nvPr/>
        </p:nvSpPr>
        <p:spPr>
          <a:xfrm rot="5400000">
            <a:off x="5874000" y="37312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2" name="Google Shape;352;p28"/>
          <p:cNvSpPr/>
          <p:nvPr/>
        </p:nvSpPr>
        <p:spPr>
          <a:xfrm rot="5400000">
            <a:off x="6048900" y="37312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3" name="Google Shape;353;p28"/>
          <p:cNvSpPr/>
          <p:nvPr/>
        </p:nvSpPr>
        <p:spPr>
          <a:xfrm rot="5400000">
            <a:off x="6223800" y="37312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4" name="Google Shape;354;p28"/>
          <p:cNvSpPr/>
          <p:nvPr/>
        </p:nvSpPr>
        <p:spPr>
          <a:xfrm rot="5400000">
            <a:off x="6398700" y="37312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5" name="Google Shape;355;p28"/>
          <p:cNvSpPr/>
          <p:nvPr/>
        </p:nvSpPr>
        <p:spPr>
          <a:xfrm rot="5400000">
            <a:off x="6573600" y="37312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6" name="Google Shape;356;p28"/>
          <p:cNvSpPr/>
          <p:nvPr/>
        </p:nvSpPr>
        <p:spPr>
          <a:xfrm rot="5400000">
            <a:off x="6748500" y="37312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7" name="Google Shape;357;p28"/>
          <p:cNvSpPr/>
          <p:nvPr/>
        </p:nvSpPr>
        <p:spPr>
          <a:xfrm rot="5400000">
            <a:off x="6923400" y="37312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8" name="Google Shape;358;p28"/>
          <p:cNvSpPr/>
          <p:nvPr/>
        </p:nvSpPr>
        <p:spPr>
          <a:xfrm rot="5400000">
            <a:off x="7098300" y="37312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9" name="Google Shape;359;p28"/>
          <p:cNvSpPr/>
          <p:nvPr/>
        </p:nvSpPr>
        <p:spPr>
          <a:xfrm rot="5400000">
            <a:off x="7273200" y="37312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0" name="Google Shape;360;p28"/>
          <p:cNvSpPr/>
          <p:nvPr/>
        </p:nvSpPr>
        <p:spPr>
          <a:xfrm rot="5400000">
            <a:off x="7448100" y="37312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1" name="Google Shape;361;p28"/>
          <p:cNvSpPr/>
          <p:nvPr/>
        </p:nvSpPr>
        <p:spPr>
          <a:xfrm rot="5400000">
            <a:off x="7623000" y="37312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2" name="Google Shape;362;p28"/>
          <p:cNvSpPr/>
          <p:nvPr/>
        </p:nvSpPr>
        <p:spPr>
          <a:xfrm rot="5400000">
            <a:off x="7797900" y="37312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3" name="Google Shape;363;p28"/>
          <p:cNvSpPr/>
          <p:nvPr/>
        </p:nvSpPr>
        <p:spPr>
          <a:xfrm rot="5400000">
            <a:off x="7972800" y="37312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4" name="Google Shape;364;p28"/>
          <p:cNvSpPr/>
          <p:nvPr/>
        </p:nvSpPr>
        <p:spPr>
          <a:xfrm rot="5400000">
            <a:off x="8147700" y="37312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5" name="Google Shape;365;p28"/>
          <p:cNvSpPr/>
          <p:nvPr/>
        </p:nvSpPr>
        <p:spPr>
          <a:xfrm rot="5400000">
            <a:off x="6399030" y="3382650"/>
            <a:ext cx="435900" cy="8721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6" name="Google Shape;366;p28"/>
          <p:cNvSpPr/>
          <p:nvPr/>
        </p:nvSpPr>
        <p:spPr>
          <a:xfrm rot="5400000">
            <a:off x="8322600" y="37312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7" name="Google Shape;367;p28"/>
          <p:cNvSpPr/>
          <p:nvPr/>
        </p:nvSpPr>
        <p:spPr>
          <a:xfrm rot="5400000">
            <a:off x="8497500" y="37312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8" name="Google Shape;368;p28"/>
          <p:cNvSpPr/>
          <p:nvPr/>
        </p:nvSpPr>
        <p:spPr>
          <a:xfrm rot="5400000">
            <a:off x="8672400" y="37312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9" name="Google Shape;369;p28"/>
          <p:cNvSpPr txBox="1"/>
          <p:nvPr/>
        </p:nvSpPr>
        <p:spPr>
          <a:xfrm>
            <a:off x="155050" y="4426600"/>
            <a:ext cx="3705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Note: We're marking acked packets in green for convenience, but the sender cannot deduce from duplicate acks that these exact packets were received.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7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Enforcing Fairness</a:t>
            </a:r>
            <a:endParaRPr/>
          </a:p>
        </p:txBody>
      </p:sp>
      <p:sp>
        <p:nvSpPr>
          <p:cNvPr id="1694" name="Google Shape;1694;p7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How can routers ensure each flow gets its fair share?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Consider a single router's actions.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Router classifies incoming packets into flows (TCP connections).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Each flow has its own separate FIFO queue in the router.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Router picks a queue (i.e. flow) in a fair order, and transmits packet from the front of that queue.</a:t>
            </a:r>
            <a:endParaRPr dirty="0"/>
          </a:p>
        </p:txBody>
      </p:sp>
      <p:cxnSp>
        <p:nvCxnSpPr>
          <p:cNvPr id="1695" name="Google Shape;1695;p76"/>
          <p:cNvCxnSpPr>
            <a:stCxn id="1696" idx="0"/>
          </p:cNvCxnSpPr>
          <p:nvPr/>
        </p:nvCxnSpPr>
        <p:spPr>
          <a:xfrm rot="10800000">
            <a:off x="4408725" y="2196600"/>
            <a:ext cx="219900" cy="3255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96" name="Google Shape;1696;p76"/>
          <p:cNvSpPr txBox="1"/>
          <p:nvPr/>
        </p:nvSpPr>
        <p:spPr>
          <a:xfrm>
            <a:off x="3792975" y="2522100"/>
            <a:ext cx="16713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What does fair mean exactly?</a:t>
            </a:r>
            <a:endParaRPr sz="18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p7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Round-Robin (</a:t>
            </a:r>
            <a:r>
              <a:rPr lang="en">
                <a:solidFill>
                  <a:schemeClr val="accent3"/>
                </a:solidFill>
              </a:rPr>
              <a:t>Equal Packet Size)</a:t>
            </a:r>
            <a:endParaRPr/>
          </a:p>
        </p:txBody>
      </p:sp>
      <p:sp>
        <p:nvSpPr>
          <p:cNvPr id="1702" name="Google Shape;1702;p7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For now, assume all packets are the same size.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Suppose we have three connections: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has 8 packets to send: 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 has 6 packets to send: 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 has 2 packets to send: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Suppose we only have capacity to send 10 packets.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Round-robin service</a:t>
            </a:r>
            <a:r>
              <a:rPr lang="en"/>
              <a:t>: Take turns sending packets from each queue.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Packets sent: </a:t>
            </a:r>
            <a:endParaRPr/>
          </a:p>
          <a:p>
            <a: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We sent: 4x A packets, 4x B packets, and 2x C packets.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Packets not sent:</a:t>
            </a:r>
            <a:endParaRPr/>
          </a:p>
        </p:txBody>
      </p:sp>
      <p:sp>
        <p:nvSpPr>
          <p:cNvPr id="1703" name="Google Shape;1703;p77"/>
          <p:cNvSpPr/>
          <p:nvPr/>
        </p:nvSpPr>
        <p:spPr>
          <a:xfrm>
            <a:off x="3207975" y="1330550"/>
            <a:ext cx="310800" cy="310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4" name="Google Shape;1704;p77"/>
          <p:cNvSpPr/>
          <p:nvPr/>
        </p:nvSpPr>
        <p:spPr>
          <a:xfrm>
            <a:off x="3518775" y="1330550"/>
            <a:ext cx="310800" cy="310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5" name="Google Shape;1705;p77"/>
          <p:cNvSpPr/>
          <p:nvPr/>
        </p:nvSpPr>
        <p:spPr>
          <a:xfrm>
            <a:off x="3829575" y="1330550"/>
            <a:ext cx="310800" cy="310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6" name="Google Shape;1706;p77"/>
          <p:cNvSpPr/>
          <p:nvPr/>
        </p:nvSpPr>
        <p:spPr>
          <a:xfrm>
            <a:off x="4140375" y="1330550"/>
            <a:ext cx="310800" cy="310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7" name="Google Shape;1707;p77"/>
          <p:cNvSpPr/>
          <p:nvPr/>
        </p:nvSpPr>
        <p:spPr>
          <a:xfrm>
            <a:off x="4451175" y="1330550"/>
            <a:ext cx="310800" cy="310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8" name="Google Shape;1708;p77"/>
          <p:cNvSpPr/>
          <p:nvPr/>
        </p:nvSpPr>
        <p:spPr>
          <a:xfrm>
            <a:off x="4761975" y="1330550"/>
            <a:ext cx="310800" cy="310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9" name="Google Shape;1709;p77"/>
          <p:cNvSpPr/>
          <p:nvPr/>
        </p:nvSpPr>
        <p:spPr>
          <a:xfrm>
            <a:off x="5072775" y="1330550"/>
            <a:ext cx="310800" cy="310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0" name="Google Shape;1710;p77"/>
          <p:cNvSpPr/>
          <p:nvPr/>
        </p:nvSpPr>
        <p:spPr>
          <a:xfrm>
            <a:off x="5383575" y="1330550"/>
            <a:ext cx="310800" cy="310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A8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1" name="Google Shape;1711;p77"/>
          <p:cNvSpPr/>
          <p:nvPr/>
        </p:nvSpPr>
        <p:spPr>
          <a:xfrm>
            <a:off x="3207975" y="1753367"/>
            <a:ext cx="310800" cy="3108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2" name="Google Shape;1712;p77"/>
          <p:cNvSpPr/>
          <p:nvPr/>
        </p:nvSpPr>
        <p:spPr>
          <a:xfrm>
            <a:off x="3518775" y="1753367"/>
            <a:ext cx="310800" cy="3108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3" name="Google Shape;1713;p77"/>
          <p:cNvSpPr/>
          <p:nvPr/>
        </p:nvSpPr>
        <p:spPr>
          <a:xfrm>
            <a:off x="3829575" y="1753367"/>
            <a:ext cx="310800" cy="3108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4" name="Google Shape;1714;p77"/>
          <p:cNvSpPr/>
          <p:nvPr/>
        </p:nvSpPr>
        <p:spPr>
          <a:xfrm>
            <a:off x="4140375" y="1753367"/>
            <a:ext cx="310800" cy="3108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5" name="Google Shape;1715;p77"/>
          <p:cNvSpPr/>
          <p:nvPr/>
        </p:nvSpPr>
        <p:spPr>
          <a:xfrm>
            <a:off x="4451175" y="1753367"/>
            <a:ext cx="310800" cy="3108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6" name="Google Shape;1716;p77"/>
          <p:cNvSpPr/>
          <p:nvPr/>
        </p:nvSpPr>
        <p:spPr>
          <a:xfrm>
            <a:off x="4761975" y="1753367"/>
            <a:ext cx="310800" cy="3108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7" name="Google Shape;1717;p77"/>
          <p:cNvSpPr/>
          <p:nvPr/>
        </p:nvSpPr>
        <p:spPr>
          <a:xfrm>
            <a:off x="3207975" y="2173396"/>
            <a:ext cx="310800" cy="3108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8" name="Google Shape;1718;p77"/>
          <p:cNvSpPr/>
          <p:nvPr/>
        </p:nvSpPr>
        <p:spPr>
          <a:xfrm>
            <a:off x="3518775" y="2173396"/>
            <a:ext cx="310800" cy="3108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9" name="Google Shape;1719;p77"/>
          <p:cNvSpPr/>
          <p:nvPr/>
        </p:nvSpPr>
        <p:spPr>
          <a:xfrm>
            <a:off x="2542425" y="4288575"/>
            <a:ext cx="310800" cy="310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0" name="Google Shape;1720;p77"/>
          <p:cNvSpPr/>
          <p:nvPr/>
        </p:nvSpPr>
        <p:spPr>
          <a:xfrm>
            <a:off x="2853225" y="4288575"/>
            <a:ext cx="310800" cy="310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1" name="Google Shape;1721;p77"/>
          <p:cNvSpPr/>
          <p:nvPr/>
        </p:nvSpPr>
        <p:spPr>
          <a:xfrm>
            <a:off x="3164025" y="4288575"/>
            <a:ext cx="310800" cy="310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2" name="Google Shape;1722;p77"/>
          <p:cNvSpPr/>
          <p:nvPr/>
        </p:nvSpPr>
        <p:spPr>
          <a:xfrm>
            <a:off x="3474825" y="4288575"/>
            <a:ext cx="310800" cy="310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A8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3" name="Google Shape;1723;p77"/>
          <p:cNvSpPr/>
          <p:nvPr/>
        </p:nvSpPr>
        <p:spPr>
          <a:xfrm>
            <a:off x="4096425" y="4288567"/>
            <a:ext cx="310800" cy="3108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4" name="Google Shape;1724;p77"/>
          <p:cNvSpPr/>
          <p:nvPr/>
        </p:nvSpPr>
        <p:spPr>
          <a:xfrm>
            <a:off x="4407225" y="4288567"/>
            <a:ext cx="310800" cy="3108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5" name="Google Shape;1725;p77"/>
          <p:cNvSpPr/>
          <p:nvPr/>
        </p:nvSpPr>
        <p:spPr>
          <a:xfrm>
            <a:off x="2231625" y="3385825"/>
            <a:ext cx="310800" cy="310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6" name="Google Shape;1726;p77"/>
          <p:cNvSpPr/>
          <p:nvPr/>
        </p:nvSpPr>
        <p:spPr>
          <a:xfrm>
            <a:off x="3164025" y="3385825"/>
            <a:ext cx="310800" cy="310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7" name="Google Shape;1727;p77"/>
          <p:cNvSpPr/>
          <p:nvPr/>
        </p:nvSpPr>
        <p:spPr>
          <a:xfrm>
            <a:off x="4096425" y="3385825"/>
            <a:ext cx="310800" cy="310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8" name="Google Shape;1728;p77"/>
          <p:cNvSpPr/>
          <p:nvPr/>
        </p:nvSpPr>
        <p:spPr>
          <a:xfrm>
            <a:off x="4718025" y="3385825"/>
            <a:ext cx="310800" cy="310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9" name="Google Shape;1729;p77"/>
          <p:cNvSpPr/>
          <p:nvPr/>
        </p:nvSpPr>
        <p:spPr>
          <a:xfrm>
            <a:off x="2542425" y="3385817"/>
            <a:ext cx="310800" cy="3108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0" name="Google Shape;1730;p77"/>
          <p:cNvSpPr/>
          <p:nvPr/>
        </p:nvSpPr>
        <p:spPr>
          <a:xfrm>
            <a:off x="3474825" y="3385817"/>
            <a:ext cx="310800" cy="3108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1" name="Google Shape;1731;p77"/>
          <p:cNvSpPr/>
          <p:nvPr/>
        </p:nvSpPr>
        <p:spPr>
          <a:xfrm>
            <a:off x="4407225" y="3385817"/>
            <a:ext cx="310800" cy="3108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2" name="Google Shape;1732;p77"/>
          <p:cNvSpPr/>
          <p:nvPr/>
        </p:nvSpPr>
        <p:spPr>
          <a:xfrm>
            <a:off x="5028825" y="3385817"/>
            <a:ext cx="310800" cy="3108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3" name="Google Shape;1733;p77"/>
          <p:cNvSpPr/>
          <p:nvPr/>
        </p:nvSpPr>
        <p:spPr>
          <a:xfrm>
            <a:off x="2853225" y="3385821"/>
            <a:ext cx="310800" cy="3108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4" name="Google Shape;1734;p77"/>
          <p:cNvSpPr/>
          <p:nvPr/>
        </p:nvSpPr>
        <p:spPr>
          <a:xfrm>
            <a:off x="3785625" y="3385821"/>
            <a:ext cx="310800" cy="3108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p7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Round-Robin (Equal Packet Size)</a:t>
            </a:r>
            <a:endParaRPr/>
          </a:p>
        </p:txBody>
      </p:sp>
      <p:sp>
        <p:nvSpPr>
          <p:cNvPr id="1740" name="Google Shape;1740;p7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With round-robin service and capacity 10: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had 8 packets.		We sent 4.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 had 6 packets.		We sent 4.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 had 2 packets.		We sent 2.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Property: If you don't get your full demand, nobody gets more than you.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 got its full demand.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and B did not, but they each got an equal share of the remainder.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is called </a:t>
            </a:r>
            <a:r>
              <a:rPr lang="en" b="1"/>
              <a:t>max-min fairness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p7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Instead of round-robin, we could mathematically solve max-min fairness.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Resource allocation problem: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Capacity is 10.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wants 8.	B wants 6.	C wants 2.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Intuitive solution: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we split equally, everyone gets 10/3 = 3.33.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But C only wants 2, so let's give C its full demand. </a:t>
            </a:r>
            <a:r>
              <a:rPr lang="en" b="1"/>
              <a:t>C = 2</a:t>
            </a:r>
            <a:r>
              <a:rPr lang="en"/>
              <a:t>. Now we have 8 left.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we split equally, A and B each get 8/2 = 4.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can't meet A or B's demands, so they each get a fair share of the remainder.</a:t>
            </a:r>
            <a:br>
              <a:rPr lang="en"/>
            </a:br>
            <a:r>
              <a:rPr lang="en" b="1"/>
              <a:t>A = 4</a:t>
            </a:r>
            <a:r>
              <a:rPr lang="en"/>
              <a:t>, </a:t>
            </a:r>
            <a:r>
              <a:rPr lang="en" b="1"/>
              <a:t>B = 4</a:t>
            </a:r>
            <a:r>
              <a:rPr lang="en"/>
              <a:t>.</a:t>
            </a:r>
            <a:endParaRPr/>
          </a:p>
        </p:txBody>
      </p:sp>
      <p:sp>
        <p:nvSpPr>
          <p:cNvPr id="1746" name="Google Shape;1746;p7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Max-Min Fairness (Equal Packet Size)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p8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Max-Min Fairness (Equal Packet Size)</a:t>
            </a:r>
            <a:endParaRPr/>
          </a:p>
        </p:txBody>
      </p:sp>
      <p:sp>
        <p:nvSpPr>
          <p:cNvPr id="1752" name="Google Shape;1752;p8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Formal definition: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Input: Total available bandwidth is </a:t>
            </a:r>
            <a:r>
              <a:rPr lang="en" i="1"/>
              <a:t>C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Input: Each flow </a:t>
            </a:r>
            <a:r>
              <a:rPr lang="en" i="1"/>
              <a:t>i</a:t>
            </a:r>
            <a:r>
              <a:rPr lang="en"/>
              <a:t> has a bandwidth demand, </a:t>
            </a:r>
            <a:r>
              <a:rPr lang="en" i="1"/>
              <a:t>r</a:t>
            </a:r>
            <a:r>
              <a:rPr lang="en" sz="1200" i="1"/>
              <a:t>i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Output: Find a fair allocation </a:t>
            </a:r>
            <a:r>
              <a:rPr lang="en" i="1"/>
              <a:t>a</a:t>
            </a:r>
            <a:r>
              <a:rPr lang="en" sz="1200" i="1"/>
              <a:t>i</a:t>
            </a:r>
            <a:r>
              <a:rPr lang="en"/>
              <a:t> to each flow </a:t>
            </a:r>
            <a:r>
              <a:rPr lang="en" i="1"/>
              <a:t>i</a:t>
            </a: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Max-min allocations are defined as: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a</a:t>
            </a:r>
            <a:r>
              <a:rPr lang="en" sz="1200" i="1"/>
              <a:t>i</a:t>
            </a:r>
            <a:r>
              <a:rPr lang="en"/>
              <a:t> = min(</a:t>
            </a:r>
            <a:r>
              <a:rPr lang="en" i="1"/>
              <a:t>f</a:t>
            </a:r>
            <a:r>
              <a:rPr lang="en"/>
              <a:t>, </a:t>
            </a:r>
            <a:r>
              <a:rPr lang="en" i="1"/>
              <a:t>r</a:t>
            </a:r>
            <a:r>
              <a:rPr lang="en" sz="1200" i="1"/>
              <a:t>i</a:t>
            </a:r>
            <a:r>
              <a:rPr lang="en"/>
              <a:t>), where </a:t>
            </a:r>
            <a:r>
              <a:rPr lang="en" i="1"/>
              <a:t>f</a:t>
            </a:r>
            <a:r>
              <a:rPr lang="en"/>
              <a:t> is the unique value such that ∑</a:t>
            </a:r>
            <a:r>
              <a:rPr lang="en" i="1"/>
              <a:t>a</a:t>
            </a:r>
            <a:r>
              <a:rPr lang="en" sz="1200" i="1"/>
              <a:t>i</a:t>
            </a:r>
            <a:r>
              <a:rPr lang="en"/>
              <a:t> = </a:t>
            </a:r>
            <a:r>
              <a:rPr lang="en" i="1"/>
              <a:t>C</a:t>
            </a: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Intuition: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f</a:t>
            </a:r>
            <a:r>
              <a:rPr lang="en"/>
              <a:t> is the fair share (same value for everybody) if you don't get full demand.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min term ensures that nobody gets more than they asked for.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sum ensures that all capacity is used.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p8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Max-Min Fairness (Equal Packet Size)</a:t>
            </a:r>
            <a:endParaRPr/>
          </a:p>
        </p:txBody>
      </p:sp>
      <p:sp>
        <p:nvSpPr>
          <p:cNvPr id="1758" name="Google Shape;1758;p8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Max-min allocations are defined as: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a</a:t>
            </a:r>
            <a:r>
              <a:rPr lang="en" sz="1200" i="1"/>
              <a:t>i</a:t>
            </a:r>
            <a:r>
              <a:rPr lang="en"/>
              <a:t> = min(</a:t>
            </a:r>
            <a:r>
              <a:rPr lang="en" i="1"/>
              <a:t>f</a:t>
            </a:r>
            <a:r>
              <a:rPr lang="en"/>
              <a:t>, </a:t>
            </a:r>
            <a:r>
              <a:rPr lang="en" i="1"/>
              <a:t>r</a:t>
            </a:r>
            <a:r>
              <a:rPr lang="en" sz="1200" i="1"/>
              <a:t>i</a:t>
            </a:r>
            <a:r>
              <a:rPr lang="en"/>
              <a:t>), where </a:t>
            </a:r>
            <a:r>
              <a:rPr lang="en" i="1"/>
              <a:t>f</a:t>
            </a:r>
            <a:r>
              <a:rPr lang="en"/>
              <a:t> is the unique value such that ∑</a:t>
            </a:r>
            <a:r>
              <a:rPr lang="en" i="1"/>
              <a:t>a</a:t>
            </a:r>
            <a:r>
              <a:rPr lang="en" sz="1200" i="1"/>
              <a:t>i</a:t>
            </a:r>
            <a:r>
              <a:rPr lang="en"/>
              <a:t> = </a:t>
            </a:r>
            <a:r>
              <a:rPr lang="en" i="1"/>
              <a:t>C</a:t>
            </a: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Applied to the previous example: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C</a:t>
            </a:r>
            <a:r>
              <a:rPr lang="en"/>
              <a:t> = 10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r</a:t>
            </a:r>
            <a:r>
              <a:rPr lang="en" sz="1200" i="1"/>
              <a:t>1</a:t>
            </a:r>
            <a:r>
              <a:rPr lang="en"/>
              <a:t> = 8	</a:t>
            </a:r>
            <a:r>
              <a:rPr lang="en" i="1"/>
              <a:t>r</a:t>
            </a:r>
            <a:r>
              <a:rPr lang="en" sz="1200" i="1"/>
              <a:t>2</a:t>
            </a:r>
            <a:r>
              <a:rPr lang="en"/>
              <a:t> = 6	</a:t>
            </a:r>
            <a:r>
              <a:rPr lang="en" i="1"/>
              <a:t>r</a:t>
            </a:r>
            <a:r>
              <a:rPr lang="en" sz="1200" i="1"/>
              <a:t>3</a:t>
            </a:r>
            <a:r>
              <a:rPr lang="en"/>
              <a:t> = 2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Solution: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fair share is </a:t>
            </a:r>
            <a:r>
              <a:rPr lang="en" i="1"/>
              <a:t>f</a:t>
            </a:r>
            <a:r>
              <a:rPr lang="en"/>
              <a:t> = 4.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a</a:t>
            </a:r>
            <a:r>
              <a:rPr lang="en" sz="1200" i="1"/>
              <a:t>1</a:t>
            </a:r>
            <a:r>
              <a:rPr lang="en"/>
              <a:t> = min(4, 8) = 4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a</a:t>
            </a:r>
            <a:r>
              <a:rPr lang="en" sz="1200" i="1"/>
              <a:t>2</a:t>
            </a:r>
            <a:r>
              <a:rPr lang="en"/>
              <a:t> = min(4, 6) = 4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a</a:t>
            </a:r>
            <a:r>
              <a:rPr lang="en" sz="1200" i="1"/>
              <a:t>3</a:t>
            </a:r>
            <a:r>
              <a:rPr lang="en"/>
              <a:t> = min(4, 2) = 2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p8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Round-Robin (Unequal Packet Size)</a:t>
            </a:r>
            <a:endParaRPr/>
          </a:p>
        </p:txBody>
      </p:sp>
      <p:sp>
        <p:nvSpPr>
          <p:cNvPr id="1764" name="Google Shape;1764;p8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How do we deal with packets of different sizes?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Mental model: bit-by-bit round-robin ("fluid flow").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can't actually do this in practice!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But we can approximate it. This is what </a:t>
            </a:r>
            <a:r>
              <a:rPr lang="en" b="1"/>
              <a:t>fair queuing</a:t>
            </a:r>
            <a:r>
              <a:rPr lang="en"/>
              <a:t> routers do.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Fair queuing: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each packet, compute the time when the last bit of the packet would have left the router, if flows were served bit-by-bit.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time is called the </a:t>
            </a:r>
            <a:r>
              <a:rPr lang="en" i="1"/>
              <a:t>deadline</a:t>
            </a:r>
            <a:r>
              <a:rPr lang="en"/>
              <a:t> for that packet.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Then, serve packets in order of their deadlines.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" name="Google Shape;1770;p8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Fair Queuing (Unequal Packet Size)</a:t>
            </a:r>
            <a:endParaRPr/>
          </a:p>
        </p:txBody>
      </p:sp>
      <p:cxnSp>
        <p:nvCxnSpPr>
          <p:cNvPr id="1771" name="Google Shape;1771;p83"/>
          <p:cNvCxnSpPr/>
          <p:nvPr/>
        </p:nvCxnSpPr>
        <p:spPr>
          <a:xfrm>
            <a:off x="2679150" y="1485950"/>
            <a:ext cx="6185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72" name="Google Shape;1772;p83"/>
          <p:cNvSpPr/>
          <p:nvPr/>
        </p:nvSpPr>
        <p:spPr>
          <a:xfrm>
            <a:off x="4210275" y="864338"/>
            <a:ext cx="310800" cy="621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3" name="Google Shape;1773;p83"/>
          <p:cNvSpPr txBox="1"/>
          <p:nvPr/>
        </p:nvSpPr>
        <p:spPr>
          <a:xfrm>
            <a:off x="279450" y="1117525"/>
            <a:ext cx="2399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Flow 1 (arrival traffic):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4" name="Google Shape;1774;p83"/>
          <p:cNvSpPr/>
          <p:nvPr/>
        </p:nvSpPr>
        <p:spPr>
          <a:xfrm>
            <a:off x="4287075" y="1220288"/>
            <a:ext cx="157200" cy="1572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5" name="Google Shape;1775;p83"/>
          <p:cNvSpPr/>
          <p:nvPr/>
        </p:nvSpPr>
        <p:spPr>
          <a:xfrm>
            <a:off x="2945050" y="1931150"/>
            <a:ext cx="621600" cy="6216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6" name="Google Shape;1776;p83"/>
          <p:cNvSpPr/>
          <p:nvPr/>
        </p:nvSpPr>
        <p:spPr>
          <a:xfrm>
            <a:off x="3043875" y="2272788"/>
            <a:ext cx="157200" cy="1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7" name="Google Shape;1777;p83"/>
          <p:cNvSpPr/>
          <p:nvPr/>
        </p:nvSpPr>
        <p:spPr>
          <a:xfrm>
            <a:off x="3310625" y="2272788"/>
            <a:ext cx="157200" cy="1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78" name="Google Shape;1778;p83"/>
          <p:cNvCxnSpPr/>
          <p:nvPr/>
        </p:nvCxnSpPr>
        <p:spPr>
          <a:xfrm>
            <a:off x="2679150" y="2552750"/>
            <a:ext cx="6185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79" name="Google Shape;1779;p83"/>
          <p:cNvSpPr txBox="1"/>
          <p:nvPr/>
        </p:nvSpPr>
        <p:spPr>
          <a:xfrm>
            <a:off x="279450" y="2184325"/>
            <a:ext cx="2399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Flow 2 (arrival traffic):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0" name="Google Shape;1780;p83"/>
          <p:cNvSpPr/>
          <p:nvPr/>
        </p:nvSpPr>
        <p:spPr>
          <a:xfrm>
            <a:off x="3566638" y="1931150"/>
            <a:ext cx="621600" cy="6216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1" name="Google Shape;1781;p83"/>
          <p:cNvSpPr/>
          <p:nvPr/>
        </p:nvSpPr>
        <p:spPr>
          <a:xfrm>
            <a:off x="3665463" y="2272788"/>
            <a:ext cx="157200" cy="1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2" name="Google Shape;1782;p83"/>
          <p:cNvSpPr/>
          <p:nvPr/>
        </p:nvSpPr>
        <p:spPr>
          <a:xfrm>
            <a:off x="3932213" y="2272788"/>
            <a:ext cx="157200" cy="1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3" name="Google Shape;1783;p83"/>
          <p:cNvSpPr/>
          <p:nvPr/>
        </p:nvSpPr>
        <p:spPr>
          <a:xfrm>
            <a:off x="4188250" y="1931150"/>
            <a:ext cx="621600" cy="6216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4" name="Google Shape;1784;p83"/>
          <p:cNvSpPr/>
          <p:nvPr/>
        </p:nvSpPr>
        <p:spPr>
          <a:xfrm>
            <a:off x="4287075" y="2272788"/>
            <a:ext cx="157200" cy="1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5" name="Google Shape;1785;p83"/>
          <p:cNvSpPr/>
          <p:nvPr/>
        </p:nvSpPr>
        <p:spPr>
          <a:xfrm>
            <a:off x="4553825" y="2272788"/>
            <a:ext cx="157200" cy="1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6" name="Google Shape;1786;p83"/>
          <p:cNvSpPr/>
          <p:nvPr/>
        </p:nvSpPr>
        <p:spPr>
          <a:xfrm>
            <a:off x="4809838" y="1931150"/>
            <a:ext cx="621600" cy="6216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7" name="Google Shape;1787;p83"/>
          <p:cNvSpPr/>
          <p:nvPr/>
        </p:nvSpPr>
        <p:spPr>
          <a:xfrm>
            <a:off x="4908663" y="2272788"/>
            <a:ext cx="157200" cy="1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8" name="Google Shape;1788;p83"/>
          <p:cNvSpPr/>
          <p:nvPr/>
        </p:nvSpPr>
        <p:spPr>
          <a:xfrm>
            <a:off x="5175413" y="2272788"/>
            <a:ext cx="157200" cy="1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9" name="Google Shape;1789;p83"/>
          <p:cNvSpPr/>
          <p:nvPr/>
        </p:nvSpPr>
        <p:spPr>
          <a:xfrm>
            <a:off x="5431438" y="1931150"/>
            <a:ext cx="621600" cy="6216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0" name="Google Shape;1790;p83"/>
          <p:cNvSpPr/>
          <p:nvPr/>
        </p:nvSpPr>
        <p:spPr>
          <a:xfrm>
            <a:off x="5530263" y="2272788"/>
            <a:ext cx="157200" cy="1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1" name="Google Shape;1791;p83"/>
          <p:cNvSpPr/>
          <p:nvPr/>
        </p:nvSpPr>
        <p:spPr>
          <a:xfrm>
            <a:off x="5797013" y="2272788"/>
            <a:ext cx="157200" cy="1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2" name="Google Shape;1792;p83"/>
          <p:cNvSpPr/>
          <p:nvPr/>
        </p:nvSpPr>
        <p:spPr>
          <a:xfrm>
            <a:off x="4809850" y="864338"/>
            <a:ext cx="310800" cy="621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3" name="Google Shape;1793;p83"/>
          <p:cNvSpPr/>
          <p:nvPr/>
        </p:nvSpPr>
        <p:spPr>
          <a:xfrm>
            <a:off x="4886650" y="1220288"/>
            <a:ext cx="157200" cy="1572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4" name="Google Shape;1794;p83"/>
          <p:cNvSpPr/>
          <p:nvPr/>
        </p:nvSpPr>
        <p:spPr>
          <a:xfrm>
            <a:off x="5431450" y="864338"/>
            <a:ext cx="310800" cy="621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5" name="Google Shape;1795;p83"/>
          <p:cNvSpPr/>
          <p:nvPr/>
        </p:nvSpPr>
        <p:spPr>
          <a:xfrm>
            <a:off x="5508250" y="1220288"/>
            <a:ext cx="157200" cy="1572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96" name="Google Shape;1796;p83"/>
          <p:cNvCxnSpPr/>
          <p:nvPr/>
        </p:nvCxnSpPr>
        <p:spPr>
          <a:xfrm>
            <a:off x="2679150" y="3619550"/>
            <a:ext cx="6185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97" name="Google Shape;1797;p83"/>
          <p:cNvSpPr txBox="1"/>
          <p:nvPr/>
        </p:nvSpPr>
        <p:spPr>
          <a:xfrm>
            <a:off x="293694" y="3175240"/>
            <a:ext cx="23997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Fluid system: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-US" altLang="zh-C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Too fine-grained switching, not feasible or too much overhead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8" name="Google Shape;1798;p83"/>
          <p:cNvSpPr/>
          <p:nvPr/>
        </p:nvSpPr>
        <p:spPr>
          <a:xfrm>
            <a:off x="2945050" y="2997938"/>
            <a:ext cx="310800" cy="6216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9" name="Google Shape;1799;p83"/>
          <p:cNvSpPr/>
          <p:nvPr/>
        </p:nvSpPr>
        <p:spPr>
          <a:xfrm>
            <a:off x="3021850" y="3353888"/>
            <a:ext cx="157200" cy="1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0" name="Google Shape;1800;p83"/>
          <p:cNvSpPr/>
          <p:nvPr/>
        </p:nvSpPr>
        <p:spPr>
          <a:xfrm>
            <a:off x="3255850" y="2997938"/>
            <a:ext cx="310800" cy="6216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B1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1" name="Google Shape;1801;p83"/>
          <p:cNvSpPr/>
          <p:nvPr/>
        </p:nvSpPr>
        <p:spPr>
          <a:xfrm>
            <a:off x="3332650" y="3353888"/>
            <a:ext cx="157200" cy="1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2" name="Google Shape;1802;p83"/>
          <p:cNvSpPr/>
          <p:nvPr/>
        </p:nvSpPr>
        <p:spPr>
          <a:xfrm>
            <a:off x="3566650" y="2997938"/>
            <a:ext cx="310800" cy="6216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3" name="Google Shape;1803;p83"/>
          <p:cNvSpPr/>
          <p:nvPr/>
        </p:nvSpPr>
        <p:spPr>
          <a:xfrm>
            <a:off x="3643450" y="3353888"/>
            <a:ext cx="157200" cy="1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4" name="Google Shape;1804;p83"/>
          <p:cNvSpPr/>
          <p:nvPr/>
        </p:nvSpPr>
        <p:spPr>
          <a:xfrm>
            <a:off x="3877450" y="2997938"/>
            <a:ext cx="310800" cy="6216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B2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5" name="Google Shape;1805;p83"/>
          <p:cNvSpPr/>
          <p:nvPr/>
        </p:nvSpPr>
        <p:spPr>
          <a:xfrm>
            <a:off x="3954250" y="3353888"/>
            <a:ext cx="157200" cy="1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6" name="Google Shape;1806;p83"/>
          <p:cNvSpPr/>
          <p:nvPr/>
        </p:nvSpPr>
        <p:spPr>
          <a:xfrm>
            <a:off x="4499050" y="2997938"/>
            <a:ext cx="310800" cy="621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A1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7" name="Google Shape;1807;p83"/>
          <p:cNvSpPr/>
          <p:nvPr/>
        </p:nvSpPr>
        <p:spPr>
          <a:xfrm>
            <a:off x="4575850" y="3353888"/>
            <a:ext cx="157200" cy="1572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8" name="Google Shape;1808;p83"/>
          <p:cNvSpPr/>
          <p:nvPr/>
        </p:nvSpPr>
        <p:spPr>
          <a:xfrm>
            <a:off x="4188250" y="2997938"/>
            <a:ext cx="310800" cy="6216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9" name="Google Shape;1809;p83"/>
          <p:cNvSpPr/>
          <p:nvPr/>
        </p:nvSpPr>
        <p:spPr>
          <a:xfrm>
            <a:off x="4265050" y="3353888"/>
            <a:ext cx="157200" cy="1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0" name="Google Shape;1810;p83"/>
          <p:cNvSpPr/>
          <p:nvPr/>
        </p:nvSpPr>
        <p:spPr>
          <a:xfrm>
            <a:off x="5120650" y="2997938"/>
            <a:ext cx="310800" cy="621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A2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1" name="Google Shape;1811;p83"/>
          <p:cNvSpPr/>
          <p:nvPr/>
        </p:nvSpPr>
        <p:spPr>
          <a:xfrm>
            <a:off x="5197450" y="3353888"/>
            <a:ext cx="157200" cy="1572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2" name="Google Shape;1812;p83"/>
          <p:cNvSpPr/>
          <p:nvPr/>
        </p:nvSpPr>
        <p:spPr>
          <a:xfrm>
            <a:off x="4809850" y="2997938"/>
            <a:ext cx="310800" cy="6216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B3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3" name="Google Shape;1813;p83"/>
          <p:cNvSpPr/>
          <p:nvPr/>
        </p:nvSpPr>
        <p:spPr>
          <a:xfrm>
            <a:off x="4886650" y="3353888"/>
            <a:ext cx="157200" cy="1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4" name="Google Shape;1814;p83"/>
          <p:cNvSpPr/>
          <p:nvPr/>
        </p:nvSpPr>
        <p:spPr>
          <a:xfrm>
            <a:off x="6053050" y="864338"/>
            <a:ext cx="310800" cy="621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5" name="Google Shape;1815;p83"/>
          <p:cNvSpPr/>
          <p:nvPr/>
        </p:nvSpPr>
        <p:spPr>
          <a:xfrm>
            <a:off x="6129850" y="1220288"/>
            <a:ext cx="157200" cy="1572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6" name="Google Shape;1816;p83"/>
          <p:cNvSpPr/>
          <p:nvPr/>
        </p:nvSpPr>
        <p:spPr>
          <a:xfrm>
            <a:off x="6674650" y="864338"/>
            <a:ext cx="310800" cy="621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7" name="Google Shape;1817;p83"/>
          <p:cNvSpPr/>
          <p:nvPr/>
        </p:nvSpPr>
        <p:spPr>
          <a:xfrm>
            <a:off x="6751450" y="1220288"/>
            <a:ext cx="157200" cy="1572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8" name="Google Shape;1818;p83"/>
          <p:cNvSpPr/>
          <p:nvPr/>
        </p:nvSpPr>
        <p:spPr>
          <a:xfrm>
            <a:off x="5742250" y="2997938"/>
            <a:ext cx="310800" cy="621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A3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9" name="Google Shape;1819;p83"/>
          <p:cNvSpPr/>
          <p:nvPr/>
        </p:nvSpPr>
        <p:spPr>
          <a:xfrm>
            <a:off x="5819050" y="3353888"/>
            <a:ext cx="157200" cy="1572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0" name="Google Shape;1820;p83"/>
          <p:cNvSpPr/>
          <p:nvPr/>
        </p:nvSpPr>
        <p:spPr>
          <a:xfrm>
            <a:off x="5431450" y="2997938"/>
            <a:ext cx="310800" cy="6216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1" name="Google Shape;1821;p83"/>
          <p:cNvSpPr/>
          <p:nvPr/>
        </p:nvSpPr>
        <p:spPr>
          <a:xfrm>
            <a:off x="5508250" y="3353888"/>
            <a:ext cx="157200" cy="1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2" name="Google Shape;1822;p83"/>
          <p:cNvSpPr/>
          <p:nvPr/>
        </p:nvSpPr>
        <p:spPr>
          <a:xfrm>
            <a:off x="6363850" y="2997938"/>
            <a:ext cx="310800" cy="621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A4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3" name="Google Shape;1823;p83"/>
          <p:cNvSpPr/>
          <p:nvPr/>
        </p:nvSpPr>
        <p:spPr>
          <a:xfrm>
            <a:off x="6440650" y="3353888"/>
            <a:ext cx="157200" cy="1572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4" name="Google Shape;1824;p83"/>
          <p:cNvSpPr/>
          <p:nvPr/>
        </p:nvSpPr>
        <p:spPr>
          <a:xfrm>
            <a:off x="6053050" y="2997938"/>
            <a:ext cx="310800" cy="6216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B4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5" name="Google Shape;1825;p83"/>
          <p:cNvSpPr/>
          <p:nvPr/>
        </p:nvSpPr>
        <p:spPr>
          <a:xfrm>
            <a:off x="6129850" y="3353888"/>
            <a:ext cx="157200" cy="1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6" name="Google Shape;1826;p83"/>
          <p:cNvSpPr/>
          <p:nvPr/>
        </p:nvSpPr>
        <p:spPr>
          <a:xfrm>
            <a:off x="6985450" y="2997938"/>
            <a:ext cx="310800" cy="621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A5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7" name="Google Shape;1827;p83"/>
          <p:cNvSpPr/>
          <p:nvPr/>
        </p:nvSpPr>
        <p:spPr>
          <a:xfrm>
            <a:off x="7062250" y="3353888"/>
            <a:ext cx="157200" cy="1572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8" name="Google Shape;1828;p83"/>
          <p:cNvSpPr/>
          <p:nvPr/>
        </p:nvSpPr>
        <p:spPr>
          <a:xfrm>
            <a:off x="6674650" y="2997938"/>
            <a:ext cx="310800" cy="6216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9" name="Google Shape;1829;p83"/>
          <p:cNvSpPr/>
          <p:nvPr/>
        </p:nvSpPr>
        <p:spPr>
          <a:xfrm>
            <a:off x="6751450" y="3353888"/>
            <a:ext cx="157200" cy="1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0" name="Google Shape;1830;p83"/>
          <p:cNvSpPr/>
          <p:nvPr/>
        </p:nvSpPr>
        <p:spPr>
          <a:xfrm>
            <a:off x="7607050" y="2997938"/>
            <a:ext cx="310800" cy="621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A6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1" name="Google Shape;1831;p83"/>
          <p:cNvSpPr/>
          <p:nvPr/>
        </p:nvSpPr>
        <p:spPr>
          <a:xfrm>
            <a:off x="7683850" y="3353888"/>
            <a:ext cx="157200" cy="1572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2" name="Google Shape;1832;p83"/>
          <p:cNvSpPr/>
          <p:nvPr/>
        </p:nvSpPr>
        <p:spPr>
          <a:xfrm>
            <a:off x="7296250" y="2997938"/>
            <a:ext cx="310800" cy="6216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B5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3" name="Google Shape;1833;p83"/>
          <p:cNvSpPr/>
          <p:nvPr/>
        </p:nvSpPr>
        <p:spPr>
          <a:xfrm>
            <a:off x="7373050" y="3353888"/>
            <a:ext cx="157200" cy="1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4" name="Google Shape;1834;p83"/>
          <p:cNvSpPr/>
          <p:nvPr/>
        </p:nvSpPr>
        <p:spPr>
          <a:xfrm>
            <a:off x="7296250" y="864338"/>
            <a:ext cx="310800" cy="621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5" name="Google Shape;1835;p83"/>
          <p:cNvSpPr/>
          <p:nvPr/>
        </p:nvSpPr>
        <p:spPr>
          <a:xfrm>
            <a:off x="7373050" y="1220288"/>
            <a:ext cx="157200" cy="1572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36" name="Google Shape;1836;p83"/>
          <p:cNvCxnSpPr/>
          <p:nvPr/>
        </p:nvCxnSpPr>
        <p:spPr>
          <a:xfrm>
            <a:off x="2679150" y="4686350"/>
            <a:ext cx="6185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37" name="Google Shape;1837;p83"/>
          <p:cNvSpPr txBox="1"/>
          <p:nvPr/>
        </p:nvSpPr>
        <p:spPr>
          <a:xfrm>
            <a:off x="279450" y="4317925"/>
            <a:ext cx="2399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Fair queuing system: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8" name="Google Shape;1838;p83"/>
          <p:cNvSpPr/>
          <p:nvPr/>
        </p:nvSpPr>
        <p:spPr>
          <a:xfrm>
            <a:off x="2945050" y="4064750"/>
            <a:ext cx="621600" cy="6216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9" name="Google Shape;1839;p83"/>
          <p:cNvSpPr/>
          <p:nvPr/>
        </p:nvSpPr>
        <p:spPr>
          <a:xfrm>
            <a:off x="3043875" y="4406388"/>
            <a:ext cx="157200" cy="1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0" name="Google Shape;1840;p83"/>
          <p:cNvSpPr/>
          <p:nvPr/>
        </p:nvSpPr>
        <p:spPr>
          <a:xfrm>
            <a:off x="3310625" y="4406388"/>
            <a:ext cx="157200" cy="1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1" name="Google Shape;1841;p83"/>
          <p:cNvSpPr/>
          <p:nvPr/>
        </p:nvSpPr>
        <p:spPr>
          <a:xfrm>
            <a:off x="3566638" y="4064750"/>
            <a:ext cx="621600" cy="6216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2" name="Google Shape;1842;p83"/>
          <p:cNvSpPr/>
          <p:nvPr/>
        </p:nvSpPr>
        <p:spPr>
          <a:xfrm>
            <a:off x="3665463" y="4406388"/>
            <a:ext cx="157200" cy="1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3" name="Google Shape;1843;p83"/>
          <p:cNvSpPr/>
          <p:nvPr/>
        </p:nvSpPr>
        <p:spPr>
          <a:xfrm>
            <a:off x="3932213" y="4406388"/>
            <a:ext cx="157200" cy="1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4" name="Google Shape;1844;p83"/>
          <p:cNvSpPr/>
          <p:nvPr/>
        </p:nvSpPr>
        <p:spPr>
          <a:xfrm>
            <a:off x="4177238" y="4064738"/>
            <a:ext cx="310800" cy="621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5" name="Google Shape;1845;p83"/>
          <p:cNvSpPr/>
          <p:nvPr/>
        </p:nvSpPr>
        <p:spPr>
          <a:xfrm>
            <a:off x="4254038" y="4420688"/>
            <a:ext cx="157200" cy="1572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6" name="Google Shape;1846;p83"/>
          <p:cNvSpPr/>
          <p:nvPr/>
        </p:nvSpPr>
        <p:spPr>
          <a:xfrm>
            <a:off x="5107338" y="4064738"/>
            <a:ext cx="310800" cy="621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7" name="Google Shape;1847;p83"/>
          <p:cNvSpPr/>
          <p:nvPr/>
        </p:nvSpPr>
        <p:spPr>
          <a:xfrm>
            <a:off x="5184138" y="4420688"/>
            <a:ext cx="157200" cy="1572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8" name="Google Shape;1848;p83"/>
          <p:cNvSpPr/>
          <p:nvPr/>
        </p:nvSpPr>
        <p:spPr>
          <a:xfrm>
            <a:off x="5418138" y="4064738"/>
            <a:ext cx="310800" cy="621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9" name="Google Shape;1849;p83"/>
          <p:cNvSpPr/>
          <p:nvPr/>
        </p:nvSpPr>
        <p:spPr>
          <a:xfrm>
            <a:off x="5494938" y="4420688"/>
            <a:ext cx="157200" cy="1572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0" name="Google Shape;1850;p83"/>
          <p:cNvSpPr/>
          <p:nvPr/>
        </p:nvSpPr>
        <p:spPr>
          <a:xfrm>
            <a:off x="6350538" y="4064738"/>
            <a:ext cx="310800" cy="621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1" name="Google Shape;1851;p83"/>
          <p:cNvSpPr/>
          <p:nvPr/>
        </p:nvSpPr>
        <p:spPr>
          <a:xfrm>
            <a:off x="6427338" y="4420688"/>
            <a:ext cx="157200" cy="1572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2" name="Google Shape;1852;p83"/>
          <p:cNvSpPr/>
          <p:nvPr/>
        </p:nvSpPr>
        <p:spPr>
          <a:xfrm>
            <a:off x="6661338" y="4064738"/>
            <a:ext cx="310800" cy="621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3" name="Google Shape;1853;p83"/>
          <p:cNvSpPr/>
          <p:nvPr/>
        </p:nvSpPr>
        <p:spPr>
          <a:xfrm>
            <a:off x="6738138" y="4420688"/>
            <a:ext cx="157200" cy="1572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4" name="Google Shape;1854;p83"/>
          <p:cNvSpPr/>
          <p:nvPr/>
        </p:nvSpPr>
        <p:spPr>
          <a:xfrm>
            <a:off x="7593738" y="4064738"/>
            <a:ext cx="310800" cy="621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5" name="Google Shape;1855;p83"/>
          <p:cNvSpPr/>
          <p:nvPr/>
        </p:nvSpPr>
        <p:spPr>
          <a:xfrm>
            <a:off x="7670538" y="4420688"/>
            <a:ext cx="157200" cy="1572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6" name="Google Shape;1856;p83"/>
          <p:cNvSpPr/>
          <p:nvPr/>
        </p:nvSpPr>
        <p:spPr>
          <a:xfrm>
            <a:off x="4485738" y="4064750"/>
            <a:ext cx="621600" cy="6216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7" name="Google Shape;1857;p83"/>
          <p:cNvSpPr/>
          <p:nvPr/>
        </p:nvSpPr>
        <p:spPr>
          <a:xfrm>
            <a:off x="4584563" y="4406388"/>
            <a:ext cx="157200" cy="1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8" name="Google Shape;1858;p83"/>
          <p:cNvSpPr/>
          <p:nvPr/>
        </p:nvSpPr>
        <p:spPr>
          <a:xfrm>
            <a:off x="4851313" y="4406388"/>
            <a:ext cx="157200" cy="1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9" name="Google Shape;1859;p83"/>
          <p:cNvSpPr/>
          <p:nvPr/>
        </p:nvSpPr>
        <p:spPr>
          <a:xfrm>
            <a:off x="5728950" y="4064750"/>
            <a:ext cx="621600" cy="6216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0" name="Google Shape;1860;p83"/>
          <p:cNvSpPr/>
          <p:nvPr/>
        </p:nvSpPr>
        <p:spPr>
          <a:xfrm>
            <a:off x="5827775" y="4406388"/>
            <a:ext cx="157200" cy="1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1" name="Google Shape;1861;p83"/>
          <p:cNvSpPr/>
          <p:nvPr/>
        </p:nvSpPr>
        <p:spPr>
          <a:xfrm>
            <a:off x="6094525" y="4406388"/>
            <a:ext cx="157200" cy="1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2" name="Google Shape;1862;p83"/>
          <p:cNvSpPr/>
          <p:nvPr/>
        </p:nvSpPr>
        <p:spPr>
          <a:xfrm>
            <a:off x="6972150" y="4064750"/>
            <a:ext cx="621600" cy="6216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3" name="Google Shape;1863;p83"/>
          <p:cNvSpPr/>
          <p:nvPr/>
        </p:nvSpPr>
        <p:spPr>
          <a:xfrm>
            <a:off x="7070975" y="4406388"/>
            <a:ext cx="157200" cy="1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4" name="Google Shape;1864;p83"/>
          <p:cNvSpPr/>
          <p:nvPr/>
        </p:nvSpPr>
        <p:spPr>
          <a:xfrm>
            <a:off x="7337725" y="4406388"/>
            <a:ext cx="157200" cy="1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5" name="Google Shape;1865;p83"/>
          <p:cNvSpPr txBox="1"/>
          <p:nvPr/>
        </p:nvSpPr>
        <p:spPr>
          <a:xfrm>
            <a:off x="279450" y="2946325"/>
            <a:ext cx="239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(bold = packet deadline)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p8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Fair Queuing in Practice</a:t>
            </a:r>
            <a:endParaRPr/>
          </a:p>
        </p:txBody>
      </p:sp>
      <p:sp>
        <p:nvSpPr>
          <p:cNvPr id="1871" name="Google Shape;1871;p8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Perfect fair queuing is too complex to implement at high speeds.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But several approximations exist.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Example: Deficit Round Robin (DRR)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Today: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Routers typically implement approximate fair queuing (e.g. DRR).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Routers only use a small number of queues.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This results in coarser-grained isolation.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Example: Separate queues per customer (not per flow).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p8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Fair Queuing vs. FIFO Queues</a:t>
            </a:r>
            <a:endParaRPr/>
          </a:p>
        </p:txBody>
      </p:sp>
      <p:sp>
        <p:nvSpPr>
          <p:cNvPr id="1877" name="Google Shape;1877;p8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Fair queuing pros: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Isolation: Cheating flows don't benefit.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Bandwidth share doesn't depend on RTT.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Flows can pick any rate adjustment scheme they want.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Fair queuing cons: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More complex than FIFO.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Separate queues per flow.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Additional bookkeeping per packet.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only be approximated in practice.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Fast Recovery: Windows Without Fast Recovery</a:t>
            </a:r>
            <a:endParaRPr/>
          </a:p>
        </p:txBody>
      </p:sp>
      <p:sp>
        <p:nvSpPr>
          <p:cNvPr id="375" name="Google Shape;375;p29"/>
          <p:cNvSpPr txBox="1"/>
          <p:nvPr/>
        </p:nvSpPr>
        <p:spPr>
          <a:xfrm>
            <a:off x="86575" y="1232400"/>
            <a:ext cx="57777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After ack(101) from 107: Can't send anything new.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6" name="Google Shape;376;p29"/>
          <p:cNvSpPr txBox="1"/>
          <p:nvPr/>
        </p:nvSpPr>
        <p:spPr>
          <a:xfrm>
            <a:off x="86575" y="1842000"/>
            <a:ext cx="57777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After ack(101) from 108: Can't send anything new.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p29"/>
          <p:cNvSpPr txBox="1"/>
          <p:nvPr/>
        </p:nvSpPr>
        <p:spPr>
          <a:xfrm>
            <a:off x="86575" y="2451600"/>
            <a:ext cx="57777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After ack(101) from 109: Can't send anything new.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8" name="Google Shape;378;p29"/>
          <p:cNvSpPr txBox="1"/>
          <p:nvPr/>
        </p:nvSpPr>
        <p:spPr>
          <a:xfrm>
            <a:off x="86575" y="3061200"/>
            <a:ext cx="57777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After ack(101) from 110: Can't send anything new.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9" name="Google Shape;379;p29"/>
          <p:cNvSpPr txBox="1"/>
          <p:nvPr/>
        </p:nvSpPr>
        <p:spPr>
          <a:xfrm>
            <a:off x="86575" y="3670800"/>
            <a:ext cx="5777700" cy="8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After ack(111) from resent 101:</a:t>
            </a:r>
            <a:br>
              <a:rPr lang="en" sz="1600">
                <a:latin typeface="Roboto"/>
                <a:ea typeface="Roboto"/>
                <a:cs typeface="Roboto"/>
                <a:sym typeface="Roboto"/>
              </a:rPr>
            </a:br>
            <a:r>
              <a:rPr lang="en" sz="1600">
                <a:latin typeface="Roboto"/>
                <a:ea typeface="Roboto"/>
                <a:cs typeface="Roboto"/>
                <a:sym typeface="Roboto"/>
              </a:rPr>
              <a:t>Window slides to first unacked packet (111).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Sender is now able to send 111–115.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0" name="Google Shape;380;p29"/>
          <p:cNvSpPr/>
          <p:nvPr/>
        </p:nvSpPr>
        <p:spPr>
          <a:xfrm rot="5400000">
            <a:off x="5874000" y="40306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1" name="Google Shape;381;p29"/>
          <p:cNvSpPr/>
          <p:nvPr/>
        </p:nvSpPr>
        <p:spPr>
          <a:xfrm rot="5400000">
            <a:off x="6048900" y="40306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2" name="Google Shape;382;p29"/>
          <p:cNvSpPr/>
          <p:nvPr/>
        </p:nvSpPr>
        <p:spPr>
          <a:xfrm rot="5400000">
            <a:off x="6223800" y="40306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3" name="Google Shape;383;p29"/>
          <p:cNvSpPr/>
          <p:nvPr/>
        </p:nvSpPr>
        <p:spPr>
          <a:xfrm rot="5400000">
            <a:off x="6398700" y="40306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4" name="Google Shape;384;p29"/>
          <p:cNvSpPr/>
          <p:nvPr/>
        </p:nvSpPr>
        <p:spPr>
          <a:xfrm rot="5400000">
            <a:off x="6573600" y="40306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5" name="Google Shape;385;p29"/>
          <p:cNvSpPr/>
          <p:nvPr/>
        </p:nvSpPr>
        <p:spPr>
          <a:xfrm rot="5400000">
            <a:off x="6748500" y="40306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6" name="Google Shape;386;p29"/>
          <p:cNvSpPr/>
          <p:nvPr/>
        </p:nvSpPr>
        <p:spPr>
          <a:xfrm rot="5400000">
            <a:off x="6923400" y="40306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7" name="Google Shape;387;p29"/>
          <p:cNvSpPr/>
          <p:nvPr/>
        </p:nvSpPr>
        <p:spPr>
          <a:xfrm rot="5400000">
            <a:off x="7098300" y="40306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8" name="Google Shape;388;p29"/>
          <p:cNvSpPr/>
          <p:nvPr/>
        </p:nvSpPr>
        <p:spPr>
          <a:xfrm rot="5400000">
            <a:off x="7273200" y="40306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9" name="Google Shape;389;p29"/>
          <p:cNvSpPr/>
          <p:nvPr/>
        </p:nvSpPr>
        <p:spPr>
          <a:xfrm rot="5400000">
            <a:off x="7448100" y="40306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0" name="Google Shape;390;p29"/>
          <p:cNvSpPr/>
          <p:nvPr/>
        </p:nvSpPr>
        <p:spPr>
          <a:xfrm rot="5400000">
            <a:off x="7623000" y="40306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1" name="Google Shape;391;p29"/>
          <p:cNvSpPr/>
          <p:nvPr/>
        </p:nvSpPr>
        <p:spPr>
          <a:xfrm rot="5400000">
            <a:off x="7797900" y="40306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2" name="Google Shape;392;p29"/>
          <p:cNvSpPr/>
          <p:nvPr/>
        </p:nvSpPr>
        <p:spPr>
          <a:xfrm rot="5400000">
            <a:off x="7972800" y="40306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3" name="Google Shape;393;p29"/>
          <p:cNvSpPr/>
          <p:nvPr/>
        </p:nvSpPr>
        <p:spPr>
          <a:xfrm rot="5400000">
            <a:off x="8147700" y="40306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4" name="Google Shape;394;p29"/>
          <p:cNvSpPr/>
          <p:nvPr/>
        </p:nvSpPr>
        <p:spPr>
          <a:xfrm rot="5400000">
            <a:off x="8322600" y="40306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5" name="Google Shape;395;p29"/>
          <p:cNvSpPr/>
          <p:nvPr/>
        </p:nvSpPr>
        <p:spPr>
          <a:xfrm rot="5400000">
            <a:off x="8497500" y="40306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6" name="Google Shape;396;p29"/>
          <p:cNvSpPr/>
          <p:nvPr/>
        </p:nvSpPr>
        <p:spPr>
          <a:xfrm rot="5400000">
            <a:off x="8672400" y="40306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7" name="Google Shape;397;p29"/>
          <p:cNvSpPr/>
          <p:nvPr/>
        </p:nvSpPr>
        <p:spPr>
          <a:xfrm rot="5400000">
            <a:off x="5874000" y="31216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8" name="Google Shape;398;p29"/>
          <p:cNvSpPr/>
          <p:nvPr/>
        </p:nvSpPr>
        <p:spPr>
          <a:xfrm rot="5400000">
            <a:off x="6048900" y="31216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9" name="Google Shape;399;p29"/>
          <p:cNvSpPr/>
          <p:nvPr/>
        </p:nvSpPr>
        <p:spPr>
          <a:xfrm rot="5400000">
            <a:off x="6223800" y="31216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0" name="Google Shape;400;p29"/>
          <p:cNvSpPr/>
          <p:nvPr/>
        </p:nvSpPr>
        <p:spPr>
          <a:xfrm rot="5400000">
            <a:off x="6398700" y="31216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1" name="Google Shape;401;p29"/>
          <p:cNvSpPr/>
          <p:nvPr/>
        </p:nvSpPr>
        <p:spPr>
          <a:xfrm rot="5400000">
            <a:off x="6573600" y="31216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2" name="Google Shape;402;p29"/>
          <p:cNvSpPr/>
          <p:nvPr/>
        </p:nvSpPr>
        <p:spPr>
          <a:xfrm rot="5400000">
            <a:off x="6748500" y="31216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3" name="Google Shape;403;p29"/>
          <p:cNvSpPr/>
          <p:nvPr/>
        </p:nvSpPr>
        <p:spPr>
          <a:xfrm rot="5400000">
            <a:off x="6923400" y="31216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4" name="Google Shape;404;p29"/>
          <p:cNvSpPr/>
          <p:nvPr/>
        </p:nvSpPr>
        <p:spPr>
          <a:xfrm rot="5400000">
            <a:off x="7098300" y="31216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5" name="Google Shape;405;p29"/>
          <p:cNvSpPr/>
          <p:nvPr/>
        </p:nvSpPr>
        <p:spPr>
          <a:xfrm rot="5400000">
            <a:off x="7273200" y="31216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6" name="Google Shape;406;p29"/>
          <p:cNvSpPr/>
          <p:nvPr/>
        </p:nvSpPr>
        <p:spPr>
          <a:xfrm rot="5400000">
            <a:off x="7448100" y="31216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7" name="Google Shape;407;p29"/>
          <p:cNvSpPr/>
          <p:nvPr/>
        </p:nvSpPr>
        <p:spPr>
          <a:xfrm rot="5400000">
            <a:off x="7623000" y="31216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8" name="Google Shape;408;p29"/>
          <p:cNvSpPr/>
          <p:nvPr/>
        </p:nvSpPr>
        <p:spPr>
          <a:xfrm rot="5400000">
            <a:off x="7797900" y="31216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9" name="Google Shape;409;p29"/>
          <p:cNvSpPr/>
          <p:nvPr/>
        </p:nvSpPr>
        <p:spPr>
          <a:xfrm rot="5400000">
            <a:off x="7972800" y="31216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0" name="Google Shape;410;p29"/>
          <p:cNvSpPr/>
          <p:nvPr/>
        </p:nvSpPr>
        <p:spPr>
          <a:xfrm rot="5400000">
            <a:off x="8147700" y="31216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1" name="Google Shape;411;p29"/>
          <p:cNvSpPr/>
          <p:nvPr/>
        </p:nvSpPr>
        <p:spPr>
          <a:xfrm rot="5400000">
            <a:off x="6399030" y="2773050"/>
            <a:ext cx="435900" cy="8721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2" name="Google Shape;412;p29"/>
          <p:cNvSpPr/>
          <p:nvPr/>
        </p:nvSpPr>
        <p:spPr>
          <a:xfrm rot="5400000">
            <a:off x="8322600" y="31216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3" name="Google Shape;413;p29"/>
          <p:cNvSpPr/>
          <p:nvPr/>
        </p:nvSpPr>
        <p:spPr>
          <a:xfrm rot="5400000">
            <a:off x="8497500" y="31216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4" name="Google Shape;414;p29"/>
          <p:cNvSpPr/>
          <p:nvPr/>
        </p:nvSpPr>
        <p:spPr>
          <a:xfrm rot="5400000">
            <a:off x="8672400" y="31216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5" name="Google Shape;415;p29"/>
          <p:cNvSpPr/>
          <p:nvPr/>
        </p:nvSpPr>
        <p:spPr>
          <a:xfrm rot="5400000">
            <a:off x="5874000" y="25120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6" name="Google Shape;416;p29"/>
          <p:cNvSpPr/>
          <p:nvPr/>
        </p:nvSpPr>
        <p:spPr>
          <a:xfrm rot="5400000">
            <a:off x="6048900" y="25120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7" name="Google Shape;417;p29"/>
          <p:cNvSpPr/>
          <p:nvPr/>
        </p:nvSpPr>
        <p:spPr>
          <a:xfrm rot="5400000">
            <a:off x="6223800" y="25120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8" name="Google Shape;418;p29"/>
          <p:cNvSpPr/>
          <p:nvPr/>
        </p:nvSpPr>
        <p:spPr>
          <a:xfrm rot="5400000">
            <a:off x="6398700" y="25120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9" name="Google Shape;419;p29"/>
          <p:cNvSpPr/>
          <p:nvPr/>
        </p:nvSpPr>
        <p:spPr>
          <a:xfrm rot="5400000">
            <a:off x="6573600" y="25120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0" name="Google Shape;420;p29"/>
          <p:cNvSpPr/>
          <p:nvPr/>
        </p:nvSpPr>
        <p:spPr>
          <a:xfrm rot="5400000">
            <a:off x="6748500" y="25120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1" name="Google Shape;421;p29"/>
          <p:cNvSpPr/>
          <p:nvPr/>
        </p:nvSpPr>
        <p:spPr>
          <a:xfrm rot="5400000">
            <a:off x="6923400" y="25120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2" name="Google Shape;422;p29"/>
          <p:cNvSpPr/>
          <p:nvPr/>
        </p:nvSpPr>
        <p:spPr>
          <a:xfrm rot="5400000">
            <a:off x="7098300" y="25120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3" name="Google Shape;423;p29"/>
          <p:cNvSpPr/>
          <p:nvPr/>
        </p:nvSpPr>
        <p:spPr>
          <a:xfrm rot="5400000">
            <a:off x="7273200" y="25120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4" name="Google Shape;424;p29"/>
          <p:cNvSpPr/>
          <p:nvPr/>
        </p:nvSpPr>
        <p:spPr>
          <a:xfrm rot="5400000">
            <a:off x="7448100" y="25120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5" name="Google Shape;425;p29"/>
          <p:cNvSpPr/>
          <p:nvPr/>
        </p:nvSpPr>
        <p:spPr>
          <a:xfrm rot="5400000">
            <a:off x="7623000" y="25120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6" name="Google Shape;426;p29"/>
          <p:cNvSpPr/>
          <p:nvPr/>
        </p:nvSpPr>
        <p:spPr>
          <a:xfrm rot="5400000">
            <a:off x="7797900" y="25120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7" name="Google Shape;427;p29"/>
          <p:cNvSpPr/>
          <p:nvPr/>
        </p:nvSpPr>
        <p:spPr>
          <a:xfrm rot="5400000">
            <a:off x="7972800" y="25120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8" name="Google Shape;428;p29"/>
          <p:cNvSpPr/>
          <p:nvPr/>
        </p:nvSpPr>
        <p:spPr>
          <a:xfrm rot="5400000">
            <a:off x="8147700" y="25120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9" name="Google Shape;429;p29"/>
          <p:cNvSpPr/>
          <p:nvPr/>
        </p:nvSpPr>
        <p:spPr>
          <a:xfrm rot="5400000">
            <a:off x="6399030" y="2163450"/>
            <a:ext cx="435900" cy="8721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0" name="Google Shape;430;p29"/>
          <p:cNvSpPr/>
          <p:nvPr/>
        </p:nvSpPr>
        <p:spPr>
          <a:xfrm rot="5400000">
            <a:off x="8322600" y="25120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1" name="Google Shape;431;p29"/>
          <p:cNvSpPr/>
          <p:nvPr/>
        </p:nvSpPr>
        <p:spPr>
          <a:xfrm rot="5400000">
            <a:off x="8497500" y="25120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2" name="Google Shape;432;p29"/>
          <p:cNvSpPr/>
          <p:nvPr/>
        </p:nvSpPr>
        <p:spPr>
          <a:xfrm rot="5400000">
            <a:off x="8672400" y="25120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3" name="Google Shape;433;p29"/>
          <p:cNvSpPr/>
          <p:nvPr/>
        </p:nvSpPr>
        <p:spPr>
          <a:xfrm rot="5400000">
            <a:off x="5874000" y="1902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4" name="Google Shape;434;p29"/>
          <p:cNvSpPr/>
          <p:nvPr/>
        </p:nvSpPr>
        <p:spPr>
          <a:xfrm rot="5400000">
            <a:off x="6048900" y="19024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5" name="Google Shape;435;p29"/>
          <p:cNvSpPr/>
          <p:nvPr/>
        </p:nvSpPr>
        <p:spPr>
          <a:xfrm rot="5400000">
            <a:off x="6223800" y="1902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6" name="Google Shape;436;p29"/>
          <p:cNvSpPr/>
          <p:nvPr/>
        </p:nvSpPr>
        <p:spPr>
          <a:xfrm rot="5400000">
            <a:off x="6398700" y="1902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7" name="Google Shape;437;p29"/>
          <p:cNvSpPr/>
          <p:nvPr/>
        </p:nvSpPr>
        <p:spPr>
          <a:xfrm rot="5400000">
            <a:off x="6573600" y="1902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8" name="Google Shape;438;p29"/>
          <p:cNvSpPr/>
          <p:nvPr/>
        </p:nvSpPr>
        <p:spPr>
          <a:xfrm rot="5400000">
            <a:off x="6748500" y="1902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9" name="Google Shape;439;p29"/>
          <p:cNvSpPr/>
          <p:nvPr/>
        </p:nvSpPr>
        <p:spPr>
          <a:xfrm rot="5400000">
            <a:off x="6923400" y="1902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0" name="Google Shape;440;p29"/>
          <p:cNvSpPr/>
          <p:nvPr/>
        </p:nvSpPr>
        <p:spPr>
          <a:xfrm rot="5400000">
            <a:off x="7098300" y="1902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1" name="Google Shape;441;p29"/>
          <p:cNvSpPr/>
          <p:nvPr/>
        </p:nvSpPr>
        <p:spPr>
          <a:xfrm rot="5400000">
            <a:off x="7273200" y="19024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2" name="Google Shape;442;p29"/>
          <p:cNvSpPr/>
          <p:nvPr/>
        </p:nvSpPr>
        <p:spPr>
          <a:xfrm rot="5400000">
            <a:off x="7448100" y="1902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3" name="Google Shape;443;p29"/>
          <p:cNvSpPr/>
          <p:nvPr/>
        </p:nvSpPr>
        <p:spPr>
          <a:xfrm rot="5400000">
            <a:off x="7623000" y="1902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4" name="Google Shape;444;p29"/>
          <p:cNvSpPr/>
          <p:nvPr/>
        </p:nvSpPr>
        <p:spPr>
          <a:xfrm rot="5400000">
            <a:off x="7797900" y="1902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5" name="Google Shape;445;p29"/>
          <p:cNvSpPr/>
          <p:nvPr/>
        </p:nvSpPr>
        <p:spPr>
          <a:xfrm rot="5400000">
            <a:off x="7972800" y="1902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6" name="Google Shape;446;p29"/>
          <p:cNvSpPr/>
          <p:nvPr/>
        </p:nvSpPr>
        <p:spPr>
          <a:xfrm rot="5400000">
            <a:off x="8147700" y="1902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7" name="Google Shape;447;p29"/>
          <p:cNvSpPr/>
          <p:nvPr/>
        </p:nvSpPr>
        <p:spPr>
          <a:xfrm rot="5400000">
            <a:off x="6399030" y="1553850"/>
            <a:ext cx="435900" cy="8721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8" name="Google Shape;448;p29"/>
          <p:cNvSpPr/>
          <p:nvPr/>
        </p:nvSpPr>
        <p:spPr>
          <a:xfrm rot="5400000">
            <a:off x="8322600" y="1902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9" name="Google Shape;449;p29"/>
          <p:cNvSpPr/>
          <p:nvPr/>
        </p:nvSpPr>
        <p:spPr>
          <a:xfrm rot="5400000">
            <a:off x="8497500" y="1902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0" name="Google Shape;450;p29"/>
          <p:cNvSpPr/>
          <p:nvPr/>
        </p:nvSpPr>
        <p:spPr>
          <a:xfrm rot="5400000">
            <a:off x="8672400" y="19024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1" name="Google Shape;451;p29"/>
          <p:cNvSpPr/>
          <p:nvPr/>
        </p:nvSpPr>
        <p:spPr>
          <a:xfrm rot="5400000">
            <a:off x="5874000" y="12928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2" name="Google Shape;452;p29"/>
          <p:cNvSpPr/>
          <p:nvPr/>
        </p:nvSpPr>
        <p:spPr>
          <a:xfrm rot="5400000">
            <a:off x="6048900" y="12928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3" name="Google Shape;453;p29"/>
          <p:cNvSpPr/>
          <p:nvPr/>
        </p:nvSpPr>
        <p:spPr>
          <a:xfrm rot="5400000">
            <a:off x="6223800" y="12928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4" name="Google Shape;454;p29"/>
          <p:cNvSpPr/>
          <p:nvPr/>
        </p:nvSpPr>
        <p:spPr>
          <a:xfrm rot="5400000">
            <a:off x="6398700" y="12928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5" name="Google Shape;455;p29"/>
          <p:cNvSpPr/>
          <p:nvPr/>
        </p:nvSpPr>
        <p:spPr>
          <a:xfrm rot="5400000">
            <a:off x="6573600" y="12928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6" name="Google Shape;456;p29"/>
          <p:cNvSpPr/>
          <p:nvPr/>
        </p:nvSpPr>
        <p:spPr>
          <a:xfrm rot="5400000">
            <a:off x="6748500" y="12928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7" name="Google Shape;457;p29"/>
          <p:cNvSpPr/>
          <p:nvPr/>
        </p:nvSpPr>
        <p:spPr>
          <a:xfrm rot="5400000">
            <a:off x="6923400" y="12928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8" name="Google Shape;458;p29"/>
          <p:cNvSpPr/>
          <p:nvPr/>
        </p:nvSpPr>
        <p:spPr>
          <a:xfrm rot="5400000">
            <a:off x="7098300" y="12928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9" name="Google Shape;459;p29"/>
          <p:cNvSpPr/>
          <p:nvPr/>
        </p:nvSpPr>
        <p:spPr>
          <a:xfrm rot="5400000">
            <a:off x="7273200" y="12928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0" name="Google Shape;460;p29"/>
          <p:cNvSpPr/>
          <p:nvPr/>
        </p:nvSpPr>
        <p:spPr>
          <a:xfrm rot="5400000">
            <a:off x="7448100" y="12928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1" name="Google Shape;461;p29"/>
          <p:cNvSpPr/>
          <p:nvPr/>
        </p:nvSpPr>
        <p:spPr>
          <a:xfrm rot="5400000">
            <a:off x="7623000" y="12928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2" name="Google Shape;462;p29"/>
          <p:cNvSpPr/>
          <p:nvPr/>
        </p:nvSpPr>
        <p:spPr>
          <a:xfrm rot="5400000">
            <a:off x="7797900" y="12928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3" name="Google Shape;463;p29"/>
          <p:cNvSpPr/>
          <p:nvPr/>
        </p:nvSpPr>
        <p:spPr>
          <a:xfrm rot="5400000">
            <a:off x="7972800" y="12928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4" name="Google Shape;464;p29"/>
          <p:cNvSpPr/>
          <p:nvPr/>
        </p:nvSpPr>
        <p:spPr>
          <a:xfrm rot="5400000">
            <a:off x="8147700" y="12928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5" name="Google Shape;465;p29"/>
          <p:cNvSpPr/>
          <p:nvPr/>
        </p:nvSpPr>
        <p:spPr>
          <a:xfrm rot="5400000">
            <a:off x="6399030" y="944250"/>
            <a:ext cx="435900" cy="8721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6" name="Google Shape;466;p29"/>
          <p:cNvSpPr/>
          <p:nvPr/>
        </p:nvSpPr>
        <p:spPr>
          <a:xfrm rot="5400000">
            <a:off x="8322600" y="12928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7" name="Google Shape;467;p29"/>
          <p:cNvSpPr/>
          <p:nvPr/>
        </p:nvSpPr>
        <p:spPr>
          <a:xfrm rot="5400000">
            <a:off x="8497500" y="12928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8" name="Google Shape;468;p29"/>
          <p:cNvSpPr/>
          <p:nvPr/>
        </p:nvSpPr>
        <p:spPr>
          <a:xfrm rot="5400000">
            <a:off x="8672400" y="12928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9" name="Google Shape;469;p29"/>
          <p:cNvSpPr/>
          <p:nvPr/>
        </p:nvSpPr>
        <p:spPr>
          <a:xfrm rot="5400000">
            <a:off x="8148643" y="3681300"/>
            <a:ext cx="435900" cy="873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0" name="Google Shape;470;p29"/>
          <p:cNvSpPr txBox="1">
            <a:spLocks noGrp="1"/>
          </p:cNvSpPr>
          <p:nvPr>
            <p:ph type="body" idx="1"/>
          </p:nvPr>
        </p:nvSpPr>
        <p:spPr>
          <a:xfrm>
            <a:off x="107050" y="4579000"/>
            <a:ext cx="88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Problem: After we decreased </a:t>
            </a:r>
            <a:r>
              <a:rPr lang="en" sz="1600" i="1"/>
              <a:t>CWND</a:t>
            </a:r>
            <a:r>
              <a:rPr lang="en" sz="1600"/>
              <a:t>, we had to wait a long time before sending again.</a:t>
            </a:r>
            <a:endParaRPr sz="1600"/>
          </a:p>
        </p:txBody>
      </p:sp>
      <p:sp>
        <p:nvSpPr>
          <p:cNvPr id="471" name="Google Shape;471;p29"/>
          <p:cNvSpPr txBox="1"/>
          <p:nvPr/>
        </p:nvSpPr>
        <p:spPr>
          <a:xfrm>
            <a:off x="86575" y="622800"/>
            <a:ext cx="57777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After ack(101) from 106: Can't send anything new.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2" name="Google Shape;472;p29"/>
          <p:cNvSpPr/>
          <p:nvPr/>
        </p:nvSpPr>
        <p:spPr>
          <a:xfrm rot="5400000">
            <a:off x="5874000" y="6832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3" name="Google Shape;473;p29"/>
          <p:cNvSpPr/>
          <p:nvPr/>
        </p:nvSpPr>
        <p:spPr>
          <a:xfrm rot="5400000">
            <a:off x="6048900" y="683250"/>
            <a:ext cx="4359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4" name="Google Shape;474;p29"/>
          <p:cNvSpPr/>
          <p:nvPr/>
        </p:nvSpPr>
        <p:spPr>
          <a:xfrm rot="5400000">
            <a:off x="6223800" y="6832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5" name="Google Shape;475;p29"/>
          <p:cNvSpPr/>
          <p:nvPr/>
        </p:nvSpPr>
        <p:spPr>
          <a:xfrm rot="5400000">
            <a:off x="6398700" y="6832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6" name="Google Shape;476;p29"/>
          <p:cNvSpPr/>
          <p:nvPr/>
        </p:nvSpPr>
        <p:spPr>
          <a:xfrm rot="5400000">
            <a:off x="6573600" y="6832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7" name="Google Shape;477;p29"/>
          <p:cNvSpPr/>
          <p:nvPr/>
        </p:nvSpPr>
        <p:spPr>
          <a:xfrm rot="5400000">
            <a:off x="6748500" y="6832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8" name="Google Shape;478;p29"/>
          <p:cNvSpPr/>
          <p:nvPr/>
        </p:nvSpPr>
        <p:spPr>
          <a:xfrm rot="5400000">
            <a:off x="6923400" y="683250"/>
            <a:ext cx="4359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9" name="Google Shape;479;p29"/>
          <p:cNvSpPr/>
          <p:nvPr/>
        </p:nvSpPr>
        <p:spPr>
          <a:xfrm rot="5400000">
            <a:off x="7098300" y="6832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0" name="Google Shape;480;p29"/>
          <p:cNvSpPr/>
          <p:nvPr/>
        </p:nvSpPr>
        <p:spPr>
          <a:xfrm rot="5400000">
            <a:off x="7273200" y="6832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1" name="Google Shape;481;p29"/>
          <p:cNvSpPr/>
          <p:nvPr/>
        </p:nvSpPr>
        <p:spPr>
          <a:xfrm rot="5400000">
            <a:off x="7448100" y="6832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2" name="Google Shape;482;p29"/>
          <p:cNvSpPr/>
          <p:nvPr/>
        </p:nvSpPr>
        <p:spPr>
          <a:xfrm rot="5400000">
            <a:off x="7623000" y="6832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3" name="Google Shape;483;p29"/>
          <p:cNvSpPr/>
          <p:nvPr/>
        </p:nvSpPr>
        <p:spPr>
          <a:xfrm rot="5400000">
            <a:off x="7797900" y="6832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4" name="Google Shape;484;p29"/>
          <p:cNvSpPr/>
          <p:nvPr/>
        </p:nvSpPr>
        <p:spPr>
          <a:xfrm rot="5400000">
            <a:off x="7972800" y="6832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5" name="Google Shape;485;p29"/>
          <p:cNvSpPr/>
          <p:nvPr/>
        </p:nvSpPr>
        <p:spPr>
          <a:xfrm rot="5400000">
            <a:off x="8147700" y="6832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6" name="Google Shape;486;p29"/>
          <p:cNvSpPr/>
          <p:nvPr/>
        </p:nvSpPr>
        <p:spPr>
          <a:xfrm rot="5400000">
            <a:off x="6399030" y="334650"/>
            <a:ext cx="435900" cy="8721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7" name="Google Shape;487;p29"/>
          <p:cNvSpPr/>
          <p:nvPr/>
        </p:nvSpPr>
        <p:spPr>
          <a:xfrm rot="5400000">
            <a:off x="8322600" y="6832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8" name="Google Shape;488;p29"/>
          <p:cNvSpPr/>
          <p:nvPr/>
        </p:nvSpPr>
        <p:spPr>
          <a:xfrm rot="5400000">
            <a:off x="8497500" y="6832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9" name="Google Shape;489;p29"/>
          <p:cNvSpPr/>
          <p:nvPr/>
        </p:nvSpPr>
        <p:spPr>
          <a:xfrm rot="5400000">
            <a:off x="8672400" y="683250"/>
            <a:ext cx="4359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p8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Fair Queuing Does Not Solve Congestion</a:t>
            </a:r>
            <a:endParaRPr/>
          </a:p>
        </p:txBody>
      </p:sp>
      <p:sp>
        <p:nvSpPr>
          <p:cNvPr id="1883" name="Google Shape;1883;p8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Fair queuing does not </a:t>
            </a:r>
            <a:r>
              <a:rPr lang="en" i="1" dirty="0"/>
              <a:t>eliminate</a:t>
            </a:r>
            <a:r>
              <a:rPr lang="en" dirty="0"/>
              <a:t> congestion.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rgbClr val="FF00FF"/>
                </a:solidFill>
              </a:rPr>
              <a:t>A → B</a:t>
            </a:r>
            <a:r>
              <a:rPr lang="en" dirty="0"/>
              <a:t> wants to send at 5 Gbps. </a:t>
            </a:r>
            <a:r>
              <a:rPr lang="en" dirty="0">
                <a:solidFill>
                  <a:srgbClr val="F1C232"/>
                </a:solidFill>
              </a:rPr>
              <a:t>X → Y</a:t>
            </a:r>
            <a:r>
              <a:rPr lang="en" dirty="0"/>
              <a:t> wants to send at 1 Gbps.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R1 implements fair queuing, and gives 0.5 Gbps to each flow.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If </a:t>
            </a:r>
            <a:r>
              <a:rPr lang="en" dirty="0">
                <a:solidFill>
                  <a:srgbClr val="FF00FF"/>
                </a:solidFill>
              </a:rPr>
              <a:t>A → B</a:t>
            </a:r>
            <a:r>
              <a:rPr lang="en" dirty="0"/>
              <a:t> runs at 0.5 Gbps, then R2 ends up dropping 0.4 Gbps (sending only 0.1).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R1 fairly allocating didn't help. A needs to slow down.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Fair queuing can </a:t>
            </a:r>
            <a:r>
              <a:rPr lang="en" i="1" dirty="0"/>
              <a:t>manage</a:t>
            </a:r>
            <a:r>
              <a:rPr lang="en" dirty="0"/>
              <a:t> congestion.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Resilient to cheating, RTT variations, etc.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Congestion and packet drops still occur.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We still want end hosts to discover/adapt to their fair share.</a:t>
            </a:r>
            <a:endParaRPr dirty="0"/>
          </a:p>
        </p:txBody>
      </p:sp>
      <p:sp>
        <p:nvSpPr>
          <p:cNvPr id="1884" name="Google Shape;1884;p86"/>
          <p:cNvSpPr/>
          <p:nvPr/>
        </p:nvSpPr>
        <p:spPr>
          <a:xfrm>
            <a:off x="3930741" y="4252589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5" name="Google Shape;1885;p86"/>
          <p:cNvSpPr/>
          <p:nvPr/>
        </p:nvSpPr>
        <p:spPr>
          <a:xfrm>
            <a:off x="2635338" y="3871589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86" name="Google Shape;1886;p86"/>
          <p:cNvCxnSpPr>
            <a:stCxn id="1885" idx="6"/>
            <a:endCxn id="1884" idx="1"/>
          </p:cNvCxnSpPr>
          <p:nvPr/>
        </p:nvCxnSpPr>
        <p:spPr>
          <a:xfrm>
            <a:off x="2920338" y="4014089"/>
            <a:ext cx="10104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87" name="Google Shape;1887;p86"/>
          <p:cNvSpPr/>
          <p:nvPr/>
        </p:nvSpPr>
        <p:spPr>
          <a:xfrm>
            <a:off x="2635338" y="4633589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X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88" name="Google Shape;1888;p86"/>
          <p:cNvCxnSpPr>
            <a:stCxn id="1887" idx="6"/>
            <a:endCxn id="1884" idx="1"/>
          </p:cNvCxnSpPr>
          <p:nvPr/>
        </p:nvCxnSpPr>
        <p:spPr>
          <a:xfrm rot="10800000" flipH="1">
            <a:off x="2920338" y="4395089"/>
            <a:ext cx="10104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89" name="Google Shape;1889;p86"/>
          <p:cNvSpPr/>
          <p:nvPr/>
        </p:nvSpPr>
        <p:spPr>
          <a:xfrm>
            <a:off x="4928266" y="4252589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90" name="Google Shape;1890;p86"/>
          <p:cNvCxnSpPr>
            <a:stCxn id="1884" idx="3"/>
            <a:endCxn id="1889" idx="1"/>
          </p:cNvCxnSpPr>
          <p:nvPr/>
        </p:nvCxnSpPr>
        <p:spPr>
          <a:xfrm>
            <a:off x="4215741" y="4395089"/>
            <a:ext cx="7125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91" name="Google Shape;1891;p86"/>
          <p:cNvSpPr/>
          <p:nvPr/>
        </p:nvSpPr>
        <p:spPr>
          <a:xfrm>
            <a:off x="6223663" y="3871589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2" name="Google Shape;1892;p86"/>
          <p:cNvSpPr/>
          <p:nvPr/>
        </p:nvSpPr>
        <p:spPr>
          <a:xfrm>
            <a:off x="6223663" y="4633589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93" name="Google Shape;1893;p86"/>
          <p:cNvCxnSpPr>
            <a:stCxn id="1889" idx="3"/>
            <a:endCxn id="1891" idx="2"/>
          </p:cNvCxnSpPr>
          <p:nvPr/>
        </p:nvCxnSpPr>
        <p:spPr>
          <a:xfrm rot="10800000" flipH="1">
            <a:off x="5213266" y="4014089"/>
            <a:ext cx="10104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4" name="Google Shape;1894;p86"/>
          <p:cNvCxnSpPr>
            <a:stCxn id="1889" idx="3"/>
            <a:endCxn id="1892" idx="2"/>
          </p:cNvCxnSpPr>
          <p:nvPr/>
        </p:nvCxnSpPr>
        <p:spPr>
          <a:xfrm>
            <a:off x="5213266" y="4395089"/>
            <a:ext cx="10104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95" name="Google Shape;1895;p86"/>
          <p:cNvSpPr/>
          <p:nvPr/>
        </p:nvSpPr>
        <p:spPr>
          <a:xfrm>
            <a:off x="2850738" y="3930700"/>
            <a:ext cx="3485525" cy="420850"/>
          </a:xfrm>
          <a:custGeom>
            <a:avLst/>
            <a:gdLst/>
            <a:ahLst/>
            <a:cxnLst/>
            <a:rect l="l" t="t" r="r" b="b"/>
            <a:pathLst>
              <a:path w="139421" h="16834" extrusionOk="0">
                <a:moveTo>
                  <a:pt x="0" y="1466"/>
                </a:moveTo>
                <a:cubicBezTo>
                  <a:pt x="8095" y="3664"/>
                  <a:pt x="33250" y="12351"/>
                  <a:pt x="48567" y="14654"/>
                </a:cubicBezTo>
                <a:cubicBezTo>
                  <a:pt x="63884" y="16957"/>
                  <a:pt x="76759" y="17724"/>
                  <a:pt x="91901" y="15282"/>
                </a:cubicBezTo>
                <a:cubicBezTo>
                  <a:pt x="107043" y="12840"/>
                  <a:pt x="131501" y="2547"/>
                  <a:pt x="139421" y="0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96" name="Google Shape;1896;p86"/>
          <p:cNvSpPr txBox="1"/>
          <p:nvPr/>
        </p:nvSpPr>
        <p:spPr>
          <a:xfrm>
            <a:off x="3232200" y="3878650"/>
            <a:ext cx="3867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7" name="Google Shape;1897;p86"/>
          <p:cNvSpPr/>
          <p:nvPr/>
        </p:nvSpPr>
        <p:spPr>
          <a:xfrm rot="10800000" flipH="1">
            <a:off x="2850738" y="4464100"/>
            <a:ext cx="3485525" cy="420850"/>
          </a:xfrm>
          <a:custGeom>
            <a:avLst/>
            <a:gdLst/>
            <a:ahLst/>
            <a:cxnLst/>
            <a:rect l="l" t="t" r="r" b="b"/>
            <a:pathLst>
              <a:path w="139421" h="16834" extrusionOk="0">
                <a:moveTo>
                  <a:pt x="0" y="1466"/>
                </a:moveTo>
                <a:cubicBezTo>
                  <a:pt x="8095" y="3664"/>
                  <a:pt x="33250" y="12351"/>
                  <a:pt x="48567" y="14654"/>
                </a:cubicBezTo>
                <a:cubicBezTo>
                  <a:pt x="63884" y="16957"/>
                  <a:pt x="76759" y="17724"/>
                  <a:pt x="91901" y="15282"/>
                </a:cubicBezTo>
                <a:cubicBezTo>
                  <a:pt x="107043" y="12840"/>
                  <a:pt x="131501" y="2547"/>
                  <a:pt x="139421" y="0"/>
                </a:cubicBezTo>
              </a:path>
            </a:pathLst>
          </a:custGeom>
          <a:noFill/>
          <a:ln w="28575" cap="flat" cmpd="sng">
            <a:solidFill>
              <a:srgbClr val="F1C23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98" name="Google Shape;1898;p86"/>
          <p:cNvSpPr txBox="1"/>
          <p:nvPr/>
        </p:nvSpPr>
        <p:spPr>
          <a:xfrm>
            <a:off x="3300800" y="4640650"/>
            <a:ext cx="3867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9" name="Google Shape;1899;p86"/>
          <p:cNvSpPr txBox="1"/>
          <p:nvPr/>
        </p:nvSpPr>
        <p:spPr>
          <a:xfrm>
            <a:off x="4400163" y="4055200"/>
            <a:ext cx="3867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0" name="Google Shape;1900;p86"/>
          <p:cNvSpPr txBox="1"/>
          <p:nvPr/>
        </p:nvSpPr>
        <p:spPr>
          <a:xfrm>
            <a:off x="5525113" y="4640650"/>
            <a:ext cx="3867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1" name="Google Shape;1901;p86"/>
          <p:cNvSpPr txBox="1"/>
          <p:nvPr/>
        </p:nvSpPr>
        <p:spPr>
          <a:xfrm>
            <a:off x="5525113" y="3878650"/>
            <a:ext cx="3867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0.1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" name="Google Shape;1906;p8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Fair Queuing: Philosophy of Fairness</a:t>
            </a:r>
            <a:endParaRPr/>
          </a:p>
        </p:txBody>
      </p:sp>
      <p:sp>
        <p:nvSpPr>
          <p:cNvPr id="1907" name="Google Shape;1907;p8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Fair queuing gives us per-flow fairness. But is that really what we want?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if you have 8 flows, and I have 4?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Why do you get twice the bandwidth?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if your flow goes over 4 congested hops, and mine only goes over 1?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Shouldn't you be penalized for using more scarce bandwidth?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granularity should we enforce fairness at?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Per TCP connection?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Per source-destination pair?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Per source?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Fair queuing is a great way to ensure </a:t>
            </a:r>
            <a:r>
              <a:rPr lang="en" i="1"/>
              <a:t>isolation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Ensures that no one person hogs all the bandwidth, even in the worst cases.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Google Shape;1912;p8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Router-Assisted Congestion Control</a:t>
            </a:r>
            <a:endParaRPr/>
          </a:p>
        </p:txBody>
      </p:sp>
      <p:sp>
        <p:nvSpPr>
          <p:cNvPr id="1913" name="Google Shape;1913;p8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Two ways routers can help: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Enforce fairness. (Helps with 4.)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Fair queuing (and approximations like DRR).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</a:pPr>
            <a:r>
              <a:rPr lang="en" b="1">
                <a:solidFill>
                  <a:schemeClr val="accent3"/>
                </a:solidFill>
              </a:rPr>
              <a:t>Send information to hosts. (Helps with 1, 2, 3.)</a:t>
            </a:r>
            <a:endParaRPr b="1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p8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Router-Assisted Rate Adaptation</a:t>
            </a:r>
            <a:endParaRPr/>
          </a:p>
        </p:txBody>
      </p:sp>
      <p:sp>
        <p:nvSpPr>
          <p:cNvPr id="1919" name="Google Shape;1919;p8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Why not just let routers tell the end hosts what rate they should use?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Possible design: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Packets carry an extra "rate" field in the header.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Routers insert a flow's fair share in the header.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End hosts set rate according to the header value.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Now, the sender doesn't need to dynamically adjust to find a good rate.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9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Router-Assisted Congestion Detection</a:t>
            </a:r>
            <a:endParaRPr/>
          </a:p>
        </p:txBody>
      </p:sp>
      <p:sp>
        <p:nvSpPr>
          <p:cNvPr id="1925" name="Google Shape;1925;p9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Explicit Congestion Notification (ECN) bit</a:t>
            </a:r>
            <a:r>
              <a:rPr lang="en"/>
              <a:t>: Single bit in the IP packet header.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Congested routers can set this bit.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When recipient gets a packet with ECN on, the ack also has ECN on.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options for </a:t>
            </a:r>
            <a:r>
              <a:rPr lang="en" i="1"/>
              <a:t>when</a:t>
            </a:r>
            <a:r>
              <a:rPr lang="en"/>
              <a:t> routers set the bit.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Trade-offs between high link utilization and packet delay.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Sender could treat an ECN bit as a packet drop and adjust accordingly.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Pros: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Doesn't confuse corruption and congestion.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Allows routers to warn about congestion earlier (e.g. before queue is full).</a:t>
            </a:r>
            <a:br>
              <a:rPr lang="en"/>
            </a:br>
            <a:r>
              <a:rPr lang="en"/>
              <a:t>Reduces delays.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Lightweight to implement.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Used in some, but not all routers.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useful in local networks (e.g. datacenters) where all routers use the bit.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0"/>
          <p:cNvSpPr/>
          <p:nvPr/>
        </p:nvSpPr>
        <p:spPr>
          <a:xfrm>
            <a:off x="112250" y="461825"/>
            <a:ext cx="8862900" cy="2433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5" name="Google Shape;495;p30"/>
          <p:cNvSpPr/>
          <p:nvPr/>
        </p:nvSpPr>
        <p:spPr>
          <a:xfrm>
            <a:off x="112250" y="2894825"/>
            <a:ext cx="8862900" cy="15564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96" name="Google Shape;496;p30"/>
          <p:cNvCxnSpPr/>
          <p:nvPr/>
        </p:nvCxnSpPr>
        <p:spPr>
          <a:xfrm>
            <a:off x="8975175" y="461825"/>
            <a:ext cx="0" cy="46323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7" name="Google Shape;497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Fast Recovery: Windows Without Fast Recovery</a:t>
            </a:r>
            <a:endParaRPr/>
          </a:p>
        </p:txBody>
      </p:sp>
      <p:cxnSp>
        <p:nvCxnSpPr>
          <p:cNvPr id="498" name="Google Shape;498;p30"/>
          <p:cNvCxnSpPr/>
          <p:nvPr/>
        </p:nvCxnSpPr>
        <p:spPr>
          <a:xfrm>
            <a:off x="5955738" y="560851"/>
            <a:ext cx="1186200" cy="153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9" name="Google Shape;499;p30"/>
          <p:cNvCxnSpPr/>
          <p:nvPr/>
        </p:nvCxnSpPr>
        <p:spPr>
          <a:xfrm>
            <a:off x="5955738" y="726064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00" name="Google Shape;500;p30"/>
          <p:cNvSpPr txBox="1"/>
          <p:nvPr/>
        </p:nvSpPr>
        <p:spPr>
          <a:xfrm>
            <a:off x="7143925" y="610551"/>
            <a:ext cx="156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✗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01" name="Google Shape;501;p30"/>
          <p:cNvSpPr txBox="1"/>
          <p:nvPr/>
        </p:nvSpPr>
        <p:spPr>
          <a:xfrm>
            <a:off x="5625725" y="450640"/>
            <a:ext cx="2985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101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102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103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104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105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106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107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108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109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110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2" name="Google Shape;502;p30"/>
          <p:cNvSpPr txBox="1"/>
          <p:nvPr/>
        </p:nvSpPr>
        <p:spPr>
          <a:xfrm>
            <a:off x="4618867" y="2357053"/>
            <a:ext cx="12711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ack(101) from 102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ack(101) from 103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ack(101) from 104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ack(101) from 105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ack(101) from 106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ack(101) from 107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ack(101) from 108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ack(101) from 109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ack(101) from 110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03" name="Google Shape;503;p30"/>
          <p:cNvCxnSpPr/>
          <p:nvPr/>
        </p:nvCxnSpPr>
        <p:spPr>
          <a:xfrm>
            <a:off x="5955738" y="905160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4" name="Google Shape;504;p30"/>
          <p:cNvCxnSpPr/>
          <p:nvPr/>
        </p:nvCxnSpPr>
        <p:spPr>
          <a:xfrm>
            <a:off x="5955738" y="1089595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5" name="Google Shape;505;p30"/>
          <p:cNvCxnSpPr/>
          <p:nvPr/>
        </p:nvCxnSpPr>
        <p:spPr>
          <a:xfrm>
            <a:off x="5955738" y="1268690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6" name="Google Shape;506;p30"/>
          <p:cNvCxnSpPr/>
          <p:nvPr/>
        </p:nvCxnSpPr>
        <p:spPr>
          <a:xfrm>
            <a:off x="5955738" y="1458849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7" name="Google Shape;507;p30"/>
          <p:cNvCxnSpPr/>
          <p:nvPr/>
        </p:nvCxnSpPr>
        <p:spPr>
          <a:xfrm>
            <a:off x="5955738" y="1637944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8" name="Google Shape;508;p30"/>
          <p:cNvCxnSpPr/>
          <p:nvPr/>
        </p:nvCxnSpPr>
        <p:spPr>
          <a:xfrm>
            <a:off x="5955738" y="2007198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9" name="Google Shape;509;p30"/>
          <p:cNvCxnSpPr/>
          <p:nvPr/>
        </p:nvCxnSpPr>
        <p:spPr>
          <a:xfrm>
            <a:off x="5955738" y="2186294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0" name="Google Shape;510;p30"/>
          <p:cNvCxnSpPr/>
          <p:nvPr/>
        </p:nvCxnSpPr>
        <p:spPr>
          <a:xfrm>
            <a:off x="5955738" y="1820110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1" name="Google Shape;511;p30"/>
          <p:cNvCxnSpPr/>
          <p:nvPr/>
        </p:nvCxnSpPr>
        <p:spPr>
          <a:xfrm>
            <a:off x="5953775" y="461825"/>
            <a:ext cx="0" cy="46323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2" name="Google Shape;512;p30"/>
          <p:cNvCxnSpPr/>
          <p:nvPr/>
        </p:nvCxnSpPr>
        <p:spPr>
          <a:xfrm flipH="1">
            <a:off x="5963238" y="1154433"/>
            <a:ext cx="3012000" cy="129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3" name="Google Shape;513;p30"/>
          <p:cNvCxnSpPr/>
          <p:nvPr/>
        </p:nvCxnSpPr>
        <p:spPr>
          <a:xfrm flipH="1">
            <a:off x="5963238" y="1338868"/>
            <a:ext cx="3012000" cy="129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4" name="Google Shape;514;p30"/>
          <p:cNvCxnSpPr/>
          <p:nvPr/>
        </p:nvCxnSpPr>
        <p:spPr>
          <a:xfrm flipH="1">
            <a:off x="5963238" y="1519031"/>
            <a:ext cx="3012000" cy="129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5" name="Google Shape;515;p30"/>
          <p:cNvCxnSpPr/>
          <p:nvPr/>
        </p:nvCxnSpPr>
        <p:spPr>
          <a:xfrm flipH="1">
            <a:off x="5963238" y="1707054"/>
            <a:ext cx="3012000" cy="129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6" name="Google Shape;516;p30"/>
          <p:cNvCxnSpPr/>
          <p:nvPr/>
        </p:nvCxnSpPr>
        <p:spPr>
          <a:xfrm flipH="1">
            <a:off x="5963238" y="1884398"/>
            <a:ext cx="3012000" cy="129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7" name="Google Shape;517;p30"/>
          <p:cNvCxnSpPr/>
          <p:nvPr/>
        </p:nvCxnSpPr>
        <p:spPr>
          <a:xfrm flipH="1">
            <a:off x="5963238" y="2068833"/>
            <a:ext cx="3012000" cy="129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8" name="Google Shape;518;p30"/>
          <p:cNvCxnSpPr/>
          <p:nvPr/>
        </p:nvCxnSpPr>
        <p:spPr>
          <a:xfrm flipH="1">
            <a:off x="5963238" y="2248997"/>
            <a:ext cx="3012000" cy="129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9" name="Google Shape;519;p30"/>
          <p:cNvCxnSpPr/>
          <p:nvPr/>
        </p:nvCxnSpPr>
        <p:spPr>
          <a:xfrm flipH="1">
            <a:off x="5963238" y="2437019"/>
            <a:ext cx="3012000" cy="129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0" name="Google Shape;520;p30"/>
          <p:cNvCxnSpPr/>
          <p:nvPr/>
        </p:nvCxnSpPr>
        <p:spPr>
          <a:xfrm flipH="1">
            <a:off x="5963238" y="2619318"/>
            <a:ext cx="3012000" cy="129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1" name="Google Shape;521;p30"/>
          <p:cNvCxnSpPr/>
          <p:nvPr/>
        </p:nvCxnSpPr>
        <p:spPr>
          <a:xfrm>
            <a:off x="5955738" y="2845398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2" name="Google Shape;522;p30"/>
          <p:cNvCxnSpPr/>
          <p:nvPr/>
        </p:nvCxnSpPr>
        <p:spPr>
          <a:xfrm flipH="1">
            <a:off x="5963238" y="3263151"/>
            <a:ext cx="3012000" cy="129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23" name="Google Shape;523;p30"/>
          <p:cNvSpPr txBox="1"/>
          <p:nvPr/>
        </p:nvSpPr>
        <p:spPr>
          <a:xfrm>
            <a:off x="4618867" y="4451111"/>
            <a:ext cx="1271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ack(111) from 101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24" name="Google Shape;524;p30"/>
          <p:cNvCxnSpPr/>
          <p:nvPr/>
        </p:nvCxnSpPr>
        <p:spPr>
          <a:xfrm>
            <a:off x="5955738" y="4597998"/>
            <a:ext cx="3019500" cy="38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25" name="Google Shape;525;p30"/>
          <p:cNvSpPr/>
          <p:nvPr/>
        </p:nvSpPr>
        <p:spPr>
          <a:xfrm rot="5400000">
            <a:off x="202725" y="14436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6" name="Google Shape;526;p30"/>
          <p:cNvSpPr/>
          <p:nvPr/>
        </p:nvSpPr>
        <p:spPr>
          <a:xfrm rot="5400000">
            <a:off x="379150" y="14436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7" name="Google Shape;527;p30"/>
          <p:cNvSpPr/>
          <p:nvPr/>
        </p:nvSpPr>
        <p:spPr>
          <a:xfrm rot="5400000">
            <a:off x="554050" y="1443600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8" name="Google Shape;528;p30"/>
          <p:cNvSpPr/>
          <p:nvPr/>
        </p:nvSpPr>
        <p:spPr>
          <a:xfrm rot="5400000">
            <a:off x="728950" y="1443600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9" name="Google Shape;529;p30"/>
          <p:cNvSpPr/>
          <p:nvPr/>
        </p:nvSpPr>
        <p:spPr>
          <a:xfrm rot="5400000">
            <a:off x="903850" y="1443600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0" name="Google Shape;530;p30"/>
          <p:cNvSpPr/>
          <p:nvPr/>
        </p:nvSpPr>
        <p:spPr>
          <a:xfrm rot="5400000">
            <a:off x="1078750" y="1443600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1" name="Google Shape;531;p30"/>
          <p:cNvSpPr/>
          <p:nvPr/>
        </p:nvSpPr>
        <p:spPr>
          <a:xfrm rot="5400000">
            <a:off x="1253650" y="1443600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2" name="Google Shape;532;p30"/>
          <p:cNvSpPr/>
          <p:nvPr/>
        </p:nvSpPr>
        <p:spPr>
          <a:xfrm rot="5400000">
            <a:off x="1428550" y="1443600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3" name="Google Shape;533;p30"/>
          <p:cNvSpPr/>
          <p:nvPr/>
        </p:nvSpPr>
        <p:spPr>
          <a:xfrm rot="5400000">
            <a:off x="1603450" y="1443600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4" name="Google Shape;534;p30"/>
          <p:cNvSpPr/>
          <p:nvPr/>
        </p:nvSpPr>
        <p:spPr>
          <a:xfrm rot="5400000">
            <a:off x="1778350" y="1443600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5" name="Google Shape;535;p30"/>
          <p:cNvSpPr/>
          <p:nvPr/>
        </p:nvSpPr>
        <p:spPr>
          <a:xfrm rot="5400000">
            <a:off x="1953250" y="1443600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6" name="Google Shape;536;p30"/>
          <p:cNvSpPr/>
          <p:nvPr/>
        </p:nvSpPr>
        <p:spPr>
          <a:xfrm rot="5400000">
            <a:off x="2128150" y="1443600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7" name="Google Shape;537;p30"/>
          <p:cNvSpPr/>
          <p:nvPr/>
        </p:nvSpPr>
        <p:spPr>
          <a:xfrm rot="5400000">
            <a:off x="2303050" y="14436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8" name="Google Shape;538;p30"/>
          <p:cNvSpPr/>
          <p:nvPr/>
        </p:nvSpPr>
        <p:spPr>
          <a:xfrm rot="5400000">
            <a:off x="2477950" y="14436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9" name="Google Shape;539;p30"/>
          <p:cNvSpPr/>
          <p:nvPr/>
        </p:nvSpPr>
        <p:spPr>
          <a:xfrm rot="5400000">
            <a:off x="2652850" y="14436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0" name="Google Shape;540;p30"/>
          <p:cNvSpPr/>
          <p:nvPr/>
        </p:nvSpPr>
        <p:spPr>
          <a:xfrm rot="5400000">
            <a:off x="1341285" y="657900"/>
            <a:ext cx="558000" cy="17463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1" name="Google Shape;541;p30"/>
          <p:cNvSpPr txBox="1"/>
          <p:nvPr/>
        </p:nvSpPr>
        <p:spPr>
          <a:xfrm>
            <a:off x="394275" y="1011525"/>
            <a:ext cx="31497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latin typeface="Roboto"/>
                <a:ea typeface="Roboto"/>
                <a:cs typeface="Roboto"/>
                <a:sym typeface="Roboto"/>
              </a:rPr>
              <a:t>CWND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= 10. 101–110 can be in flight.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2" name="Google Shape;542;p30"/>
          <p:cNvSpPr/>
          <p:nvPr/>
        </p:nvSpPr>
        <p:spPr>
          <a:xfrm rot="5400000">
            <a:off x="2827750" y="14436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3" name="Google Shape;543;p30"/>
          <p:cNvSpPr/>
          <p:nvPr/>
        </p:nvSpPr>
        <p:spPr>
          <a:xfrm rot="5400000">
            <a:off x="3002650" y="14436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4" name="Google Shape;544;p30"/>
          <p:cNvSpPr/>
          <p:nvPr/>
        </p:nvSpPr>
        <p:spPr>
          <a:xfrm rot="5400000">
            <a:off x="3177550" y="14436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5" name="Google Shape;545;p30"/>
          <p:cNvSpPr/>
          <p:nvPr/>
        </p:nvSpPr>
        <p:spPr>
          <a:xfrm rot="5400000">
            <a:off x="202725" y="38058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6" name="Google Shape;546;p30"/>
          <p:cNvSpPr/>
          <p:nvPr/>
        </p:nvSpPr>
        <p:spPr>
          <a:xfrm rot="5400000">
            <a:off x="379150" y="38058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7" name="Google Shape;547;p30"/>
          <p:cNvSpPr/>
          <p:nvPr/>
        </p:nvSpPr>
        <p:spPr>
          <a:xfrm rot="5400000">
            <a:off x="554050" y="3805800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8" name="Google Shape;548;p30"/>
          <p:cNvSpPr/>
          <p:nvPr/>
        </p:nvSpPr>
        <p:spPr>
          <a:xfrm rot="5400000">
            <a:off x="728950" y="3805800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9" name="Google Shape;549;p30"/>
          <p:cNvSpPr/>
          <p:nvPr/>
        </p:nvSpPr>
        <p:spPr>
          <a:xfrm rot="5400000">
            <a:off x="903850" y="3805800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0" name="Google Shape;550;p30"/>
          <p:cNvSpPr/>
          <p:nvPr/>
        </p:nvSpPr>
        <p:spPr>
          <a:xfrm rot="5400000">
            <a:off x="1078750" y="3805800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1" name="Google Shape;551;p30"/>
          <p:cNvSpPr/>
          <p:nvPr/>
        </p:nvSpPr>
        <p:spPr>
          <a:xfrm rot="5400000">
            <a:off x="1253650" y="3805800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2" name="Google Shape;552;p30"/>
          <p:cNvSpPr/>
          <p:nvPr/>
        </p:nvSpPr>
        <p:spPr>
          <a:xfrm rot="5400000">
            <a:off x="1428550" y="38058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3" name="Google Shape;553;p30"/>
          <p:cNvSpPr/>
          <p:nvPr/>
        </p:nvSpPr>
        <p:spPr>
          <a:xfrm rot="5400000">
            <a:off x="1603450" y="38058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4" name="Google Shape;554;p30"/>
          <p:cNvSpPr/>
          <p:nvPr/>
        </p:nvSpPr>
        <p:spPr>
          <a:xfrm rot="5400000">
            <a:off x="1778350" y="38058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5" name="Google Shape;555;p30"/>
          <p:cNvSpPr/>
          <p:nvPr/>
        </p:nvSpPr>
        <p:spPr>
          <a:xfrm rot="5400000">
            <a:off x="1953250" y="38058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6" name="Google Shape;556;p30"/>
          <p:cNvSpPr/>
          <p:nvPr/>
        </p:nvSpPr>
        <p:spPr>
          <a:xfrm rot="5400000">
            <a:off x="2128150" y="38058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7" name="Google Shape;557;p30"/>
          <p:cNvSpPr/>
          <p:nvPr/>
        </p:nvSpPr>
        <p:spPr>
          <a:xfrm rot="5400000">
            <a:off x="2303050" y="38058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8" name="Google Shape;558;p30"/>
          <p:cNvSpPr/>
          <p:nvPr/>
        </p:nvSpPr>
        <p:spPr>
          <a:xfrm rot="5400000">
            <a:off x="2477950" y="38058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9" name="Google Shape;559;p30"/>
          <p:cNvSpPr/>
          <p:nvPr/>
        </p:nvSpPr>
        <p:spPr>
          <a:xfrm rot="5400000">
            <a:off x="2652850" y="38058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0" name="Google Shape;560;p30"/>
          <p:cNvSpPr/>
          <p:nvPr/>
        </p:nvSpPr>
        <p:spPr>
          <a:xfrm rot="5400000">
            <a:off x="904280" y="3457200"/>
            <a:ext cx="558000" cy="8721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1" name="Google Shape;561;p30"/>
          <p:cNvSpPr/>
          <p:nvPr/>
        </p:nvSpPr>
        <p:spPr>
          <a:xfrm rot="5400000">
            <a:off x="2827750" y="38058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2" name="Google Shape;562;p30"/>
          <p:cNvSpPr/>
          <p:nvPr/>
        </p:nvSpPr>
        <p:spPr>
          <a:xfrm rot="5400000">
            <a:off x="3002650" y="38058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3" name="Google Shape;563;p30"/>
          <p:cNvSpPr/>
          <p:nvPr/>
        </p:nvSpPr>
        <p:spPr>
          <a:xfrm rot="5400000">
            <a:off x="3177550" y="38058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4" name="Google Shape;564;p30"/>
          <p:cNvSpPr txBox="1"/>
          <p:nvPr/>
        </p:nvSpPr>
        <p:spPr>
          <a:xfrm>
            <a:off x="3781008" y="2720925"/>
            <a:ext cx="872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Resend 101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5" name="Google Shape;565;p30"/>
          <p:cNvSpPr txBox="1"/>
          <p:nvPr/>
        </p:nvSpPr>
        <p:spPr>
          <a:xfrm>
            <a:off x="394275" y="3373725"/>
            <a:ext cx="31497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latin typeface="Roboto"/>
                <a:ea typeface="Roboto"/>
                <a:cs typeface="Roboto"/>
                <a:sym typeface="Roboto"/>
              </a:rPr>
              <a:t>CWND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= 5. 101–105 can be in flight.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6" name="Google Shape;566;p30"/>
          <p:cNvSpPr txBox="1">
            <a:spLocks noGrp="1"/>
          </p:cNvSpPr>
          <p:nvPr>
            <p:ph type="body" idx="4294967295"/>
          </p:nvPr>
        </p:nvSpPr>
        <p:spPr>
          <a:xfrm>
            <a:off x="107050" y="4374900"/>
            <a:ext cx="4378500" cy="642900"/>
          </a:xfrm>
          <a:prstGeom prst="rect">
            <a:avLst/>
          </a:prstGeom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Problem: In the entire blue area, after </a:t>
            </a:r>
            <a:r>
              <a:rPr lang="en" sz="1600" i="1"/>
              <a:t>CWND</a:t>
            </a:r>
            <a:r>
              <a:rPr lang="en" sz="1600"/>
              <a:t> decreased, the sender isn't sending anything.</a:t>
            </a: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1"/>
          <p:cNvSpPr/>
          <p:nvPr/>
        </p:nvSpPr>
        <p:spPr>
          <a:xfrm>
            <a:off x="112250" y="2825225"/>
            <a:ext cx="8862900" cy="22689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2" name="Google Shape;572;p31"/>
          <p:cNvSpPr/>
          <p:nvPr/>
        </p:nvSpPr>
        <p:spPr>
          <a:xfrm>
            <a:off x="112250" y="461825"/>
            <a:ext cx="8862900" cy="23634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73" name="Google Shape;573;p31"/>
          <p:cNvCxnSpPr/>
          <p:nvPr/>
        </p:nvCxnSpPr>
        <p:spPr>
          <a:xfrm>
            <a:off x="5962575" y="1572631"/>
            <a:ext cx="3015300" cy="6588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74" name="Google Shape;574;p31"/>
          <p:cNvCxnSpPr/>
          <p:nvPr/>
        </p:nvCxnSpPr>
        <p:spPr>
          <a:xfrm flipH="1">
            <a:off x="5962575" y="498325"/>
            <a:ext cx="3015300" cy="65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75" name="Google Shape;575;p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Fast Recovery: Windows Without Fast Recovery</a:t>
            </a:r>
            <a:endParaRPr/>
          </a:p>
        </p:txBody>
      </p:sp>
      <p:sp>
        <p:nvSpPr>
          <p:cNvPr id="576" name="Google Shape;576;p31"/>
          <p:cNvSpPr txBox="1"/>
          <p:nvPr/>
        </p:nvSpPr>
        <p:spPr>
          <a:xfrm>
            <a:off x="4618867" y="1061653"/>
            <a:ext cx="12711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ack(101) from 102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ack(101) from 103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ack(101) from 104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ack(101) from 105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ack(101) from 106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ack(101) from 107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ack(101) from 108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ack(101) from 109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ack(101) from 110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7" name="Google Shape;577;p31"/>
          <p:cNvSpPr txBox="1"/>
          <p:nvPr/>
        </p:nvSpPr>
        <p:spPr>
          <a:xfrm>
            <a:off x="5562294" y="3003300"/>
            <a:ext cx="327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111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112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113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114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115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8" name="Google Shape;578;p31"/>
          <p:cNvSpPr/>
          <p:nvPr/>
        </p:nvSpPr>
        <p:spPr>
          <a:xfrm rot="5400000">
            <a:off x="202725" y="17484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9" name="Google Shape;579;p31"/>
          <p:cNvSpPr/>
          <p:nvPr/>
        </p:nvSpPr>
        <p:spPr>
          <a:xfrm rot="5400000">
            <a:off x="379150" y="17484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0" name="Google Shape;580;p31"/>
          <p:cNvSpPr/>
          <p:nvPr/>
        </p:nvSpPr>
        <p:spPr>
          <a:xfrm rot="5400000">
            <a:off x="554050" y="1748400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1" name="Google Shape;581;p31"/>
          <p:cNvSpPr/>
          <p:nvPr/>
        </p:nvSpPr>
        <p:spPr>
          <a:xfrm rot="5400000">
            <a:off x="728950" y="1748400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2" name="Google Shape;582;p31"/>
          <p:cNvSpPr/>
          <p:nvPr/>
        </p:nvSpPr>
        <p:spPr>
          <a:xfrm rot="5400000">
            <a:off x="903850" y="1748400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3" name="Google Shape;583;p31"/>
          <p:cNvSpPr/>
          <p:nvPr/>
        </p:nvSpPr>
        <p:spPr>
          <a:xfrm rot="5400000">
            <a:off x="1078750" y="1748400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4" name="Google Shape;584;p31"/>
          <p:cNvSpPr/>
          <p:nvPr/>
        </p:nvSpPr>
        <p:spPr>
          <a:xfrm rot="5400000">
            <a:off x="1253650" y="1748400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5" name="Google Shape;585;p31"/>
          <p:cNvSpPr/>
          <p:nvPr/>
        </p:nvSpPr>
        <p:spPr>
          <a:xfrm rot="5400000">
            <a:off x="1428550" y="17484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6" name="Google Shape;586;p31"/>
          <p:cNvSpPr/>
          <p:nvPr/>
        </p:nvSpPr>
        <p:spPr>
          <a:xfrm rot="5400000">
            <a:off x="1603450" y="17484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7" name="Google Shape;587;p31"/>
          <p:cNvSpPr/>
          <p:nvPr/>
        </p:nvSpPr>
        <p:spPr>
          <a:xfrm rot="5400000">
            <a:off x="1778350" y="17484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8" name="Google Shape;588;p31"/>
          <p:cNvSpPr/>
          <p:nvPr/>
        </p:nvSpPr>
        <p:spPr>
          <a:xfrm rot="5400000">
            <a:off x="1953250" y="17484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9" name="Google Shape;589;p31"/>
          <p:cNvSpPr/>
          <p:nvPr/>
        </p:nvSpPr>
        <p:spPr>
          <a:xfrm rot="5400000">
            <a:off x="2128150" y="17484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0" name="Google Shape;590;p31"/>
          <p:cNvSpPr/>
          <p:nvPr/>
        </p:nvSpPr>
        <p:spPr>
          <a:xfrm rot="5400000">
            <a:off x="2303050" y="17484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1" name="Google Shape;591;p31"/>
          <p:cNvSpPr/>
          <p:nvPr/>
        </p:nvSpPr>
        <p:spPr>
          <a:xfrm rot="5400000">
            <a:off x="2477950" y="17484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2" name="Google Shape;592;p31"/>
          <p:cNvSpPr/>
          <p:nvPr/>
        </p:nvSpPr>
        <p:spPr>
          <a:xfrm rot="5400000">
            <a:off x="2652850" y="17484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3" name="Google Shape;593;p31"/>
          <p:cNvSpPr/>
          <p:nvPr/>
        </p:nvSpPr>
        <p:spPr>
          <a:xfrm rot="5400000">
            <a:off x="904280" y="1399800"/>
            <a:ext cx="558000" cy="8721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4" name="Google Shape;594;p31"/>
          <p:cNvSpPr/>
          <p:nvPr/>
        </p:nvSpPr>
        <p:spPr>
          <a:xfrm rot="5400000">
            <a:off x="2827750" y="17484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5" name="Google Shape;595;p31"/>
          <p:cNvSpPr/>
          <p:nvPr/>
        </p:nvSpPr>
        <p:spPr>
          <a:xfrm rot="5400000">
            <a:off x="3002650" y="17484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6" name="Google Shape;596;p31"/>
          <p:cNvSpPr/>
          <p:nvPr/>
        </p:nvSpPr>
        <p:spPr>
          <a:xfrm rot="5400000">
            <a:off x="3177550" y="17484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7" name="Google Shape;597;p31"/>
          <p:cNvSpPr txBox="1"/>
          <p:nvPr/>
        </p:nvSpPr>
        <p:spPr>
          <a:xfrm>
            <a:off x="3781008" y="1425525"/>
            <a:ext cx="872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Resend 101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8" name="Google Shape;598;p31"/>
          <p:cNvSpPr txBox="1"/>
          <p:nvPr/>
        </p:nvSpPr>
        <p:spPr>
          <a:xfrm>
            <a:off x="394275" y="1316325"/>
            <a:ext cx="31497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latin typeface="Roboto"/>
                <a:ea typeface="Roboto"/>
                <a:cs typeface="Roboto"/>
                <a:sym typeface="Roboto"/>
              </a:rPr>
              <a:t>CWND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= 5. 101–105 can be in flight.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9" name="Google Shape;599;p31"/>
          <p:cNvSpPr txBox="1">
            <a:spLocks noGrp="1"/>
          </p:cNvSpPr>
          <p:nvPr>
            <p:ph type="body" idx="4294967295"/>
          </p:nvPr>
        </p:nvSpPr>
        <p:spPr>
          <a:xfrm>
            <a:off x="107050" y="4374900"/>
            <a:ext cx="5455200" cy="642900"/>
          </a:xfrm>
          <a:prstGeom prst="rect">
            <a:avLst/>
          </a:prstGeom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Secondary problem: Sender has to wait a full RTT for ack(112) to arrive before sending 116+.</a:t>
            </a:r>
            <a:endParaRPr sz="1600"/>
          </a:p>
        </p:txBody>
      </p:sp>
      <p:cxnSp>
        <p:nvCxnSpPr>
          <p:cNvPr id="600" name="Google Shape;600;p31"/>
          <p:cNvCxnSpPr/>
          <p:nvPr/>
        </p:nvCxnSpPr>
        <p:spPr>
          <a:xfrm flipH="1">
            <a:off x="5962575" y="682760"/>
            <a:ext cx="3015300" cy="65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1" name="Google Shape;601;p31"/>
          <p:cNvCxnSpPr/>
          <p:nvPr/>
        </p:nvCxnSpPr>
        <p:spPr>
          <a:xfrm flipH="1">
            <a:off x="5962575" y="869715"/>
            <a:ext cx="3015300" cy="65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2" name="Google Shape;602;p31"/>
          <p:cNvCxnSpPr/>
          <p:nvPr/>
        </p:nvCxnSpPr>
        <p:spPr>
          <a:xfrm flipH="1">
            <a:off x="5962575" y="1054149"/>
            <a:ext cx="3015300" cy="65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3" name="Google Shape;603;p31"/>
          <p:cNvCxnSpPr/>
          <p:nvPr/>
        </p:nvCxnSpPr>
        <p:spPr>
          <a:xfrm flipH="1">
            <a:off x="5962575" y="1236833"/>
            <a:ext cx="3015300" cy="65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4" name="Google Shape;604;p31"/>
          <p:cNvCxnSpPr/>
          <p:nvPr/>
        </p:nvCxnSpPr>
        <p:spPr>
          <a:xfrm flipH="1">
            <a:off x="5962575" y="1421268"/>
            <a:ext cx="3015300" cy="65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5" name="Google Shape;605;p31"/>
          <p:cNvCxnSpPr/>
          <p:nvPr/>
        </p:nvCxnSpPr>
        <p:spPr>
          <a:xfrm flipH="1">
            <a:off x="5962575" y="1598228"/>
            <a:ext cx="3015300" cy="65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6" name="Google Shape;606;p31"/>
          <p:cNvCxnSpPr/>
          <p:nvPr/>
        </p:nvCxnSpPr>
        <p:spPr>
          <a:xfrm flipH="1">
            <a:off x="5962575" y="1780911"/>
            <a:ext cx="3015300" cy="65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7" name="Google Shape;607;p31"/>
          <p:cNvCxnSpPr/>
          <p:nvPr/>
        </p:nvCxnSpPr>
        <p:spPr>
          <a:xfrm flipH="1">
            <a:off x="5962575" y="1965346"/>
            <a:ext cx="3015300" cy="65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8" name="Google Shape;608;p31"/>
          <p:cNvCxnSpPr/>
          <p:nvPr/>
        </p:nvCxnSpPr>
        <p:spPr>
          <a:xfrm>
            <a:off x="8975175" y="461825"/>
            <a:ext cx="0" cy="46323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9" name="Google Shape;609;p31"/>
          <p:cNvCxnSpPr/>
          <p:nvPr/>
        </p:nvCxnSpPr>
        <p:spPr>
          <a:xfrm>
            <a:off x="5953775" y="461825"/>
            <a:ext cx="0" cy="46323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0" name="Google Shape;610;p31"/>
          <p:cNvCxnSpPr/>
          <p:nvPr/>
        </p:nvCxnSpPr>
        <p:spPr>
          <a:xfrm flipH="1">
            <a:off x="5962575" y="2270146"/>
            <a:ext cx="3015300" cy="65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11" name="Google Shape;611;p31"/>
          <p:cNvSpPr txBox="1"/>
          <p:nvPr/>
        </p:nvSpPr>
        <p:spPr>
          <a:xfrm>
            <a:off x="4618867" y="2825236"/>
            <a:ext cx="1271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ack(111) from 101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2" name="Google Shape;612;p31"/>
          <p:cNvSpPr/>
          <p:nvPr/>
        </p:nvSpPr>
        <p:spPr>
          <a:xfrm rot="5400000">
            <a:off x="202725" y="35010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3" name="Google Shape;613;p31"/>
          <p:cNvSpPr/>
          <p:nvPr/>
        </p:nvSpPr>
        <p:spPr>
          <a:xfrm rot="5400000">
            <a:off x="379150" y="35010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4" name="Google Shape;614;p31"/>
          <p:cNvSpPr/>
          <p:nvPr/>
        </p:nvSpPr>
        <p:spPr>
          <a:xfrm rot="5400000">
            <a:off x="554050" y="35010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5" name="Google Shape;615;p31"/>
          <p:cNvSpPr/>
          <p:nvPr/>
        </p:nvSpPr>
        <p:spPr>
          <a:xfrm rot="5400000">
            <a:off x="728950" y="35010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6" name="Google Shape;616;p31"/>
          <p:cNvSpPr/>
          <p:nvPr/>
        </p:nvSpPr>
        <p:spPr>
          <a:xfrm rot="5400000">
            <a:off x="903850" y="35010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7" name="Google Shape;617;p31"/>
          <p:cNvSpPr/>
          <p:nvPr/>
        </p:nvSpPr>
        <p:spPr>
          <a:xfrm rot="5400000">
            <a:off x="1078750" y="35010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8" name="Google Shape;618;p31"/>
          <p:cNvSpPr/>
          <p:nvPr/>
        </p:nvSpPr>
        <p:spPr>
          <a:xfrm rot="5400000">
            <a:off x="1253650" y="35010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9" name="Google Shape;619;p31"/>
          <p:cNvSpPr/>
          <p:nvPr/>
        </p:nvSpPr>
        <p:spPr>
          <a:xfrm rot="5400000">
            <a:off x="1428550" y="35010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0" name="Google Shape;620;p31"/>
          <p:cNvSpPr/>
          <p:nvPr/>
        </p:nvSpPr>
        <p:spPr>
          <a:xfrm rot="5400000">
            <a:off x="1603450" y="35010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1" name="Google Shape;621;p31"/>
          <p:cNvSpPr/>
          <p:nvPr/>
        </p:nvSpPr>
        <p:spPr>
          <a:xfrm rot="5400000">
            <a:off x="1778350" y="35010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2" name="Google Shape;622;p31"/>
          <p:cNvSpPr/>
          <p:nvPr/>
        </p:nvSpPr>
        <p:spPr>
          <a:xfrm rot="5400000">
            <a:off x="1953250" y="35010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3" name="Google Shape;623;p31"/>
          <p:cNvSpPr/>
          <p:nvPr/>
        </p:nvSpPr>
        <p:spPr>
          <a:xfrm rot="5400000">
            <a:off x="2128150" y="35010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4" name="Google Shape;624;p31"/>
          <p:cNvSpPr/>
          <p:nvPr/>
        </p:nvSpPr>
        <p:spPr>
          <a:xfrm rot="5400000">
            <a:off x="2303050" y="3501000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5" name="Google Shape;625;p31"/>
          <p:cNvSpPr/>
          <p:nvPr/>
        </p:nvSpPr>
        <p:spPr>
          <a:xfrm rot="5400000">
            <a:off x="2477950" y="3501000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6" name="Google Shape;626;p31"/>
          <p:cNvSpPr/>
          <p:nvPr/>
        </p:nvSpPr>
        <p:spPr>
          <a:xfrm rot="5400000">
            <a:off x="2652850" y="3501000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7" name="Google Shape;627;p31"/>
          <p:cNvSpPr/>
          <p:nvPr/>
        </p:nvSpPr>
        <p:spPr>
          <a:xfrm rot="5400000">
            <a:off x="2827750" y="3501000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8" name="Google Shape;628;p31"/>
          <p:cNvSpPr/>
          <p:nvPr/>
        </p:nvSpPr>
        <p:spPr>
          <a:xfrm rot="5400000">
            <a:off x="3002650" y="3501000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9" name="Google Shape;629;p31"/>
          <p:cNvSpPr/>
          <p:nvPr/>
        </p:nvSpPr>
        <p:spPr>
          <a:xfrm rot="5400000">
            <a:off x="3177550" y="3501000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0" name="Google Shape;630;p31"/>
          <p:cNvSpPr txBox="1"/>
          <p:nvPr/>
        </p:nvSpPr>
        <p:spPr>
          <a:xfrm>
            <a:off x="394275" y="3068925"/>
            <a:ext cx="31497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latin typeface="Roboto"/>
                <a:ea typeface="Roboto"/>
                <a:cs typeface="Roboto"/>
                <a:sym typeface="Roboto"/>
              </a:rPr>
              <a:t>CWND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= 5. 111–115 can be in flight.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1" name="Google Shape;631;p31"/>
          <p:cNvSpPr/>
          <p:nvPr/>
        </p:nvSpPr>
        <p:spPr>
          <a:xfrm rot="5400000">
            <a:off x="2653418" y="3151950"/>
            <a:ext cx="558000" cy="8730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32" name="Google Shape;632;p31"/>
          <p:cNvCxnSpPr/>
          <p:nvPr/>
        </p:nvCxnSpPr>
        <p:spPr>
          <a:xfrm>
            <a:off x="5962575" y="3089125"/>
            <a:ext cx="3015300" cy="65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3" name="Google Shape;633;p31"/>
          <p:cNvCxnSpPr/>
          <p:nvPr/>
        </p:nvCxnSpPr>
        <p:spPr>
          <a:xfrm>
            <a:off x="5962575" y="3273560"/>
            <a:ext cx="3015300" cy="65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4" name="Google Shape;634;p31"/>
          <p:cNvCxnSpPr/>
          <p:nvPr/>
        </p:nvCxnSpPr>
        <p:spPr>
          <a:xfrm>
            <a:off x="5962575" y="3460515"/>
            <a:ext cx="3015300" cy="65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5" name="Google Shape;635;p31"/>
          <p:cNvCxnSpPr/>
          <p:nvPr/>
        </p:nvCxnSpPr>
        <p:spPr>
          <a:xfrm>
            <a:off x="5962575" y="3644949"/>
            <a:ext cx="3015300" cy="65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6" name="Google Shape;636;p31"/>
          <p:cNvCxnSpPr/>
          <p:nvPr/>
        </p:nvCxnSpPr>
        <p:spPr>
          <a:xfrm>
            <a:off x="5962575" y="3827633"/>
            <a:ext cx="3015300" cy="65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The Fast Recovery Problem</a:t>
            </a:r>
            <a:endParaRPr/>
          </a:p>
        </p:txBody>
      </p:sp>
      <p:sp>
        <p:nvSpPr>
          <p:cNvPr id="642" name="Google Shape;642;p3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49860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problem, restated again: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After </a:t>
            </a:r>
            <a:r>
              <a:rPr lang="en" i="1"/>
              <a:t>CWND</a:t>
            </a:r>
            <a:r>
              <a:rPr lang="en"/>
              <a:t> decreased, the window was too small for us to send packets after 110.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sender must wait (sending nothing) until the re-sent 101 is acked.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secondary problem, restated again: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101 is acked, the window jumps forward, and 111–115 are all sent at once.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sender must wait again (idling) until ack(111) before sending more.</a:t>
            </a:r>
            <a:endParaRPr/>
          </a:p>
        </p:txBody>
      </p:sp>
      <p:sp>
        <p:nvSpPr>
          <p:cNvPr id="643" name="Google Shape;643;p32"/>
          <p:cNvSpPr/>
          <p:nvPr/>
        </p:nvSpPr>
        <p:spPr>
          <a:xfrm rot="5400000">
            <a:off x="5312000" y="1467813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4" name="Google Shape;644;p32"/>
          <p:cNvSpPr/>
          <p:nvPr/>
        </p:nvSpPr>
        <p:spPr>
          <a:xfrm rot="5400000">
            <a:off x="5488425" y="1467813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5" name="Google Shape;645;p32"/>
          <p:cNvSpPr/>
          <p:nvPr/>
        </p:nvSpPr>
        <p:spPr>
          <a:xfrm rot="5400000">
            <a:off x="5663325" y="1467813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6" name="Google Shape;646;p32"/>
          <p:cNvSpPr/>
          <p:nvPr/>
        </p:nvSpPr>
        <p:spPr>
          <a:xfrm rot="5400000">
            <a:off x="5838225" y="1467813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7" name="Google Shape;647;p32"/>
          <p:cNvSpPr/>
          <p:nvPr/>
        </p:nvSpPr>
        <p:spPr>
          <a:xfrm rot="5400000">
            <a:off x="6013125" y="1467813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8" name="Google Shape;648;p32"/>
          <p:cNvSpPr/>
          <p:nvPr/>
        </p:nvSpPr>
        <p:spPr>
          <a:xfrm rot="5400000">
            <a:off x="6188025" y="1467813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9" name="Google Shape;649;p32"/>
          <p:cNvSpPr/>
          <p:nvPr/>
        </p:nvSpPr>
        <p:spPr>
          <a:xfrm rot="5400000">
            <a:off x="6362925" y="1467813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0" name="Google Shape;650;p32"/>
          <p:cNvSpPr/>
          <p:nvPr/>
        </p:nvSpPr>
        <p:spPr>
          <a:xfrm rot="5400000">
            <a:off x="6537825" y="1467813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1" name="Google Shape;651;p32"/>
          <p:cNvSpPr/>
          <p:nvPr/>
        </p:nvSpPr>
        <p:spPr>
          <a:xfrm rot="5400000">
            <a:off x="6712725" y="1467813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2" name="Google Shape;652;p32"/>
          <p:cNvSpPr/>
          <p:nvPr/>
        </p:nvSpPr>
        <p:spPr>
          <a:xfrm rot="5400000">
            <a:off x="6887625" y="1467813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3" name="Google Shape;653;p32"/>
          <p:cNvSpPr/>
          <p:nvPr/>
        </p:nvSpPr>
        <p:spPr>
          <a:xfrm rot="5400000">
            <a:off x="7062525" y="1467813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4" name="Google Shape;654;p32"/>
          <p:cNvSpPr/>
          <p:nvPr/>
        </p:nvSpPr>
        <p:spPr>
          <a:xfrm rot="5400000">
            <a:off x="7237425" y="1467813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5" name="Google Shape;655;p32"/>
          <p:cNvSpPr/>
          <p:nvPr/>
        </p:nvSpPr>
        <p:spPr>
          <a:xfrm rot="5400000">
            <a:off x="7412325" y="1467813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6" name="Google Shape;656;p32"/>
          <p:cNvSpPr/>
          <p:nvPr/>
        </p:nvSpPr>
        <p:spPr>
          <a:xfrm rot="5400000">
            <a:off x="7587225" y="1467813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7" name="Google Shape;657;p32"/>
          <p:cNvSpPr/>
          <p:nvPr/>
        </p:nvSpPr>
        <p:spPr>
          <a:xfrm rot="5400000">
            <a:off x="7762125" y="1467813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8" name="Google Shape;658;p32"/>
          <p:cNvSpPr/>
          <p:nvPr/>
        </p:nvSpPr>
        <p:spPr>
          <a:xfrm rot="5400000">
            <a:off x="6450560" y="682113"/>
            <a:ext cx="558000" cy="17463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9" name="Google Shape;659;p32"/>
          <p:cNvSpPr txBox="1"/>
          <p:nvPr/>
        </p:nvSpPr>
        <p:spPr>
          <a:xfrm>
            <a:off x="5503550" y="1035738"/>
            <a:ext cx="31497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latin typeface="Roboto"/>
                <a:ea typeface="Roboto"/>
                <a:cs typeface="Roboto"/>
                <a:sym typeface="Roboto"/>
              </a:rPr>
              <a:t>CWND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= 10. 101–110 can be in flight.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0" name="Google Shape;660;p32"/>
          <p:cNvSpPr/>
          <p:nvPr/>
        </p:nvSpPr>
        <p:spPr>
          <a:xfrm rot="5400000">
            <a:off x="7937025" y="1467813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1" name="Google Shape;661;p32"/>
          <p:cNvSpPr/>
          <p:nvPr/>
        </p:nvSpPr>
        <p:spPr>
          <a:xfrm rot="5400000">
            <a:off x="8111925" y="1467813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2" name="Google Shape;662;p32"/>
          <p:cNvSpPr/>
          <p:nvPr/>
        </p:nvSpPr>
        <p:spPr>
          <a:xfrm rot="5400000">
            <a:off x="8286825" y="1467813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3" name="Google Shape;663;p32"/>
          <p:cNvSpPr/>
          <p:nvPr/>
        </p:nvSpPr>
        <p:spPr>
          <a:xfrm rot="5400000">
            <a:off x="5311988" y="2700313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4" name="Google Shape;664;p32"/>
          <p:cNvSpPr/>
          <p:nvPr/>
        </p:nvSpPr>
        <p:spPr>
          <a:xfrm rot="5400000">
            <a:off x="5488413" y="2700313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5" name="Google Shape;665;p32"/>
          <p:cNvSpPr/>
          <p:nvPr/>
        </p:nvSpPr>
        <p:spPr>
          <a:xfrm rot="5400000">
            <a:off x="5663313" y="2700313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6" name="Google Shape;666;p32"/>
          <p:cNvSpPr/>
          <p:nvPr/>
        </p:nvSpPr>
        <p:spPr>
          <a:xfrm rot="5400000">
            <a:off x="5838213" y="2700313"/>
            <a:ext cx="5580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7" name="Google Shape;667;p32"/>
          <p:cNvSpPr/>
          <p:nvPr/>
        </p:nvSpPr>
        <p:spPr>
          <a:xfrm rot="5400000">
            <a:off x="6013113" y="2700313"/>
            <a:ext cx="5580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8" name="Google Shape;668;p32"/>
          <p:cNvSpPr/>
          <p:nvPr/>
        </p:nvSpPr>
        <p:spPr>
          <a:xfrm rot="5400000">
            <a:off x="6188013" y="2700313"/>
            <a:ext cx="5580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9" name="Google Shape;669;p32"/>
          <p:cNvSpPr/>
          <p:nvPr/>
        </p:nvSpPr>
        <p:spPr>
          <a:xfrm rot="5400000">
            <a:off x="6362913" y="2700313"/>
            <a:ext cx="5580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0" name="Google Shape;670;p32"/>
          <p:cNvSpPr/>
          <p:nvPr/>
        </p:nvSpPr>
        <p:spPr>
          <a:xfrm rot="5400000">
            <a:off x="6537813" y="2700313"/>
            <a:ext cx="5580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1" name="Google Shape;671;p32"/>
          <p:cNvSpPr/>
          <p:nvPr/>
        </p:nvSpPr>
        <p:spPr>
          <a:xfrm rot="5400000">
            <a:off x="6712713" y="2700313"/>
            <a:ext cx="5580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2" name="Google Shape;672;p32"/>
          <p:cNvSpPr/>
          <p:nvPr/>
        </p:nvSpPr>
        <p:spPr>
          <a:xfrm rot="5400000">
            <a:off x="6887613" y="2700313"/>
            <a:ext cx="5580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3" name="Google Shape;673;p32"/>
          <p:cNvSpPr/>
          <p:nvPr/>
        </p:nvSpPr>
        <p:spPr>
          <a:xfrm rot="5400000">
            <a:off x="7062513" y="2700313"/>
            <a:ext cx="5580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4" name="Google Shape;674;p32"/>
          <p:cNvSpPr/>
          <p:nvPr/>
        </p:nvSpPr>
        <p:spPr>
          <a:xfrm rot="5400000">
            <a:off x="7237413" y="2700313"/>
            <a:ext cx="5580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5" name="Google Shape;675;p32"/>
          <p:cNvSpPr/>
          <p:nvPr/>
        </p:nvSpPr>
        <p:spPr>
          <a:xfrm rot="5400000">
            <a:off x="7412313" y="2700313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6" name="Google Shape;676;p32"/>
          <p:cNvSpPr/>
          <p:nvPr/>
        </p:nvSpPr>
        <p:spPr>
          <a:xfrm rot="5400000">
            <a:off x="7587213" y="2700313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7" name="Google Shape;677;p32"/>
          <p:cNvSpPr/>
          <p:nvPr/>
        </p:nvSpPr>
        <p:spPr>
          <a:xfrm rot="5400000">
            <a:off x="7762113" y="2700313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8" name="Google Shape;678;p32"/>
          <p:cNvSpPr/>
          <p:nvPr/>
        </p:nvSpPr>
        <p:spPr>
          <a:xfrm rot="5400000">
            <a:off x="6013543" y="2351713"/>
            <a:ext cx="558000" cy="8721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9" name="Google Shape;679;p32"/>
          <p:cNvSpPr/>
          <p:nvPr/>
        </p:nvSpPr>
        <p:spPr>
          <a:xfrm rot="5400000">
            <a:off x="7937013" y="2700313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0" name="Google Shape;680;p32"/>
          <p:cNvSpPr/>
          <p:nvPr/>
        </p:nvSpPr>
        <p:spPr>
          <a:xfrm rot="5400000">
            <a:off x="8111913" y="2700313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1" name="Google Shape;681;p32"/>
          <p:cNvSpPr/>
          <p:nvPr/>
        </p:nvSpPr>
        <p:spPr>
          <a:xfrm rot="5400000">
            <a:off x="8286813" y="2700313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2" name="Google Shape;682;p32"/>
          <p:cNvSpPr txBox="1"/>
          <p:nvPr/>
        </p:nvSpPr>
        <p:spPr>
          <a:xfrm>
            <a:off x="5503538" y="2268238"/>
            <a:ext cx="31497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latin typeface="Roboto"/>
                <a:ea typeface="Roboto"/>
                <a:cs typeface="Roboto"/>
                <a:sym typeface="Roboto"/>
              </a:rPr>
              <a:t>CWND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= 5. 101–105 can be in flight.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3" name="Google Shape;683;p32"/>
          <p:cNvSpPr/>
          <p:nvPr/>
        </p:nvSpPr>
        <p:spPr>
          <a:xfrm rot="5400000">
            <a:off x="5311975" y="3932813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4" name="Google Shape;684;p32"/>
          <p:cNvSpPr/>
          <p:nvPr/>
        </p:nvSpPr>
        <p:spPr>
          <a:xfrm rot="5400000">
            <a:off x="5488400" y="3932813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5" name="Google Shape;685;p32"/>
          <p:cNvSpPr/>
          <p:nvPr/>
        </p:nvSpPr>
        <p:spPr>
          <a:xfrm rot="5400000">
            <a:off x="5663300" y="3932813"/>
            <a:ext cx="5580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6" name="Google Shape;686;p32"/>
          <p:cNvSpPr/>
          <p:nvPr/>
        </p:nvSpPr>
        <p:spPr>
          <a:xfrm rot="5400000">
            <a:off x="5838200" y="3932813"/>
            <a:ext cx="5580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7" name="Google Shape;687;p32"/>
          <p:cNvSpPr/>
          <p:nvPr/>
        </p:nvSpPr>
        <p:spPr>
          <a:xfrm rot="5400000">
            <a:off x="6013100" y="3932813"/>
            <a:ext cx="5580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8" name="Google Shape;688;p32"/>
          <p:cNvSpPr/>
          <p:nvPr/>
        </p:nvSpPr>
        <p:spPr>
          <a:xfrm rot="5400000">
            <a:off x="6188000" y="3932813"/>
            <a:ext cx="5580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9" name="Google Shape;689;p32"/>
          <p:cNvSpPr/>
          <p:nvPr/>
        </p:nvSpPr>
        <p:spPr>
          <a:xfrm rot="5400000">
            <a:off x="6362900" y="3932813"/>
            <a:ext cx="5580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0" name="Google Shape;690;p32"/>
          <p:cNvSpPr/>
          <p:nvPr/>
        </p:nvSpPr>
        <p:spPr>
          <a:xfrm rot="5400000">
            <a:off x="6537800" y="3932813"/>
            <a:ext cx="5580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1" name="Google Shape;691;p32"/>
          <p:cNvSpPr/>
          <p:nvPr/>
        </p:nvSpPr>
        <p:spPr>
          <a:xfrm rot="5400000">
            <a:off x="6712700" y="3932813"/>
            <a:ext cx="5580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2" name="Google Shape;692;p32"/>
          <p:cNvSpPr/>
          <p:nvPr/>
        </p:nvSpPr>
        <p:spPr>
          <a:xfrm rot="5400000">
            <a:off x="6887600" y="3932813"/>
            <a:ext cx="5580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3" name="Google Shape;693;p32"/>
          <p:cNvSpPr/>
          <p:nvPr/>
        </p:nvSpPr>
        <p:spPr>
          <a:xfrm rot="5400000">
            <a:off x="7062500" y="3932813"/>
            <a:ext cx="5580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4" name="Google Shape;694;p32"/>
          <p:cNvSpPr/>
          <p:nvPr/>
        </p:nvSpPr>
        <p:spPr>
          <a:xfrm rot="5400000">
            <a:off x="7237400" y="3932813"/>
            <a:ext cx="5580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5" name="Google Shape;695;p32"/>
          <p:cNvSpPr/>
          <p:nvPr/>
        </p:nvSpPr>
        <p:spPr>
          <a:xfrm rot="5400000">
            <a:off x="7412300" y="3932813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6" name="Google Shape;696;p32"/>
          <p:cNvSpPr/>
          <p:nvPr/>
        </p:nvSpPr>
        <p:spPr>
          <a:xfrm rot="5400000">
            <a:off x="7587200" y="3932813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7" name="Google Shape;697;p32"/>
          <p:cNvSpPr/>
          <p:nvPr/>
        </p:nvSpPr>
        <p:spPr>
          <a:xfrm rot="5400000">
            <a:off x="7762100" y="3932813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8" name="Google Shape;698;p32"/>
          <p:cNvSpPr/>
          <p:nvPr/>
        </p:nvSpPr>
        <p:spPr>
          <a:xfrm rot="5400000">
            <a:off x="7937000" y="3932813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9" name="Google Shape;699;p32"/>
          <p:cNvSpPr/>
          <p:nvPr/>
        </p:nvSpPr>
        <p:spPr>
          <a:xfrm rot="5400000">
            <a:off x="8111900" y="3932813"/>
            <a:ext cx="5580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0" name="Google Shape;700;p32"/>
          <p:cNvSpPr/>
          <p:nvPr/>
        </p:nvSpPr>
        <p:spPr>
          <a:xfrm rot="5400000">
            <a:off x="8286800" y="3932813"/>
            <a:ext cx="5580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1" name="Google Shape;701;p32"/>
          <p:cNvSpPr txBox="1"/>
          <p:nvPr/>
        </p:nvSpPr>
        <p:spPr>
          <a:xfrm>
            <a:off x="5503525" y="3500738"/>
            <a:ext cx="31497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latin typeface="Roboto"/>
                <a:ea typeface="Roboto"/>
                <a:cs typeface="Roboto"/>
                <a:sym typeface="Roboto"/>
              </a:rPr>
              <a:t>CWND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= 5. 111–115 can be in flight.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2" name="Google Shape;702;p32"/>
          <p:cNvSpPr/>
          <p:nvPr/>
        </p:nvSpPr>
        <p:spPr>
          <a:xfrm rot="5400000">
            <a:off x="7762668" y="3583763"/>
            <a:ext cx="558000" cy="8730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ecture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C9DAF8"/>
      </a:lt2>
      <a:accent1>
        <a:srgbClr val="FCE5CD"/>
      </a:accent1>
      <a:accent2>
        <a:srgbClr val="CC4125"/>
      </a:accent2>
      <a:accent3>
        <a:srgbClr val="0B5394"/>
      </a:accent3>
      <a:accent4>
        <a:srgbClr val="BF9000"/>
      </a:accent4>
      <a:accent5>
        <a:srgbClr val="6AA84F"/>
      </a:accent5>
      <a:accent6>
        <a:srgbClr val="D9D9D9"/>
      </a:accent6>
      <a:hlink>
        <a:srgbClr val="4A86E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6707</Words>
  <Application>Microsoft Office PowerPoint</Application>
  <PresentationFormat>On-screen Show (16:9)</PresentationFormat>
  <Paragraphs>1614</Paragraphs>
  <Slides>64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Roboto Light</vt:lpstr>
      <vt:lpstr>Roboto</vt:lpstr>
      <vt:lpstr>Arial</vt:lpstr>
      <vt:lpstr>Roboto Medium</vt:lpstr>
      <vt:lpstr>Simple Lecture</vt:lpstr>
      <vt:lpstr>PowerPoint Presentation</vt:lpstr>
      <vt:lpstr>Fast Recovery</vt:lpstr>
      <vt:lpstr>Fast Recovery</vt:lpstr>
      <vt:lpstr>Fast Recovery: Setting the Stage</vt:lpstr>
      <vt:lpstr>Fast Recovery: Windows Without Fast Recovery</vt:lpstr>
      <vt:lpstr>Fast Recovery: Windows Without Fast Recovery</vt:lpstr>
      <vt:lpstr>Fast Recovery: Windows Without Fast Recovery</vt:lpstr>
      <vt:lpstr>Fast Recovery: Windows Without Fast Recovery</vt:lpstr>
      <vt:lpstr>The Fast Recovery Problem</vt:lpstr>
      <vt:lpstr>The Fast Recovery Problem</vt:lpstr>
      <vt:lpstr>The Fast Recovery Problem</vt:lpstr>
      <vt:lpstr>Fast Recovery: Windows with Fast Recovery</vt:lpstr>
      <vt:lpstr>Fast Recovery: Windows with Fast Recovery</vt:lpstr>
      <vt:lpstr>Fast Recovery: Windows with Fast Recovery</vt:lpstr>
      <vt:lpstr>Fast Recovery: Windows Without Fast Recovery</vt:lpstr>
      <vt:lpstr>Fast Recovery: Windows Without Fast Recovery</vt:lpstr>
      <vt:lpstr>Fast Recovery: Implementation</vt:lpstr>
      <vt:lpstr>State Machine and Variants</vt:lpstr>
      <vt:lpstr>Putting It All Together: TCP with Congestion Control</vt:lpstr>
      <vt:lpstr>Putting It All Together: TCP with Congestion Control</vt:lpstr>
      <vt:lpstr>Putting It All Together: TCP with Congestion Control</vt:lpstr>
      <vt:lpstr>Putting It All Together: TCP with Congestion Control</vt:lpstr>
      <vt:lpstr>TCP Congestion Control State Machine</vt:lpstr>
      <vt:lpstr>TCP Congestion Control Variants</vt:lpstr>
      <vt:lpstr>Interoperability Between TCP Congestion Control Variants</vt:lpstr>
      <vt:lpstr>TCP Throughput Model</vt:lpstr>
      <vt:lpstr>Our Goal: The TCP Throughput Equation</vt:lpstr>
      <vt:lpstr>TCP Throughput Equation: Simplifying Assumptions</vt:lpstr>
      <vt:lpstr>TCP Throughput in Terms of Window Size</vt:lpstr>
      <vt:lpstr>TCP Throughput in Terms of Window Size</vt:lpstr>
      <vt:lpstr>TCP Throughput in Terms of Window Size</vt:lpstr>
      <vt:lpstr>Relating Window and Loss Rate</vt:lpstr>
      <vt:lpstr>Relating Window and Loss Rate</vt:lpstr>
      <vt:lpstr>Relating Window and Loss Rate</vt:lpstr>
      <vt:lpstr>Relating Window and Loss Rate</vt:lpstr>
      <vt:lpstr>Consequences of Equation (2/2): Rate-Based Congestion Control</vt:lpstr>
      <vt:lpstr>Congestion Control Issues</vt:lpstr>
      <vt:lpstr>Congestion Control Issues</vt:lpstr>
      <vt:lpstr>Issues (1/5): Confusing Corruption and Congestion</vt:lpstr>
      <vt:lpstr>Issues (2/5): Short Connections</vt:lpstr>
      <vt:lpstr>Issues (3/5): Router Queues Get Filled Up</vt:lpstr>
      <vt:lpstr>Issues (3/5): Router Queues Get Filled Up</vt:lpstr>
      <vt:lpstr>Issues (4/5): Cheating</vt:lpstr>
      <vt:lpstr>Issues (4/5): Cheating</vt:lpstr>
      <vt:lpstr>AIMD (Additive Increase, Multiplicative Decrease) Adjustments on Graph</vt:lpstr>
      <vt:lpstr>Issues (4/5): Cheating</vt:lpstr>
      <vt:lpstr>Issues (5/5): Congestion Control and Reliability are Intertwined</vt:lpstr>
      <vt:lpstr>Router-Assisted Congestion Control</vt:lpstr>
      <vt:lpstr>Router-Assisted Congestion Control</vt:lpstr>
      <vt:lpstr>Enforcing Fairness</vt:lpstr>
      <vt:lpstr>Round-Robin (Equal Packet Size)</vt:lpstr>
      <vt:lpstr>Round-Robin (Equal Packet Size)</vt:lpstr>
      <vt:lpstr>Max-Min Fairness (Equal Packet Size)</vt:lpstr>
      <vt:lpstr>Max-Min Fairness (Equal Packet Size)</vt:lpstr>
      <vt:lpstr>Max-Min Fairness (Equal Packet Size)</vt:lpstr>
      <vt:lpstr>Round-Robin (Unequal Packet Size)</vt:lpstr>
      <vt:lpstr>Fair Queuing (Unequal Packet Size)</vt:lpstr>
      <vt:lpstr>Fair Queuing in Practice</vt:lpstr>
      <vt:lpstr>Fair Queuing vs. FIFO Queues</vt:lpstr>
      <vt:lpstr>Fair Queuing Does Not Solve Congestion</vt:lpstr>
      <vt:lpstr>Fair Queuing: Philosophy of Fairness</vt:lpstr>
      <vt:lpstr>Router-Assisted Congestion Control</vt:lpstr>
      <vt:lpstr>Router-Assisted Rate Adaptation</vt:lpstr>
      <vt:lpstr>Router-Assisted Congestion Detection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Zonghua Gu</cp:lastModifiedBy>
  <cp:revision>2</cp:revision>
  <dcterms:modified xsi:type="dcterms:W3CDTF">2026-02-21T20:41:00Z</dcterms:modified>
</cp:coreProperties>
</file>