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307" r:id="rId2"/>
    <p:sldId id="292" r:id="rId3"/>
    <p:sldId id="309" r:id="rId4"/>
    <p:sldId id="308" r:id="rId5"/>
    <p:sldId id="294" r:id="rId6"/>
    <p:sldId id="295" r:id="rId7"/>
    <p:sldId id="310" r:id="rId8"/>
    <p:sldId id="311" r:id="rId9"/>
    <p:sldId id="312" r:id="rId10"/>
    <p:sldId id="313" r:id="rId11"/>
  </p:sldIdLst>
  <p:sldSz cx="9144000" cy="5143500" type="screen16x9"/>
  <p:notesSz cx="6858000" cy="9144000"/>
  <p:embeddedFontLst>
    <p:embeddedFont>
      <p:font typeface="Average" panose="020B0604020202020204" charset="0"/>
      <p:regular r:id="rId13"/>
    </p:embeddedFont>
    <p:embeddedFont>
      <p:font typeface="Francois One" panose="020B0604020202020204" charset="0"/>
      <p:regular r:id="rId14"/>
    </p:embeddedFont>
    <p:embeddedFont>
      <p:font typeface="Lato" panose="020F0502020204030203"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PT Sans Narrow" panose="020B0506020203020204" pitchFamily="34" charset="0"/>
      <p:regular r:id="rId23"/>
      <p:bold r:id="rId24"/>
    </p:embeddedFon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bold r:id="rId30"/>
      <p:italic r:id="rId31"/>
      <p:boldItalic r:id="rId32"/>
    </p:embeddedFont>
    <p:embeddedFont>
      <p:font typeface="Roboto Medium" panose="02000000000000000000" pitchFamily="2"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gTKnttNTquUA8oOlsPFIzqyeBK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023F1-E681-4367-BF4C-33535612FF8E}" v="4" dt="2026-04-21T19:35:29.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95" y="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font" Target="fonts/font22.fntdata"/><Relationship Id="rId84"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7.xml"/><Relationship Id="rId80" Type="http://customschemas.google.com/relationships/presentationmetadata" Target="meta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20" Type="http://schemas.openxmlformats.org/officeDocument/2006/relationships/font" Target="fonts/font8.fntdata"/><Relationship Id="rId8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modSld">
      <pc:chgData name="Zonghua Gu" userId="9a7e1853e1951ef5" providerId="LiveId" clId="{CF1FAA12-072C-4ED5-BA76-0FFFAEFDB88A}" dt="2026-04-21T19:35:41.547" v="427" actId="1076"/>
      <pc:docMkLst>
        <pc:docMk/>
      </pc:docMkLst>
      <pc:sldChg chg="modSp mod">
        <pc:chgData name="Zonghua Gu" userId="9a7e1853e1951ef5" providerId="LiveId" clId="{CF1FAA12-072C-4ED5-BA76-0FFFAEFDB88A}" dt="2026-04-21T19:27:32.169" v="1" actId="207"/>
        <pc:sldMkLst>
          <pc:docMk/>
          <pc:sldMk cId="0" sldId="292"/>
        </pc:sldMkLst>
        <pc:spChg chg="mod">
          <ac:chgData name="Zonghua Gu" userId="9a7e1853e1951ef5" providerId="LiveId" clId="{CF1FAA12-072C-4ED5-BA76-0FFFAEFDB88A}" dt="2026-04-21T19:27:32.169" v="1" actId="207"/>
          <ac:spMkLst>
            <pc:docMk/>
            <pc:sldMk cId="0" sldId="292"/>
            <ac:spMk id="3" creationId="{D5DE19AD-E9B1-F062-2D80-3D34AFED2247}"/>
          </ac:spMkLst>
        </pc:spChg>
      </pc:sldChg>
      <pc:sldChg chg="addSp modSp mod">
        <pc:chgData name="Zonghua Gu" userId="9a7e1853e1951ef5" providerId="LiveId" clId="{CF1FAA12-072C-4ED5-BA76-0FFFAEFDB88A}" dt="2026-04-21T19:35:35.583" v="426" actId="1076"/>
        <pc:sldMkLst>
          <pc:docMk/>
          <pc:sldMk cId="0" sldId="294"/>
        </pc:sldMkLst>
        <pc:spChg chg="add mod">
          <ac:chgData name="Zonghua Gu" userId="9a7e1853e1951ef5" providerId="LiveId" clId="{CF1FAA12-072C-4ED5-BA76-0FFFAEFDB88A}" dt="2026-04-21T19:35:35.583" v="426" actId="1076"/>
          <ac:spMkLst>
            <pc:docMk/>
            <pc:sldMk cId="0" sldId="294"/>
            <ac:spMk id="3" creationId="{4D629594-DA59-DDE1-EB9C-83C797F9D0FD}"/>
          </ac:spMkLst>
        </pc:spChg>
      </pc:sldChg>
      <pc:sldChg chg="addSp modSp mod">
        <pc:chgData name="Zonghua Gu" userId="9a7e1853e1951ef5" providerId="LiveId" clId="{CF1FAA12-072C-4ED5-BA76-0FFFAEFDB88A}" dt="2026-04-21T19:35:41.547" v="427" actId="1076"/>
        <pc:sldMkLst>
          <pc:docMk/>
          <pc:sldMk cId="0" sldId="295"/>
        </pc:sldMkLst>
        <pc:spChg chg="add mod">
          <ac:chgData name="Zonghua Gu" userId="9a7e1853e1951ef5" providerId="LiveId" clId="{CF1FAA12-072C-4ED5-BA76-0FFFAEFDB88A}" dt="2026-04-21T19:35:41.547" v="427" actId="1076"/>
          <ac:spMkLst>
            <pc:docMk/>
            <pc:sldMk cId="0" sldId="295"/>
            <ac:spMk id="6" creationId="{8920CA8C-82B9-EDE2-E0DA-A0E61C6CC045}"/>
          </ac:spMkLst>
        </pc:spChg>
      </pc:sldChg>
      <pc:sldChg chg="modSp mod">
        <pc:chgData name="Zonghua Gu" userId="9a7e1853e1951ef5" providerId="LiveId" clId="{CF1FAA12-072C-4ED5-BA76-0FFFAEFDB88A}" dt="2026-04-21T19:34:19.598" v="380" actId="20577"/>
        <pc:sldMkLst>
          <pc:docMk/>
          <pc:sldMk cId="290662240" sldId="308"/>
        </pc:sldMkLst>
        <pc:spChg chg="mod">
          <ac:chgData name="Zonghua Gu" userId="9a7e1853e1951ef5" providerId="LiveId" clId="{CF1FAA12-072C-4ED5-BA76-0FFFAEFDB88A}" dt="2026-04-21T19:34:19.598" v="380" actId="20577"/>
          <ac:spMkLst>
            <pc:docMk/>
            <pc:sldMk cId="290662240" sldId="308"/>
            <ac:spMk id="3" creationId="{9B226D49-75EA-17E5-7750-3332D2C7900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8"/>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5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7"/>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8"/>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5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5T03:47:19.847"/>
    </inkml:context>
    <inkml:brush xml:id="br0">
      <inkml:brushProperty name="width" value="0.05" units="cm"/>
      <inkml:brushProperty name="height" value="0.05" units="cm"/>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ea691bae8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ea691bae8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Slides template credit: Josh Hug, Lisa Yan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today is the second half of the TCP implementation lecture and we're</a:t>
            </a:r>
            <a:endParaRPr/>
          </a:p>
          <a:p>
            <a:pPr marL="0" lvl="0" indent="0" algn="l" rtl="0">
              <a:spcBef>
                <a:spcPts val="0"/>
              </a:spcBef>
              <a:spcAft>
                <a:spcPts val="0"/>
              </a:spcAft>
              <a:buClr>
                <a:schemeClr val="dk1"/>
              </a:buClr>
              <a:buSzPts val="1100"/>
              <a:buFont typeface="Arial"/>
              <a:buNone/>
            </a:pPr>
            <a:r>
              <a:rPr lang="en"/>
              <a:t>0:45</a:t>
            </a:r>
            <a:endParaRPr/>
          </a:p>
          <a:p>
            <a:pPr marL="0" lvl="0" indent="0" algn="l" rtl="0">
              <a:spcBef>
                <a:spcPts val="0"/>
              </a:spcBef>
              <a:spcAft>
                <a:spcPts val="0"/>
              </a:spcAft>
              <a:buClr>
                <a:schemeClr val="dk1"/>
              </a:buClr>
              <a:buSzPts val="1100"/>
              <a:buFont typeface="Arial"/>
              <a:buNone/>
            </a:pPr>
            <a:r>
              <a:rPr lang="en"/>
              <a:t>going to take what we saw last time the ideas that we Ed to design reliability</a:t>
            </a:r>
            <a:endParaRPr/>
          </a:p>
          <a:p>
            <a:pPr marL="0" lvl="0" indent="0" algn="l" rtl="0">
              <a:spcBef>
                <a:spcPts val="0"/>
              </a:spcBef>
              <a:spcAft>
                <a:spcPts val="0"/>
              </a:spcAft>
              <a:buClr>
                <a:schemeClr val="dk1"/>
              </a:buClr>
              <a:buSzPts val="1100"/>
              <a:buFont typeface="Arial"/>
              <a:buNone/>
            </a:pPr>
            <a:r>
              <a:rPr lang="en"/>
              <a:t>0:50</a:t>
            </a:r>
            <a:endParaRPr/>
          </a:p>
          <a:p>
            <a:pPr marL="0" lvl="0" indent="0" algn="l" rtl="0">
              <a:spcBef>
                <a:spcPts val="0"/>
              </a:spcBef>
              <a:spcAft>
                <a:spcPts val="0"/>
              </a:spcAft>
              <a:buClr>
                <a:schemeClr val="dk1"/>
              </a:buClr>
              <a:buSzPts val="1100"/>
              <a:buFont typeface="Arial"/>
              <a:buNone/>
            </a:pPr>
            <a:r>
              <a:rPr lang="en"/>
              <a:t>and we're going to formalize them into an actual protocol</a:t>
            </a:r>
            <a:endParaRPr/>
          </a:p>
          <a:p>
            <a:pPr marL="0" lvl="0" indent="0" algn="l" rtl="0">
              <a:spcBef>
                <a:spcPts val="0"/>
              </a:spcBef>
              <a:spcAft>
                <a:spcPts val="0"/>
              </a:spcAft>
              <a:buNone/>
            </a:pPr>
            <a:endParaRPr/>
          </a:p>
          <a:p>
            <a:pPr marL="0" lvl="0" indent="0" algn="l" rtl="0">
              <a:spcBef>
                <a:spcPts val="0"/>
              </a:spcBef>
              <a:spcAft>
                <a:spcPts val="0"/>
              </a:spcAft>
              <a:buNone/>
            </a:pPr>
            <a:r>
              <a:rPr lang="en"/>
              <a:t>And if we have time we might also do some congestion control to get ahead on that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344c3b177d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9" name="Google Shape;929;g344c3b177d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36aa5e117e9_3_1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g36aa5e117e9_3_1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 there is no transmission delay, so D100, 200, 300 are sent at the same time. We just separated them here to follow convention of previous diagrams. That’s why it only takes 1 RTT for both A200s to get back, and the timer starts when they both get back.</a:t>
            </a:r>
            <a:endParaRPr/>
          </a:p>
          <a:p>
            <a:pPr marL="0" lvl="0" indent="0" algn="l" rtl="0">
              <a:lnSpc>
                <a:spcPct val="100000"/>
              </a:lnSpc>
              <a:spcBef>
                <a:spcPts val="0"/>
              </a:spcBef>
              <a:spcAft>
                <a:spcPts val="0"/>
              </a:spcAft>
              <a:buSzPts val="1100"/>
              <a:buNone/>
            </a:pPr>
            <a:r>
              <a:rPr lang="en"/>
              <a:t>Note: timer starts on every new ACK received.</a:t>
            </a:r>
            <a:endParaRPr/>
          </a:p>
        </p:txBody>
      </p:sp>
      <p:sp>
        <p:nvSpPr>
          <p:cNvPr id="963" name="Google Shape;963;g36aa5e117e9_3_13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36aa5e117e9_3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1" name="Google Shape;1001;g36aa5e117e9_3_1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2" name="Google Shape;1002;g36aa5e117e9_3_14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sz="1100" dirty="0"/>
              <a:t>1*RTT for 1, 1*RTO before 5, 2*RTT for 5-7, 1*RTO before 11, 2*RTT for 11-12</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sz="1100" dirty="0"/>
          </a:p>
          <a:p>
            <a:r>
              <a:rPr lang="en-US" altLang="zh-CN" sz="1100" dirty="0"/>
              <a:t>1.2 Total time:</a:t>
            </a:r>
          </a:p>
          <a:p>
            <a:r>
              <a:rPr lang="en-US" altLang="zh-CN" sz="1100" dirty="0"/>
              <a:t>Two timeouts (2 × 3s) + normal RTT progression (5 × 10ms)</a:t>
            </a:r>
          </a:p>
          <a:p>
            <a:r>
              <a:rPr lang="en-US" altLang="zh-CN" sz="1100" dirty="0"/>
              <a:t>Total = 6 + 0.05 = 6.05 seconds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sz="1100" dirty="0"/>
          </a:p>
          <a:p>
            <a:endParaRPr lang="en-US" altLang="zh-CN" dirty="0"/>
          </a:p>
          <a:p>
            <a:endParaRPr lang="en-US" altLang="zh-CN" dirty="0"/>
          </a:p>
          <a:p>
            <a:r>
              <a:rPr lang="en-US" altLang="zh-CN" dirty="0"/>
              <a:t>Note that we have 2*RTT for 5-7 – not 3*RTT. </a:t>
            </a:r>
            <a:endParaRPr lang="zh-CN" altLang="en-US" dirty="0"/>
          </a:p>
        </p:txBody>
      </p:sp>
    </p:spTree>
    <p:extLst>
      <p:ext uri="{BB962C8B-B14F-4D97-AF65-F5344CB8AC3E}">
        <p14:creationId xmlns:p14="http://schemas.microsoft.com/office/powerpoint/2010/main" val="164090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a:t>In this question, quantities will be measured in bytes unless explicitly mentioned otherwise.</a:t>
            </a:r>
          </a:p>
          <a:p>
            <a:pPr marL="114300" indent="0">
              <a:buNone/>
            </a:pPr>
            <a:r>
              <a:rPr lang="en-US" altLang="zh-CN" dirty="0"/>
              <a:t>Window_Size (bytes) = Window_Size (Packets) × 1220 bytes = 12200 bytes</a:t>
            </a:r>
          </a:p>
          <a:p>
            <a:pPr marL="114300" indent="0">
              <a:buNone/>
            </a:pPr>
            <a:r>
              <a:rPr lang="en-US" altLang="zh-CN" dirty="0"/>
              <a:t>Bandwidth = 4102</a:t>
            </a:r>
            <a:r>
              <a:rPr lang="zh-CN" altLang="en-US" dirty="0"/>
              <a:t>𝑚</a:t>
            </a:r>
            <a:r>
              <a:rPr lang="en-US" altLang="zh-CN" dirty="0"/>
              <a:t>200sec</a:t>
            </a:r>
            <a:r>
              <a:rPr lang="zh-CN" altLang="en-US" dirty="0"/>
              <a:t>𝐵 </a:t>
            </a:r>
            <a:r>
              <a:rPr lang="en-US" altLang="zh-CN" dirty="0"/>
              <a:t>= 305000 sec</a:t>
            </a:r>
            <a:r>
              <a:rPr lang="zh-CN" altLang="en-US" dirty="0"/>
              <a:t>𝐵 </a:t>
            </a:r>
            <a:r>
              <a:rPr lang="en-US" altLang="zh-CN" dirty="0"/>
              <a:t>= 305 </a:t>
            </a:r>
            <a:r>
              <a:rPr lang="en-US" altLang="zh-CN" dirty="0" err="1"/>
              <a:t>KBps</a:t>
            </a:r>
            <a:endParaRPr lang="en-US" altLang="zh-CN" dirty="0"/>
          </a:p>
          <a:p>
            <a:pPr marL="114300" indent="0">
              <a:buNone/>
            </a:pPr>
            <a:endParaRPr lang="en-US" altLang="zh-CN" dirty="0"/>
          </a:p>
          <a:p>
            <a:pPr marL="114300" indent="0">
              <a:buNone/>
            </a:pPr>
            <a:endParaRPr lang="en-US" altLang="zh-CN" dirty="0"/>
          </a:p>
          <a:p>
            <a:pPr marL="114300" indent="0">
              <a:buNone/>
            </a:pPr>
            <a:r>
              <a:rPr lang="en-US" altLang="zh-CN" dirty="0"/>
              <a:t>Bandwidth:12200/0.04 = 305000 B/s = 305 KB/s</a:t>
            </a:r>
          </a:p>
          <a:p>
            <a:pPr marL="114300" indent="0">
              <a:buNone/>
            </a:pPr>
            <a:endParaRPr lang="en-US" altLang="zh-CN" dirty="0"/>
          </a:p>
          <a:p>
            <a:pPr marL="114300" indent="0">
              <a:buNone/>
            </a:pPr>
            <a:endParaRPr lang="en-US" altLang="zh-CN" dirty="0"/>
          </a:p>
          <a:p>
            <a:pPr marL="114300" indent="0">
              <a:buNone/>
            </a:pPr>
            <a:r>
              <a:rPr lang="en-US" altLang="zh-CN" dirty="0"/>
              <a:t>Bandwidth-delay product BDP = 76.25 MB/s×0.04 s=3.05 MB</a:t>
            </a:r>
            <a:endParaRPr lang="zh-CN" altLang="zh-CN" dirty="0"/>
          </a:p>
          <a:p>
            <a:pPr marL="114300" indent="0">
              <a:buNone/>
            </a:pPr>
            <a:endParaRPr lang="en-US" altLang="zh-CN" dirty="0"/>
          </a:p>
          <a:p>
            <a:pPr marL="114300" indent="0">
              <a:buNone/>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114300" indent="0">
              <a:buNone/>
            </a:pPr>
            <a:r>
              <a:rPr lang="en-US" altLang="zh-CN" dirty="0"/>
              <a:t>2.3 TCP senders compute their retransmission timeout (</a:t>
            </a:r>
            <a:r>
              <a:rPr lang="en-US" altLang="zh-CN" dirty="0" err="1"/>
              <a:t>Estimated_Timeout</a:t>
            </a:r>
            <a:r>
              <a:rPr lang="en-US" altLang="zh-CN" dirty="0"/>
              <a:t>, RTO) using exponentially-weighted moving averages of measured round-trip times (</a:t>
            </a:r>
            <a:r>
              <a:rPr lang="en-US" altLang="zh-CN" dirty="0" err="1"/>
              <a:t>Estimated_RTT</a:t>
            </a:r>
            <a:r>
              <a:rPr lang="en-US" altLang="zh-CN" dirty="0"/>
              <a:t>) and the deviations of those RTT measurements (</a:t>
            </a:r>
            <a:r>
              <a:rPr lang="en-US" altLang="zh-CN" dirty="0" err="1"/>
              <a:t>Estimated_Deviation</a:t>
            </a:r>
            <a:r>
              <a:rPr lang="en-US" altLang="zh-CN" dirty="0"/>
              <a:t>). Every time a new ACK is received, the sampled RTT of that specific ACK (</a:t>
            </a:r>
            <a:r>
              <a:rPr lang="en-US" altLang="zh-CN" dirty="0" err="1"/>
              <a:t>Sampled_RTT</a:t>
            </a:r>
            <a:r>
              <a:rPr lang="en-US" altLang="zh-CN" dirty="0"/>
              <a:t>) is used to perform an online update, by making the following three calculations in order (where 𝛼, 𝛽, and 𝜅 are fixed TCP parameters):</a:t>
            </a:r>
            <a:endParaRPr lang="zh-CN" altLang="zh-CN" dirty="0"/>
          </a:p>
          <a:p>
            <a:r>
              <a:rPr lang="en-US" altLang="zh-CN" dirty="0"/>
              <a:t>ANS: </a:t>
            </a:r>
            <a:r>
              <a:rPr lang="en-US" altLang="zh-CN" dirty="0" err="1"/>
              <a:t>Estimated_Deviation</a:t>
            </a:r>
            <a:r>
              <a:rPr lang="en-US" altLang="zh-CN" dirty="0"/>
              <a:t> = (1−𝛽)×</a:t>
            </a:r>
            <a:r>
              <a:rPr lang="en-US" altLang="zh-CN" dirty="0" err="1"/>
              <a:t>Estimated_Deviation</a:t>
            </a:r>
            <a:r>
              <a:rPr lang="en-US" altLang="zh-CN" dirty="0"/>
              <a:t>+𝛽 ×|</a:t>
            </a:r>
            <a:r>
              <a:rPr lang="en-US" altLang="zh-CN" dirty="0" err="1"/>
              <a:t>Estimated_RTT−Sample_RTT</a:t>
            </a:r>
            <a:r>
              <a:rPr lang="en-US" altLang="zh-CN" dirty="0"/>
              <a:t>|</a:t>
            </a:r>
            <a:endParaRPr lang="zh-CN" altLang="zh-CN" dirty="0"/>
          </a:p>
          <a:p>
            <a:r>
              <a:rPr lang="en-US" altLang="zh-CN" dirty="0" err="1"/>
              <a:t>Estimated_RTT</a:t>
            </a:r>
            <a:r>
              <a:rPr lang="en-US" altLang="zh-CN" dirty="0"/>
              <a:t> = (1−𝛼)×</a:t>
            </a:r>
            <a:r>
              <a:rPr lang="en-US" altLang="zh-CN" dirty="0" err="1"/>
              <a:t>Estimated_RTT</a:t>
            </a:r>
            <a:r>
              <a:rPr lang="en-US" altLang="zh-CN" dirty="0"/>
              <a:t>+𝛼×</a:t>
            </a:r>
            <a:r>
              <a:rPr lang="en-US" altLang="zh-CN" dirty="0" err="1"/>
              <a:t>Sampled_RTT</a:t>
            </a:r>
            <a:endParaRPr lang="zh-CN" altLang="zh-CN" dirty="0"/>
          </a:p>
          <a:p>
            <a:r>
              <a:rPr lang="en-US" altLang="zh-CN" dirty="0" err="1"/>
              <a:t>Estimated_Timeout</a:t>
            </a:r>
            <a:r>
              <a:rPr lang="en-US" altLang="zh-CN" dirty="0"/>
              <a:t> (RTO) = </a:t>
            </a:r>
            <a:r>
              <a:rPr lang="en-US" altLang="zh-CN" dirty="0" err="1"/>
              <a:t>Estimated_RTT</a:t>
            </a:r>
            <a:r>
              <a:rPr lang="en-US" altLang="zh-CN" dirty="0"/>
              <a:t>+𝜅×</a:t>
            </a:r>
            <a:r>
              <a:rPr lang="en-US" altLang="zh-CN" dirty="0" err="1"/>
              <a:t>Estimated_Deviation</a:t>
            </a:r>
            <a:endParaRPr lang="zh-CN" altLang="zh-CN" dirty="0"/>
          </a:p>
          <a:p>
            <a:pPr marL="114300" indent="0">
              <a:buNone/>
            </a:pPr>
            <a:r>
              <a:rPr lang="en-US" altLang="zh-CN" dirty="0"/>
              <a:t>Now, suppose that we are a sender and have received a new ACK, and want to perform one step of RTO estimation. Let’s do each of the three calculations above in the following subparts. Assume that connections have been open and that there are no dropped packets.</a:t>
            </a:r>
            <a:endParaRPr lang="zh-CN" altLang="zh-CN" dirty="0"/>
          </a:p>
          <a:p>
            <a:pPr marL="114300" indent="0">
              <a:buNone/>
            </a:pPr>
            <a:r>
              <a:rPr lang="en-US" altLang="zh-CN" dirty="0"/>
              <a:t>(a) The sender receives the current ACK and proceeds to update its various estimations. The time from when the packet was sent to when the ACK was received was 10msec. If the previous Transmission Control Protocol 	3</a:t>
            </a:r>
            <a:endParaRPr lang="zh-CN" altLang="zh-CN" dirty="0"/>
          </a:p>
          <a:p>
            <a:r>
              <a:rPr lang="en-US" altLang="zh-CN" dirty="0" err="1"/>
              <a:t>Estimated_Deviation</a:t>
            </a:r>
            <a:r>
              <a:rPr lang="en-US" altLang="zh-CN" dirty="0"/>
              <a:t> was 50msec, and the previous </a:t>
            </a:r>
            <a:r>
              <a:rPr lang="en-US" altLang="zh-CN" dirty="0" err="1"/>
              <a:t>Estimated_RTT</a:t>
            </a:r>
            <a:r>
              <a:rPr lang="en-US" altLang="zh-CN" dirty="0"/>
              <a:t> was 70msec, what is the new </a:t>
            </a:r>
            <a:r>
              <a:rPr lang="en-US" altLang="zh-CN" dirty="0" err="1"/>
              <a:t>Estimated_Deviation</a:t>
            </a:r>
            <a:r>
              <a:rPr lang="en-US" altLang="zh-CN" dirty="0"/>
              <a:t> (using β = 0.5)?</a:t>
            </a:r>
            <a:endParaRPr lang="zh-CN" altLang="zh-CN" dirty="0"/>
          </a:p>
          <a:p>
            <a:r>
              <a:rPr lang="en-US" altLang="zh-CN" dirty="0" err="1"/>
              <a:t>Estimated_Deviation</a:t>
            </a:r>
            <a:r>
              <a:rPr lang="en-US" altLang="zh-CN" dirty="0"/>
              <a:t> = 0.5×Estimated_Deviation +0.5×|</a:t>
            </a:r>
            <a:r>
              <a:rPr lang="en-US" altLang="zh-CN" dirty="0" err="1"/>
              <a:t>Estimated_RTT−Sample_RTT</a:t>
            </a:r>
            <a:r>
              <a:rPr lang="en-US" altLang="zh-CN" dirty="0"/>
              <a:t>|</a:t>
            </a:r>
            <a:endParaRPr lang="zh-CN" altLang="zh-CN" dirty="0"/>
          </a:p>
          <a:p>
            <a:r>
              <a:rPr lang="en-US" altLang="zh-CN" dirty="0"/>
              <a:t>	= 0.5×50 msec	+0.5×(70 msec	−10 msec)</a:t>
            </a:r>
            <a:endParaRPr lang="zh-CN" altLang="zh-CN" dirty="0"/>
          </a:p>
          <a:p>
            <a:r>
              <a:rPr lang="en-US" altLang="zh-CN" b="1" dirty="0"/>
              <a:t>= 55 msec</a:t>
            </a:r>
            <a:endParaRPr lang="zh-CN" altLang="zh-CN" b="1" dirty="0"/>
          </a:p>
          <a:p>
            <a:pPr lvl="0" fontAlgn="base"/>
            <a:r>
              <a:rPr lang="en-US" altLang="zh-CN" dirty="0"/>
              <a:t>Still using the previous </a:t>
            </a:r>
            <a:r>
              <a:rPr lang="en-US" altLang="zh-CN" dirty="0" err="1"/>
              <a:t>Estimated_RTT</a:t>
            </a:r>
            <a:r>
              <a:rPr lang="en-US" altLang="zh-CN" dirty="0"/>
              <a:t> of 70msec, What will the new </a:t>
            </a:r>
            <a:r>
              <a:rPr lang="en-US" altLang="zh-CN" dirty="0" err="1"/>
              <a:t>Estimated_RTT</a:t>
            </a:r>
            <a:r>
              <a:rPr lang="en-US" altLang="zh-CN" dirty="0"/>
              <a:t> be (using α = 0.5)?</a:t>
            </a:r>
            <a:endParaRPr lang="zh-CN" altLang="zh-CN" dirty="0"/>
          </a:p>
          <a:p>
            <a:r>
              <a:rPr lang="en-US" altLang="zh-CN" dirty="0" err="1"/>
              <a:t>Estimated_RTT</a:t>
            </a:r>
            <a:r>
              <a:rPr lang="en-US" altLang="zh-CN" dirty="0"/>
              <a:t> = 0.5×70 msec+0.5×10msec = 40 msec</a:t>
            </a:r>
            <a:endParaRPr lang="zh-CN" altLang="zh-CN" dirty="0"/>
          </a:p>
          <a:p>
            <a:pPr lvl="0" fontAlgn="base"/>
            <a:r>
              <a:rPr lang="en-US" altLang="zh-CN" dirty="0"/>
              <a:t>Based on the previous two questions, what will the ETO be now (using </a:t>
            </a:r>
            <a:r>
              <a:rPr lang="en-US" altLang="zh-CN" b="1" dirty="0"/>
              <a:t>𝜅=4</a:t>
            </a:r>
            <a:r>
              <a:rPr lang="en-US" altLang="zh-CN" dirty="0"/>
              <a:t>)?</a:t>
            </a:r>
            <a:endParaRPr lang="zh-CN" altLang="zh-CN" dirty="0"/>
          </a:p>
          <a:p>
            <a:r>
              <a:rPr lang="en-US" altLang="zh-CN" b="1" dirty="0"/>
              <a:t>ETO = 40 msec+4×55 msec = 260 msec</a:t>
            </a:r>
            <a:endParaRPr lang="zh-CN" altLang="zh-CN"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zh-CN" dirty="0"/>
          </a:p>
          <a:p>
            <a:endParaRPr lang="zh-CN" altLang="en-US" dirty="0"/>
          </a:p>
        </p:txBody>
      </p:sp>
    </p:spTree>
    <p:extLst>
      <p:ext uri="{BB962C8B-B14F-4D97-AF65-F5344CB8AC3E}">
        <p14:creationId xmlns:p14="http://schemas.microsoft.com/office/powerpoint/2010/main" val="22427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ltLang="zh-CN" dirty="0"/>
          </a:p>
          <a:p>
            <a:r>
              <a:rPr lang="en-GB" altLang="zh-CN" dirty="0"/>
              <a:t>Host B receives </a:t>
            </a:r>
            <a:r>
              <a:rPr lang="en-GB" altLang="zh-CN" dirty="0" err="1"/>
              <a:t>Seq</a:t>
            </a:r>
            <a:r>
              <a:rPr lang="en-GB" altLang="zh-CN" dirty="0"/>
              <a:t># 92-191 (100 Bytes), and expects the next received </a:t>
            </a:r>
            <a:r>
              <a:rPr lang="en-GB" altLang="zh-CN" dirty="0" err="1"/>
              <a:t>Seq</a:t>
            </a:r>
            <a:r>
              <a:rPr lang="en-GB" altLang="zh-CN" dirty="0"/>
              <a:t># to be 192</a:t>
            </a:r>
          </a:p>
          <a:p>
            <a:endParaRPr lang="en-GB" altLang="zh-CN" dirty="0"/>
          </a:p>
          <a:p>
            <a:r>
              <a:rPr lang="en-US" altLang="zh-CN" dirty="0"/>
              <a:t>but the ACK is lost</a:t>
            </a:r>
          </a:p>
          <a:p>
            <a:endParaRPr lang="en-GB" altLang="zh-CN" dirty="0"/>
          </a:p>
          <a:p>
            <a:r>
              <a:rPr lang="en-GB" altLang="zh-CN" dirty="0"/>
              <a:t>Host B receives </a:t>
            </a:r>
            <a:r>
              <a:rPr lang="en-GB" altLang="zh-CN" dirty="0" err="1"/>
              <a:t>Seq</a:t>
            </a:r>
            <a:r>
              <a:rPr lang="en-GB" altLang="zh-CN" dirty="0"/>
              <a:t># 192-291 (100 Bytes), and expects the next received </a:t>
            </a:r>
            <a:r>
              <a:rPr lang="en-GB" altLang="zh-CN" dirty="0" err="1"/>
              <a:t>Seq</a:t>
            </a:r>
            <a:r>
              <a:rPr lang="en-GB" altLang="zh-CN" dirty="0"/>
              <a:t># to be 292</a:t>
            </a:r>
            <a:endParaRPr lang="en-SE" altLang="zh-CN" dirty="0"/>
          </a:p>
          <a:p>
            <a:endParaRPr lang="en-SE" altLang="zh-CN" dirty="0"/>
          </a:p>
          <a:p>
            <a:endParaRPr lang="zh-CN" altLang="en-US" dirty="0"/>
          </a:p>
        </p:txBody>
      </p:sp>
    </p:spTree>
    <p:extLst>
      <p:ext uri="{BB962C8B-B14F-4D97-AF65-F5344CB8AC3E}">
        <p14:creationId xmlns:p14="http://schemas.microsoft.com/office/powerpoint/2010/main" val="207322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400"/>
              <a:buNone/>
              <a:defRPr sz="4400"/>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a:endParaRPr/>
          </a:p>
        </p:txBody>
      </p:sp>
      <p:sp>
        <p:nvSpPr>
          <p:cNvPr id="11" name="Google Shape;11;p55"/>
          <p:cNvSpPr txBox="1">
            <a:spLocks noGrp="1"/>
          </p:cNvSpPr>
          <p:nvPr>
            <p:ph type="subTitle" idx="1"/>
          </p:nvPr>
        </p:nvSpPr>
        <p:spPr>
          <a:xfrm>
            <a:off x="311700" y="2834125"/>
            <a:ext cx="8520600" cy="15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l">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
        <p:nvSpPr>
          <p:cNvPr id="12" name="Google Shape;1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68"/>
        <p:cNvGrpSpPr/>
        <p:nvPr/>
      </p:nvGrpSpPr>
      <p:grpSpPr>
        <a:xfrm>
          <a:off x="0" y="0"/>
          <a:ext cx="0" cy="0"/>
          <a:chOff x="0" y="0"/>
          <a:chExt cx="0" cy="0"/>
        </a:xfrm>
      </p:grpSpPr>
      <p:sp>
        <p:nvSpPr>
          <p:cNvPr id="69" name="Google Shape;69;p64"/>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4"/>
          <p:cNvSpPr txBox="1">
            <a:spLocks noGrp="1"/>
          </p:cNvSpPr>
          <p:nvPr>
            <p:ph type="subTitle" idx="1"/>
          </p:nvPr>
        </p:nvSpPr>
        <p:spPr>
          <a:xfrm>
            <a:off x="225450" y="3943400"/>
            <a:ext cx="2450400" cy="7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71" name="Google Shape;71;p64"/>
          <p:cNvSpPr txBox="1">
            <a:spLocks noGrp="1"/>
          </p:cNvSpPr>
          <p:nvPr>
            <p:ph type="body" idx="2"/>
          </p:nvPr>
        </p:nvSpPr>
        <p:spPr>
          <a:xfrm>
            <a:off x="2937350" y="402200"/>
            <a:ext cx="6032400" cy="4261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2" name="Google Shape;72;p64"/>
          <p:cNvSpPr txBox="1">
            <a:spLocks noGrp="1"/>
          </p:cNvSpPr>
          <p:nvPr>
            <p:ph type="title"/>
          </p:nvPr>
        </p:nvSpPr>
        <p:spPr>
          <a:xfrm>
            <a:off x="2776500" y="0"/>
            <a:ext cx="63675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73" name="Google Shape;73;p64"/>
          <p:cNvCxnSpPr/>
          <p:nvPr/>
        </p:nvCxnSpPr>
        <p:spPr>
          <a:xfrm>
            <a:off x="2937350" y="402200"/>
            <a:ext cx="6082200" cy="0"/>
          </a:xfrm>
          <a:prstGeom prst="straightConnector1">
            <a:avLst/>
          </a:prstGeom>
          <a:noFill/>
          <a:ln w="19050" cap="flat" cmpd="sng">
            <a:solidFill>
              <a:srgbClr val="BF9000"/>
            </a:solidFill>
            <a:prstDash val="solid"/>
            <a:round/>
            <a:headEnd type="none" w="sm" len="sm"/>
            <a:tailEnd type="none" w="sm" len="sm"/>
          </a:ln>
        </p:spPr>
      </p:cxnSp>
      <p:pic>
        <p:nvPicPr>
          <p:cNvPr id="74" name="Google Shape;74;p64"/>
          <p:cNvPicPr preferRelativeResize="0"/>
          <p:nvPr/>
        </p:nvPicPr>
        <p:blipFill rotWithShape="1">
          <a:blip r:embed="rId2">
            <a:alphaModFix/>
          </a:blip>
          <a:srcRect/>
          <a:stretch/>
        </p:blipFill>
        <p:spPr>
          <a:xfrm>
            <a:off x="0" y="4983478"/>
            <a:ext cx="457200" cy="160022"/>
          </a:xfrm>
          <a:prstGeom prst="rect">
            <a:avLst/>
          </a:prstGeom>
          <a:noFill/>
          <a:ln>
            <a:noFill/>
          </a:ln>
        </p:spPr>
      </p:pic>
      <p:sp>
        <p:nvSpPr>
          <p:cNvPr id="75" name="Google Shape;75;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64"/>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Roboto"/>
                <a:ea typeface="Roboto"/>
                <a:cs typeface="Roboto"/>
                <a:sym typeface="Roboto"/>
              </a:rPr>
              <a:t>Demo</a:t>
            </a:r>
            <a:endParaRPr sz="2500" b="1" i="0" u="none" strike="noStrike" cap="none">
              <a:solidFill>
                <a:schemeClr val="accent3"/>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77"/>
        <p:cNvGrpSpPr/>
        <p:nvPr/>
      </p:nvGrpSpPr>
      <p:grpSpPr>
        <a:xfrm>
          <a:off x="0" y="0"/>
          <a:ext cx="0" cy="0"/>
          <a:chOff x="0" y="0"/>
          <a:chExt cx="0" cy="0"/>
        </a:xfrm>
      </p:grpSpPr>
      <p:sp>
        <p:nvSpPr>
          <p:cNvPr id="78" name="Google Shape;78;p65"/>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65"/>
          <p:cNvSpPr txBox="1">
            <a:spLocks noGrp="1"/>
          </p:cNvSpPr>
          <p:nvPr>
            <p:ph type="subTitle" idx="1"/>
          </p:nvPr>
        </p:nvSpPr>
        <p:spPr>
          <a:xfrm>
            <a:off x="225450" y="3943400"/>
            <a:ext cx="2450400" cy="7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80" name="Google Shape;80;p65"/>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Roboto"/>
                <a:ea typeface="Roboto"/>
                <a:cs typeface="Roboto"/>
                <a:sym typeface="Roboto"/>
              </a:rPr>
              <a:t>Compare</a:t>
            </a:r>
            <a:endParaRPr sz="2500" b="1" i="0" u="none" strike="noStrike" cap="none">
              <a:solidFill>
                <a:schemeClr val="accent3"/>
              </a:solidFill>
              <a:latin typeface="Roboto"/>
              <a:ea typeface="Roboto"/>
              <a:cs typeface="Roboto"/>
              <a:sym typeface="Roboto"/>
            </a:endParaRPr>
          </a:p>
        </p:txBody>
      </p:sp>
      <p:sp>
        <p:nvSpPr>
          <p:cNvPr id="81" name="Google Shape;81;p65"/>
          <p:cNvSpPr txBox="1">
            <a:spLocks noGrp="1"/>
          </p:cNvSpPr>
          <p:nvPr>
            <p:ph type="body" idx="2"/>
          </p:nvPr>
        </p:nvSpPr>
        <p:spPr>
          <a:xfrm>
            <a:off x="2937350" y="402200"/>
            <a:ext cx="6032400" cy="4261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82" name="Google Shape;82;p65"/>
          <p:cNvSpPr txBox="1">
            <a:spLocks noGrp="1"/>
          </p:cNvSpPr>
          <p:nvPr>
            <p:ph type="title"/>
          </p:nvPr>
        </p:nvSpPr>
        <p:spPr>
          <a:xfrm>
            <a:off x="2776500" y="0"/>
            <a:ext cx="63675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83" name="Google Shape;83;p65"/>
          <p:cNvCxnSpPr/>
          <p:nvPr/>
        </p:nvCxnSpPr>
        <p:spPr>
          <a:xfrm>
            <a:off x="2937350" y="402200"/>
            <a:ext cx="6082200" cy="0"/>
          </a:xfrm>
          <a:prstGeom prst="straightConnector1">
            <a:avLst/>
          </a:prstGeom>
          <a:noFill/>
          <a:ln w="19050" cap="flat" cmpd="sng">
            <a:solidFill>
              <a:srgbClr val="BF9000"/>
            </a:solidFill>
            <a:prstDash val="solid"/>
            <a:round/>
            <a:headEnd type="none" w="sm" len="sm"/>
            <a:tailEnd type="none" w="sm" len="sm"/>
          </a:ln>
        </p:spPr>
      </p:cxnSp>
      <p:pic>
        <p:nvPicPr>
          <p:cNvPr id="84" name="Google Shape;84;p65"/>
          <p:cNvPicPr preferRelativeResize="0"/>
          <p:nvPr/>
        </p:nvPicPr>
        <p:blipFill rotWithShape="1">
          <a:blip r:embed="rId2">
            <a:alphaModFix/>
          </a:blip>
          <a:srcRect/>
          <a:stretch/>
        </p:blipFill>
        <p:spPr>
          <a:xfrm>
            <a:off x="0" y="4983478"/>
            <a:ext cx="457200" cy="160022"/>
          </a:xfrm>
          <a:prstGeom prst="rect">
            <a:avLst/>
          </a:prstGeom>
          <a:noFill/>
          <a:ln>
            <a:noFill/>
          </a:ln>
        </p:spPr>
      </p:pic>
      <p:sp>
        <p:nvSpPr>
          <p:cNvPr id="85" name="Google Shape;85;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86"/>
        <p:cNvGrpSpPr/>
        <p:nvPr/>
      </p:nvGrpSpPr>
      <p:grpSpPr>
        <a:xfrm>
          <a:off x="0" y="0"/>
          <a:ext cx="0" cy="0"/>
          <a:chOff x="0" y="0"/>
          <a:chExt cx="0" cy="0"/>
        </a:xfrm>
      </p:grpSpPr>
      <p:sp>
        <p:nvSpPr>
          <p:cNvPr id="87" name="Google Shape;87;p66"/>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6"/>
          <p:cNvSpPr txBox="1">
            <a:spLocks noGrp="1"/>
          </p:cNvSpPr>
          <p:nvPr>
            <p:ph type="subTitle" idx="1"/>
          </p:nvPr>
        </p:nvSpPr>
        <p:spPr>
          <a:xfrm>
            <a:off x="225450" y="3943400"/>
            <a:ext cx="2450400" cy="7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89" name="Google Shape;89;p66"/>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Roboto"/>
                <a:ea typeface="Roboto"/>
                <a:cs typeface="Roboto"/>
                <a:sym typeface="Roboto"/>
              </a:rPr>
              <a:t>Solution</a:t>
            </a:r>
            <a:endParaRPr sz="2500" b="1" i="0" u="none" strike="noStrike" cap="none">
              <a:solidFill>
                <a:schemeClr val="accent3"/>
              </a:solidFill>
              <a:latin typeface="Roboto"/>
              <a:ea typeface="Roboto"/>
              <a:cs typeface="Roboto"/>
              <a:sym typeface="Roboto"/>
            </a:endParaRPr>
          </a:p>
        </p:txBody>
      </p:sp>
      <p:sp>
        <p:nvSpPr>
          <p:cNvPr id="90" name="Google Shape;90;p66"/>
          <p:cNvSpPr txBox="1">
            <a:spLocks noGrp="1"/>
          </p:cNvSpPr>
          <p:nvPr>
            <p:ph type="body" idx="2"/>
          </p:nvPr>
        </p:nvSpPr>
        <p:spPr>
          <a:xfrm>
            <a:off x="2937350" y="402200"/>
            <a:ext cx="6032400" cy="4261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91" name="Google Shape;91;p66"/>
          <p:cNvSpPr txBox="1">
            <a:spLocks noGrp="1"/>
          </p:cNvSpPr>
          <p:nvPr>
            <p:ph type="title"/>
          </p:nvPr>
        </p:nvSpPr>
        <p:spPr>
          <a:xfrm>
            <a:off x="2776500" y="0"/>
            <a:ext cx="63675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92" name="Google Shape;92;p66"/>
          <p:cNvCxnSpPr/>
          <p:nvPr/>
        </p:nvCxnSpPr>
        <p:spPr>
          <a:xfrm>
            <a:off x="2937350" y="402200"/>
            <a:ext cx="6082200" cy="0"/>
          </a:xfrm>
          <a:prstGeom prst="straightConnector1">
            <a:avLst/>
          </a:prstGeom>
          <a:noFill/>
          <a:ln w="19050" cap="flat" cmpd="sng">
            <a:solidFill>
              <a:srgbClr val="BF9000"/>
            </a:solidFill>
            <a:prstDash val="solid"/>
            <a:round/>
            <a:headEnd type="none" w="sm" len="sm"/>
            <a:tailEnd type="none" w="sm" len="sm"/>
          </a:ln>
        </p:spPr>
      </p:cxnSp>
      <p:pic>
        <p:nvPicPr>
          <p:cNvPr id="93" name="Google Shape;93;p66"/>
          <p:cNvPicPr preferRelativeResize="0"/>
          <p:nvPr/>
        </p:nvPicPr>
        <p:blipFill rotWithShape="1">
          <a:blip r:embed="rId2">
            <a:alphaModFix/>
          </a:blip>
          <a:srcRect/>
          <a:stretch/>
        </p:blipFill>
        <p:spPr>
          <a:xfrm>
            <a:off x="0" y="4983478"/>
            <a:ext cx="457200" cy="160022"/>
          </a:xfrm>
          <a:prstGeom prst="rect">
            <a:avLst/>
          </a:prstGeom>
          <a:noFill/>
          <a:ln>
            <a:noFill/>
          </a:ln>
        </p:spPr>
      </p:pic>
      <p:sp>
        <p:nvSpPr>
          <p:cNvPr id="94" name="Google Shape;94;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67"/>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67"/>
          <p:cNvSpPr txBox="1">
            <a:spLocks noGrp="1"/>
          </p:cNvSpPr>
          <p:nvPr>
            <p:ph type="body" idx="1"/>
          </p:nvPr>
        </p:nvSpPr>
        <p:spPr>
          <a:xfrm>
            <a:off x="4812381" y="402206"/>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98" name="Google Shape;98;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cxnSp>
        <p:nvCxnSpPr>
          <p:cNvPr id="99" name="Google Shape;99;p67"/>
          <p:cNvCxnSpPr/>
          <p:nvPr/>
        </p:nvCxnSpPr>
        <p:spPr>
          <a:xfrm>
            <a:off x="95431" y="402210"/>
            <a:ext cx="8909700" cy="0"/>
          </a:xfrm>
          <a:prstGeom prst="straightConnector1">
            <a:avLst/>
          </a:prstGeom>
          <a:noFill/>
          <a:ln w="19050" cap="flat" cmpd="sng">
            <a:solidFill>
              <a:srgbClr val="BF9000"/>
            </a:solidFill>
            <a:prstDash val="solid"/>
            <a:round/>
            <a:headEnd type="none" w="sm" len="sm"/>
            <a:tailEnd type="none" w="sm" len="sm"/>
          </a:ln>
        </p:spPr>
      </p:cxnSp>
      <p:sp>
        <p:nvSpPr>
          <p:cNvPr id="100" name="Google Shape;100;p67"/>
          <p:cNvSpPr txBox="1">
            <a:spLocks noGrp="1"/>
          </p:cNvSpPr>
          <p:nvPr>
            <p:ph type="body" idx="2"/>
          </p:nvPr>
        </p:nvSpPr>
        <p:spPr>
          <a:xfrm>
            <a:off x="95431" y="402206"/>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6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3" name="Google Shape;103;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104"/>
        <p:cNvGrpSpPr/>
        <p:nvPr/>
      </p:nvGrpSpPr>
      <p:grpSpPr>
        <a:xfrm>
          <a:off x="0" y="0"/>
          <a:ext cx="0" cy="0"/>
          <a:chOff x="0" y="0"/>
          <a:chExt cx="0" cy="0"/>
        </a:xfrm>
      </p:grpSpPr>
      <p:sp>
        <p:nvSpPr>
          <p:cNvPr id="105" name="Google Shape;105;p6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7" name="Google Shape;107;p6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108" name="Google Shape;108;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69"/>
          <p:cNvSpPr txBox="1">
            <a:spLocks noGrp="1"/>
          </p:cNvSpPr>
          <p:nvPr>
            <p:ph type="body" idx="2"/>
          </p:nvPr>
        </p:nvSpPr>
        <p:spPr>
          <a:xfrm>
            <a:off x="4812381" y="402206"/>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70"/>
          <p:cNvSpPr txBox="1">
            <a:spLocks noGrp="1"/>
          </p:cNvSpPr>
          <p:nvPr>
            <p:ph type="title"/>
          </p:nvPr>
        </p:nvSpPr>
        <p:spPr>
          <a:xfrm>
            <a:off x="95425" y="4288400"/>
            <a:ext cx="8658900" cy="768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algn="l">
              <a:lnSpc>
                <a:spcPct val="100000"/>
              </a:lnSpc>
              <a:spcBef>
                <a:spcPts val="0"/>
              </a:spcBef>
              <a:spcAft>
                <a:spcPts val="0"/>
              </a:spcAft>
              <a:buSzPts val="2400"/>
              <a:buFont typeface="Roboto"/>
              <a:buNone/>
              <a:defRPr sz="2400">
                <a:latin typeface="Roboto"/>
                <a:ea typeface="Roboto"/>
                <a:cs typeface="Roboto"/>
                <a:sym typeface="Roboto"/>
              </a:defRPr>
            </a:lvl2pPr>
            <a:lvl3pPr lvl="2" algn="l">
              <a:lnSpc>
                <a:spcPct val="100000"/>
              </a:lnSpc>
              <a:spcBef>
                <a:spcPts val="0"/>
              </a:spcBef>
              <a:spcAft>
                <a:spcPts val="0"/>
              </a:spcAft>
              <a:buSzPts val="2400"/>
              <a:buFont typeface="Roboto"/>
              <a:buNone/>
              <a:defRPr sz="2400">
                <a:latin typeface="Roboto"/>
                <a:ea typeface="Roboto"/>
                <a:cs typeface="Roboto"/>
                <a:sym typeface="Roboto"/>
              </a:defRPr>
            </a:lvl3pPr>
            <a:lvl4pPr lvl="3" algn="l">
              <a:lnSpc>
                <a:spcPct val="100000"/>
              </a:lnSpc>
              <a:spcBef>
                <a:spcPts val="0"/>
              </a:spcBef>
              <a:spcAft>
                <a:spcPts val="0"/>
              </a:spcAft>
              <a:buSzPts val="2400"/>
              <a:buFont typeface="Roboto"/>
              <a:buNone/>
              <a:defRPr sz="2400">
                <a:latin typeface="Roboto"/>
                <a:ea typeface="Roboto"/>
                <a:cs typeface="Roboto"/>
                <a:sym typeface="Roboto"/>
              </a:defRPr>
            </a:lvl4pPr>
            <a:lvl5pPr lvl="4" algn="l">
              <a:lnSpc>
                <a:spcPct val="100000"/>
              </a:lnSpc>
              <a:spcBef>
                <a:spcPts val="0"/>
              </a:spcBef>
              <a:spcAft>
                <a:spcPts val="0"/>
              </a:spcAft>
              <a:buSzPts val="2400"/>
              <a:buFont typeface="Roboto"/>
              <a:buNone/>
              <a:defRPr sz="2400">
                <a:latin typeface="Roboto"/>
                <a:ea typeface="Roboto"/>
                <a:cs typeface="Roboto"/>
                <a:sym typeface="Roboto"/>
              </a:defRPr>
            </a:lvl5pPr>
            <a:lvl6pPr lvl="5" algn="l">
              <a:lnSpc>
                <a:spcPct val="100000"/>
              </a:lnSpc>
              <a:spcBef>
                <a:spcPts val="0"/>
              </a:spcBef>
              <a:spcAft>
                <a:spcPts val="0"/>
              </a:spcAft>
              <a:buSzPts val="2400"/>
              <a:buFont typeface="Roboto"/>
              <a:buNone/>
              <a:defRPr sz="2400">
                <a:latin typeface="Roboto"/>
                <a:ea typeface="Roboto"/>
                <a:cs typeface="Roboto"/>
                <a:sym typeface="Roboto"/>
              </a:defRPr>
            </a:lvl6pPr>
            <a:lvl7pPr lvl="6" algn="l">
              <a:lnSpc>
                <a:spcPct val="100000"/>
              </a:lnSpc>
              <a:spcBef>
                <a:spcPts val="0"/>
              </a:spcBef>
              <a:spcAft>
                <a:spcPts val="0"/>
              </a:spcAft>
              <a:buSzPts val="2400"/>
              <a:buFont typeface="Roboto"/>
              <a:buNone/>
              <a:defRPr sz="2400">
                <a:latin typeface="Roboto"/>
                <a:ea typeface="Roboto"/>
                <a:cs typeface="Roboto"/>
                <a:sym typeface="Roboto"/>
              </a:defRPr>
            </a:lvl7pPr>
            <a:lvl8pPr lvl="7" algn="l">
              <a:lnSpc>
                <a:spcPct val="100000"/>
              </a:lnSpc>
              <a:spcBef>
                <a:spcPts val="0"/>
              </a:spcBef>
              <a:spcAft>
                <a:spcPts val="0"/>
              </a:spcAft>
              <a:buSzPts val="2400"/>
              <a:buFont typeface="Roboto"/>
              <a:buNone/>
              <a:defRPr sz="2400">
                <a:latin typeface="Roboto"/>
                <a:ea typeface="Roboto"/>
                <a:cs typeface="Roboto"/>
                <a:sym typeface="Roboto"/>
              </a:defRPr>
            </a:lvl8pPr>
            <a:lvl9pPr lvl="8" algn="l">
              <a:lnSpc>
                <a:spcPct val="100000"/>
              </a:lnSpc>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113" name="Google Shape;113;p70"/>
          <p:cNvCxnSpPr/>
          <p:nvPr/>
        </p:nvCxnSpPr>
        <p:spPr>
          <a:xfrm>
            <a:off x="168250" y="4288400"/>
            <a:ext cx="8757000" cy="0"/>
          </a:xfrm>
          <a:prstGeom prst="straightConnector1">
            <a:avLst/>
          </a:prstGeom>
          <a:noFill/>
          <a:ln w="19050" cap="flat" cmpd="sng">
            <a:solidFill>
              <a:srgbClr val="BF9000"/>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116"/>
        <p:cNvGrpSpPr/>
        <p:nvPr/>
      </p:nvGrpSpPr>
      <p:grpSpPr>
        <a:xfrm>
          <a:off x="0" y="0"/>
          <a:ext cx="0" cy="0"/>
          <a:chOff x="0" y="0"/>
          <a:chExt cx="0" cy="0"/>
        </a:xfrm>
      </p:grpSpPr>
      <p:sp>
        <p:nvSpPr>
          <p:cNvPr id="117" name="Google Shape;117;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18"/>
        <p:cNvGrpSpPr/>
        <p:nvPr/>
      </p:nvGrpSpPr>
      <p:grpSpPr>
        <a:xfrm>
          <a:off x="0" y="0"/>
          <a:ext cx="0" cy="0"/>
          <a:chOff x="0" y="0"/>
          <a:chExt cx="0" cy="0"/>
        </a:xfrm>
      </p:grpSpPr>
      <p:sp>
        <p:nvSpPr>
          <p:cNvPr id="119" name="Google Shape;119;p73"/>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73"/>
          <p:cNvSpPr txBox="1">
            <a:spLocks noGrp="1"/>
          </p:cNvSpPr>
          <p:nvPr>
            <p:ph type="body" idx="1"/>
          </p:nvPr>
        </p:nvSpPr>
        <p:spPr>
          <a:xfrm>
            <a:off x="4812375" y="402198"/>
            <a:ext cx="3999900" cy="4260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22" name="Google Shape;122;p73"/>
          <p:cNvPicPr preferRelativeResize="0"/>
          <p:nvPr/>
        </p:nvPicPr>
        <p:blipFill rotWithShape="1">
          <a:blip r:embed="rId2">
            <a:alphaModFix/>
          </a:blip>
          <a:srcRect/>
          <a:stretch/>
        </p:blipFill>
        <p:spPr>
          <a:xfrm>
            <a:off x="0" y="4983478"/>
            <a:ext cx="457200" cy="160022"/>
          </a:xfrm>
          <a:prstGeom prst="rect">
            <a:avLst/>
          </a:prstGeom>
          <a:noFill/>
          <a:ln>
            <a:noFill/>
          </a:ln>
        </p:spPr>
      </p:pic>
      <p:sp>
        <p:nvSpPr>
          <p:cNvPr id="123" name="Google Shape;123;p73"/>
          <p:cNvSpPr txBox="1">
            <a:spLocks noGrp="1"/>
          </p:cNvSpPr>
          <p:nvPr>
            <p:ph type="title"/>
          </p:nvPr>
        </p:nvSpPr>
        <p:spPr>
          <a:xfrm>
            <a:off x="177925" y="2003300"/>
            <a:ext cx="4038000" cy="2037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cxnSp>
        <p:nvCxnSpPr>
          <p:cNvPr id="124" name="Google Shape;124;p73"/>
          <p:cNvCxnSpPr/>
          <p:nvPr/>
        </p:nvCxnSpPr>
        <p:spPr>
          <a:xfrm>
            <a:off x="266975" y="4049175"/>
            <a:ext cx="4038000" cy="0"/>
          </a:xfrm>
          <a:prstGeom prst="straightConnector1">
            <a:avLst/>
          </a:prstGeom>
          <a:noFill/>
          <a:ln w="19050" cap="flat" cmpd="sng">
            <a:solidFill>
              <a:srgbClr val="BF9000"/>
            </a:solidFill>
            <a:prstDash val="solid"/>
            <a:round/>
            <a:headEnd type="none" w="sm" len="sm"/>
            <a:tailEnd type="none" w="sm" len="sm"/>
          </a:ln>
        </p:spPr>
      </p:cxnSp>
      <p:sp>
        <p:nvSpPr>
          <p:cNvPr id="125" name="Google Shape;125;p73"/>
          <p:cNvSpPr txBox="1">
            <a:spLocks noGrp="1"/>
          </p:cNvSpPr>
          <p:nvPr>
            <p:ph type="subTitle" idx="2"/>
          </p:nvPr>
        </p:nvSpPr>
        <p:spPr>
          <a:xfrm>
            <a:off x="177925" y="4068000"/>
            <a:ext cx="4158000" cy="39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600"/>
              </a:spcBef>
              <a:spcAft>
                <a:spcPts val="0"/>
              </a:spcAft>
              <a:buClr>
                <a:schemeClr val="lt1"/>
              </a:buClr>
              <a:buSzPts val="1800"/>
              <a:buNone/>
              <a:defRPr>
                <a:solidFill>
                  <a:schemeClr val="lt1"/>
                </a:solidFill>
              </a:defRPr>
            </a:lvl1pPr>
            <a:lvl2pPr lvl="1" algn="l">
              <a:lnSpc>
                <a:spcPct val="100000"/>
              </a:lnSpc>
              <a:spcBef>
                <a:spcPts val="600"/>
              </a:spcBef>
              <a:spcAft>
                <a:spcPts val="0"/>
              </a:spcAft>
              <a:buClr>
                <a:schemeClr val="lt1"/>
              </a:buClr>
              <a:buSzPts val="2100"/>
              <a:buNone/>
              <a:defRPr sz="2100">
                <a:solidFill>
                  <a:schemeClr val="lt1"/>
                </a:solidFill>
              </a:defRPr>
            </a:lvl2pPr>
            <a:lvl3pPr lvl="2" algn="l">
              <a:lnSpc>
                <a:spcPct val="100000"/>
              </a:lnSpc>
              <a:spcBef>
                <a:spcPts val="600"/>
              </a:spcBef>
              <a:spcAft>
                <a:spcPts val="0"/>
              </a:spcAft>
              <a:buClr>
                <a:schemeClr val="lt1"/>
              </a:buClr>
              <a:buSzPts val="2100"/>
              <a:buNone/>
              <a:defRPr sz="2100">
                <a:solidFill>
                  <a:schemeClr val="lt1"/>
                </a:solidFill>
              </a:defRPr>
            </a:lvl3pPr>
            <a:lvl4pPr lvl="3" algn="l">
              <a:lnSpc>
                <a:spcPct val="100000"/>
              </a:lnSpc>
              <a:spcBef>
                <a:spcPts val="600"/>
              </a:spcBef>
              <a:spcAft>
                <a:spcPts val="0"/>
              </a:spcAft>
              <a:buClr>
                <a:schemeClr val="lt1"/>
              </a:buClr>
              <a:buSzPts val="2100"/>
              <a:buNone/>
              <a:defRPr sz="2100">
                <a:solidFill>
                  <a:schemeClr val="lt1"/>
                </a:solidFill>
              </a:defRPr>
            </a:lvl4pPr>
            <a:lvl5pPr lvl="4" algn="l">
              <a:lnSpc>
                <a:spcPct val="100000"/>
              </a:lnSpc>
              <a:spcBef>
                <a:spcPts val="600"/>
              </a:spcBef>
              <a:spcAft>
                <a:spcPts val="0"/>
              </a:spcAft>
              <a:buClr>
                <a:schemeClr val="lt1"/>
              </a:buClr>
              <a:buSzPts val="2100"/>
              <a:buNone/>
              <a:defRPr sz="2100">
                <a:solidFill>
                  <a:schemeClr val="lt1"/>
                </a:solidFill>
              </a:defRPr>
            </a:lvl5pPr>
            <a:lvl6pPr lvl="5" algn="l">
              <a:lnSpc>
                <a:spcPct val="100000"/>
              </a:lnSpc>
              <a:spcBef>
                <a:spcPts val="600"/>
              </a:spcBef>
              <a:spcAft>
                <a:spcPts val="0"/>
              </a:spcAft>
              <a:buClr>
                <a:schemeClr val="lt1"/>
              </a:buClr>
              <a:buSzPts val="2100"/>
              <a:buNone/>
              <a:defRPr sz="2100">
                <a:solidFill>
                  <a:schemeClr val="lt1"/>
                </a:solidFill>
              </a:defRPr>
            </a:lvl6pPr>
            <a:lvl7pPr lvl="6" algn="l">
              <a:lnSpc>
                <a:spcPct val="100000"/>
              </a:lnSpc>
              <a:spcBef>
                <a:spcPts val="600"/>
              </a:spcBef>
              <a:spcAft>
                <a:spcPts val="0"/>
              </a:spcAft>
              <a:buClr>
                <a:schemeClr val="lt1"/>
              </a:buClr>
              <a:buSzPts val="2100"/>
              <a:buNone/>
              <a:defRPr sz="2100">
                <a:solidFill>
                  <a:schemeClr val="lt1"/>
                </a:solidFill>
              </a:defRPr>
            </a:lvl7pPr>
            <a:lvl8pPr lvl="7" algn="l">
              <a:lnSpc>
                <a:spcPct val="100000"/>
              </a:lnSpc>
              <a:spcBef>
                <a:spcPts val="600"/>
              </a:spcBef>
              <a:spcAft>
                <a:spcPts val="0"/>
              </a:spcAft>
              <a:buClr>
                <a:schemeClr val="lt1"/>
              </a:buClr>
              <a:buSzPts val="2100"/>
              <a:buNone/>
              <a:defRPr sz="2100">
                <a:solidFill>
                  <a:schemeClr val="lt1"/>
                </a:solidFill>
              </a:defRPr>
            </a:lvl8pPr>
            <a:lvl9pPr lvl="8" algn="l">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8"/>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8"/>
          <p:cNvSpPr txBox="1">
            <a:spLocks noGrp="1"/>
          </p:cNvSpPr>
          <p:nvPr>
            <p:ph type="body" idx="1"/>
          </p:nvPr>
        </p:nvSpPr>
        <p:spPr>
          <a:xfrm>
            <a:off x="107050" y="402200"/>
            <a:ext cx="8909700" cy="4530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6" name="Google Shape;1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58"/>
          <p:cNvCxnSpPr/>
          <p:nvPr/>
        </p:nvCxnSpPr>
        <p:spPr>
          <a:xfrm>
            <a:off x="95431" y="402210"/>
            <a:ext cx="8909700" cy="0"/>
          </a:xfrm>
          <a:prstGeom prst="straightConnector1">
            <a:avLst/>
          </a:prstGeom>
          <a:noFill/>
          <a:ln w="19050" cap="flat" cmpd="sng">
            <a:solidFill>
              <a:srgbClr val="BF9000"/>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26"/>
        <p:cNvGrpSpPr/>
        <p:nvPr/>
      </p:nvGrpSpPr>
      <p:grpSpPr>
        <a:xfrm>
          <a:off x="0" y="0"/>
          <a:ext cx="0" cy="0"/>
          <a:chOff x="0" y="0"/>
          <a:chExt cx="0" cy="0"/>
        </a:xfrm>
      </p:grpSpPr>
      <p:sp>
        <p:nvSpPr>
          <p:cNvPr id="127" name="Google Shape;127;p7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7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9" name="Google Shape;129;p7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130" name="Google Shape;130;p7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31" name="Google Shape;131;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32"/>
        <p:cNvGrpSpPr/>
        <p:nvPr/>
      </p:nvGrpSpPr>
      <p:grpSpPr>
        <a:xfrm>
          <a:off x="0" y="0"/>
          <a:ext cx="0" cy="0"/>
          <a:chOff x="0" y="0"/>
          <a:chExt cx="0" cy="0"/>
        </a:xfrm>
      </p:grpSpPr>
      <p:sp>
        <p:nvSpPr>
          <p:cNvPr id="133" name="Google Shape;133;p75"/>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75"/>
          <p:cNvSpPr txBox="1">
            <a:spLocks noGrp="1"/>
          </p:cNvSpPr>
          <p:nvPr>
            <p:ph type="body" idx="1"/>
          </p:nvPr>
        </p:nvSpPr>
        <p:spPr>
          <a:xfrm>
            <a:off x="4882900" y="1152150"/>
            <a:ext cx="3950100" cy="3420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36" name="Google Shape;136;p75"/>
          <p:cNvSpPr txBox="1">
            <a:spLocks noGrp="1"/>
          </p:cNvSpPr>
          <p:nvPr>
            <p:ph type="body" idx="2"/>
          </p:nvPr>
        </p:nvSpPr>
        <p:spPr>
          <a:xfrm>
            <a:off x="310900" y="448050"/>
            <a:ext cx="3950100" cy="41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37" name="Google Shape;137;p75"/>
          <p:cNvSpPr txBox="1">
            <a:spLocks noGrp="1"/>
          </p:cNvSpPr>
          <p:nvPr>
            <p:ph type="title"/>
          </p:nvPr>
        </p:nvSpPr>
        <p:spPr>
          <a:xfrm>
            <a:off x="4882900" y="445025"/>
            <a:ext cx="3950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38" name="Google Shape;138;p75"/>
          <p:cNvPicPr preferRelativeResize="0"/>
          <p:nvPr/>
        </p:nvPicPr>
        <p:blipFill rotWithShape="1">
          <a:blip r:embed="rId2">
            <a:alphaModFix/>
          </a:blip>
          <a:srcRect/>
          <a:stretch/>
        </p:blipFill>
        <p:spPr>
          <a:xfrm>
            <a:off x="0" y="4983478"/>
            <a:ext cx="457200" cy="16002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39"/>
        <p:cNvGrpSpPr/>
        <p:nvPr/>
      </p:nvGrpSpPr>
      <p:grpSpPr>
        <a:xfrm>
          <a:off x="0" y="0"/>
          <a:ext cx="0" cy="0"/>
          <a:chOff x="0" y="0"/>
          <a:chExt cx="0" cy="0"/>
        </a:xfrm>
      </p:grpSpPr>
      <p:sp>
        <p:nvSpPr>
          <p:cNvPr id="140" name="Google Shape;140;p76"/>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76"/>
          <p:cNvSpPr txBox="1">
            <a:spLocks noGrp="1"/>
          </p:cNvSpPr>
          <p:nvPr>
            <p:ph type="body" idx="1"/>
          </p:nvPr>
        </p:nvSpPr>
        <p:spPr>
          <a:xfrm>
            <a:off x="4882900" y="1152150"/>
            <a:ext cx="3950100" cy="3420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43" name="Google Shape;143;p76"/>
          <p:cNvSpPr txBox="1">
            <a:spLocks noGrp="1"/>
          </p:cNvSpPr>
          <p:nvPr>
            <p:ph type="body" idx="2"/>
          </p:nvPr>
        </p:nvSpPr>
        <p:spPr>
          <a:xfrm>
            <a:off x="310900" y="448050"/>
            <a:ext cx="3950100" cy="41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44" name="Google Shape;144;p76"/>
          <p:cNvSpPr txBox="1">
            <a:spLocks noGrp="1"/>
          </p:cNvSpPr>
          <p:nvPr>
            <p:ph type="subTitle" idx="3"/>
          </p:nvPr>
        </p:nvSpPr>
        <p:spPr>
          <a:xfrm>
            <a:off x="225450" y="3943400"/>
            <a:ext cx="4045200" cy="46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145" name="Google Shape;145;p76"/>
          <p:cNvSpPr txBox="1">
            <a:spLocks noGrp="1"/>
          </p:cNvSpPr>
          <p:nvPr>
            <p:ph type="title"/>
          </p:nvPr>
        </p:nvSpPr>
        <p:spPr>
          <a:xfrm>
            <a:off x="208450" y="3418425"/>
            <a:ext cx="39501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pic>
        <p:nvPicPr>
          <p:cNvPr id="146" name="Google Shape;146;p76"/>
          <p:cNvPicPr preferRelativeResize="0"/>
          <p:nvPr/>
        </p:nvPicPr>
        <p:blipFill rotWithShape="1">
          <a:blip r:embed="rId2">
            <a:alphaModFix/>
          </a:blip>
          <a:srcRect/>
          <a:stretch/>
        </p:blipFill>
        <p:spPr>
          <a:xfrm>
            <a:off x="0" y="4983478"/>
            <a:ext cx="457200" cy="16002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7"/>
        <p:cNvGrpSpPr/>
        <p:nvPr/>
      </p:nvGrpSpPr>
      <p:grpSpPr>
        <a:xfrm>
          <a:off x="0" y="0"/>
          <a:ext cx="0" cy="0"/>
          <a:chOff x="0" y="0"/>
          <a:chExt cx="0" cy="0"/>
        </a:xfrm>
      </p:grpSpPr>
      <p:sp>
        <p:nvSpPr>
          <p:cNvPr id="148" name="Google Shape;148;p7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9" name="Google Shape;149;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50"/>
        <p:cNvGrpSpPr/>
        <p:nvPr/>
      </p:nvGrpSpPr>
      <p:grpSpPr>
        <a:xfrm>
          <a:off x="0" y="0"/>
          <a:ext cx="0" cy="0"/>
          <a:chOff x="0" y="0"/>
          <a:chExt cx="0" cy="0"/>
        </a:xfrm>
      </p:grpSpPr>
      <p:sp>
        <p:nvSpPr>
          <p:cNvPr id="151" name="Google Shape;151;p78"/>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78"/>
          <p:cNvSpPr txBox="1">
            <a:spLocks noGrp="1"/>
          </p:cNvSpPr>
          <p:nvPr>
            <p:ph type="body" idx="1"/>
          </p:nvPr>
        </p:nvSpPr>
        <p:spPr>
          <a:xfrm>
            <a:off x="311700" y="1152150"/>
            <a:ext cx="3950100" cy="3420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54" name="Google Shape;154;p78"/>
          <p:cNvSpPr txBox="1">
            <a:spLocks noGrp="1"/>
          </p:cNvSpPr>
          <p:nvPr>
            <p:ph type="body" idx="2"/>
          </p:nvPr>
        </p:nvSpPr>
        <p:spPr>
          <a:xfrm>
            <a:off x="4882900" y="448050"/>
            <a:ext cx="3950100" cy="41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a:lvl1pPr>
            <a:lvl2pPr marL="914400" lvl="1" indent="-342900" algn="l">
              <a:lnSpc>
                <a:spcPct val="115000"/>
              </a:lnSpc>
              <a:spcBef>
                <a:spcPts val="6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342900" algn="l">
              <a:lnSpc>
                <a:spcPct val="115000"/>
              </a:lnSpc>
              <a:spcBef>
                <a:spcPts val="600"/>
              </a:spcBef>
              <a:spcAft>
                <a:spcPts val="0"/>
              </a:spcAft>
              <a:buSzPts val="1800"/>
              <a:buChar char="•"/>
              <a:defRPr/>
            </a:lvl5pPr>
            <a:lvl6pPr marL="2743200" lvl="5" indent="-342900" algn="l">
              <a:lnSpc>
                <a:spcPct val="115000"/>
              </a:lnSpc>
              <a:spcBef>
                <a:spcPts val="600"/>
              </a:spcBef>
              <a:spcAft>
                <a:spcPts val="0"/>
              </a:spcAft>
              <a:buSzPts val="1800"/>
              <a:buChar char="•"/>
              <a:defRPr/>
            </a:lvl6pPr>
            <a:lvl7pPr marL="3200400" lvl="6" indent="-342900" algn="l">
              <a:lnSpc>
                <a:spcPct val="115000"/>
              </a:lnSpc>
              <a:spcBef>
                <a:spcPts val="600"/>
              </a:spcBef>
              <a:spcAft>
                <a:spcPts val="0"/>
              </a:spcAft>
              <a:buSzPts val="1800"/>
              <a:buChar char="•"/>
              <a:defRPr/>
            </a:lvl7pPr>
            <a:lvl8pPr marL="3657600" lvl="7" indent="-342900" algn="l">
              <a:lnSpc>
                <a:spcPct val="115000"/>
              </a:lnSpc>
              <a:spcBef>
                <a:spcPts val="600"/>
              </a:spcBef>
              <a:spcAft>
                <a:spcPts val="0"/>
              </a:spcAft>
              <a:buSzPts val="1800"/>
              <a:buChar char="•"/>
              <a:defRPr/>
            </a:lvl8pPr>
            <a:lvl9pPr marL="4114800" lvl="8" indent="-342900" algn="l">
              <a:lnSpc>
                <a:spcPct val="115000"/>
              </a:lnSpc>
              <a:spcBef>
                <a:spcPts val="600"/>
              </a:spcBef>
              <a:spcAft>
                <a:spcPts val="0"/>
              </a:spcAft>
              <a:buSzPts val="1800"/>
              <a:buChar char="•"/>
              <a:defRPr/>
            </a:lvl9pPr>
          </a:lstStyle>
          <a:p>
            <a:endParaRPr/>
          </a:p>
        </p:txBody>
      </p:sp>
      <p:sp>
        <p:nvSpPr>
          <p:cNvPr id="155" name="Google Shape;155;p78"/>
          <p:cNvSpPr txBox="1">
            <a:spLocks noGrp="1"/>
          </p:cNvSpPr>
          <p:nvPr>
            <p:ph type="title"/>
          </p:nvPr>
        </p:nvSpPr>
        <p:spPr>
          <a:xfrm>
            <a:off x="311700" y="445025"/>
            <a:ext cx="3950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_HEADER_4">
    <p:spTree>
      <p:nvGrpSpPr>
        <p:cNvPr id="1" name="Shape 156"/>
        <p:cNvGrpSpPr/>
        <p:nvPr/>
      </p:nvGrpSpPr>
      <p:grpSpPr>
        <a:xfrm>
          <a:off x="0" y="0"/>
          <a:ext cx="0" cy="0"/>
          <a:chOff x="0" y="0"/>
          <a:chExt cx="0" cy="0"/>
        </a:xfrm>
      </p:grpSpPr>
      <p:sp>
        <p:nvSpPr>
          <p:cNvPr id="157" name="Google Shape;157;g36aa5e117e9_3_1007"/>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36aa5e117e9_3_1007"/>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59" name="Google Shape;159;g36aa5e117e9_3_10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EF6C00"/>
              </a:buClr>
              <a:buSzPts val="4400"/>
              <a:buFont typeface="PT Sans Narrow"/>
              <a:buNone/>
              <a:defRPr sz="4400" b="1" i="0" u="none" strike="noStrike" cap="none">
                <a:solidFill>
                  <a:srgbClr val="EF6C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5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695D46"/>
              </a:buClr>
              <a:buSzPts val="2400"/>
              <a:buFont typeface="Arial"/>
              <a:buChar char="•"/>
              <a:defRPr sz="2400" b="0" i="0" u="none" strike="noStrike" cap="none">
                <a:solidFill>
                  <a:srgbClr val="695D46"/>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695D46"/>
              </a:buClr>
              <a:buSzPts val="2000"/>
              <a:buFont typeface="Arial"/>
              <a:buChar char="–"/>
              <a:defRPr sz="2000" b="0" i="0" u="none" strike="noStrike" cap="none">
                <a:solidFill>
                  <a:srgbClr val="695D46"/>
                </a:solidFill>
                <a:latin typeface="Open Sans"/>
                <a:ea typeface="Open Sans"/>
                <a:cs typeface="Open Sans"/>
                <a:sym typeface="Open Sans"/>
              </a:defRPr>
            </a:lvl2pPr>
            <a:lvl3pPr marL="1371600" marR="0" lvl="2" indent="-355600" algn="l">
              <a:lnSpc>
                <a:spcPct val="100000"/>
              </a:lnSpc>
              <a:spcBef>
                <a:spcPts val="400"/>
              </a:spcBef>
              <a:spcAft>
                <a:spcPts val="0"/>
              </a:spcAft>
              <a:buClr>
                <a:srgbClr val="695D46"/>
              </a:buClr>
              <a:buSzPts val="2000"/>
              <a:buFont typeface="Arial"/>
              <a:buChar char="•"/>
              <a:defRPr sz="2000" b="0" i="0" u="none" strike="noStrike" cap="none">
                <a:solidFill>
                  <a:srgbClr val="695D46"/>
                </a:solidFill>
                <a:latin typeface="Open Sans"/>
                <a:ea typeface="Open Sans"/>
                <a:cs typeface="Open Sans"/>
                <a:sym typeface="Open Sans"/>
              </a:defRPr>
            </a:lvl3pPr>
            <a:lvl4pPr marL="1828800" marR="0" lvl="3" indent="-355600" algn="l">
              <a:lnSpc>
                <a:spcPct val="100000"/>
              </a:lnSpc>
              <a:spcBef>
                <a:spcPts val="400"/>
              </a:spcBef>
              <a:spcAft>
                <a:spcPts val="0"/>
              </a:spcAft>
              <a:buClr>
                <a:srgbClr val="695D46"/>
              </a:buClr>
              <a:buSzPts val="2000"/>
              <a:buFont typeface="Arial"/>
              <a:buChar char="–"/>
              <a:defRPr sz="2000" b="0" i="0" u="none" strike="noStrike" cap="none">
                <a:solidFill>
                  <a:srgbClr val="695D46"/>
                </a:solidFill>
                <a:latin typeface="Open Sans"/>
                <a:ea typeface="Open Sans"/>
                <a:cs typeface="Open Sans"/>
                <a:sym typeface="Open Sans"/>
              </a:defRPr>
            </a:lvl4pPr>
            <a:lvl5pPr marL="2286000" marR="0" lvl="4" indent="-355600" algn="l">
              <a:lnSpc>
                <a:spcPct val="100000"/>
              </a:lnSpc>
              <a:spcBef>
                <a:spcPts val="400"/>
              </a:spcBef>
              <a:spcAft>
                <a:spcPts val="0"/>
              </a:spcAft>
              <a:buClr>
                <a:srgbClr val="695D46"/>
              </a:buClr>
              <a:buSzPts val="2000"/>
              <a:buFont typeface="Arial"/>
              <a:buChar char="»"/>
              <a:defRPr sz="2000" b="0" i="0" u="none" strike="noStrike" cap="none">
                <a:solidFill>
                  <a:srgbClr val="695D46"/>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5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34" name="Google Shape;34;p56"/>
          <p:cNvCxnSpPr/>
          <p:nvPr/>
        </p:nvCxnSpPr>
        <p:spPr>
          <a:xfrm>
            <a:off x="0" y="5118865"/>
            <a:ext cx="9144000" cy="0"/>
          </a:xfrm>
          <a:prstGeom prst="straightConnector1">
            <a:avLst/>
          </a:prstGeom>
          <a:noFill/>
          <a:ln w="127000" cap="flat" cmpd="sng">
            <a:solidFill>
              <a:schemeClr val="accent2"/>
            </a:solidFill>
            <a:prstDash val="solid"/>
            <a:round/>
            <a:headEnd type="none" w="sm" len="sm"/>
            <a:tailEnd type="none" w="sm" len="sm"/>
          </a:ln>
          <a:effectLst>
            <a:outerShdw blurRad="40000" dist="20000" dir="5400000" rotWithShape="0">
              <a:srgbClr val="000000">
                <a:alpha val="33725"/>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g36a9663c22c_0_821"/>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2400"/>
              </a:spcBef>
              <a:spcAft>
                <a:spcPts val="0"/>
              </a:spcAft>
              <a:buClr>
                <a:schemeClr val="accent2"/>
              </a:buClr>
              <a:buSzPts val="2400"/>
              <a:buFont typeface="Arial"/>
              <a:buNone/>
              <a:defRPr sz="12000" b="1" i="0" u="none" strike="noStrike" cap="none">
                <a:solidFill>
                  <a:schemeClr val="accent2"/>
                </a:solidFill>
                <a:latin typeface="PT Sans Narrow"/>
                <a:ea typeface="PT Sans Narrow"/>
                <a:cs typeface="PT Sans Narrow"/>
                <a:sym typeface="PT Sans Narrow"/>
              </a:defRPr>
            </a:lvl1pPr>
            <a:lvl2pPr marL="914400" marR="0" lvl="1" indent="-228600" algn="l">
              <a:lnSpc>
                <a:spcPct val="100000"/>
              </a:lnSpc>
              <a:spcBef>
                <a:spcPts val="360"/>
              </a:spcBef>
              <a:spcAft>
                <a:spcPts val="0"/>
              </a:spcAft>
              <a:buClr>
                <a:srgbClr val="888888"/>
              </a:buClr>
              <a:buSzPts val="2000"/>
              <a:buFont typeface="Arial"/>
              <a:buNone/>
              <a:defRPr sz="1800" b="0" i="0" u="none" strike="noStrike" cap="none">
                <a:solidFill>
                  <a:srgbClr val="888888"/>
                </a:solidFill>
                <a:latin typeface="Open Sans"/>
                <a:ea typeface="Open Sans"/>
                <a:cs typeface="Open Sans"/>
                <a:sym typeface="Open Sans"/>
              </a:defRPr>
            </a:lvl2pPr>
            <a:lvl3pPr marL="1371600" marR="0" lvl="2" indent="-228600" algn="l">
              <a:lnSpc>
                <a:spcPct val="100000"/>
              </a:lnSpc>
              <a:spcBef>
                <a:spcPts val="320"/>
              </a:spcBef>
              <a:spcAft>
                <a:spcPts val="0"/>
              </a:spcAft>
              <a:buClr>
                <a:srgbClr val="888888"/>
              </a:buClr>
              <a:buSzPts val="2000"/>
              <a:buFont typeface="Arial"/>
              <a:buNone/>
              <a:defRPr sz="1600" b="0" i="0" u="none" strike="noStrike" cap="none">
                <a:solidFill>
                  <a:srgbClr val="888888"/>
                </a:solidFill>
                <a:latin typeface="Open Sans"/>
                <a:ea typeface="Open Sans"/>
                <a:cs typeface="Open Sans"/>
                <a:sym typeface="Open Sans"/>
              </a:defRPr>
            </a:lvl3pPr>
            <a:lvl4pPr marL="1828800" marR="0" lvl="3"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Open Sans"/>
                <a:ea typeface="Open Sans"/>
                <a:cs typeface="Open Sans"/>
                <a:sym typeface="Open Sans"/>
              </a:defRPr>
            </a:lvl4pPr>
            <a:lvl5pPr marL="2286000" marR="0" lvl="4"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Open Sans"/>
                <a:ea typeface="Open Sans"/>
                <a:cs typeface="Open Sans"/>
                <a:sym typeface="Open Sans"/>
              </a:defRPr>
            </a:lvl5pPr>
            <a:lvl6pPr marL="2743200" marR="0" lvl="5"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Google Shape;37;g36a9663c22c_0_8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g36a9663c22c_0_8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g36a9663c22c_0_8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cxnSp>
        <p:nvCxnSpPr>
          <p:cNvPr id="43" name="Google Shape;43;p59"/>
          <p:cNvCxnSpPr/>
          <p:nvPr/>
        </p:nvCxnSpPr>
        <p:spPr>
          <a:xfrm>
            <a:off x="95431" y="402210"/>
            <a:ext cx="8909700" cy="0"/>
          </a:xfrm>
          <a:prstGeom prst="straightConnector1">
            <a:avLst/>
          </a:prstGeom>
          <a:noFill/>
          <a:ln w="19050" cap="flat" cmpd="sng">
            <a:solidFill>
              <a:srgbClr val="BF90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1pPr>
            <a:lvl2pPr marR="0" lvl="1"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2pPr>
            <a:lvl3pPr marR="0" lvl="2"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3pPr>
            <a:lvl4pPr marR="0" lvl="3"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4pPr>
            <a:lvl5pPr marR="0" lvl="4"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5pPr>
            <a:lvl6pPr marR="0" lvl="5"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6pPr>
            <a:lvl7pPr marR="0" lvl="6"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7pPr>
            <a:lvl8pPr marR="0" lvl="7"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8pPr>
            <a:lvl9pPr marR="0" lvl="8" algn="ctr">
              <a:lnSpc>
                <a:spcPct val="100000"/>
              </a:lnSpc>
              <a:spcBef>
                <a:spcPts val="0"/>
              </a:spcBef>
              <a:spcAft>
                <a:spcPts val="0"/>
              </a:spcAft>
              <a:buClr>
                <a:srgbClr val="0C343D"/>
              </a:buClr>
              <a:buSzPts val="3600"/>
              <a:buFont typeface="Francois One"/>
              <a:buNone/>
              <a:defRPr sz="3600" b="0" i="0" u="none" strike="noStrike" cap="none">
                <a:solidFill>
                  <a:srgbClr val="0C343D"/>
                </a:solidFill>
                <a:latin typeface="Francois One"/>
                <a:ea typeface="Francois One"/>
                <a:cs typeface="Francois One"/>
                <a:sym typeface="Francois One"/>
              </a:defRPr>
            </a:lvl9pPr>
          </a:lstStyle>
          <a:p>
            <a:endParaRPr/>
          </a:p>
        </p:txBody>
      </p:sp>
      <p:sp>
        <p:nvSpPr>
          <p:cNvPr id="46" name="Google Shape;46;p6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6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9" name="Google Shape;4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61"/>
          <p:cNvSpPr txBox="1">
            <a:spLocks noGrp="1"/>
          </p:cNvSpPr>
          <p:nvPr>
            <p:ph type="subTitle" idx="1"/>
          </p:nvPr>
        </p:nvSpPr>
        <p:spPr>
          <a:xfrm>
            <a:off x="311700" y="2834125"/>
            <a:ext cx="8520600" cy="153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51"/>
        <p:cNvGrpSpPr/>
        <p:nvPr/>
      </p:nvGrpSpPr>
      <p:grpSpPr>
        <a:xfrm>
          <a:off x="0" y="0"/>
          <a:ext cx="0" cy="0"/>
          <a:chOff x="0" y="0"/>
          <a:chExt cx="0" cy="0"/>
        </a:xfrm>
      </p:grpSpPr>
      <p:sp>
        <p:nvSpPr>
          <p:cNvPr id="52" name="Google Shape;52;p62"/>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2"/>
          <p:cNvSpPr txBox="1">
            <a:spLocks noGrp="1"/>
          </p:cNvSpPr>
          <p:nvPr>
            <p:ph type="subTitle" idx="1"/>
          </p:nvPr>
        </p:nvSpPr>
        <p:spPr>
          <a:xfrm>
            <a:off x="4835400" y="4198275"/>
            <a:ext cx="4045200" cy="465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54" name="Google Shape;54;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62"/>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Roboto"/>
                <a:ea typeface="Roboto"/>
                <a:cs typeface="Roboto"/>
                <a:sym typeface="Roboto"/>
              </a:rPr>
              <a:t>Demo Slides</a:t>
            </a:r>
            <a:endParaRPr sz="2500" b="1" i="0" u="none" strike="noStrike" cap="none">
              <a:solidFill>
                <a:schemeClr val="accent3"/>
              </a:solidFill>
              <a:latin typeface="Roboto"/>
              <a:ea typeface="Roboto"/>
              <a:cs typeface="Roboto"/>
              <a:sym typeface="Roboto"/>
            </a:endParaRPr>
          </a:p>
        </p:txBody>
      </p:sp>
      <p:sp>
        <p:nvSpPr>
          <p:cNvPr id="56" name="Google Shape;56;p62"/>
          <p:cNvSpPr txBox="1">
            <a:spLocks noGrp="1"/>
          </p:cNvSpPr>
          <p:nvPr>
            <p:ph type="body" idx="2"/>
          </p:nvPr>
        </p:nvSpPr>
        <p:spPr>
          <a:xfrm>
            <a:off x="95425" y="402200"/>
            <a:ext cx="4302300" cy="4261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7" name="Google Shape;57;p62"/>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58" name="Google Shape;58;p62"/>
          <p:cNvCxnSpPr/>
          <p:nvPr/>
        </p:nvCxnSpPr>
        <p:spPr>
          <a:xfrm>
            <a:off x="95431" y="402210"/>
            <a:ext cx="4352100" cy="0"/>
          </a:xfrm>
          <a:prstGeom prst="straightConnector1">
            <a:avLst/>
          </a:prstGeom>
          <a:noFill/>
          <a:ln w="19050" cap="flat" cmpd="sng">
            <a:solidFill>
              <a:srgbClr val="BF9000"/>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59"/>
        <p:cNvGrpSpPr/>
        <p:nvPr/>
      </p:nvGrpSpPr>
      <p:grpSpPr>
        <a:xfrm>
          <a:off x="0" y="0"/>
          <a:ext cx="0" cy="0"/>
          <a:chOff x="0" y="0"/>
          <a:chExt cx="0" cy="0"/>
        </a:xfrm>
      </p:grpSpPr>
      <p:sp>
        <p:nvSpPr>
          <p:cNvPr id="60" name="Google Shape;60;p63"/>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3"/>
          <p:cNvSpPr txBox="1">
            <a:spLocks noGrp="1"/>
          </p:cNvSpPr>
          <p:nvPr>
            <p:ph type="subTitle" idx="1"/>
          </p:nvPr>
        </p:nvSpPr>
        <p:spPr>
          <a:xfrm>
            <a:off x="225450" y="3943400"/>
            <a:ext cx="4045200" cy="46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800"/>
              <a:buNone/>
              <a:defRPr/>
            </a:lvl1pPr>
            <a:lvl2pPr lvl="1" algn="ctr">
              <a:lnSpc>
                <a:spcPct val="100000"/>
              </a:lnSpc>
              <a:spcBef>
                <a:spcPts val="600"/>
              </a:spcBef>
              <a:spcAft>
                <a:spcPts val="0"/>
              </a:spcAft>
              <a:buSzPts val="2100"/>
              <a:buNone/>
              <a:defRPr sz="2100"/>
            </a:lvl2pPr>
            <a:lvl3pPr lvl="2" algn="ctr">
              <a:lnSpc>
                <a:spcPct val="100000"/>
              </a:lnSpc>
              <a:spcBef>
                <a:spcPts val="600"/>
              </a:spcBef>
              <a:spcAft>
                <a:spcPts val="0"/>
              </a:spcAft>
              <a:buSzPts val="2100"/>
              <a:buNone/>
              <a:defRPr sz="2100"/>
            </a:lvl3pPr>
            <a:lvl4pPr lvl="3" algn="ctr">
              <a:lnSpc>
                <a:spcPct val="100000"/>
              </a:lnSpc>
              <a:spcBef>
                <a:spcPts val="600"/>
              </a:spcBef>
              <a:spcAft>
                <a:spcPts val="0"/>
              </a:spcAft>
              <a:buSzPts val="2100"/>
              <a:buNone/>
              <a:defRPr sz="2100"/>
            </a:lvl4pPr>
            <a:lvl5pPr lvl="4" algn="ctr">
              <a:lnSpc>
                <a:spcPct val="100000"/>
              </a:lnSpc>
              <a:spcBef>
                <a:spcPts val="600"/>
              </a:spcBef>
              <a:spcAft>
                <a:spcPts val="0"/>
              </a:spcAft>
              <a:buSzPts val="2100"/>
              <a:buNone/>
              <a:defRPr sz="2100"/>
            </a:lvl5pPr>
            <a:lvl6pPr lvl="5" algn="ctr">
              <a:lnSpc>
                <a:spcPct val="100000"/>
              </a:lnSpc>
              <a:spcBef>
                <a:spcPts val="600"/>
              </a:spcBef>
              <a:spcAft>
                <a:spcPts val="0"/>
              </a:spcAft>
              <a:buSzPts val="2100"/>
              <a:buNone/>
              <a:defRPr sz="2100"/>
            </a:lvl6pPr>
            <a:lvl7pPr lvl="6" algn="ctr">
              <a:lnSpc>
                <a:spcPct val="100000"/>
              </a:lnSpc>
              <a:spcBef>
                <a:spcPts val="600"/>
              </a:spcBef>
              <a:spcAft>
                <a:spcPts val="0"/>
              </a:spcAft>
              <a:buSzPts val="2100"/>
              <a:buNone/>
              <a:defRPr sz="2100"/>
            </a:lvl7pPr>
            <a:lvl8pPr lvl="7" algn="ctr">
              <a:lnSpc>
                <a:spcPct val="100000"/>
              </a:lnSpc>
              <a:spcBef>
                <a:spcPts val="600"/>
              </a:spcBef>
              <a:spcAft>
                <a:spcPts val="0"/>
              </a:spcAft>
              <a:buSzPts val="2100"/>
              <a:buNone/>
              <a:defRPr sz="2100"/>
            </a:lvl8pPr>
            <a:lvl9pPr lvl="8" algn="ctr">
              <a:lnSpc>
                <a:spcPct val="100000"/>
              </a:lnSpc>
              <a:spcBef>
                <a:spcPts val="600"/>
              </a:spcBef>
              <a:spcAft>
                <a:spcPts val="0"/>
              </a:spcAft>
              <a:buSzPts val="2100"/>
              <a:buNone/>
              <a:defRPr sz="2100"/>
            </a:lvl9pPr>
          </a:lstStyle>
          <a:p>
            <a:endParaRPr/>
          </a:p>
        </p:txBody>
      </p:sp>
      <p:sp>
        <p:nvSpPr>
          <p:cNvPr id="62" name="Google Shape;62;p63"/>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Roboto"/>
                <a:ea typeface="Roboto"/>
                <a:cs typeface="Roboto"/>
                <a:sym typeface="Roboto"/>
              </a:rPr>
              <a:t>Demo Slides</a:t>
            </a:r>
            <a:endParaRPr sz="2500" b="1" i="0" u="none" strike="noStrike" cap="none">
              <a:solidFill>
                <a:schemeClr val="accent3"/>
              </a:solidFill>
              <a:latin typeface="Roboto"/>
              <a:ea typeface="Roboto"/>
              <a:cs typeface="Roboto"/>
              <a:sym typeface="Roboto"/>
            </a:endParaRPr>
          </a:p>
        </p:txBody>
      </p:sp>
      <p:sp>
        <p:nvSpPr>
          <p:cNvPr id="63" name="Google Shape;63;p63"/>
          <p:cNvSpPr txBox="1">
            <a:spLocks noGrp="1"/>
          </p:cNvSpPr>
          <p:nvPr>
            <p:ph type="body" idx="2"/>
          </p:nvPr>
        </p:nvSpPr>
        <p:spPr>
          <a:xfrm>
            <a:off x="4667425" y="402200"/>
            <a:ext cx="4302300" cy="4261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4" name="Google Shape;64;p63"/>
          <p:cNvSpPr txBox="1">
            <a:spLocks noGrp="1"/>
          </p:cNvSpPr>
          <p:nvPr>
            <p:ph type="title"/>
          </p:nvPr>
        </p:nvSpPr>
        <p:spPr>
          <a:xfrm>
            <a:off x="4572000" y="0"/>
            <a:ext cx="45720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65" name="Google Shape;65;p63"/>
          <p:cNvCxnSpPr/>
          <p:nvPr/>
        </p:nvCxnSpPr>
        <p:spPr>
          <a:xfrm>
            <a:off x="4667431" y="402210"/>
            <a:ext cx="4352100" cy="0"/>
          </a:xfrm>
          <a:prstGeom prst="straightConnector1">
            <a:avLst/>
          </a:prstGeom>
          <a:noFill/>
          <a:ln w="19050" cap="flat" cmpd="sng">
            <a:solidFill>
              <a:srgbClr val="BF9000"/>
            </a:solidFill>
            <a:prstDash val="solid"/>
            <a:round/>
            <a:headEnd type="none" w="sm" len="sm"/>
            <a:tailEnd type="none" w="sm" len="sm"/>
          </a:ln>
        </p:spPr>
      </p:cxnSp>
      <p:pic>
        <p:nvPicPr>
          <p:cNvPr id="66" name="Google Shape;66;p63"/>
          <p:cNvPicPr preferRelativeResize="0"/>
          <p:nvPr/>
        </p:nvPicPr>
        <p:blipFill rotWithShape="1">
          <a:blip r:embed="rId2">
            <a:alphaModFix/>
          </a:blip>
          <a:srcRect/>
          <a:stretch/>
        </p:blipFill>
        <p:spPr>
          <a:xfrm>
            <a:off x="0" y="4983478"/>
            <a:ext cx="457200" cy="160022"/>
          </a:xfrm>
          <a:prstGeom prst="rect">
            <a:avLst/>
          </a:prstGeom>
          <a:noFill/>
          <a:ln>
            <a:noFill/>
          </a:ln>
        </p:spPr>
      </p:pic>
      <p:sp>
        <p:nvSpPr>
          <p:cNvPr id="67" name="Google Shape;67;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B5394"/>
              </a:buClr>
              <a:buSzPts val="1600"/>
              <a:buFont typeface="Roboto Medium"/>
              <a:buNone/>
              <a:defRPr sz="1600" b="0" i="0" u="none" strike="noStrike" cap="none">
                <a:solidFill>
                  <a:srgbClr val="0B5394"/>
                </a:solidFill>
                <a:latin typeface="Roboto Medium"/>
                <a:ea typeface="Roboto Medium"/>
                <a:cs typeface="Roboto Medium"/>
                <a:sym typeface="Roboto Medium"/>
              </a:defRPr>
            </a:lvl1pPr>
            <a:lvl2pPr marR="0" lvl="1"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2pPr>
            <a:lvl3pPr marR="0" lvl="2"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3pPr>
            <a:lvl4pPr marR="0" lvl="3"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4pPr>
            <a:lvl5pPr marR="0" lvl="4"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5pPr>
            <a:lvl6pPr marR="0" lvl="5"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6pPr>
            <a:lvl7pPr marR="0" lvl="6"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7pPr>
            <a:lvl8pPr marR="0" lvl="7"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8pPr>
            <a:lvl9pPr marR="0" lvl="8" algn="l" rtl="0">
              <a:lnSpc>
                <a:spcPct val="100000"/>
              </a:lnSpc>
              <a:spcBef>
                <a:spcPts val="0"/>
              </a:spcBef>
              <a:spcAft>
                <a:spcPts val="0"/>
              </a:spcAft>
              <a:buClr>
                <a:srgbClr val="0B5394"/>
              </a:buClr>
              <a:buSzPts val="2800"/>
              <a:buFont typeface="Roboto Medium"/>
              <a:buNone/>
              <a:defRPr sz="2800" b="0" i="0" u="none" strike="noStrike" cap="none">
                <a:solidFill>
                  <a:srgbClr val="0B5394"/>
                </a:solidFill>
                <a:latin typeface="Roboto Medium"/>
                <a:ea typeface="Roboto Medium"/>
                <a:cs typeface="Roboto Medium"/>
                <a:sym typeface="Roboto Medium"/>
              </a:defRPr>
            </a:lvl9pPr>
          </a:lstStyle>
          <a:p>
            <a:endParaRPr/>
          </a:p>
        </p:txBody>
      </p:sp>
      <p:sp>
        <p:nvSpPr>
          <p:cNvPr id="7" name="Google Shape;7;p54"/>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2pPr>
            <a:lvl3pPr marL="1371600" marR="0" lvl="2"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3pPr>
            <a:lvl4pPr marL="1828800" marR="0" lvl="3"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4pPr>
            <a:lvl5pPr marL="2286000" marR="0" lvl="4"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5pPr>
            <a:lvl6pPr marL="2743200" marR="0" lvl="5"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6pPr>
            <a:lvl7pPr marL="3200400" marR="0" lvl="6"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7pPr>
            <a:lvl8pPr marL="3657600" marR="0" lvl="7"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8pPr>
            <a:lvl9pPr marL="4114800" marR="0" lvl="8" indent="-342900" algn="l" rtl="0">
              <a:lnSpc>
                <a:spcPct val="115000"/>
              </a:lnSpc>
              <a:spcBef>
                <a:spcPts val="6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9pPr>
          </a:lstStyle>
          <a:p>
            <a:endParaRPr/>
          </a:p>
        </p:txBody>
      </p:sp>
      <p:sp>
        <p:nvSpPr>
          <p:cNvPr id="8" name="Google Shape;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5.png"/><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5.png"/><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43" name="Google Shape;143;p24"/>
          <p:cNvSpPr txBox="1"/>
          <p:nvPr/>
        </p:nvSpPr>
        <p:spPr>
          <a:xfrm>
            <a:off x="311700" y="3854350"/>
            <a:ext cx="8520600" cy="658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600" dirty="0">
              <a:solidFill>
                <a:srgbClr val="000000"/>
              </a:solidFill>
              <a:latin typeface="Roboto Light"/>
              <a:ea typeface="Roboto Light"/>
              <a:cs typeface="Roboto Light"/>
              <a:sym typeface="Roboto Light"/>
            </a:endParaRPr>
          </a:p>
        </p:txBody>
      </p:sp>
      <p:sp>
        <p:nvSpPr>
          <p:cNvPr id="144" name="Google Shape;144;p24"/>
          <p:cNvSpPr txBox="1"/>
          <p:nvPr/>
        </p:nvSpPr>
        <p:spPr>
          <a:xfrm>
            <a:off x="311700" y="1658975"/>
            <a:ext cx="8709600" cy="205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0B5394"/>
                </a:solidFill>
                <a:latin typeface="Roboto Medium"/>
                <a:ea typeface="Roboto Medium"/>
                <a:cs typeface="Roboto Medium"/>
                <a:sym typeface="Roboto Medium"/>
              </a:rPr>
              <a:t>TCP Implementation Exercises ANS</a:t>
            </a:r>
            <a:endParaRPr sz="3600" dirty="0">
              <a:solidFill>
                <a:srgbClr val="0B5394"/>
              </a:solidFill>
              <a:latin typeface="Roboto Medium"/>
              <a:ea typeface="Roboto Medium"/>
              <a:cs typeface="Roboto Medium"/>
              <a:sym typeface="Roboto Medium"/>
            </a:endParaRPr>
          </a:p>
        </p:txBody>
      </p:sp>
      <p:sp>
        <p:nvSpPr>
          <p:cNvPr id="145" name="Google Shape;145;p24"/>
          <p:cNvSpPr txBox="1"/>
          <p:nvPr/>
        </p:nvSpPr>
        <p:spPr>
          <a:xfrm>
            <a:off x="345775" y="2740300"/>
            <a:ext cx="27627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BF9000"/>
                </a:solidFill>
                <a:latin typeface="Roboto Medium"/>
                <a:ea typeface="Roboto Medium"/>
                <a:cs typeface="Roboto Medium"/>
                <a:sym typeface="Roboto Medium"/>
              </a:rPr>
              <a:t>Lecture 11 (Transport 2)</a:t>
            </a:r>
            <a:endParaRPr sz="1200" dirty="0">
              <a:solidFill>
                <a:srgbClr val="BF9000"/>
              </a:solidFill>
              <a:latin typeface="Roboto Medium"/>
              <a:ea typeface="Roboto Medium"/>
              <a:cs typeface="Roboto Medium"/>
              <a:sym typeface="Roboto Medium"/>
            </a:endParaRPr>
          </a:p>
        </p:txBody>
      </p:sp>
      <p:sp>
        <p:nvSpPr>
          <p:cNvPr id="146" name="Google Shape;146;p24"/>
          <p:cNvSpPr/>
          <p:nvPr/>
        </p:nvSpPr>
        <p:spPr>
          <a:xfrm>
            <a:off x="3966596" y="1647395"/>
            <a:ext cx="1178400" cy="2325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7" name="Google Shape;147;p24"/>
          <p:cNvCxnSpPr>
            <a:endCxn id="148" idx="1"/>
          </p:cNvCxnSpPr>
          <p:nvPr/>
        </p:nvCxnSpPr>
        <p:spPr>
          <a:xfrm>
            <a:off x="4555873"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49" name="Google Shape;149;p24"/>
          <p:cNvCxnSpPr>
            <a:endCxn id="150" idx="1"/>
          </p:cNvCxnSpPr>
          <p:nvPr/>
        </p:nvCxnSpPr>
        <p:spPr>
          <a:xfrm>
            <a:off x="4686809"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51" name="Google Shape;151;p24"/>
          <p:cNvCxnSpPr>
            <a:endCxn id="152" idx="1"/>
          </p:cNvCxnSpPr>
          <p:nvPr/>
        </p:nvCxnSpPr>
        <p:spPr>
          <a:xfrm>
            <a:off x="4817744"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53" name="Google Shape;153;p24"/>
          <p:cNvCxnSpPr>
            <a:endCxn id="154" idx="1"/>
          </p:cNvCxnSpPr>
          <p:nvPr/>
        </p:nvCxnSpPr>
        <p:spPr>
          <a:xfrm>
            <a:off x="4948680"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55" name="Google Shape;155;p24"/>
          <p:cNvCxnSpPr>
            <a:endCxn id="156" idx="1"/>
          </p:cNvCxnSpPr>
          <p:nvPr/>
        </p:nvCxnSpPr>
        <p:spPr>
          <a:xfrm>
            <a:off x="5079616"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57" name="Google Shape;157;p24"/>
          <p:cNvCxnSpPr>
            <a:endCxn id="158" idx="1"/>
          </p:cNvCxnSpPr>
          <p:nvPr/>
        </p:nvCxnSpPr>
        <p:spPr>
          <a:xfrm>
            <a:off x="4424938"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59" name="Google Shape;159;p24"/>
          <p:cNvCxnSpPr>
            <a:endCxn id="160" idx="1"/>
          </p:cNvCxnSpPr>
          <p:nvPr/>
        </p:nvCxnSpPr>
        <p:spPr>
          <a:xfrm>
            <a:off x="4294002"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61" name="Google Shape;161;p24"/>
          <p:cNvCxnSpPr>
            <a:endCxn id="162" idx="1"/>
          </p:cNvCxnSpPr>
          <p:nvPr/>
        </p:nvCxnSpPr>
        <p:spPr>
          <a:xfrm>
            <a:off x="4163067" y="1878833"/>
            <a:ext cx="0" cy="229200"/>
          </a:xfrm>
          <a:prstGeom prst="straightConnector1">
            <a:avLst/>
          </a:prstGeom>
          <a:noFill/>
          <a:ln w="9525" cap="flat" cmpd="sng">
            <a:solidFill>
              <a:schemeClr val="dk2"/>
            </a:solidFill>
            <a:prstDash val="solid"/>
            <a:round/>
            <a:headEnd type="none" w="med" len="med"/>
            <a:tailEnd type="triangle" w="med" len="med"/>
          </a:ln>
        </p:spPr>
      </p:cxnSp>
      <p:cxnSp>
        <p:nvCxnSpPr>
          <p:cNvPr id="163" name="Google Shape;163;p24"/>
          <p:cNvCxnSpPr>
            <a:endCxn id="164" idx="1"/>
          </p:cNvCxnSpPr>
          <p:nvPr/>
        </p:nvCxnSpPr>
        <p:spPr>
          <a:xfrm>
            <a:off x="4032131" y="1878833"/>
            <a:ext cx="0" cy="229200"/>
          </a:xfrm>
          <a:prstGeom prst="straightConnector1">
            <a:avLst/>
          </a:prstGeom>
          <a:noFill/>
          <a:ln w="9525" cap="flat" cmpd="sng">
            <a:solidFill>
              <a:schemeClr val="dk2"/>
            </a:solidFill>
            <a:prstDash val="solid"/>
            <a:round/>
            <a:headEnd type="none" w="med" len="med"/>
            <a:tailEnd type="triangle" w="med" len="med"/>
          </a:ln>
        </p:spPr>
      </p:cxnSp>
      <p:sp>
        <p:nvSpPr>
          <p:cNvPr id="165" name="Google Shape;165;p24"/>
          <p:cNvSpPr/>
          <p:nvPr/>
        </p:nvSpPr>
        <p:spPr>
          <a:xfrm rot="5400000">
            <a:off x="3523317"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66" name="Google Shape;166;p24"/>
          <p:cNvSpPr/>
          <p:nvPr/>
        </p:nvSpPr>
        <p:spPr>
          <a:xfrm rot="5400000">
            <a:off x="3654253"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67" name="Google Shape;167;p24"/>
          <p:cNvSpPr/>
          <p:nvPr/>
        </p:nvSpPr>
        <p:spPr>
          <a:xfrm rot="5400000">
            <a:off x="3785188"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68" name="Google Shape;168;p24"/>
          <p:cNvSpPr/>
          <p:nvPr/>
        </p:nvSpPr>
        <p:spPr>
          <a:xfrm rot="5400000">
            <a:off x="3916124"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69" name="Google Shape;169;p24"/>
          <p:cNvSpPr/>
          <p:nvPr/>
        </p:nvSpPr>
        <p:spPr>
          <a:xfrm rot="5400000">
            <a:off x="4047060"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0" name="Google Shape;170;p24"/>
          <p:cNvSpPr/>
          <p:nvPr/>
        </p:nvSpPr>
        <p:spPr>
          <a:xfrm rot="5400000">
            <a:off x="4177995"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1" name="Google Shape;171;p24"/>
          <p:cNvSpPr/>
          <p:nvPr/>
        </p:nvSpPr>
        <p:spPr>
          <a:xfrm rot="5400000">
            <a:off x="4308931"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2" name="Google Shape;172;p24"/>
          <p:cNvSpPr/>
          <p:nvPr/>
        </p:nvSpPr>
        <p:spPr>
          <a:xfrm rot="5400000">
            <a:off x="4439866"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3" name="Google Shape;173;p24"/>
          <p:cNvSpPr/>
          <p:nvPr/>
        </p:nvSpPr>
        <p:spPr>
          <a:xfrm rot="5400000">
            <a:off x="4570802"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4" name="Google Shape;174;p24"/>
          <p:cNvSpPr/>
          <p:nvPr/>
        </p:nvSpPr>
        <p:spPr>
          <a:xfrm rot="5400000">
            <a:off x="4701737"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5" name="Google Shape;175;p24"/>
          <p:cNvSpPr/>
          <p:nvPr/>
        </p:nvSpPr>
        <p:spPr>
          <a:xfrm rot="5400000">
            <a:off x="4832673"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6" name="Google Shape;176;p24"/>
          <p:cNvSpPr/>
          <p:nvPr/>
        </p:nvSpPr>
        <p:spPr>
          <a:xfrm rot="5400000">
            <a:off x="4963608"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7" name="Google Shape;177;p24"/>
          <p:cNvSpPr/>
          <p:nvPr/>
        </p:nvSpPr>
        <p:spPr>
          <a:xfrm rot="5400000">
            <a:off x="5094544"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8" name="Google Shape;178;p24"/>
          <p:cNvSpPr/>
          <p:nvPr/>
        </p:nvSpPr>
        <p:spPr>
          <a:xfrm rot="5400000">
            <a:off x="5225479"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79" name="Google Shape;179;p24"/>
          <p:cNvSpPr/>
          <p:nvPr/>
        </p:nvSpPr>
        <p:spPr>
          <a:xfrm rot="5400000">
            <a:off x="5356415"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0" name="Google Shape;180;p24"/>
          <p:cNvSpPr/>
          <p:nvPr/>
        </p:nvSpPr>
        <p:spPr>
          <a:xfrm rot="5400000">
            <a:off x="5487350"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1" name="Google Shape;181;p24"/>
          <p:cNvSpPr/>
          <p:nvPr/>
        </p:nvSpPr>
        <p:spPr>
          <a:xfrm rot="5400000">
            <a:off x="5618286"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2" name="Google Shape;182;p24"/>
          <p:cNvSpPr/>
          <p:nvPr/>
        </p:nvSpPr>
        <p:spPr>
          <a:xfrm rot="5400000">
            <a:off x="5749222"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3" name="Google Shape;183;p24"/>
          <p:cNvSpPr/>
          <p:nvPr/>
        </p:nvSpPr>
        <p:spPr>
          <a:xfrm rot="5400000">
            <a:off x="5880157"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4" name="Google Shape;184;p24"/>
          <p:cNvSpPr/>
          <p:nvPr/>
        </p:nvSpPr>
        <p:spPr>
          <a:xfrm rot="5400000">
            <a:off x="6011093"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5" name="Google Shape;185;p24"/>
          <p:cNvSpPr/>
          <p:nvPr/>
        </p:nvSpPr>
        <p:spPr>
          <a:xfrm rot="5400000">
            <a:off x="6142028"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6" name="Google Shape;186;p24"/>
          <p:cNvSpPr/>
          <p:nvPr/>
        </p:nvSpPr>
        <p:spPr>
          <a:xfrm rot="5400000">
            <a:off x="6272964"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7" name="Google Shape;187;p24"/>
          <p:cNvSpPr/>
          <p:nvPr/>
        </p:nvSpPr>
        <p:spPr>
          <a:xfrm rot="5400000">
            <a:off x="6403899"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8" name="Google Shape;188;p24"/>
          <p:cNvSpPr/>
          <p:nvPr/>
        </p:nvSpPr>
        <p:spPr>
          <a:xfrm rot="5400000">
            <a:off x="6534835"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89" name="Google Shape;189;p24"/>
          <p:cNvSpPr/>
          <p:nvPr/>
        </p:nvSpPr>
        <p:spPr>
          <a:xfrm rot="5400000">
            <a:off x="6665770"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0" name="Google Shape;190;p24"/>
          <p:cNvSpPr/>
          <p:nvPr/>
        </p:nvSpPr>
        <p:spPr>
          <a:xfrm rot="5400000">
            <a:off x="6796706"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1" name="Google Shape;191;p24"/>
          <p:cNvSpPr/>
          <p:nvPr/>
        </p:nvSpPr>
        <p:spPr>
          <a:xfrm rot="5400000">
            <a:off x="6927641"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2" name="Google Shape;192;p24"/>
          <p:cNvSpPr/>
          <p:nvPr/>
        </p:nvSpPr>
        <p:spPr>
          <a:xfrm rot="5400000">
            <a:off x="7058577"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3" name="Google Shape;193;p24"/>
          <p:cNvSpPr/>
          <p:nvPr/>
        </p:nvSpPr>
        <p:spPr>
          <a:xfrm rot="5400000">
            <a:off x="7189512"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4" name="Google Shape;194;p24"/>
          <p:cNvSpPr/>
          <p:nvPr/>
        </p:nvSpPr>
        <p:spPr>
          <a:xfrm rot="5400000">
            <a:off x="7320448"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5" name="Google Shape;195;p24"/>
          <p:cNvSpPr/>
          <p:nvPr/>
        </p:nvSpPr>
        <p:spPr>
          <a:xfrm rot="5400000">
            <a:off x="7451384"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6" name="Google Shape;196;p24"/>
          <p:cNvSpPr/>
          <p:nvPr/>
        </p:nvSpPr>
        <p:spPr>
          <a:xfrm rot="5400000">
            <a:off x="7582319"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7" name="Google Shape;197;p24"/>
          <p:cNvSpPr/>
          <p:nvPr/>
        </p:nvSpPr>
        <p:spPr>
          <a:xfrm rot="5400000">
            <a:off x="7713255" y="631430"/>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8" name="Google Shape;198;p24"/>
          <p:cNvSpPr/>
          <p:nvPr/>
        </p:nvSpPr>
        <p:spPr>
          <a:xfrm rot="5400000">
            <a:off x="7844190" y="631430"/>
            <a:ext cx="540600" cy="1308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99" name="Google Shape;199;p24"/>
          <p:cNvSpPr/>
          <p:nvPr/>
        </p:nvSpPr>
        <p:spPr>
          <a:xfrm rot="5400000">
            <a:off x="7975126" y="631430"/>
            <a:ext cx="540600" cy="1308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0" name="Google Shape;200;p24"/>
          <p:cNvSpPr/>
          <p:nvPr/>
        </p:nvSpPr>
        <p:spPr>
          <a:xfrm rot="5400000">
            <a:off x="8106061" y="631430"/>
            <a:ext cx="540600" cy="1308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1" name="Google Shape;201;p24"/>
          <p:cNvSpPr/>
          <p:nvPr/>
        </p:nvSpPr>
        <p:spPr>
          <a:xfrm>
            <a:off x="3728082" y="1195296"/>
            <a:ext cx="1178400" cy="2325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4" name="Google Shape;164;p24"/>
          <p:cNvSpPr/>
          <p:nvPr/>
        </p:nvSpPr>
        <p:spPr>
          <a:xfrm rot="5400000">
            <a:off x="3761831"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62" name="Google Shape;162;p24"/>
          <p:cNvSpPr/>
          <p:nvPr/>
        </p:nvSpPr>
        <p:spPr>
          <a:xfrm rot="5400000">
            <a:off x="3892767"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60" name="Google Shape;160;p24"/>
          <p:cNvSpPr/>
          <p:nvPr/>
        </p:nvSpPr>
        <p:spPr>
          <a:xfrm rot="5400000">
            <a:off x="4023702"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58" name="Google Shape;158;p24"/>
          <p:cNvSpPr/>
          <p:nvPr/>
        </p:nvSpPr>
        <p:spPr>
          <a:xfrm rot="5400000">
            <a:off x="4154638"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48" name="Google Shape;148;p24"/>
          <p:cNvSpPr/>
          <p:nvPr/>
        </p:nvSpPr>
        <p:spPr>
          <a:xfrm rot="5400000">
            <a:off x="4285573"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50" name="Google Shape;150;p24"/>
          <p:cNvSpPr/>
          <p:nvPr/>
        </p:nvSpPr>
        <p:spPr>
          <a:xfrm rot="5400000">
            <a:off x="4416509"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52" name="Google Shape;152;p24"/>
          <p:cNvSpPr/>
          <p:nvPr/>
        </p:nvSpPr>
        <p:spPr>
          <a:xfrm rot="5400000">
            <a:off x="4547444"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54" name="Google Shape;154;p24"/>
          <p:cNvSpPr/>
          <p:nvPr/>
        </p:nvSpPr>
        <p:spPr>
          <a:xfrm rot="5400000">
            <a:off x="4678380"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56" name="Google Shape;156;p24"/>
          <p:cNvSpPr/>
          <p:nvPr/>
        </p:nvSpPr>
        <p:spPr>
          <a:xfrm rot="5400000">
            <a:off x="4809316"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2" name="Google Shape;202;p24"/>
          <p:cNvSpPr/>
          <p:nvPr/>
        </p:nvSpPr>
        <p:spPr>
          <a:xfrm rot="5400000">
            <a:off x="4940251"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3" name="Google Shape;203;p24"/>
          <p:cNvSpPr/>
          <p:nvPr/>
        </p:nvSpPr>
        <p:spPr>
          <a:xfrm rot="5400000">
            <a:off x="5071187"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4" name="Google Shape;204;p24"/>
          <p:cNvSpPr/>
          <p:nvPr/>
        </p:nvSpPr>
        <p:spPr>
          <a:xfrm rot="5400000">
            <a:off x="5202122"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5" name="Google Shape;205;p24"/>
          <p:cNvSpPr/>
          <p:nvPr/>
        </p:nvSpPr>
        <p:spPr>
          <a:xfrm rot="5400000">
            <a:off x="5333058"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6" name="Google Shape;206;p24"/>
          <p:cNvSpPr/>
          <p:nvPr/>
        </p:nvSpPr>
        <p:spPr>
          <a:xfrm rot="5400000">
            <a:off x="5463993"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7" name="Google Shape;207;p24"/>
          <p:cNvSpPr/>
          <p:nvPr/>
        </p:nvSpPr>
        <p:spPr>
          <a:xfrm rot="5400000">
            <a:off x="5594929"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8" name="Google Shape;208;p24"/>
          <p:cNvSpPr/>
          <p:nvPr/>
        </p:nvSpPr>
        <p:spPr>
          <a:xfrm rot="5400000">
            <a:off x="5725864"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09" name="Google Shape;209;p24"/>
          <p:cNvSpPr/>
          <p:nvPr/>
        </p:nvSpPr>
        <p:spPr>
          <a:xfrm rot="5400000">
            <a:off x="5856800"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0" name="Google Shape;210;p24"/>
          <p:cNvSpPr/>
          <p:nvPr/>
        </p:nvSpPr>
        <p:spPr>
          <a:xfrm rot="5400000">
            <a:off x="5987735"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1" name="Google Shape;211;p24"/>
          <p:cNvSpPr/>
          <p:nvPr/>
        </p:nvSpPr>
        <p:spPr>
          <a:xfrm rot="5400000">
            <a:off x="6118671"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2" name="Google Shape;212;p24"/>
          <p:cNvSpPr/>
          <p:nvPr/>
        </p:nvSpPr>
        <p:spPr>
          <a:xfrm rot="5400000">
            <a:off x="6249606"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3" name="Google Shape;213;p24"/>
          <p:cNvSpPr/>
          <p:nvPr/>
        </p:nvSpPr>
        <p:spPr>
          <a:xfrm rot="5400000">
            <a:off x="6380542"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4" name="Google Shape;214;p24"/>
          <p:cNvSpPr/>
          <p:nvPr/>
        </p:nvSpPr>
        <p:spPr>
          <a:xfrm rot="5400000">
            <a:off x="6511477"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5" name="Google Shape;215;p24"/>
          <p:cNvSpPr/>
          <p:nvPr/>
        </p:nvSpPr>
        <p:spPr>
          <a:xfrm rot="5400000">
            <a:off x="6642413"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6" name="Google Shape;216;p24"/>
          <p:cNvSpPr/>
          <p:nvPr/>
        </p:nvSpPr>
        <p:spPr>
          <a:xfrm rot="5400000">
            <a:off x="6773349"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7" name="Google Shape;217;p24"/>
          <p:cNvSpPr/>
          <p:nvPr/>
        </p:nvSpPr>
        <p:spPr>
          <a:xfrm rot="5400000">
            <a:off x="6904284"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8" name="Google Shape;218;p24"/>
          <p:cNvSpPr/>
          <p:nvPr/>
        </p:nvSpPr>
        <p:spPr>
          <a:xfrm rot="5400000">
            <a:off x="7035220"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19" name="Google Shape;219;p24"/>
          <p:cNvSpPr/>
          <p:nvPr/>
        </p:nvSpPr>
        <p:spPr>
          <a:xfrm rot="5400000">
            <a:off x="7166155"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0" name="Google Shape;220;p24"/>
          <p:cNvSpPr/>
          <p:nvPr/>
        </p:nvSpPr>
        <p:spPr>
          <a:xfrm rot="5400000">
            <a:off x="7297091"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1" name="Google Shape;221;p24"/>
          <p:cNvSpPr/>
          <p:nvPr/>
        </p:nvSpPr>
        <p:spPr>
          <a:xfrm rot="5400000">
            <a:off x="7428026"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2" name="Google Shape;222;p24"/>
          <p:cNvSpPr/>
          <p:nvPr/>
        </p:nvSpPr>
        <p:spPr>
          <a:xfrm rot="5400000">
            <a:off x="7558962"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3" name="Google Shape;223;p24"/>
          <p:cNvSpPr/>
          <p:nvPr/>
        </p:nvSpPr>
        <p:spPr>
          <a:xfrm rot="5400000">
            <a:off x="7689897"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4" name="Google Shape;224;p24"/>
          <p:cNvSpPr/>
          <p:nvPr/>
        </p:nvSpPr>
        <p:spPr>
          <a:xfrm rot="5400000">
            <a:off x="7820833"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5" name="Google Shape;225;p24"/>
          <p:cNvSpPr/>
          <p:nvPr/>
        </p:nvSpPr>
        <p:spPr>
          <a:xfrm rot="5400000">
            <a:off x="7951768" y="2312933"/>
            <a:ext cx="540600" cy="130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6" name="Google Shape;226;p24"/>
          <p:cNvSpPr/>
          <p:nvPr/>
        </p:nvSpPr>
        <p:spPr>
          <a:xfrm rot="5400000">
            <a:off x="8082704" y="2312933"/>
            <a:ext cx="540600" cy="1308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7" name="Google Shape;227;p24"/>
          <p:cNvSpPr/>
          <p:nvPr/>
        </p:nvSpPr>
        <p:spPr>
          <a:xfrm rot="5400000">
            <a:off x="8213639" y="2312933"/>
            <a:ext cx="540600" cy="1308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228" name="Google Shape;228;p24"/>
          <p:cNvSpPr/>
          <p:nvPr/>
        </p:nvSpPr>
        <p:spPr>
          <a:xfrm rot="5400000">
            <a:off x="8344575" y="2312933"/>
            <a:ext cx="540600" cy="1308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cxnSp>
        <p:nvCxnSpPr>
          <p:cNvPr id="229" name="Google Shape;229;p24"/>
          <p:cNvCxnSpPr>
            <a:stCxn id="169" idx="3"/>
            <a:endCxn id="201" idx="0"/>
          </p:cNvCxnSpPr>
          <p:nvPr/>
        </p:nvCxnSpPr>
        <p:spPr>
          <a:xfrm>
            <a:off x="4317360"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0" name="Google Shape;230;p24"/>
          <p:cNvCxnSpPr>
            <a:stCxn id="170" idx="3"/>
          </p:cNvCxnSpPr>
          <p:nvPr/>
        </p:nvCxnSpPr>
        <p:spPr>
          <a:xfrm>
            <a:off x="4448295"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1" name="Google Shape;231;p24"/>
          <p:cNvCxnSpPr>
            <a:stCxn id="171" idx="3"/>
          </p:cNvCxnSpPr>
          <p:nvPr/>
        </p:nvCxnSpPr>
        <p:spPr>
          <a:xfrm>
            <a:off x="4579231"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2" name="Google Shape;232;p24"/>
          <p:cNvCxnSpPr>
            <a:stCxn id="172" idx="3"/>
          </p:cNvCxnSpPr>
          <p:nvPr/>
        </p:nvCxnSpPr>
        <p:spPr>
          <a:xfrm>
            <a:off x="4710166"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3" name="Google Shape;233;p24"/>
          <p:cNvCxnSpPr>
            <a:stCxn id="173" idx="3"/>
          </p:cNvCxnSpPr>
          <p:nvPr/>
        </p:nvCxnSpPr>
        <p:spPr>
          <a:xfrm>
            <a:off x="4841102"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4" name="Google Shape;234;p24"/>
          <p:cNvCxnSpPr>
            <a:stCxn id="168" idx="3"/>
          </p:cNvCxnSpPr>
          <p:nvPr/>
        </p:nvCxnSpPr>
        <p:spPr>
          <a:xfrm>
            <a:off x="4186424"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5" name="Google Shape;235;p24"/>
          <p:cNvCxnSpPr>
            <a:stCxn id="167" idx="3"/>
          </p:cNvCxnSpPr>
          <p:nvPr/>
        </p:nvCxnSpPr>
        <p:spPr>
          <a:xfrm>
            <a:off x="4055488"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6" name="Google Shape;236;p24"/>
          <p:cNvCxnSpPr>
            <a:stCxn id="166" idx="3"/>
          </p:cNvCxnSpPr>
          <p:nvPr/>
        </p:nvCxnSpPr>
        <p:spPr>
          <a:xfrm>
            <a:off x="3924553"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7" name="Google Shape;237;p24"/>
          <p:cNvCxnSpPr>
            <a:stCxn id="165" idx="3"/>
          </p:cNvCxnSpPr>
          <p:nvPr/>
        </p:nvCxnSpPr>
        <p:spPr>
          <a:xfrm>
            <a:off x="3793617" y="967130"/>
            <a:ext cx="0" cy="228300"/>
          </a:xfrm>
          <a:prstGeom prst="straightConnector1">
            <a:avLst/>
          </a:prstGeom>
          <a:noFill/>
          <a:ln w="9525" cap="flat" cmpd="sng">
            <a:solidFill>
              <a:schemeClr val="dk2"/>
            </a:solidFill>
            <a:prstDash val="solid"/>
            <a:round/>
            <a:headEnd type="none" w="med" len="med"/>
            <a:tailEnd type="triangle" w="med" len="med"/>
          </a:ln>
        </p:spPr>
      </p:cxnSp>
      <p:cxnSp>
        <p:nvCxnSpPr>
          <p:cNvPr id="238" name="Google Shape;238;p24"/>
          <p:cNvCxnSpPr>
            <a:stCxn id="201" idx="2"/>
            <a:endCxn id="146" idx="0"/>
          </p:cNvCxnSpPr>
          <p:nvPr/>
        </p:nvCxnSpPr>
        <p:spPr>
          <a:xfrm>
            <a:off x="4317282" y="1427796"/>
            <a:ext cx="238500" cy="219600"/>
          </a:xfrm>
          <a:prstGeom prst="straightConnector1">
            <a:avLst/>
          </a:prstGeom>
          <a:noFill/>
          <a:ln w="9525" cap="flat" cmpd="sng">
            <a:solidFill>
              <a:schemeClr val="dk2"/>
            </a:solidFill>
            <a:prstDash val="solid"/>
            <a:round/>
            <a:headEnd type="none" w="med" len="med"/>
            <a:tailEnd type="triangle" w="med" len="med"/>
          </a:ln>
        </p:spPr>
      </p:cxnSp>
      <p:sp>
        <p:nvSpPr>
          <p:cNvPr id="239" name="Google Shape;239;p24"/>
          <p:cNvSpPr/>
          <p:nvPr/>
        </p:nvSpPr>
        <p:spPr>
          <a:xfrm>
            <a:off x="3403775" y="1195300"/>
            <a:ext cx="324300" cy="232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
              <a:latin typeface="Roboto"/>
              <a:ea typeface="Roboto"/>
              <a:cs typeface="Roboto"/>
              <a:sym typeface="Roboto"/>
            </a:endParaRPr>
          </a:p>
        </p:txBody>
      </p:sp>
      <p:sp>
        <p:nvSpPr>
          <p:cNvPr id="240" name="Google Shape;240;p24"/>
          <p:cNvSpPr/>
          <p:nvPr/>
        </p:nvSpPr>
        <p:spPr>
          <a:xfrm>
            <a:off x="3642289" y="1647399"/>
            <a:ext cx="324300" cy="232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BEE8-FFB9-EF8E-1D4B-B441A5528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E3525-6517-37AA-08C2-52A4FF9813E6}"/>
              </a:ext>
            </a:extLst>
          </p:cNvPr>
          <p:cNvSpPr>
            <a:spLocks noGrp="1"/>
          </p:cNvSpPr>
          <p:nvPr>
            <p:ph type="title"/>
          </p:nvPr>
        </p:nvSpPr>
        <p:spPr/>
        <p:txBody>
          <a:bodyPr/>
          <a:lstStyle/>
          <a:p>
            <a:r>
              <a:rPr lang="en-US" altLang="zh-CN" dirty="0"/>
              <a:t>Q. Lost ACK ANS</a:t>
            </a:r>
            <a:endParaRPr lang="zh-CN" altLang="en-US" dirty="0"/>
          </a:p>
        </p:txBody>
      </p:sp>
      <p:sp>
        <p:nvSpPr>
          <p:cNvPr id="3" name="Text Placeholder 2">
            <a:extLst>
              <a:ext uri="{FF2B5EF4-FFF2-40B4-BE49-F238E27FC236}">
                <a16:creationId xmlns:a16="http://schemas.microsoft.com/office/drawing/2014/main" id="{D4E21114-50CC-5138-4D77-62E6DDB6142F}"/>
              </a:ext>
            </a:extLst>
          </p:cNvPr>
          <p:cNvSpPr>
            <a:spLocks noGrp="1"/>
          </p:cNvSpPr>
          <p:nvPr>
            <p:ph type="body" idx="1"/>
          </p:nvPr>
        </p:nvSpPr>
        <p:spPr/>
        <p:txBody>
          <a:bodyPr/>
          <a:lstStyle/>
          <a:p>
            <a:endParaRPr lang="zh-CN" altLang="en-US"/>
          </a:p>
        </p:txBody>
      </p:sp>
      <p:grpSp>
        <p:nvGrpSpPr>
          <p:cNvPr id="4" name="Group 3">
            <a:extLst>
              <a:ext uri="{FF2B5EF4-FFF2-40B4-BE49-F238E27FC236}">
                <a16:creationId xmlns:a16="http://schemas.microsoft.com/office/drawing/2014/main" id="{2DB485F8-5C70-E763-7741-EFA618081A6D}"/>
              </a:ext>
            </a:extLst>
          </p:cNvPr>
          <p:cNvGrpSpPr/>
          <p:nvPr/>
        </p:nvGrpSpPr>
        <p:grpSpPr>
          <a:xfrm>
            <a:off x="3664089" y="1957470"/>
            <a:ext cx="2400017" cy="571500"/>
            <a:chOff x="2019511" y="2342822"/>
            <a:chExt cx="2400017" cy="571500"/>
          </a:xfrm>
        </p:grpSpPr>
        <p:sp>
          <p:nvSpPr>
            <p:cNvPr id="5" name="Line 100">
              <a:extLst>
                <a:ext uri="{FF2B5EF4-FFF2-40B4-BE49-F238E27FC236}">
                  <a16:creationId xmlns:a16="http://schemas.microsoft.com/office/drawing/2014/main" id="{9CA0CD3B-EC23-5973-7A57-143DC73D2419}"/>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 name="Rectangle 112">
              <a:extLst>
                <a:ext uri="{FF2B5EF4-FFF2-40B4-BE49-F238E27FC236}">
                  <a16:creationId xmlns:a16="http://schemas.microsoft.com/office/drawing/2014/main" id="{606965D9-F80D-7370-6903-9F00965CDCA6}"/>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 name="Text Box 113">
              <a:extLst>
                <a:ext uri="{FF2B5EF4-FFF2-40B4-BE49-F238E27FC236}">
                  <a16:creationId xmlns:a16="http://schemas.microsoft.com/office/drawing/2014/main" id="{379BE95F-4D0D-DC29-16EA-6EF40C62C4F1}"/>
                </a:ext>
              </a:extLst>
            </p:cNvPr>
            <p:cNvSpPr txBox="1">
              <a:spLocks noChangeArrowheads="1"/>
            </p:cNvSpPr>
            <p:nvPr/>
          </p:nvSpPr>
          <p:spPr bwMode="auto">
            <a:xfrm>
              <a:off x="2019511" y="2476172"/>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Seq=192, 100 bytes of data</a:t>
              </a:r>
            </a:p>
          </p:txBody>
        </p:sp>
      </p:grpSp>
      <p:sp>
        <p:nvSpPr>
          <p:cNvPr id="9" name="Text Box 107">
            <a:extLst>
              <a:ext uri="{FF2B5EF4-FFF2-40B4-BE49-F238E27FC236}">
                <a16:creationId xmlns:a16="http://schemas.microsoft.com/office/drawing/2014/main" id="{9E9B32EE-1C62-F3D6-A810-3463F62408D4}"/>
              </a:ext>
            </a:extLst>
          </p:cNvPr>
          <p:cNvSpPr txBox="1">
            <a:spLocks noChangeArrowheads="1"/>
          </p:cNvSpPr>
          <p:nvPr/>
        </p:nvSpPr>
        <p:spPr bwMode="auto">
          <a:xfrm>
            <a:off x="5621911" y="402200"/>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0" name="Text Box 111">
            <a:extLst>
              <a:ext uri="{FF2B5EF4-FFF2-40B4-BE49-F238E27FC236}">
                <a16:creationId xmlns:a16="http://schemas.microsoft.com/office/drawing/2014/main" id="{5BF2072A-1EE5-920C-9DE7-7534A500AFD4}"/>
              </a:ext>
            </a:extLst>
          </p:cNvPr>
          <p:cNvSpPr txBox="1">
            <a:spLocks noChangeArrowheads="1"/>
          </p:cNvSpPr>
          <p:nvPr/>
        </p:nvSpPr>
        <p:spPr bwMode="auto">
          <a:xfrm>
            <a:off x="3288286" y="419663"/>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1" name="Group 10">
            <a:extLst>
              <a:ext uri="{FF2B5EF4-FFF2-40B4-BE49-F238E27FC236}">
                <a16:creationId xmlns:a16="http://schemas.microsoft.com/office/drawing/2014/main" id="{B1061582-5297-5B4D-8B7A-B2C9DA43C74D}"/>
              </a:ext>
            </a:extLst>
          </p:cNvPr>
          <p:cNvGrpSpPr/>
          <p:nvPr/>
        </p:nvGrpSpPr>
        <p:grpSpPr>
          <a:xfrm>
            <a:off x="3683574" y="1561075"/>
            <a:ext cx="2346325" cy="571500"/>
            <a:chOff x="2032069" y="2342822"/>
            <a:chExt cx="2346325" cy="571500"/>
          </a:xfrm>
        </p:grpSpPr>
        <p:sp>
          <p:nvSpPr>
            <p:cNvPr id="12" name="Line 100">
              <a:extLst>
                <a:ext uri="{FF2B5EF4-FFF2-40B4-BE49-F238E27FC236}">
                  <a16:creationId xmlns:a16="http://schemas.microsoft.com/office/drawing/2014/main" id="{F6970861-2AAA-322C-05EE-D332E7D92B1F}"/>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 name="Rectangle 112">
              <a:extLst>
                <a:ext uri="{FF2B5EF4-FFF2-40B4-BE49-F238E27FC236}">
                  <a16:creationId xmlns:a16="http://schemas.microsoft.com/office/drawing/2014/main" id="{946844B5-D63D-8B17-075C-999DE45C3B37}"/>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 name="Text Box 113">
              <a:extLst>
                <a:ext uri="{FF2B5EF4-FFF2-40B4-BE49-F238E27FC236}">
                  <a16:creationId xmlns:a16="http://schemas.microsoft.com/office/drawing/2014/main" id="{4D15D2CC-45D8-8FDE-F504-5C398823AFF3}"/>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5" name="Line 118">
            <a:extLst>
              <a:ext uri="{FF2B5EF4-FFF2-40B4-BE49-F238E27FC236}">
                <a16:creationId xmlns:a16="http://schemas.microsoft.com/office/drawing/2014/main" id="{042F6BC4-896B-3489-9EDC-1FED41043BAA}"/>
              </a:ext>
            </a:extLst>
          </p:cNvPr>
          <p:cNvSpPr>
            <a:spLocks noChangeShapeType="1"/>
          </p:cNvSpPr>
          <p:nvPr/>
        </p:nvSpPr>
        <p:spPr bwMode="auto">
          <a:xfrm>
            <a:off x="3662936" y="1319775"/>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 name="Line 119">
            <a:extLst>
              <a:ext uri="{FF2B5EF4-FFF2-40B4-BE49-F238E27FC236}">
                <a16:creationId xmlns:a16="http://schemas.microsoft.com/office/drawing/2014/main" id="{44B7A742-F65C-F395-9FE6-2AE96793DD90}"/>
              </a:ext>
            </a:extLst>
          </p:cNvPr>
          <p:cNvSpPr>
            <a:spLocks noChangeShapeType="1"/>
          </p:cNvSpPr>
          <p:nvPr/>
        </p:nvSpPr>
        <p:spPr bwMode="auto">
          <a:xfrm>
            <a:off x="6090224" y="1315013"/>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 name="Group 16">
            <a:extLst>
              <a:ext uri="{FF2B5EF4-FFF2-40B4-BE49-F238E27FC236}">
                <a16:creationId xmlns:a16="http://schemas.microsoft.com/office/drawing/2014/main" id="{2C317579-2822-91FF-6FD9-90ADEA7DA314}"/>
              </a:ext>
            </a:extLst>
          </p:cNvPr>
          <p:cNvGrpSpPr/>
          <p:nvPr/>
        </p:nvGrpSpPr>
        <p:grpSpPr>
          <a:xfrm>
            <a:off x="3659907" y="3323202"/>
            <a:ext cx="2400017" cy="512763"/>
            <a:chOff x="2008402" y="4104947"/>
            <a:chExt cx="2400017" cy="512763"/>
          </a:xfrm>
        </p:grpSpPr>
        <p:sp>
          <p:nvSpPr>
            <p:cNvPr id="18" name="Line 99">
              <a:extLst>
                <a:ext uri="{FF2B5EF4-FFF2-40B4-BE49-F238E27FC236}">
                  <a16:creationId xmlns:a16="http://schemas.microsoft.com/office/drawing/2014/main" id="{502E00C6-E66F-05C3-AEDC-1349D8E66D77}"/>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 name="Rectangle 122">
              <a:extLst>
                <a:ext uri="{FF2B5EF4-FFF2-40B4-BE49-F238E27FC236}">
                  <a16:creationId xmlns:a16="http://schemas.microsoft.com/office/drawing/2014/main" id="{94F41801-8796-BE60-2836-8AA7A7F8C38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Text Box 123">
              <a:extLst>
                <a:ext uri="{FF2B5EF4-FFF2-40B4-BE49-F238E27FC236}">
                  <a16:creationId xmlns:a16="http://schemas.microsoft.com/office/drawing/2014/main" id="{42318852-724A-494F-F71B-F679A5166E33}"/>
                </a:ext>
              </a:extLst>
            </p:cNvPr>
            <p:cNvSpPr txBox="1">
              <a:spLocks noChangeArrowheads="1"/>
            </p:cNvSpPr>
            <p:nvPr/>
          </p:nvSpPr>
          <p:spPr bwMode="auto">
            <a:xfrm>
              <a:off x="2008402" y="4185910"/>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Seq=292, 100 bytes of data</a:t>
              </a:r>
            </a:p>
          </p:txBody>
        </p:sp>
      </p:grpSp>
      <p:grpSp>
        <p:nvGrpSpPr>
          <p:cNvPr id="21" name="Group 20">
            <a:extLst>
              <a:ext uri="{FF2B5EF4-FFF2-40B4-BE49-F238E27FC236}">
                <a16:creationId xmlns:a16="http://schemas.microsoft.com/office/drawing/2014/main" id="{CD2DD99A-F8B9-372E-0185-45A48B183DED}"/>
              </a:ext>
            </a:extLst>
          </p:cNvPr>
          <p:cNvGrpSpPr/>
          <p:nvPr/>
        </p:nvGrpSpPr>
        <p:grpSpPr>
          <a:xfrm>
            <a:off x="4509074" y="2223063"/>
            <a:ext cx="1484312" cy="628650"/>
            <a:chOff x="2857569" y="3004810"/>
            <a:chExt cx="1484312" cy="628650"/>
          </a:xfrm>
        </p:grpSpPr>
        <p:sp>
          <p:nvSpPr>
            <p:cNvPr id="22" name="Line 104">
              <a:extLst>
                <a:ext uri="{FF2B5EF4-FFF2-40B4-BE49-F238E27FC236}">
                  <a16:creationId xmlns:a16="http://schemas.microsoft.com/office/drawing/2014/main" id="{18A57687-2E4F-0627-6FF5-3685297D2BF1}"/>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114">
              <a:extLst>
                <a:ext uri="{FF2B5EF4-FFF2-40B4-BE49-F238E27FC236}">
                  <a16:creationId xmlns:a16="http://schemas.microsoft.com/office/drawing/2014/main" id="{C267E559-D3A0-0C1B-C4C9-8312A6EE1C73}"/>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Text Box 115">
              <a:extLst>
                <a:ext uri="{FF2B5EF4-FFF2-40B4-BE49-F238E27FC236}">
                  <a16:creationId xmlns:a16="http://schemas.microsoft.com/office/drawing/2014/main" id="{16043E7E-466F-BF0A-F64D-C9036255C27A}"/>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5" name="Text Box 124">
              <a:extLst>
                <a:ext uri="{FF2B5EF4-FFF2-40B4-BE49-F238E27FC236}">
                  <a16:creationId xmlns:a16="http://schemas.microsoft.com/office/drawing/2014/main" id="{0E490B27-49F8-34E3-AFB8-60D9ED9B3366}"/>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26" name="Group 25">
            <a:extLst>
              <a:ext uri="{FF2B5EF4-FFF2-40B4-BE49-F238E27FC236}">
                <a16:creationId xmlns:a16="http://schemas.microsoft.com/office/drawing/2014/main" id="{E702293B-C4D0-A1EF-7478-C5C1292EE2AB}"/>
              </a:ext>
            </a:extLst>
          </p:cNvPr>
          <p:cNvGrpSpPr/>
          <p:nvPr/>
        </p:nvGrpSpPr>
        <p:grpSpPr>
          <a:xfrm>
            <a:off x="3659761" y="3921690"/>
            <a:ext cx="2338388" cy="782637"/>
            <a:chOff x="2008256" y="4703435"/>
            <a:chExt cx="2338388" cy="782637"/>
          </a:xfrm>
        </p:grpSpPr>
        <p:sp>
          <p:nvSpPr>
            <p:cNvPr id="27" name="Line 127">
              <a:extLst>
                <a:ext uri="{FF2B5EF4-FFF2-40B4-BE49-F238E27FC236}">
                  <a16:creationId xmlns:a16="http://schemas.microsoft.com/office/drawing/2014/main" id="{D5E3483D-68B9-9190-FC44-FCCF44E8DCDA}"/>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Rectangle 128">
              <a:extLst>
                <a:ext uri="{FF2B5EF4-FFF2-40B4-BE49-F238E27FC236}">
                  <a16:creationId xmlns:a16="http://schemas.microsoft.com/office/drawing/2014/main" id="{FF020FA5-CED1-9DB2-44AF-19D7F12CB708}"/>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9" name="Text Box 129">
              <a:extLst>
                <a:ext uri="{FF2B5EF4-FFF2-40B4-BE49-F238E27FC236}">
                  <a16:creationId xmlns:a16="http://schemas.microsoft.com/office/drawing/2014/main" id="{D73346FB-DBF7-E0BC-EC55-3ED1F1AD7EFE}"/>
                </a:ext>
              </a:extLst>
            </p:cNvPr>
            <p:cNvSpPr txBox="1">
              <a:spLocks noChangeArrowheads="1"/>
            </p:cNvSpPr>
            <p:nvPr/>
          </p:nvSpPr>
          <p:spPr bwMode="auto">
            <a:xfrm>
              <a:off x="2758328"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ACK=392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30" name="Group 29">
            <a:extLst>
              <a:ext uri="{FF2B5EF4-FFF2-40B4-BE49-F238E27FC236}">
                <a16:creationId xmlns:a16="http://schemas.microsoft.com/office/drawing/2014/main" id="{A2DB17DD-C177-9F92-970A-017AAE4820F0}"/>
              </a:ext>
            </a:extLst>
          </p:cNvPr>
          <p:cNvGrpSpPr/>
          <p:nvPr/>
        </p:nvGrpSpPr>
        <p:grpSpPr>
          <a:xfrm>
            <a:off x="3289874" y="1565838"/>
            <a:ext cx="396875" cy="1751012"/>
            <a:chOff x="1638369" y="2347585"/>
            <a:chExt cx="396875" cy="1751012"/>
          </a:xfrm>
        </p:grpSpPr>
        <p:sp>
          <p:nvSpPr>
            <p:cNvPr id="31" name="Text Box 126">
              <a:extLst>
                <a:ext uri="{FF2B5EF4-FFF2-40B4-BE49-F238E27FC236}">
                  <a16:creationId xmlns:a16="http://schemas.microsoft.com/office/drawing/2014/main" id="{244A225E-5789-14F8-34BE-F04F89ABDBDC}"/>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32" name="Group 134">
              <a:extLst>
                <a:ext uri="{FF2B5EF4-FFF2-40B4-BE49-F238E27FC236}">
                  <a16:creationId xmlns:a16="http://schemas.microsoft.com/office/drawing/2014/main" id="{2BDBE115-655C-B5C9-723B-12ACA2148709}"/>
                </a:ext>
              </a:extLst>
            </p:cNvPr>
            <p:cNvGrpSpPr>
              <a:grpSpLocks/>
            </p:cNvGrpSpPr>
            <p:nvPr/>
          </p:nvGrpSpPr>
          <p:grpSpPr bwMode="auto">
            <a:xfrm>
              <a:off x="1779656" y="2347585"/>
              <a:ext cx="104775" cy="508000"/>
              <a:chOff x="3099" y="1749"/>
              <a:chExt cx="66" cy="320"/>
            </a:xfrm>
          </p:grpSpPr>
          <p:sp>
            <p:nvSpPr>
              <p:cNvPr id="36" name="Line 132">
                <a:extLst>
                  <a:ext uri="{FF2B5EF4-FFF2-40B4-BE49-F238E27FC236}">
                    <a16:creationId xmlns:a16="http://schemas.microsoft.com/office/drawing/2014/main" id="{A08BB4D2-BE3E-5259-36BD-A20C2DBE31E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7" name="Line 133">
                <a:extLst>
                  <a:ext uri="{FF2B5EF4-FFF2-40B4-BE49-F238E27FC236}">
                    <a16:creationId xmlns:a16="http://schemas.microsoft.com/office/drawing/2014/main" id="{1FA8D2CD-4BF9-8FB0-48E6-190E7D75711D}"/>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3" name="Group 135">
              <a:extLst>
                <a:ext uri="{FF2B5EF4-FFF2-40B4-BE49-F238E27FC236}">
                  <a16:creationId xmlns:a16="http://schemas.microsoft.com/office/drawing/2014/main" id="{99934A9B-F508-BFE5-CE72-DB160CA79C64}"/>
                </a:ext>
              </a:extLst>
            </p:cNvPr>
            <p:cNvGrpSpPr>
              <a:grpSpLocks/>
            </p:cNvGrpSpPr>
            <p:nvPr/>
          </p:nvGrpSpPr>
          <p:grpSpPr bwMode="auto">
            <a:xfrm rot="10800000">
              <a:off x="1774894" y="3590597"/>
              <a:ext cx="104775" cy="508000"/>
              <a:chOff x="3099" y="1749"/>
              <a:chExt cx="66" cy="320"/>
            </a:xfrm>
          </p:grpSpPr>
          <p:sp>
            <p:nvSpPr>
              <p:cNvPr id="34" name="Line 136">
                <a:extLst>
                  <a:ext uri="{FF2B5EF4-FFF2-40B4-BE49-F238E27FC236}">
                    <a16:creationId xmlns:a16="http://schemas.microsoft.com/office/drawing/2014/main" id="{D821348A-992E-DA68-A3BF-F26444C4C400}"/>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5" name="Line 137">
                <a:extLst>
                  <a:ext uri="{FF2B5EF4-FFF2-40B4-BE49-F238E27FC236}">
                    <a16:creationId xmlns:a16="http://schemas.microsoft.com/office/drawing/2014/main" id="{3D2A494F-FE85-6088-4D04-B9E039D42DF2}"/>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38" name="Group 228">
            <a:extLst>
              <a:ext uri="{FF2B5EF4-FFF2-40B4-BE49-F238E27FC236}">
                <a16:creationId xmlns:a16="http://schemas.microsoft.com/office/drawing/2014/main" id="{99853D9B-B4CC-8750-9FDC-C04B64E68DCA}"/>
              </a:ext>
            </a:extLst>
          </p:cNvPr>
          <p:cNvGrpSpPr>
            <a:grpSpLocks/>
          </p:cNvGrpSpPr>
          <p:nvPr/>
        </p:nvGrpSpPr>
        <p:grpSpPr bwMode="auto">
          <a:xfrm>
            <a:off x="3253361" y="692713"/>
            <a:ext cx="630238" cy="533400"/>
            <a:chOff x="-44" y="1473"/>
            <a:chExt cx="981" cy="1105"/>
          </a:xfrm>
        </p:grpSpPr>
        <p:pic>
          <p:nvPicPr>
            <p:cNvPr id="39" name="Picture 229" descr="desktop_computer_stylized_medium">
              <a:extLst>
                <a:ext uri="{FF2B5EF4-FFF2-40B4-BE49-F238E27FC236}">
                  <a16:creationId xmlns:a16="http://schemas.microsoft.com/office/drawing/2014/main" id="{C4C3DB48-5F18-BD6F-6AA1-117BD03A3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230">
              <a:extLst>
                <a:ext uri="{FF2B5EF4-FFF2-40B4-BE49-F238E27FC236}">
                  <a16:creationId xmlns:a16="http://schemas.microsoft.com/office/drawing/2014/main" id="{9835D837-C514-9A75-2B07-43D64DF2506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1" name="Group 231">
            <a:extLst>
              <a:ext uri="{FF2B5EF4-FFF2-40B4-BE49-F238E27FC236}">
                <a16:creationId xmlns:a16="http://schemas.microsoft.com/office/drawing/2014/main" id="{E43C15C9-F0EB-2366-D56E-B7E7947C37B0}"/>
              </a:ext>
            </a:extLst>
          </p:cNvPr>
          <p:cNvGrpSpPr>
            <a:grpSpLocks/>
          </p:cNvGrpSpPr>
          <p:nvPr/>
        </p:nvGrpSpPr>
        <p:grpSpPr bwMode="auto">
          <a:xfrm flipH="1">
            <a:off x="5831461" y="676838"/>
            <a:ext cx="709613" cy="600075"/>
            <a:chOff x="-44" y="1473"/>
            <a:chExt cx="981" cy="1105"/>
          </a:xfrm>
        </p:grpSpPr>
        <p:pic>
          <p:nvPicPr>
            <p:cNvPr id="42" name="Picture 232" descr="desktop_computer_stylized_medium">
              <a:extLst>
                <a:ext uri="{FF2B5EF4-FFF2-40B4-BE49-F238E27FC236}">
                  <a16:creationId xmlns:a16="http://schemas.microsoft.com/office/drawing/2014/main" id="{6337FA5E-5A88-89ED-185D-E8C14B392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33">
              <a:extLst>
                <a:ext uri="{FF2B5EF4-FFF2-40B4-BE49-F238E27FC236}">
                  <a16:creationId xmlns:a16="http://schemas.microsoft.com/office/drawing/2014/main" id="{4888F868-CF43-9ECB-CF24-86899D3911C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mc:AlternateContent xmlns:mc="http://schemas.openxmlformats.org/markup-compatibility/2006" xmlns:p14="http://schemas.microsoft.com/office/powerpoint/2010/main">
        <mc:Choice Requires="p14">
          <p:contentPart p14:bwMode="auto" r:id="rId3">
            <p14:nvContentPartPr>
              <p14:cNvPr id="45" name="Ink 44">
                <a:extLst>
                  <a:ext uri="{FF2B5EF4-FFF2-40B4-BE49-F238E27FC236}">
                    <a16:creationId xmlns:a16="http://schemas.microsoft.com/office/drawing/2014/main" id="{CD47D344-1DA9-DB52-61DC-00D3F0D88B89}"/>
                  </a:ext>
                </a:extLst>
              </p14:cNvPr>
              <p14:cNvContentPartPr/>
              <p14:nvPr/>
            </p14:nvContentPartPr>
            <p14:xfrm>
              <a:off x="7214432" y="1732622"/>
              <a:ext cx="360" cy="360"/>
            </p14:xfrm>
          </p:contentPart>
        </mc:Choice>
        <mc:Fallback xmlns="">
          <p:pic>
            <p:nvPicPr>
              <p:cNvPr id="45" name="Ink 44">
                <a:extLst>
                  <a:ext uri="{FF2B5EF4-FFF2-40B4-BE49-F238E27FC236}">
                    <a16:creationId xmlns:a16="http://schemas.microsoft.com/office/drawing/2014/main" id="{CD47D344-1DA9-DB52-61DC-00D3F0D88B89}"/>
                  </a:ext>
                </a:extLst>
              </p:cNvPr>
              <p:cNvPicPr/>
              <p:nvPr/>
            </p:nvPicPr>
            <p:blipFill>
              <a:blip r:embed="rId4"/>
              <a:stretch>
                <a:fillRect/>
              </a:stretch>
            </p:blipFill>
            <p:spPr>
              <a:xfrm>
                <a:off x="7205432" y="17236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Ink 45">
                <a:extLst>
                  <a:ext uri="{FF2B5EF4-FFF2-40B4-BE49-F238E27FC236}">
                    <a16:creationId xmlns:a16="http://schemas.microsoft.com/office/drawing/2014/main" id="{6DDC49DD-74CB-7BB4-C0C7-DDB9CE81011E}"/>
                  </a:ext>
                </a:extLst>
              </p14:cNvPr>
              <p14:cNvContentPartPr/>
              <p14:nvPr/>
            </p14:nvContentPartPr>
            <p14:xfrm>
              <a:off x="7263752" y="1830542"/>
              <a:ext cx="360" cy="360"/>
            </p14:xfrm>
          </p:contentPart>
        </mc:Choice>
        <mc:Fallback xmlns="">
          <p:pic>
            <p:nvPicPr>
              <p:cNvPr id="46" name="Ink 45">
                <a:extLst>
                  <a:ext uri="{FF2B5EF4-FFF2-40B4-BE49-F238E27FC236}">
                    <a16:creationId xmlns:a16="http://schemas.microsoft.com/office/drawing/2014/main" id="{6DDC49DD-74CB-7BB4-C0C7-DDB9CE81011E}"/>
                  </a:ext>
                </a:extLst>
              </p:cNvPr>
              <p:cNvPicPr/>
              <p:nvPr/>
            </p:nvPicPr>
            <p:blipFill>
              <a:blip r:embed="rId4"/>
              <a:stretch>
                <a:fillRect/>
              </a:stretch>
            </p:blipFill>
            <p:spPr>
              <a:xfrm>
                <a:off x="7254752" y="18215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Ink 46">
                <a:extLst>
                  <a:ext uri="{FF2B5EF4-FFF2-40B4-BE49-F238E27FC236}">
                    <a16:creationId xmlns:a16="http://schemas.microsoft.com/office/drawing/2014/main" id="{94456ED2-6791-E6D4-6661-031E2A4758F0}"/>
                  </a:ext>
                </a:extLst>
              </p14:cNvPr>
              <p14:cNvContentPartPr/>
              <p14:nvPr/>
            </p14:nvContentPartPr>
            <p14:xfrm>
              <a:off x="6625354" y="2326064"/>
              <a:ext cx="360" cy="360"/>
            </p14:xfrm>
          </p:contentPart>
        </mc:Choice>
        <mc:Fallback xmlns="">
          <p:pic>
            <p:nvPicPr>
              <p:cNvPr id="47" name="Ink 46">
                <a:extLst>
                  <a:ext uri="{FF2B5EF4-FFF2-40B4-BE49-F238E27FC236}">
                    <a16:creationId xmlns:a16="http://schemas.microsoft.com/office/drawing/2014/main" id="{94456ED2-6791-E6D4-6661-031E2A4758F0}"/>
                  </a:ext>
                </a:extLst>
              </p:cNvPr>
              <p:cNvPicPr/>
              <p:nvPr/>
            </p:nvPicPr>
            <p:blipFill>
              <a:blip r:embed="rId4"/>
              <a:stretch>
                <a:fillRect/>
              </a:stretch>
            </p:blipFill>
            <p:spPr>
              <a:xfrm>
                <a:off x="6616354" y="2317064"/>
                <a:ext cx="18000" cy="18000"/>
              </a:xfrm>
              <a:prstGeom prst="rect">
                <a:avLst/>
              </a:prstGeom>
            </p:spPr>
          </p:pic>
        </mc:Fallback>
      </mc:AlternateContent>
      <p:grpSp>
        <p:nvGrpSpPr>
          <p:cNvPr id="48" name="Group 47">
            <a:extLst>
              <a:ext uri="{FF2B5EF4-FFF2-40B4-BE49-F238E27FC236}">
                <a16:creationId xmlns:a16="http://schemas.microsoft.com/office/drawing/2014/main" id="{0CB92240-A04F-C4C6-97D6-187530BC66EB}"/>
              </a:ext>
            </a:extLst>
          </p:cNvPr>
          <p:cNvGrpSpPr/>
          <p:nvPr/>
        </p:nvGrpSpPr>
        <p:grpSpPr>
          <a:xfrm>
            <a:off x="3639123" y="2572115"/>
            <a:ext cx="2374799" cy="733623"/>
            <a:chOff x="1967081" y="3004810"/>
            <a:chExt cx="2374799" cy="733623"/>
          </a:xfrm>
        </p:grpSpPr>
        <p:sp>
          <p:nvSpPr>
            <p:cNvPr id="49" name="Line 104">
              <a:extLst>
                <a:ext uri="{FF2B5EF4-FFF2-40B4-BE49-F238E27FC236}">
                  <a16:creationId xmlns:a16="http://schemas.microsoft.com/office/drawing/2014/main" id="{41DE00C5-CF1D-AE83-0EBD-F82415A6C55D}"/>
                </a:ext>
              </a:extLst>
            </p:cNvPr>
            <p:cNvSpPr>
              <a:spLocks noChangeShapeType="1"/>
            </p:cNvSpPr>
            <p:nvPr/>
          </p:nvSpPr>
          <p:spPr bwMode="auto">
            <a:xfrm flipH="1">
              <a:off x="1967081" y="3004810"/>
              <a:ext cx="2374799" cy="73362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0" name="Rectangle 114">
              <a:extLst>
                <a:ext uri="{FF2B5EF4-FFF2-40B4-BE49-F238E27FC236}">
                  <a16:creationId xmlns:a16="http://schemas.microsoft.com/office/drawing/2014/main" id="{BF235811-1C66-D5DB-9340-EABAB265365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1" name="Text Box 115">
              <a:extLst>
                <a:ext uri="{FF2B5EF4-FFF2-40B4-BE49-F238E27FC236}">
                  <a16:creationId xmlns:a16="http://schemas.microsoft.com/office/drawing/2014/main" id="{329A016A-7580-D530-A845-31E9770968EA}"/>
                </a:ext>
              </a:extLst>
            </p:cNvPr>
            <p:cNvSpPr txBox="1">
              <a:spLocks noChangeArrowheads="1"/>
            </p:cNvSpPr>
            <p:nvPr/>
          </p:nvSpPr>
          <p:spPr bwMode="auto">
            <a:xfrm>
              <a:off x="3220289"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ACK=292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mc:AlternateContent xmlns:mc="http://schemas.openxmlformats.org/markup-compatibility/2006" xmlns:p14="http://schemas.microsoft.com/office/powerpoint/2010/main">
        <mc:Choice Requires="p14">
          <p:contentPart p14:bwMode="auto" r:id="rId7">
            <p14:nvContentPartPr>
              <p14:cNvPr id="52" name="Ink 51">
                <a:extLst>
                  <a:ext uri="{FF2B5EF4-FFF2-40B4-BE49-F238E27FC236}">
                    <a16:creationId xmlns:a16="http://schemas.microsoft.com/office/drawing/2014/main" id="{8ED3CAE1-A8C0-6D85-2BF4-AB594FB7B40B}"/>
                  </a:ext>
                </a:extLst>
              </p14:cNvPr>
              <p14:cNvContentPartPr/>
              <p14:nvPr/>
            </p14:nvContentPartPr>
            <p14:xfrm>
              <a:off x="4780186" y="2848784"/>
              <a:ext cx="360" cy="360"/>
            </p14:xfrm>
          </p:contentPart>
        </mc:Choice>
        <mc:Fallback xmlns="">
          <p:pic>
            <p:nvPicPr>
              <p:cNvPr id="52" name="Ink 51">
                <a:extLst>
                  <a:ext uri="{FF2B5EF4-FFF2-40B4-BE49-F238E27FC236}">
                    <a16:creationId xmlns:a16="http://schemas.microsoft.com/office/drawing/2014/main" id="{8ED3CAE1-A8C0-6D85-2BF4-AB594FB7B40B}"/>
                  </a:ext>
                </a:extLst>
              </p:cNvPr>
              <p:cNvPicPr/>
              <p:nvPr/>
            </p:nvPicPr>
            <p:blipFill>
              <a:blip r:embed="rId4"/>
              <a:stretch>
                <a:fillRect/>
              </a:stretch>
            </p:blipFill>
            <p:spPr>
              <a:xfrm>
                <a:off x="4771186" y="28397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Ink 52">
                <a:extLst>
                  <a:ext uri="{FF2B5EF4-FFF2-40B4-BE49-F238E27FC236}">
                    <a16:creationId xmlns:a16="http://schemas.microsoft.com/office/drawing/2014/main" id="{08F7B8B0-2D4C-3A95-D887-6C35CB8DABE4}"/>
                  </a:ext>
                </a:extLst>
              </p14:cNvPr>
              <p14:cNvContentPartPr/>
              <p14:nvPr/>
            </p14:nvContentPartPr>
            <p14:xfrm>
              <a:off x="5694946" y="2669144"/>
              <a:ext cx="360" cy="360"/>
            </p14:xfrm>
          </p:contentPart>
        </mc:Choice>
        <mc:Fallback xmlns="">
          <p:pic>
            <p:nvPicPr>
              <p:cNvPr id="53" name="Ink 52">
                <a:extLst>
                  <a:ext uri="{FF2B5EF4-FFF2-40B4-BE49-F238E27FC236}">
                    <a16:creationId xmlns:a16="http://schemas.microsoft.com/office/drawing/2014/main" id="{08F7B8B0-2D4C-3A95-D887-6C35CB8DABE4}"/>
                  </a:ext>
                </a:extLst>
              </p:cNvPr>
              <p:cNvPicPr/>
              <p:nvPr/>
            </p:nvPicPr>
            <p:blipFill>
              <a:blip r:embed="rId4"/>
              <a:stretch>
                <a:fillRect/>
              </a:stretch>
            </p:blipFill>
            <p:spPr>
              <a:xfrm>
                <a:off x="5685946" y="26601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Ink 53">
                <a:extLst>
                  <a:ext uri="{FF2B5EF4-FFF2-40B4-BE49-F238E27FC236}">
                    <a16:creationId xmlns:a16="http://schemas.microsoft.com/office/drawing/2014/main" id="{8032ADFD-F1CC-B999-8F9D-B7D4DC3B1287}"/>
                  </a:ext>
                </a:extLst>
              </p14:cNvPr>
              <p14:cNvContentPartPr/>
              <p14:nvPr/>
            </p14:nvContentPartPr>
            <p14:xfrm>
              <a:off x="4322986" y="3436304"/>
              <a:ext cx="360" cy="360"/>
            </p14:xfrm>
          </p:contentPart>
        </mc:Choice>
        <mc:Fallback xmlns="">
          <p:pic>
            <p:nvPicPr>
              <p:cNvPr id="54" name="Ink 53">
                <a:extLst>
                  <a:ext uri="{FF2B5EF4-FFF2-40B4-BE49-F238E27FC236}">
                    <a16:creationId xmlns:a16="http://schemas.microsoft.com/office/drawing/2014/main" id="{8032ADFD-F1CC-B999-8F9D-B7D4DC3B1287}"/>
                  </a:ext>
                </a:extLst>
              </p:cNvPr>
              <p:cNvPicPr/>
              <p:nvPr/>
            </p:nvPicPr>
            <p:blipFill>
              <a:blip r:embed="rId4"/>
              <a:stretch>
                <a:fillRect/>
              </a:stretch>
            </p:blipFill>
            <p:spPr>
              <a:xfrm>
                <a:off x="4313986" y="3427304"/>
                <a:ext cx="18000" cy="18000"/>
              </a:xfrm>
              <a:prstGeom prst="rect">
                <a:avLst/>
              </a:prstGeom>
            </p:spPr>
          </p:pic>
        </mc:Fallback>
      </mc:AlternateContent>
      <p:sp>
        <p:nvSpPr>
          <p:cNvPr id="8" name="TextBox 7">
            <a:extLst>
              <a:ext uri="{FF2B5EF4-FFF2-40B4-BE49-F238E27FC236}">
                <a16:creationId xmlns:a16="http://schemas.microsoft.com/office/drawing/2014/main" id="{BECE4F1F-6260-CF5B-CC46-7256917992E0}"/>
              </a:ext>
            </a:extLst>
          </p:cNvPr>
          <p:cNvSpPr txBox="1"/>
          <p:nvPr/>
        </p:nvSpPr>
        <p:spPr>
          <a:xfrm>
            <a:off x="6058475" y="1523987"/>
            <a:ext cx="2100573" cy="954107"/>
          </a:xfrm>
          <a:prstGeom prst="rect">
            <a:avLst/>
          </a:prstGeom>
          <a:noFill/>
        </p:spPr>
        <p:txBody>
          <a:bodyPr wrap="square" rtlCol="0">
            <a:spAutoFit/>
          </a:bodyPr>
          <a:lstStyle/>
          <a:p>
            <a:r>
              <a:rPr lang="en-GB" dirty="0"/>
              <a:t>1. </a:t>
            </a:r>
            <a:r>
              <a:rPr lang="en-US" dirty="0"/>
              <a:t>Host B receives bytes </a:t>
            </a:r>
            <a:r>
              <a:rPr lang="en-GB" altLang="zh-CN" dirty="0"/>
              <a:t>92-191 (100 Bytes), </a:t>
            </a:r>
            <a:r>
              <a:rPr lang="en-US" dirty="0"/>
              <a:t>and expects next byte = 192, but the ACK is lost</a:t>
            </a:r>
          </a:p>
        </p:txBody>
      </p:sp>
      <p:sp>
        <p:nvSpPr>
          <p:cNvPr id="57" name="TextBox 56">
            <a:extLst>
              <a:ext uri="{FF2B5EF4-FFF2-40B4-BE49-F238E27FC236}">
                <a16:creationId xmlns:a16="http://schemas.microsoft.com/office/drawing/2014/main" id="{92657871-1520-56C5-7B91-7401B0939F49}"/>
              </a:ext>
            </a:extLst>
          </p:cNvPr>
          <p:cNvSpPr txBox="1"/>
          <p:nvPr/>
        </p:nvSpPr>
        <p:spPr>
          <a:xfrm>
            <a:off x="744350" y="2223063"/>
            <a:ext cx="2779176" cy="1600438"/>
          </a:xfrm>
          <a:prstGeom prst="rect">
            <a:avLst/>
          </a:prstGeom>
          <a:noFill/>
        </p:spPr>
        <p:txBody>
          <a:bodyPr wrap="square" rtlCol="0">
            <a:spAutoFit/>
          </a:bodyPr>
          <a:lstStyle/>
          <a:p>
            <a:r>
              <a:rPr lang="en-GB" dirty="0"/>
              <a:t>3. </a:t>
            </a:r>
            <a:r>
              <a:rPr lang="en-GB" altLang="zh-CN" dirty="0">
                <a:solidFill>
                  <a:schemeClr val="tx1"/>
                </a:solidFill>
              </a:rPr>
              <a:t>Host A receives ACK for byte 292. This cumulative ACK covers for the earlier lost ACK of byte 192, so Host A knows that Host </a:t>
            </a:r>
            <a:r>
              <a:rPr lang="en-US" altLang="zh-CN" dirty="0">
                <a:solidFill>
                  <a:schemeClr val="tx1"/>
                </a:solidFill>
              </a:rPr>
              <a:t>B has received all bytes up to 291, so it can send the next bytes 292-391 (100 bytes)</a:t>
            </a:r>
            <a:endParaRPr lang="en-GB" dirty="0"/>
          </a:p>
        </p:txBody>
      </p:sp>
      <p:sp>
        <p:nvSpPr>
          <p:cNvPr id="58" name="TextBox 57">
            <a:extLst>
              <a:ext uri="{FF2B5EF4-FFF2-40B4-BE49-F238E27FC236}">
                <a16:creationId xmlns:a16="http://schemas.microsoft.com/office/drawing/2014/main" id="{5E8F23D6-CF23-0C39-1535-8C60A54B4305}"/>
              </a:ext>
            </a:extLst>
          </p:cNvPr>
          <p:cNvSpPr txBox="1"/>
          <p:nvPr/>
        </p:nvSpPr>
        <p:spPr>
          <a:xfrm>
            <a:off x="6058475" y="3297111"/>
            <a:ext cx="2100573" cy="954107"/>
          </a:xfrm>
          <a:prstGeom prst="rect">
            <a:avLst/>
          </a:prstGeom>
          <a:noFill/>
        </p:spPr>
        <p:txBody>
          <a:bodyPr wrap="square" rtlCol="0">
            <a:spAutoFit/>
          </a:bodyPr>
          <a:lstStyle/>
          <a:p>
            <a:r>
              <a:rPr lang="en-GB" dirty="0"/>
              <a:t>2. </a:t>
            </a:r>
            <a:r>
              <a:rPr lang="en-US" altLang="zh-CN" dirty="0"/>
              <a:t>Host B receives bytes 1</a:t>
            </a:r>
            <a:r>
              <a:rPr lang="en-GB" altLang="zh-CN" dirty="0"/>
              <a:t>92-291 (100 Bytes), </a:t>
            </a:r>
            <a:r>
              <a:rPr lang="en-US" altLang="zh-CN" dirty="0"/>
              <a:t>and expects next byte = 292</a:t>
            </a:r>
            <a:endParaRPr lang="en-SE" dirty="0"/>
          </a:p>
        </p:txBody>
      </p:sp>
    </p:spTree>
    <p:extLst>
      <p:ext uri="{BB962C8B-B14F-4D97-AF65-F5344CB8AC3E}">
        <p14:creationId xmlns:p14="http://schemas.microsoft.com/office/powerpoint/2010/main" val="392565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344c3b177df_0_26"/>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Question 1: TCP in Action</a:t>
            </a:r>
            <a:endParaRPr/>
          </a:p>
        </p:txBody>
      </p:sp>
      <p:pic>
        <p:nvPicPr>
          <p:cNvPr id="933" name="Google Shape;933;g344c3b177df_0_26" title="Screenshot 2025-07-13 at 10.31.54 PM.png"/>
          <p:cNvPicPr preferRelativeResize="0"/>
          <p:nvPr/>
        </p:nvPicPr>
        <p:blipFill rotWithShape="1">
          <a:blip r:embed="rId3">
            <a:alphaModFix/>
          </a:blip>
          <a:srcRect/>
          <a:stretch/>
        </p:blipFill>
        <p:spPr>
          <a:xfrm>
            <a:off x="3274875" y="2724850"/>
            <a:ext cx="411800" cy="132650"/>
          </a:xfrm>
          <a:prstGeom prst="rect">
            <a:avLst/>
          </a:prstGeom>
          <a:noFill/>
          <a:ln>
            <a:noFill/>
          </a:ln>
        </p:spPr>
      </p:pic>
      <p:pic>
        <p:nvPicPr>
          <p:cNvPr id="934" name="Google Shape;934;g344c3b177df_0_26" title="Screenshot 2025-07-13 at 10.31.54 PM.png"/>
          <p:cNvPicPr preferRelativeResize="0"/>
          <p:nvPr/>
        </p:nvPicPr>
        <p:blipFill rotWithShape="1">
          <a:blip r:embed="rId3">
            <a:alphaModFix/>
          </a:blip>
          <a:srcRect/>
          <a:stretch/>
        </p:blipFill>
        <p:spPr>
          <a:xfrm>
            <a:off x="5562375" y="2724850"/>
            <a:ext cx="411800" cy="132650"/>
          </a:xfrm>
          <a:prstGeom prst="rect">
            <a:avLst/>
          </a:prstGeom>
          <a:noFill/>
          <a:ln>
            <a:noFill/>
          </a:ln>
        </p:spPr>
      </p:pic>
      <p:pic>
        <p:nvPicPr>
          <p:cNvPr id="935" name="Google Shape;935;g344c3b177df_0_26" title="Screenshot 2025-07-13 at 10.31.54 PM.png"/>
          <p:cNvPicPr preferRelativeResize="0"/>
          <p:nvPr/>
        </p:nvPicPr>
        <p:blipFill rotWithShape="1">
          <a:blip r:embed="rId3">
            <a:alphaModFix/>
          </a:blip>
          <a:srcRect/>
          <a:stretch/>
        </p:blipFill>
        <p:spPr>
          <a:xfrm>
            <a:off x="3349575" y="2914700"/>
            <a:ext cx="411800" cy="132650"/>
          </a:xfrm>
          <a:prstGeom prst="rect">
            <a:avLst/>
          </a:prstGeom>
          <a:noFill/>
          <a:ln>
            <a:noFill/>
          </a:ln>
        </p:spPr>
      </p:pic>
      <p:pic>
        <p:nvPicPr>
          <p:cNvPr id="936" name="Google Shape;936;g344c3b177df_0_26" title="Screenshot 2025-07-13 at 10.31.54 PM.png"/>
          <p:cNvPicPr preferRelativeResize="0"/>
          <p:nvPr/>
        </p:nvPicPr>
        <p:blipFill rotWithShape="1">
          <a:blip r:embed="rId3">
            <a:alphaModFix/>
          </a:blip>
          <a:srcRect/>
          <a:stretch/>
        </p:blipFill>
        <p:spPr>
          <a:xfrm>
            <a:off x="4208325" y="2914700"/>
            <a:ext cx="411800" cy="132650"/>
          </a:xfrm>
          <a:prstGeom prst="rect">
            <a:avLst/>
          </a:prstGeom>
          <a:noFill/>
          <a:ln>
            <a:noFill/>
          </a:ln>
        </p:spPr>
      </p:pic>
      <p:pic>
        <p:nvPicPr>
          <p:cNvPr id="937" name="Google Shape;937;g344c3b177df_0_26" title="Screenshot 2025-07-13 at 10.31.54 PM.png"/>
          <p:cNvPicPr preferRelativeResize="0"/>
          <p:nvPr/>
        </p:nvPicPr>
        <p:blipFill rotWithShape="1">
          <a:blip r:embed="rId3">
            <a:alphaModFix/>
          </a:blip>
          <a:srcRect/>
          <a:stretch/>
        </p:blipFill>
        <p:spPr>
          <a:xfrm>
            <a:off x="5562375" y="2914700"/>
            <a:ext cx="411800" cy="132650"/>
          </a:xfrm>
          <a:prstGeom prst="rect">
            <a:avLst/>
          </a:prstGeom>
          <a:noFill/>
          <a:ln>
            <a:noFill/>
          </a:ln>
        </p:spPr>
      </p:pic>
      <p:pic>
        <p:nvPicPr>
          <p:cNvPr id="938" name="Google Shape;938;g344c3b177df_0_26" title="Screenshot 2025-07-13 at 10.31.54 PM.png"/>
          <p:cNvPicPr preferRelativeResize="0"/>
          <p:nvPr/>
        </p:nvPicPr>
        <p:blipFill rotWithShape="1">
          <a:blip r:embed="rId3">
            <a:alphaModFix/>
          </a:blip>
          <a:srcRect/>
          <a:stretch/>
        </p:blipFill>
        <p:spPr>
          <a:xfrm>
            <a:off x="3317450" y="3104550"/>
            <a:ext cx="411800" cy="132650"/>
          </a:xfrm>
          <a:prstGeom prst="rect">
            <a:avLst/>
          </a:prstGeom>
          <a:noFill/>
          <a:ln>
            <a:noFill/>
          </a:ln>
        </p:spPr>
      </p:pic>
      <p:pic>
        <p:nvPicPr>
          <p:cNvPr id="939" name="Google Shape;939;g344c3b177df_0_26" title="Screenshot 2025-07-13 at 10.31.54 PM.png"/>
          <p:cNvPicPr preferRelativeResize="0"/>
          <p:nvPr/>
        </p:nvPicPr>
        <p:blipFill rotWithShape="1">
          <a:blip r:embed="rId3">
            <a:alphaModFix/>
          </a:blip>
          <a:srcRect/>
          <a:stretch/>
        </p:blipFill>
        <p:spPr>
          <a:xfrm>
            <a:off x="5631725" y="3139225"/>
            <a:ext cx="411800" cy="132650"/>
          </a:xfrm>
          <a:prstGeom prst="rect">
            <a:avLst/>
          </a:prstGeom>
          <a:noFill/>
          <a:ln>
            <a:noFill/>
          </a:ln>
        </p:spPr>
      </p:pic>
      <p:pic>
        <p:nvPicPr>
          <p:cNvPr id="940" name="Google Shape;940;g344c3b177df_0_26" title="Screenshot 2025-07-13 at 10.31.54 PM.png"/>
          <p:cNvPicPr preferRelativeResize="0"/>
          <p:nvPr/>
        </p:nvPicPr>
        <p:blipFill rotWithShape="1">
          <a:blip r:embed="rId3">
            <a:alphaModFix/>
          </a:blip>
          <a:srcRect/>
          <a:stretch/>
        </p:blipFill>
        <p:spPr>
          <a:xfrm>
            <a:off x="3317450" y="3329100"/>
            <a:ext cx="411800" cy="132650"/>
          </a:xfrm>
          <a:prstGeom prst="rect">
            <a:avLst/>
          </a:prstGeom>
          <a:noFill/>
          <a:ln>
            <a:noFill/>
          </a:ln>
        </p:spPr>
      </p:pic>
      <p:pic>
        <p:nvPicPr>
          <p:cNvPr id="941" name="Google Shape;941;g344c3b177df_0_26" title="Screenshot 2025-07-13 at 10.31.54 PM.png"/>
          <p:cNvPicPr preferRelativeResize="0"/>
          <p:nvPr/>
        </p:nvPicPr>
        <p:blipFill rotWithShape="1">
          <a:blip r:embed="rId3">
            <a:alphaModFix/>
          </a:blip>
          <a:srcRect/>
          <a:stretch/>
        </p:blipFill>
        <p:spPr>
          <a:xfrm>
            <a:off x="5594250" y="3329100"/>
            <a:ext cx="411800" cy="132650"/>
          </a:xfrm>
          <a:prstGeom prst="rect">
            <a:avLst/>
          </a:prstGeom>
          <a:noFill/>
          <a:ln>
            <a:noFill/>
          </a:ln>
        </p:spPr>
      </p:pic>
      <p:pic>
        <p:nvPicPr>
          <p:cNvPr id="942" name="Google Shape;942;g344c3b177df_0_26" title="Screenshot 2025-07-13 at 10.31.54 PM.png"/>
          <p:cNvPicPr preferRelativeResize="0"/>
          <p:nvPr/>
        </p:nvPicPr>
        <p:blipFill rotWithShape="1">
          <a:blip r:embed="rId3">
            <a:alphaModFix/>
          </a:blip>
          <a:srcRect/>
          <a:stretch/>
        </p:blipFill>
        <p:spPr>
          <a:xfrm>
            <a:off x="3317450" y="3529650"/>
            <a:ext cx="411800" cy="132650"/>
          </a:xfrm>
          <a:prstGeom prst="rect">
            <a:avLst/>
          </a:prstGeom>
          <a:noFill/>
          <a:ln>
            <a:noFill/>
          </a:ln>
        </p:spPr>
      </p:pic>
      <p:pic>
        <p:nvPicPr>
          <p:cNvPr id="943" name="Google Shape;943;g344c3b177df_0_26" title="Screenshot 2025-07-13 at 10.31.54 PM.png"/>
          <p:cNvPicPr preferRelativeResize="0"/>
          <p:nvPr/>
        </p:nvPicPr>
        <p:blipFill rotWithShape="1">
          <a:blip r:embed="rId3">
            <a:alphaModFix/>
          </a:blip>
          <a:srcRect/>
          <a:stretch/>
        </p:blipFill>
        <p:spPr>
          <a:xfrm>
            <a:off x="4909300" y="3529650"/>
            <a:ext cx="411800" cy="132650"/>
          </a:xfrm>
          <a:prstGeom prst="rect">
            <a:avLst/>
          </a:prstGeom>
          <a:noFill/>
          <a:ln>
            <a:noFill/>
          </a:ln>
        </p:spPr>
      </p:pic>
      <p:pic>
        <p:nvPicPr>
          <p:cNvPr id="944" name="Google Shape;944;g344c3b177df_0_26" title="Screenshot 2025-07-13 at 10.31.54 PM.png"/>
          <p:cNvPicPr preferRelativeResize="0"/>
          <p:nvPr/>
        </p:nvPicPr>
        <p:blipFill rotWithShape="1">
          <a:blip r:embed="rId3">
            <a:alphaModFix/>
          </a:blip>
          <a:srcRect/>
          <a:stretch/>
        </p:blipFill>
        <p:spPr>
          <a:xfrm>
            <a:off x="3274875" y="3730200"/>
            <a:ext cx="411800" cy="132650"/>
          </a:xfrm>
          <a:prstGeom prst="rect">
            <a:avLst/>
          </a:prstGeom>
          <a:noFill/>
          <a:ln>
            <a:noFill/>
          </a:ln>
        </p:spPr>
      </p:pic>
      <p:pic>
        <p:nvPicPr>
          <p:cNvPr id="945" name="Google Shape;945;g344c3b177df_0_26" title="Screenshot 2025-07-13 at 10.31.54 PM.png"/>
          <p:cNvPicPr preferRelativeResize="0"/>
          <p:nvPr/>
        </p:nvPicPr>
        <p:blipFill rotWithShape="1">
          <a:blip r:embed="rId3">
            <a:alphaModFix/>
          </a:blip>
          <a:srcRect/>
          <a:stretch/>
        </p:blipFill>
        <p:spPr>
          <a:xfrm>
            <a:off x="5594250" y="3730200"/>
            <a:ext cx="411800" cy="132650"/>
          </a:xfrm>
          <a:prstGeom prst="rect">
            <a:avLst/>
          </a:prstGeom>
          <a:noFill/>
          <a:ln>
            <a:noFill/>
          </a:ln>
        </p:spPr>
      </p:pic>
      <p:pic>
        <p:nvPicPr>
          <p:cNvPr id="946" name="Google Shape;946;g344c3b177df_0_26" title="Screenshot 2025-07-13 at 10.31.54 PM.png"/>
          <p:cNvPicPr preferRelativeResize="0"/>
          <p:nvPr/>
        </p:nvPicPr>
        <p:blipFill rotWithShape="1">
          <a:blip r:embed="rId3">
            <a:alphaModFix/>
          </a:blip>
          <a:srcRect/>
          <a:stretch/>
        </p:blipFill>
        <p:spPr>
          <a:xfrm>
            <a:off x="3349575" y="3930750"/>
            <a:ext cx="411800" cy="132650"/>
          </a:xfrm>
          <a:prstGeom prst="rect">
            <a:avLst/>
          </a:prstGeom>
          <a:noFill/>
          <a:ln>
            <a:noFill/>
          </a:ln>
        </p:spPr>
      </p:pic>
      <p:pic>
        <p:nvPicPr>
          <p:cNvPr id="947" name="Google Shape;947;g344c3b177df_0_26" title="Screenshot 2025-07-13 at 10.31.54 PM.png"/>
          <p:cNvPicPr preferRelativeResize="0"/>
          <p:nvPr/>
        </p:nvPicPr>
        <p:blipFill rotWithShape="1">
          <a:blip r:embed="rId3">
            <a:alphaModFix/>
          </a:blip>
          <a:srcRect/>
          <a:stretch/>
        </p:blipFill>
        <p:spPr>
          <a:xfrm>
            <a:off x="5658475" y="3933350"/>
            <a:ext cx="411800" cy="132650"/>
          </a:xfrm>
          <a:prstGeom prst="rect">
            <a:avLst/>
          </a:prstGeom>
          <a:noFill/>
          <a:ln>
            <a:noFill/>
          </a:ln>
        </p:spPr>
      </p:pic>
      <p:pic>
        <p:nvPicPr>
          <p:cNvPr id="948" name="Google Shape;948;g344c3b177df_0_26" title="Screenshot 2025-07-13 at 10.31.54 PM.png"/>
          <p:cNvPicPr preferRelativeResize="0"/>
          <p:nvPr/>
        </p:nvPicPr>
        <p:blipFill rotWithShape="1">
          <a:blip r:embed="rId3">
            <a:alphaModFix/>
          </a:blip>
          <a:srcRect/>
          <a:stretch/>
        </p:blipFill>
        <p:spPr>
          <a:xfrm>
            <a:off x="3274875" y="4131300"/>
            <a:ext cx="411800" cy="132650"/>
          </a:xfrm>
          <a:prstGeom prst="rect">
            <a:avLst/>
          </a:prstGeom>
          <a:noFill/>
          <a:ln>
            <a:noFill/>
          </a:ln>
        </p:spPr>
      </p:pic>
      <p:pic>
        <p:nvPicPr>
          <p:cNvPr id="949" name="Google Shape;949;g344c3b177df_0_26" title="Screenshot 2025-07-13 at 10.31.54 PM.png"/>
          <p:cNvPicPr preferRelativeResize="0"/>
          <p:nvPr/>
        </p:nvPicPr>
        <p:blipFill rotWithShape="1">
          <a:blip r:embed="rId3">
            <a:alphaModFix/>
          </a:blip>
          <a:srcRect/>
          <a:stretch/>
        </p:blipFill>
        <p:spPr>
          <a:xfrm>
            <a:off x="4208325" y="4131300"/>
            <a:ext cx="411800" cy="132650"/>
          </a:xfrm>
          <a:prstGeom prst="rect">
            <a:avLst/>
          </a:prstGeom>
          <a:noFill/>
          <a:ln>
            <a:noFill/>
          </a:ln>
        </p:spPr>
      </p:pic>
      <p:pic>
        <p:nvPicPr>
          <p:cNvPr id="950" name="Google Shape;950;g344c3b177df_0_26" title="Screenshot 2025-07-13 at 10.31.54 PM.png"/>
          <p:cNvPicPr preferRelativeResize="0"/>
          <p:nvPr/>
        </p:nvPicPr>
        <p:blipFill rotWithShape="1">
          <a:blip r:embed="rId3">
            <a:alphaModFix/>
          </a:blip>
          <a:srcRect/>
          <a:stretch/>
        </p:blipFill>
        <p:spPr>
          <a:xfrm>
            <a:off x="5594250" y="4136500"/>
            <a:ext cx="411800" cy="132650"/>
          </a:xfrm>
          <a:prstGeom prst="rect">
            <a:avLst/>
          </a:prstGeom>
          <a:noFill/>
          <a:ln>
            <a:noFill/>
          </a:ln>
        </p:spPr>
      </p:pic>
      <p:pic>
        <p:nvPicPr>
          <p:cNvPr id="951" name="Google Shape;951;g344c3b177df_0_26" title="Screenshot 2025-07-13 at 10.31.54 PM.png"/>
          <p:cNvPicPr preferRelativeResize="0"/>
          <p:nvPr/>
        </p:nvPicPr>
        <p:blipFill rotWithShape="1">
          <a:blip r:embed="rId3">
            <a:alphaModFix/>
          </a:blip>
          <a:srcRect/>
          <a:stretch/>
        </p:blipFill>
        <p:spPr>
          <a:xfrm>
            <a:off x="3253050" y="4331850"/>
            <a:ext cx="411800" cy="132650"/>
          </a:xfrm>
          <a:prstGeom prst="rect">
            <a:avLst/>
          </a:prstGeom>
          <a:noFill/>
          <a:ln>
            <a:noFill/>
          </a:ln>
        </p:spPr>
      </p:pic>
      <p:pic>
        <p:nvPicPr>
          <p:cNvPr id="952" name="Google Shape;952;g344c3b177df_0_26" title="Screenshot 2025-07-13 at 10.31.54 PM.png"/>
          <p:cNvPicPr preferRelativeResize="0"/>
          <p:nvPr/>
        </p:nvPicPr>
        <p:blipFill rotWithShape="1">
          <a:blip r:embed="rId3">
            <a:alphaModFix/>
          </a:blip>
          <a:srcRect/>
          <a:stretch/>
        </p:blipFill>
        <p:spPr>
          <a:xfrm>
            <a:off x="5562375" y="4321175"/>
            <a:ext cx="411800" cy="132650"/>
          </a:xfrm>
          <a:prstGeom prst="rect">
            <a:avLst/>
          </a:prstGeom>
          <a:noFill/>
          <a:ln>
            <a:noFill/>
          </a:ln>
        </p:spPr>
      </p:pic>
      <p:graphicFrame>
        <p:nvGraphicFramePr>
          <p:cNvPr id="2" name="Table 1">
            <a:extLst>
              <a:ext uri="{FF2B5EF4-FFF2-40B4-BE49-F238E27FC236}">
                <a16:creationId xmlns:a16="http://schemas.microsoft.com/office/drawing/2014/main" id="{524E2174-B2DA-B5A0-B390-4227F78D3DF4}"/>
              </a:ext>
            </a:extLst>
          </p:cNvPr>
          <p:cNvGraphicFramePr>
            <a:graphicFrameLocks noGrp="1"/>
          </p:cNvGraphicFramePr>
          <p:nvPr>
            <p:extLst>
              <p:ext uri="{D42A27DB-BD31-4B8C-83A1-F6EECF244321}">
                <p14:modId xmlns:p14="http://schemas.microsoft.com/office/powerpoint/2010/main" val="230557237"/>
              </p:ext>
            </p:extLst>
          </p:nvPr>
        </p:nvGraphicFramePr>
        <p:xfrm>
          <a:off x="5562375" y="440300"/>
          <a:ext cx="3387213" cy="4320888"/>
        </p:xfrm>
        <a:graphic>
          <a:graphicData uri="http://schemas.openxmlformats.org/drawingml/2006/table">
            <a:tbl>
              <a:tblPr firstRow="1" bandRow="1">
                <a:tableStyleId>{5940675A-B579-460E-94D1-54222C63F5DA}</a:tableStyleId>
              </a:tblPr>
              <a:tblGrid>
                <a:gridCol w="552675">
                  <a:extLst>
                    <a:ext uri="{9D8B030D-6E8A-4147-A177-3AD203B41FA5}">
                      <a16:colId xmlns:a16="http://schemas.microsoft.com/office/drawing/2014/main" val="2056363757"/>
                    </a:ext>
                  </a:extLst>
                </a:gridCol>
                <a:gridCol w="714375">
                  <a:extLst>
                    <a:ext uri="{9D8B030D-6E8A-4147-A177-3AD203B41FA5}">
                      <a16:colId xmlns:a16="http://schemas.microsoft.com/office/drawing/2014/main" val="133401920"/>
                    </a:ext>
                  </a:extLst>
                </a:gridCol>
                <a:gridCol w="765277">
                  <a:extLst>
                    <a:ext uri="{9D8B030D-6E8A-4147-A177-3AD203B41FA5}">
                      <a16:colId xmlns:a16="http://schemas.microsoft.com/office/drawing/2014/main" val="1048247107"/>
                    </a:ext>
                  </a:extLst>
                </a:gridCol>
                <a:gridCol w="677443">
                  <a:extLst>
                    <a:ext uri="{9D8B030D-6E8A-4147-A177-3AD203B41FA5}">
                      <a16:colId xmlns:a16="http://schemas.microsoft.com/office/drawing/2014/main" val="1848143325"/>
                    </a:ext>
                  </a:extLst>
                </a:gridCol>
                <a:gridCol w="677443">
                  <a:extLst>
                    <a:ext uri="{9D8B030D-6E8A-4147-A177-3AD203B41FA5}">
                      <a16:colId xmlns:a16="http://schemas.microsoft.com/office/drawing/2014/main" val="237271831"/>
                    </a:ext>
                  </a:extLst>
                </a:gridCol>
              </a:tblGrid>
              <a:tr h="357339">
                <a:tc>
                  <a:txBody>
                    <a:bodyPr/>
                    <a:lstStyle/>
                    <a:p>
                      <a:pPr algn="ctr"/>
                      <a:r>
                        <a:rPr lang="en-US" altLang="zh-CN" sz="1100" b="1" dirty="0"/>
                        <a:t>Ind.</a:t>
                      </a:r>
                      <a:endParaRPr lang="zh-CN" altLang="en-US" sz="1100" b="1" dirty="0"/>
                    </a:p>
                  </a:txBody>
                  <a:tcPr anchor="ctr"/>
                </a:tc>
                <a:tc>
                  <a:txBody>
                    <a:bodyPr/>
                    <a:lstStyle/>
                    <a:p>
                      <a:pPr algn="ctr"/>
                      <a:r>
                        <a:rPr lang="en-US" altLang="zh-CN" sz="1100" b="1" dirty="0"/>
                        <a:t>Packet Data Offset</a:t>
                      </a:r>
                      <a:endParaRPr lang="zh-CN" altLang="en-US" sz="1100" b="1" dirty="0"/>
                    </a:p>
                  </a:txBody>
                  <a:tcPr anchor="ctr"/>
                </a:tc>
                <a:tc>
                  <a:txBody>
                    <a:bodyPr/>
                    <a:lstStyle/>
                    <a:p>
                      <a:pPr algn="ctr"/>
                      <a:r>
                        <a:rPr lang="en-US" altLang="zh-CN" sz="1100" b="1" dirty="0"/>
                        <a:t>Sent on Timeout</a:t>
                      </a:r>
                      <a:endParaRPr lang="zh-CN" altLang="en-US" sz="1100" b="1" dirty="0"/>
                    </a:p>
                  </a:txBody>
                  <a:tcPr anchor="ctr"/>
                </a:tc>
                <a:tc>
                  <a:txBody>
                    <a:bodyPr/>
                    <a:lstStyle/>
                    <a:p>
                      <a:pPr algn="ctr"/>
                      <a:r>
                        <a:rPr lang="en-US" altLang="zh-CN" sz="1100" b="1" dirty="0"/>
                        <a:t>Dropped?</a:t>
                      </a:r>
                      <a:endParaRPr lang="zh-CN" altLang="en-US" sz="1100" b="1" dirty="0"/>
                    </a:p>
                  </a:txBody>
                  <a:tcPr anchor="ctr"/>
                </a:tc>
                <a:tc>
                  <a:txBody>
                    <a:bodyPr/>
                    <a:lstStyle/>
                    <a:p>
                      <a:pPr algn="ctr"/>
                      <a:r>
                        <a:rPr lang="en-US" altLang="zh-CN" sz="1100" b="1" dirty="0"/>
                        <a:t>Cumulative ACK</a:t>
                      </a:r>
                      <a:endParaRPr lang="zh-CN" altLang="en-US" sz="1100" b="1" dirty="0"/>
                    </a:p>
                  </a:txBody>
                  <a:tcPr anchor="ctr"/>
                </a:tc>
                <a:extLst>
                  <a:ext uri="{0D108BD9-81ED-4DB2-BD59-A6C34878D82A}">
                    <a16:rowId xmlns:a16="http://schemas.microsoft.com/office/drawing/2014/main" val="2950076347"/>
                  </a:ext>
                </a:extLst>
              </a:tr>
              <a:tr h="310544">
                <a:tc>
                  <a:txBody>
                    <a:bodyPr/>
                    <a:lstStyle/>
                    <a:p>
                      <a:pPr algn="ctr"/>
                      <a:r>
                        <a:rPr lang="en-US" altLang="zh-CN" sz="1100" dirty="0"/>
                        <a:t>1</a:t>
                      </a:r>
                      <a:endParaRPr lang="zh-CN" altLang="en-US" sz="1100" dirty="0"/>
                    </a:p>
                  </a:txBody>
                  <a:tcPr anchor="ctr"/>
                </a:tc>
                <a:tc>
                  <a:txBody>
                    <a:bodyPr/>
                    <a:lstStyle/>
                    <a:p>
                      <a:pPr algn="ctr"/>
                      <a:r>
                        <a:rPr lang="en-US" altLang="zh-CN" sz="1100" dirty="0"/>
                        <a:t>D100</a:t>
                      </a:r>
                      <a:endParaRPr lang="zh-CN" altLang="en-US" sz="1100" dirty="0"/>
                    </a:p>
                  </a:txBody>
                  <a:tcPr anchor="ctr"/>
                </a:tc>
                <a:tc>
                  <a:txBody>
                    <a:bodyPr/>
                    <a:lstStyle/>
                    <a:p>
                      <a:pPr algn="ctr"/>
                      <a:endParaRPr lang="zh-CN" altLang="en-US" sz="1100"/>
                    </a:p>
                  </a:txBody>
                  <a:tcPr anchor="ctr"/>
                </a:tc>
                <a:tc>
                  <a:txBody>
                    <a:bodyPr/>
                    <a:lstStyle/>
                    <a:p>
                      <a:pPr algn="ctr"/>
                      <a:endParaRPr lang="zh-CN" altLang="en-US" sz="1100" dirty="0"/>
                    </a:p>
                  </a:txBody>
                  <a:tcPr anchor="ctr"/>
                </a:tc>
                <a:tc>
                  <a:txBody>
                    <a:bodyPr/>
                    <a:lstStyle/>
                    <a:p>
                      <a:pPr algn="ctr"/>
                      <a:r>
                        <a:rPr lang="en-US" altLang="zh-CN" sz="1100" dirty="0"/>
                        <a:t>A200</a:t>
                      </a:r>
                      <a:endParaRPr lang="zh-CN" altLang="en-US" sz="1100" dirty="0"/>
                    </a:p>
                  </a:txBody>
                  <a:tcPr anchor="ctr"/>
                </a:tc>
                <a:extLst>
                  <a:ext uri="{0D108BD9-81ED-4DB2-BD59-A6C34878D82A}">
                    <a16:rowId xmlns:a16="http://schemas.microsoft.com/office/drawing/2014/main" val="654695909"/>
                  </a:ext>
                </a:extLst>
              </a:tr>
              <a:tr h="310544">
                <a:tc>
                  <a:txBody>
                    <a:bodyPr/>
                    <a:lstStyle/>
                    <a:p>
                      <a:pPr algn="ctr"/>
                      <a:r>
                        <a:rPr lang="en-US" altLang="zh-CN" sz="1100" dirty="0"/>
                        <a:t>2</a:t>
                      </a:r>
                      <a:endParaRPr lang="zh-CN" altLang="en-US" sz="1100" dirty="0"/>
                    </a:p>
                  </a:txBody>
                  <a:tcPr anchor="ctr"/>
                </a:tc>
                <a:tc>
                  <a:txBody>
                    <a:bodyPr/>
                    <a:lstStyle/>
                    <a:p>
                      <a:pPr algn="ctr"/>
                      <a:r>
                        <a:rPr lang="en-US" altLang="zh-CN" sz="1100" dirty="0"/>
                        <a:t>D200</a:t>
                      </a:r>
                      <a:endParaRPr lang="zh-CN" altLang="en-US" sz="1100" dirty="0"/>
                    </a:p>
                  </a:txBody>
                  <a:tcPr anchor="ctr"/>
                </a:tc>
                <a:tc>
                  <a:txBody>
                    <a:bodyPr/>
                    <a:lstStyle/>
                    <a:p>
                      <a:pPr algn="ctr"/>
                      <a:endParaRPr lang="zh-CN" altLang="en-US" sz="1100"/>
                    </a:p>
                  </a:txBody>
                  <a:tcPr anchor="ctr"/>
                </a:tc>
                <a:tc>
                  <a:txBody>
                    <a:bodyPr/>
                    <a:lstStyle/>
                    <a:p>
                      <a:pPr algn="ctr"/>
                      <a:r>
                        <a:rPr lang="en-US" altLang="zh-CN" sz="1100" dirty="0"/>
                        <a:t>X</a:t>
                      </a:r>
                      <a:endParaRPr lang="zh-CN" altLang="en-US" sz="1100" dirty="0"/>
                    </a:p>
                  </a:txBody>
                  <a:tcPr anchor="ctr"/>
                </a:tc>
                <a:tc>
                  <a:txBody>
                    <a:bodyPr/>
                    <a:lstStyle/>
                    <a:p>
                      <a:pPr algn="ctr"/>
                      <a:endParaRPr lang="zh-CN" altLang="en-US" sz="1100"/>
                    </a:p>
                  </a:txBody>
                  <a:tcPr anchor="ctr"/>
                </a:tc>
                <a:extLst>
                  <a:ext uri="{0D108BD9-81ED-4DB2-BD59-A6C34878D82A}">
                    <a16:rowId xmlns:a16="http://schemas.microsoft.com/office/drawing/2014/main" val="3895914874"/>
                  </a:ext>
                </a:extLst>
              </a:tr>
              <a:tr h="310544">
                <a:tc>
                  <a:txBody>
                    <a:bodyPr/>
                    <a:lstStyle/>
                    <a:p>
                      <a:pPr algn="ctr"/>
                      <a:r>
                        <a:rPr lang="en-US" altLang="zh-CN" sz="1100" dirty="0"/>
                        <a:t>3</a:t>
                      </a:r>
                      <a:endParaRPr lang="zh-CN" altLang="en-US" sz="1100" dirty="0"/>
                    </a:p>
                  </a:txBody>
                  <a:tcPr anchor="ctr"/>
                </a:tc>
                <a:tc>
                  <a:txBody>
                    <a:bodyPr/>
                    <a:lstStyle/>
                    <a:p>
                      <a:pPr algn="ctr"/>
                      <a:r>
                        <a:rPr lang="en-US" altLang="zh-CN" sz="1100" dirty="0"/>
                        <a:t>D300</a:t>
                      </a:r>
                      <a:endParaRPr lang="zh-CN" altLang="en-US" sz="1100" dirty="0"/>
                    </a:p>
                  </a:txBody>
                  <a:tcPr anchor="ctr"/>
                </a:tc>
                <a:tc>
                  <a:txBody>
                    <a:bodyPr/>
                    <a:lstStyle/>
                    <a:p>
                      <a:pPr algn="ctr"/>
                      <a:endParaRPr lang="zh-CN" altLang="en-US" sz="1100"/>
                    </a:p>
                  </a:txBody>
                  <a:tcPr anchor="ctr"/>
                </a:tc>
                <a:tc>
                  <a:txBody>
                    <a:bodyPr/>
                    <a:lstStyle/>
                    <a:p>
                      <a:pPr algn="ctr"/>
                      <a:endParaRPr lang="zh-CN" altLang="en-US" sz="1100"/>
                    </a:p>
                  </a:txBody>
                  <a:tcPr anchor="ctr"/>
                </a:tc>
                <a:tc>
                  <a:txBody>
                    <a:bodyPr/>
                    <a:lstStyle/>
                    <a:p>
                      <a:pPr algn="ctr"/>
                      <a:r>
                        <a:rPr lang="en-US" altLang="zh-CN" sz="1100" dirty="0"/>
                        <a:t>A200</a:t>
                      </a:r>
                      <a:endParaRPr lang="zh-CN" altLang="en-US" sz="1100" dirty="0"/>
                    </a:p>
                  </a:txBody>
                  <a:tcPr anchor="ctr"/>
                </a:tc>
                <a:extLst>
                  <a:ext uri="{0D108BD9-81ED-4DB2-BD59-A6C34878D82A}">
                    <a16:rowId xmlns:a16="http://schemas.microsoft.com/office/drawing/2014/main" val="836869454"/>
                  </a:ext>
                </a:extLst>
              </a:tr>
              <a:tr h="310544">
                <a:tc>
                  <a:txBody>
                    <a:bodyPr/>
                    <a:lstStyle/>
                    <a:p>
                      <a:pPr algn="ctr"/>
                      <a:r>
                        <a:rPr lang="en-US" altLang="zh-CN" sz="1100" dirty="0"/>
                        <a:t>4</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a:p>
                  </a:txBody>
                  <a:tcPr anchor="ctr"/>
                </a:tc>
                <a:tc>
                  <a:txBody>
                    <a:bodyPr/>
                    <a:lstStyle/>
                    <a:p>
                      <a:pPr algn="ctr"/>
                      <a:endParaRPr lang="zh-CN" altLang="en-US" sz="1100"/>
                    </a:p>
                  </a:txBody>
                  <a:tcPr anchor="ctr"/>
                </a:tc>
                <a:tc>
                  <a:txBody>
                    <a:bodyPr/>
                    <a:lstStyle/>
                    <a:p>
                      <a:pPr algn="ctr"/>
                      <a:endParaRPr lang="zh-CN" altLang="en-US" sz="1100" dirty="0"/>
                    </a:p>
                  </a:txBody>
                  <a:tcPr anchor="ctr"/>
                </a:tc>
                <a:extLst>
                  <a:ext uri="{0D108BD9-81ED-4DB2-BD59-A6C34878D82A}">
                    <a16:rowId xmlns:a16="http://schemas.microsoft.com/office/drawing/2014/main" val="2452916148"/>
                  </a:ext>
                </a:extLst>
              </a:tr>
              <a:tr h="310544">
                <a:tc>
                  <a:txBody>
                    <a:bodyPr/>
                    <a:lstStyle/>
                    <a:p>
                      <a:pPr algn="ctr"/>
                      <a:r>
                        <a:rPr lang="en-US" altLang="zh-CN" sz="1100" dirty="0"/>
                        <a:t>5</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2876255528"/>
                  </a:ext>
                </a:extLst>
              </a:tr>
              <a:tr h="310544">
                <a:tc>
                  <a:txBody>
                    <a:bodyPr/>
                    <a:lstStyle/>
                    <a:p>
                      <a:pPr algn="ctr"/>
                      <a:r>
                        <a:rPr lang="en-US" altLang="zh-CN" sz="1100" dirty="0"/>
                        <a:t>6</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531090827"/>
                  </a:ext>
                </a:extLst>
              </a:tr>
              <a:tr h="310544">
                <a:tc>
                  <a:txBody>
                    <a:bodyPr/>
                    <a:lstStyle/>
                    <a:p>
                      <a:pPr algn="ctr"/>
                      <a:r>
                        <a:rPr lang="en-US" altLang="zh-CN" sz="1100" dirty="0"/>
                        <a:t>7</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861226257"/>
                  </a:ext>
                </a:extLst>
              </a:tr>
              <a:tr h="310544">
                <a:tc>
                  <a:txBody>
                    <a:bodyPr/>
                    <a:lstStyle/>
                    <a:p>
                      <a:pPr algn="ctr"/>
                      <a:r>
                        <a:rPr lang="en-US" altLang="zh-CN" sz="1100" dirty="0"/>
                        <a:t>8</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2600036923"/>
                  </a:ext>
                </a:extLst>
              </a:tr>
              <a:tr h="310544">
                <a:tc>
                  <a:txBody>
                    <a:bodyPr/>
                    <a:lstStyle/>
                    <a:p>
                      <a:pPr algn="ctr"/>
                      <a:r>
                        <a:rPr lang="en-US" altLang="zh-CN" sz="1100" dirty="0"/>
                        <a:t>9</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4051413900"/>
                  </a:ext>
                </a:extLst>
              </a:tr>
              <a:tr h="310544">
                <a:tc>
                  <a:txBody>
                    <a:bodyPr/>
                    <a:lstStyle/>
                    <a:p>
                      <a:pPr algn="ctr"/>
                      <a:r>
                        <a:rPr lang="en-US" altLang="zh-CN" sz="1100" dirty="0"/>
                        <a:t>10</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808073066"/>
                  </a:ext>
                </a:extLst>
              </a:tr>
              <a:tr h="310544">
                <a:tc>
                  <a:txBody>
                    <a:bodyPr/>
                    <a:lstStyle/>
                    <a:p>
                      <a:pPr algn="ctr"/>
                      <a:r>
                        <a:rPr lang="en-US" altLang="zh-CN" sz="1100" dirty="0"/>
                        <a:t>11</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104732790"/>
                  </a:ext>
                </a:extLst>
              </a:tr>
              <a:tr h="310544">
                <a:tc>
                  <a:txBody>
                    <a:bodyPr/>
                    <a:lstStyle/>
                    <a:p>
                      <a:pPr algn="ctr"/>
                      <a:r>
                        <a:rPr lang="en-US" altLang="zh-CN" sz="1100" dirty="0"/>
                        <a:t>12</a:t>
                      </a: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tc>
                  <a:txBody>
                    <a:bodyPr/>
                    <a:lstStyle/>
                    <a:p>
                      <a:pPr algn="ctr"/>
                      <a:endParaRPr lang="zh-CN" altLang="en-US" sz="1100" dirty="0"/>
                    </a:p>
                  </a:txBody>
                  <a:tcPr anchor="ctr"/>
                </a:tc>
                <a:extLst>
                  <a:ext uri="{0D108BD9-81ED-4DB2-BD59-A6C34878D82A}">
                    <a16:rowId xmlns:a16="http://schemas.microsoft.com/office/drawing/2014/main" val="1776121461"/>
                  </a:ext>
                </a:extLst>
              </a:tr>
            </a:tbl>
          </a:graphicData>
        </a:graphic>
      </p:graphicFrame>
      <p:sp>
        <p:nvSpPr>
          <p:cNvPr id="3" name="Text Placeholder 2">
            <a:extLst>
              <a:ext uri="{FF2B5EF4-FFF2-40B4-BE49-F238E27FC236}">
                <a16:creationId xmlns:a16="http://schemas.microsoft.com/office/drawing/2014/main" id="{D5DE19AD-E9B1-F062-2D80-3D34AFED2247}"/>
              </a:ext>
            </a:extLst>
          </p:cNvPr>
          <p:cNvSpPr>
            <a:spLocks noGrp="1"/>
          </p:cNvSpPr>
          <p:nvPr>
            <p:ph type="body" idx="1"/>
          </p:nvPr>
        </p:nvSpPr>
        <p:spPr>
          <a:xfrm>
            <a:off x="107050" y="402200"/>
            <a:ext cx="4779760" cy="4530600"/>
          </a:xfrm>
        </p:spPr>
        <p:txBody>
          <a:bodyPr/>
          <a:lstStyle/>
          <a:p>
            <a:pPr marL="114300" indent="0">
              <a:buNone/>
            </a:pPr>
            <a:r>
              <a:rPr lang="en-US" altLang="zh-CN" sz="1400" dirty="0"/>
              <a:t>Consider a sender sending 1000B of data to a receiver over TCP. </a:t>
            </a:r>
            <a:r>
              <a:rPr lang="en-US" altLang="zh-CN" sz="1400" dirty="0">
                <a:solidFill>
                  <a:srgbClr val="C00000"/>
                </a:solidFill>
              </a:rPr>
              <a:t>The sender sends packets of 100B, the window size is 300B, </a:t>
            </a:r>
            <a:r>
              <a:rPr lang="en-US" altLang="zh-CN" sz="1400" dirty="0"/>
              <a:t>and the ISN is 99 (so D100 is the first packet sent, then D200, and so on).</a:t>
            </a:r>
            <a:endParaRPr lang="zh-CN" altLang="zh-CN" sz="1400" dirty="0"/>
          </a:p>
          <a:p>
            <a:pPr marL="114300" indent="0">
              <a:buNone/>
            </a:pPr>
            <a:r>
              <a:rPr lang="en-US" altLang="zh-CN" sz="1400" dirty="0"/>
              <a:t>Remember, TCP uses a sliding window and retransmits the packet containing the next expected byte on a timeout or, if TCP </a:t>
            </a:r>
            <a:r>
              <a:rPr lang="en-US" altLang="zh-CN" sz="1400" dirty="0">
                <a:solidFill>
                  <a:srgbClr val="C00000"/>
                </a:solidFill>
              </a:rPr>
              <a:t>Fast Retransmit is enabled, when three duplicate acks are received</a:t>
            </a:r>
            <a:r>
              <a:rPr lang="en-US" altLang="zh-CN" sz="1400" dirty="0"/>
              <a:t>. Assume here that TCP Fast Retransmit is not enabled. The initial transmission of </a:t>
            </a:r>
            <a:r>
              <a:rPr lang="en-US" altLang="zh-CN" sz="1400" dirty="0">
                <a:solidFill>
                  <a:srgbClr val="C00000"/>
                </a:solidFill>
              </a:rPr>
              <a:t>packets D200 and D700 get dropped</a:t>
            </a:r>
            <a:r>
              <a:rPr lang="en-US" altLang="zh-CN" sz="1400" dirty="0"/>
              <a:t>.</a:t>
            </a:r>
            <a:endParaRPr lang="zh-CN" altLang="zh-CN" sz="1400" dirty="0"/>
          </a:p>
          <a:p>
            <a:pPr marL="114300" indent="0">
              <a:buNone/>
            </a:pPr>
            <a:r>
              <a:rPr lang="en-US" altLang="zh-CN" sz="1400" dirty="0"/>
              <a:t>1.1 Fill in the below table with all packets sent by the sender until the receiver has received all packets and the sender knows that. For simplicity, assume that packets (data and ACKs) arrive in order. You may or may not need to fill in all lines.</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9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93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93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93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93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9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94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94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94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94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94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9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94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1"/>
                                          </p:stCondLst>
                                        </p:cTn>
                                        <p:tgtEl>
                                          <p:spTgt spid="94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94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1"/>
                                          </p:stCondLst>
                                        </p:cTn>
                                        <p:tgtEl>
                                          <p:spTgt spid="94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1"/>
                                          </p:stCondLst>
                                        </p:cTn>
                                        <p:tgtEl>
                                          <p:spTgt spid="9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95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1"/>
                                          </p:stCondLst>
                                        </p:cTn>
                                        <p:tgtEl>
                                          <p:spTgt spid="9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FCF5-3E8C-5431-730D-905E68D23876}"/>
              </a:ext>
            </a:extLst>
          </p:cNvPr>
          <p:cNvSpPr>
            <a:spLocks noGrp="1"/>
          </p:cNvSpPr>
          <p:nvPr>
            <p:ph type="title"/>
          </p:nvPr>
        </p:nvSpPr>
        <p:spPr/>
        <p:txBody>
          <a:bodyPr/>
          <a:lstStyle/>
          <a:p>
            <a:endParaRPr lang="zh-CN" altLang="en-US"/>
          </a:p>
        </p:txBody>
      </p:sp>
      <p:sp>
        <p:nvSpPr>
          <p:cNvPr id="3" name="Text Placeholder 2">
            <a:extLst>
              <a:ext uri="{FF2B5EF4-FFF2-40B4-BE49-F238E27FC236}">
                <a16:creationId xmlns:a16="http://schemas.microsoft.com/office/drawing/2014/main" id="{1C3D03FB-A5CA-C902-3021-31E0B2C31573}"/>
              </a:ext>
            </a:extLst>
          </p:cNvPr>
          <p:cNvSpPr>
            <a:spLocks noGrp="1"/>
          </p:cNvSpPr>
          <p:nvPr>
            <p:ph type="body" idx="1"/>
          </p:nvPr>
        </p:nvSpPr>
        <p:spPr/>
        <p:txBody>
          <a:bodyPr/>
          <a:lstStyle/>
          <a:p>
            <a:r>
              <a:rPr lang="en-US" altLang="zh-CN" dirty="0"/>
              <a:t>1.2 If the RTT of the link is 10ms and the timeout is initially 3 seconds, what is the total time needed for the receiver to receive all packets and for the sender to know that?</a:t>
            </a:r>
          </a:p>
          <a:p>
            <a:r>
              <a:rPr lang="en-US" altLang="zh-CN" dirty="0"/>
              <a:t>Assume small packets (negligible transmission delay) and negligible processing time, and that the estimates that go into the Retransmission Timeout (RTO) remain constant during the events below.</a:t>
            </a:r>
          </a:p>
          <a:p>
            <a:r>
              <a:rPr lang="en-US" altLang="zh-CN" dirty="0"/>
              <a:t>2*RTO + 5 RTT = 6.05 s</a:t>
            </a:r>
          </a:p>
          <a:p>
            <a:r>
              <a:rPr lang="en-US" altLang="zh-CN" dirty="0"/>
              <a:t>1*RTT for 1, 1*RTO before 5, 2*RTT for 5-7, 1*RTO before 11, 2*RTT for 11-12</a:t>
            </a:r>
          </a:p>
          <a:p>
            <a:r>
              <a:rPr lang="en-US" altLang="zh-CN" dirty="0"/>
              <a:t>Note that we have 2*RTT for 5-7 – not 3*RTT. Because D500 and D600 are sent at practically the same time, it takes  1 RTT from when we send D500 until we receive A700.</a:t>
            </a:r>
          </a:p>
          <a:p>
            <a:endParaRPr lang="zh-CN" altLang="en-US" dirty="0"/>
          </a:p>
        </p:txBody>
      </p:sp>
    </p:spTree>
    <p:extLst>
      <p:ext uri="{BB962C8B-B14F-4D97-AF65-F5344CB8AC3E}">
        <p14:creationId xmlns:p14="http://schemas.microsoft.com/office/powerpoint/2010/main" val="352255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022B-C226-0FCA-524F-190CFBD3A514}"/>
              </a:ext>
            </a:extLst>
          </p:cNvPr>
          <p:cNvSpPr>
            <a:spLocks noGrp="1"/>
          </p:cNvSpPr>
          <p:nvPr>
            <p:ph type="title"/>
          </p:nvPr>
        </p:nvSpPr>
        <p:spPr/>
        <p:txBody>
          <a:bodyPr/>
          <a:lstStyle/>
          <a:p>
            <a:endParaRPr lang="zh-CN" altLang="en-US"/>
          </a:p>
        </p:txBody>
      </p:sp>
      <p:sp>
        <p:nvSpPr>
          <p:cNvPr id="3" name="Text Placeholder 2">
            <a:extLst>
              <a:ext uri="{FF2B5EF4-FFF2-40B4-BE49-F238E27FC236}">
                <a16:creationId xmlns:a16="http://schemas.microsoft.com/office/drawing/2014/main" id="{9B226D49-75EA-17E5-7750-3332D2C79003}"/>
              </a:ext>
            </a:extLst>
          </p:cNvPr>
          <p:cNvSpPr>
            <a:spLocks noGrp="1"/>
          </p:cNvSpPr>
          <p:nvPr>
            <p:ph type="body" idx="1"/>
          </p:nvPr>
        </p:nvSpPr>
        <p:spPr/>
        <p:txBody>
          <a:bodyPr/>
          <a:lstStyle/>
          <a:p>
            <a:pPr marL="114300" indent="0">
              <a:buNone/>
            </a:pPr>
            <a:r>
              <a:rPr lang="en-US" altLang="zh-CN" dirty="0"/>
              <a:t>Consider a sender sending 1000B of data to a receiver over TCP. The sender sends packets of 100B, the window size is 300B, and the ISN is 99 (so D100 is the first packet sent, then D200, and so on).</a:t>
            </a:r>
            <a:endParaRPr lang="zh-CN" altLang="zh-CN" dirty="0"/>
          </a:p>
          <a:p>
            <a:pPr marL="114300" indent="0">
              <a:buNone/>
            </a:pPr>
            <a:r>
              <a:rPr lang="en-US" altLang="zh-CN" dirty="0"/>
              <a:t>Remember, TCP uses a sliding window and retransmits the packet containing the next expected byte on a timeout or, if TCP Fast Retransmit is enabled, when three duplicate acks are received. </a:t>
            </a:r>
            <a:r>
              <a:rPr lang="en-US" altLang="zh-CN" dirty="0">
                <a:solidFill>
                  <a:srgbClr val="C00000"/>
                </a:solidFill>
              </a:rPr>
              <a:t>Assume here that TCP Fast Retransmit is not enabled. </a:t>
            </a:r>
            <a:r>
              <a:rPr lang="en-US" altLang="zh-CN" dirty="0"/>
              <a:t>The initial transmission of packets D200 and D700 get dropped.</a:t>
            </a:r>
            <a:endParaRPr lang="zh-CN" altLang="zh-CN" dirty="0"/>
          </a:p>
          <a:p>
            <a:pPr marL="114300" indent="0">
              <a:buNone/>
            </a:pPr>
            <a:r>
              <a:rPr lang="en-US" altLang="zh-CN" dirty="0"/>
              <a:t>1.1 Fill in the below table with all packets sent by the sender until the receiver has received all packets and the sender knows that. For simplicity, assume that packets (data and ACKs) arrive in order. </a:t>
            </a:r>
            <a:r>
              <a:rPr lang="en-US" altLang="zh-CN" dirty="0">
                <a:solidFill>
                  <a:srgbClr val="C00000"/>
                </a:solidFill>
              </a:rPr>
              <a:t>A packet from sender to receiver arrives and triggers an ACK in the same row; an ACK from receiver to sender arrives at the next row. The table does not contain exact timing information, only sequence information. </a:t>
            </a:r>
            <a:r>
              <a:rPr lang="en-US" altLang="zh-CN" dirty="0"/>
              <a:t>You may or may not need to fill in all lines.</a:t>
            </a:r>
            <a:endParaRPr lang="zh-CN" altLang="en-US" dirty="0"/>
          </a:p>
        </p:txBody>
      </p:sp>
    </p:spTree>
    <p:extLst>
      <p:ext uri="{BB962C8B-B14F-4D97-AF65-F5344CB8AC3E}">
        <p14:creationId xmlns:p14="http://schemas.microsoft.com/office/powerpoint/2010/main" val="29066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cxnSp>
        <p:nvCxnSpPr>
          <p:cNvPr id="965" name="Google Shape;965;g36aa5e117e9_3_1368"/>
          <p:cNvCxnSpPr/>
          <p:nvPr/>
        </p:nvCxnSpPr>
        <p:spPr>
          <a:xfrm flipH="1">
            <a:off x="1357701" y="589164"/>
            <a:ext cx="11700" cy="4334400"/>
          </a:xfrm>
          <a:prstGeom prst="straightConnector1">
            <a:avLst/>
          </a:prstGeom>
          <a:noFill/>
          <a:ln w="38100" cap="flat" cmpd="sng">
            <a:solidFill>
              <a:srgbClr val="1A1A1A"/>
            </a:solidFill>
            <a:prstDash val="solid"/>
            <a:round/>
            <a:headEnd type="none" w="sm" len="sm"/>
            <a:tailEnd type="none" w="sm" len="sm"/>
          </a:ln>
        </p:spPr>
      </p:cxnSp>
      <p:cxnSp>
        <p:nvCxnSpPr>
          <p:cNvPr id="966" name="Google Shape;966;g36aa5e117e9_3_1368"/>
          <p:cNvCxnSpPr/>
          <p:nvPr/>
        </p:nvCxnSpPr>
        <p:spPr>
          <a:xfrm flipH="1">
            <a:off x="4399714" y="589164"/>
            <a:ext cx="2700" cy="4326600"/>
          </a:xfrm>
          <a:prstGeom prst="straightConnector1">
            <a:avLst/>
          </a:prstGeom>
          <a:noFill/>
          <a:ln w="38100" cap="flat" cmpd="sng">
            <a:solidFill>
              <a:srgbClr val="1A1A1A"/>
            </a:solidFill>
            <a:prstDash val="solid"/>
            <a:round/>
            <a:headEnd type="none" w="sm" len="sm"/>
            <a:tailEnd type="none" w="sm" len="sm"/>
          </a:ln>
        </p:spPr>
      </p:cxnSp>
      <p:cxnSp>
        <p:nvCxnSpPr>
          <p:cNvPr id="967" name="Google Shape;967;g36aa5e117e9_3_1368"/>
          <p:cNvCxnSpPr/>
          <p:nvPr/>
        </p:nvCxnSpPr>
        <p:spPr>
          <a:xfrm>
            <a:off x="1335458" y="589164"/>
            <a:ext cx="3052500" cy="477300"/>
          </a:xfrm>
          <a:prstGeom prst="straightConnector1">
            <a:avLst/>
          </a:prstGeom>
          <a:noFill/>
          <a:ln w="9525" cap="flat" cmpd="sng">
            <a:solidFill>
              <a:srgbClr val="1A1A1A"/>
            </a:solidFill>
            <a:prstDash val="solid"/>
            <a:round/>
            <a:headEnd type="none" w="sm" len="sm"/>
            <a:tailEnd type="triangle" w="med" len="med"/>
          </a:ln>
        </p:spPr>
      </p:cxnSp>
      <p:cxnSp>
        <p:nvCxnSpPr>
          <p:cNvPr id="968" name="Google Shape;968;g36aa5e117e9_3_1368"/>
          <p:cNvCxnSpPr/>
          <p:nvPr/>
        </p:nvCxnSpPr>
        <p:spPr>
          <a:xfrm>
            <a:off x="1335458" y="748029"/>
            <a:ext cx="1568700" cy="243300"/>
          </a:xfrm>
          <a:prstGeom prst="straightConnector1">
            <a:avLst/>
          </a:prstGeom>
          <a:noFill/>
          <a:ln w="9525" cap="flat" cmpd="sng">
            <a:solidFill>
              <a:srgbClr val="1A1A1A"/>
            </a:solidFill>
            <a:prstDash val="solid"/>
            <a:round/>
            <a:headEnd type="none" w="sm" len="sm"/>
            <a:tailEnd type="triangle" w="med" len="med"/>
          </a:ln>
        </p:spPr>
      </p:cxnSp>
      <p:cxnSp>
        <p:nvCxnSpPr>
          <p:cNvPr id="969" name="Google Shape;969;g36aa5e117e9_3_1368"/>
          <p:cNvCxnSpPr/>
          <p:nvPr/>
        </p:nvCxnSpPr>
        <p:spPr>
          <a:xfrm>
            <a:off x="1335458" y="891067"/>
            <a:ext cx="3052500" cy="477300"/>
          </a:xfrm>
          <a:prstGeom prst="straightConnector1">
            <a:avLst/>
          </a:prstGeom>
          <a:noFill/>
          <a:ln w="9525" cap="flat" cmpd="sng">
            <a:solidFill>
              <a:srgbClr val="1A1A1A"/>
            </a:solidFill>
            <a:prstDash val="solid"/>
            <a:round/>
            <a:headEnd type="none" w="sm" len="sm"/>
            <a:tailEnd type="triangle" w="med" len="med"/>
          </a:ln>
        </p:spPr>
      </p:cxnSp>
      <p:sp>
        <p:nvSpPr>
          <p:cNvPr id="970" name="Google Shape;970;g36aa5e117e9_3_1368"/>
          <p:cNvSpPr txBox="1"/>
          <p:nvPr/>
        </p:nvSpPr>
        <p:spPr>
          <a:xfrm>
            <a:off x="857377" y="393600"/>
            <a:ext cx="6702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D100</a:t>
            </a:r>
            <a:endParaRPr sz="1200" b="0" i="0" u="none" strike="noStrike" cap="none">
              <a:solidFill>
                <a:srgbClr val="000000"/>
              </a:solidFill>
              <a:latin typeface="Lato"/>
              <a:ea typeface="Lato"/>
              <a:cs typeface="Lato"/>
              <a:sym typeface="Lato"/>
            </a:endParaRPr>
          </a:p>
        </p:txBody>
      </p:sp>
      <p:sp>
        <p:nvSpPr>
          <p:cNvPr id="971" name="Google Shape;971;g36aa5e117e9_3_1368"/>
          <p:cNvSpPr txBox="1"/>
          <p:nvPr/>
        </p:nvSpPr>
        <p:spPr>
          <a:xfrm>
            <a:off x="849925" y="537425"/>
            <a:ext cx="7416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D200</a:t>
            </a:r>
            <a:endParaRPr sz="1200" b="0" i="0" u="none" strike="noStrike" cap="none">
              <a:solidFill>
                <a:srgbClr val="000000"/>
              </a:solidFill>
              <a:latin typeface="Lato"/>
              <a:ea typeface="Lato"/>
              <a:cs typeface="Lato"/>
              <a:sym typeface="Lato"/>
            </a:endParaRPr>
          </a:p>
        </p:txBody>
      </p:sp>
      <p:sp>
        <p:nvSpPr>
          <p:cNvPr id="972" name="Google Shape;972;g36aa5e117e9_3_1368"/>
          <p:cNvSpPr txBox="1"/>
          <p:nvPr/>
        </p:nvSpPr>
        <p:spPr>
          <a:xfrm>
            <a:off x="849925" y="688750"/>
            <a:ext cx="7416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D300</a:t>
            </a:r>
            <a:endParaRPr sz="1200" b="0" i="0" u="none" strike="noStrike" cap="none">
              <a:solidFill>
                <a:srgbClr val="000000"/>
              </a:solidFill>
              <a:latin typeface="Lato"/>
              <a:ea typeface="Lato"/>
              <a:cs typeface="Lato"/>
              <a:sym typeface="Lato"/>
            </a:endParaRPr>
          </a:p>
        </p:txBody>
      </p:sp>
      <p:cxnSp>
        <p:nvCxnSpPr>
          <p:cNvPr id="973" name="Google Shape;973;g36aa5e117e9_3_1368"/>
          <p:cNvCxnSpPr/>
          <p:nvPr/>
        </p:nvCxnSpPr>
        <p:spPr>
          <a:xfrm flipH="1">
            <a:off x="1373155" y="1066566"/>
            <a:ext cx="3014700" cy="481800"/>
          </a:xfrm>
          <a:prstGeom prst="straightConnector1">
            <a:avLst/>
          </a:prstGeom>
          <a:noFill/>
          <a:ln w="9525" cap="flat" cmpd="sng">
            <a:solidFill>
              <a:srgbClr val="1A9988"/>
            </a:solidFill>
            <a:prstDash val="solid"/>
            <a:round/>
            <a:headEnd type="none" w="sm" len="sm"/>
            <a:tailEnd type="triangle" w="med" len="med"/>
          </a:ln>
        </p:spPr>
      </p:cxnSp>
      <p:sp>
        <p:nvSpPr>
          <p:cNvPr id="974" name="Google Shape;974;g36aa5e117e9_3_1368"/>
          <p:cNvSpPr txBox="1"/>
          <p:nvPr/>
        </p:nvSpPr>
        <p:spPr>
          <a:xfrm>
            <a:off x="2794323" y="802282"/>
            <a:ext cx="2511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0000"/>
                </a:solidFill>
                <a:latin typeface="Times New Roman"/>
                <a:ea typeface="Times New Roman"/>
                <a:cs typeface="Times New Roman"/>
                <a:sym typeface="Times New Roman"/>
              </a:rPr>
              <a:t>X</a:t>
            </a:r>
            <a:endParaRPr sz="1400" b="0" i="0" u="none" strike="noStrike" cap="none">
              <a:solidFill>
                <a:srgbClr val="FF0000"/>
              </a:solidFill>
              <a:latin typeface="Times New Roman"/>
              <a:ea typeface="Times New Roman"/>
              <a:cs typeface="Times New Roman"/>
              <a:sym typeface="Times New Roman"/>
            </a:endParaRPr>
          </a:p>
        </p:txBody>
      </p:sp>
      <p:cxnSp>
        <p:nvCxnSpPr>
          <p:cNvPr id="975" name="Google Shape;975;g36aa5e117e9_3_1368"/>
          <p:cNvCxnSpPr/>
          <p:nvPr/>
        </p:nvCxnSpPr>
        <p:spPr>
          <a:xfrm flipH="1">
            <a:off x="1335366" y="1368334"/>
            <a:ext cx="3014700" cy="481800"/>
          </a:xfrm>
          <a:prstGeom prst="straightConnector1">
            <a:avLst/>
          </a:prstGeom>
          <a:noFill/>
          <a:ln w="9525" cap="flat" cmpd="sng">
            <a:solidFill>
              <a:srgbClr val="1A9988"/>
            </a:solidFill>
            <a:prstDash val="solid"/>
            <a:round/>
            <a:headEnd type="none" w="sm" len="sm"/>
            <a:tailEnd type="triangle" w="med" len="med"/>
          </a:ln>
        </p:spPr>
      </p:cxnSp>
      <p:sp>
        <p:nvSpPr>
          <p:cNvPr id="976" name="Google Shape;976;g36aa5e117e9_3_1368"/>
          <p:cNvSpPr txBox="1"/>
          <p:nvPr/>
        </p:nvSpPr>
        <p:spPr>
          <a:xfrm>
            <a:off x="4350079" y="891075"/>
            <a:ext cx="8295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A200</a:t>
            </a:r>
            <a:endParaRPr sz="1200" b="0" i="0" u="none" strike="noStrike" cap="none">
              <a:solidFill>
                <a:srgbClr val="000000"/>
              </a:solidFill>
              <a:latin typeface="Lato"/>
              <a:ea typeface="Lato"/>
              <a:cs typeface="Lato"/>
              <a:sym typeface="Lato"/>
            </a:endParaRPr>
          </a:p>
        </p:txBody>
      </p:sp>
      <p:sp>
        <p:nvSpPr>
          <p:cNvPr id="977" name="Google Shape;977;g36aa5e117e9_3_1368"/>
          <p:cNvSpPr/>
          <p:nvPr/>
        </p:nvSpPr>
        <p:spPr>
          <a:xfrm flipH="1">
            <a:off x="562125" y="589175"/>
            <a:ext cx="327600" cy="9783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78" name="Google Shape;978;g36aa5e117e9_3_1368"/>
          <p:cNvCxnSpPr/>
          <p:nvPr/>
        </p:nvCxnSpPr>
        <p:spPr>
          <a:xfrm>
            <a:off x="1330034" y="1563569"/>
            <a:ext cx="3560700" cy="0"/>
          </a:xfrm>
          <a:prstGeom prst="straightConnector1">
            <a:avLst/>
          </a:prstGeom>
          <a:noFill/>
          <a:ln w="9525" cap="flat" cmpd="sng">
            <a:solidFill>
              <a:schemeClr val="dk2"/>
            </a:solidFill>
            <a:prstDash val="dash"/>
            <a:round/>
            <a:headEnd type="none" w="sm" len="sm"/>
            <a:tailEnd type="none" w="sm" len="sm"/>
          </a:ln>
        </p:spPr>
      </p:cxnSp>
      <p:sp>
        <p:nvSpPr>
          <p:cNvPr id="979" name="Google Shape;979;g36aa5e117e9_3_1368"/>
          <p:cNvSpPr txBox="1"/>
          <p:nvPr/>
        </p:nvSpPr>
        <p:spPr>
          <a:xfrm>
            <a:off x="4873625" y="1521574"/>
            <a:ext cx="17478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Open Sans"/>
                <a:ea typeface="Open Sans"/>
                <a:cs typeface="Open Sans"/>
                <a:sym typeface="Open Sans"/>
              </a:rPr>
              <a:t>Timer start (A200)</a:t>
            </a:r>
            <a:endParaRPr sz="1200" b="0" i="1" u="none" strike="noStrike" cap="none">
              <a:solidFill>
                <a:srgbClr val="000000"/>
              </a:solidFill>
              <a:latin typeface="Open Sans"/>
              <a:ea typeface="Open Sans"/>
              <a:cs typeface="Open Sans"/>
              <a:sym typeface="Open Sans"/>
            </a:endParaRPr>
          </a:p>
        </p:txBody>
      </p:sp>
      <p:sp>
        <p:nvSpPr>
          <p:cNvPr id="980" name="Google Shape;980;g36aa5e117e9_3_1368"/>
          <p:cNvSpPr txBox="1"/>
          <p:nvPr/>
        </p:nvSpPr>
        <p:spPr>
          <a:xfrm>
            <a:off x="4344202" y="1178300"/>
            <a:ext cx="8754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A200</a:t>
            </a:r>
            <a:endParaRPr sz="1200" b="0" i="0" u="none" strike="noStrike" cap="none">
              <a:solidFill>
                <a:srgbClr val="000000"/>
              </a:solidFill>
              <a:latin typeface="Lato"/>
              <a:ea typeface="Lato"/>
              <a:cs typeface="Lato"/>
              <a:sym typeface="Lato"/>
            </a:endParaRPr>
          </a:p>
        </p:txBody>
      </p:sp>
      <p:cxnSp>
        <p:nvCxnSpPr>
          <p:cNvPr id="981" name="Google Shape;981;g36aa5e117e9_3_1368"/>
          <p:cNvCxnSpPr/>
          <p:nvPr/>
        </p:nvCxnSpPr>
        <p:spPr>
          <a:xfrm>
            <a:off x="1337114" y="1547576"/>
            <a:ext cx="3052500" cy="477300"/>
          </a:xfrm>
          <a:prstGeom prst="straightConnector1">
            <a:avLst/>
          </a:prstGeom>
          <a:noFill/>
          <a:ln w="9525" cap="flat" cmpd="sng">
            <a:solidFill>
              <a:srgbClr val="1A1A1A"/>
            </a:solidFill>
            <a:prstDash val="solid"/>
            <a:round/>
            <a:headEnd type="none" w="sm" len="sm"/>
            <a:tailEnd type="triangle" w="med" len="med"/>
          </a:ln>
        </p:spPr>
      </p:cxnSp>
      <p:sp>
        <p:nvSpPr>
          <p:cNvPr id="982" name="Google Shape;982;g36aa5e117e9_3_1368"/>
          <p:cNvSpPr txBox="1"/>
          <p:nvPr/>
        </p:nvSpPr>
        <p:spPr>
          <a:xfrm>
            <a:off x="832675" y="1373775"/>
            <a:ext cx="6702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D400</a:t>
            </a:r>
            <a:endParaRPr sz="1200" b="0" i="0" u="none" strike="noStrike" cap="none">
              <a:solidFill>
                <a:srgbClr val="000000"/>
              </a:solidFill>
              <a:latin typeface="Lato"/>
              <a:ea typeface="Lato"/>
              <a:cs typeface="Lato"/>
              <a:sym typeface="Lato"/>
            </a:endParaRPr>
          </a:p>
        </p:txBody>
      </p:sp>
      <p:cxnSp>
        <p:nvCxnSpPr>
          <p:cNvPr id="983" name="Google Shape;983;g36aa5e117e9_3_1368"/>
          <p:cNvCxnSpPr/>
          <p:nvPr/>
        </p:nvCxnSpPr>
        <p:spPr>
          <a:xfrm flipH="1">
            <a:off x="1336999" y="2045501"/>
            <a:ext cx="3014700" cy="481800"/>
          </a:xfrm>
          <a:prstGeom prst="straightConnector1">
            <a:avLst/>
          </a:prstGeom>
          <a:noFill/>
          <a:ln w="9525" cap="flat" cmpd="sng">
            <a:solidFill>
              <a:srgbClr val="1A9988"/>
            </a:solidFill>
            <a:prstDash val="solid"/>
            <a:round/>
            <a:headEnd type="none" w="sm" len="sm"/>
            <a:tailEnd type="triangle" w="med" len="med"/>
          </a:ln>
        </p:spPr>
      </p:cxnSp>
      <p:sp>
        <p:nvSpPr>
          <p:cNvPr id="984" name="Google Shape;984;g36aa5e117e9_3_1368"/>
          <p:cNvSpPr txBox="1"/>
          <p:nvPr/>
        </p:nvSpPr>
        <p:spPr>
          <a:xfrm>
            <a:off x="4351699" y="1878496"/>
            <a:ext cx="8754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Lato"/>
                <a:ea typeface="Lato"/>
                <a:cs typeface="Lato"/>
                <a:sym typeface="Lato"/>
              </a:rPr>
              <a:t>A200</a:t>
            </a:r>
            <a:endParaRPr sz="1200" b="0" i="0" u="none" strike="noStrike" cap="none" dirty="0">
              <a:solidFill>
                <a:srgbClr val="000000"/>
              </a:solidFill>
              <a:latin typeface="Lato"/>
              <a:ea typeface="Lato"/>
              <a:cs typeface="Lato"/>
              <a:sym typeface="Lato"/>
            </a:endParaRPr>
          </a:p>
        </p:txBody>
      </p:sp>
      <p:sp>
        <p:nvSpPr>
          <p:cNvPr id="985" name="Google Shape;985;g36aa5e117e9_3_1368"/>
          <p:cNvSpPr txBox="1"/>
          <p:nvPr/>
        </p:nvSpPr>
        <p:spPr>
          <a:xfrm>
            <a:off x="2646189" y="2834601"/>
            <a:ext cx="547500" cy="24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t>
            </a:r>
            <a:endParaRPr sz="12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t>
            </a:r>
            <a:endParaRPr sz="12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t>
            </a:r>
            <a:endParaRPr sz="1200" b="0" i="0" u="none" strike="noStrike" cap="none">
              <a:solidFill>
                <a:srgbClr val="000000"/>
              </a:solidFill>
              <a:latin typeface="Lato"/>
              <a:ea typeface="Lato"/>
              <a:cs typeface="Lato"/>
              <a:sym typeface="Lato"/>
            </a:endParaRPr>
          </a:p>
        </p:txBody>
      </p:sp>
      <p:sp>
        <p:nvSpPr>
          <p:cNvPr id="986" name="Google Shape;986;g36aa5e117e9_3_1368"/>
          <p:cNvSpPr/>
          <p:nvPr/>
        </p:nvSpPr>
        <p:spPr>
          <a:xfrm flipH="1">
            <a:off x="562050" y="1567475"/>
            <a:ext cx="327600" cy="2174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g36aa5e117e9_3_1368"/>
          <p:cNvSpPr txBox="1"/>
          <p:nvPr/>
        </p:nvSpPr>
        <p:spPr>
          <a:xfrm>
            <a:off x="121666" y="2454390"/>
            <a:ext cx="547607" cy="28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Open Sans"/>
                <a:ea typeface="Open Sans"/>
                <a:cs typeface="Open Sans"/>
                <a:sym typeface="Open Sans"/>
              </a:rPr>
              <a:t>TO</a:t>
            </a:r>
            <a:endParaRPr sz="1400" b="1" i="0" u="none" strike="noStrike" cap="none" dirty="0">
              <a:solidFill>
                <a:srgbClr val="000000"/>
              </a:solidFill>
              <a:latin typeface="Open Sans"/>
              <a:ea typeface="Open Sans"/>
              <a:cs typeface="Open Sans"/>
              <a:sym typeface="Open Sans"/>
            </a:endParaRPr>
          </a:p>
        </p:txBody>
      </p:sp>
      <p:cxnSp>
        <p:nvCxnSpPr>
          <p:cNvPr id="988" name="Google Shape;988;g36aa5e117e9_3_1368"/>
          <p:cNvCxnSpPr/>
          <p:nvPr/>
        </p:nvCxnSpPr>
        <p:spPr>
          <a:xfrm>
            <a:off x="1354364" y="3742199"/>
            <a:ext cx="3052500" cy="477300"/>
          </a:xfrm>
          <a:prstGeom prst="straightConnector1">
            <a:avLst/>
          </a:prstGeom>
          <a:noFill/>
          <a:ln w="9525" cap="flat" cmpd="sng">
            <a:solidFill>
              <a:srgbClr val="1A1A1A"/>
            </a:solidFill>
            <a:prstDash val="solid"/>
            <a:round/>
            <a:headEnd type="none" w="sm" len="sm"/>
            <a:tailEnd type="triangle" w="med" len="med"/>
          </a:ln>
        </p:spPr>
      </p:cxnSp>
      <p:sp>
        <p:nvSpPr>
          <p:cNvPr id="989" name="Google Shape;989;g36aa5e117e9_3_1368"/>
          <p:cNvSpPr txBox="1"/>
          <p:nvPr/>
        </p:nvSpPr>
        <p:spPr>
          <a:xfrm>
            <a:off x="849925" y="3568400"/>
            <a:ext cx="7416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D200</a:t>
            </a:r>
            <a:endParaRPr sz="1200" b="0" i="0" u="none" strike="noStrike" cap="none">
              <a:solidFill>
                <a:srgbClr val="000000"/>
              </a:solidFill>
              <a:latin typeface="Lato"/>
              <a:ea typeface="Lato"/>
              <a:cs typeface="Lato"/>
              <a:sym typeface="Lato"/>
            </a:endParaRPr>
          </a:p>
        </p:txBody>
      </p:sp>
      <p:cxnSp>
        <p:nvCxnSpPr>
          <p:cNvPr id="990" name="Google Shape;990;g36aa5e117e9_3_1368"/>
          <p:cNvCxnSpPr/>
          <p:nvPr/>
        </p:nvCxnSpPr>
        <p:spPr>
          <a:xfrm flipH="1">
            <a:off x="1354249" y="4240124"/>
            <a:ext cx="3014700" cy="481800"/>
          </a:xfrm>
          <a:prstGeom prst="straightConnector1">
            <a:avLst/>
          </a:prstGeom>
          <a:noFill/>
          <a:ln w="9525" cap="flat" cmpd="sng">
            <a:solidFill>
              <a:srgbClr val="1A9988"/>
            </a:solidFill>
            <a:prstDash val="solid"/>
            <a:round/>
            <a:headEnd type="none" w="sm" len="sm"/>
            <a:tailEnd type="triangle" w="med" len="med"/>
          </a:ln>
        </p:spPr>
      </p:cxnSp>
      <p:sp>
        <p:nvSpPr>
          <p:cNvPr id="991" name="Google Shape;991;g36aa5e117e9_3_1368"/>
          <p:cNvSpPr txBox="1"/>
          <p:nvPr/>
        </p:nvSpPr>
        <p:spPr>
          <a:xfrm>
            <a:off x="4344206" y="4060075"/>
            <a:ext cx="9759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A500</a:t>
            </a:r>
            <a:endParaRPr sz="1200" b="0" i="0" u="none" strike="noStrike" cap="none">
              <a:solidFill>
                <a:srgbClr val="000000"/>
              </a:solidFill>
              <a:latin typeface="Lato"/>
              <a:ea typeface="Lato"/>
              <a:cs typeface="Lato"/>
              <a:sym typeface="Lato"/>
            </a:endParaRPr>
          </a:p>
        </p:txBody>
      </p:sp>
      <p:cxnSp>
        <p:nvCxnSpPr>
          <p:cNvPr id="992" name="Google Shape;992;g36aa5e117e9_3_1368"/>
          <p:cNvCxnSpPr>
            <a:endCxn id="993" idx="1"/>
          </p:cNvCxnSpPr>
          <p:nvPr/>
        </p:nvCxnSpPr>
        <p:spPr>
          <a:xfrm>
            <a:off x="1335442" y="3758192"/>
            <a:ext cx="3560700" cy="0"/>
          </a:xfrm>
          <a:prstGeom prst="straightConnector1">
            <a:avLst/>
          </a:prstGeom>
          <a:noFill/>
          <a:ln w="9525" cap="flat" cmpd="sng">
            <a:solidFill>
              <a:schemeClr val="dk2"/>
            </a:solidFill>
            <a:prstDash val="dash"/>
            <a:round/>
            <a:headEnd type="none" w="sm" len="sm"/>
            <a:tailEnd type="none" w="sm" len="sm"/>
          </a:ln>
        </p:spPr>
      </p:cxnSp>
      <p:sp>
        <p:nvSpPr>
          <p:cNvPr id="993" name="Google Shape;993;g36aa5e117e9_3_1368"/>
          <p:cNvSpPr txBox="1"/>
          <p:nvPr/>
        </p:nvSpPr>
        <p:spPr>
          <a:xfrm>
            <a:off x="4896142" y="3618992"/>
            <a:ext cx="17478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FF0000"/>
                </a:solidFill>
                <a:latin typeface="Open Sans"/>
                <a:ea typeface="Open Sans"/>
                <a:cs typeface="Open Sans"/>
                <a:sym typeface="Open Sans"/>
              </a:rPr>
              <a:t>Time-out! Retransmit</a:t>
            </a:r>
            <a:endParaRPr sz="1200" b="0" i="1" u="none" strike="noStrike" cap="none">
              <a:solidFill>
                <a:srgbClr val="FF0000"/>
              </a:solidFill>
              <a:latin typeface="Open Sans"/>
              <a:ea typeface="Open Sans"/>
              <a:cs typeface="Open Sans"/>
              <a:sym typeface="Open Sans"/>
            </a:endParaRPr>
          </a:p>
        </p:txBody>
      </p:sp>
      <p:sp>
        <p:nvSpPr>
          <p:cNvPr id="994" name="Google Shape;994;g36aa5e117e9_3_1368"/>
          <p:cNvSpPr/>
          <p:nvPr/>
        </p:nvSpPr>
        <p:spPr>
          <a:xfrm flipH="1">
            <a:off x="573962" y="3743607"/>
            <a:ext cx="291000" cy="9783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g36aa5e117e9_3_1368"/>
          <p:cNvSpPr txBox="1"/>
          <p:nvPr/>
        </p:nvSpPr>
        <p:spPr>
          <a:xfrm>
            <a:off x="-72325" y="869935"/>
            <a:ext cx="741600" cy="28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pen Sans"/>
                <a:ea typeface="Open Sans"/>
                <a:cs typeface="Open Sans"/>
                <a:sym typeface="Open Sans"/>
              </a:rPr>
              <a:t>1 RTT</a:t>
            </a:r>
            <a:endParaRPr sz="1400" b="1" i="0" u="none" strike="noStrike" cap="none">
              <a:solidFill>
                <a:srgbClr val="000000"/>
              </a:solidFill>
              <a:latin typeface="Open Sans"/>
              <a:ea typeface="Open Sans"/>
              <a:cs typeface="Open Sans"/>
              <a:sym typeface="Open Sans"/>
            </a:endParaRPr>
          </a:p>
        </p:txBody>
      </p:sp>
      <p:sp>
        <p:nvSpPr>
          <p:cNvPr id="996" name="Google Shape;996;g36aa5e117e9_3_1368"/>
          <p:cNvSpPr txBox="1"/>
          <p:nvPr/>
        </p:nvSpPr>
        <p:spPr>
          <a:xfrm>
            <a:off x="-25489" y="4038871"/>
            <a:ext cx="741600" cy="28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pen Sans"/>
                <a:ea typeface="Open Sans"/>
                <a:cs typeface="Open Sans"/>
                <a:sym typeface="Open Sans"/>
              </a:rPr>
              <a:t>1 RTT</a:t>
            </a:r>
            <a:endParaRPr sz="1400" b="1" i="0" u="none" strike="noStrike" cap="none">
              <a:solidFill>
                <a:srgbClr val="000000"/>
              </a:solidFill>
              <a:latin typeface="Open Sans"/>
              <a:ea typeface="Open Sans"/>
              <a:cs typeface="Open Sans"/>
              <a:sym typeface="Open Sans"/>
            </a:endParaRPr>
          </a:p>
        </p:txBody>
      </p:sp>
      <p:sp>
        <p:nvSpPr>
          <p:cNvPr id="997" name="Google Shape;997;g36aa5e117e9_3_1368"/>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600"/>
              <a:buFont typeface="Arial"/>
              <a:buNone/>
            </a:pPr>
            <a:r>
              <a:rPr lang="en" dirty="0">
                <a:solidFill>
                  <a:schemeClr val="accent3"/>
                </a:solidFill>
              </a:rPr>
              <a:t>Question 1</a:t>
            </a:r>
            <a:r>
              <a:rPr lang="en-US" dirty="0">
                <a:solidFill>
                  <a:schemeClr val="accent3"/>
                </a:solidFill>
              </a:rPr>
              <a:t> ANS</a:t>
            </a:r>
            <a:endParaRPr dirty="0"/>
          </a:p>
        </p:txBody>
      </p:sp>
      <p:sp>
        <p:nvSpPr>
          <p:cNvPr id="998" name="Google Shape;998;g36aa5e117e9_3_1368"/>
          <p:cNvSpPr txBox="1"/>
          <p:nvPr/>
        </p:nvSpPr>
        <p:spPr>
          <a:xfrm>
            <a:off x="4756044" y="38211"/>
            <a:ext cx="1722499" cy="95407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1"/>
                </a:solidFill>
                <a:latin typeface="Roboto"/>
                <a:ea typeface="Roboto"/>
                <a:cs typeface="Roboto"/>
                <a:sym typeface="Roboto"/>
              </a:rPr>
              <a:t>Note: E</a:t>
            </a:r>
            <a:r>
              <a:rPr lang="nl-NL" sz="1000" dirty="0">
                <a:solidFill>
                  <a:schemeClr val="dk1"/>
                </a:solidFill>
                <a:latin typeface="Roboto"/>
                <a:ea typeface="Roboto"/>
                <a:cs typeface="Roboto"/>
                <a:sym typeface="Roboto"/>
              </a:rPr>
              <a:t>a</a:t>
            </a:r>
            <a:r>
              <a:rPr lang="en" sz="1000" dirty="0">
                <a:solidFill>
                  <a:schemeClr val="dk1"/>
                </a:solidFill>
                <a:latin typeface="Roboto"/>
                <a:ea typeface="Roboto"/>
                <a:cs typeface="Roboto"/>
                <a:sym typeface="Roboto"/>
              </a:rPr>
              <a:t>ch batch (D100, D200, D300) is sent/received at the same time, but they are shown separately for readability</a:t>
            </a:r>
            <a:endParaRPr sz="1000" dirty="0">
              <a:solidFill>
                <a:schemeClr val="dk1"/>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3BFA6C22-EAC5-8E89-86D4-E1237316A14F}"/>
              </a:ext>
            </a:extLst>
          </p:cNvPr>
          <p:cNvGraphicFramePr>
            <a:graphicFrameLocks noGrp="1"/>
          </p:cNvGraphicFramePr>
          <p:nvPr>
            <p:extLst>
              <p:ext uri="{D42A27DB-BD31-4B8C-83A1-F6EECF244321}">
                <p14:modId xmlns:p14="http://schemas.microsoft.com/office/powerpoint/2010/main" val="1816350784"/>
              </p:ext>
            </p:extLst>
          </p:nvPr>
        </p:nvGraphicFramePr>
        <p:xfrm>
          <a:off x="6599654" y="443377"/>
          <a:ext cx="2435614" cy="4349529"/>
        </p:xfrm>
        <a:graphic>
          <a:graphicData uri="http://schemas.openxmlformats.org/drawingml/2006/table">
            <a:tbl>
              <a:tblPr firstRow="1" bandRow="1">
                <a:tableStyleId>{5940675A-B579-460E-94D1-54222C63F5DA}</a:tableStyleId>
              </a:tblPr>
              <a:tblGrid>
                <a:gridCol w="470259">
                  <a:extLst>
                    <a:ext uri="{9D8B030D-6E8A-4147-A177-3AD203B41FA5}">
                      <a16:colId xmlns:a16="http://schemas.microsoft.com/office/drawing/2014/main" val="2056363757"/>
                    </a:ext>
                  </a:extLst>
                </a:gridCol>
                <a:gridCol w="620299">
                  <a:extLst>
                    <a:ext uri="{9D8B030D-6E8A-4147-A177-3AD203B41FA5}">
                      <a16:colId xmlns:a16="http://schemas.microsoft.com/office/drawing/2014/main" val="133401920"/>
                    </a:ext>
                  </a:extLst>
                </a:gridCol>
                <a:gridCol w="383850">
                  <a:extLst>
                    <a:ext uri="{9D8B030D-6E8A-4147-A177-3AD203B41FA5}">
                      <a16:colId xmlns:a16="http://schemas.microsoft.com/office/drawing/2014/main" val="1048247107"/>
                    </a:ext>
                  </a:extLst>
                </a:gridCol>
                <a:gridCol w="480603">
                  <a:extLst>
                    <a:ext uri="{9D8B030D-6E8A-4147-A177-3AD203B41FA5}">
                      <a16:colId xmlns:a16="http://schemas.microsoft.com/office/drawing/2014/main" val="1848143325"/>
                    </a:ext>
                  </a:extLst>
                </a:gridCol>
                <a:gridCol w="480603">
                  <a:extLst>
                    <a:ext uri="{9D8B030D-6E8A-4147-A177-3AD203B41FA5}">
                      <a16:colId xmlns:a16="http://schemas.microsoft.com/office/drawing/2014/main" val="237271831"/>
                    </a:ext>
                  </a:extLst>
                </a:gridCol>
              </a:tblGrid>
              <a:tr h="61484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000" b="1" dirty="0"/>
                        <a:t>Index</a:t>
                      </a:r>
                      <a:endParaRPr lang="zh-CN" altLang="en-US" sz="1000" b="1" dirty="0"/>
                    </a:p>
                  </a:txBody>
                  <a:tcPr anchor="ctr"/>
                </a:tc>
                <a:tc>
                  <a:txBody>
                    <a:bodyPr/>
                    <a:lstStyle/>
                    <a:p>
                      <a:pPr algn="ctr"/>
                      <a:r>
                        <a:rPr lang="en-US" altLang="zh-CN" sz="1000" b="1" dirty="0"/>
                        <a:t>Packet Data Offset</a:t>
                      </a:r>
                      <a:endParaRPr lang="zh-CN" altLang="en-US" sz="1000" b="1" dirty="0"/>
                    </a:p>
                  </a:txBody>
                  <a:tcPr anchor="ctr"/>
                </a:tc>
                <a:tc>
                  <a:txBody>
                    <a:bodyPr/>
                    <a:lstStyle/>
                    <a:p>
                      <a:pPr algn="ctr"/>
                      <a:r>
                        <a:rPr lang="en-US" altLang="zh-CN" sz="1000" b="1" dirty="0"/>
                        <a:t>Sent on TO</a:t>
                      </a:r>
                      <a:endParaRPr lang="zh-CN" altLang="en-US" sz="1000" b="1" dirty="0"/>
                    </a:p>
                  </a:txBody>
                  <a:tcPr anchor="ctr"/>
                </a:tc>
                <a:tc>
                  <a:txBody>
                    <a:bodyPr/>
                    <a:lstStyle/>
                    <a:p>
                      <a:pPr algn="ctr"/>
                      <a:r>
                        <a:rPr lang="en-US" altLang="zh-CN" sz="1000" b="1" dirty="0"/>
                        <a:t>Dropped?</a:t>
                      </a:r>
                      <a:endParaRPr lang="zh-CN" altLang="en-US" sz="1000" b="1" dirty="0"/>
                    </a:p>
                  </a:txBody>
                  <a:tcPr anchor="ctr"/>
                </a:tc>
                <a:tc>
                  <a:txBody>
                    <a:bodyPr/>
                    <a:lstStyle/>
                    <a:p>
                      <a:pPr algn="ctr"/>
                      <a:r>
                        <a:rPr lang="en-US" altLang="zh-CN" sz="1000" b="1" dirty="0"/>
                        <a:t>Cumulative ACK</a:t>
                      </a:r>
                      <a:endParaRPr lang="zh-CN" altLang="en-US" sz="1000" b="1" dirty="0"/>
                    </a:p>
                  </a:txBody>
                  <a:tcPr anchor="ctr"/>
                </a:tc>
                <a:extLst>
                  <a:ext uri="{0D108BD9-81ED-4DB2-BD59-A6C34878D82A}">
                    <a16:rowId xmlns:a16="http://schemas.microsoft.com/office/drawing/2014/main" val="2950076347"/>
                  </a:ext>
                </a:extLst>
              </a:tr>
              <a:tr h="268069">
                <a:tc>
                  <a:txBody>
                    <a:bodyPr/>
                    <a:lstStyle/>
                    <a:p>
                      <a:pPr algn="ctr"/>
                      <a:r>
                        <a:rPr lang="en-US" altLang="zh-CN" sz="1000" dirty="0">
                          <a:solidFill>
                            <a:srgbClr val="C00000"/>
                          </a:solidFill>
                        </a:rPr>
                        <a:t>1</a:t>
                      </a:r>
                      <a:endParaRPr lang="zh-CN" altLang="en-US" sz="1000" dirty="0">
                        <a:solidFill>
                          <a:srgbClr val="C00000"/>
                        </a:solidFill>
                      </a:endParaRPr>
                    </a:p>
                  </a:txBody>
                  <a:tcPr anchor="ctr"/>
                </a:tc>
                <a:tc>
                  <a:txBody>
                    <a:bodyPr/>
                    <a:lstStyle/>
                    <a:p>
                      <a:pPr algn="ctr"/>
                      <a:r>
                        <a:rPr lang="en-US" altLang="zh-CN" sz="1000" dirty="0">
                          <a:solidFill>
                            <a:srgbClr val="C00000"/>
                          </a:solidFill>
                        </a:rPr>
                        <a:t>D100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A200</a:t>
                      </a:r>
                      <a:endParaRPr lang="zh-CN" altLang="en-US" sz="1000" dirty="0">
                        <a:solidFill>
                          <a:srgbClr val="C00000"/>
                        </a:solidFill>
                      </a:endParaRPr>
                    </a:p>
                  </a:txBody>
                  <a:tcPr anchor="ctr"/>
                </a:tc>
                <a:extLst>
                  <a:ext uri="{0D108BD9-81ED-4DB2-BD59-A6C34878D82A}">
                    <a16:rowId xmlns:a16="http://schemas.microsoft.com/office/drawing/2014/main" val="654695909"/>
                  </a:ext>
                </a:extLst>
              </a:tr>
              <a:tr h="268069">
                <a:tc>
                  <a:txBody>
                    <a:bodyPr/>
                    <a:lstStyle/>
                    <a:p>
                      <a:pPr algn="ctr"/>
                      <a:r>
                        <a:rPr lang="en-US" altLang="zh-CN" sz="1000" dirty="0">
                          <a:solidFill>
                            <a:srgbClr val="C00000"/>
                          </a:solidFill>
                        </a:rPr>
                        <a:t>2</a:t>
                      </a:r>
                      <a:endParaRPr lang="zh-CN" altLang="en-US" sz="1000" dirty="0">
                        <a:solidFill>
                          <a:srgbClr val="C00000"/>
                        </a:solidFill>
                      </a:endParaRPr>
                    </a:p>
                  </a:txBody>
                  <a:tcPr anchor="ctr"/>
                </a:tc>
                <a:tc>
                  <a:txBody>
                    <a:bodyPr/>
                    <a:lstStyle/>
                    <a:p>
                      <a:pPr algn="ctr"/>
                      <a:r>
                        <a:rPr lang="en-US" altLang="zh-CN" sz="1000" dirty="0">
                          <a:solidFill>
                            <a:srgbClr val="C00000"/>
                          </a:solidFill>
                        </a:rPr>
                        <a:t>D200</a:t>
                      </a:r>
                      <a:endParaRPr lang="zh-CN" altLang="en-US" sz="1000" dirty="0">
                        <a:solidFill>
                          <a:srgbClr val="C00000"/>
                        </a:solidFill>
                      </a:endParaRPr>
                    </a:p>
                  </a:txBody>
                  <a:tcPr anchor="ctr"/>
                </a:tc>
                <a:tc>
                  <a:txBody>
                    <a:bodyPr/>
                    <a:lstStyle/>
                    <a:p>
                      <a:pPr algn="ctr"/>
                      <a:endParaRPr lang="zh-CN" altLang="en-US" sz="1000">
                        <a:solidFill>
                          <a:srgbClr val="C00000"/>
                        </a:solidFill>
                      </a:endParaRPr>
                    </a:p>
                  </a:txBody>
                  <a:tcPr anchor="ctr"/>
                </a:tc>
                <a:tc>
                  <a:txBody>
                    <a:bodyPr/>
                    <a:lstStyle/>
                    <a:p>
                      <a:pPr algn="ctr"/>
                      <a:r>
                        <a:rPr lang="en-US" altLang="zh-CN" sz="1000" dirty="0">
                          <a:solidFill>
                            <a:srgbClr val="C00000"/>
                          </a:solidFill>
                        </a:rPr>
                        <a:t>X</a:t>
                      </a:r>
                      <a:endParaRPr lang="zh-CN" altLang="en-US" sz="1000" dirty="0">
                        <a:solidFill>
                          <a:srgbClr val="C00000"/>
                        </a:solidFill>
                      </a:endParaRPr>
                    </a:p>
                  </a:txBody>
                  <a:tcPr anchor="ctr"/>
                </a:tc>
                <a:tc>
                  <a:txBody>
                    <a:bodyPr/>
                    <a:lstStyle/>
                    <a:p>
                      <a:pPr algn="ctr"/>
                      <a:endParaRPr lang="zh-CN" altLang="en-US" sz="1000">
                        <a:solidFill>
                          <a:srgbClr val="C00000"/>
                        </a:solidFill>
                      </a:endParaRPr>
                    </a:p>
                  </a:txBody>
                  <a:tcPr anchor="ctr"/>
                </a:tc>
                <a:extLst>
                  <a:ext uri="{0D108BD9-81ED-4DB2-BD59-A6C34878D82A}">
                    <a16:rowId xmlns:a16="http://schemas.microsoft.com/office/drawing/2014/main" val="3895914874"/>
                  </a:ext>
                </a:extLst>
              </a:tr>
              <a:tr h="268069">
                <a:tc>
                  <a:txBody>
                    <a:bodyPr/>
                    <a:lstStyle/>
                    <a:p>
                      <a:pPr algn="ctr"/>
                      <a:r>
                        <a:rPr lang="en-US" altLang="zh-CN" sz="1000" dirty="0">
                          <a:solidFill>
                            <a:srgbClr val="C00000"/>
                          </a:solidFill>
                        </a:rPr>
                        <a:t>3</a:t>
                      </a:r>
                      <a:endParaRPr lang="zh-CN" altLang="en-US" sz="1000" dirty="0">
                        <a:solidFill>
                          <a:srgbClr val="C00000"/>
                        </a:solidFill>
                      </a:endParaRPr>
                    </a:p>
                  </a:txBody>
                  <a:tcPr anchor="ctr"/>
                </a:tc>
                <a:tc>
                  <a:txBody>
                    <a:bodyPr/>
                    <a:lstStyle/>
                    <a:p>
                      <a:pPr algn="ctr"/>
                      <a:r>
                        <a:rPr lang="en-US" altLang="zh-CN" sz="1000" dirty="0">
                          <a:solidFill>
                            <a:srgbClr val="C00000"/>
                          </a:solidFill>
                        </a:rPr>
                        <a:t>D300</a:t>
                      </a:r>
                      <a:endParaRPr lang="zh-CN" altLang="en-US" sz="1000" dirty="0">
                        <a:solidFill>
                          <a:srgbClr val="C00000"/>
                        </a:solidFill>
                      </a:endParaRPr>
                    </a:p>
                  </a:txBody>
                  <a:tcPr anchor="ctr"/>
                </a:tc>
                <a:tc>
                  <a:txBody>
                    <a:bodyPr/>
                    <a:lstStyle/>
                    <a:p>
                      <a:pPr algn="ctr"/>
                      <a:endParaRPr lang="zh-CN" altLang="en-US" sz="1000">
                        <a:solidFill>
                          <a:srgbClr val="C00000"/>
                        </a:solidFill>
                      </a:endParaRPr>
                    </a:p>
                  </a:txBody>
                  <a:tcPr anchor="ctr"/>
                </a:tc>
                <a:tc>
                  <a:txBody>
                    <a:bodyPr/>
                    <a:lstStyle/>
                    <a:p>
                      <a:pPr algn="ctr"/>
                      <a:endParaRPr lang="zh-CN" altLang="en-US" sz="1000">
                        <a:solidFill>
                          <a:srgbClr val="C00000"/>
                        </a:solidFill>
                      </a:endParaRPr>
                    </a:p>
                  </a:txBody>
                  <a:tcPr anchor="ctr"/>
                </a:tc>
                <a:tc>
                  <a:txBody>
                    <a:bodyPr/>
                    <a:lstStyle/>
                    <a:p>
                      <a:pPr algn="ctr"/>
                      <a:r>
                        <a:rPr lang="en-US" altLang="zh-CN" sz="1000" dirty="0">
                          <a:solidFill>
                            <a:srgbClr val="C00000"/>
                          </a:solidFill>
                        </a:rPr>
                        <a:t>A200</a:t>
                      </a:r>
                      <a:endParaRPr lang="zh-CN" altLang="en-US" sz="1000" dirty="0">
                        <a:solidFill>
                          <a:srgbClr val="C00000"/>
                        </a:solidFill>
                      </a:endParaRPr>
                    </a:p>
                  </a:txBody>
                  <a:tcPr anchor="ctr"/>
                </a:tc>
                <a:extLst>
                  <a:ext uri="{0D108BD9-81ED-4DB2-BD59-A6C34878D82A}">
                    <a16:rowId xmlns:a16="http://schemas.microsoft.com/office/drawing/2014/main" val="836869454"/>
                  </a:ext>
                </a:extLst>
              </a:tr>
              <a:tr h="268069">
                <a:tc>
                  <a:txBody>
                    <a:bodyPr/>
                    <a:lstStyle/>
                    <a:p>
                      <a:pPr algn="ctr"/>
                      <a:r>
                        <a:rPr lang="en-US" altLang="zh-CN" sz="1000" dirty="0">
                          <a:solidFill>
                            <a:srgbClr val="C00000"/>
                          </a:solidFill>
                        </a:rPr>
                        <a:t>4</a:t>
                      </a:r>
                      <a:endParaRPr lang="zh-CN" altLang="en-US" sz="1000" dirty="0">
                        <a:solidFill>
                          <a:srgbClr val="C00000"/>
                        </a:solidFill>
                      </a:endParaRPr>
                    </a:p>
                  </a:txBody>
                  <a:tcPr anchor="ctr"/>
                </a:tc>
                <a:tc>
                  <a:txBody>
                    <a:bodyPr/>
                    <a:lstStyle/>
                    <a:p>
                      <a:pPr algn="ctr"/>
                      <a:r>
                        <a:rPr lang="en-US" altLang="zh-CN" sz="1000" dirty="0">
                          <a:solidFill>
                            <a:srgbClr val="C00000"/>
                          </a:solidFill>
                        </a:rPr>
                        <a:t>D400</a:t>
                      </a:r>
                      <a:endParaRPr lang="zh-CN" altLang="en-US" sz="1000" dirty="0">
                        <a:solidFill>
                          <a:srgbClr val="C00000"/>
                        </a:solidFill>
                      </a:endParaRPr>
                    </a:p>
                  </a:txBody>
                  <a:tcPr anchor="ctr"/>
                </a:tc>
                <a:tc>
                  <a:txBody>
                    <a:bodyPr/>
                    <a:lstStyle/>
                    <a:p>
                      <a:pPr algn="ctr"/>
                      <a:endParaRPr lang="zh-CN" altLang="en-US" sz="1000">
                        <a:solidFill>
                          <a:srgbClr val="C00000"/>
                        </a:solidFill>
                      </a:endParaRPr>
                    </a:p>
                  </a:txBody>
                  <a:tcPr anchor="ctr"/>
                </a:tc>
                <a:tc>
                  <a:txBody>
                    <a:bodyPr/>
                    <a:lstStyle/>
                    <a:p>
                      <a:pPr algn="ctr"/>
                      <a:endParaRPr lang="zh-CN" altLang="en-US" sz="1000">
                        <a:solidFill>
                          <a:srgbClr val="C00000"/>
                        </a:solidFill>
                      </a:endParaRPr>
                    </a:p>
                  </a:txBody>
                  <a:tcPr anchor="ctr"/>
                </a:tc>
                <a:tc>
                  <a:txBody>
                    <a:bodyPr/>
                    <a:lstStyle/>
                    <a:p>
                      <a:pPr algn="ctr"/>
                      <a:r>
                        <a:rPr lang="en-US" altLang="zh-CN" sz="1000" dirty="0">
                          <a:solidFill>
                            <a:srgbClr val="C00000"/>
                          </a:solidFill>
                        </a:rPr>
                        <a:t>A200</a:t>
                      </a:r>
                      <a:endParaRPr lang="zh-CN" altLang="en-US" sz="1000" dirty="0">
                        <a:solidFill>
                          <a:srgbClr val="C00000"/>
                        </a:solidFill>
                      </a:endParaRPr>
                    </a:p>
                  </a:txBody>
                  <a:tcPr anchor="ctr"/>
                </a:tc>
                <a:extLst>
                  <a:ext uri="{0D108BD9-81ED-4DB2-BD59-A6C34878D82A}">
                    <a16:rowId xmlns:a16="http://schemas.microsoft.com/office/drawing/2014/main" val="2452916148"/>
                  </a:ext>
                </a:extLst>
              </a:tr>
              <a:tr h="268069">
                <a:tc>
                  <a:txBody>
                    <a:bodyPr/>
                    <a:lstStyle/>
                    <a:p>
                      <a:pPr algn="ctr"/>
                      <a:r>
                        <a:rPr lang="en-US" altLang="zh-CN" sz="1000" dirty="0">
                          <a:solidFill>
                            <a:srgbClr val="C00000"/>
                          </a:solidFill>
                        </a:rPr>
                        <a:t>5</a:t>
                      </a:r>
                      <a:endParaRPr lang="zh-CN" altLang="en-US" sz="1000" dirty="0">
                        <a:solidFill>
                          <a:srgbClr val="C00000"/>
                        </a:solidFill>
                      </a:endParaRPr>
                    </a:p>
                  </a:txBody>
                  <a:tcPr anchor="ctr"/>
                </a:tc>
                <a:tc>
                  <a:txBody>
                    <a:bodyPr/>
                    <a:lstStyle/>
                    <a:p>
                      <a:pPr algn="ctr"/>
                      <a:r>
                        <a:rPr lang="en-US" altLang="zh-CN" sz="1000" dirty="0">
                          <a:solidFill>
                            <a:srgbClr val="C00000"/>
                          </a:solidFill>
                        </a:rPr>
                        <a:t>D200</a:t>
                      </a:r>
                      <a:endParaRPr lang="zh-CN" altLang="en-US" sz="1000" dirty="0">
                        <a:solidFill>
                          <a:srgbClr val="C00000"/>
                        </a:solidFill>
                      </a:endParaRPr>
                    </a:p>
                  </a:txBody>
                  <a:tcPr anchor="ctr"/>
                </a:tc>
                <a:tc>
                  <a:txBody>
                    <a:bodyPr/>
                    <a:lstStyle/>
                    <a:p>
                      <a:pPr algn="ctr"/>
                      <a:r>
                        <a:rPr lang="en-US" altLang="zh-CN" sz="1000" dirty="0">
                          <a:solidFill>
                            <a:srgbClr val="C00000"/>
                          </a:solidFill>
                        </a:rPr>
                        <a:t>X</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A500</a:t>
                      </a:r>
                      <a:endParaRPr lang="zh-CN" altLang="en-US" sz="1000" dirty="0">
                        <a:solidFill>
                          <a:srgbClr val="C00000"/>
                        </a:solidFill>
                      </a:endParaRPr>
                    </a:p>
                  </a:txBody>
                  <a:tcPr anchor="ctr"/>
                </a:tc>
                <a:extLst>
                  <a:ext uri="{0D108BD9-81ED-4DB2-BD59-A6C34878D82A}">
                    <a16:rowId xmlns:a16="http://schemas.microsoft.com/office/drawing/2014/main" val="2876255528"/>
                  </a:ext>
                </a:extLst>
              </a:tr>
              <a:tr h="268069">
                <a:tc>
                  <a:txBody>
                    <a:bodyPr/>
                    <a:lstStyle/>
                    <a:p>
                      <a:pPr algn="ctr"/>
                      <a:r>
                        <a:rPr lang="en-US" altLang="zh-CN" sz="1000" dirty="0"/>
                        <a:t>6</a:t>
                      </a:r>
                      <a:endParaRPr lang="zh-CN" altLang="en-US" sz="1000" dirty="0"/>
                    </a:p>
                  </a:txBody>
                  <a:tcPr anchor="ctr"/>
                </a:tc>
                <a:tc>
                  <a:txBody>
                    <a:bodyPr/>
                    <a:lstStyle/>
                    <a:p>
                      <a:pPr algn="ctr"/>
                      <a:r>
                        <a:rPr lang="en-US" altLang="zh-CN" sz="1000" dirty="0"/>
                        <a:t>D500</a:t>
                      </a:r>
                      <a:endParaRPr lang="zh-CN" altLang="en-US" sz="1000" dirty="0"/>
                    </a:p>
                  </a:txBody>
                  <a:tcPr anchor="ctr"/>
                </a:tc>
                <a:tc>
                  <a:txBody>
                    <a:bodyPr/>
                    <a:lstStyle/>
                    <a:p>
                      <a:pPr algn="ct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1000" dirty="0"/>
                        <a:t>A600</a:t>
                      </a:r>
                      <a:endParaRPr lang="zh-CN" altLang="en-US" sz="1000" dirty="0"/>
                    </a:p>
                  </a:txBody>
                  <a:tcPr anchor="ctr"/>
                </a:tc>
                <a:extLst>
                  <a:ext uri="{0D108BD9-81ED-4DB2-BD59-A6C34878D82A}">
                    <a16:rowId xmlns:a16="http://schemas.microsoft.com/office/drawing/2014/main" val="531090827"/>
                  </a:ext>
                </a:extLst>
              </a:tr>
              <a:tr h="268069">
                <a:tc>
                  <a:txBody>
                    <a:bodyPr/>
                    <a:lstStyle/>
                    <a:p>
                      <a:pPr algn="ctr"/>
                      <a:r>
                        <a:rPr lang="en-US" altLang="zh-CN" sz="1000" dirty="0"/>
                        <a:t>7</a:t>
                      </a:r>
                      <a:endParaRPr lang="zh-CN" altLang="en-US" sz="1000" dirty="0"/>
                    </a:p>
                  </a:txBody>
                  <a:tcPr anchor="ctr"/>
                </a:tc>
                <a:tc>
                  <a:txBody>
                    <a:bodyPr/>
                    <a:lstStyle/>
                    <a:p>
                      <a:pPr algn="ctr"/>
                      <a:r>
                        <a:rPr lang="en-US" altLang="zh-CN" sz="1000" dirty="0"/>
                        <a:t>D600</a:t>
                      </a:r>
                      <a:endParaRPr lang="zh-CN" altLang="en-US" sz="1000" dirty="0"/>
                    </a:p>
                  </a:txBody>
                  <a:tcPr anchor="ctr"/>
                </a:tc>
                <a:tc>
                  <a:txBody>
                    <a:bodyPr/>
                    <a:lstStyle/>
                    <a:p>
                      <a:pPr algn="ct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1000" dirty="0"/>
                        <a:t>A700</a:t>
                      </a:r>
                      <a:endParaRPr lang="zh-CN" altLang="en-US" sz="1000" dirty="0"/>
                    </a:p>
                  </a:txBody>
                  <a:tcPr anchor="ctr"/>
                </a:tc>
                <a:extLst>
                  <a:ext uri="{0D108BD9-81ED-4DB2-BD59-A6C34878D82A}">
                    <a16:rowId xmlns:a16="http://schemas.microsoft.com/office/drawing/2014/main" val="861226257"/>
                  </a:ext>
                </a:extLst>
              </a:tr>
              <a:tr h="268069">
                <a:tc>
                  <a:txBody>
                    <a:bodyPr/>
                    <a:lstStyle/>
                    <a:p>
                      <a:pPr algn="ctr"/>
                      <a:r>
                        <a:rPr lang="en-US" altLang="zh-CN" sz="1000" dirty="0"/>
                        <a:t>8</a:t>
                      </a:r>
                      <a:endParaRPr lang="zh-CN" altLang="en-US" sz="1000" dirty="0"/>
                    </a:p>
                  </a:txBody>
                  <a:tcPr anchor="ctr"/>
                </a:tc>
                <a:tc>
                  <a:txBody>
                    <a:bodyPr/>
                    <a:lstStyle/>
                    <a:p>
                      <a:pPr algn="ctr"/>
                      <a:r>
                        <a:rPr lang="en-US" altLang="zh-CN" sz="1000" dirty="0"/>
                        <a:t>D700</a:t>
                      </a: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1000" dirty="0"/>
                        <a:t>X</a:t>
                      </a:r>
                      <a:endParaRPr lang="zh-CN" altLang="en-US" sz="1000" dirty="0"/>
                    </a:p>
                  </a:txBody>
                  <a:tcPr anchor="ctr"/>
                </a:tc>
                <a:tc>
                  <a:txBody>
                    <a:bodyPr/>
                    <a:lstStyle/>
                    <a:p>
                      <a:pPr algn="ctr"/>
                      <a:endParaRPr lang="zh-CN" altLang="en-US" sz="1000" dirty="0"/>
                    </a:p>
                  </a:txBody>
                  <a:tcPr anchor="ctr"/>
                </a:tc>
                <a:extLst>
                  <a:ext uri="{0D108BD9-81ED-4DB2-BD59-A6C34878D82A}">
                    <a16:rowId xmlns:a16="http://schemas.microsoft.com/office/drawing/2014/main" val="2600036923"/>
                  </a:ext>
                </a:extLst>
              </a:tr>
              <a:tr h="268069">
                <a:tc>
                  <a:txBody>
                    <a:bodyPr/>
                    <a:lstStyle/>
                    <a:p>
                      <a:pPr algn="ctr"/>
                      <a:r>
                        <a:rPr lang="en-US" altLang="zh-CN" sz="1000" dirty="0"/>
                        <a:t>9</a:t>
                      </a:r>
                      <a:endParaRPr lang="zh-CN" altLang="en-US" sz="1000" dirty="0"/>
                    </a:p>
                  </a:txBody>
                  <a:tcPr anchor="ctr"/>
                </a:tc>
                <a:tc>
                  <a:txBody>
                    <a:bodyPr/>
                    <a:lstStyle/>
                    <a:p>
                      <a:pPr algn="ctr"/>
                      <a:r>
                        <a:rPr lang="en-US" altLang="zh-CN" sz="1000" dirty="0"/>
                        <a:t>D800</a:t>
                      </a:r>
                      <a:endParaRPr lang="zh-CN" altLang="en-US" sz="1000" dirty="0"/>
                    </a:p>
                  </a:txBody>
                  <a:tcPr anchor="ctr"/>
                </a:tc>
                <a:tc>
                  <a:txBody>
                    <a:bodyPr/>
                    <a:lstStyle/>
                    <a:p>
                      <a:pPr algn="ct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1000" dirty="0"/>
                        <a:t>A700</a:t>
                      </a:r>
                      <a:endParaRPr lang="zh-CN" altLang="en-US" sz="1000" dirty="0"/>
                    </a:p>
                  </a:txBody>
                  <a:tcPr anchor="ctr"/>
                </a:tc>
                <a:extLst>
                  <a:ext uri="{0D108BD9-81ED-4DB2-BD59-A6C34878D82A}">
                    <a16:rowId xmlns:a16="http://schemas.microsoft.com/office/drawing/2014/main" val="4051413900"/>
                  </a:ext>
                </a:extLst>
              </a:tr>
              <a:tr h="411956">
                <a:tc>
                  <a:txBody>
                    <a:bodyPr/>
                    <a:lstStyle/>
                    <a:p>
                      <a:pPr algn="ctr"/>
                      <a:r>
                        <a:rPr lang="en-US" altLang="zh-CN" sz="1000" dirty="0"/>
                        <a:t>10</a:t>
                      </a:r>
                      <a:endParaRPr lang="zh-CN" altLang="en-US" sz="1000" dirty="0"/>
                    </a:p>
                  </a:txBody>
                  <a:tcPr anchor="ctr"/>
                </a:tc>
                <a:tc>
                  <a:txBody>
                    <a:bodyPr/>
                    <a:lstStyle/>
                    <a:p>
                      <a:pPr algn="ctr"/>
                      <a:r>
                        <a:rPr lang="en-US" altLang="zh-CN" sz="1000" dirty="0"/>
                        <a:t>D900</a:t>
                      </a:r>
                      <a:endParaRPr lang="zh-CN" altLang="en-US" sz="1000" dirty="0"/>
                    </a:p>
                  </a:txBody>
                  <a:tcPr anchor="ctr"/>
                </a:tc>
                <a:tc>
                  <a:txBody>
                    <a:bodyPr/>
                    <a:lstStyle/>
                    <a:p>
                      <a:pPr algn="ct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1000" dirty="0"/>
                        <a:t>A700</a:t>
                      </a:r>
                      <a:endParaRPr lang="zh-CN" altLang="en-US" sz="1000" dirty="0"/>
                    </a:p>
                  </a:txBody>
                  <a:tcPr anchor="ctr"/>
                </a:tc>
                <a:extLst>
                  <a:ext uri="{0D108BD9-81ED-4DB2-BD59-A6C34878D82A}">
                    <a16:rowId xmlns:a16="http://schemas.microsoft.com/office/drawing/2014/main" val="808073066"/>
                  </a:ext>
                </a:extLst>
              </a:tr>
              <a:tr h="411956">
                <a:tc>
                  <a:txBody>
                    <a:bodyPr/>
                    <a:lstStyle/>
                    <a:p>
                      <a:pPr algn="ctr"/>
                      <a:r>
                        <a:rPr lang="en-US" altLang="zh-CN" sz="1000" dirty="0"/>
                        <a:t>11</a:t>
                      </a:r>
                      <a:endParaRPr lang="zh-CN" altLang="en-US" sz="1000" dirty="0"/>
                    </a:p>
                  </a:txBody>
                  <a:tcPr anchor="ctr"/>
                </a:tc>
                <a:tc>
                  <a:txBody>
                    <a:bodyPr/>
                    <a:lstStyle/>
                    <a:p>
                      <a:pPr algn="ctr"/>
                      <a:r>
                        <a:rPr lang="en-US" altLang="zh-CN" sz="1000" dirty="0"/>
                        <a:t>D700</a:t>
                      </a:r>
                      <a:endParaRPr lang="zh-CN" altLang="en-US" sz="1000" dirty="0"/>
                    </a:p>
                  </a:txBody>
                  <a:tcPr anchor="ctr"/>
                </a:tc>
                <a:tc>
                  <a:txBody>
                    <a:bodyPr/>
                    <a:lstStyle/>
                    <a:p>
                      <a:pPr algn="ctr"/>
                      <a:r>
                        <a:rPr lang="en-US" altLang="zh-CN" sz="1000" dirty="0"/>
                        <a:t>X</a:t>
                      </a: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800" dirty="0"/>
                        <a:t>A1000</a:t>
                      </a:r>
                      <a:endParaRPr lang="zh-CN" altLang="en-US" sz="800" dirty="0"/>
                    </a:p>
                  </a:txBody>
                  <a:tcPr anchor="ctr"/>
                </a:tc>
                <a:extLst>
                  <a:ext uri="{0D108BD9-81ED-4DB2-BD59-A6C34878D82A}">
                    <a16:rowId xmlns:a16="http://schemas.microsoft.com/office/drawing/2014/main" val="104732790"/>
                  </a:ext>
                </a:extLst>
              </a:tr>
              <a:tr h="411956">
                <a:tc>
                  <a:txBody>
                    <a:bodyPr/>
                    <a:lstStyle/>
                    <a:p>
                      <a:pPr algn="ctr"/>
                      <a:r>
                        <a:rPr lang="en-US" altLang="zh-CN" sz="1000" dirty="0"/>
                        <a:t>12</a:t>
                      </a:r>
                      <a:endParaRPr lang="zh-CN" altLang="en-US" sz="1000" dirty="0"/>
                    </a:p>
                  </a:txBody>
                  <a:tcPr anchor="ctr"/>
                </a:tc>
                <a:tc>
                  <a:txBody>
                    <a:bodyPr/>
                    <a:lstStyle/>
                    <a:p>
                      <a:pPr algn="ctr"/>
                      <a:r>
                        <a:rPr lang="en-US" altLang="zh-CN" sz="1000" dirty="0"/>
                        <a:t>D1000</a:t>
                      </a:r>
                      <a:endParaRPr lang="zh-CN" altLang="en-US" sz="1000" dirty="0"/>
                    </a:p>
                  </a:txBody>
                  <a:tcPr anchor="ctr"/>
                </a:tc>
                <a:tc>
                  <a:txBody>
                    <a:bodyPr/>
                    <a:lstStyle/>
                    <a:p>
                      <a:pPr algn="ctr"/>
                      <a:endParaRPr lang="zh-CN" altLang="en-US" sz="1000" dirty="0"/>
                    </a:p>
                  </a:txBody>
                  <a:tcPr anchor="ctr"/>
                </a:tc>
                <a:tc>
                  <a:txBody>
                    <a:bodyPr/>
                    <a:lstStyle/>
                    <a:p>
                      <a:pPr algn="ctr"/>
                      <a:endParaRPr lang="zh-CN" altLang="en-US" sz="1000" dirty="0"/>
                    </a:p>
                  </a:txBody>
                  <a:tcPr anchor="ctr"/>
                </a:tc>
                <a:tc>
                  <a:txBody>
                    <a:bodyPr/>
                    <a:lstStyle/>
                    <a:p>
                      <a:pPr algn="ctr"/>
                      <a:r>
                        <a:rPr lang="en-US" altLang="zh-CN" sz="800" dirty="0"/>
                        <a:t>A1100</a:t>
                      </a:r>
                      <a:endParaRPr lang="zh-CN" altLang="en-US" sz="800" dirty="0"/>
                    </a:p>
                  </a:txBody>
                  <a:tcPr anchor="ctr"/>
                </a:tc>
                <a:extLst>
                  <a:ext uri="{0D108BD9-81ED-4DB2-BD59-A6C34878D82A}">
                    <a16:rowId xmlns:a16="http://schemas.microsoft.com/office/drawing/2014/main" val="1776121461"/>
                  </a:ext>
                </a:extLst>
              </a:tr>
            </a:tbl>
          </a:graphicData>
        </a:graphic>
      </p:graphicFrame>
      <p:sp>
        <p:nvSpPr>
          <p:cNvPr id="3" name="Google Shape;998;g36aa5e117e9_3_1368">
            <a:extLst>
              <a:ext uri="{FF2B5EF4-FFF2-40B4-BE49-F238E27FC236}">
                <a16:creationId xmlns:a16="http://schemas.microsoft.com/office/drawing/2014/main" id="{4D629594-DA59-DDE1-EB9C-83C797F9D0FD}"/>
              </a:ext>
            </a:extLst>
          </p:cNvPr>
          <p:cNvSpPr txBox="1"/>
          <p:nvPr/>
        </p:nvSpPr>
        <p:spPr>
          <a:xfrm>
            <a:off x="4566244" y="2301070"/>
            <a:ext cx="1902103" cy="126185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spAutoFit/>
          </a:bodyPr>
          <a:lstStyle/>
          <a:p>
            <a:pPr lvl="0"/>
            <a:r>
              <a:rPr lang="en-US" sz="1000" dirty="0">
                <a:solidFill>
                  <a:schemeClr val="dk1"/>
                </a:solidFill>
                <a:latin typeface="Roboto"/>
                <a:ea typeface="Roboto"/>
                <a:cs typeface="Roboto"/>
                <a:sym typeface="Roboto"/>
              </a:rPr>
              <a:t>Here Sender sends D200 upon </a:t>
            </a:r>
            <a:r>
              <a:rPr lang="en-US" sz="1000" dirty="0">
                <a:latin typeface="Roboto"/>
                <a:ea typeface="Roboto"/>
                <a:cs typeface="Roboto"/>
                <a:sym typeface="Roboto"/>
              </a:rPr>
              <a:t>timeout, but with fast retransmit, sender will send D200 when three duplicate acks A200 are received. The table remains the same with or without fast retransmit.</a:t>
            </a:r>
            <a:endParaRPr sz="1000"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7"/>
                                        </p:tgtEl>
                                        <p:attrNameLst>
                                          <p:attrName>style.visibility</p:attrName>
                                        </p:attrNameLst>
                                      </p:cBhvr>
                                      <p:to>
                                        <p:strVal val="visible"/>
                                      </p:to>
                                    </p:set>
                                    <p:animEffect transition="in" filter="fade">
                                      <p:cBhvr>
                                        <p:cTn id="7" dur="1000"/>
                                        <p:tgtEl>
                                          <p:spTgt spid="967"/>
                                        </p:tgtEl>
                                      </p:cBhvr>
                                    </p:animEffect>
                                  </p:childTnLst>
                                </p:cTn>
                              </p:par>
                              <p:par>
                                <p:cTn id="8" presetID="10" presetClass="entr" presetSubtype="0" fill="hold" nodeType="withEffect">
                                  <p:stCondLst>
                                    <p:cond delay="0"/>
                                  </p:stCondLst>
                                  <p:childTnLst>
                                    <p:set>
                                      <p:cBhvr>
                                        <p:cTn id="9" dur="1" fill="hold">
                                          <p:stCondLst>
                                            <p:cond delay="0"/>
                                          </p:stCondLst>
                                        </p:cTn>
                                        <p:tgtEl>
                                          <p:spTgt spid="968"/>
                                        </p:tgtEl>
                                        <p:attrNameLst>
                                          <p:attrName>style.visibility</p:attrName>
                                        </p:attrNameLst>
                                      </p:cBhvr>
                                      <p:to>
                                        <p:strVal val="visible"/>
                                      </p:to>
                                    </p:set>
                                    <p:animEffect transition="in" filter="fade">
                                      <p:cBhvr>
                                        <p:cTn id="10" dur="1000"/>
                                        <p:tgtEl>
                                          <p:spTgt spid="968"/>
                                        </p:tgtEl>
                                      </p:cBhvr>
                                    </p:animEffect>
                                  </p:childTnLst>
                                </p:cTn>
                              </p:par>
                              <p:par>
                                <p:cTn id="11" presetID="10" presetClass="entr" presetSubtype="0" fill="hold" nodeType="withEffect">
                                  <p:stCondLst>
                                    <p:cond delay="0"/>
                                  </p:stCondLst>
                                  <p:childTnLst>
                                    <p:set>
                                      <p:cBhvr>
                                        <p:cTn id="12" dur="1" fill="hold">
                                          <p:stCondLst>
                                            <p:cond delay="0"/>
                                          </p:stCondLst>
                                        </p:cTn>
                                        <p:tgtEl>
                                          <p:spTgt spid="969"/>
                                        </p:tgtEl>
                                        <p:attrNameLst>
                                          <p:attrName>style.visibility</p:attrName>
                                        </p:attrNameLst>
                                      </p:cBhvr>
                                      <p:to>
                                        <p:strVal val="visible"/>
                                      </p:to>
                                    </p:set>
                                    <p:animEffect transition="in" filter="fade">
                                      <p:cBhvr>
                                        <p:cTn id="13" dur="1000"/>
                                        <p:tgtEl>
                                          <p:spTgt spid="969"/>
                                        </p:tgtEl>
                                      </p:cBhvr>
                                    </p:animEffect>
                                  </p:childTnLst>
                                </p:cTn>
                              </p:par>
                              <p:par>
                                <p:cTn id="14" presetID="10" presetClass="entr" presetSubtype="0" fill="hold" nodeType="withEffect">
                                  <p:stCondLst>
                                    <p:cond delay="0"/>
                                  </p:stCondLst>
                                  <p:childTnLst>
                                    <p:set>
                                      <p:cBhvr>
                                        <p:cTn id="15" dur="1" fill="hold">
                                          <p:stCondLst>
                                            <p:cond delay="0"/>
                                          </p:stCondLst>
                                        </p:cTn>
                                        <p:tgtEl>
                                          <p:spTgt spid="970"/>
                                        </p:tgtEl>
                                        <p:attrNameLst>
                                          <p:attrName>style.visibility</p:attrName>
                                        </p:attrNameLst>
                                      </p:cBhvr>
                                      <p:to>
                                        <p:strVal val="visible"/>
                                      </p:to>
                                    </p:set>
                                    <p:animEffect transition="in" filter="fade">
                                      <p:cBhvr>
                                        <p:cTn id="16" dur="1000"/>
                                        <p:tgtEl>
                                          <p:spTgt spid="970"/>
                                        </p:tgtEl>
                                      </p:cBhvr>
                                    </p:animEffect>
                                  </p:childTnLst>
                                </p:cTn>
                              </p:par>
                              <p:par>
                                <p:cTn id="17" presetID="10" presetClass="entr" presetSubtype="0" fill="hold" nodeType="withEffect">
                                  <p:stCondLst>
                                    <p:cond delay="0"/>
                                  </p:stCondLst>
                                  <p:childTnLst>
                                    <p:set>
                                      <p:cBhvr>
                                        <p:cTn id="18" dur="1" fill="hold">
                                          <p:stCondLst>
                                            <p:cond delay="0"/>
                                          </p:stCondLst>
                                        </p:cTn>
                                        <p:tgtEl>
                                          <p:spTgt spid="971"/>
                                        </p:tgtEl>
                                        <p:attrNameLst>
                                          <p:attrName>style.visibility</p:attrName>
                                        </p:attrNameLst>
                                      </p:cBhvr>
                                      <p:to>
                                        <p:strVal val="visible"/>
                                      </p:to>
                                    </p:set>
                                    <p:animEffect transition="in" filter="fade">
                                      <p:cBhvr>
                                        <p:cTn id="19" dur="1000"/>
                                        <p:tgtEl>
                                          <p:spTgt spid="971"/>
                                        </p:tgtEl>
                                      </p:cBhvr>
                                    </p:animEffect>
                                  </p:childTnLst>
                                </p:cTn>
                              </p:par>
                              <p:par>
                                <p:cTn id="20" presetID="10" presetClass="entr" presetSubtype="0" fill="hold" nodeType="withEffect">
                                  <p:stCondLst>
                                    <p:cond delay="0"/>
                                  </p:stCondLst>
                                  <p:childTnLst>
                                    <p:set>
                                      <p:cBhvr>
                                        <p:cTn id="21" dur="1" fill="hold">
                                          <p:stCondLst>
                                            <p:cond delay="0"/>
                                          </p:stCondLst>
                                        </p:cTn>
                                        <p:tgtEl>
                                          <p:spTgt spid="972"/>
                                        </p:tgtEl>
                                        <p:attrNameLst>
                                          <p:attrName>style.visibility</p:attrName>
                                        </p:attrNameLst>
                                      </p:cBhvr>
                                      <p:to>
                                        <p:strVal val="visible"/>
                                      </p:to>
                                    </p:set>
                                    <p:animEffect transition="in" filter="fade">
                                      <p:cBhvr>
                                        <p:cTn id="22" dur="1000"/>
                                        <p:tgtEl>
                                          <p:spTgt spid="972"/>
                                        </p:tgtEl>
                                      </p:cBhvr>
                                    </p:animEffect>
                                  </p:childTnLst>
                                </p:cTn>
                              </p:par>
                              <p:par>
                                <p:cTn id="23" presetID="10" presetClass="entr" presetSubtype="0" fill="hold" nodeType="withEffect">
                                  <p:stCondLst>
                                    <p:cond delay="0"/>
                                  </p:stCondLst>
                                  <p:childTnLst>
                                    <p:set>
                                      <p:cBhvr>
                                        <p:cTn id="24" dur="1" fill="hold">
                                          <p:stCondLst>
                                            <p:cond delay="0"/>
                                          </p:stCondLst>
                                        </p:cTn>
                                        <p:tgtEl>
                                          <p:spTgt spid="974"/>
                                        </p:tgtEl>
                                        <p:attrNameLst>
                                          <p:attrName>style.visibility</p:attrName>
                                        </p:attrNameLst>
                                      </p:cBhvr>
                                      <p:to>
                                        <p:strVal val="visible"/>
                                      </p:to>
                                    </p:set>
                                    <p:animEffect transition="in" filter="fade">
                                      <p:cBhvr>
                                        <p:cTn id="25" dur="1000"/>
                                        <p:tgtEl>
                                          <p:spTgt spid="9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73"/>
                                        </p:tgtEl>
                                        <p:attrNameLst>
                                          <p:attrName>style.visibility</p:attrName>
                                        </p:attrNameLst>
                                      </p:cBhvr>
                                      <p:to>
                                        <p:strVal val="visible"/>
                                      </p:to>
                                    </p:set>
                                    <p:animEffect transition="in" filter="fade">
                                      <p:cBhvr>
                                        <p:cTn id="30" dur="1000"/>
                                        <p:tgtEl>
                                          <p:spTgt spid="973"/>
                                        </p:tgtEl>
                                      </p:cBhvr>
                                    </p:animEffect>
                                  </p:childTnLst>
                                </p:cTn>
                              </p:par>
                              <p:par>
                                <p:cTn id="31" presetID="10" presetClass="entr" presetSubtype="0" fill="hold" nodeType="withEffect">
                                  <p:stCondLst>
                                    <p:cond delay="0"/>
                                  </p:stCondLst>
                                  <p:childTnLst>
                                    <p:set>
                                      <p:cBhvr>
                                        <p:cTn id="32" dur="1" fill="hold">
                                          <p:stCondLst>
                                            <p:cond delay="0"/>
                                          </p:stCondLst>
                                        </p:cTn>
                                        <p:tgtEl>
                                          <p:spTgt spid="976"/>
                                        </p:tgtEl>
                                        <p:attrNameLst>
                                          <p:attrName>style.visibility</p:attrName>
                                        </p:attrNameLst>
                                      </p:cBhvr>
                                      <p:to>
                                        <p:strVal val="visible"/>
                                      </p:to>
                                    </p:set>
                                    <p:animEffect transition="in" filter="fade">
                                      <p:cBhvr>
                                        <p:cTn id="33" dur="1000"/>
                                        <p:tgtEl>
                                          <p:spTgt spid="976"/>
                                        </p:tgtEl>
                                      </p:cBhvr>
                                    </p:animEffect>
                                  </p:childTnLst>
                                </p:cTn>
                              </p:par>
                              <p:par>
                                <p:cTn id="34" presetID="10" presetClass="entr" presetSubtype="0" fill="hold" nodeType="withEffect">
                                  <p:stCondLst>
                                    <p:cond delay="0"/>
                                  </p:stCondLst>
                                  <p:childTnLst>
                                    <p:set>
                                      <p:cBhvr>
                                        <p:cTn id="35" dur="1" fill="hold">
                                          <p:stCondLst>
                                            <p:cond delay="0"/>
                                          </p:stCondLst>
                                        </p:cTn>
                                        <p:tgtEl>
                                          <p:spTgt spid="980"/>
                                        </p:tgtEl>
                                        <p:attrNameLst>
                                          <p:attrName>style.visibility</p:attrName>
                                        </p:attrNameLst>
                                      </p:cBhvr>
                                      <p:to>
                                        <p:strVal val="visible"/>
                                      </p:to>
                                    </p:set>
                                    <p:animEffect transition="in" filter="fade">
                                      <p:cBhvr>
                                        <p:cTn id="36" dur="1000"/>
                                        <p:tgtEl>
                                          <p:spTgt spid="980"/>
                                        </p:tgtEl>
                                      </p:cBhvr>
                                    </p:animEffect>
                                  </p:childTnLst>
                                </p:cTn>
                              </p:par>
                              <p:par>
                                <p:cTn id="37" presetID="10" presetClass="entr" presetSubtype="0" fill="hold" nodeType="withEffect">
                                  <p:stCondLst>
                                    <p:cond delay="0"/>
                                  </p:stCondLst>
                                  <p:childTnLst>
                                    <p:set>
                                      <p:cBhvr>
                                        <p:cTn id="38" dur="1" fill="hold">
                                          <p:stCondLst>
                                            <p:cond delay="0"/>
                                          </p:stCondLst>
                                        </p:cTn>
                                        <p:tgtEl>
                                          <p:spTgt spid="975"/>
                                        </p:tgtEl>
                                        <p:attrNameLst>
                                          <p:attrName>style.visibility</p:attrName>
                                        </p:attrNameLst>
                                      </p:cBhvr>
                                      <p:to>
                                        <p:strVal val="visible"/>
                                      </p:to>
                                    </p:set>
                                    <p:animEffect transition="in" filter="fade">
                                      <p:cBhvr>
                                        <p:cTn id="39" dur="1000"/>
                                        <p:tgtEl>
                                          <p:spTgt spid="97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95"/>
                                        </p:tgtEl>
                                        <p:attrNameLst>
                                          <p:attrName>style.visibility</p:attrName>
                                        </p:attrNameLst>
                                      </p:cBhvr>
                                      <p:to>
                                        <p:strVal val="visible"/>
                                      </p:to>
                                    </p:set>
                                    <p:animEffect transition="in" filter="fade">
                                      <p:cBhvr>
                                        <p:cTn id="44" dur="1000"/>
                                        <p:tgtEl>
                                          <p:spTgt spid="995"/>
                                        </p:tgtEl>
                                      </p:cBhvr>
                                    </p:animEffect>
                                  </p:childTnLst>
                                </p:cTn>
                              </p:par>
                              <p:par>
                                <p:cTn id="45" presetID="10" presetClass="entr" presetSubtype="0" fill="hold" nodeType="withEffect">
                                  <p:stCondLst>
                                    <p:cond delay="0"/>
                                  </p:stCondLst>
                                  <p:childTnLst>
                                    <p:set>
                                      <p:cBhvr>
                                        <p:cTn id="46" dur="1" fill="hold">
                                          <p:stCondLst>
                                            <p:cond delay="0"/>
                                          </p:stCondLst>
                                        </p:cTn>
                                        <p:tgtEl>
                                          <p:spTgt spid="977"/>
                                        </p:tgtEl>
                                        <p:attrNameLst>
                                          <p:attrName>style.visibility</p:attrName>
                                        </p:attrNameLst>
                                      </p:cBhvr>
                                      <p:to>
                                        <p:strVal val="visible"/>
                                      </p:to>
                                    </p:set>
                                    <p:animEffect transition="in" filter="fade">
                                      <p:cBhvr>
                                        <p:cTn id="47" dur="1000"/>
                                        <p:tgtEl>
                                          <p:spTgt spid="9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9"/>
                                        </p:tgtEl>
                                        <p:attrNameLst>
                                          <p:attrName>style.visibility</p:attrName>
                                        </p:attrNameLst>
                                      </p:cBhvr>
                                      <p:to>
                                        <p:strVal val="visible"/>
                                      </p:to>
                                    </p:set>
                                    <p:animEffect transition="in" filter="fade">
                                      <p:cBhvr>
                                        <p:cTn id="52" dur="1000"/>
                                        <p:tgtEl>
                                          <p:spTgt spid="979"/>
                                        </p:tgtEl>
                                      </p:cBhvr>
                                    </p:animEffect>
                                  </p:childTnLst>
                                </p:cTn>
                              </p:par>
                              <p:par>
                                <p:cTn id="53" presetID="10" presetClass="entr" presetSubtype="0" fill="hold" nodeType="withEffect">
                                  <p:stCondLst>
                                    <p:cond delay="0"/>
                                  </p:stCondLst>
                                  <p:childTnLst>
                                    <p:set>
                                      <p:cBhvr>
                                        <p:cTn id="54" dur="1" fill="hold">
                                          <p:stCondLst>
                                            <p:cond delay="0"/>
                                          </p:stCondLst>
                                        </p:cTn>
                                        <p:tgtEl>
                                          <p:spTgt spid="978"/>
                                        </p:tgtEl>
                                        <p:attrNameLst>
                                          <p:attrName>style.visibility</p:attrName>
                                        </p:attrNameLst>
                                      </p:cBhvr>
                                      <p:to>
                                        <p:strVal val="visible"/>
                                      </p:to>
                                    </p:set>
                                    <p:animEffect transition="in" filter="fade">
                                      <p:cBhvr>
                                        <p:cTn id="55" dur="1000"/>
                                        <p:tgtEl>
                                          <p:spTgt spid="97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82"/>
                                        </p:tgtEl>
                                        <p:attrNameLst>
                                          <p:attrName>style.visibility</p:attrName>
                                        </p:attrNameLst>
                                      </p:cBhvr>
                                      <p:to>
                                        <p:strVal val="visible"/>
                                      </p:to>
                                    </p:set>
                                    <p:animEffect transition="in" filter="fade">
                                      <p:cBhvr>
                                        <p:cTn id="60" dur="1000"/>
                                        <p:tgtEl>
                                          <p:spTgt spid="982"/>
                                        </p:tgtEl>
                                      </p:cBhvr>
                                    </p:animEffect>
                                  </p:childTnLst>
                                </p:cTn>
                              </p:par>
                              <p:par>
                                <p:cTn id="61" presetID="10" presetClass="entr" presetSubtype="0" fill="hold" nodeType="withEffect">
                                  <p:stCondLst>
                                    <p:cond delay="0"/>
                                  </p:stCondLst>
                                  <p:childTnLst>
                                    <p:set>
                                      <p:cBhvr>
                                        <p:cTn id="62" dur="1" fill="hold">
                                          <p:stCondLst>
                                            <p:cond delay="0"/>
                                          </p:stCondLst>
                                        </p:cTn>
                                        <p:tgtEl>
                                          <p:spTgt spid="981"/>
                                        </p:tgtEl>
                                        <p:attrNameLst>
                                          <p:attrName>style.visibility</p:attrName>
                                        </p:attrNameLst>
                                      </p:cBhvr>
                                      <p:to>
                                        <p:strVal val="visible"/>
                                      </p:to>
                                    </p:set>
                                    <p:animEffect transition="in" filter="fade">
                                      <p:cBhvr>
                                        <p:cTn id="63" dur="1000"/>
                                        <p:tgtEl>
                                          <p:spTgt spid="9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84"/>
                                        </p:tgtEl>
                                        <p:attrNameLst>
                                          <p:attrName>style.visibility</p:attrName>
                                        </p:attrNameLst>
                                      </p:cBhvr>
                                      <p:to>
                                        <p:strVal val="visible"/>
                                      </p:to>
                                    </p:set>
                                    <p:animEffect transition="in" filter="fade">
                                      <p:cBhvr>
                                        <p:cTn id="68" dur="1000"/>
                                        <p:tgtEl>
                                          <p:spTgt spid="984"/>
                                        </p:tgtEl>
                                      </p:cBhvr>
                                    </p:animEffect>
                                  </p:childTnLst>
                                </p:cTn>
                              </p:par>
                              <p:par>
                                <p:cTn id="69" presetID="10" presetClass="entr" presetSubtype="0" fill="hold" nodeType="withEffect">
                                  <p:stCondLst>
                                    <p:cond delay="0"/>
                                  </p:stCondLst>
                                  <p:childTnLst>
                                    <p:set>
                                      <p:cBhvr>
                                        <p:cTn id="70" dur="1" fill="hold">
                                          <p:stCondLst>
                                            <p:cond delay="0"/>
                                          </p:stCondLst>
                                        </p:cTn>
                                        <p:tgtEl>
                                          <p:spTgt spid="983"/>
                                        </p:tgtEl>
                                        <p:attrNameLst>
                                          <p:attrName>style.visibility</p:attrName>
                                        </p:attrNameLst>
                                      </p:cBhvr>
                                      <p:to>
                                        <p:strVal val="visible"/>
                                      </p:to>
                                    </p:set>
                                    <p:animEffect transition="in" filter="fade">
                                      <p:cBhvr>
                                        <p:cTn id="71" dur="1000"/>
                                        <p:tgtEl>
                                          <p:spTgt spid="98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85"/>
                                        </p:tgtEl>
                                        <p:attrNameLst>
                                          <p:attrName>style.visibility</p:attrName>
                                        </p:attrNameLst>
                                      </p:cBhvr>
                                      <p:to>
                                        <p:strVal val="visible"/>
                                      </p:to>
                                    </p:set>
                                    <p:animEffect transition="in" filter="fade">
                                      <p:cBhvr>
                                        <p:cTn id="76" dur="1000"/>
                                        <p:tgtEl>
                                          <p:spTgt spid="985"/>
                                        </p:tgtEl>
                                      </p:cBhvr>
                                    </p:animEffect>
                                  </p:childTnLst>
                                </p:cTn>
                              </p:par>
                              <p:par>
                                <p:cTn id="77" presetID="10" presetClass="entr" presetSubtype="0" fill="hold" nodeType="withEffect">
                                  <p:stCondLst>
                                    <p:cond delay="0"/>
                                  </p:stCondLst>
                                  <p:childTnLst>
                                    <p:set>
                                      <p:cBhvr>
                                        <p:cTn id="78" dur="1" fill="hold">
                                          <p:stCondLst>
                                            <p:cond delay="0"/>
                                          </p:stCondLst>
                                        </p:cTn>
                                        <p:tgtEl>
                                          <p:spTgt spid="992"/>
                                        </p:tgtEl>
                                        <p:attrNameLst>
                                          <p:attrName>style.visibility</p:attrName>
                                        </p:attrNameLst>
                                      </p:cBhvr>
                                      <p:to>
                                        <p:strVal val="visible"/>
                                      </p:to>
                                    </p:set>
                                    <p:animEffect transition="in" filter="fade">
                                      <p:cBhvr>
                                        <p:cTn id="79" dur="1000"/>
                                        <p:tgtEl>
                                          <p:spTgt spid="992"/>
                                        </p:tgtEl>
                                      </p:cBhvr>
                                    </p:animEffect>
                                  </p:childTnLst>
                                </p:cTn>
                              </p:par>
                              <p:par>
                                <p:cTn id="80" presetID="10" presetClass="entr" presetSubtype="0" fill="hold" nodeType="withEffect">
                                  <p:stCondLst>
                                    <p:cond delay="0"/>
                                  </p:stCondLst>
                                  <p:childTnLst>
                                    <p:set>
                                      <p:cBhvr>
                                        <p:cTn id="81" dur="1" fill="hold">
                                          <p:stCondLst>
                                            <p:cond delay="0"/>
                                          </p:stCondLst>
                                        </p:cTn>
                                        <p:tgtEl>
                                          <p:spTgt spid="993"/>
                                        </p:tgtEl>
                                        <p:attrNameLst>
                                          <p:attrName>style.visibility</p:attrName>
                                        </p:attrNameLst>
                                      </p:cBhvr>
                                      <p:to>
                                        <p:strVal val="visible"/>
                                      </p:to>
                                    </p:set>
                                    <p:animEffect transition="in" filter="fade">
                                      <p:cBhvr>
                                        <p:cTn id="82" dur="1000"/>
                                        <p:tgtEl>
                                          <p:spTgt spid="99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87"/>
                                        </p:tgtEl>
                                        <p:attrNameLst>
                                          <p:attrName>style.visibility</p:attrName>
                                        </p:attrNameLst>
                                      </p:cBhvr>
                                      <p:to>
                                        <p:strVal val="visible"/>
                                      </p:to>
                                    </p:set>
                                    <p:animEffect transition="in" filter="fade">
                                      <p:cBhvr>
                                        <p:cTn id="87" dur="1000"/>
                                        <p:tgtEl>
                                          <p:spTgt spid="987"/>
                                        </p:tgtEl>
                                      </p:cBhvr>
                                    </p:animEffect>
                                  </p:childTnLst>
                                </p:cTn>
                              </p:par>
                              <p:par>
                                <p:cTn id="88" presetID="10" presetClass="entr" presetSubtype="0" fill="hold" nodeType="withEffect">
                                  <p:stCondLst>
                                    <p:cond delay="0"/>
                                  </p:stCondLst>
                                  <p:childTnLst>
                                    <p:set>
                                      <p:cBhvr>
                                        <p:cTn id="89" dur="1" fill="hold">
                                          <p:stCondLst>
                                            <p:cond delay="0"/>
                                          </p:stCondLst>
                                        </p:cTn>
                                        <p:tgtEl>
                                          <p:spTgt spid="986"/>
                                        </p:tgtEl>
                                        <p:attrNameLst>
                                          <p:attrName>style.visibility</p:attrName>
                                        </p:attrNameLst>
                                      </p:cBhvr>
                                      <p:to>
                                        <p:strVal val="visible"/>
                                      </p:to>
                                    </p:set>
                                    <p:animEffect transition="in" filter="fade">
                                      <p:cBhvr>
                                        <p:cTn id="90" dur="1000"/>
                                        <p:tgtEl>
                                          <p:spTgt spid="98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989"/>
                                        </p:tgtEl>
                                        <p:attrNameLst>
                                          <p:attrName>style.visibility</p:attrName>
                                        </p:attrNameLst>
                                      </p:cBhvr>
                                      <p:to>
                                        <p:strVal val="visible"/>
                                      </p:to>
                                    </p:set>
                                    <p:animEffect transition="in" filter="fade">
                                      <p:cBhvr>
                                        <p:cTn id="95" dur="1000"/>
                                        <p:tgtEl>
                                          <p:spTgt spid="989"/>
                                        </p:tgtEl>
                                      </p:cBhvr>
                                    </p:animEffect>
                                  </p:childTnLst>
                                </p:cTn>
                              </p:par>
                              <p:par>
                                <p:cTn id="96" presetID="10" presetClass="entr" presetSubtype="0" fill="hold" nodeType="withEffect">
                                  <p:stCondLst>
                                    <p:cond delay="0"/>
                                  </p:stCondLst>
                                  <p:childTnLst>
                                    <p:set>
                                      <p:cBhvr>
                                        <p:cTn id="97" dur="1" fill="hold">
                                          <p:stCondLst>
                                            <p:cond delay="0"/>
                                          </p:stCondLst>
                                        </p:cTn>
                                        <p:tgtEl>
                                          <p:spTgt spid="988"/>
                                        </p:tgtEl>
                                        <p:attrNameLst>
                                          <p:attrName>style.visibility</p:attrName>
                                        </p:attrNameLst>
                                      </p:cBhvr>
                                      <p:to>
                                        <p:strVal val="visible"/>
                                      </p:to>
                                    </p:set>
                                    <p:animEffect transition="in" filter="fade">
                                      <p:cBhvr>
                                        <p:cTn id="98" dur="1000"/>
                                        <p:tgtEl>
                                          <p:spTgt spid="98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991"/>
                                        </p:tgtEl>
                                        <p:attrNameLst>
                                          <p:attrName>style.visibility</p:attrName>
                                        </p:attrNameLst>
                                      </p:cBhvr>
                                      <p:to>
                                        <p:strVal val="visible"/>
                                      </p:to>
                                    </p:set>
                                    <p:animEffect transition="in" filter="fade">
                                      <p:cBhvr>
                                        <p:cTn id="103" dur="1000"/>
                                        <p:tgtEl>
                                          <p:spTgt spid="991"/>
                                        </p:tgtEl>
                                      </p:cBhvr>
                                    </p:animEffect>
                                  </p:childTnLst>
                                </p:cTn>
                              </p:par>
                              <p:par>
                                <p:cTn id="104" presetID="10" presetClass="entr" presetSubtype="0" fill="hold" nodeType="withEffect">
                                  <p:stCondLst>
                                    <p:cond delay="0"/>
                                  </p:stCondLst>
                                  <p:childTnLst>
                                    <p:set>
                                      <p:cBhvr>
                                        <p:cTn id="105" dur="1" fill="hold">
                                          <p:stCondLst>
                                            <p:cond delay="0"/>
                                          </p:stCondLst>
                                        </p:cTn>
                                        <p:tgtEl>
                                          <p:spTgt spid="990"/>
                                        </p:tgtEl>
                                        <p:attrNameLst>
                                          <p:attrName>style.visibility</p:attrName>
                                        </p:attrNameLst>
                                      </p:cBhvr>
                                      <p:to>
                                        <p:strVal val="visible"/>
                                      </p:to>
                                    </p:set>
                                    <p:animEffect transition="in" filter="fade">
                                      <p:cBhvr>
                                        <p:cTn id="106" dur="1000"/>
                                        <p:tgtEl>
                                          <p:spTgt spid="99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996"/>
                                        </p:tgtEl>
                                        <p:attrNameLst>
                                          <p:attrName>style.visibility</p:attrName>
                                        </p:attrNameLst>
                                      </p:cBhvr>
                                      <p:to>
                                        <p:strVal val="visible"/>
                                      </p:to>
                                    </p:set>
                                    <p:animEffect transition="in" filter="fade">
                                      <p:cBhvr>
                                        <p:cTn id="111" dur="1000"/>
                                        <p:tgtEl>
                                          <p:spTgt spid="996"/>
                                        </p:tgtEl>
                                      </p:cBhvr>
                                    </p:animEffect>
                                  </p:childTnLst>
                                </p:cTn>
                              </p:par>
                              <p:par>
                                <p:cTn id="112" presetID="10" presetClass="entr" presetSubtype="0" fill="hold" nodeType="withEffect">
                                  <p:stCondLst>
                                    <p:cond delay="0"/>
                                  </p:stCondLst>
                                  <p:childTnLst>
                                    <p:set>
                                      <p:cBhvr>
                                        <p:cTn id="113" dur="1" fill="hold">
                                          <p:stCondLst>
                                            <p:cond delay="0"/>
                                          </p:stCondLst>
                                        </p:cTn>
                                        <p:tgtEl>
                                          <p:spTgt spid="994"/>
                                        </p:tgtEl>
                                        <p:attrNameLst>
                                          <p:attrName>style.visibility</p:attrName>
                                        </p:attrNameLst>
                                      </p:cBhvr>
                                      <p:to>
                                        <p:strVal val="visible"/>
                                      </p:to>
                                    </p:set>
                                    <p:animEffect transition="in" filter="fade">
                                      <p:cBhvr>
                                        <p:cTn id="114" dur="1000"/>
                                        <p:tgtEl>
                                          <p:spTgt spid="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cxnSp>
        <p:nvCxnSpPr>
          <p:cNvPr id="1004" name="Google Shape;1004;g36aa5e117e9_3_1405"/>
          <p:cNvCxnSpPr/>
          <p:nvPr/>
        </p:nvCxnSpPr>
        <p:spPr>
          <a:xfrm flipH="1">
            <a:off x="1374265" y="662372"/>
            <a:ext cx="11700" cy="4349100"/>
          </a:xfrm>
          <a:prstGeom prst="straightConnector1">
            <a:avLst/>
          </a:prstGeom>
          <a:noFill/>
          <a:ln w="38100" cap="flat" cmpd="sng">
            <a:solidFill>
              <a:srgbClr val="1A1A1A"/>
            </a:solidFill>
            <a:prstDash val="solid"/>
            <a:round/>
            <a:headEnd type="none" w="sm" len="sm"/>
            <a:tailEnd type="none" w="sm" len="sm"/>
          </a:ln>
        </p:spPr>
      </p:cxnSp>
      <p:cxnSp>
        <p:nvCxnSpPr>
          <p:cNvPr id="1005" name="Google Shape;1005;g36aa5e117e9_3_1405"/>
          <p:cNvCxnSpPr/>
          <p:nvPr/>
        </p:nvCxnSpPr>
        <p:spPr>
          <a:xfrm>
            <a:off x="4413365" y="662372"/>
            <a:ext cx="5400" cy="4341000"/>
          </a:xfrm>
          <a:prstGeom prst="straightConnector1">
            <a:avLst/>
          </a:prstGeom>
          <a:noFill/>
          <a:ln w="38100" cap="flat" cmpd="sng">
            <a:solidFill>
              <a:srgbClr val="1A1A1A"/>
            </a:solidFill>
            <a:prstDash val="solid"/>
            <a:round/>
            <a:headEnd type="none" w="sm" len="sm"/>
            <a:tailEnd type="none" w="sm" len="sm"/>
          </a:ln>
        </p:spPr>
      </p:cxnSp>
      <p:sp>
        <p:nvSpPr>
          <p:cNvPr id="1006" name="Google Shape;1006;g36aa5e117e9_3_1405"/>
          <p:cNvSpPr/>
          <p:nvPr/>
        </p:nvSpPr>
        <p:spPr>
          <a:xfrm flipH="1">
            <a:off x="590400" y="662375"/>
            <a:ext cx="286800" cy="11058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g36aa5e117e9_3_1405"/>
          <p:cNvSpPr txBox="1"/>
          <p:nvPr/>
        </p:nvSpPr>
        <p:spPr>
          <a:xfrm>
            <a:off x="-43838" y="962853"/>
            <a:ext cx="730800" cy="2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pen Sans"/>
                <a:ea typeface="Open Sans"/>
                <a:cs typeface="Open Sans"/>
                <a:sym typeface="Open Sans"/>
              </a:rPr>
              <a:t>1 RTT</a:t>
            </a:r>
            <a:endParaRPr sz="1400" b="1" i="0" u="none" strike="noStrike" cap="none">
              <a:solidFill>
                <a:srgbClr val="000000"/>
              </a:solidFill>
              <a:latin typeface="Open Sans"/>
              <a:ea typeface="Open Sans"/>
              <a:cs typeface="Open Sans"/>
              <a:sym typeface="Open Sans"/>
            </a:endParaRPr>
          </a:p>
        </p:txBody>
      </p:sp>
      <p:sp>
        <p:nvSpPr>
          <p:cNvPr id="1008" name="Google Shape;1008;g36aa5e117e9_3_1405"/>
          <p:cNvSpPr txBox="1"/>
          <p:nvPr/>
        </p:nvSpPr>
        <p:spPr>
          <a:xfrm>
            <a:off x="4353649" y="979175"/>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A600</a:t>
            </a:r>
            <a:endParaRPr sz="1200" b="0" i="0" u="none" strike="noStrike" cap="none">
              <a:solidFill>
                <a:srgbClr val="000000"/>
              </a:solidFill>
              <a:latin typeface="Lato"/>
              <a:ea typeface="Lato"/>
              <a:cs typeface="Lato"/>
              <a:sym typeface="Lato"/>
            </a:endParaRPr>
          </a:p>
        </p:txBody>
      </p:sp>
      <p:cxnSp>
        <p:nvCxnSpPr>
          <p:cNvPr id="1009" name="Google Shape;1009;g36aa5e117e9_3_1405"/>
          <p:cNvCxnSpPr/>
          <p:nvPr/>
        </p:nvCxnSpPr>
        <p:spPr>
          <a:xfrm>
            <a:off x="1378883" y="681519"/>
            <a:ext cx="3007800" cy="495000"/>
          </a:xfrm>
          <a:prstGeom prst="straightConnector1">
            <a:avLst/>
          </a:prstGeom>
          <a:noFill/>
          <a:ln w="9525" cap="flat" cmpd="sng">
            <a:solidFill>
              <a:srgbClr val="1A1A1A"/>
            </a:solidFill>
            <a:prstDash val="solid"/>
            <a:round/>
            <a:headEnd type="none" w="sm" len="sm"/>
            <a:tailEnd type="triangle" w="med" len="med"/>
          </a:ln>
        </p:spPr>
      </p:cxnSp>
      <p:sp>
        <p:nvSpPr>
          <p:cNvPr id="1010" name="Google Shape;1010;g36aa5e117e9_3_1405"/>
          <p:cNvSpPr txBox="1"/>
          <p:nvPr/>
        </p:nvSpPr>
        <p:spPr>
          <a:xfrm>
            <a:off x="805598" y="501325"/>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D500</a:t>
            </a:r>
            <a:endParaRPr sz="1200" b="0" i="0" u="none" strike="noStrike" cap="none">
              <a:solidFill>
                <a:srgbClr val="000000"/>
              </a:solidFill>
              <a:latin typeface="Lato"/>
              <a:ea typeface="Lato"/>
              <a:cs typeface="Lato"/>
              <a:sym typeface="Lato"/>
            </a:endParaRPr>
          </a:p>
        </p:txBody>
      </p:sp>
      <p:cxnSp>
        <p:nvCxnSpPr>
          <p:cNvPr id="1011" name="Google Shape;1011;g36aa5e117e9_3_1405"/>
          <p:cNvCxnSpPr/>
          <p:nvPr/>
        </p:nvCxnSpPr>
        <p:spPr>
          <a:xfrm flipH="1">
            <a:off x="1378867" y="1182635"/>
            <a:ext cx="2970600" cy="499500"/>
          </a:xfrm>
          <a:prstGeom prst="straightConnector1">
            <a:avLst/>
          </a:prstGeom>
          <a:noFill/>
          <a:ln w="9525" cap="flat" cmpd="sng">
            <a:solidFill>
              <a:srgbClr val="1A9988"/>
            </a:solidFill>
            <a:prstDash val="solid"/>
            <a:round/>
            <a:headEnd type="none" w="sm" len="sm"/>
            <a:tailEnd type="triangle" w="med" len="med"/>
          </a:ln>
        </p:spPr>
      </p:cxnSp>
      <p:sp>
        <p:nvSpPr>
          <p:cNvPr id="1012" name="Google Shape;1012;g36aa5e117e9_3_1405"/>
          <p:cNvSpPr txBox="1"/>
          <p:nvPr/>
        </p:nvSpPr>
        <p:spPr>
          <a:xfrm>
            <a:off x="4353652" y="1152400"/>
            <a:ext cx="8559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A700</a:t>
            </a:r>
            <a:endParaRPr sz="1200" b="0" i="0" u="none" strike="noStrike" cap="none">
              <a:solidFill>
                <a:srgbClr val="000000"/>
              </a:solidFill>
              <a:latin typeface="Lato"/>
              <a:ea typeface="Lato"/>
              <a:cs typeface="Lato"/>
              <a:sym typeface="Lato"/>
            </a:endParaRPr>
          </a:p>
        </p:txBody>
      </p:sp>
      <p:cxnSp>
        <p:nvCxnSpPr>
          <p:cNvPr id="1013" name="Google Shape;1013;g36aa5e117e9_3_1405"/>
          <p:cNvCxnSpPr/>
          <p:nvPr/>
        </p:nvCxnSpPr>
        <p:spPr>
          <a:xfrm>
            <a:off x="1378749" y="843233"/>
            <a:ext cx="3007800" cy="495000"/>
          </a:xfrm>
          <a:prstGeom prst="straightConnector1">
            <a:avLst/>
          </a:prstGeom>
          <a:noFill/>
          <a:ln w="9525" cap="flat" cmpd="sng">
            <a:solidFill>
              <a:srgbClr val="1A1A1A"/>
            </a:solidFill>
            <a:prstDash val="solid"/>
            <a:round/>
            <a:headEnd type="none" w="sm" len="sm"/>
            <a:tailEnd type="triangle" w="med" len="med"/>
          </a:ln>
        </p:spPr>
      </p:cxnSp>
      <p:sp>
        <p:nvSpPr>
          <p:cNvPr id="1014" name="Google Shape;1014;g36aa5e117e9_3_1405"/>
          <p:cNvSpPr txBox="1"/>
          <p:nvPr/>
        </p:nvSpPr>
        <p:spPr>
          <a:xfrm>
            <a:off x="805476" y="663050"/>
            <a:ext cx="6900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D600</a:t>
            </a:r>
            <a:endParaRPr sz="1200" b="0" i="0" u="none" strike="noStrike" cap="none">
              <a:solidFill>
                <a:srgbClr val="000000"/>
              </a:solidFill>
              <a:latin typeface="Lato"/>
              <a:ea typeface="Lato"/>
              <a:cs typeface="Lato"/>
              <a:sym typeface="Lato"/>
            </a:endParaRPr>
          </a:p>
        </p:txBody>
      </p:sp>
      <p:cxnSp>
        <p:nvCxnSpPr>
          <p:cNvPr id="1015" name="Google Shape;1015;g36aa5e117e9_3_1405"/>
          <p:cNvCxnSpPr/>
          <p:nvPr/>
        </p:nvCxnSpPr>
        <p:spPr>
          <a:xfrm flipH="1">
            <a:off x="1378867" y="1343238"/>
            <a:ext cx="2970600" cy="499500"/>
          </a:xfrm>
          <a:prstGeom prst="straightConnector1">
            <a:avLst/>
          </a:prstGeom>
          <a:noFill/>
          <a:ln w="9525" cap="flat" cmpd="sng">
            <a:solidFill>
              <a:srgbClr val="1A9988"/>
            </a:solidFill>
            <a:prstDash val="solid"/>
            <a:round/>
            <a:headEnd type="none" w="sm" len="sm"/>
            <a:tailEnd type="triangle" w="med" len="med"/>
          </a:ln>
        </p:spPr>
      </p:cxnSp>
      <p:sp>
        <p:nvSpPr>
          <p:cNvPr id="1016" name="Google Shape;1016;g36aa5e117e9_3_1405"/>
          <p:cNvSpPr txBox="1"/>
          <p:nvPr/>
        </p:nvSpPr>
        <p:spPr>
          <a:xfrm>
            <a:off x="805199" y="826375"/>
            <a:ext cx="6900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D700</a:t>
            </a:r>
            <a:endParaRPr sz="1200" b="0" i="0" u="none" strike="noStrike" cap="none">
              <a:solidFill>
                <a:srgbClr val="000000"/>
              </a:solidFill>
              <a:latin typeface="Lato"/>
              <a:ea typeface="Lato"/>
              <a:cs typeface="Lato"/>
              <a:sym typeface="Lato"/>
            </a:endParaRPr>
          </a:p>
        </p:txBody>
      </p:sp>
      <p:cxnSp>
        <p:nvCxnSpPr>
          <p:cNvPr id="1017" name="Google Shape;1017;g36aa5e117e9_3_1405"/>
          <p:cNvCxnSpPr/>
          <p:nvPr/>
        </p:nvCxnSpPr>
        <p:spPr>
          <a:xfrm>
            <a:off x="1352692" y="980419"/>
            <a:ext cx="1545900" cy="252300"/>
          </a:xfrm>
          <a:prstGeom prst="straightConnector1">
            <a:avLst/>
          </a:prstGeom>
          <a:noFill/>
          <a:ln w="9525" cap="flat" cmpd="sng">
            <a:solidFill>
              <a:srgbClr val="1A1A1A"/>
            </a:solidFill>
            <a:prstDash val="solid"/>
            <a:round/>
            <a:headEnd type="none" w="sm" len="sm"/>
            <a:tailEnd type="triangle" w="med" len="med"/>
          </a:ln>
        </p:spPr>
      </p:cxnSp>
      <p:sp>
        <p:nvSpPr>
          <p:cNvPr id="1018" name="Google Shape;1018;g36aa5e117e9_3_1405"/>
          <p:cNvSpPr txBox="1"/>
          <p:nvPr/>
        </p:nvSpPr>
        <p:spPr>
          <a:xfrm>
            <a:off x="2790264" y="1036672"/>
            <a:ext cx="2475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0000"/>
                </a:solidFill>
                <a:latin typeface="Times New Roman"/>
                <a:ea typeface="Times New Roman"/>
                <a:cs typeface="Times New Roman"/>
                <a:sym typeface="Times New Roman"/>
              </a:rPr>
              <a:t>X</a:t>
            </a:r>
            <a:endParaRPr sz="1400" b="0" i="0" u="none" strike="noStrike" cap="none">
              <a:solidFill>
                <a:srgbClr val="FF0000"/>
              </a:solidFill>
              <a:latin typeface="Times New Roman"/>
              <a:ea typeface="Times New Roman"/>
              <a:cs typeface="Times New Roman"/>
              <a:sym typeface="Times New Roman"/>
            </a:endParaRPr>
          </a:p>
        </p:txBody>
      </p:sp>
      <p:cxnSp>
        <p:nvCxnSpPr>
          <p:cNvPr id="1019" name="Google Shape;1019;g36aa5e117e9_3_1405"/>
          <p:cNvCxnSpPr>
            <a:endCxn id="1020" idx="1"/>
          </p:cNvCxnSpPr>
          <p:nvPr/>
        </p:nvCxnSpPr>
        <p:spPr>
          <a:xfrm>
            <a:off x="1352689" y="1752268"/>
            <a:ext cx="3508800" cy="0"/>
          </a:xfrm>
          <a:prstGeom prst="straightConnector1">
            <a:avLst/>
          </a:prstGeom>
          <a:noFill/>
          <a:ln w="9525" cap="flat" cmpd="sng">
            <a:solidFill>
              <a:schemeClr val="dk2"/>
            </a:solidFill>
            <a:prstDash val="dash"/>
            <a:round/>
            <a:headEnd type="none" w="sm" len="sm"/>
            <a:tailEnd type="none" w="sm" len="sm"/>
          </a:ln>
        </p:spPr>
      </p:cxnSp>
      <p:sp>
        <p:nvSpPr>
          <p:cNvPr id="1020" name="Google Shape;1020;g36aa5e117e9_3_1405"/>
          <p:cNvSpPr txBox="1"/>
          <p:nvPr/>
        </p:nvSpPr>
        <p:spPr>
          <a:xfrm>
            <a:off x="4861489" y="1607818"/>
            <a:ext cx="1722300" cy="28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Open Sans"/>
                <a:ea typeface="Open Sans"/>
                <a:cs typeface="Open Sans"/>
                <a:sym typeface="Open Sans"/>
              </a:rPr>
              <a:t>Timer start (A700)</a:t>
            </a:r>
            <a:endParaRPr sz="1200" b="0" i="1" u="none" strike="noStrike" cap="none">
              <a:solidFill>
                <a:srgbClr val="000000"/>
              </a:solidFill>
              <a:latin typeface="Open Sans"/>
              <a:ea typeface="Open Sans"/>
              <a:cs typeface="Open Sans"/>
              <a:sym typeface="Open Sans"/>
            </a:endParaRPr>
          </a:p>
        </p:txBody>
      </p:sp>
      <p:sp>
        <p:nvSpPr>
          <p:cNvPr id="1021" name="Google Shape;1021;g36aa5e117e9_3_1405"/>
          <p:cNvSpPr txBox="1"/>
          <p:nvPr/>
        </p:nvSpPr>
        <p:spPr>
          <a:xfrm>
            <a:off x="4378677" y="2166325"/>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A700</a:t>
            </a:r>
            <a:endParaRPr sz="1200" b="0" i="0" u="none" strike="noStrike" cap="none">
              <a:solidFill>
                <a:srgbClr val="000000"/>
              </a:solidFill>
              <a:latin typeface="Lato"/>
              <a:ea typeface="Lato"/>
              <a:cs typeface="Lato"/>
              <a:sym typeface="Lato"/>
            </a:endParaRPr>
          </a:p>
        </p:txBody>
      </p:sp>
      <p:cxnSp>
        <p:nvCxnSpPr>
          <p:cNvPr id="1022" name="Google Shape;1022;g36aa5e117e9_3_1405"/>
          <p:cNvCxnSpPr/>
          <p:nvPr/>
        </p:nvCxnSpPr>
        <p:spPr>
          <a:xfrm>
            <a:off x="1403824" y="1696026"/>
            <a:ext cx="3007800" cy="495000"/>
          </a:xfrm>
          <a:prstGeom prst="straightConnector1">
            <a:avLst/>
          </a:prstGeom>
          <a:noFill/>
          <a:ln w="9525" cap="flat" cmpd="sng">
            <a:solidFill>
              <a:srgbClr val="1A1A1A"/>
            </a:solidFill>
            <a:prstDash val="solid"/>
            <a:round/>
            <a:headEnd type="none" w="sm" len="sm"/>
            <a:tailEnd type="triangle" w="med" len="med"/>
          </a:ln>
        </p:spPr>
      </p:cxnSp>
      <p:sp>
        <p:nvSpPr>
          <p:cNvPr id="1023" name="Google Shape;1023;g36aa5e117e9_3_1405"/>
          <p:cNvSpPr txBox="1"/>
          <p:nvPr/>
        </p:nvSpPr>
        <p:spPr>
          <a:xfrm>
            <a:off x="830551" y="1515838"/>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D800</a:t>
            </a:r>
            <a:endParaRPr sz="1200" b="0" i="0" u="none" strike="noStrike" cap="none">
              <a:solidFill>
                <a:srgbClr val="000000"/>
              </a:solidFill>
              <a:latin typeface="Lato"/>
              <a:ea typeface="Lato"/>
              <a:cs typeface="Lato"/>
              <a:sym typeface="Lato"/>
            </a:endParaRPr>
          </a:p>
        </p:txBody>
      </p:sp>
      <p:cxnSp>
        <p:nvCxnSpPr>
          <p:cNvPr id="1024" name="Google Shape;1024;g36aa5e117e9_3_1405"/>
          <p:cNvCxnSpPr/>
          <p:nvPr/>
        </p:nvCxnSpPr>
        <p:spPr>
          <a:xfrm flipH="1">
            <a:off x="1403883" y="2369780"/>
            <a:ext cx="2970600" cy="499500"/>
          </a:xfrm>
          <a:prstGeom prst="straightConnector1">
            <a:avLst/>
          </a:prstGeom>
          <a:noFill/>
          <a:ln w="9525" cap="flat" cmpd="sng">
            <a:solidFill>
              <a:srgbClr val="1A9988"/>
            </a:solidFill>
            <a:prstDash val="solid"/>
            <a:round/>
            <a:headEnd type="none" w="sm" len="sm"/>
            <a:tailEnd type="triangle" w="med" len="med"/>
          </a:ln>
        </p:spPr>
      </p:cxnSp>
      <p:sp>
        <p:nvSpPr>
          <p:cNvPr id="1025" name="Google Shape;1025;g36aa5e117e9_3_1405"/>
          <p:cNvSpPr txBox="1"/>
          <p:nvPr/>
        </p:nvSpPr>
        <p:spPr>
          <a:xfrm>
            <a:off x="4378682" y="2339550"/>
            <a:ext cx="8559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A700</a:t>
            </a:r>
            <a:endParaRPr sz="1200" b="0" i="0" u="none" strike="noStrike" cap="none">
              <a:solidFill>
                <a:srgbClr val="000000"/>
              </a:solidFill>
              <a:latin typeface="Lato"/>
              <a:ea typeface="Lato"/>
              <a:cs typeface="Lato"/>
              <a:sym typeface="Lato"/>
            </a:endParaRPr>
          </a:p>
        </p:txBody>
      </p:sp>
      <p:cxnSp>
        <p:nvCxnSpPr>
          <p:cNvPr id="1026" name="Google Shape;1026;g36aa5e117e9_3_1405"/>
          <p:cNvCxnSpPr/>
          <p:nvPr/>
        </p:nvCxnSpPr>
        <p:spPr>
          <a:xfrm>
            <a:off x="1403690" y="1857740"/>
            <a:ext cx="3007800" cy="495000"/>
          </a:xfrm>
          <a:prstGeom prst="straightConnector1">
            <a:avLst/>
          </a:prstGeom>
          <a:noFill/>
          <a:ln w="9525" cap="flat" cmpd="sng">
            <a:solidFill>
              <a:srgbClr val="1A1A1A"/>
            </a:solidFill>
            <a:prstDash val="solid"/>
            <a:round/>
            <a:headEnd type="none" w="sm" len="sm"/>
            <a:tailEnd type="triangle" w="med" len="med"/>
          </a:ln>
        </p:spPr>
      </p:cxnSp>
      <p:sp>
        <p:nvSpPr>
          <p:cNvPr id="1027" name="Google Shape;1027;g36aa5e117e9_3_1405"/>
          <p:cNvSpPr txBox="1"/>
          <p:nvPr/>
        </p:nvSpPr>
        <p:spPr>
          <a:xfrm>
            <a:off x="830430" y="1677538"/>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D900</a:t>
            </a:r>
            <a:endParaRPr sz="1200" b="0" i="0" u="none" strike="noStrike" cap="none">
              <a:solidFill>
                <a:srgbClr val="000000"/>
              </a:solidFill>
              <a:latin typeface="Lato"/>
              <a:ea typeface="Lato"/>
              <a:cs typeface="Lato"/>
              <a:sym typeface="Lato"/>
            </a:endParaRPr>
          </a:p>
        </p:txBody>
      </p:sp>
      <p:cxnSp>
        <p:nvCxnSpPr>
          <p:cNvPr id="1028" name="Google Shape;1028;g36aa5e117e9_3_1405"/>
          <p:cNvCxnSpPr/>
          <p:nvPr/>
        </p:nvCxnSpPr>
        <p:spPr>
          <a:xfrm flipH="1">
            <a:off x="1403883" y="2530382"/>
            <a:ext cx="2970600" cy="499500"/>
          </a:xfrm>
          <a:prstGeom prst="straightConnector1">
            <a:avLst/>
          </a:prstGeom>
          <a:noFill/>
          <a:ln w="9525" cap="flat" cmpd="sng">
            <a:solidFill>
              <a:srgbClr val="1A9988"/>
            </a:solidFill>
            <a:prstDash val="solid"/>
            <a:round/>
            <a:headEnd type="none" w="sm" len="sm"/>
            <a:tailEnd type="triangle" w="med" len="med"/>
          </a:ln>
        </p:spPr>
      </p:cxnSp>
      <p:sp>
        <p:nvSpPr>
          <p:cNvPr id="1029" name="Google Shape;1029;g36aa5e117e9_3_1405"/>
          <p:cNvSpPr txBox="1"/>
          <p:nvPr/>
        </p:nvSpPr>
        <p:spPr>
          <a:xfrm>
            <a:off x="830426" y="3628525"/>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Lato"/>
                <a:ea typeface="Lato"/>
                <a:cs typeface="Lato"/>
                <a:sym typeface="Lato"/>
              </a:rPr>
              <a:t>D700</a:t>
            </a:r>
            <a:endParaRPr sz="1200" b="0" i="0" u="none" strike="noStrike" cap="none" dirty="0">
              <a:solidFill>
                <a:srgbClr val="000000"/>
              </a:solidFill>
              <a:latin typeface="Lato"/>
              <a:ea typeface="Lato"/>
              <a:cs typeface="Lato"/>
              <a:sym typeface="Lato"/>
            </a:endParaRPr>
          </a:p>
        </p:txBody>
      </p:sp>
      <p:cxnSp>
        <p:nvCxnSpPr>
          <p:cNvPr id="1030" name="Google Shape;1030;g36aa5e117e9_3_1405"/>
          <p:cNvCxnSpPr/>
          <p:nvPr/>
        </p:nvCxnSpPr>
        <p:spPr>
          <a:xfrm flipH="1">
            <a:off x="1403684" y="4325005"/>
            <a:ext cx="2970600" cy="499500"/>
          </a:xfrm>
          <a:prstGeom prst="straightConnector1">
            <a:avLst/>
          </a:prstGeom>
          <a:noFill/>
          <a:ln w="9525" cap="flat" cmpd="sng">
            <a:solidFill>
              <a:srgbClr val="1A9988"/>
            </a:solidFill>
            <a:prstDash val="solid"/>
            <a:round/>
            <a:headEnd type="none" w="sm" len="sm"/>
            <a:tailEnd type="triangle" w="med" len="med"/>
          </a:ln>
        </p:spPr>
      </p:cxnSp>
      <p:sp>
        <p:nvSpPr>
          <p:cNvPr id="1031" name="Google Shape;1031;g36aa5e117e9_3_1405"/>
          <p:cNvSpPr txBox="1"/>
          <p:nvPr/>
        </p:nvSpPr>
        <p:spPr>
          <a:xfrm>
            <a:off x="4378461" y="4138316"/>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A1000</a:t>
            </a:r>
            <a:endParaRPr sz="1200" b="0" i="0" u="none" strike="noStrike" cap="none">
              <a:solidFill>
                <a:srgbClr val="000000"/>
              </a:solidFill>
              <a:latin typeface="Lato"/>
              <a:ea typeface="Lato"/>
              <a:cs typeface="Lato"/>
              <a:sym typeface="Lato"/>
            </a:endParaRPr>
          </a:p>
        </p:txBody>
      </p:sp>
      <p:cxnSp>
        <p:nvCxnSpPr>
          <p:cNvPr id="1032" name="Google Shape;1032;g36aa5e117e9_3_1405"/>
          <p:cNvCxnSpPr>
            <a:endCxn id="1033" idx="1"/>
          </p:cNvCxnSpPr>
          <p:nvPr/>
        </p:nvCxnSpPr>
        <p:spPr>
          <a:xfrm>
            <a:off x="1384982" y="3825431"/>
            <a:ext cx="3508800" cy="0"/>
          </a:xfrm>
          <a:prstGeom prst="straightConnector1">
            <a:avLst/>
          </a:prstGeom>
          <a:noFill/>
          <a:ln w="9525" cap="flat" cmpd="sng">
            <a:solidFill>
              <a:schemeClr val="dk2"/>
            </a:solidFill>
            <a:prstDash val="dash"/>
            <a:round/>
            <a:headEnd type="none" w="sm" len="sm"/>
            <a:tailEnd type="none" w="sm" len="sm"/>
          </a:ln>
        </p:spPr>
      </p:cxnSp>
      <p:sp>
        <p:nvSpPr>
          <p:cNvPr id="1033" name="Google Shape;1033;g36aa5e117e9_3_1405"/>
          <p:cNvSpPr txBox="1"/>
          <p:nvPr/>
        </p:nvSpPr>
        <p:spPr>
          <a:xfrm>
            <a:off x="4893782" y="3680981"/>
            <a:ext cx="1722300" cy="28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FF0000"/>
                </a:solidFill>
                <a:latin typeface="Open Sans"/>
                <a:ea typeface="Open Sans"/>
                <a:cs typeface="Open Sans"/>
                <a:sym typeface="Open Sans"/>
              </a:rPr>
              <a:t>Time-out! Retransmit</a:t>
            </a:r>
            <a:endParaRPr sz="1200" b="0" i="1" u="none" strike="noStrike" cap="none">
              <a:solidFill>
                <a:srgbClr val="FF0000"/>
              </a:solidFill>
              <a:latin typeface="Open Sans"/>
              <a:ea typeface="Open Sans"/>
              <a:cs typeface="Open Sans"/>
              <a:sym typeface="Open Sans"/>
            </a:endParaRPr>
          </a:p>
        </p:txBody>
      </p:sp>
      <p:cxnSp>
        <p:nvCxnSpPr>
          <p:cNvPr id="1034" name="Google Shape;1034;g36aa5e117e9_3_1405"/>
          <p:cNvCxnSpPr/>
          <p:nvPr/>
        </p:nvCxnSpPr>
        <p:spPr>
          <a:xfrm>
            <a:off x="1403692" y="3828805"/>
            <a:ext cx="3007800" cy="495000"/>
          </a:xfrm>
          <a:prstGeom prst="straightConnector1">
            <a:avLst/>
          </a:prstGeom>
          <a:noFill/>
          <a:ln w="9525" cap="flat" cmpd="sng">
            <a:solidFill>
              <a:srgbClr val="1A1A1A"/>
            </a:solidFill>
            <a:prstDash val="solid"/>
            <a:round/>
            <a:headEnd type="none" w="sm" len="sm"/>
            <a:tailEnd type="triangle" w="med" len="med"/>
          </a:ln>
        </p:spPr>
      </p:cxnSp>
      <p:sp>
        <p:nvSpPr>
          <p:cNvPr id="1035" name="Google Shape;1035;g36aa5e117e9_3_1405"/>
          <p:cNvSpPr/>
          <p:nvPr/>
        </p:nvSpPr>
        <p:spPr>
          <a:xfrm flipH="1">
            <a:off x="590400" y="1768150"/>
            <a:ext cx="298500" cy="20220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g36aa5e117e9_3_1405"/>
          <p:cNvSpPr txBox="1"/>
          <p:nvPr/>
        </p:nvSpPr>
        <p:spPr>
          <a:xfrm>
            <a:off x="147550" y="2530383"/>
            <a:ext cx="539400" cy="2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pen Sans"/>
                <a:ea typeface="Open Sans"/>
                <a:cs typeface="Open Sans"/>
                <a:sym typeface="Open Sans"/>
              </a:rPr>
              <a:t>TO</a:t>
            </a:r>
            <a:endParaRPr sz="1400" b="1" i="0" u="none" strike="noStrike" cap="none">
              <a:solidFill>
                <a:srgbClr val="000000"/>
              </a:solidFill>
              <a:latin typeface="Open Sans"/>
              <a:ea typeface="Open Sans"/>
              <a:cs typeface="Open Sans"/>
              <a:sym typeface="Open Sans"/>
            </a:endParaRPr>
          </a:p>
        </p:txBody>
      </p:sp>
      <p:sp>
        <p:nvSpPr>
          <p:cNvPr id="1037" name="Google Shape;1037;g36aa5e117e9_3_1405"/>
          <p:cNvSpPr txBox="1"/>
          <p:nvPr/>
        </p:nvSpPr>
        <p:spPr>
          <a:xfrm>
            <a:off x="11434" y="4097912"/>
            <a:ext cx="730800" cy="2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pen Sans"/>
                <a:ea typeface="Open Sans"/>
                <a:cs typeface="Open Sans"/>
                <a:sym typeface="Open Sans"/>
              </a:rPr>
              <a:t>1 RTT</a:t>
            </a:r>
            <a:endParaRPr sz="1400" b="1" i="0" u="none" strike="noStrike" cap="none">
              <a:solidFill>
                <a:srgbClr val="000000"/>
              </a:solidFill>
              <a:latin typeface="Open Sans"/>
              <a:ea typeface="Open Sans"/>
              <a:cs typeface="Open Sans"/>
              <a:sym typeface="Open Sans"/>
            </a:endParaRPr>
          </a:p>
        </p:txBody>
      </p:sp>
      <p:sp>
        <p:nvSpPr>
          <p:cNvPr id="1038" name="Google Shape;1038;g36aa5e117e9_3_1405"/>
          <p:cNvSpPr/>
          <p:nvPr/>
        </p:nvSpPr>
        <p:spPr>
          <a:xfrm flipH="1">
            <a:off x="602088" y="3791767"/>
            <a:ext cx="286800" cy="1014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g36aa5e117e9_3_1405"/>
          <p:cNvSpPr txBox="1"/>
          <p:nvPr/>
        </p:nvSpPr>
        <p:spPr>
          <a:xfrm>
            <a:off x="2644117" y="2919913"/>
            <a:ext cx="539400" cy="25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t>
            </a:r>
            <a:endParaRPr sz="12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t>
            </a:r>
            <a:endParaRPr sz="12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t>
            </a:r>
            <a:endParaRPr sz="1200" b="0" i="0" u="none" strike="noStrike" cap="none">
              <a:solidFill>
                <a:srgbClr val="000000"/>
              </a:solidFill>
              <a:latin typeface="Lato"/>
              <a:ea typeface="Lato"/>
              <a:cs typeface="Lato"/>
              <a:sym typeface="Lato"/>
            </a:endParaRPr>
          </a:p>
        </p:txBody>
      </p:sp>
      <p:sp>
        <p:nvSpPr>
          <p:cNvPr id="1040" name="Google Shape;1040;g36aa5e117e9_3_1405"/>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 altLang="zh-CN" dirty="0">
                <a:solidFill>
                  <a:schemeClr val="accent3"/>
                </a:solidFill>
              </a:rPr>
              <a:t>Question 1</a:t>
            </a:r>
            <a:r>
              <a:rPr lang="en-US" altLang="zh-CN" dirty="0">
                <a:solidFill>
                  <a:schemeClr val="accent3"/>
                </a:solidFill>
              </a:rPr>
              <a:t> ANS</a:t>
            </a:r>
            <a:endParaRPr dirty="0"/>
          </a:p>
        </p:txBody>
      </p:sp>
      <p:graphicFrame>
        <p:nvGraphicFramePr>
          <p:cNvPr id="2" name="Table 1">
            <a:extLst>
              <a:ext uri="{FF2B5EF4-FFF2-40B4-BE49-F238E27FC236}">
                <a16:creationId xmlns:a16="http://schemas.microsoft.com/office/drawing/2014/main" id="{122C9A37-F821-3A29-BDD1-E11A0CFF567D}"/>
              </a:ext>
            </a:extLst>
          </p:cNvPr>
          <p:cNvGraphicFramePr>
            <a:graphicFrameLocks noGrp="1"/>
          </p:cNvGraphicFramePr>
          <p:nvPr>
            <p:extLst>
              <p:ext uri="{D42A27DB-BD31-4B8C-83A1-F6EECF244321}">
                <p14:modId xmlns:p14="http://schemas.microsoft.com/office/powerpoint/2010/main" val="4018031395"/>
              </p:ext>
            </p:extLst>
          </p:nvPr>
        </p:nvGraphicFramePr>
        <p:xfrm>
          <a:off x="6536155" y="503818"/>
          <a:ext cx="2435614" cy="4349529"/>
        </p:xfrm>
        <a:graphic>
          <a:graphicData uri="http://schemas.openxmlformats.org/drawingml/2006/table">
            <a:tbl>
              <a:tblPr firstRow="1" bandRow="1">
                <a:tableStyleId>{5940675A-B579-460E-94D1-54222C63F5DA}</a:tableStyleId>
              </a:tblPr>
              <a:tblGrid>
                <a:gridCol w="470259">
                  <a:extLst>
                    <a:ext uri="{9D8B030D-6E8A-4147-A177-3AD203B41FA5}">
                      <a16:colId xmlns:a16="http://schemas.microsoft.com/office/drawing/2014/main" val="2056363757"/>
                    </a:ext>
                  </a:extLst>
                </a:gridCol>
                <a:gridCol w="620299">
                  <a:extLst>
                    <a:ext uri="{9D8B030D-6E8A-4147-A177-3AD203B41FA5}">
                      <a16:colId xmlns:a16="http://schemas.microsoft.com/office/drawing/2014/main" val="133401920"/>
                    </a:ext>
                  </a:extLst>
                </a:gridCol>
                <a:gridCol w="383850">
                  <a:extLst>
                    <a:ext uri="{9D8B030D-6E8A-4147-A177-3AD203B41FA5}">
                      <a16:colId xmlns:a16="http://schemas.microsoft.com/office/drawing/2014/main" val="1048247107"/>
                    </a:ext>
                  </a:extLst>
                </a:gridCol>
                <a:gridCol w="480603">
                  <a:extLst>
                    <a:ext uri="{9D8B030D-6E8A-4147-A177-3AD203B41FA5}">
                      <a16:colId xmlns:a16="http://schemas.microsoft.com/office/drawing/2014/main" val="1848143325"/>
                    </a:ext>
                  </a:extLst>
                </a:gridCol>
                <a:gridCol w="480603">
                  <a:extLst>
                    <a:ext uri="{9D8B030D-6E8A-4147-A177-3AD203B41FA5}">
                      <a16:colId xmlns:a16="http://schemas.microsoft.com/office/drawing/2014/main" val="237271831"/>
                    </a:ext>
                  </a:extLst>
                </a:gridCol>
              </a:tblGrid>
              <a:tr h="614845">
                <a:tc>
                  <a:txBody>
                    <a:bodyPr/>
                    <a:lstStyle/>
                    <a:p>
                      <a:pPr algn="ctr"/>
                      <a:r>
                        <a:rPr lang="en-US" altLang="zh-CN" sz="1000" b="1" dirty="0"/>
                        <a:t>Index</a:t>
                      </a:r>
                      <a:endParaRPr lang="zh-CN" altLang="en-US" sz="1000" b="1" dirty="0"/>
                    </a:p>
                  </a:txBody>
                  <a:tcPr anchor="ctr"/>
                </a:tc>
                <a:tc>
                  <a:txBody>
                    <a:bodyPr/>
                    <a:lstStyle/>
                    <a:p>
                      <a:pPr algn="ctr"/>
                      <a:r>
                        <a:rPr lang="en-US" altLang="zh-CN" sz="1000" b="1" dirty="0"/>
                        <a:t>Packet Data Offset</a:t>
                      </a:r>
                      <a:endParaRPr lang="zh-CN" altLang="en-US" sz="1000" b="1" dirty="0"/>
                    </a:p>
                  </a:txBody>
                  <a:tcPr anchor="ctr"/>
                </a:tc>
                <a:tc>
                  <a:txBody>
                    <a:bodyPr/>
                    <a:lstStyle/>
                    <a:p>
                      <a:pPr algn="ctr"/>
                      <a:r>
                        <a:rPr lang="en-US" altLang="zh-CN" sz="1000" b="1" dirty="0"/>
                        <a:t>Sent on TO</a:t>
                      </a:r>
                      <a:endParaRPr lang="zh-CN" altLang="en-US" sz="1000" b="1" dirty="0"/>
                    </a:p>
                  </a:txBody>
                  <a:tcPr anchor="ctr"/>
                </a:tc>
                <a:tc>
                  <a:txBody>
                    <a:bodyPr/>
                    <a:lstStyle/>
                    <a:p>
                      <a:pPr algn="ctr"/>
                      <a:r>
                        <a:rPr lang="en-US" altLang="zh-CN" sz="1000" b="1" dirty="0"/>
                        <a:t>Dropped?</a:t>
                      </a:r>
                      <a:endParaRPr lang="zh-CN" altLang="en-US" sz="1000" b="1" dirty="0"/>
                    </a:p>
                  </a:txBody>
                  <a:tcPr anchor="ctr"/>
                </a:tc>
                <a:tc>
                  <a:txBody>
                    <a:bodyPr/>
                    <a:lstStyle/>
                    <a:p>
                      <a:pPr algn="ctr"/>
                      <a:r>
                        <a:rPr lang="en-US" altLang="zh-CN" sz="1000" b="1" dirty="0"/>
                        <a:t>Cumulative ACK</a:t>
                      </a:r>
                      <a:endParaRPr lang="zh-CN" altLang="en-US" sz="1000" b="1" dirty="0"/>
                    </a:p>
                  </a:txBody>
                  <a:tcPr anchor="ctr"/>
                </a:tc>
                <a:extLst>
                  <a:ext uri="{0D108BD9-81ED-4DB2-BD59-A6C34878D82A}">
                    <a16:rowId xmlns:a16="http://schemas.microsoft.com/office/drawing/2014/main" val="2950076347"/>
                  </a:ext>
                </a:extLst>
              </a:tr>
              <a:tr h="268069">
                <a:tc>
                  <a:txBody>
                    <a:bodyPr/>
                    <a:lstStyle/>
                    <a:p>
                      <a:pPr algn="ctr"/>
                      <a:r>
                        <a:rPr lang="en-US" altLang="zh-CN" sz="1000" dirty="0">
                          <a:solidFill>
                            <a:schemeClr val="tx1"/>
                          </a:solidFill>
                        </a:rPr>
                        <a:t>1</a:t>
                      </a:r>
                      <a:endParaRPr lang="zh-CN" altLang="en-US" sz="1000" dirty="0">
                        <a:solidFill>
                          <a:schemeClr val="tx1"/>
                        </a:solidFill>
                      </a:endParaRPr>
                    </a:p>
                  </a:txBody>
                  <a:tcPr anchor="ctr"/>
                </a:tc>
                <a:tc>
                  <a:txBody>
                    <a:bodyPr/>
                    <a:lstStyle/>
                    <a:p>
                      <a:pPr algn="ctr"/>
                      <a:r>
                        <a:rPr lang="en-US" altLang="zh-CN" sz="1000" dirty="0">
                          <a:solidFill>
                            <a:schemeClr val="tx1"/>
                          </a:solidFill>
                        </a:rPr>
                        <a:t>D100</a:t>
                      </a:r>
                      <a:endParaRPr lang="zh-CN" altLang="en-US" sz="1000" dirty="0">
                        <a:solidFill>
                          <a:schemeClr val="tx1"/>
                        </a:solidFill>
                      </a:endParaRPr>
                    </a:p>
                  </a:txBody>
                  <a:tcPr anchor="ctr"/>
                </a:tc>
                <a:tc>
                  <a:txBody>
                    <a:bodyPr/>
                    <a:lstStyle/>
                    <a:p>
                      <a:pPr algn="ctr"/>
                      <a:endParaRPr lang="zh-CN" altLang="en-US" sz="1000" dirty="0">
                        <a:solidFill>
                          <a:schemeClr val="tx1"/>
                        </a:solidFill>
                      </a:endParaRPr>
                    </a:p>
                  </a:txBody>
                  <a:tcPr anchor="ctr"/>
                </a:tc>
                <a:tc>
                  <a:txBody>
                    <a:bodyPr/>
                    <a:lstStyle/>
                    <a:p>
                      <a:pPr algn="ctr"/>
                      <a:endParaRPr lang="zh-CN" altLang="en-US" sz="1000" dirty="0">
                        <a:solidFill>
                          <a:schemeClr val="tx1"/>
                        </a:solidFill>
                      </a:endParaRPr>
                    </a:p>
                  </a:txBody>
                  <a:tcPr anchor="ctr"/>
                </a:tc>
                <a:tc>
                  <a:txBody>
                    <a:bodyPr/>
                    <a:lstStyle/>
                    <a:p>
                      <a:pPr algn="ctr"/>
                      <a:r>
                        <a:rPr lang="en-US" altLang="zh-CN" sz="1000" dirty="0">
                          <a:solidFill>
                            <a:schemeClr val="tx1"/>
                          </a:solidFill>
                        </a:rPr>
                        <a:t>A200</a:t>
                      </a:r>
                      <a:endParaRPr lang="zh-CN" altLang="en-US" sz="1000" dirty="0">
                        <a:solidFill>
                          <a:schemeClr val="tx1"/>
                        </a:solidFill>
                      </a:endParaRPr>
                    </a:p>
                  </a:txBody>
                  <a:tcPr anchor="ctr"/>
                </a:tc>
                <a:extLst>
                  <a:ext uri="{0D108BD9-81ED-4DB2-BD59-A6C34878D82A}">
                    <a16:rowId xmlns:a16="http://schemas.microsoft.com/office/drawing/2014/main" val="654695909"/>
                  </a:ext>
                </a:extLst>
              </a:tr>
              <a:tr h="268069">
                <a:tc>
                  <a:txBody>
                    <a:bodyPr/>
                    <a:lstStyle/>
                    <a:p>
                      <a:pPr algn="ctr"/>
                      <a:r>
                        <a:rPr lang="en-US" altLang="zh-CN" sz="1000" dirty="0">
                          <a:solidFill>
                            <a:schemeClr val="tx1"/>
                          </a:solidFill>
                        </a:rPr>
                        <a:t>2</a:t>
                      </a:r>
                      <a:endParaRPr lang="zh-CN" altLang="en-US" sz="1000" dirty="0">
                        <a:solidFill>
                          <a:schemeClr val="tx1"/>
                        </a:solidFill>
                      </a:endParaRPr>
                    </a:p>
                  </a:txBody>
                  <a:tcPr anchor="ctr"/>
                </a:tc>
                <a:tc>
                  <a:txBody>
                    <a:bodyPr/>
                    <a:lstStyle/>
                    <a:p>
                      <a:pPr algn="ctr"/>
                      <a:r>
                        <a:rPr lang="en-US" altLang="zh-CN" sz="1000" dirty="0">
                          <a:solidFill>
                            <a:schemeClr val="tx1"/>
                          </a:solidFill>
                        </a:rPr>
                        <a:t>D200</a:t>
                      </a:r>
                      <a:endParaRPr lang="zh-CN" altLang="en-US" sz="1000" dirty="0">
                        <a:solidFill>
                          <a:schemeClr val="tx1"/>
                        </a:solidFill>
                      </a:endParaRPr>
                    </a:p>
                  </a:txBody>
                  <a:tcPr anchor="ctr"/>
                </a:tc>
                <a:tc>
                  <a:txBody>
                    <a:bodyPr/>
                    <a:lstStyle/>
                    <a:p>
                      <a:pPr algn="ctr"/>
                      <a:endParaRPr lang="zh-CN" altLang="en-US" sz="1000">
                        <a:solidFill>
                          <a:schemeClr val="tx1"/>
                        </a:solidFill>
                      </a:endParaRPr>
                    </a:p>
                  </a:txBody>
                  <a:tcPr anchor="ctr"/>
                </a:tc>
                <a:tc>
                  <a:txBody>
                    <a:bodyPr/>
                    <a:lstStyle/>
                    <a:p>
                      <a:pPr algn="ctr"/>
                      <a:r>
                        <a:rPr lang="en-US" altLang="zh-CN" sz="1000" dirty="0">
                          <a:solidFill>
                            <a:schemeClr val="tx1"/>
                          </a:solidFill>
                        </a:rPr>
                        <a:t>X</a:t>
                      </a:r>
                      <a:endParaRPr lang="zh-CN" altLang="en-US" sz="1000" dirty="0">
                        <a:solidFill>
                          <a:schemeClr val="tx1"/>
                        </a:solidFill>
                      </a:endParaRPr>
                    </a:p>
                  </a:txBody>
                  <a:tcPr anchor="ctr"/>
                </a:tc>
                <a:tc>
                  <a:txBody>
                    <a:bodyPr/>
                    <a:lstStyle/>
                    <a:p>
                      <a:pPr algn="ctr"/>
                      <a:endParaRPr lang="zh-CN" altLang="en-US" sz="1000">
                        <a:solidFill>
                          <a:schemeClr val="tx1"/>
                        </a:solidFill>
                      </a:endParaRPr>
                    </a:p>
                  </a:txBody>
                  <a:tcPr anchor="ctr"/>
                </a:tc>
                <a:extLst>
                  <a:ext uri="{0D108BD9-81ED-4DB2-BD59-A6C34878D82A}">
                    <a16:rowId xmlns:a16="http://schemas.microsoft.com/office/drawing/2014/main" val="3895914874"/>
                  </a:ext>
                </a:extLst>
              </a:tr>
              <a:tr h="268069">
                <a:tc>
                  <a:txBody>
                    <a:bodyPr/>
                    <a:lstStyle/>
                    <a:p>
                      <a:pPr algn="ctr"/>
                      <a:r>
                        <a:rPr lang="en-US" altLang="zh-CN" sz="1000" dirty="0">
                          <a:solidFill>
                            <a:schemeClr val="tx1"/>
                          </a:solidFill>
                        </a:rPr>
                        <a:t>3</a:t>
                      </a:r>
                      <a:endParaRPr lang="zh-CN" altLang="en-US" sz="1000" dirty="0">
                        <a:solidFill>
                          <a:schemeClr val="tx1"/>
                        </a:solidFill>
                      </a:endParaRPr>
                    </a:p>
                  </a:txBody>
                  <a:tcPr anchor="ctr"/>
                </a:tc>
                <a:tc>
                  <a:txBody>
                    <a:bodyPr/>
                    <a:lstStyle/>
                    <a:p>
                      <a:pPr algn="ctr"/>
                      <a:r>
                        <a:rPr lang="en-US" altLang="zh-CN" sz="1000" dirty="0">
                          <a:solidFill>
                            <a:schemeClr val="tx1"/>
                          </a:solidFill>
                        </a:rPr>
                        <a:t>D300</a:t>
                      </a:r>
                      <a:endParaRPr lang="zh-CN" altLang="en-US" sz="1000" dirty="0">
                        <a:solidFill>
                          <a:schemeClr val="tx1"/>
                        </a:solidFill>
                      </a:endParaRPr>
                    </a:p>
                  </a:txBody>
                  <a:tcPr anchor="ctr"/>
                </a:tc>
                <a:tc>
                  <a:txBody>
                    <a:bodyPr/>
                    <a:lstStyle/>
                    <a:p>
                      <a:pPr algn="ctr"/>
                      <a:endParaRPr lang="zh-CN" altLang="en-US" sz="1000">
                        <a:solidFill>
                          <a:schemeClr val="tx1"/>
                        </a:solidFill>
                      </a:endParaRPr>
                    </a:p>
                  </a:txBody>
                  <a:tcPr anchor="ctr"/>
                </a:tc>
                <a:tc>
                  <a:txBody>
                    <a:bodyPr/>
                    <a:lstStyle/>
                    <a:p>
                      <a:pPr algn="ctr"/>
                      <a:endParaRPr lang="zh-CN" altLang="en-US" sz="1000">
                        <a:solidFill>
                          <a:schemeClr val="tx1"/>
                        </a:solidFill>
                      </a:endParaRPr>
                    </a:p>
                  </a:txBody>
                  <a:tcPr anchor="ctr"/>
                </a:tc>
                <a:tc>
                  <a:txBody>
                    <a:bodyPr/>
                    <a:lstStyle/>
                    <a:p>
                      <a:pPr algn="ctr"/>
                      <a:r>
                        <a:rPr lang="en-US" altLang="zh-CN" sz="1000" dirty="0">
                          <a:solidFill>
                            <a:schemeClr val="tx1"/>
                          </a:solidFill>
                        </a:rPr>
                        <a:t>A200</a:t>
                      </a:r>
                      <a:endParaRPr lang="zh-CN" altLang="en-US" sz="1000" dirty="0">
                        <a:solidFill>
                          <a:schemeClr val="tx1"/>
                        </a:solidFill>
                      </a:endParaRPr>
                    </a:p>
                  </a:txBody>
                  <a:tcPr anchor="ctr"/>
                </a:tc>
                <a:extLst>
                  <a:ext uri="{0D108BD9-81ED-4DB2-BD59-A6C34878D82A}">
                    <a16:rowId xmlns:a16="http://schemas.microsoft.com/office/drawing/2014/main" val="836869454"/>
                  </a:ext>
                </a:extLst>
              </a:tr>
              <a:tr h="268069">
                <a:tc>
                  <a:txBody>
                    <a:bodyPr/>
                    <a:lstStyle/>
                    <a:p>
                      <a:pPr algn="ctr"/>
                      <a:r>
                        <a:rPr lang="en-US" altLang="zh-CN" sz="1000" dirty="0">
                          <a:solidFill>
                            <a:schemeClr val="tx1"/>
                          </a:solidFill>
                        </a:rPr>
                        <a:t>4</a:t>
                      </a:r>
                      <a:endParaRPr lang="zh-CN" altLang="en-US" sz="1000" dirty="0">
                        <a:solidFill>
                          <a:schemeClr val="tx1"/>
                        </a:solidFill>
                      </a:endParaRPr>
                    </a:p>
                  </a:txBody>
                  <a:tcPr anchor="ctr"/>
                </a:tc>
                <a:tc>
                  <a:txBody>
                    <a:bodyPr/>
                    <a:lstStyle/>
                    <a:p>
                      <a:pPr algn="ctr"/>
                      <a:r>
                        <a:rPr lang="en-US" altLang="zh-CN" sz="1000" dirty="0">
                          <a:solidFill>
                            <a:schemeClr val="tx1"/>
                          </a:solidFill>
                        </a:rPr>
                        <a:t>D400</a:t>
                      </a:r>
                      <a:endParaRPr lang="zh-CN" altLang="en-US" sz="1000" dirty="0">
                        <a:solidFill>
                          <a:schemeClr val="tx1"/>
                        </a:solidFill>
                      </a:endParaRPr>
                    </a:p>
                  </a:txBody>
                  <a:tcPr anchor="ctr"/>
                </a:tc>
                <a:tc>
                  <a:txBody>
                    <a:bodyPr/>
                    <a:lstStyle/>
                    <a:p>
                      <a:pPr algn="ctr"/>
                      <a:endParaRPr lang="zh-CN" altLang="en-US" sz="1000">
                        <a:solidFill>
                          <a:schemeClr val="tx1"/>
                        </a:solidFill>
                      </a:endParaRPr>
                    </a:p>
                  </a:txBody>
                  <a:tcPr anchor="ctr"/>
                </a:tc>
                <a:tc>
                  <a:txBody>
                    <a:bodyPr/>
                    <a:lstStyle/>
                    <a:p>
                      <a:pPr algn="ctr"/>
                      <a:endParaRPr lang="zh-CN" altLang="en-US" sz="1000">
                        <a:solidFill>
                          <a:schemeClr val="tx1"/>
                        </a:solidFill>
                      </a:endParaRPr>
                    </a:p>
                  </a:txBody>
                  <a:tcPr anchor="ctr"/>
                </a:tc>
                <a:tc>
                  <a:txBody>
                    <a:bodyPr/>
                    <a:lstStyle/>
                    <a:p>
                      <a:pPr algn="ctr"/>
                      <a:r>
                        <a:rPr lang="en-US" altLang="zh-CN" sz="1000" dirty="0">
                          <a:solidFill>
                            <a:schemeClr val="tx1"/>
                          </a:solidFill>
                        </a:rPr>
                        <a:t>A200</a:t>
                      </a:r>
                      <a:endParaRPr lang="zh-CN" altLang="en-US" sz="1000" dirty="0">
                        <a:solidFill>
                          <a:schemeClr val="tx1"/>
                        </a:solidFill>
                      </a:endParaRPr>
                    </a:p>
                  </a:txBody>
                  <a:tcPr anchor="ctr"/>
                </a:tc>
                <a:extLst>
                  <a:ext uri="{0D108BD9-81ED-4DB2-BD59-A6C34878D82A}">
                    <a16:rowId xmlns:a16="http://schemas.microsoft.com/office/drawing/2014/main" val="2452916148"/>
                  </a:ext>
                </a:extLst>
              </a:tr>
              <a:tr h="268069">
                <a:tc>
                  <a:txBody>
                    <a:bodyPr/>
                    <a:lstStyle/>
                    <a:p>
                      <a:pPr algn="ctr"/>
                      <a:r>
                        <a:rPr lang="en-US" altLang="zh-CN" sz="1000" dirty="0">
                          <a:solidFill>
                            <a:schemeClr val="tx1"/>
                          </a:solidFill>
                        </a:rPr>
                        <a:t>5</a:t>
                      </a:r>
                      <a:endParaRPr lang="zh-CN" altLang="en-US" sz="1000" dirty="0">
                        <a:solidFill>
                          <a:schemeClr val="tx1"/>
                        </a:solidFill>
                      </a:endParaRPr>
                    </a:p>
                  </a:txBody>
                  <a:tcPr anchor="ctr"/>
                </a:tc>
                <a:tc>
                  <a:txBody>
                    <a:bodyPr/>
                    <a:lstStyle/>
                    <a:p>
                      <a:pPr algn="ctr"/>
                      <a:r>
                        <a:rPr lang="en-US" altLang="zh-CN" sz="1000" dirty="0">
                          <a:solidFill>
                            <a:schemeClr val="tx1"/>
                          </a:solidFill>
                        </a:rPr>
                        <a:t>D200</a:t>
                      </a:r>
                      <a:endParaRPr lang="zh-CN" altLang="en-US" sz="1000" dirty="0">
                        <a:solidFill>
                          <a:schemeClr val="tx1"/>
                        </a:solidFill>
                      </a:endParaRPr>
                    </a:p>
                  </a:txBody>
                  <a:tcPr anchor="ctr"/>
                </a:tc>
                <a:tc>
                  <a:txBody>
                    <a:bodyPr/>
                    <a:lstStyle/>
                    <a:p>
                      <a:pPr algn="ctr"/>
                      <a:r>
                        <a:rPr lang="en-US" altLang="zh-CN" sz="1000" dirty="0">
                          <a:solidFill>
                            <a:schemeClr val="tx1"/>
                          </a:solidFill>
                        </a:rPr>
                        <a:t>X</a:t>
                      </a:r>
                      <a:endParaRPr lang="zh-CN" altLang="en-US" sz="1000" dirty="0">
                        <a:solidFill>
                          <a:schemeClr val="tx1"/>
                        </a:solidFill>
                      </a:endParaRPr>
                    </a:p>
                  </a:txBody>
                  <a:tcPr anchor="ctr"/>
                </a:tc>
                <a:tc>
                  <a:txBody>
                    <a:bodyPr/>
                    <a:lstStyle/>
                    <a:p>
                      <a:pPr algn="ctr"/>
                      <a:endParaRPr lang="zh-CN" altLang="en-US" sz="1000" dirty="0">
                        <a:solidFill>
                          <a:schemeClr val="tx1"/>
                        </a:solidFill>
                      </a:endParaRPr>
                    </a:p>
                  </a:txBody>
                  <a:tcPr anchor="ctr"/>
                </a:tc>
                <a:tc>
                  <a:txBody>
                    <a:bodyPr/>
                    <a:lstStyle/>
                    <a:p>
                      <a:pPr algn="ctr"/>
                      <a:r>
                        <a:rPr lang="en-US" altLang="zh-CN" sz="1000" dirty="0">
                          <a:solidFill>
                            <a:schemeClr val="tx1"/>
                          </a:solidFill>
                        </a:rPr>
                        <a:t>A500</a:t>
                      </a:r>
                      <a:endParaRPr lang="zh-CN" altLang="en-US" sz="1000" dirty="0">
                        <a:solidFill>
                          <a:schemeClr val="tx1"/>
                        </a:solidFill>
                      </a:endParaRPr>
                    </a:p>
                  </a:txBody>
                  <a:tcPr anchor="ctr"/>
                </a:tc>
                <a:extLst>
                  <a:ext uri="{0D108BD9-81ED-4DB2-BD59-A6C34878D82A}">
                    <a16:rowId xmlns:a16="http://schemas.microsoft.com/office/drawing/2014/main" val="2876255528"/>
                  </a:ext>
                </a:extLst>
              </a:tr>
              <a:tr h="268069">
                <a:tc>
                  <a:txBody>
                    <a:bodyPr/>
                    <a:lstStyle/>
                    <a:p>
                      <a:pPr algn="ctr"/>
                      <a:r>
                        <a:rPr lang="en-US" altLang="zh-CN" sz="1000" dirty="0">
                          <a:solidFill>
                            <a:srgbClr val="C00000"/>
                          </a:solidFill>
                        </a:rPr>
                        <a:t>6</a:t>
                      </a:r>
                      <a:endParaRPr lang="zh-CN" altLang="en-US" sz="1000" dirty="0">
                        <a:solidFill>
                          <a:srgbClr val="C00000"/>
                        </a:solidFill>
                      </a:endParaRPr>
                    </a:p>
                  </a:txBody>
                  <a:tcPr anchor="ctr"/>
                </a:tc>
                <a:tc>
                  <a:txBody>
                    <a:bodyPr/>
                    <a:lstStyle/>
                    <a:p>
                      <a:pPr algn="ctr"/>
                      <a:r>
                        <a:rPr lang="en-US" altLang="zh-CN" sz="1000" dirty="0">
                          <a:solidFill>
                            <a:srgbClr val="C00000"/>
                          </a:solidFill>
                        </a:rPr>
                        <a:t>D500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A600</a:t>
                      </a:r>
                      <a:endParaRPr lang="zh-CN" altLang="en-US" sz="1000" dirty="0">
                        <a:solidFill>
                          <a:srgbClr val="C00000"/>
                        </a:solidFill>
                      </a:endParaRPr>
                    </a:p>
                  </a:txBody>
                  <a:tcPr anchor="ctr"/>
                </a:tc>
                <a:extLst>
                  <a:ext uri="{0D108BD9-81ED-4DB2-BD59-A6C34878D82A}">
                    <a16:rowId xmlns:a16="http://schemas.microsoft.com/office/drawing/2014/main" val="531090827"/>
                  </a:ext>
                </a:extLst>
              </a:tr>
              <a:tr h="268069">
                <a:tc>
                  <a:txBody>
                    <a:bodyPr/>
                    <a:lstStyle/>
                    <a:p>
                      <a:pPr algn="ctr"/>
                      <a:r>
                        <a:rPr lang="en-US" altLang="zh-CN" sz="1000" dirty="0">
                          <a:solidFill>
                            <a:srgbClr val="C00000"/>
                          </a:solidFill>
                        </a:rPr>
                        <a:t>7</a:t>
                      </a:r>
                      <a:endParaRPr lang="zh-CN" altLang="en-US" sz="1000" dirty="0">
                        <a:solidFill>
                          <a:srgbClr val="C00000"/>
                        </a:solidFill>
                      </a:endParaRPr>
                    </a:p>
                  </a:txBody>
                  <a:tcPr anchor="ctr"/>
                </a:tc>
                <a:tc>
                  <a:txBody>
                    <a:bodyPr/>
                    <a:lstStyle/>
                    <a:p>
                      <a:pPr algn="ctr"/>
                      <a:r>
                        <a:rPr lang="en-US" altLang="zh-CN" sz="1000" dirty="0">
                          <a:solidFill>
                            <a:srgbClr val="C00000"/>
                          </a:solidFill>
                        </a:rPr>
                        <a:t>D600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A700</a:t>
                      </a:r>
                      <a:endParaRPr lang="zh-CN" altLang="en-US" sz="1000" dirty="0">
                        <a:solidFill>
                          <a:srgbClr val="C00000"/>
                        </a:solidFill>
                      </a:endParaRPr>
                    </a:p>
                  </a:txBody>
                  <a:tcPr anchor="ctr"/>
                </a:tc>
                <a:extLst>
                  <a:ext uri="{0D108BD9-81ED-4DB2-BD59-A6C34878D82A}">
                    <a16:rowId xmlns:a16="http://schemas.microsoft.com/office/drawing/2014/main" val="861226257"/>
                  </a:ext>
                </a:extLst>
              </a:tr>
              <a:tr h="268069">
                <a:tc>
                  <a:txBody>
                    <a:bodyPr/>
                    <a:lstStyle/>
                    <a:p>
                      <a:pPr algn="ctr"/>
                      <a:r>
                        <a:rPr lang="en-US" altLang="zh-CN" sz="1000" dirty="0">
                          <a:solidFill>
                            <a:srgbClr val="C00000"/>
                          </a:solidFill>
                        </a:rPr>
                        <a:t>8</a:t>
                      </a:r>
                      <a:endParaRPr lang="zh-CN" altLang="en-US" sz="1000" dirty="0">
                        <a:solidFill>
                          <a:srgbClr val="C00000"/>
                        </a:solidFill>
                      </a:endParaRPr>
                    </a:p>
                  </a:txBody>
                  <a:tcPr anchor="ctr"/>
                </a:tc>
                <a:tc>
                  <a:txBody>
                    <a:bodyPr/>
                    <a:lstStyle/>
                    <a:p>
                      <a:pPr algn="ctr"/>
                      <a:r>
                        <a:rPr lang="en-US" altLang="zh-CN" sz="1000" dirty="0">
                          <a:solidFill>
                            <a:srgbClr val="C00000"/>
                          </a:solidFill>
                        </a:rPr>
                        <a:t>D700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X</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extLst>
                  <a:ext uri="{0D108BD9-81ED-4DB2-BD59-A6C34878D82A}">
                    <a16:rowId xmlns:a16="http://schemas.microsoft.com/office/drawing/2014/main" val="2600036923"/>
                  </a:ext>
                </a:extLst>
              </a:tr>
              <a:tr h="268069">
                <a:tc>
                  <a:txBody>
                    <a:bodyPr/>
                    <a:lstStyle/>
                    <a:p>
                      <a:pPr algn="ctr"/>
                      <a:r>
                        <a:rPr lang="en-US" altLang="zh-CN" sz="1000" dirty="0">
                          <a:solidFill>
                            <a:srgbClr val="C00000"/>
                          </a:solidFill>
                        </a:rPr>
                        <a:t>9</a:t>
                      </a:r>
                      <a:endParaRPr lang="zh-CN" altLang="en-US" sz="1000" dirty="0">
                        <a:solidFill>
                          <a:srgbClr val="C00000"/>
                        </a:solidFill>
                      </a:endParaRPr>
                    </a:p>
                  </a:txBody>
                  <a:tcPr anchor="ctr"/>
                </a:tc>
                <a:tc>
                  <a:txBody>
                    <a:bodyPr/>
                    <a:lstStyle/>
                    <a:p>
                      <a:pPr algn="ctr"/>
                      <a:r>
                        <a:rPr lang="en-US" altLang="zh-CN" sz="1000" dirty="0">
                          <a:solidFill>
                            <a:srgbClr val="C00000"/>
                          </a:solidFill>
                        </a:rPr>
                        <a:t>D800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A700</a:t>
                      </a:r>
                      <a:endParaRPr lang="zh-CN" altLang="en-US" sz="1000" dirty="0">
                        <a:solidFill>
                          <a:srgbClr val="C00000"/>
                        </a:solidFill>
                      </a:endParaRPr>
                    </a:p>
                  </a:txBody>
                  <a:tcPr anchor="ctr"/>
                </a:tc>
                <a:extLst>
                  <a:ext uri="{0D108BD9-81ED-4DB2-BD59-A6C34878D82A}">
                    <a16:rowId xmlns:a16="http://schemas.microsoft.com/office/drawing/2014/main" val="4051413900"/>
                  </a:ext>
                </a:extLst>
              </a:tr>
              <a:tr h="411956">
                <a:tc>
                  <a:txBody>
                    <a:bodyPr/>
                    <a:lstStyle/>
                    <a:p>
                      <a:pPr algn="ctr"/>
                      <a:r>
                        <a:rPr lang="en-US" altLang="zh-CN" sz="1000" dirty="0">
                          <a:solidFill>
                            <a:srgbClr val="C00000"/>
                          </a:solidFill>
                        </a:rPr>
                        <a:t>10</a:t>
                      </a:r>
                      <a:endParaRPr lang="zh-CN" altLang="en-US" sz="1000" dirty="0">
                        <a:solidFill>
                          <a:srgbClr val="C00000"/>
                        </a:solidFill>
                      </a:endParaRPr>
                    </a:p>
                  </a:txBody>
                  <a:tcPr anchor="ctr"/>
                </a:tc>
                <a:tc>
                  <a:txBody>
                    <a:bodyPr/>
                    <a:lstStyle/>
                    <a:p>
                      <a:pPr algn="ctr"/>
                      <a:r>
                        <a:rPr lang="en-US" altLang="zh-CN" sz="1000" dirty="0">
                          <a:solidFill>
                            <a:srgbClr val="C00000"/>
                          </a:solidFill>
                        </a:rPr>
                        <a:t>D900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1000" dirty="0">
                          <a:solidFill>
                            <a:srgbClr val="C00000"/>
                          </a:solidFill>
                        </a:rPr>
                        <a:t>A700</a:t>
                      </a:r>
                      <a:endParaRPr lang="zh-CN" altLang="en-US" sz="1000" dirty="0">
                        <a:solidFill>
                          <a:srgbClr val="C00000"/>
                        </a:solidFill>
                      </a:endParaRPr>
                    </a:p>
                  </a:txBody>
                  <a:tcPr anchor="ctr"/>
                </a:tc>
                <a:extLst>
                  <a:ext uri="{0D108BD9-81ED-4DB2-BD59-A6C34878D82A}">
                    <a16:rowId xmlns:a16="http://schemas.microsoft.com/office/drawing/2014/main" val="808073066"/>
                  </a:ext>
                </a:extLst>
              </a:tr>
              <a:tr h="411956">
                <a:tc>
                  <a:txBody>
                    <a:bodyPr/>
                    <a:lstStyle/>
                    <a:p>
                      <a:pPr algn="ctr"/>
                      <a:r>
                        <a:rPr lang="en-US" altLang="zh-CN" sz="1000" dirty="0">
                          <a:solidFill>
                            <a:srgbClr val="C00000"/>
                          </a:solidFill>
                        </a:rPr>
                        <a:t>11</a:t>
                      </a:r>
                      <a:endParaRPr lang="zh-CN" altLang="en-US" sz="1000" dirty="0">
                        <a:solidFill>
                          <a:srgbClr val="C00000"/>
                        </a:solidFill>
                      </a:endParaRPr>
                    </a:p>
                  </a:txBody>
                  <a:tcPr anchor="ctr"/>
                </a:tc>
                <a:tc>
                  <a:txBody>
                    <a:bodyPr/>
                    <a:lstStyle/>
                    <a:p>
                      <a:pPr algn="ctr"/>
                      <a:r>
                        <a:rPr lang="en-US" altLang="zh-CN" sz="1000" dirty="0">
                          <a:solidFill>
                            <a:srgbClr val="C00000"/>
                          </a:solidFill>
                        </a:rPr>
                        <a:t>D700</a:t>
                      </a:r>
                      <a:endParaRPr lang="zh-CN" altLang="en-US" sz="1000" dirty="0">
                        <a:solidFill>
                          <a:srgbClr val="C00000"/>
                        </a:solidFill>
                      </a:endParaRPr>
                    </a:p>
                  </a:txBody>
                  <a:tcPr anchor="ctr"/>
                </a:tc>
                <a:tc>
                  <a:txBody>
                    <a:bodyPr/>
                    <a:lstStyle/>
                    <a:p>
                      <a:pPr algn="ctr"/>
                      <a:r>
                        <a:rPr lang="en-US" altLang="zh-CN" sz="1000" dirty="0">
                          <a:solidFill>
                            <a:srgbClr val="C00000"/>
                          </a:solidFill>
                        </a:rPr>
                        <a:t>X</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800" dirty="0">
                          <a:solidFill>
                            <a:srgbClr val="C00000"/>
                          </a:solidFill>
                        </a:rPr>
                        <a:t>A1000</a:t>
                      </a:r>
                      <a:endParaRPr lang="zh-CN" altLang="en-US" sz="800" dirty="0">
                        <a:solidFill>
                          <a:srgbClr val="C00000"/>
                        </a:solidFill>
                      </a:endParaRPr>
                    </a:p>
                  </a:txBody>
                  <a:tcPr anchor="ctr"/>
                </a:tc>
                <a:extLst>
                  <a:ext uri="{0D108BD9-81ED-4DB2-BD59-A6C34878D82A}">
                    <a16:rowId xmlns:a16="http://schemas.microsoft.com/office/drawing/2014/main" val="104732790"/>
                  </a:ext>
                </a:extLst>
              </a:tr>
              <a:tr h="411956">
                <a:tc>
                  <a:txBody>
                    <a:bodyPr/>
                    <a:lstStyle/>
                    <a:p>
                      <a:pPr algn="ctr"/>
                      <a:r>
                        <a:rPr lang="en-US" altLang="zh-CN" sz="1000" dirty="0">
                          <a:solidFill>
                            <a:srgbClr val="C00000"/>
                          </a:solidFill>
                        </a:rPr>
                        <a:t>12</a:t>
                      </a:r>
                      <a:endParaRPr lang="zh-CN" altLang="en-US" sz="1000" dirty="0">
                        <a:solidFill>
                          <a:srgbClr val="C00000"/>
                        </a:solidFill>
                      </a:endParaRPr>
                    </a:p>
                  </a:txBody>
                  <a:tcPr anchor="ctr"/>
                </a:tc>
                <a:tc>
                  <a:txBody>
                    <a:bodyPr/>
                    <a:lstStyle/>
                    <a:p>
                      <a:pPr algn="ctr"/>
                      <a:r>
                        <a:rPr lang="en-US" altLang="zh-CN" sz="1000" dirty="0">
                          <a:solidFill>
                            <a:srgbClr val="C00000"/>
                          </a:solidFill>
                        </a:rPr>
                        <a:t>D1000</a:t>
                      </a: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endParaRPr lang="zh-CN" altLang="en-US" sz="1000" dirty="0">
                        <a:solidFill>
                          <a:srgbClr val="C00000"/>
                        </a:solidFill>
                      </a:endParaRPr>
                    </a:p>
                  </a:txBody>
                  <a:tcPr anchor="ctr"/>
                </a:tc>
                <a:tc>
                  <a:txBody>
                    <a:bodyPr/>
                    <a:lstStyle/>
                    <a:p>
                      <a:pPr algn="ctr"/>
                      <a:r>
                        <a:rPr lang="en-US" altLang="zh-CN" sz="800" dirty="0">
                          <a:solidFill>
                            <a:srgbClr val="C00000"/>
                          </a:solidFill>
                        </a:rPr>
                        <a:t>A1100</a:t>
                      </a:r>
                      <a:endParaRPr lang="zh-CN" altLang="en-US" sz="1000" dirty="0">
                        <a:solidFill>
                          <a:srgbClr val="C00000"/>
                        </a:solidFill>
                      </a:endParaRPr>
                    </a:p>
                  </a:txBody>
                  <a:tcPr anchor="ctr"/>
                </a:tc>
                <a:extLst>
                  <a:ext uri="{0D108BD9-81ED-4DB2-BD59-A6C34878D82A}">
                    <a16:rowId xmlns:a16="http://schemas.microsoft.com/office/drawing/2014/main" val="1776121461"/>
                  </a:ext>
                </a:extLst>
              </a:tr>
            </a:tbl>
          </a:graphicData>
        </a:graphic>
      </p:graphicFrame>
      <p:sp>
        <p:nvSpPr>
          <p:cNvPr id="3" name="Google Shape;998;g36aa5e117e9_3_1368">
            <a:extLst>
              <a:ext uri="{FF2B5EF4-FFF2-40B4-BE49-F238E27FC236}">
                <a16:creationId xmlns:a16="http://schemas.microsoft.com/office/drawing/2014/main" id="{62E2AF6E-DBA1-CBFE-B894-31E7EB841822}"/>
              </a:ext>
            </a:extLst>
          </p:cNvPr>
          <p:cNvSpPr txBox="1"/>
          <p:nvPr/>
        </p:nvSpPr>
        <p:spPr>
          <a:xfrm>
            <a:off x="4563798" y="63269"/>
            <a:ext cx="1722499" cy="80018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1"/>
                </a:solidFill>
                <a:latin typeface="Roboto"/>
                <a:ea typeface="Roboto"/>
                <a:cs typeface="Roboto"/>
                <a:sym typeface="Roboto"/>
              </a:rPr>
              <a:t>Note: E</a:t>
            </a:r>
            <a:r>
              <a:rPr lang="nl-NL" sz="1000" dirty="0">
                <a:solidFill>
                  <a:schemeClr val="dk1"/>
                </a:solidFill>
                <a:latin typeface="Roboto"/>
                <a:ea typeface="Roboto"/>
                <a:cs typeface="Roboto"/>
                <a:sym typeface="Roboto"/>
              </a:rPr>
              <a:t>a</a:t>
            </a:r>
            <a:r>
              <a:rPr lang="en" sz="1000" dirty="0">
                <a:solidFill>
                  <a:schemeClr val="dk1"/>
                </a:solidFill>
                <a:latin typeface="Roboto"/>
                <a:ea typeface="Roboto"/>
                <a:cs typeface="Roboto"/>
                <a:sym typeface="Roboto"/>
              </a:rPr>
              <a:t>ch batch is sent/received at the same time, but they are shown separately for readability</a:t>
            </a:r>
            <a:endParaRPr sz="1000" dirty="0">
              <a:solidFill>
                <a:schemeClr val="dk1"/>
              </a:solidFill>
              <a:latin typeface="Roboto"/>
              <a:ea typeface="Roboto"/>
              <a:cs typeface="Roboto"/>
              <a:sym typeface="Roboto"/>
            </a:endParaRPr>
          </a:p>
        </p:txBody>
      </p:sp>
      <p:cxnSp>
        <p:nvCxnSpPr>
          <p:cNvPr id="4" name="Google Shape;1034;g36aa5e117e9_3_1405">
            <a:extLst>
              <a:ext uri="{FF2B5EF4-FFF2-40B4-BE49-F238E27FC236}">
                <a16:creationId xmlns:a16="http://schemas.microsoft.com/office/drawing/2014/main" id="{27F9F4E5-F777-9331-9AA9-94988D50BA6E}"/>
              </a:ext>
            </a:extLst>
          </p:cNvPr>
          <p:cNvCxnSpPr/>
          <p:nvPr/>
        </p:nvCxnSpPr>
        <p:spPr>
          <a:xfrm>
            <a:off x="1410965" y="4858102"/>
            <a:ext cx="3007800" cy="495000"/>
          </a:xfrm>
          <a:prstGeom prst="straightConnector1">
            <a:avLst/>
          </a:prstGeom>
          <a:noFill/>
          <a:ln w="9525" cap="flat" cmpd="sng">
            <a:solidFill>
              <a:srgbClr val="1A1A1A"/>
            </a:solidFill>
            <a:prstDash val="solid"/>
            <a:round/>
            <a:headEnd type="none" w="sm" len="sm"/>
            <a:tailEnd type="triangle" w="med" len="med"/>
          </a:ln>
        </p:spPr>
      </p:cxnSp>
      <p:sp>
        <p:nvSpPr>
          <p:cNvPr id="5" name="Google Shape;1029;g36aa5e117e9_3_1405">
            <a:extLst>
              <a:ext uri="{FF2B5EF4-FFF2-40B4-BE49-F238E27FC236}">
                <a16:creationId xmlns:a16="http://schemas.microsoft.com/office/drawing/2014/main" id="{E53A02AF-AA5F-CF2D-D4E6-BC2B42D8E885}"/>
              </a:ext>
            </a:extLst>
          </p:cNvPr>
          <p:cNvSpPr txBox="1"/>
          <p:nvPr/>
        </p:nvSpPr>
        <p:spPr>
          <a:xfrm>
            <a:off x="783823" y="4648314"/>
            <a:ext cx="7308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Lato"/>
                <a:ea typeface="Lato"/>
                <a:cs typeface="Lato"/>
                <a:sym typeface="Lato"/>
              </a:rPr>
              <a:t>D1000</a:t>
            </a:r>
            <a:endParaRPr sz="1200" b="0" i="0" u="none" strike="noStrike" cap="none" dirty="0">
              <a:solidFill>
                <a:srgbClr val="000000"/>
              </a:solidFill>
              <a:latin typeface="Lato"/>
              <a:ea typeface="Lato"/>
              <a:cs typeface="Lato"/>
              <a:sym typeface="Lato"/>
            </a:endParaRPr>
          </a:p>
        </p:txBody>
      </p:sp>
      <p:sp>
        <p:nvSpPr>
          <p:cNvPr id="6" name="Google Shape;998;g36aa5e117e9_3_1368">
            <a:extLst>
              <a:ext uri="{FF2B5EF4-FFF2-40B4-BE49-F238E27FC236}">
                <a16:creationId xmlns:a16="http://schemas.microsoft.com/office/drawing/2014/main" id="{8920CA8C-82B9-EDE2-E0DA-A0E61C6CC045}"/>
              </a:ext>
            </a:extLst>
          </p:cNvPr>
          <p:cNvSpPr txBox="1"/>
          <p:nvPr/>
        </p:nvSpPr>
        <p:spPr>
          <a:xfrm>
            <a:off x="4572000" y="2642044"/>
            <a:ext cx="1902103" cy="95407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Roboto"/>
                <a:ea typeface="Roboto"/>
                <a:cs typeface="Roboto"/>
                <a:sym typeface="Roboto"/>
              </a:rPr>
              <a:t>Here Sender sends D700 upon </a:t>
            </a:r>
            <a:r>
              <a:rPr lang="en-US" sz="1000" dirty="0">
                <a:latin typeface="Roboto"/>
                <a:ea typeface="Roboto"/>
                <a:cs typeface="Roboto"/>
                <a:sym typeface="Roboto"/>
              </a:rPr>
              <a:t>timeout, but with fast retransmit, sender will send D700 when three duplicate acks A700 are received. </a:t>
            </a:r>
            <a:endParaRPr sz="1000"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fade">
                                      <p:cBhvr>
                                        <p:cTn id="7" dur="1000"/>
                                        <p:tgtEl>
                                          <p:spTgt spid="1009"/>
                                        </p:tgtEl>
                                      </p:cBhvr>
                                    </p:animEffect>
                                  </p:childTnLst>
                                </p:cTn>
                              </p:par>
                              <p:par>
                                <p:cTn id="8" presetID="10" presetClass="entr" presetSubtype="0" fill="hold" nodeType="withEffect">
                                  <p:stCondLst>
                                    <p:cond delay="0"/>
                                  </p:stCondLst>
                                  <p:childTnLst>
                                    <p:set>
                                      <p:cBhvr>
                                        <p:cTn id="9" dur="1" fill="hold">
                                          <p:stCondLst>
                                            <p:cond delay="0"/>
                                          </p:stCondLst>
                                        </p:cTn>
                                        <p:tgtEl>
                                          <p:spTgt spid="1010"/>
                                        </p:tgtEl>
                                        <p:attrNameLst>
                                          <p:attrName>style.visibility</p:attrName>
                                        </p:attrNameLst>
                                      </p:cBhvr>
                                      <p:to>
                                        <p:strVal val="visible"/>
                                      </p:to>
                                    </p:set>
                                    <p:animEffect transition="in" filter="fade">
                                      <p:cBhvr>
                                        <p:cTn id="10" dur="1000"/>
                                        <p:tgtEl>
                                          <p:spTgt spid="1010"/>
                                        </p:tgtEl>
                                      </p:cBhvr>
                                    </p:animEffect>
                                  </p:childTnLst>
                                </p:cTn>
                              </p:par>
                              <p:par>
                                <p:cTn id="11" presetID="10" presetClass="entr" presetSubtype="0" fill="hold" nodeType="withEffect">
                                  <p:stCondLst>
                                    <p:cond delay="0"/>
                                  </p:stCondLst>
                                  <p:childTnLst>
                                    <p:set>
                                      <p:cBhvr>
                                        <p:cTn id="12" dur="1" fill="hold">
                                          <p:stCondLst>
                                            <p:cond delay="0"/>
                                          </p:stCondLst>
                                        </p:cTn>
                                        <p:tgtEl>
                                          <p:spTgt spid="1013"/>
                                        </p:tgtEl>
                                        <p:attrNameLst>
                                          <p:attrName>style.visibility</p:attrName>
                                        </p:attrNameLst>
                                      </p:cBhvr>
                                      <p:to>
                                        <p:strVal val="visible"/>
                                      </p:to>
                                    </p:set>
                                    <p:animEffect transition="in" filter="fade">
                                      <p:cBhvr>
                                        <p:cTn id="13" dur="1000"/>
                                        <p:tgtEl>
                                          <p:spTgt spid="1013"/>
                                        </p:tgtEl>
                                      </p:cBhvr>
                                    </p:animEffect>
                                  </p:childTnLst>
                                </p:cTn>
                              </p:par>
                              <p:par>
                                <p:cTn id="14" presetID="10" presetClass="entr" presetSubtype="0" fill="hold" nodeType="withEffect">
                                  <p:stCondLst>
                                    <p:cond delay="0"/>
                                  </p:stCondLst>
                                  <p:childTnLst>
                                    <p:set>
                                      <p:cBhvr>
                                        <p:cTn id="15" dur="1" fill="hold">
                                          <p:stCondLst>
                                            <p:cond delay="0"/>
                                          </p:stCondLst>
                                        </p:cTn>
                                        <p:tgtEl>
                                          <p:spTgt spid="1014"/>
                                        </p:tgtEl>
                                        <p:attrNameLst>
                                          <p:attrName>style.visibility</p:attrName>
                                        </p:attrNameLst>
                                      </p:cBhvr>
                                      <p:to>
                                        <p:strVal val="visible"/>
                                      </p:to>
                                    </p:set>
                                    <p:animEffect transition="in" filter="fade">
                                      <p:cBhvr>
                                        <p:cTn id="16" dur="1000"/>
                                        <p:tgtEl>
                                          <p:spTgt spid="1014"/>
                                        </p:tgtEl>
                                      </p:cBhvr>
                                    </p:animEffect>
                                  </p:childTnLst>
                                </p:cTn>
                              </p:par>
                              <p:par>
                                <p:cTn id="17" presetID="10" presetClass="entr" presetSubtype="0" fill="hold" nodeType="withEffect">
                                  <p:stCondLst>
                                    <p:cond delay="0"/>
                                  </p:stCondLst>
                                  <p:childTnLst>
                                    <p:set>
                                      <p:cBhvr>
                                        <p:cTn id="18" dur="1" fill="hold">
                                          <p:stCondLst>
                                            <p:cond delay="0"/>
                                          </p:stCondLst>
                                        </p:cTn>
                                        <p:tgtEl>
                                          <p:spTgt spid="1016"/>
                                        </p:tgtEl>
                                        <p:attrNameLst>
                                          <p:attrName>style.visibility</p:attrName>
                                        </p:attrNameLst>
                                      </p:cBhvr>
                                      <p:to>
                                        <p:strVal val="visible"/>
                                      </p:to>
                                    </p:set>
                                    <p:animEffect transition="in" filter="fade">
                                      <p:cBhvr>
                                        <p:cTn id="19" dur="1000"/>
                                        <p:tgtEl>
                                          <p:spTgt spid="1016"/>
                                        </p:tgtEl>
                                      </p:cBhvr>
                                    </p:animEffect>
                                  </p:childTnLst>
                                </p:cTn>
                              </p:par>
                              <p:par>
                                <p:cTn id="20" presetID="10" presetClass="entr" presetSubtype="0" fill="hold" nodeType="withEffect">
                                  <p:stCondLst>
                                    <p:cond delay="0"/>
                                  </p:stCondLst>
                                  <p:childTnLst>
                                    <p:set>
                                      <p:cBhvr>
                                        <p:cTn id="21" dur="1" fill="hold">
                                          <p:stCondLst>
                                            <p:cond delay="0"/>
                                          </p:stCondLst>
                                        </p:cTn>
                                        <p:tgtEl>
                                          <p:spTgt spid="1017"/>
                                        </p:tgtEl>
                                        <p:attrNameLst>
                                          <p:attrName>style.visibility</p:attrName>
                                        </p:attrNameLst>
                                      </p:cBhvr>
                                      <p:to>
                                        <p:strVal val="visible"/>
                                      </p:to>
                                    </p:set>
                                    <p:animEffect transition="in" filter="fade">
                                      <p:cBhvr>
                                        <p:cTn id="22" dur="1000"/>
                                        <p:tgtEl>
                                          <p:spTgt spid="1017"/>
                                        </p:tgtEl>
                                      </p:cBhvr>
                                    </p:animEffect>
                                  </p:childTnLst>
                                </p:cTn>
                              </p:par>
                              <p:par>
                                <p:cTn id="23" presetID="10" presetClass="entr" presetSubtype="0" fill="hold" nodeType="withEffect">
                                  <p:stCondLst>
                                    <p:cond delay="0"/>
                                  </p:stCondLst>
                                  <p:childTnLst>
                                    <p:set>
                                      <p:cBhvr>
                                        <p:cTn id="24" dur="1" fill="hold">
                                          <p:stCondLst>
                                            <p:cond delay="0"/>
                                          </p:stCondLst>
                                        </p:cTn>
                                        <p:tgtEl>
                                          <p:spTgt spid="1018"/>
                                        </p:tgtEl>
                                        <p:attrNameLst>
                                          <p:attrName>style.visibility</p:attrName>
                                        </p:attrNameLst>
                                      </p:cBhvr>
                                      <p:to>
                                        <p:strVal val="visible"/>
                                      </p:to>
                                    </p:set>
                                    <p:animEffect transition="in" filter="fade">
                                      <p:cBhvr>
                                        <p:cTn id="25" dur="1000"/>
                                        <p:tgtEl>
                                          <p:spTgt spid="10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08"/>
                                        </p:tgtEl>
                                        <p:attrNameLst>
                                          <p:attrName>style.visibility</p:attrName>
                                        </p:attrNameLst>
                                      </p:cBhvr>
                                      <p:to>
                                        <p:strVal val="visible"/>
                                      </p:to>
                                    </p:set>
                                    <p:animEffect transition="in" filter="fade">
                                      <p:cBhvr>
                                        <p:cTn id="30" dur="1000"/>
                                        <p:tgtEl>
                                          <p:spTgt spid="1008"/>
                                        </p:tgtEl>
                                      </p:cBhvr>
                                    </p:animEffect>
                                  </p:childTnLst>
                                </p:cTn>
                              </p:par>
                              <p:par>
                                <p:cTn id="31" presetID="10" presetClass="entr" presetSubtype="0" fill="hold" nodeType="withEffect">
                                  <p:stCondLst>
                                    <p:cond delay="0"/>
                                  </p:stCondLst>
                                  <p:childTnLst>
                                    <p:set>
                                      <p:cBhvr>
                                        <p:cTn id="32" dur="1" fill="hold">
                                          <p:stCondLst>
                                            <p:cond delay="0"/>
                                          </p:stCondLst>
                                        </p:cTn>
                                        <p:tgtEl>
                                          <p:spTgt spid="1011"/>
                                        </p:tgtEl>
                                        <p:attrNameLst>
                                          <p:attrName>style.visibility</p:attrName>
                                        </p:attrNameLst>
                                      </p:cBhvr>
                                      <p:to>
                                        <p:strVal val="visible"/>
                                      </p:to>
                                    </p:set>
                                    <p:animEffect transition="in" filter="fade">
                                      <p:cBhvr>
                                        <p:cTn id="33" dur="1000"/>
                                        <p:tgtEl>
                                          <p:spTgt spid="1011"/>
                                        </p:tgtEl>
                                      </p:cBhvr>
                                    </p:animEffect>
                                  </p:childTnLst>
                                </p:cTn>
                              </p:par>
                              <p:par>
                                <p:cTn id="34" presetID="10" presetClass="entr" presetSubtype="0" fill="hold" nodeType="withEffect">
                                  <p:stCondLst>
                                    <p:cond delay="0"/>
                                  </p:stCondLst>
                                  <p:childTnLst>
                                    <p:set>
                                      <p:cBhvr>
                                        <p:cTn id="35" dur="1" fill="hold">
                                          <p:stCondLst>
                                            <p:cond delay="0"/>
                                          </p:stCondLst>
                                        </p:cTn>
                                        <p:tgtEl>
                                          <p:spTgt spid="1012"/>
                                        </p:tgtEl>
                                        <p:attrNameLst>
                                          <p:attrName>style.visibility</p:attrName>
                                        </p:attrNameLst>
                                      </p:cBhvr>
                                      <p:to>
                                        <p:strVal val="visible"/>
                                      </p:to>
                                    </p:set>
                                    <p:animEffect transition="in" filter="fade">
                                      <p:cBhvr>
                                        <p:cTn id="36" dur="1000"/>
                                        <p:tgtEl>
                                          <p:spTgt spid="1012"/>
                                        </p:tgtEl>
                                      </p:cBhvr>
                                    </p:animEffect>
                                  </p:childTnLst>
                                </p:cTn>
                              </p:par>
                              <p:par>
                                <p:cTn id="37" presetID="10" presetClass="entr" presetSubtype="0" fill="hold" nodeType="withEffect">
                                  <p:stCondLst>
                                    <p:cond delay="0"/>
                                  </p:stCondLst>
                                  <p:childTnLst>
                                    <p:set>
                                      <p:cBhvr>
                                        <p:cTn id="38" dur="1" fill="hold">
                                          <p:stCondLst>
                                            <p:cond delay="0"/>
                                          </p:stCondLst>
                                        </p:cTn>
                                        <p:tgtEl>
                                          <p:spTgt spid="1015"/>
                                        </p:tgtEl>
                                        <p:attrNameLst>
                                          <p:attrName>style.visibility</p:attrName>
                                        </p:attrNameLst>
                                      </p:cBhvr>
                                      <p:to>
                                        <p:strVal val="visible"/>
                                      </p:to>
                                    </p:set>
                                    <p:animEffect transition="in" filter="fade">
                                      <p:cBhvr>
                                        <p:cTn id="39" dur="1000"/>
                                        <p:tgtEl>
                                          <p:spTgt spid="10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07"/>
                                        </p:tgtEl>
                                        <p:attrNameLst>
                                          <p:attrName>style.visibility</p:attrName>
                                        </p:attrNameLst>
                                      </p:cBhvr>
                                      <p:to>
                                        <p:strVal val="visible"/>
                                      </p:to>
                                    </p:set>
                                    <p:animEffect transition="in" filter="fade">
                                      <p:cBhvr>
                                        <p:cTn id="44" dur="1000"/>
                                        <p:tgtEl>
                                          <p:spTgt spid="1007"/>
                                        </p:tgtEl>
                                      </p:cBhvr>
                                    </p:animEffect>
                                  </p:childTnLst>
                                </p:cTn>
                              </p:par>
                              <p:par>
                                <p:cTn id="45" presetID="10" presetClass="entr" presetSubtype="0" fill="hold" nodeType="withEffect">
                                  <p:stCondLst>
                                    <p:cond delay="0"/>
                                  </p:stCondLst>
                                  <p:childTnLst>
                                    <p:set>
                                      <p:cBhvr>
                                        <p:cTn id="46" dur="1" fill="hold">
                                          <p:stCondLst>
                                            <p:cond delay="0"/>
                                          </p:stCondLst>
                                        </p:cTn>
                                        <p:tgtEl>
                                          <p:spTgt spid="1006"/>
                                        </p:tgtEl>
                                        <p:attrNameLst>
                                          <p:attrName>style.visibility</p:attrName>
                                        </p:attrNameLst>
                                      </p:cBhvr>
                                      <p:to>
                                        <p:strVal val="visible"/>
                                      </p:to>
                                    </p:set>
                                    <p:animEffect transition="in" filter="fade">
                                      <p:cBhvr>
                                        <p:cTn id="47" dur="1000"/>
                                        <p:tgtEl>
                                          <p:spTgt spid="100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9"/>
                                        </p:tgtEl>
                                        <p:attrNameLst>
                                          <p:attrName>style.visibility</p:attrName>
                                        </p:attrNameLst>
                                      </p:cBhvr>
                                      <p:to>
                                        <p:strVal val="visible"/>
                                      </p:to>
                                    </p:set>
                                    <p:animEffect transition="in" filter="fade">
                                      <p:cBhvr>
                                        <p:cTn id="52" dur="1000"/>
                                        <p:tgtEl>
                                          <p:spTgt spid="1019"/>
                                        </p:tgtEl>
                                      </p:cBhvr>
                                    </p:animEffect>
                                  </p:childTnLst>
                                </p:cTn>
                              </p:par>
                              <p:par>
                                <p:cTn id="53" presetID="10" presetClass="entr" presetSubtype="0" fill="hold" nodeType="withEffect">
                                  <p:stCondLst>
                                    <p:cond delay="0"/>
                                  </p:stCondLst>
                                  <p:childTnLst>
                                    <p:set>
                                      <p:cBhvr>
                                        <p:cTn id="54" dur="1" fill="hold">
                                          <p:stCondLst>
                                            <p:cond delay="0"/>
                                          </p:stCondLst>
                                        </p:cTn>
                                        <p:tgtEl>
                                          <p:spTgt spid="1020"/>
                                        </p:tgtEl>
                                        <p:attrNameLst>
                                          <p:attrName>style.visibility</p:attrName>
                                        </p:attrNameLst>
                                      </p:cBhvr>
                                      <p:to>
                                        <p:strVal val="visible"/>
                                      </p:to>
                                    </p:set>
                                    <p:animEffect transition="in" filter="fade">
                                      <p:cBhvr>
                                        <p:cTn id="55" dur="1000"/>
                                        <p:tgtEl>
                                          <p:spTgt spid="10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22"/>
                                        </p:tgtEl>
                                        <p:attrNameLst>
                                          <p:attrName>style.visibility</p:attrName>
                                        </p:attrNameLst>
                                      </p:cBhvr>
                                      <p:to>
                                        <p:strVal val="visible"/>
                                      </p:to>
                                    </p:set>
                                    <p:animEffect transition="in" filter="fade">
                                      <p:cBhvr>
                                        <p:cTn id="60" dur="1000"/>
                                        <p:tgtEl>
                                          <p:spTgt spid="1022"/>
                                        </p:tgtEl>
                                      </p:cBhvr>
                                    </p:animEffect>
                                  </p:childTnLst>
                                </p:cTn>
                              </p:par>
                              <p:par>
                                <p:cTn id="61" presetID="10" presetClass="entr" presetSubtype="0" fill="hold" nodeType="withEffect">
                                  <p:stCondLst>
                                    <p:cond delay="0"/>
                                  </p:stCondLst>
                                  <p:childTnLst>
                                    <p:set>
                                      <p:cBhvr>
                                        <p:cTn id="62" dur="1" fill="hold">
                                          <p:stCondLst>
                                            <p:cond delay="0"/>
                                          </p:stCondLst>
                                        </p:cTn>
                                        <p:tgtEl>
                                          <p:spTgt spid="1023"/>
                                        </p:tgtEl>
                                        <p:attrNameLst>
                                          <p:attrName>style.visibility</p:attrName>
                                        </p:attrNameLst>
                                      </p:cBhvr>
                                      <p:to>
                                        <p:strVal val="visible"/>
                                      </p:to>
                                    </p:set>
                                    <p:animEffect transition="in" filter="fade">
                                      <p:cBhvr>
                                        <p:cTn id="63" dur="1000"/>
                                        <p:tgtEl>
                                          <p:spTgt spid="1023"/>
                                        </p:tgtEl>
                                      </p:cBhvr>
                                    </p:animEffect>
                                  </p:childTnLst>
                                </p:cTn>
                              </p:par>
                              <p:par>
                                <p:cTn id="64" presetID="10" presetClass="entr" presetSubtype="0" fill="hold" nodeType="withEffect">
                                  <p:stCondLst>
                                    <p:cond delay="0"/>
                                  </p:stCondLst>
                                  <p:childTnLst>
                                    <p:set>
                                      <p:cBhvr>
                                        <p:cTn id="65" dur="1" fill="hold">
                                          <p:stCondLst>
                                            <p:cond delay="0"/>
                                          </p:stCondLst>
                                        </p:cTn>
                                        <p:tgtEl>
                                          <p:spTgt spid="1027"/>
                                        </p:tgtEl>
                                        <p:attrNameLst>
                                          <p:attrName>style.visibility</p:attrName>
                                        </p:attrNameLst>
                                      </p:cBhvr>
                                      <p:to>
                                        <p:strVal val="visible"/>
                                      </p:to>
                                    </p:set>
                                    <p:animEffect transition="in" filter="fade">
                                      <p:cBhvr>
                                        <p:cTn id="66" dur="1000"/>
                                        <p:tgtEl>
                                          <p:spTgt spid="1027"/>
                                        </p:tgtEl>
                                      </p:cBhvr>
                                    </p:animEffect>
                                  </p:childTnLst>
                                </p:cTn>
                              </p:par>
                              <p:par>
                                <p:cTn id="67" presetID="10"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animEffect transition="in" filter="fade">
                                      <p:cBhvr>
                                        <p:cTn id="69" dur="1000"/>
                                        <p:tgtEl>
                                          <p:spTgt spid="10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21"/>
                                        </p:tgtEl>
                                        <p:attrNameLst>
                                          <p:attrName>style.visibility</p:attrName>
                                        </p:attrNameLst>
                                      </p:cBhvr>
                                      <p:to>
                                        <p:strVal val="visible"/>
                                      </p:to>
                                    </p:set>
                                    <p:animEffect transition="in" filter="fade">
                                      <p:cBhvr>
                                        <p:cTn id="74" dur="1000"/>
                                        <p:tgtEl>
                                          <p:spTgt spid="1021"/>
                                        </p:tgtEl>
                                      </p:cBhvr>
                                    </p:animEffect>
                                  </p:childTnLst>
                                </p:cTn>
                              </p:par>
                              <p:par>
                                <p:cTn id="75" presetID="10" presetClass="entr" presetSubtype="0" fill="hold" nodeType="withEffect">
                                  <p:stCondLst>
                                    <p:cond delay="0"/>
                                  </p:stCondLst>
                                  <p:childTnLst>
                                    <p:set>
                                      <p:cBhvr>
                                        <p:cTn id="76" dur="1" fill="hold">
                                          <p:stCondLst>
                                            <p:cond delay="0"/>
                                          </p:stCondLst>
                                        </p:cTn>
                                        <p:tgtEl>
                                          <p:spTgt spid="1024"/>
                                        </p:tgtEl>
                                        <p:attrNameLst>
                                          <p:attrName>style.visibility</p:attrName>
                                        </p:attrNameLst>
                                      </p:cBhvr>
                                      <p:to>
                                        <p:strVal val="visible"/>
                                      </p:to>
                                    </p:set>
                                    <p:animEffect transition="in" filter="fade">
                                      <p:cBhvr>
                                        <p:cTn id="77" dur="1000"/>
                                        <p:tgtEl>
                                          <p:spTgt spid="1024"/>
                                        </p:tgtEl>
                                      </p:cBhvr>
                                    </p:animEffect>
                                  </p:childTnLst>
                                </p:cTn>
                              </p:par>
                              <p:par>
                                <p:cTn id="78" presetID="10" presetClass="entr" presetSubtype="0" fill="hold" nodeType="withEffect">
                                  <p:stCondLst>
                                    <p:cond delay="0"/>
                                  </p:stCondLst>
                                  <p:childTnLst>
                                    <p:set>
                                      <p:cBhvr>
                                        <p:cTn id="79" dur="1" fill="hold">
                                          <p:stCondLst>
                                            <p:cond delay="0"/>
                                          </p:stCondLst>
                                        </p:cTn>
                                        <p:tgtEl>
                                          <p:spTgt spid="1025"/>
                                        </p:tgtEl>
                                        <p:attrNameLst>
                                          <p:attrName>style.visibility</p:attrName>
                                        </p:attrNameLst>
                                      </p:cBhvr>
                                      <p:to>
                                        <p:strVal val="visible"/>
                                      </p:to>
                                    </p:set>
                                    <p:animEffect transition="in" filter="fade">
                                      <p:cBhvr>
                                        <p:cTn id="80" dur="1000"/>
                                        <p:tgtEl>
                                          <p:spTgt spid="1025"/>
                                        </p:tgtEl>
                                      </p:cBhvr>
                                    </p:animEffect>
                                  </p:childTnLst>
                                </p:cTn>
                              </p:par>
                              <p:par>
                                <p:cTn id="81" presetID="10" presetClass="entr" presetSubtype="0" fill="hold" nodeType="withEffect">
                                  <p:stCondLst>
                                    <p:cond delay="0"/>
                                  </p:stCondLst>
                                  <p:childTnLst>
                                    <p:set>
                                      <p:cBhvr>
                                        <p:cTn id="82" dur="1" fill="hold">
                                          <p:stCondLst>
                                            <p:cond delay="0"/>
                                          </p:stCondLst>
                                        </p:cTn>
                                        <p:tgtEl>
                                          <p:spTgt spid="1028"/>
                                        </p:tgtEl>
                                        <p:attrNameLst>
                                          <p:attrName>style.visibility</p:attrName>
                                        </p:attrNameLst>
                                      </p:cBhvr>
                                      <p:to>
                                        <p:strVal val="visible"/>
                                      </p:to>
                                    </p:set>
                                    <p:animEffect transition="in" filter="fade">
                                      <p:cBhvr>
                                        <p:cTn id="83" dur="1000"/>
                                        <p:tgtEl>
                                          <p:spTgt spid="10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32"/>
                                        </p:tgtEl>
                                        <p:attrNameLst>
                                          <p:attrName>style.visibility</p:attrName>
                                        </p:attrNameLst>
                                      </p:cBhvr>
                                      <p:to>
                                        <p:strVal val="visible"/>
                                      </p:to>
                                    </p:set>
                                    <p:animEffect transition="in" filter="fade">
                                      <p:cBhvr>
                                        <p:cTn id="88" dur="1000"/>
                                        <p:tgtEl>
                                          <p:spTgt spid="1032"/>
                                        </p:tgtEl>
                                      </p:cBhvr>
                                    </p:animEffect>
                                  </p:childTnLst>
                                </p:cTn>
                              </p:par>
                              <p:par>
                                <p:cTn id="89" presetID="10" presetClass="entr" presetSubtype="0" fill="hold" nodeType="withEffect">
                                  <p:stCondLst>
                                    <p:cond delay="0"/>
                                  </p:stCondLst>
                                  <p:childTnLst>
                                    <p:set>
                                      <p:cBhvr>
                                        <p:cTn id="90" dur="1" fill="hold">
                                          <p:stCondLst>
                                            <p:cond delay="0"/>
                                          </p:stCondLst>
                                        </p:cTn>
                                        <p:tgtEl>
                                          <p:spTgt spid="1039"/>
                                        </p:tgtEl>
                                        <p:attrNameLst>
                                          <p:attrName>style.visibility</p:attrName>
                                        </p:attrNameLst>
                                      </p:cBhvr>
                                      <p:to>
                                        <p:strVal val="visible"/>
                                      </p:to>
                                    </p:set>
                                    <p:animEffect transition="in" filter="fade">
                                      <p:cBhvr>
                                        <p:cTn id="91" dur="1000"/>
                                        <p:tgtEl>
                                          <p:spTgt spid="1039"/>
                                        </p:tgtEl>
                                      </p:cBhvr>
                                    </p:animEffect>
                                  </p:childTnLst>
                                </p:cTn>
                              </p:par>
                              <p:par>
                                <p:cTn id="92" presetID="10" presetClass="entr" presetSubtype="0" fill="hold" nodeType="withEffect">
                                  <p:stCondLst>
                                    <p:cond delay="0"/>
                                  </p:stCondLst>
                                  <p:childTnLst>
                                    <p:set>
                                      <p:cBhvr>
                                        <p:cTn id="93" dur="1" fill="hold">
                                          <p:stCondLst>
                                            <p:cond delay="0"/>
                                          </p:stCondLst>
                                        </p:cTn>
                                        <p:tgtEl>
                                          <p:spTgt spid="1033"/>
                                        </p:tgtEl>
                                        <p:attrNameLst>
                                          <p:attrName>style.visibility</p:attrName>
                                        </p:attrNameLst>
                                      </p:cBhvr>
                                      <p:to>
                                        <p:strVal val="visible"/>
                                      </p:to>
                                    </p:set>
                                    <p:animEffect transition="in" filter="fade">
                                      <p:cBhvr>
                                        <p:cTn id="94" dur="1000"/>
                                        <p:tgtEl>
                                          <p:spTgt spid="10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035"/>
                                        </p:tgtEl>
                                        <p:attrNameLst>
                                          <p:attrName>style.visibility</p:attrName>
                                        </p:attrNameLst>
                                      </p:cBhvr>
                                      <p:to>
                                        <p:strVal val="visible"/>
                                      </p:to>
                                    </p:set>
                                    <p:animEffect transition="in" filter="fade">
                                      <p:cBhvr>
                                        <p:cTn id="99" dur="1000"/>
                                        <p:tgtEl>
                                          <p:spTgt spid="1035"/>
                                        </p:tgtEl>
                                      </p:cBhvr>
                                    </p:animEffect>
                                  </p:childTnLst>
                                </p:cTn>
                              </p:par>
                              <p:par>
                                <p:cTn id="100" presetID="10" presetClass="entr" presetSubtype="0" fill="hold" nodeType="withEffect">
                                  <p:stCondLst>
                                    <p:cond delay="0"/>
                                  </p:stCondLst>
                                  <p:childTnLst>
                                    <p:set>
                                      <p:cBhvr>
                                        <p:cTn id="101" dur="1" fill="hold">
                                          <p:stCondLst>
                                            <p:cond delay="0"/>
                                          </p:stCondLst>
                                        </p:cTn>
                                        <p:tgtEl>
                                          <p:spTgt spid="1036"/>
                                        </p:tgtEl>
                                        <p:attrNameLst>
                                          <p:attrName>style.visibility</p:attrName>
                                        </p:attrNameLst>
                                      </p:cBhvr>
                                      <p:to>
                                        <p:strVal val="visible"/>
                                      </p:to>
                                    </p:set>
                                    <p:animEffect transition="in" filter="fade">
                                      <p:cBhvr>
                                        <p:cTn id="102" dur="1000"/>
                                        <p:tgtEl>
                                          <p:spTgt spid="10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29"/>
                                        </p:tgtEl>
                                        <p:attrNameLst>
                                          <p:attrName>style.visibility</p:attrName>
                                        </p:attrNameLst>
                                      </p:cBhvr>
                                      <p:to>
                                        <p:strVal val="visible"/>
                                      </p:to>
                                    </p:set>
                                    <p:animEffect transition="in" filter="fade">
                                      <p:cBhvr>
                                        <p:cTn id="107" dur="1000"/>
                                        <p:tgtEl>
                                          <p:spTgt spid="1029"/>
                                        </p:tgtEl>
                                      </p:cBhvr>
                                    </p:animEffect>
                                  </p:childTnLst>
                                </p:cTn>
                              </p:par>
                              <p:par>
                                <p:cTn id="108" presetID="10" presetClass="entr" presetSubtype="0" fill="hold" nodeType="withEffect">
                                  <p:stCondLst>
                                    <p:cond delay="0"/>
                                  </p:stCondLst>
                                  <p:childTnLst>
                                    <p:set>
                                      <p:cBhvr>
                                        <p:cTn id="109" dur="1" fill="hold">
                                          <p:stCondLst>
                                            <p:cond delay="0"/>
                                          </p:stCondLst>
                                        </p:cTn>
                                        <p:tgtEl>
                                          <p:spTgt spid="1034"/>
                                        </p:tgtEl>
                                        <p:attrNameLst>
                                          <p:attrName>style.visibility</p:attrName>
                                        </p:attrNameLst>
                                      </p:cBhvr>
                                      <p:to>
                                        <p:strVal val="visible"/>
                                      </p:to>
                                    </p:set>
                                    <p:animEffect transition="in" filter="fade">
                                      <p:cBhvr>
                                        <p:cTn id="110" dur="1000"/>
                                        <p:tgtEl>
                                          <p:spTgt spid="103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031"/>
                                        </p:tgtEl>
                                        <p:attrNameLst>
                                          <p:attrName>style.visibility</p:attrName>
                                        </p:attrNameLst>
                                      </p:cBhvr>
                                      <p:to>
                                        <p:strVal val="visible"/>
                                      </p:to>
                                    </p:set>
                                    <p:animEffect transition="in" filter="fade">
                                      <p:cBhvr>
                                        <p:cTn id="115" dur="1000"/>
                                        <p:tgtEl>
                                          <p:spTgt spid="1031"/>
                                        </p:tgtEl>
                                      </p:cBhvr>
                                    </p:animEffect>
                                  </p:childTnLst>
                                </p:cTn>
                              </p:par>
                              <p:par>
                                <p:cTn id="116" presetID="10" presetClass="entr" presetSubtype="0" fill="hold" nodeType="withEffect">
                                  <p:stCondLst>
                                    <p:cond delay="0"/>
                                  </p:stCondLst>
                                  <p:childTnLst>
                                    <p:set>
                                      <p:cBhvr>
                                        <p:cTn id="117" dur="1" fill="hold">
                                          <p:stCondLst>
                                            <p:cond delay="0"/>
                                          </p:stCondLst>
                                        </p:cTn>
                                        <p:tgtEl>
                                          <p:spTgt spid="1030"/>
                                        </p:tgtEl>
                                        <p:attrNameLst>
                                          <p:attrName>style.visibility</p:attrName>
                                        </p:attrNameLst>
                                      </p:cBhvr>
                                      <p:to>
                                        <p:strVal val="visible"/>
                                      </p:to>
                                    </p:set>
                                    <p:animEffect transition="in" filter="fade">
                                      <p:cBhvr>
                                        <p:cTn id="118" dur="1000"/>
                                        <p:tgtEl>
                                          <p:spTgt spid="103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038"/>
                                        </p:tgtEl>
                                        <p:attrNameLst>
                                          <p:attrName>style.visibility</p:attrName>
                                        </p:attrNameLst>
                                      </p:cBhvr>
                                      <p:to>
                                        <p:strVal val="visible"/>
                                      </p:to>
                                    </p:set>
                                    <p:animEffect transition="in" filter="fade">
                                      <p:cBhvr>
                                        <p:cTn id="123" dur="1000"/>
                                        <p:tgtEl>
                                          <p:spTgt spid="1038"/>
                                        </p:tgtEl>
                                      </p:cBhvr>
                                    </p:animEffect>
                                  </p:childTnLst>
                                </p:cTn>
                              </p:par>
                              <p:par>
                                <p:cTn id="124" presetID="10" presetClass="entr" presetSubtype="0" fill="hold" nodeType="withEffect">
                                  <p:stCondLst>
                                    <p:cond delay="0"/>
                                  </p:stCondLst>
                                  <p:childTnLst>
                                    <p:set>
                                      <p:cBhvr>
                                        <p:cTn id="125" dur="1" fill="hold">
                                          <p:stCondLst>
                                            <p:cond delay="0"/>
                                          </p:stCondLst>
                                        </p:cTn>
                                        <p:tgtEl>
                                          <p:spTgt spid="1037"/>
                                        </p:tgtEl>
                                        <p:attrNameLst>
                                          <p:attrName>style.visibility</p:attrName>
                                        </p:attrNameLst>
                                      </p:cBhvr>
                                      <p:to>
                                        <p:strVal val="visible"/>
                                      </p:to>
                                    </p:set>
                                    <p:animEffect transition="in" filter="fade">
                                      <p:cBhvr>
                                        <p:cTn id="126" dur="1000"/>
                                        <p:tgtEl>
                                          <p:spTgt spid="1037"/>
                                        </p:tgtEl>
                                      </p:cBhvr>
                                    </p:animEffect>
                                  </p:childTnLst>
                                </p:cTn>
                              </p:par>
                              <p:par>
                                <p:cTn id="127" presetID="10" presetClass="entr" presetSubtype="0" fill="hold" nodeType="with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fade">
                                      <p:cBhvr>
                                        <p:cTn id="129" dur="1000"/>
                                        <p:tgtEl>
                                          <p:spTgt spid="4"/>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fade">
                                      <p:cBhvr>
                                        <p:cTn id="1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E956D-9CE2-BFAB-3C6C-BFC077505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1B0C9-2DC0-8F75-AB8C-2A1F2037010D}"/>
              </a:ext>
            </a:extLst>
          </p:cNvPr>
          <p:cNvSpPr>
            <a:spLocks noGrp="1"/>
          </p:cNvSpPr>
          <p:nvPr>
            <p:ph type="title"/>
          </p:nvPr>
        </p:nvSpPr>
        <p:spPr/>
        <p:txBody>
          <a:bodyPr/>
          <a:lstStyle/>
          <a:p>
            <a:r>
              <a:rPr lang="en" altLang="zh-CN" dirty="0">
                <a:solidFill>
                  <a:schemeClr val="accent3"/>
                </a:solidFill>
              </a:rPr>
              <a:t>Question 1</a:t>
            </a:r>
            <a:r>
              <a:rPr lang="en-US" altLang="zh-CN" dirty="0">
                <a:solidFill>
                  <a:schemeClr val="accent3"/>
                </a:solidFill>
              </a:rPr>
              <a:t> ANS</a:t>
            </a:r>
            <a:endParaRPr lang="zh-CN" altLang="en-US" dirty="0"/>
          </a:p>
        </p:txBody>
      </p:sp>
      <p:sp>
        <p:nvSpPr>
          <p:cNvPr id="3" name="Text Placeholder 2">
            <a:extLst>
              <a:ext uri="{FF2B5EF4-FFF2-40B4-BE49-F238E27FC236}">
                <a16:creationId xmlns:a16="http://schemas.microsoft.com/office/drawing/2014/main" id="{1D908D65-064F-FA67-4429-803F9A294489}"/>
              </a:ext>
            </a:extLst>
          </p:cNvPr>
          <p:cNvSpPr>
            <a:spLocks noGrp="1"/>
          </p:cNvSpPr>
          <p:nvPr>
            <p:ph type="body" idx="1"/>
          </p:nvPr>
        </p:nvSpPr>
        <p:spPr>
          <a:xfrm>
            <a:off x="117149" y="2049400"/>
            <a:ext cx="8909700" cy="2982475"/>
          </a:xfrm>
        </p:spPr>
        <p:txBody>
          <a:bodyPr>
            <a:normAutofit fontScale="92500" lnSpcReduction="20000"/>
          </a:bodyPr>
          <a:lstStyle/>
          <a:p>
            <a:pPr marL="114300" indent="0">
              <a:buNone/>
            </a:pPr>
            <a:r>
              <a:rPr lang="en-US" altLang="zh-CN" sz="1400" dirty="0"/>
              <a:t>1.2 If the RTT of the link is 10ms and the timeout is initially 3 seconds, what is the total time needed for the receiver to receive all packets and for the sender to know that? Assume small packets (negligible transmission delay) and negligible processing time, and that the estimates that go into the Retransmission Timeout (RTO) remain constant during the events below.</a:t>
            </a:r>
          </a:p>
          <a:p>
            <a:pPr marL="114300" indent="0">
              <a:buNone/>
            </a:pPr>
            <a:r>
              <a:rPr lang="en-US" altLang="zh-CN" sz="1400" dirty="0"/>
              <a:t>ANS: ACK progression: A200 → A500 → A700 → A1000 → A1100</a:t>
            </a:r>
          </a:p>
          <a:p>
            <a:r>
              <a:rPr lang="en-US" altLang="zh-CN" sz="1400" dirty="0"/>
              <a:t>First loss (D200) → wait 1 RTO = 3 s</a:t>
            </a:r>
          </a:p>
          <a:p>
            <a:r>
              <a:rPr lang="en-US" altLang="zh-CN" sz="1400" dirty="0"/>
              <a:t>Second loss (D700) → another 1 RTO = 3 s</a:t>
            </a:r>
          </a:p>
          <a:p>
            <a:r>
              <a:rPr lang="en-US" altLang="zh-CN" sz="1400" dirty="0"/>
              <a:t>Normal ACK progress → 5 RTT = 50 </a:t>
            </a:r>
            <a:r>
              <a:rPr lang="en-US" altLang="zh-CN" sz="1400" dirty="0" err="1"/>
              <a:t>ms</a:t>
            </a:r>
            <a:endParaRPr lang="en-US" altLang="zh-CN" sz="1400" dirty="0"/>
          </a:p>
          <a:p>
            <a:r>
              <a:rPr lang="en-US" altLang="zh-CN" sz="1400" dirty="0"/>
              <a:t>Total Time = 2 * TO + 5 * RTT = 6.05 seconds</a:t>
            </a:r>
          </a:p>
          <a:p>
            <a:r>
              <a:rPr lang="en-US" altLang="zh-CN" sz="1400" dirty="0"/>
              <a:t>Note: Each batch is sent/received at the same time, but they are shown separately for readability. Because D500 and D600 are sent at the same time, it takes  1 RTT from when we send D500 until we receive A700.</a:t>
            </a:r>
            <a:endParaRPr lang="zh-CN" altLang="en-US" sz="1400" dirty="0"/>
          </a:p>
        </p:txBody>
      </p:sp>
      <p:cxnSp>
        <p:nvCxnSpPr>
          <p:cNvPr id="1047" name="Google Shape;1047;g36aa5e117e9_3_1446"/>
          <p:cNvCxnSpPr/>
          <p:nvPr/>
        </p:nvCxnSpPr>
        <p:spPr>
          <a:xfrm>
            <a:off x="1479800" y="568350"/>
            <a:ext cx="0" cy="1253700"/>
          </a:xfrm>
          <a:prstGeom prst="straightConnector1">
            <a:avLst/>
          </a:prstGeom>
          <a:noFill/>
          <a:ln w="38100" cap="flat" cmpd="sng">
            <a:solidFill>
              <a:srgbClr val="1A1A1A"/>
            </a:solidFill>
            <a:prstDash val="solid"/>
            <a:round/>
            <a:headEnd type="none" w="sm" len="sm"/>
            <a:tailEnd type="none" w="sm" len="sm"/>
          </a:ln>
        </p:spPr>
      </p:cxnSp>
      <p:cxnSp>
        <p:nvCxnSpPr>
          <p:cNvPr id="1048" name="Google Shape;1048;g36aa5e117e9_3_1446"/>
          <p:cNvCxnSpPr/>
          <p:nvPr/>
        </p:nvCxnSpPr>
        <p:spPr>
          <a:xfrm>
            <a:off x="4691480" y="568350"/>
            <a:ext cx="0" cy="1287300"/>
          </a:xfrm>
          <a:prstGeom prst="straightConnector1">
            <a:avLst/>
          </a:prstGeom>
          <a:noFill/>
          <a:ln w="38100" cap="flat" cmpd="sng">
            <a:solidFill>
              <a:srgbClr val="1A1A1A"/>
            </a:solidFill>
            <a:prstDash val="solid"/>
            <a:round/>
            <a:headEnd type="none" w="sm" len="sm"/>
            <a:tailEnd type="none" w="sm" len="sm"/>
          </a:ln>
        </p:spPr>
      </p:cxnSp>
      <p:sp>
        <p:nvSpPr>
          <p:cNvPr id="1049" name="Google Shape;1049;g36aa5e117e9_3_1446"/>
          <p:cNvSpPr/>
          <p:nvPr/>
        </p:nvSpPr>
        <p:spPr>
          <a:xfrm flipH="1">
            <a:off x="537950" y="568350"/>
            <a:ext cx="312000" cy="10998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g36aa5e117e9_3_1446"/>
          <p:cNvSpPr txBox="1"/>
          <p:nvPr/>
        </p:nvSpPr>
        <p:spPr>
          <a:xfrm>
            <a:off x="-76200" y="926250"/>
            <a:ext cx="7953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Open Sans"/>
                <a:ea typeface="Open Sans"/>
                <a:cs typeface="Open Sans"/>
                <a:sym typeface="Open Sans"/>
              </a:rPr>
              <a:t>1 RTT</a:t>
            </a:r>
            <a:endParaRPr sz="1400" b="1" i="0" u="none" strike="noStrike" cap="none">
              <a:solidFill>
                <a:srgbClr val="000000"/>
              </a:solidFill>
              <a:latin typeface="Open Sans"/>
              <a:ea typeface="Open Sans"/>
              <a:cs typeface="Open Sans"/>
              <a:sym typeface="Open Sans"/>
            </a:endParaRPr>
          </a:p>
        </p:txBody>
      </p:sp>
      <p:sp>
        <p:nvSpPr>
          <p:cNvPr id="1051" name="Google Shape;1051;g36aa5e117e9_3_1446"/>
          <p:cNvSpPr txBox="1"/>
          <p:nvPr/>
        </p:nvSpPr>
        <p:spPr>
          <a:xfrm>
            <a:off x="4678325" y="910025"/>
            <a:ext cx="862800" cy="27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A1100</a:t>
            </a:r>
            <a:endParaRPr sz="1200" b="0" i="0" u="none" strike="noStrike" cap="none">
              <a:solidFill>
                <a:srgbClr val="000000"/>
              </a:solidFill>
              <a:latin typeface="Lato"/>
              <a:ea typeface="Lato"/>
              <a:cs typeface="Lato"/>
              <a:sym typeface="Lato"/>
            </a:endParaRPr>
          </a:p>
        </p:txBody>
      </p:sp>
      <p:cxnSp>
        <p:nvCxnSpPr>
          <p:cNvPr id="1052" name="Google Shape;1052;g36aa5e117e9_3_1446"/>
          <p:cNvCxnSpPr/>
          <p:nvPr/>
        </p:nvCxnSpPr>
        <p:spPr>
          <a:xfrm>
            <a:off x="1472093" y="589000"/>
            <a:ext cx="3273300" cy="533700"/>
          </a:xfrm>
          <a:prstGeom prst="straightConnector1">
            <a:avLst/>
          </a:prstGeom>
          <a:noFill/>
          <a:ln w="9525" cap="flat" cmpd="sng">
            <a:solidFill>
              <a:srgbClr val="1A1A1A"/>
            </a:solidFill>
            <a:prstDash val="solid"/>
            <a:round/>
            <a:headEnd type="none" w="sm" len="sm"/>
            <a:tailEnd type="triangle" w="med" len="med"/>
          </a:ln>
        </p:spPr>
      </p:cxnSp>
      <p:sp>
        <p:nvSpPr>
          <p:cNvPr id="1053" name="Google Shape;1053;g36aa5e117e9_3_1446"/>
          <p:cNvSpPr txBox="1"/>
          <p:nvPr/>
        </p:nvSpPr>
        <p:spPr>
          <a:xfrm>
            <a:off x="799151" y="394675"/>
            <a:ext cx="795300" cy="27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Lato"/>
                <a:ea typeface="Lato"/>
                <a:cs typeface="Lato"/>
                <a:sym typeface="Lato"/>
              </a:rPr>
              <a:t>D1000</a:t>
            </a:r>
            <a:endParaRPr sz="1200" b="0" i="0" u="none" strike="noStrike" cap="none">
              <a:solidFill>
                <a:srgbClr val="000000"/>
              </a:solidFill>
              <a:latin typeface="Lato"/>
              <a:ea typeface="Lato"/>
              <a:cs typeface="Lato"/>
              <a:sym typeface="Lato"/>
            </a:endParaRPr>
          </a:p>
        </p:txBody>
      </p:sp>
      <p:cxnSp>
        <p:nvCxnSpPr>
          <p:cNvPr id="1054" name="Google Shape;1054;g36aa5e117e9_3_1446"/>
          <p:cNvCxnSpPr/>
          <p:nvPr/>
        </p:nvCxnSpPr>
        <p:spPr>
          <a:xfrm flipH="1">
            <a:off x="1472068" y="1129450"/>
            <a:ext cx="3232800" cy="538800"/>
          </a:xfrm>
          <a:prstGeom prst="straightConnector1">
            <a:avLst/>
          </a:prstGeom>
          <a:noFill/>
          <a:ln w="9525" cap="flat" cmpd="sng">
            <a:solidFill>
              <a:srgbClr val="1A9988"/>
            </a:solidFill>
            <a:prstDash val="solid"/>
            <a:round/>
            <a:headEnd type="none" w="sm" len="sm"/>
            <a:tailEnd type="triangle" w="med" len="med"/>
          </a:ln>
        </p:spPr>
      </p:cxnSp>
    </p:spTree>
    <p:extLst>
      <p:ext uri="{BB962C8B-B14F-4D97-AF65-F5344CB8AC3E}">
        <p14:creationId xmlns:p14="http://schemas.microsoft.com/office/powerpoint/2010/main" val="12480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fade">
                                      <p:cBhvr>
                                        <p:cTn id="7" dur="1000"/>
                                        <p:tgtEl>
                                          <p:spTgt spid="1051"/>
                                        </p:tgtEl>
                                      </p:cBhvr>
                                    </p:animEffect>
                                  </p:childTnLst>
                                </p:cTn>
                              </p:par>
                              <p:par>
                                <p:cTn id="8" presetID="10" presetClass="entr" presetSubtype="0" fill="hold" nodeType="withEffect">
                                  <p:stCondLst>
                                    <p:cond delay="0"/>
                                  </p:stCondLst>
                                  <p:childTnLst>
                                    <p:set>
                                      <p:cBhvr>
                                        <p:cTn id="9" dur="1" fill="hold">
                                          <p:stCondLst>
                                            <p:cond delay="0"/>
                                          </p:stCondLst>
                                        </p:cTn>
                                        <p:tgtEl>
                                          <p:spTgt spid="1052"/>
                                        </p:tgtEl>
                                        <p:attrNameLst>
                                          <p:attrName>style.visibility</p:attrName>
                                        </p:attrNameLst>
                                      </p:cBhvr>
                                      <p:to>
                                        <p:strVal val="visible"/>
                                      </p:to>
                                    </p:set>
                                    <p:animEffect transition="in" filter="fade">
                                      <p:cBhvr>
                                        <p:cTn id="10" dur="1000"/>
                                        <p:tgtEl>
                                          <p:spTgt spid="1052"/>
                                        </p:tgtEl>
                                      </p:cBhvr>
                                    </p:animEffect>
                                  </p:childTnLst>
                                </p:cTn>
                              </p:par>
                              <p:par>
                                <p:cTn id="11" presetID="10" presetClass="entr" presetSubtype="0" fill="hold" nodeType="withEffect">
                                  <p:stCondLst>
                                    <p:cond delay="0"/>
                                  </p:stCondLst>
                                  <p:childTnLst>
                                    <p:set>
                                      <p:cBhvr>
                                        <p:cTn id="12" dur="1" fill="hold">
                                          <p:stCondLst>
                                            <p:cond delay="0"/>
                                          </p:stCondLst>
                                        </p:cTn>
                                        <p:tgtEl>
                                          <p:spTgt spid="1053"/>
                                        </p:tgtEl>
                                        <p:attrNameLst>
                                          <p:attrName>style.visibility</p:attrName>
                                        </p:attrNameLst>
                                      </p:cBhvr>
                                      <p:to>
                                        <p:strVal val="visible"/>
                                      </p:to>
                                    </p:set>
                                    <p:animEffect transition="in" filter="fade">
                                      <p:cBhvr>
                                        <p:cTn id="13" dur="1000"/>
                                        <p:tgtEl>
                                          <p:spTgt spid="1053"/>
                                        </p:tgtEl>
                                      </p:cBhvr>
                                    </p:animEffect>
                                  </p:childTnLst>
                                </p:cTn>
                              </p:par>
                              <p:par>
                                <p:cTn id="14" presetID="10" presetClass="entr" presetSubtype="0" fill="hold" nodeType="withEffect">
                                  <p:stCondLst>
                                    <p:cond delay="0"/>
                                  </p:stCondLst>
                                  <p:childTnLst>
                                    <p:set>
                                      <p:cBhvr>
                                        <p:cTn id="15" dur="1" fill="hold">
                                          <p:stCondLst>
                                            <p:cond delay="0"/>
                                          </p:stCondLst>
                                        </p:cTn>
                                        <p:tgtEl>
                                          <p:spTgt spid="1054"/>
                                        </p:tgtEl>
                                        <p:attrNameLst>
                                          <p:attrName>style.visibility</p:attrName>
                                        </p:attrNameLst>
                                      </p:cBhvr>
                                      <p:to>
                                        <p:strVal val="visible"/>
                                      </p:to>
                                    </p:set>
                                    <p:animEffect transition="in" filter="fade">
                                      <p:cBhvr>
                                        <p:cTn id="16" dur="1000"/>
                                        <p:tgtEl>
                                          <p:spTgt spid="10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9"/>
                                        </p:tgtEl>
                                        <p:attrNameLst>
                                          <p:attrName>style.visibility</p:attrName>
                                        </p:attrNameLst>
                                      </p:cBhvr>
                                      <p:to>
                                        <p:strVal val="visible"/>
                                      </p:to>
                                    </p:set>
                                    <p:animEffect transition="in" filter="fade">
                                      <p:cBhvr>
                                        <p:cTn id="21" dur="1000"/>
                                        <p:tgtEl>
                                          <p:spTgt spid="1049"/>
                                        </p:tgtEl>
                                      </p:cBhvr>
                                    </p:animEffect>
                                  </p:childTnLst>
                                </p:cTn>
                              </p:par>
                              <p:par>
                                <p:cTn id="22" presetID="10" presetClass="entr" presetSubtype="0" fill="hold" nodeType="withEffect">
                                  <p:stCondLst>
                                    <p:cond delay="0"/>
                                  </p:stCondLst>
                                  <p:childTnLst>
                                    <p:set>
                                      <p:cBhvr>
                                        <p:cTn id="23" dur="1" fill="hold">
                                          <p:stCondLst>
                                            <p:cond delay="0"/>
                                          </p:stCondLst>
                                        </p:cTn>
                                        <p:tgtEl>
                                          <p:spTgt spid="1050"/>
                                        </p:tgtEl>
                                        <p:attrNameLst>
                                          <p:attrName>style.visibility</p:attrName>
                                        </p:attrNameLst>
                                      </p:cBhvr>
                                      <p:to>
                                        <p:strVal val="visible"/>
                                      </p:to>
                                    </p:set>
                                    <p:animEffect transition="in" filter="fade">
                                      <p:cBhvr>
                                        <p:cTn id="24"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920F-757C-F424-EF25-929321585D46}"/>
              </a:ext>
            </a:extLst>
          </p:cNvPr>
          <p:cNvSpPr>
            <a:spLocks noGrp="1"/>
          </p:cNvSpPr>
          <p:nvPr>
            <p:ph type="title"/>
          </p:nvPr>
        </p:nvSpPr>
        <p:spPr/>
        <p:txBody>
          <a:bodyPr/>
          <a:lstStyle/>
          <a:p>
            <a:r>
              <a:rPr lang="en" altLang="zh-CN" dirty="0">
                <a:solidFill>
                  <a:schemeClr val="accent3"/>
                </a:solidFill>
              </a:rPr>
              <a:t>Question 2</a:t>
            </a:r>
            <a:r>
              <a:rPr lang="en-US" altLang="zh-CN" dirty="0">
                <a:solidFill>
                  <a:schemeClr val="accent3"/>
                </a:solidFill>
              </a:rPr>
              <a:t> TCP Calculations</a:t>
            </a:r>
            <a:endParaRPr lang="zh-CN" altLang="en-US" dirty="0"/>
          </a:p>
        </p:txBody>
      </p:sp>
      <p:sp>
        <p:nvSpPr>
          <p:cNvPr id="3" name="Text Placeholder 2">
            <a:extLst>
              <a:ext uri="{FF2B5EF4-FFF2-40B4-BE49-F238E27FC236}">
                <a16:creationId xmlns:a16="http://schemas.microsoft.com/office/drawing/2014/main" id="{AF136563-8E76-D440-41E9-31F38B464FAA}"/>
              </a:ext>
            </a:extLst>
          </p:cNvPr>
          <p:cNvSpPr>
            <a:spLocks noGrp="1"/>
          </p:cNvSpPr>
          <p:nvPr>
            <p:ph type="body" idx="1"/>
          </p:nvPr>
        </p:nvSpPr>
        <p:spPr/>
        <p:txBody>
          <a:bodyPr>
            <a:normAutofit fontScale="70000" lnSpcReduction="20000"/>
          </a:bodyPr>
          <a:lstStyle/>
          <a:p>
            <a:pPr marL="114300" indent="0">
              <a:buNone/>
            </a:pPr>
            <a:r>
              <a:rPr lang="en-US" altLang="zh-CN" dirty="0"/>
              <a:t>2.1 Suppose two hosts are about to open a TCP connection. The TCP headers used in the communication are only 20 bytes long and regular (no-options) IPv4 is being used for Layer 3. If the MTU of the link is 1260 bytes, what is the MSS?</a:t>
            </a:r>
            <a:endParaRPr lang="zh-CN" altLang="zh-CN" dirty="0"/>
          </a:p>
          <a:p>
            <a:r>
              <a:rPr lang="en-US" altLang="zh-CN" sz="1700" dirty="0"/>
              <a:t>ANS: 1220 bytes (payload) = 1260 bytes - 20 bytes (TCP header) - 20 bytes (IP header)</a:t>
            </a:r>
            <a:endParaRPr lang="zh-CN" altLang="zh-CN" sz="1700" dirty="0"/>
          </a:p>
          <a:p>
            <a:pPr marL="114300" indent="0">
              <a:buNone/>
            </a:pPr>
            <a:r>
              <a:rPr lang="en-US" altLang="zh-CN" dirty="0"/>
              <a:t>2.2 When this connection starts, the sender starts with an ISN 19. The initial window for the sender is set to 10 packets. Given the previously calculated MSS, what ACK does the sender receive as part of the TCP handshake? After that, what is the first and last ACK the sender receives for this initial window? (Assume no packets were lost or reordered).</a:t>
            </a:r>
            <a:endParaRPr lang="zh-CN" altLang="zh-CN" dirty="0"/>
          </a:p>
          <a:p>
            <a:r>
              <a:rPr lang="en-US" altLang="zh-CN" sz="1700" dirty="0"/>
              <a:t>ANS: The ACK as part of the TCP handshake will be 20, because the receiver is </a:t>
            </a:r>
            <a:r>
              <a:rPr lang="en-US" altLang="zh-CN" sz="1700" dirty="0" err="1"/>
              <a:t>ACKing</a:t>
            </a:r>
            <a:r>
              <a:rPr lang="en-US" altLang="zh-CN" sz="1700" dirty="0"/>
              <a:t> having received the ISN. After that, the first ACK for real data sent by the sender will be 1240, which is the MSS (1220, calculated in the last problem) + the current sequence number, which is 20. The last ACK will be 12220, which is the next sequence number after all data is sent, 20+10×1220=12220.</a:t>
            </a:r>
          </a:p>
          <a:p>
            <a:pPr marL="114300" indent="0">
              <a:buNone/>
            </a:pPr>
            <a:r>
              <a:rPr lang="en-US" altLang="zh-CN" dirty="0"/>
              <a:t>2.3 What is the maximum theoretical throughput for this window size if: Window size:12200 bytes; RTT:40 </a:t>
            </a:r>
            <a:r>
              <a:rPr lang="en-US" altLang="zh-CN" dirty="0" err="1"/>
              <a:t>ms</a:t>
            </a:r>
            <a:r>
              <a:rPr lang="en-US" altLang="zh-CN" dirty="0"/>
              <a:t>?</a:t>
            </a:r>
          </a:p>
          <a:p>
            <a:pPr marL="457200" marR="0" lvl="0" indent="-342900" algn="l" defTabSz="914400" rtl="0" eaLnBrk="1" fontAlgn="auto" latinLnBrk="0" hangingPunct="1">
              <a:lnSpc>
                <a:spcPct val="115000"/>
              </a:lnSpc>
              <a:spcBef>
                <a:spcPts val="600"/>
              </a:spcBef>
              <a:spcAft>
                <a:spcPts val="0"/>
              </a:spcAft>
              <a:buClr>
                <a:srgbClr val="000000"/>
              </a:buClr>
              <a:buSzPts val="1800"/>
              <a:buFont typeface="Roboto"/>
              <a:buChar char="●"/>
              <a:tabLst/>
              <a:defRPr/>
            </a:pPr>
            <a:r>
              <a:rPr kumimoji="0" lang="en-US" altLang="zh-CN" sz="1700" b="0" i="0" u="none" strike="noStrike" kern="0" cap="none" spc="0" normalizeH="0" baseline="0" noProof="0" dirty="0">
                <a:ln>
                  <a:noFill/>
                </a:ln>
                <a:solidFill>
                  <a:srgbClr val="000000"/>
                </a:solidFill>
                <a:effectLst/>
                <a:uLnTx/>
                <a:uFillTx/>
                <a:latin typeface="Roboto"/>
                <a:ea typeface="Roboto"/>
                <a:cs typeface="Roboto"/>
                <a:sym typeface="Roboto"/>
              </a:rPr>
              <a:t>ANS: Window (BDP) = 12200 bytes, RTT = 0.04 s</a:t>
            </a:r>
          </a:p>
          <a:p>
            <a:pPr marL="457200" marR="0" lvl="0" indent="-342900" algn="l" defTabSz="914400" rtl="0" eaLnBrk="1" fontAlgn="auto" latinLnBrk="0" hangingPunct="1">
              <a:lnSpc>
                <a:spcPct val="115000"/>
              </a:lnSpc>
              <a:spcBef>
                <a:spcPts val="600"/>
              </a:spcBef>
              <a:spcAft>
                <a:spcPts val="0"/>
              </a:spcAft>
              <a:buClr>
                <a:srgbClr val="000000"/>
              </a:buClr>
              <a:buSzPts val="1800"/>
              <a:buFont typeface="Roboto"/>
              <a:buChar char="●"/>
              <a:tabLst/>
              <a:defRPr/>
            </a:pPr>
            <a:r>
              <a:rPr kumimoji="0" lang="en-US" altLang="zh-CN" sz="1700" b="0" i="0" u="none" strike="noStrike" kern="0" cap="none" spc="0" normalizeH="0" baseline="0" noProof="0" dirty="0">
                <a:ln>
                  <a:noFill/>
                </a:ln>
                <a:solidFill>
                  <a:srgbClr val="000000"/>
                </a:solidFill>
                <a:effectLst/>
                <a:uLnTx/>
                <a:uFillTx/>
                <a:latin typeface="Roboto"/>
                <a:ea typeface="Roboto"/>
                <a:cs typeface="Roboto"/>
                <a:sym typeface="Roboto"/>
              </a:rPr>
              <a:t>Throughput (bandwidth) = 12200 / 0.04 = 305000 B/s = 305 KB/s</a:t>
            </a:r>
            <a:endParaRPr lang="en-US" altLang="zh-CN" sz="1400" dirty="0"/>
          </a:p>
          <a:p>
            <a:pPr marL="114300" indent="0">
              <a:buNone/>
            </a:pPr>
            <a:r>
              <a:rPr lang="en-US" altLang="zh-CN" dirty="0"/>
              <a:t>2.5 Assume 40msec is the </a:t>
            </a:r>
            <a:r>
              <a:rPr lang="en-US" altLang="zh-CN" dirty="0" err="1"/>
              <a:t>Estimated_RTT</a:t>
            </a:r>
            <a:r>
              <a:rPr lang="en-US" altLang="zh-CN" dirty="0"/>
              <a:t>. If the lowest bandwidth across this connection is 76.25 MB/s, what is the smallest window that optimizes the question?</a:t>
            </a:r>
          </a:p>
          <a:p>
            <a:pPr lvl="0">
              <a:buClr>
                <a:srgbClr val="000000"/>
              </a:buClr>
              <a:defRPr/>
            </a:pPr>
            <a:r>
              <a:rPr lang="en-US" altLang="zh-CN" sz="1700" dirty="0">
                <a:solidFill>
                  <a:srgbClr val="000000"/>
                </a:solidFill>
              </a:rPr>
              <a:t>ANS: Bandwidth = 76.25 MB/s, RTT = 0.04 s</a:t>
            </a:r>
          </a:p>
          <a:p>
            <a:pPr lvl="0">
              <a:buClr>
                <a:srgbClr val="000000"/>
              </a:buClr>
              <a:defRPr/>
            </a:pPr>
            <a:r>
              <a:rPr lang="en-US" altLang="zh-CN" sz="1700" dirty="0">
                <a:solidFill>
                  <a:srgbClr val="000000"/>
                </a:solidFill>
              </a:rPr>
              <a:t>Minimum window (BDP) = 76.25 × 0.04 = 3.05 MB</a:t>
            </a:r>
            <a:endParaRPr lang="zh-CN" altLang="en-US" dirty="0"/>
          </a:p>
        </p:txBody>
      </p:sp>
    </p:spTree>
    <p:extLst>
      <p:ext uri="{BB962C8B-B14F-4D97-AF65-F5344CB8AC3E}">
        <p14:creationId xmlns:p14="http://schemas.microsoft.com/office/powerpoint/2010/main" val="157340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8B54-9AEB-B585-6222-35C5A98DBAF8}"/>
              </a:ext>
            </a:extLst>
          </p:cNvPr>
          <p:cNvSpPr>
            <a:spLocks noGrp="1"/>
          </p:cNvSpPr>
          <p:nvPr>
            <p:ph type="title"/>
          </p:nvPr>
        </p:nvSpPr>
        <p:spPr/>
        <p:txBody>
          <a:bodyPr/>
          <a:lstStyle/>
          <a:p>
            <a:r>
              <a:rPr lang="en-US" altLang="zh-CN" dirty="0"/>
              <a:t>Q. Lost ACK</a:t>
            </a:r>
            <a:endParaRPr lang="zh-CN" altLang="en-US" dirty="0"/>
          </a:p>
        </p:txBody>
      </p:sp>
      <p:sp>
        <p:nvSpPr>
          <p:cNvPr id="3" name="Text Placeholder 2">
            <a:extLst>
              <a:ext uri="{FF2B5EF4-FFF2-40B4-BE49-F238E27FC236}">
                <a16:creationId xmlns:a16="http://schemas.microsoft.com/office/drawing/2014/main" id="{ABA7B098-00A4-5829-05BB-7D72E61BB5FF}"/>
              </a:ext>
            </a:extLst>
          </p:cNvPr>
          <p:cNvSpPr>
            <a:spLocks noGrp="1"/>
          </p:cNvSpPr>
          <p:nvPr>
            <p:ph type="body" idx="1"/>
          </p:nvPr>
        </p:nvSpPr>
        <p:spPr/>
        <p:txBody>
          <a:bodyPr/>
          <a:lstStyle/>
          <a:p>
            <a:r>
              <a:rPr lang="en-US" altLang="zh-CN" dirty="0"/>
              <a:t>Fill in the byte numbers</a:t>
            </a:r>
            <a:endParaRPr lang="zh-CN" altLang="en-US" dirty="0"/>
          </a:p>
        </p:txBody>
      </p:sp>
      <p:grpSp>
        <p:nvGrpSpPr>
          <p:cNvPr id="4" name="Group 3">
            <a:extLst>
              <a:ext uri="{FF2B5EF4-FFF2-40B4-BE49-F238E27FC236}">
                <a16:creationId xmlns:a16="http://schemas.microsoft.com/office/drawing/2014/main" id="{3CB3DE1F-8FB9-6EB4-31ED-962A9FAE73BA}"/>
              </a:ext>
            </a:extLst>
          </p:cNvPr>
          <p:cNvGrpSpPr/>
          <p:nvPr/>
        </p:nvGrpSpPr>
        <p:grpSpPr>
          <a:xfrm>
            <a:off x="3664089" y="1957470"/>
            <a:ext cx="2400017" cy="571500"/>
            <a:chOff x="2019511" y="2342822"/>
            <a:chExt cx="2400017" cy="571500"/>
          </a:xfrm>
        </p:grpSpPr>
        <p:sp>
          <p:nvSpPr>
            <p:cNvPr id="5" name="Line 100">
              <a:extLst>
                <a:ext uri="{FF2B5EF4-FFF2-40B4-BE49-F238E27FC236}">
                  <a16:creationId xmlns:a16="http://schemas.microsoft.com/office/drawing/2014/main" id="{F057FF37-3EC7-6B87-11A5-DFE99CB7BCAD}"/>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 name="Rectangle 112">
              <a:extLst>
                <a:ext uri="{FF2B5EF4-FFF2-40B4-BE49-F238E27FC236}">
                  <a16:creationId xmlns:a16="http://schemas.microsoft.com/office/drawing/2014/main" id="{2775178D-7D01-B80A-8057-4E2D3464C23E}"/>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 name="Text Box 113">
              <a:extLst>
                <a:ext uri="{FF2B5EF4-FFF2-40B4-BE49-F238E27FC236}">
                  <a16:creationId xmlns:a16="http://schemas.microsoft.com/office/drawing/2014/main" id="{03D3ADBD-A365-2426-AA9C-EB0B616A0311}"/>
                </a:ext>
              </a:extLst>
            </p:cNvPr>
            <p:cNvSpPr txBox="1">
              <a:spLocks noChangeArrowheads="1"/>
            </p:cNvSpPr>
            <p:nvPr/>
          </p:nvSpPr>
          <p:spPr bwMode="auto">
            <a:xfrm>
              <a:off x="2019511" y="2425772"/>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Seq=192, 100 bytes of data</a:t>
              </a:r>
            </a:p>
          </p:txBody>
        </p:sp>
      </p:grpSp>
      <p:sp>
        <p:nvSpPr>
          <p:cNvPr id="9" name="Text Box 107">
            <a:extLst>
              <a:ext uri="{FF2B5EF4-FFF2-40B4-BE49-F238E27FC236}">
                <a16:creationId xmlns:a16="http://schemas.microsoft.com/office/drawing/2014/main" id="{580887D0-984D-519C-F513-EB7284885E87}"/>
              </a:ext>
            </a:extLst>
          </p:cNvPr>
          <p:cNvSpPr txBox="1">
            <a:spLocks noChangeArrowheads="1"/>
          </p:cNvSpPr>
          <p:nvPr/>
        </p:nvSpPr>
        <p:spPr bwMode="auto">
          <a:xfrm>
            <a:off x="5621911" y="402200"/>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0" name="Text Box 111">
            <a:extLst>
              <a:ext uri="{FF2B5EF4-FFF2-40B4-BE49-F238E27FC236}">
                <a16:creationId xmlns:a16="http://schemas.microsoft.com/office/drawing/2014/main" id="{C31EB58B-D6F2-51FF-E9CC-D19360E77504}"/>
              </a:ext>
            </a:extLst>
          </p:cNvPr>
          <p:cNvSpPr txBox="1">
            <a:spLocks noChangeArrowheads="1"/>
          </p:cNvSpPr>
          <p:nvPr/>
        </p:nvSpPr>
        <p:spPr bwMode="auto">
          <a:xfrm>
            <a:off x="3288286" y="419663"/>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1" name="Group 10">
            <a:extLst>
              <a:ext uri="{FF2B5EF4-FFF2-40B4-BE49-F238E27FC236}">
                <a16:creationId xmlns:a16="http://schemas.microsoft.com/office/drawing/2014/main" id="{C4C76008-277A-F248-DC70-65948977416D}"/>
              </a:ext>
            </a:extLst>
          </p:cNvPr>
          <p:cNvGrpSpPr/>
          <p:nvPr/>
        </p:nvGrpSpPr>
        <p:grpSpPr>
          <a:xfrm>
            <a:off x="3683574" y="1561075"/>
            <a:ext cx="2346325" cy="571500"/>
            <a:chOff x="2032069" y="2342822"/>
            <a:chExt cx="2346325" cy="571500"/>
          </a:xfrm>
        </p:grpSpPr>
        <p:sp>
          <p:nvSpPr>
            <p:cNvPr id="12" name="Line 100">
              <a:extLst>
                <a:ext uri="{FF2B5EF4-FFF2-40B4-BE49-F238E27FC236}">
                  <a16:creationId xmlns:a16="http://schemas.microsoft.com/office/drawing/2014/main" id="{10B8CDE6-0A1A-24F3-52EE-59F4727016B8}"/>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 name="Rectangle 112">
              <a:extLst>
                <a:ext uri="{FF2B5EF4-FFF2-40B4-BE49-F238E27FC236}">
                  <a16:creationId xmlns:a16="http://schemas.microsoft.com/office/drawing/2014/main" id="{888BF70D-83EB-AB64-12F2-9EEA329E9644}"/>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 name="Text Box 113">
              <a:extLst>
                <a:ext uri="{FF2B5EF4-FFF2-40B4-BE49-F238E27FC236}">
                  <a16:creationId xmlns:a16="http://schemas.microsoft.com/office/drawing/2014/main" id="{08F83EE3-51FA-F6D0-2A50-60C62E85E10A}"/>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5" name="Line 118">
            <a:extLst>
              <a:ext uri="{FF2B5EF4-FFF2-40B4-BE49-F238E27FC236}">
                <a16:creationId xmlns:a16="http://schemas.microsoft.com/office/drawing/2014/main" id="{0E806C3E-FD88-5704-B531-F28719BB8170}"/>
              </a:ext>
            </a:extLst>
          </p:cNvPr>
          <p:cNvSpPr>
            <a:spLocks noChangeShapeType="1"/>
          </p:cNvSpPr>
          <p:nvPr/>
        </p:nvSpPr>
        <p:spPr bwMode="auto">
          <a:xfrm>
            <a:off x="3662936" y="1319775"/>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 name="Line 119">
            <a:extLst>
              <a:ext uri="{FF2B5EF4-FFF2-40B4-BE49-F238E27FC236}">
                <a16:creationId xmlns:a16="http://schemas.microsoft.com/office/drawing/2014/main" id="{78CB466A-9E0E-B01B-B19E-D9F50E37D326}"/>
              </a:ext>
            </a:extLst>
          </p:cNvPr>
          <p:cNvSpPr>
            <a:spLocks noChangeShapeType="1"/>
          </p:cNvSpPr>
          <p:nvPr/>
        </p:nvSpPr>
        <p:spPr bwMode="auto">
          <a:xfrm>
            <a:off x="6090224" y="1315013"/>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 name="Group 16">
            <a:extLst>
              <a:ext uri="{FF2B5EF4-FFF2-40B4-BE49-F238E27FC236}">
                <a16:creationId xmlns:a16="http://schemas.microsoft.com/office/drawing/2014/main" id="{50315F5E-430F-3262-2463-F765CD702ED5}"/>
              </a:ext>
            </a:extLst>
          </p:cNvPr>
          <p:cNvGrpSpPr/>
          <p:nvPr/>
        </p:nvGrpSpPr>
        <p:grpSpPr>
          <a:xfrm>
            <a:off x="3562125" y="3323202"/>
            <a:ext cx="2595583" cy="512763"/>
            <a:chOff x="1910620" y="4104947"/>
            <a:chExt cx="2595583" cy="512763"/>
          </a:xfrm>
        </p:grpSpPr>
        <p:sp>
          <p:nvSpPr>
            <p:cNvPr id="18" name="Line 99">
              <a:extLst>
                <a:ext uri="{FF2B5EF4-FFF2-40B4-BE49-F238E27FC236}">
                  <a16:creationId xmlns:a16="http://schemas.microsoft.com/office/drawing/2014/main" id="{6F56CFE4-5AF7-ED5C-124F-6ADDB1469B08}"/>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 name="Rectangle 122">
              <a:extLst>
                <a:ext uri="{FF2B5EF4-FFF2-40B4-BE49-F238E27FC236}">
                  <a16:creationId xmlns:a16="http://schemas.microsoft.com/office/drawing/2014/main" id="{AFA32A6C-CB3D-7572-1973-1F5E585E8F20}"/>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Text Box 123">
              <a:extLst>
                <a:ext uri="{FF2B5EF4-FFF2-40B4-BE49-F238E27FC236}">
                  <a16:creationId xmlns:a16="http://schemas.microsoft.com/office/drawing/2014/main" id="{9A16E50A-AA8C-28B2-73A2-F0E7824F1FC9}"/>
                </a:ext>
              </a:extLst>
            </p:cNvPr>
            <p:cNvSpPr txBox="1">
              <a:spLocks noChangeArrowheads="1"/>
            </p:cNvSpPr>
            <p:nvPr/>
          </p:nvSpPr>
          <p:spPr bwMode="auto">
            <a:xfrm>
              <a:off x="1910620" y="4185910"/>
              <a:ext cx="259558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a:t>
              </a:r>
              <a:r>
                <a:rPr lang="en-US" sz="1400" dirty="0">
                  <a:solidFill>
                    <a:srgbClr val="000000"/>
                  </a:solidFill>
                  <a:cs typeface="+mn-cs"/>
                </a:rPr>
                <a:t>_____</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100 bytes of data</a:t>
              </a:r>
            </a:p>
          </p:txBody>
        </p:sp>
      </p:grpSp>
      <p:grpSp>
        <p:nvGrpSpPr>
          <p:cNvPr id="21" name="Group 20">
            <a:extLst>
              <a:ext uri="{FF2B5EF4-FFF2-40B4-BE49-F238E27FC236}">
                <a16:creationId xmlns:a16="http://schemas.microsoft.com/office/drawing/2014/main" id="{A4A0A9AC-2BD0-779D-4BE1-85B7CE14B5C1}"/>
              </a:ext>
            </a:extLst>
          </p:cNvPr>
          <p:cNvGrpSpPr/>
          <p:nvPr/>
        </p:nvGrpSpPr>
        <p:grpSpPr>
          <a:xfrm>
            <a:off x="4509074" y="2223063"/>
            <a:ext cx="1484312" cy="628650"/>
            <a:chOff x="2857569" y="3004810"/>
            <a:chExt cx="1484312" cy="628650"/>
          </a:xfrm>
        </p:grpSpPr>
        <p:sp>
          <p:nvSpPr>
            <p:cNvPr id="22" name="Line 104">
              <a:extLst>
                <a:ext uri="{FF2B5EF4-FFF2-40B4-BE49-F238E27FC236}">
                  <a16:creationId xmlns:a16="http://schemas.microsoft.com/office/drawing/2014/main" id="{FBF14793-1EA2-607F-5412-1863904FC916}"/>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114">
              <a:extLst>
                <a:ext uri="{FF2B5EF4-FFF2-40B4-BE49-F238E27FC236}">
                  <a16:creationId xmlns:a16="http://schemas.microsoft.com/office/drawing/2014/main" id="{50BB1B48-161F-2BB4-6A77-E4EB486811B6}"/>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Text Box 115">
              <a:extLst>
                <a:ext uri="{FF2B5EF4-FFF2-40B4-BE49-F238E27FC236}">
                  <a16:creationId xmlns:a16="http://schemas.microsoft.com/office/drawing/2014/main" id="{2DB5C832-F13E-272B-AFD4-9C4DF4C2E095}"/>
                </a:ext>
              </a:extLst>
            </p:cNvPr>
            <p:cNvSpPr txBox="1">
              <a:spLocks noChangeArrowheads="1"/>
            </p:cNvSpPr>
            <p:nvPr/>
          </p:nvSpPr>
          <p:spPr bwMode="auto">
            <a:xfrm>
              <a:off x="2962406" y="3074413"/>
              <a:ext cx="1056700"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ACK=____</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5" name="Text Box 124">
              <a:extLst>
                <a:ext uri="{FF2B5EF4-FFF2-40B4-BE49-F238E27FC236}">
                  <a16:creationId xmlns:a16="http://schemas.microsoft.com/office/drawing/2014/main" id="{65D567B7-136D-5FE6-F214-0C452A878F1E}"/>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26" name="Group 25">
            <a:extLst>
              <a:ext uri="{FF2B5EF4-FFF2-40B4-BE49-F238E27FC236}">
                <a16:creationId xmlns:a16="http://schemas.microsoft.com/office/drawing/2014/main" id="{7AFDD907-45F1-405A-05EC-87D2C46AB47A}"/>
              </a:ext>
            </a:extLst>
          </p:cNvPr>
          <p:cNvGrpSpPr/>
          <p:nvPr/>
        </p:nvGrpSpPr>
        <p:grpSpPr>
          <a:xfrm>
            <a:off x="3659761" y="3921690"/>
            <a:ext cx="2338388" cy="782637"/>
            <a:chOff x="2008256" y="4703435"/>
            <a:chExt cx="2338388" cy="782637"/>
          </a:xfrm>
        </p:grpSpPr>
        <p:sp>
          <p:nvSpPr>
            <p:cNvPr id="27" name="Line 127">
              <a:extLst>
                <a:ext uri="{FF2B5EF4-FFF2-40B4-BE49-F238E27FC236}">
                  <a16:creationId xmlns:a16="http://schemas.microsoft.com/office/drawing/2014/main" id="{A4CBFDC0-7F0D-666B-CFC6-06358A838A9C}"/>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Rectangle 128">
              <a:extLst>
                <a:ext uri="{FF2B5EF4-FFF2-40B4-BE49-F238E27FC236}">
                  <a16:creationId xmlns:a16="http://schemas.microsoft.com/office/drawing/2014/main" id="{9C1059D7-58EC-4157-A6CB-80C362B3D601}"/>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9" name="Text Box 129">
              <a:extLst>
                <a:ext uri="{FF2B5EF4-FFF2-40B4-BE49-F238E27FC236}">
                  <a16:creationId xmlns:a16="http://schemas.microsoft.com/office/drawing/2014/main" id="{067BF915-DA1D-A5C5-9BA5-82719E7C0EA4}"/>
                </a:ext>
              </a:extLst>
            </p:cNvPr>
            <p:cNvSpPr txBox="1">
              <a:spLocks noChangeArrowheads="1"/>
            </p:cNvSpPr>
            <p:nvPr/>
          </p:nvSpPr>
          <p:spPr bwMode="auto">
            <a:xfrm>
              <a:off x="2662950" y="4916160"/>
              <a:ext cx="114807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algn="ctr" eaLnBrk="0" fontAlgn="base" hangingPunct="0">
                <a:spcBef>
                  <a:spcPct val="0"/>
                </a:spcBef>
                <a:spcAft>
                  <a:spcPct val="0"/>
                </a:spcAft>
                <a:buClrTx/>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a:t>
              </a:r>
              <a:r>
                <a:rPr lang="en-US" altLang="zh-CN" sz="1400" dirty="0">
                  <a:solidFill>
                    <a:srgbClr val="000000"/>
                  </a:solidFill>
                </a:rPr>
                <a:t>_____</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30" name="Group 29">
            <a:extLst>
              <a:ext uri="{FF2B5EF4-FFF2-40B4-BE49-F238E27FC236}">
                <a16:creationId xmlns:a16="http://schemas.microsoft.com/office/drawing/2014/main" id="{177F09BE-1075-0C46-84C2-2DDFC2CB5B76}"/>
              </a:ext>
            </a:extLst>
          </p:cNvPr>
          <p:cNvGrpSpPr/>
          <p:nvPr/>
        </p:nvGrpSpPr>
        <p:grpSpPr>
          <a:xfrm>
            <a:off x="3289874" y="1565838"/>
            <a:ext cx="396875" cy="1751012"/>
            <a:chOff x="1638369" y="2347585"/>
            <a:chExt cx="396875" cy="1751012"/>
          </a:xfrm>
        </p:grpSpPr>
        <p:sp>
          <p:nvSpPr>
            <p:cNvPr id="31" name="Text Box 126">
              <a:extLst>
                <a:ext uri="{FF2B5EF4-FFF2-40B4-BE49-F238E27FC236}">
                  <a16:creationId xmlns:a16="http://schemas.microsoft.com/office/drawing/2014/main" id="{6AD37ED8-0A24-F685-4650-D2711FF9580E}"/>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32" name="Group 134">
              <a:extLst>
                <a:ext uri="{FF2B5EF4-FFF2-40B4-BE49-F238E27FC236}">
                  <a16:creationId xmlns:a16="http://schemas.microsoft.com/office/drawing/2014/main" id="{D066EDB8-9ADA-1C96-C032-45F996DC4131}"/>
                </a:ext>
              </a:extLst>
            </p:cNvPr>
            <p:cNvGrpSpPr>
              <a:grpSpLocks/>
            </p:cNvGrpSpPr>
            <p:nvPr/>
          </p:nvGrpSpPr>
          <p:grpSpPr bwMode="auto">
            <a:xfrm>
              <a:off x="1779656" y="2347585"/>
              <a:ext cx="104775" cy="508000"/>
              <a:chOff x="3099" y="1749"/>
              <a:chExt cx="66" cy="320"/>
            </a:xfrm>
          </p:grpSpPr>
          <p:sp>
            <p:nvSpPr>
              <p:cNvPr id="36" name="Line 132">
                <a:extLst>
                  <a:ext uri="{FF2B5EF4-FFF2-40B4-BE49-F238E27FC236}">
                    <a16:creationId xmlns:a16="http://schemas.microsoft.com/office/drawing/2014/main" id="{39AD2EB4-56E4-3857-6241-6AE020E2DFC9}"/>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7" name="Line 133">
                <a:extLst>
                  <a:ext uri="{FF2B5EF4-FFF2-40B4-BE49-F238E27FC236}">
                    <a16:creationId xmlns:a16="http://schemas.microsoft.com/office/drawing/2014/main" id="{CE1189CD-3B1A-81A7-D82C-80D383B2F09D}"/>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3" name="Group 135">
              <a:extLst>
                <a:ext uri="{FF2B5EF4-FFF2-40B4-BE49-F238E27FC236}">
                  <a16:creationId xmlns:a16="http://schemas.microsoft.com/office/drawing/2014/main" id="{F7EE97A3-1CFE-2044-6685-BD09808DF2DA}"/>
                </a:ext>
              </a:extLst>
            </p:cNvPr>
            <p:cNvGrpSpPr>
              <a:grpSpLocks/>
            </p:cNvGrpSpPr>
            <p:nvPr/>
          </p:nvGrpSpPr>
          <p:grpSpPr bwMode="auto">
            <a:xfrm rot="10800000">
              <a:off x="1774894" y="3590597"/>
              <a:ext cx="104775" cy="508000"/>
              <a:chOff x="3099" y="1749"/>
              <a:chExt cx="66" cy="320"/>
            </a:xfrm>
          </p:grpSpPr>
          <p:sp>
            <p:nvSpPr>
              <p:cNvPr id="34" name="Line 136">
                <a:extLst>
                  <a:ext uri="{FF2B5EF4-FFF2-40B4-BE49-F238E27FC236}">
                    <a16:creationId xmlns:a16="http://schemas.microsoft.com/office/drawing/2014/main" id="{73850CCB-D3C2-4B8B-56F3-6D66DC570482}"/>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5" name="Line 137">
                <a:extLst>
                  <a:ext uri="{FF2B5EF4-FFF2-40B4-BE49-F238E27FC236}">
                    <a16:creationId xmlns:a16="http://schemas.microsoft.com/office/drawing/2014/main" id="{2439C2A8-77A6-3BAE-CAD2-85BAC69147B3}"/>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38" name="Group 228">
            <a:extLst>
              <a:ext uri="{FF2B5EF4-FFF2-40B4-BE49-F238E27FC236}">
                <a16:creationId xmlns:a16="http://schemas.microsoft.com/office/drawing/2014/main" id="{8999B75B-DAF9-54B3-3C02-4BCB6059C027}"/>
              </a:ext>
            </a:extLst>
          </p:cNvPr>
          <p:cNvGrpSpPr>
            <a:grpSpLocks/>
          </p:cNvGrpSpPr>
          <p:nvPr/>
        </p:nvGrpSpPr>
        <p:grpSpPr bwMode="auto">
          <a:xfrm>
            <a:off x="3253361" y="692713"/>
            <a:ext cx="630238" cy="533400"/>
            <a:chOff x="-44" y="1473"/>
            <a:chExt cx="981" cy="1105"/>
          </a:xfrm>
        </p:grpSpPr>
        <p:pic>
          <p:nvPicPr>
            <p:cNvPr id="39" name="Picture 229" descr="desktop_computer_stylized_medium">
              <a:extLst>
                <a:ext uri="{FF2B5EF4-FFF2-40B4-BE49-F238E27FC236}">
                  <a16:creationId xmlns:a16="http://schemas.microsoft.com/office/drawing/2014/main" id="{531B8406-2627-AF45-E357-8E3097DD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230">
              <a:extLst>
                <a:ext uri="{FF2B5EF4-FFF2-40B4-BE49-F238E27FC236}">
                  <a16:creationId xmlns:a16="http://schemas.microsoft.com/office/drawing/2014/main" id="{8085A24B-00FC-2E51-F142-4804959FF34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1" name="Group 231">
            <a:extLst>
              <a:ext uri="{FF2B5EF4-FFF2-40B4-BE49-F238E27FC236}">
                <a16:creationId xmlns:a16="http://schemas.microsoft.com/office/drawing/2014/main" id="{C6EAA406-9897-7DC7-2C8D-89A590F0D858}"/>
              </a:ext>
            </a:extLst>
          </p:cNvPr>
          <p:cNvGrpSpPr>
            <a:grpSpLocks/>
          </p:cNvGrpSpPr>
          <p:nvPr/>
        </p:nvGrpSpPr>
        <p:grpSpPr bwMode="auto">
          <a:xfrm flipH="1">
            <a:off x="5831461" y="676838"/>
            <a:ext cx="709613" cy="600075"/>
            <a:chOff x="-44" y="1473"/>
            <a:chExt cx="981" cy="1105"/>
          </a:xfrm>
        </p:grpSpPr>
        <p:pic>
          <p:nvPicPr>
            <p:cNvPr id="42" name="Picture 232" descr="desktop_computer_stylized_medium">
              <a:extLst>
                <a:ext uri="{FF2B5EF4-FFF2-40B4-BE49-F238E27FC236}">
                  <a16:creationId xmlns:a16="http://schemas.microsoft.com/office/drawing/2014/main" id="{1ADBF64E-F294-AD65-811A-A38D9FBD5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33">
              <a:extLst>
                <a:ext uri="{FF2B5EF4-FFF2-40B4-BE49-F238E27FC236}">
                  <a16:creationId xmlns:a16="http://schemas.microsoft.com/office/drawing/2014/main" id="{95DE0045-4040-3631-6F1B-222449911ED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16E19E71-7B0F-7B23-E8C8-601A65D49686}"/>
                  </a:ext>
                </a:extLst>
              </p14:cNvPr>
              <p14:cNvContentPartPr/>
              <p14:nvPr/>
            </p14:nvContentPartPr>
            <p14:xfrm>
              <a:off x="7214432" y="1732622"/>
              <a:ext cx="360" cy="360"/>
            </p14:xfrm>
          </p:contentPart>
        </mc:Choice>
        <mc:Fallback xmlns="">
          <p:pic>
            <p:nvPicPr>
              <p:cNvPr id="45" name="Ink 44">
                <a:extLst>
                  <a:ext uri="{FF2B5EF4-FFF2-40B4-BE49-F238E27FC236}">
                    <a16:creationId xmlns:a16="http://schemas.microsoft.com/office/drawing/2014/main" id="{16E19E71-7B0F-7B23-E8C8-601A65D49686}"/>
                  </a:ext>
                </a:extLst>
              </p:cNvPr>
              <p:cNvPicPr/>
              <p:nvPr/>
            </p:nvPicPr>
            <p:blipFill>
              <a:blip r:embed="rId5"/>
              <a:stretch>
                <a:fillRect/>
              </a:stretch>
            </p:blipFill>
            <p:spPr>
              <a:xfrm>
                <a:off x="7205432" y="17236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5">
                <a:extLst>
                  <a:ext uri="{FF2B5EF4-FFF2-40B4-BE49-F238E27FC236}">
                    <a16:creationId xmlns:a16="http://schemas.microsoft.com/office/drawing/2014/main" id="{8D252AE8-F5B0-AE03-D935-2FCDFC61CB03}"/>
                  </a:ext>
                </a:extLst>
              </p14:cNvPr>
              <p14:cNvContentPartPr/>
              <p14:nvPr/>
            </p14:nvContentPartPr>
            <p14:xfrm>
              <a:off x="7263752" y="1830542"/>
              <a:ext cx="360" cy="360"/>
            </p14:xfrm>
          </p:contentPart>
        </mc:Choice>
        <mc:Fallback xmlns="">
          <p:pic>
            <p:nvPicPr>
              <p:cNvPr id="46" name="Ink 45">
                <a:extLst>
                  <a:ext uri="{FF2B5EF4-FFF2-40B4-BE49-F238E27FC236}">
                    <a16:creationId xmlns:a16="http://schemas.microsoft.com/office/drawing/2014/main" id="{8D252AE8-F5B0-AE03-D935-2FCDFC61CB03}"/>
                  </a:ext>
                </a:extLst>
              </p:cNvPr>
              <p:cNvPicPr/>
              <p:nvPr/>
            </p:nvPicPr>
            <p:blipFill>
              <a:blip r:embed="rId5"/>
              <a:stretch>
                <a:fillRect/>
              </a:stretch>
            </p:blipFill>
            <p:spPr>
              <a:xfrm>
                <a:off x="7254752" y="18215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Ink 46">
                <a:extLst>
                  <a:ext uri="{FF2B5EF4-FFF2-40B4-BE49-F238E27FC236}">
                    <a16:creationId xmlns:a16="http://schemas.microsoft.com/office/drawing/2014/main" id="{72B15D2A-8CF0-CD60-C493-7657C4CB9455}"/>
                  </a:ext>
                </a:extLst>
              </p14:cNvPr>
              <p14:cNvContentPartPr/>
              <p14:nvPr/>
            </p14:nvContentPartPr>
            <p14:xfrm>
              <a:off x="6625354" y="2326064"/>
              <a:ext cx="360" cy="360"/>
            </p14:xfrm>
          </p:contentPart>
        </mc:Choice>
        <mc:Fallback xmlns="">
          <p:pic>
            <p:nvPicPr>
              <p:cNvPr id="47" name="Ink 46">
                <a:extLst>
                  <a:ext uri="{FF2B5EF4-FFF2-40B4-BE49-F238E27FC236}">
                    <a16:creationId xmlns:a16="http://schemas.microsoft.com/office/drawing/2014/main" id="{72B15D2A-8CF0-CD60-C493-7657C4CB9455}"/>
                  </a:ext>
                </a:extLst>
              </p:cNvPr>
              <p:cNvPicPr/>
              <p:nvPr/>
            </p:nvPicPr>
            <p:blipFill>
              <a:blip r:embed="rId5"/>
              <a:stretch>
                <a:fillRect/>
              </a:stretch>
            </p:blipFill>
            <p:spPr>
              <a:xfrm>
                <a:off x="6616354" y="2317064"/>
                <a:ext cx="18000" cy="18000"/>
              </a:xfrm>
              <a:prstGeom prst="rect">
                <a:avLst/>
              </a:prstGeom>
            </p:spPr>
          </p:pic>
        </mc:Fallback>
      </mc:AlternateContent>
      <p:grpSp>
        <p:nvGrpSpPr>
          <p:cNvPr id="48" name="Group 47">
            <a:extLst>
              <a:ext uri="{FF2B5EF4-FFF2-40B4-BE49-F238E27FC236}">
                <a16:creationId xmlns:a16="http://schemas.microsoft.com/office/drawing/2014/main" id="{170531A7-2752-9380-BBCD-C32571D04297}"/>
              </a:ext>
            </a:extLst>
          </p:cNvPr>
          <p:cNvGrpSpPr/>
          <p:nvPr/>
        </p:nvGrpSpPr>
        <p:grpSpPr>
          <a:xfrm>
            <a:off x="3639123" y="2572115"/>
            <a:ext cx="2374799" cy="733623"/>
            <a:chOff x="1967081" y="3004810"/>
            <a:chExt cx="2374799" cy="733623"/>
          </a:xfrm>
        </p:grpSpPr>
        <p:sp>
          <p:nvSpPr>
            <p:cNvPr id="49" name="Line 104">
              <a:extLst>
                <a:ext uri="{FF2B5EF4-FFF2-40B4-BE49-F238E27FC236}">
                  <a16:creationId xmlns:a16="http://schemas.microsoft.com/office/drawing/2014/main" id="{ABD57744-B9A4-D39A-EF15-F04F0CC2C1C2}"/>
                </a:ext>
              </a:extLst>
            </p:cNvPr>
            <p:cNvSpPr>
              <a:spLocks noChangeShapeType="1"/>
            </p:cNvSpPr>
            <p:nvPr/>
          </p:nvSpPr>
          <p:spPr bwMode="auto">
            <a:xfrm flipH="1">
              <a:off x="1967081" y="3004810"/>
              <a:ext cx="2374799" cy="73362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1" name="Text Box 115">
              <a:extLst>
                <a:ext uri="{FF2B5EF4-FFF2-40B4-BE49-F238E27FC236}">
                  <a16:creationId xmlns:a16="http://schemas.microsoft.com/office/drawing/2014/main" id="{1D13CAEB-8A4D-5412-8D87-D371326087ED}"/>
                </a:ext>
              </a:extLst>
            </p:cNvPr>
            <p:cNvSpPr txBox="1">
              <a:spLocks noChangeArrowheads="1"/>
            </p:cNvSpPr>
            <p:nvPr/>
          </p:nvSpPr>
          <p:spPr bwMode="auto">
            <a:xfrm>
              <a:off x="3100698" y="3155071"/>
              <a:ext cx="1056700" cy="307777"/>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ACK=____</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mc:AlternateContent xmlns:mc="http://schemas.openxmlformats.org/markup-compatibility/2006" xmlns:p14="http://schemas.microsoft.com/office/powerpoint/2010/main">
        <mc:Choice Requires="p14">
          <p:contentPart p14:bwMode="auto" r:id="rId8">
            <p14:nvContentPartPr>
              <p14:cNvPr id="52" name="Ink 51">
                <a:extLst>
                  <a:ext uri="{FF2B5EF4-FFF2-40B4-BE49-F238E27FC236}">
                    <a16:creationId xmlns:a16="http://schemas.microsoft.com/office/drawing/2014/main" id="{F8D10447-A9F4-021A-2B52-CD03A2877A5E}"/>
                  </a:ext>
                </a:extLst>
              </p14:cNvPr>
              <p14:cNvContentPartPr/>
              <p14:nvPr/>
            </p14:nvContentPartPr>
            <p14:xfrm>
              <a:off x="4780186" y="2848784"/>
              <a:ext cx="360" cy="360"/>
            </p14:xfrm>
          </p:contentPart>
        </mc:Choice>
        <mc:Fallback xmlns="">
          <p:pic>
            <p:nvPicPr>
              <p:cNvPr id="52" name="Ink 51">
                <a:extLst>
                  <a:ext uri="{FF2B5EF4-FFF2-40B4-BE49-F238E27FC236}">
                    <a16:creationId xmlns:a16="http://schemas.microsoft.com/office/drawing/2014/main" id="{F8D10447-A9F4-021A-2B52-CD03A2877A5E}"/>
                  </a:ext>
                </a:extLst>
              </p:cNvPr>
              <p:cNvPicPr/>
              <p:nvPr/>
            </p:nvPicPr>
            <p:blipFill>
              <a:blip r:embed="rId5"/>
              <a:stretch>
                <a:fillRect/>
              </a:stretch>
            </p:blipFill>
            <p:spPr>
              <a:xfrm>
                <a:off x="4771186" y="28397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3" name="Ink 52">
                <a:extLst>
                  <a:ext uri="{FF2B5EF4-FFF2-40B4-BE49-F238E27FC236}">
                    <a16:creationId xmlns:a16="http://schemas.microsoft.com/office/drawing/2014/main" id="{E1CF1193-1570-7A95-0B53-B986ED6FAD11}"/>
                  </a:ext>
                </a:extLst>
              </p14:cNvPr>
              <p14:cNvContentPartPr/>
              <p14:nvPr/>
            </p14:nvContentPartPr>
            <p14:xfrm>
              <a:off x="5694946" y="2669144"/>
              <a:ext cx="360" cy="360"/>
            </p14:xfrm>
          </p:contentPart>
        </mc:Choice>
        <mc:Fallback xmlns="">
          <p:pic>
            <p:nvPicPr>
              <p:cNvPr id="53" name="Ink 52">
                <a:extLst>
                  <a:ext uri="{FF2B5EF4-FFF2-40B4-BE49-F238E27FC236}">
                    <a16:creationId xmlns:a16="http://schemas.microsoft.com/office/drawing/2014/main" id="{E1CF1193-1570-7A95-0B53-B986ED6FAD11}"/>
                  </a:ext>
                </a:extLst>
              </p:cNvPr>
              <p:cNvPicPr/>
              <p:nvPr/>
            </p:nvPicPr>
            <p:blipFill>
              <a:blip r:embed="rId5"/>
              <a:stretch>
                <a:fillRect/>
              </a:stretch>
            </p:blipFill>
            <p:spPr>
              <a:xfrm>
                <a:off x="5685946" y="26601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4" name="Ink 53">
                <a:extLst>
                  <a:ext uri="{FF2B5EF4-FFF2-40B4-BE49-F238E27FC236}">
                    <a16:creationId xmlns:a16="http://schemas.microsoft.com/office/drawing/2014/main" id="{174D252C-8CB8-77F4-83E1-D3515845FE47}"/>
                  </a:ext>
                </a:extLst>
              </p14:cNvPr>
              <p14:cNvContentPartPr/>
              <p14:nvPr/>
            </p14:nvContentPartPr>
            <p14:xfrm>
              <a:off x="4322986" y="3436304"/>
              <a:ext cx="360" cy="360"/>
            </p14:xfrm>
          </p:contentPart>
        </mc:Choice>
        <mc:Fallback xmlns="">
          <p:pic>
            <p:nvPicPr>
              <p:cNvPr id="54" name="Ink 53">
                <a:extLst>
                  <a:ext uri="{FF2B5EF4-FFF2-40B4-BE49-F238E27FC236}">
                    <a16:creationId xmlns:a16="http://schemas.microsoft.com/office/drawing/2014/main" id="{174D252C-8CB8-77F4-83E1-D3515845FE47}"/>
                  </a:ext>
                </a:extLst>
              </p:cNvPr>
              <p:cNvPicPr/>
              <p:nvPr/>
            </p:nvPicPr>
            <p:blipFill>
              <a:blip r:embed="rId5"/>
              <a:stretch>
                <a:fillRect/>
              </a:stretch>
            </p:blipFill>
            <p:spPr>
              <a:xfrm>
                <a:off x="4313986" y="3427304"/>
                <a:ext cx="18000" cy="18000"/>
              </a:xfrm>
              <a:prstGeom prst="rect">
                <a:avLst/>
              </a:prstGeom>
            </p:spPr>
          </p:pic>
        </mc:Fallback>
      </mc:AlternateContent>
    </p:spTree>
    <p:extLst>
      <p:ext uri="{BB962C8B-B14F-4D97-AF65-F5344CB8AC3E}">
        <p14:creationId xmlns:p14="http://schemas.microsoft.com/office/powerpoint/2010/main" val="1069872910"/>
      </p:ext>
    </p:extLst>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2300</Words>
  <Application>Microsoft Office PowerPoint</Application>
  <PresentationFormat>On-screen Show (16:9)</PresentationFormat>
  <Paragraphs>346</Paragraphs>
  <Slides>10</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Roboto Light</vt:lpstr>
      <vt:lpstr>Roboto Medium</vt:lpstr>
      <vt:lpstr>Arial</vt:lpstr>
      <vt:lpstr>Times New Roman</vt:lpstr>
      <vt:lpstr>Average</vt:lpstr>
      <vt:lpstr>Tahoma</vt:lpstr>
      <vt:lpstr>Open Sans</vt:lpstr>
      <vt:lpstr>Roboto</vt:lpstr>
      <vt:lpstr>PT Sans Narrow</vt:lpstr>
      <vt:lpstr>Francois One</vt:lpstr>
      <vt:lpstr>Calibri</vt:lpstr>
      <vt:lpstr>Lato</vt:lpstr>
      <vt:lpstr>Simple Lecture</vt:lpstr>
      <vt:lpstr>PowerPoint Presentation</vt:lpstr>
      <vt:lpstr>Question 1: TCP in Action</vt:lpstr>
      <vt:lpstr>PowerPoint Presentation</vt:lpstr>
      <vt:lpstr>PowerPoint Presentation</vt:lpstr>
      <vt:lpstr>Question 1 ANS</vt:lpstr>
      <vt:lpstr>Question 1 ANS</vt:lpstr>
      <vt:lpstr>Question 1 ANS</vt:lpstr>
      <vt:lpstr>Question 2 TCP Calculations</vt:lpstr>
      <vt:lpstr>Q. Lost ACK</vt:lpstr>
      <vt:lpstr>Q. Lost ACK 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 Gu</dc:creator>
  <cp:lastModifiedBy>Zonghua Gu</cp:lastModifiedBy>
  <cp:revision>18</cp:revision>
  <dcterms:modified xsi:type="dcterms:W3CDTF">2026-04-21T19:35:42Z</dcterms:modified>
</cp:coreProperties>
</file>