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Light" panose="02000000000000000000" pitchFamily="2" charset="0"/>
      <p:regular r:id="rId42"/>
      <p:bold r:id="rId43"/>
      <p:italic r:id="rId44"/>
      <p:boldItalic r:id="rId45"/>
    </p:embeddedFont>
    <p:embeddedFont>
      <p:font typeface="Roboto Medium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BB827-C052-45A9-B0EF-9423D3D430B1}" v="1" dt="2026-01-31T15:58:46.034"/>
  </p1510:revLst>
</p1510:revInfo>
</file>

<file path=ppt/tableStyles.xml><?xml version="1.0" encoding="utf-8"?>
<a:tblStyleLst xmlns:a="http://schemas.openxmlformats.org/drawingml/2006/main" def="{AF03A97D-8E77-47E1-9F38-7204C9F0EF1F}">
  <a:tblStyle styleId="{AF03A97D-8E77-47E1-9F38-7204C9F0E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modSld">
      <pc:chgData name="Zonghua Gu" userId="9a7e1853e1951ef5" providerId="LiveId" clId="{CF1FAA12-072C-4ED5-BA76-0FFFAEFDB88A}" dt="2026-01-31T15:58:46.034" v="1"/>
      <pc:docMkLst>
        <pc:docMk/>
      </pc:docMkLst>
      <pc:sldChg chg="modSp mod">
        <pc:chgData name="Zonghua Gu" userId="9a7e1853e1951ef5" providerId="LiveId" clId="{CF1FAA12-072C-4ED5-BA76-0FFFAEFDB88A}" dt="2026-01-31T15:58:34.135" v="0" actId="20577"/>
        <pc:sldMkLst>
          <pc:docMk/>
          <pc:sldMk cId="0" sldId="256"/>
        </pc:sldMkLst>
        <pc:spChg chg="mod">
          <ac:chgData name="Zonghua Gu" userId="9a7e1853e1951ef5" providerId="LiveId" clId="{CF1FAA12-072C-4ED5-BA76-0FFFAEFDB88A}" dt="2026-01-31T15:58:34.135" v="0" actId="20577"/>
          <ac:spMkLst>
            <pc:docMk/>
            <pc:sldMk cId="0" sldId="256"/>
            <ac:spMk id="143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58:46.034" v="1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15:58:46.034" v="1"/>
          <ac:spMkLst>
            <pc:docMk/>
            <pc:sldMk cId="0" sldId="257"/>
            <ac:spMk id="247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58:46.034" v="1"/>
        <pc:sldMkLst>
          <pc:docMk/>
          <pc:sldMk cId="0" sldId="267"/>
        </pc:sldMkLst>
        <pc:spChg chg="mod">
          <ac:chgData name="Zonghua Gu" userId="9a7e1853e1951ef5" providerId="LiveId" clId="{CF1FAA12-072C-4ED5-BA76-0FFFAEFDB88A}" dt="2026-01-31T15:58:46.034" v="1"/>
          <ac:spMkLst>
            <pc:docMk/>
            <pc:sldMk cId="0" sldId="267"/>
            <ac:spMk id="787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58:46.034" v="1"/>
        <pc:sldMkLst>
          <pc:docMk/>
          <pc:sldMk cId="0" sldId="277"/>
        </pc:sldMkLst>
        <pc:spChg chg="mod">
          <ac:chgData name="Zonghua Gu" userId="9a7e1853e1951ef5" providerId="LiveId" clId="{CF1FAA12-072C-4ED5-BA76-0FFFAEFDB88A}" dt="2026-01-31T15:58:46.034" v="1"/>
          <ac:spMkLst>
            <pc:docMk/>
            <pc:sldMk cId="0" sldId="277"/>
            <ac:spMk id="978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5:58:46.034" v="1"/>
        <pc:sldMkLst>
          <pc:docMk/>
          <pc:sldMk cId="0" sldId="283"/>
        </pc:sldMkLst>
        <pc:spChg chg="mod">
          <ac:chgData name="Zonghua Gu" userId="9a7e1853e1951ef5" providerId="LiveId" clId="{CF1FAA12-072C-4ED5-BA76-0FFFAEFDB88A}" dt="2026-01-31T15:58:46.034" v="1"/>
          <ac:spMkLst>
            <pc:docMk/>
            <pc:sldMk cId="0" sldId="283"/>
            <ac:spMk id="12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a691bae8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a691bae8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today is the second half of the TCP implementation lecture and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going to take what we saw last time the ideas that we Ed to design reliability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we're going to formalize them into an actual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if we have time we might also do some congestion control to get ahead on that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ea7889d45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ea7889d45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ea7889d45f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ea7889d45f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76b9ae8b0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76b9ae8b0f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76b9ae8b0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76b9ae8b0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76b9ae8b0f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76b9ae8b0f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To support full-duplex connections: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76b9ae8b0f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76b9ae8b0f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76b9ae8b0f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76b9ae8b0f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76b9ae8b0f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76b9ae8b0f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76b9ae8b0f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76b9ae8b0f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76b9ae8b0f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76b9ae8b0f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a691bae8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a691bae8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TCP and the first thing we'll do is we'll take the packet view of TCP and change it to a bite 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7a17e49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27a17e49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ea7889d4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2ea7889d45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ea7889d45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ea7889d45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ea7889d4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2ea7889d4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ea7889d45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ea7889d45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ea7889d45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ea7889d45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ea7889d45f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ea7889d45f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ea7889d45f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ea7889d45f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2ea7889d45f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2ea7889d45f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ea7889d45f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2ea7889d45f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a691bae84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a691bae84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Packets different sizes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ea7889d45f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ea7889d45f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ea7889d45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ea7889d45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a691bae8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a691bae8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 stream that we talked about and remember the bite stream is a sequence of bytes in order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infinite length the sender has a bite stream we feed it into a pipe and then the recipient receives those exact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bytes in the same order reliably now the only difference between this picture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ones you've previously seen is that I have stamped numbers on every single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bite so now we have to connect this picture with the packet picture from last time and this is how we'll square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two pictures together so the way that you build a packet as byes come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remember the sender application doesn't have to give you the entire infinite length by stream at once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could feed you the bytes one by one for example if it's Computing data and it's sending out any results that it computes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a691bae84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ea691bae84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76b9ae8b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76b9ae8b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packets larger than the MTU will get fragmented and we don't want that so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say the IP packet is limited to MTU bites and to figure out how big one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segments can be we just have to do some math this whole thing can be up to MTU bytes that's a limit that's set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Internet it's 1500 in real life but some of it's being used for the IP header so we have to subtract that 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some of it's being used for the TCP header so we subtract that off and whatever is left that number is MSS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76b9ae8b0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76b9ae8b0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here's one thing we haven't talked about that is important for security and that is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fact that sequence numbers actually shouldn't start at zero if you want to know why the security course cs161 goes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into a lot more detail of why this is the case but just know for this class that there is a very important security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reason and for that reason we cannot start the counting at zero instead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to pick some random number and here we'll call it Isn initial sequence number and then just start at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number and start counting up so if that number is 120 okay great then the first bite is 121 and then 122 and then 123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then 124 and so on this doesn't really change anything we've talked about so far it's still a bite stream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you're still counting the bytes all the way up the only difference is don't start counting from zero that's the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 and it doesn't change any of the other implementation details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76b9ae8b0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76b9ae8b0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76b9ae8b0f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76b9ae8b0f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TCP Implementation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11 (Transport 2)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3966596" y="1647395"/>
            <a:ext cx="1178400" cy="232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4"/>
          <p:cNvCxnSpPr>
            <a:endCxn id="148" idx="1"/>
          </p:cNvCxnSpPr>
          <p:nvPr/>
        </p:nvCxnSpPr>
        <p:spPr>
          <a:xfrm>
            <a:off x="4555873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24"/>
          <p:cNvCxnSpPr>
            <a:endCxn id="150" idx="1"/>
          </p:cNvCxnSpPr>
          <p:nvPr/>
        </p:nvCxnSpPr>
        <p:spPr>
          <a:xfrm>
            <a:off x="4686809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4"/>
          <p:cNvCxnSpPr>
            <a:endCxn id="152" idx="1"/>
          </p:cNvCxnSpPr>
          <p:nvPr/>
        </p:nvCxnSpPr>
        <p:spPr>
          <a:xfrm>
            <a:off x="4817744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24"/>
          <p:cNvCxnSpPr>
            <a:endCxn id="154" idx="1"/>
          </p:cNvCxnSpPr>
          <p:nvPr/>
        </p:nvCxnSpPr>
        <p:spPr>
          <a:xfrm>
            <a:off x="4948680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4"/>
          <p:cNvCxnSpPr>
            <a:endCxn id="156" idx="1"/>
          </p:cNvCxnSpPr>
          <p:nvPr/>
        </p:nvCxnSpPr>
        <p:spPr>
          <a:xfrm>
            <a:off x="5079616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4"/>
          <p:cNvCxnSpPr>
            <a:endCxn id="158" idx="1"/>
          </p:cNvCxnSpPr>
          <p:nvPr/>
        </p:nvCxnSpPr>
        <p:spPr>
          <a:xfrm>
            <a:off x="4424938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4"/>
          <p:cNvCxnSpPr>
            <a:endCxn id="160" idx="1"/>
          </p:cNvCxnSpPr>
          <p:nvPr/>
        </p:nvCxnSpPr>
        <p:spPr>
          <a:xfrm>
            <a:off x="4294002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4"/>
          <p:cNvCxnSpPr>
            <a:endCxn id="162" idx="1"/>
          </p:cNvCxnSpPr>
          <p:nvPr/>
        </p:nvCxnSpPr>
        <p:spPr>
          <a:xfrm>
            <a:off x="4163067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24"/>
          <p:cNvCxnSpPr>
            <a:endCxn id="164" idx="1"/>
          </p:cNvCxnSpPr>
          <p:nvPr/>
        </p:nvCxnSpPr>
        <p:spPr>
          <a:xfrm>
            <a:off x="4032131" y="1878833"/>
            <a:ext cx="0" cy="2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24"/>
          <p:cNvSpPr/>
          <p:nvPr/>
        </p:nvSpPr>
        <p:spPr>
          <a:xfrm rot="5400000">
            <a:off x="3523317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/>
          <p:nvPr/>
        </p:nvSpPr>
        <p:spPr>
          <a:xfrm rot="5400000">
            <a:off x="3654253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4"/>
          <p:cNvSpPr/>
          <p:nvPr/>
        </p:nvSpPr>
        <p:spPr>
          <a:xfrm rot="5400000">
            <a:off x="3785188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4"/>
          <p:cNvSpPr/>
          <p:nvPr/>
        </p:nvSpPr>
        <p:spPr>
          <a:xfrm rot="5400000">
            <a:off x="3916124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/>
          <p:nvPr/>
        </p:nvSpPr>
        <p:spPr>
          <a:xfrm rot="5400000">
            <a:off x="4047060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4"/>
          <p:cNvSpPr/>
          <p:nvPr/>
        </p:nvSpPr>
        <p:spPr>
          <a:xfrm rot="5400000">
            <a:off x="4177995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/>
          <p:nvPr/>
        </p:nvSpPr>
        <p:spPr>
          <a:xfrm rot="5400000">
            <a:off x="4308931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4"/>
          <p:cNvSpPr/>
          <p:nvPr/>
        </p:nvSpPr>
        <p:spPr>
          <a:xfrm rot="5400000">
            <a:off x="4439866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4"/>
          <p:cNvSpPr/>
          <p:nvPr/>
        </p:nvSpPr>
        <p:spPr>
          <a:xfrm rot="5400000">
            <a:off x="4570802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4"/>
          <p:cNvSpPr/>
          <p:nvPr/>
        </p:nvSpPr>
        <p:spPr>
          <a:xfrm rot="5400000">
            <a:off x="4701737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4"/>
          <p:cNvSpPr/>
          <p:nvPr/>
        </p:nvSpPr>
        <p:spPr>
          <a:xfrm rot="5400000">
            <a:off x="4832673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4"/>
          <p:cNvSpPr/>
          <p:nvPr/>
        </p:nvSpPr>
        <p:spPr>
          <a:xfrm rot="5400000">
            <a:off x="4963608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4"/>
          <p:cNvSpPr/>
          <p:nvPr/>
        </p:nvSpPr>
        <p:spPr>
          <a:xfrm rot="5400000">
            <a:off x="5094544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/>
          <p:nvPr/>
        </p:nvSpPr>
        <p:spPr>
          <a:xfrm rot="5400000">
            <a:off x="5225479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4"/>
          <p:cNvSpPr/>
          <p:nvPr/>
        </p:nvSpPr>
        <p:spPr>
          <a:xfrm rot="5400000">
            <a:off x="5356415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4"/>
          <p:cNvSpPr/>
          <p:nvPr/>
        </p:nvSpPr>
        <p:spPr>
          <a:xfrm rot="5400000">
            <a:off x="5487350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4"/>
          <p:cNvSpPr/>
          <p:nvPr/>
        </p:nvSpPr>
        <p:spPr>
          <a:xfrm rot="5400000">
            <a:off x="5618286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/>
          <p:nvPr/>
        </p:nvSpPr>
        <p:spPr>
          <a:xfrm rot="5400000">
            <a:off x="5749222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4"/>
          <p:cNvSpPr/>
          <p:nvPr/>
        </p:nvSpPr>
        <p:spPr>
          <a:xfrm rot="5400000">
            <a:off x="5880157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/>
          <p:nvPr/>
        </p:nvSpPr>
        <p:spPr>
          <a:xfrm rot="5400000">
            <a:off x="6011093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4"/>
          <p:cNvSpPr/>
          <p:nvPr/>
        </p:nvSpPr>
        <p:spPr>
          <a:xfrm rot="5400000">
            <a:off x="6142028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4"/>
          <p:cNvSpPr/>
          <p:nvPr/>
        </p:nvSpPr>
        <p:spPr>
          <a:xfrm rot="5400000">
            <a:off x="6272964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4"/>
          <p:cNvSpPr/>
          <p:nvPr/>
        </p:nvSpPr>
        <p:spPr>
          <a:xfrm rot="5400000">
            <a:off x="6403899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6534835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/>
          <p:nvPr/>
        </p:nvSpPr>
        <p:spPr>
          <a:xfrm rot="5400000">
            <a:off x="6665770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4"/>
          <p:cNvSpPr/>
          <p:nvPr/>
        </p:nvSpPr>
        <p:spPr>
          <a:xfrm rot="5400000">
            <a:off x="6796706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4"/>
          <p:cNvSpPr/>
          <p:nvPr/>
        </p:nvSpPr>
        <p:spPr>
          <a:xfrm rot="5400000">
            <a:off x="6927641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4"/>
          <p:cNvSpPr/>
          <p:nvPr/>
        </p:nvSpPr>
        <p:spPr>
          <a:xfrm rot="5400000">
            <a:off x="7058577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4"/>
          <p:cNvSpPr/>
          <p:nvPr/>
        </p:nvSpPr>
        <p:spPr>
          <a:xfrm rot="5400000">
            <a:off x="7189512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4"/>
          <p:cNvSpPr/>
          <p:nvPr/>
        </p:nvSpPr>
        <p:spPr>
          <a:xfrm rot="5400000">
            <a:off x="7320448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4"/>
          <p:cNvSpPr/>
          <p:nvPr/>
        </p:nvSpPr>
        <p:spPr>
          <a:xfrm rot="5400000">
            <a:off x="7451384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4"/>
          <p:cNvSpPr/>
          <p:nvPr/>
        </p:nvSpPr>
        <p:spPr>
          <a:xfrm rot="5400000">
            <a:off x="7582319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4"/>
          <p:cNvSpPr/>
          <p:nvPr/>
        </p:nvSpPr>
        <p:spPr>
          <a:xfrm rot="5400000">
            <a:off x="7713255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4"/>
          <p:cNvSpPr/>
          <p:nvPr/>
        </p:nvSpPr>
        <p:spPr>
          <a:xfrm rot="5400000">
            <a:off x="7844190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/>
          <p:nvPr/>
        </p:nvSpPr>
        <p:spPr>
          <a:xfrm rot="5400000">
            <a:off x="7975126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/>
          <p:nvPr/>
        </p:nvSpPr>
        <p:spPr>
          <a:xfrm rot="5400000">
            <a:off x="8106061" y="631430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3728082" y="1195296"/>
            <a:ext cx="1178400" cy="232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/>
          <p:nvPr/>
        </p:nvSpPr>
        <p:spPr>
          <a:xfrm rot="5400000">
            <a:off x="3761831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4"/>
          <p:cNvSpPr/>
          <p:nvPr/>
        </p:nvSpPr>
        <p:spPr>
          <a:xfrm rot="5400000">
            <a:off x="3892767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4"/>
          <p:cNvSpPr/>
          <p:nvPr/>
        </p:nvSpPr>
        <p:spPr>
          <a:xfrm rot="5400000">
            <a:off x="4023702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4"/>
          <p:cNvSpPr/>
          <p:nvPr/>
        </p:nvSpPr>
        <p:spPr>
          <a:xfrm rot="5400000">
            <a:off x="4154638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 rot="5400000">
            <a:off x="4285573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/>
          <p:nvPr/>
        </p:nvSpPr>
        <p:spPr>
          <a:xfrm rot="5400000">
            <a:off x="4416509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 rot="5400000">
            <a:off x="4547444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 rot="5400000">
            <a:off x="4678380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4"/>
          <p:cNvSpPr/>
          <p:nvPr/>
        </p:nvSpPr>
        <p:spPr>
          <a:xfrm rot="5400000">
            <a:off x="4809316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/>
          <p:nvPr/>
        </p:nvSpPr>
        <p:spPr>
          <a:xfrm rot="5400000">
            <a:off x="4940251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4"/>
          <p:cNvSpPr/>
          <p:nvPr/>
        </p:nvSpPr>
        <p:spPr>
          <a:xfrm rot="5400000">
            <a:off x="5071187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4"/>
          <p:cNvSpPr/>
          <p:nvPr/>
        </p:nvSpPr>
        <p:spPr>
          <a:xfrm rot="5400000">
            <a:off x="5202122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4"/>
          <p:cNvSpPr/>
          <p:nvPr/>
        </p:nvSpPr>
        <p:spPr>
          <a:xfrm rot="5400000">
            <a:off x="5333058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4"/>
          <p:cNvSpPr/>
          <p:nvPr/>
        </p:nvSpPr>
        <p:spPr>
          <a:xfrm rot="5400000">
            <a:off x="5463993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4"/>
          <p:cNvSpPr/>
          <p:nvPr/>
        </p:nvSpPr>
        <p:spPr>
          <a:xfrm rot="5400000">
            <a:off x="5594929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 rot="5400000">
            <a:off x="5725864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4"/>
          <p:cNvSpPr/>
          <p:nvPr/>
        </p:nvSpPr>
        <p:spPr>
          <a:xfrm rot="5400000">
            <a:off x="5856800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 rot="5400000">
            <a:off x="5987735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 rot="5400000">
            <a:off x="6118671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/>
          <p:nvPr/>
        </p:nvSpPr>
        <p:spPr>
          <a:xfrm rot="5400000">
            <a:off x="6249606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/>
          <p:nvPr/>
        </p:nvSpPr>
        <p:spPr>
          <a:xfrm rot="5400000">
            <a:off x="6380542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4"/>
          <p:cNvSpPr/>
          <p:nvPr/>
        </p:nvSpPr>
        <p:spPr>
          <a:xfrm rot="5400000">
            <a:off x="6511477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4"/>
          <p:cNvSpPr/>
          <p:nvPr/>
        </p:nvSpPr>
        <p:spPr>
          <a:xfrm rot="5400000">
            <a:off x="6642413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4"/>
          <p:cNvSpPr/>
          <p:nvPr/>
        </p:nvSpPr>
        <p:spPr>
          <a:xfrm rot="5400000">
            <a:off x="6773349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4"/>
          <p:cNvSpPr/>
          <p:nvPr/>
        </p:nvSpPr>
        <p:spPr>
          <a:xfrm rot="5400000">
            <a:off x="6904284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4"/>
          <p:cNvSpPr/>
          <p:nvPr/>
        </p:nvSpPr>
        <p:spPr>
          <a:xfrm rot="5400000">
            <a:off x="7035220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4"/>
          <p:cNvSpPr/>
          <p:nvPr/>
        </p:nvSpPr>
        <p:spPr>
          <a:xfrm rot="5400000">
            <a:off x="7166155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4"/>
          <p:cNvSpPr/>
          <p:nvPr/>
        </p:nvSpPr>
        <p:spPr>
          <a:xfrm rot="5400000">
            <a:off x="7297091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4"/>
          <p:cNvSpPr/>
          <p:nvPr/>
        </p:nvSpPr>
        <p:spPr>
          <a:xfrm rot="5400000">
            <a:off x="7428026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4"/>
          <p:cNvSpPr/>
          <p:nvPr/>
        </p:nvSpPr>
        <p:spPr>
          <a:xfrm rot="5400000">
            <a:off x="7558962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4"/>
          <p:cNvSpPr/>
          <p:nvPr/>
        </p:nvSpPr>
        <p:spPr>
          <a:xfrm rot="5400000">
            <a:off x="7689897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4"/>
          <p:cNvSpPr/>
          <p:nvPr/>
        </p:nvSpPr>
        <p:spPr>
          <a:xfrm rot="5400000">
            <a:off x="7820833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4"/>
          <p:cNvSpPr/>
          <p:nvPr/>
        </p:nvSpPr>
        <p:spPr>
          <a:xfrm rot="5400000">
            <a:off x="7951768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4"/>
          <p:cNvSpPr/>
          <p:nvPr/>
        </p:nvSpPr>
        <p:spPr>
          <a:xfrm rot="5400000">
            <a:off x="8082704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4"/>
          <p:cNvSpPr/>
          <p:nvPr/>
        </p:nvSpPr>
        <p:spPr>
          <a:xfrm rot="5400000">
            <a:off x="8213639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4"/>
          <p:cNvSpPr/>
          <p:nvPr/>
        </p:nvSpPr>
        <p:spPr>
          <a:xfrm rot="5400000">
            <a:off x="8344575" y="2312933"/>
            <a:ext cx="540600" cy="13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9" name="Google Shape;229;p24"/>
          <p:cNvCxnSpPr>
            <a:stCxn id="169" idx="3"/>
            <a:endCxn id="201" idx="0"/>
          </p:cNvCxnSpPr>
          <p:nvPr/>
        </p:nvCxnSpPr>
        <p:spPr>
          <a:xfrm>
            <a:off x="4317360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Google Shape;230;p24"/>
          <p:cNvCxnSpPr>
            <a:stCxn id="170" idx="3"/>
          </p:cNvCxnSpPr>
          <p:nvPr/>
        </p:nvCxnSpPr>
        <p:spPr>
          <a:xfrm>
            <a:off x="4448295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1" name="Google Shape;231;p24"/>
          <p:cNvCxnSpPr>
            <a:stCxn id="171" idx="3"/>
          </p:cNvCxnSpPr>
          <p:nvPr/>
        </p:nvCxnSpPr>
        <p:spPr>
          <a:xfrm>
            <a:off x="4579231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4"/>
          <p:cNvCxnSpPr>
            <a:stCxn id="172" idx="3"/>
          </p:cNvCxnSpPr>
          <p:nvPr/>
        </p:nvCxnSpPr>
        <p:spPr>
          <a:xfrm>
            <a:off x="4710166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4"/>
          <p:cNvCxnSpPr>
            <a:stCxn id="173" idx="3"/>
          </p:cNvCxnSpPr>
          <p:nvPr/>
        </p:nvCxnSpPr>
        <p:spPr>
          <a:xfrm>
            <a:off x="4841102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4"/>
          <p:cNvCxnSpPr>
            <a:stCxn id="168" idx="3"/>
          </p:cNvCxnSpPr>
          <p:nvPr/>
        </p:nvCxnSpPr>
        <p:spPr>
          <a:xfrm>
            <a:off x="4186424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4"/>
          <p:cNvCxnSpPr>
            <a:stCxn id="167" idx="3"/>
          </p:cNvCxnSpPr>
          <p:nvPr/>
        </p:nvCxnSpPr>
        <p:spPr>
          <a:xfrm>
            <a:off x="4055488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24"/>
          <p:cNvCxnSpPr>
            <a:stCxn id="166" idx="3"/>
          </p:cNvCxnSpPr>
          <p:nvPr/>
        </p:nvCxnSpPr>
        <p:spPr>
          <a:xfrm>
            <a:off x="3924553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7" name="Google Shape;237;p24"/>
          <p:cNvCxnSpPr>
            <a:stCxn id="165" idx="3"/>
          </p:cNvCxnSpPr>
          <p:nvPr/>
        </p:nvCxnSpPr>
        <p:spPr>
          <a:xfrm>
            <a:off x="3793617" y="967130"/>
            <a:ext cx="0" cy="22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8" name="Google Shape;238;p24"/>
          <p:cNvCxnSpPr>
            <a:stCxn id="201" idx="2"/>
            <a:endCxn id="146" idx="0"/>
          </p:cNvCxnSpPr>
          <p:nvPr/>
        </p:nvCxnSpPr>
        <p:spPr>
          <a:xfrm>
            <a:off x="4317282" y="1427796"/>
            <a:ext cx="238500" cy="21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9" name="Google Shape;239;p24"/>
          <p:cNvSpPr/>
          <p:nvPr/>
        </p:nvSpPr>
        <p:spPr>
          <a:xfrm>
            <a:off x="3403775" y="1195300"/>
            <a:ext cx="324300" cy="232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642289" y="1647399"/>
            <a:ext cx="324300" cy="232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Sequence and Ack Numbers</a:t>
            </a:r>
            <a:endParaRPr/>
          </a:p>
        </p:txBody>
      </p:sp>
      <p:sp>
        <p:nvSpPr>
          <p:cNvPr id="755" name="Google Shape;755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sequence number of a segment is the number of the </a:t>
            </a:r>
            <a:r>
              <a:rPr lang="en" i="1" dirty="0"/>
              <a:t>first byte</a:t>
            </a:r>
            <a:r>
              <a:rPr lang="en" dirty="0"/>
              <a:t> in the segment.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Sender sends a packet with sequence number </a:t>
            </a:r>
            <a:r>
              <a:rPr lang="en" i="1" dirty="0"/>
              <a:t>j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packet contains </a:t>
            </a:r>
            <a:r>
              <a:rPr lang="en" i="1" dirty="0"/>
              <a:t>B</a:t>
            </a:r>
            <a:r>
              <a:rPr lang="en" dirty="0"/>
              <a:t> bytes.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Bytes in the packet are numbered: </a:t>
            </a:r>
            <a:r>
              <a:rPr lang="en" i="1" dirty="0"/>
              <a:t>j</a:t>
            </a:r>
            <a:r>
              <a:rPr lang="en" dirty="0"/>
              <a:t>,  </a:t>
            </a:r>
            <a:r>
              <a:rPr lang="en" i="1" dirty="0"/>
              <a:t>j</a:t>
            </a:r>
            <a:r>
              <a:rPr lang="en" dirty="0"/>
              <a:t>+1,  </a:t>
            </a:r>
            <a:r>
              <a:rPr lang="en" i="1" dirty="0"/>
              <a:t>j</a:t>
            </a:r>
            <a:r>
              <a:rPr lang="en" dirty="0"/>
              <a:t>+2,  </a:t>
            </a:r>
            <a:r>
              <a:rPr lang="en" i="1" dirty="0"/>
              <a:t>j</a:t>
            </a:r>
            <a:r>
              <a:rPr lang="en" dirty="0"/>
              <a:t>+3, ..., ,  </a:t>
            </a:r>
            <a:r>
              <a:rPr lang="en" i="1" dirty="0"/>
              <a:t>j</a:t>
            </a:r>
            <a:r>
              <a:rPr lang="en" dirty="0"/>
              <a:t>+</a:t>
            </a:r>
            <a:r>
              <a:rPr lang="en" i="1" dirty="0"/>
              <a:t>B</a:t>
            </a:r>
            <a:r>
              <a:rPr lang="en" dirty="0"/>
              <a:t>–1.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Recipient sends a cumulative ack (number of highest byte received, plus one).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all prior data is received, ack number is </a:t>
            </a:r>
            <a:r>
              <a:rPr lang="en" i="1" dirty="0"/>
              <a:t>j</a:t>
            </a:r>
            <a:r>
              <a:rPr lang="en" dirty="0"/>
              <a:t>+</a:t>
            </a:r>
            <a:r>
              <a:rPr lang="en" i="1" dirty="0"/>
              <a:t>B, </a:t>
            </a:r>
            <a:r>
              <a:rPr lang="en" dirty="0"/>
              <a:t>the next expected byte, or the first unreceived byte.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earlier data before this packet is missing, the ack number will be lower.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D3A40-54A6-B3C4-26F2-D0DFD45520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Sequence and Ack Numbers</a:t>
            </a:r>
            <a:endParaRPr/>
          </a:p>
        </p:txBody>
      </p:sp>
      <p:sp>
        <p:nvSpPr>
          <p:cNvPr id="761" name="Google Shape;761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Assuming only one packet in flight, all packets length </a:t>
            </a:r>
            <a:r>
              <a:rPr lang="en" i="1" dirty="0"/>
              <a:t>B</a:t>
            </a:r>
            <a:r>
              <a:rPr lang="en" dirty="0"/>
              <a:t>, and no loss: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last ack number is equal to the next sequence number.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Receiver ack: "I expect </a:t>
            </a:r>
            <a:r>
              <a:rPr lang="en" i="1" dirty="0"/>
              <a:t>j</a:t>
            </a:r>
            <a:r>
              <a:rPr lang="en" dirty="0"/>
              <a:t> + </a:t>
            </a:r>
            <a:r>
              <a:rPr lang="en" i="1" dirty="0"/>
              <a:t>B</a:t>
            </a:r>
            <a:r>
              <a:rPr lang="en" dirty="0"/>
              <a:t> next." → Sender: "I'm sending </a:t>
            </a:r>
            <a:r>
              <a:rPr lang="en" i="1" dirty="0"/>
              <a:t>j</a:t>
            </a:r>
            <a:r>
              <a:rPr lang="en" dirty="0"/>
              <a:t> + </a:t>
            </a:r>
            <a:r>
              <a:rPr lang="en" i="1" dirty="0"/>
              <a:t>B</a:t>
            </a:r>
            <a:r>
              <a:rPr lang="en" dirty="0"/>
              <a:t>."</a:t>
            </a:r>
            <a:endParaRPr dirty="0"/>
          </a:p>
        </p:txBody>
      </p:sp>
      <p:cxnSp>
        <p:nvCxnSpPr>
          <p:cNvPr id="762" name="Google Shape;762;p34"/>
          <p:cNvCxnSpPr/>
          <p:nvPr/>
        </p:nvCxnSpPr>
        <p:spPr>
          <a:xfrm>
            <a:off x="3037525" y="1791725"/>
            <a:ext cx="0" cy="298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3" name="Google Shape;763;p34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4" name="Google Shape;764;p34"/>
          <p:cNvCxnSpPr/>
          <p:nvPr/>
        </p:nvCxnSpPr>
        <p:spPr>
          <a:xfrm>
            <a:off x="6058925" y="1791725"/>
            <a:ext cx="0" cy="2985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5" name="Google Shape;765;p34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Recipient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6" name="Google Shape;766;p34"/>
          <p:cNvGrpSpPr/>
          <p:nvPr/>
        </p:nvGrpSpPr>
        <p:grpSpPr>
          <a:xfrm>
            <a:off x="3039475" y="2235652"/>
            <a:ext cx="3019775" cy="728348"/>
            <a:chOff x="3039475" y="1702252"/>
            <a:chExt cx="3019775" cy="728348"/>
          </a:xfrm>
        </p:grpSpPr>
        <p:cxnSp>
          <p:nvCxnSpPr>
            <p:cNvPr id="767" name="Google Shape;767;p34"/>
            <p:cNvCxnSpPr/>
            <p:nvPr/>
          </p:nvCxnSpPr>
          <p:spPr>
            <a:xfrm flipH="1">
              <a:off x="3039475" y="19812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68" name="Google Shape;768;p34"/>
            <p:cNvSpPr txBox="1"/>
            <p:nvPr/>
          </p:nvSpPr>
          <p:spPr>
            <a:xfrm rot="-511693">
              <a:off x="3050742" y="1923442"/>
              <a:ext cx="3004117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ack = 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j 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9" name="Google Shape;769;p34"/>
          <p:cNvGrpSpPr/>
          <p:nvPr/>
        </p:nvGrpSpPr>
        <p:grpSpPr>
          <a:xfrm>
            <a:off x="3039500" y="1791725"/>
            <a:ext cx="3007800" cy="597249"/>
            <a:chOff x="3039500" y="3010925"/>
            <a:chExt cx="3007800" cy="597249"/>
          </a:xfrm>
        </p:grpSpPr>
        <p:cxnSp>
          <p:nvCxnSpPr>
            <p:cNvPr id="770" name="Google Shape;770;p34"/>
            <p:cNvCxnSpPr/>
            <p:nvPr/>
          </p:nvCxnSpPr>
          <p:spPr>
            <a:xfrm>
              <a:off x="3039500" y="31662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1" name="Google Shape;771;p34"/>
            <p:cNvSpPr txBox="1"/>
            <p:nvPr/>
          </p:nvSpPr>
          <p:spPr>
            <a:xfrm rot="509539">
              <a:off x="3957694" y="3092615"/>
              <a:ext cx="1127462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seq = 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j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2" name="Google Shape;772;p34"/>
          <p:cNvGrpSpPr/>
          <p:nvPr/>
        </p:nvGrpSpPr>
        <p:grpSpPr>
          <a:xfrm>
            <a:off x="3039500" y="2932525"/>
            <a:ext cx="3007800" cy="599449"/>
            <a:chOff x="3039500" y="3999325"/>
            <a:chExt cx="3007800" cy="599449"/>
          </a:xfrm>
        </p:grpSpPr>
        <p:cxnSp>
          <p:nvCxnSpPr>
            <p:cNvPr id="773" name="Google Shape;773;p34"/>
            <p:cNvCxnSpPr/>
            <p:nvPr/>
          </p:nvCxnSpPr>
          <p:spPr>
            <a:xfrm>
              <a:off x="3039500" y="41568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4" name="Google Shape;774;p34"/>
            <p:cNvSpPr txBox="1"/>
            <p:nvPr/>
          </p:nvSpPr>
          <p:spPr>
            <a:xfrm rot="509640">
              <a:off x="3942862" y="4083115"/>
              <a:ext cx="1155676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seq = 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j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 + 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5" name="Google Shape;775;p34"/>
          <p:cNvGrpSpPr/>
          <p:nvPr/>
        </p:nvGrpSpPr>
        <p:grpSpPr>
          <a:xfrm>
            <a:off x="3039475" y="3378652"/>
            <a:ext cx="3019775" cy="728348"/>
            <a:chOff x="3039475" y="1702252"/>
            <a:chExt cx="3019775" cy="728348"/>
          </a:xfrm>
        </p:grpSpPr>
        <p:cxnSp>
          <p:nvCxnSpPr>
            <p:cNvPr id="776" name="Google Shape;776;p34"/>
            <p:cNvCxnSpPr/>
            <p:nvPr/>
          </p:nvCxnSpPr>
          <p:spPr>
            <a:xfrm flipH="1">
              <a:off x="3039475" y="19812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7" name="Google Shape;777;p34"/>
            <p:cNvSpPr txBox="1"/>
            <p:nvPr/>
          </p:nvSpPr>
          <p:spPr>
            <a:xfrm rot="-511693">
              <a:off x="3050742" y="1923442"/>
              <a:ext cx="3004117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ack = 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j 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+ 2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8" name="Google Shape;778;p34"/>
          <p:cNvGrpSpPr/>
          <p:nvPr/>
        </p:nvGrpSpPr>
        <p:grpSpPr>
          <a:xfrm>
            <a:off x="3039500" y="4075525"/>
            <a:ext cx="3007800" cy="599449"/>
            <a:chOff x="3039500" y="3999325"/>
            <a:chExt cx="3007800" cy="599449"/>
          </a:xfrm>
        </p:grpSpPr>
        <p:cxnSp>
          <p:nvCxnSpPr>
            <p:cNvPr id="779" name="Google Shape;779;p34"/>
            <p:cNvCxnSpPr/>
            <p:nvPr/>
          </p:nvCxnSpPr>
          <p:spPr>
            <a:xfrm>
              <a:off x="3039500" y="41568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80" name="Google Shape;780;p34"/>
            <p:cNvSpPr txBox="1"/>
            <p:nvPr/>
          </p:nvSpPr>
          <p:spPr>
            <a:xfrm rot="509640">
              <a:off x="3942862" y="4083115"/>
              <a:ext cx="1155676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seq = 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j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 + 2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EF051-D3E4-2FB5-C878-F880A08A5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15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TCP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Byte Notation</a:t>
            </a:r>
            <a:br>
              <a:rPr lang="en" dirty="0">
                <a:solidFill>
                  <a:srgbClr val="B7B7B7"/>
                </a:solidFill>
              </a:rPr>
            </a:br>
            <a:r>
              <a:rPr lang="en" dirty="0">
                <a:solidFill>
                  <a:srgbClr val="B7B7B7"/>
                </a:solidFill>
              </a:rPr>
              <a:t>(Segments, Sequence Numbers)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Maintaining State (Full Duplex, Connection Setup and Teardown)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Sliding Window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Header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786" name="Google Shape;786;p3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Maintaining State (Full Duplex)</a:t>
            </a:r>
            <a:endParaRPr/>
          </a:p>
        </p:txBody>
      </p:sp>
      <p:sp>
        <p:nvSpPr>
          <p:cNvPr id="787" name="Google Shape;787;p3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11,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BAAFE-2778-CC9A-DB0E-E2CD07D74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State</a:t>
            </a:r>
            <a:endParaRPr/>
          </a:p>
        </p:txBody>
      </p:sp>
      <p:sp>
        <p:nvSpPr>
          <p:cNvPr id="793" name="Google Shape;793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Reliability requires maintaining </a:t>
            </a:r>
            <a:r>
              <a:rPr lang="en" i="1"/>
              <a:t>state</a:t>
            </a:r>
            <a:r>
              <a:rPr lang="en"/>
              <a:t> at the end hosts.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Sender has to remember: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Which packets have been sent and not acked?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How much longer on the timer before I resend a packet?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Receiver has to buffer the out-of-order packets.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is maintained at the end hosts, not in the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each separate connection, both end hosts need to maintain state.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3B3A3-A5BD-8761-E76B-8B6E007D0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is Full-Duplex</a:t>
            </a:r>
            <a:endParaRPr/>
          </a:p>
        </p:txBody>
      </p:sp>
      <p:sp>
        <p:nvSpPr>
          <p:cNvPr id="799" name="Google Shape;799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 far, we defined a sender and a recipient in every connection.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Connections in TCP are </a:t>
            </a:r>
            <a:r>
              <a:rPr lang="en" b="1" dirty="0"/>
              <a:t>full-duplex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Both hosts can send data, and both hosts can receive data.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can send to B, and B can send to A, simultaneously, in the same connection.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sets of sequence numbers: One for A→B bytes, and one for B→A bytes.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Each packet carries both data and ack information.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"Here are some bytes starting at 15..."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"...Also, I ack receiving all your bytes up to (not including) 84."</a:t>
            </a:r>
            <a:endParaRPr dirty="0"/>
          </a:p>
        </p:txBody>
      </p:sp>
      <p:graphicFrame>
        <p:nvGraphicFramePr>
          <p:cNvPr id="800" name="Google Shape;800;p37"/>
          <p:cNvGraphicFramePr/>
          <p:nvPr/>
        </p:nvGraphicFramePr>
        <p:xfrm>
          <a:off x="604025" y="3961400"/>
          <a:ext cx="3619525" cy="673350"/>
        </p:xfrm>
        <a:graphic>
          <a:graphicData uri="http://schemas.openxmlformats.org/drawingml/2006/table">
            <a:tbl>
              <a:tblPr>
                <a:noFill/>
                <a:tableStyleId>{AF03A97D-8E77-47E1-9F38-7204C9F0EF1F}</a:tableStyleId>
              </a:tblPr>
              <a:tblGrid>
                <a:gridCol w="5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,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01" name="Google Shape;801;p37"/>
          <p:cNvGraphicFramePr/>
          <p:nvPr/>
        </p:nvGraphicFramePr>
        <p:xfrm>
          <a:off x="4920425" y="3961400"/>
          <a:ext cx="3619525" cy="670480"/>
        </p:xfrm>
        <a:graphic>
          <a:graphicData uri="http://schemas.openxmlformats.org/drawingml/2006/table">
            <a:tbl>
              <a:tblPr>
                <a:noFill/>
                <a:tableStyleId>{AF03A97D-8E77-47E1-9F38-7204C9F0EF1F}</a:tableStyleId>
              </a:tblPr>
              <a:tblGrid>
                <a:gridCol w="5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77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78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79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80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82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83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,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00" marR="4570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2" name="Google Shape;802;p37"/>
          <p:cNvSpPr txBox="1"/>
          <p:nvPr/>
        </p:nvSpPr>
        <p:spPr>
          <a:xfrm>
            <a:off x="604025" y="4631850"/>
            <a:ext cx="22737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to B bytestream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37"/>
          <p:cNvSpPr txBox="1"/>
          <p:nvPr/>
        </p:nvSpPr>
        <p:spPr>
          <a:xfrm>
            <a:off x="4920425" y="4631850"/>
            <a:ext cx="22737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to A bytestream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933542-F655-22E6-B7E9-AAC33D2C78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Connection Setup: Three-Way Handshake</a:t>
            </a:r>
            <a:endParaRPr/>
          </a:p>
        </p:txBody>
      </p:sp>
      <p:sp>
        <p:nvSpPr>
          <p:cNvPr id="828" name="Google Shape;828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Goal: Each host tells its ISN to the other host.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FF"/>
                </a:solidFill>
              </a:rPr>
              <a:t>SYN.</a:t>
            </a:r>
            <a:r>
              <a:rPr lang="en"/>
              <a:t> Client says: "My ISN is </a:t>
            </a:r>
            <a:r>
              <a:rPr lang="en" i="1"/>
              <a:t>x</a:t>
            </a:r>
            <a:r>
              <a:rPr lang="en"/>
              <a:t>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chemeClr val="accent2"/>
                </a:solidFill>
              </a:rPr>
              <a:t>SYN-ACK.</a:t>
            </a:r>
            <a:r>
              <a:rPr lang="en"/>
              <a:t> Server says: "I received </a:t>
            </a:r>
            <a:r>
              <a:rPr lang="en" i="1"/>
              <a:t>x</a:t>
            </a:r>
            <a:r>
              <a:rPr lang="en"/>
              <a:t> (expecting </a:t>
            </a:r>
            <a:r>
              <a:rPr lang="en" i="1"/>
              <a:t>x</a:t>
            </a:r>
            <a:r>
              <a:rPr lang="en"/>
              <a:t>+1 next). Also, my ISN is </a:t>
            </a:r>
            <a:r>
              <a:rPr lang="en" i="1"/>
              <a:t>y</a:t>
            </a:r>
            <a:r>
              <a:rPr lang="en"/>
              <a:t>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solidFill>
                  <a:srgbClr val="0000FF"/>
                </a:solidFill>
              </a:rPr>
              <a:t>ACK</a:t>
            </a:r>
            <a:r>
              <a:rPr lang="en"/>
              <a:t>. Client says: "I received </a:t>
            </a:r>
            <a:r>
              <a:rPr lang="en" i="1"/>
              <a:t>y</a:t>
            </a:r>
            <a:r>
              <a:rPr lang="en"/>
              <a:t> (expecting </a:t>
            </a:r>
            <a:r>
              <a:rPr lang="en" i="1"/>
              <a:t>y</a:t>
            </a:r>
            <a:r>
              <a:rPr lang="en"/>
              <a:t>+1 next)."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the three-way handshake, both sides can start sending data.</a:t>
            </a:r>
            <a:endParaRPr/>
          </a:p>
        </p:txBody>
      </p:sp>
      <p:grpSp>
        <p:nvGrpSpPr>
          <p:cNvPr id="829" name="Google Shape;829;p39"/>
          <p:cNvGrpSpPr/>
          <p:nvPr/>
        </p:nvGrpSpPr>
        <p:grpSpPr>
          <a:xfrm>
            <a:off x="3039475" y="3322547"/>
            <a:ext cx="3015000" cy="708253"/>
            <a:chOff x="3039475" y="3322547"/>
            <a:chExt cx="3015000" cy="708253"/>
          </a:xfrm>
        </p:grpSpPr>
        <p:cxnSp>
          <p:nvCxnSpPr>
            <p:cNvPr id="830" name="Google Shape;830;p39"/>
            <p:cNvCxnSpPr/>
            <p:nvPr/>
          </p:nvCxnSpPr>
          <p:spPr>
            <a:xfrm flipH="1">
              <a:off x="3039475" y="35814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31" name="Google Shape;831;p39"/>
            <p:cNvSpPr txBox="1"/>
            <p:nvPr/>
          </p:nvSpPr>
          <p:spPr>
            <a:xfrm rot="-511597">
              <a:off x="3051494" y="3533687"/>
              <a:ext cx="2869112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SYN-ACK. seq=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y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, ack=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x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+1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32" name="Google Shape;832;p39"/>
          <p:cNvCxnSpPr/>
          <p:nvPr/>
        </p:nvCxnSpPr>
        <p:spPr>
          <a:xfrm>
            <a:off x="3037525" y="2846575"/>
            <a:ext cx="0" cy="1930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3" name="Google Shape;833;p39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4" name="Google Shape;834;p39"/>
          <p:cNvCxnSpPr/>
          <p:nvPr/>
        </p:nvCxnSpPr>
        <p:spPr>
          <a:xfrm>
            <a:off x="6058925" y="2846575"/>
            <a:ext cx="0" cy="1930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5" name="Google Shape;835;p39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36" name="Google Shape;836;p39"/>
          <p:cNvGrpSpPr/>
          <p:nvPr/>
        </p:nvGrpSpPr>
        <p:grpSpPr>
          <a:xfrm>
            <a:off x="3039500" y="2858525"/>
            <a:ext cx="3007800" cy="597249"/>
            <a:chOff x="3039500" y="3010925"/>
            <a:chExt cx="3007800" cy="597249"/>
          </a:xfrm>
        </p:grpSpPr>
        <p:cxnSp>
          <p:nvCxnSpPr>
            <p:cNvPr id="837" name="Google Shape;837;p39"/>
            <p:cNvCxnSpPr/>
            <p:nvPr/>
          </p:nvCxnSpPr>
          <p:spPr>
            <a:xfrm>
              <a:off x="3039500" y="31662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38" name="Google Shape;838;p39"/>
            <p:cNvSpPr txBox="1"/>
            <p:nvPr/>
          </p:nvSpPr>
          <p:spPr>
            <a:xfrm rot="509539">
              <a:off x="3957694" y="3092615"/>
              <a:ext cx="1127462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SYN. seq=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x</a:t>
              </a:r>
              <a:endParaRPr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9" name="Google Shape;839;p39"/>
          <p:cNvGrpSpPr/>
          <p:nvPr/>
        </p:nvGrpSpPr>
        <p:grpSpPr>
          <a:xfrm>
            <a:off x="3039500" y="3999325"/>
            <a:ext cx="3007800" cy="599449"/>
            <a:chOff x="3039500" y="3999325"/>
            <a:chExt cx="3007800" cy="599449"/>
          </a:xfrm>
        </p:grpSpPr>
        <p:cxnSp>
          <p:nvCxnSpPr>
            <p:cNvPr id="840" name="Google Shape;840;p39"/>
            <p:cNvCxnSpPr/>
            <p:nvPr/>
          </p:nvCxnSpPr>
          <p:spPr>
            <a:xfrm>
              <a:off x="3039500" y="41568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41" name="Google Shape;841;p39"/>
            <p:cNvSpPr txBox="1"/>
            <p:nvPr/>
          </p:nvSpPr>
          <p:spPr>
            <a:xfrm rot="509640">
              <a:off x="3942862" y="4083115"/>
              <a:ext cx="1155676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ACK. ack=</a:t>
              </a:r>
              <a:r>
                <a:rPr lang="en" i="1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y</a:t>
              </a: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+1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22903-4A9F-DDC0-1606-46CCDFD15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Normal termination: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side sends a FIN packet to say: "I'm done sending, but will keep receiving."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 packets must be acked, just like any other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only one side has sent FIN, the connection is </a:t>
            </a:r>
            <a:r>
              <a:rPr lang="en" i="1"/>
              <a:t>half-closed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both sides have sent FIN (both done sending), the connection is closed.</a:t>
            </a:r>
            <a:endParaRPr/>
          </a:p>
        </p:txBody>
      </p:sp>
      <p:sp>
        <p:nvSpPr>
          <p:cNvPr id="847" name="Google Shape;84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Connection Teardown</a:t>
            </a:r>
            <a:endParaRPr/>
          </a:p>
        </p:txBody>
      </p:sp>
      <p:grpSp>
        <p:nvGrpSpPr>
          <p:cNvPr id="848" name="Google Shape;848;p40"/>
          <p:cNvGrpSpPr/>
          <p:nvPr/>
        </p:nvGrpSpPr>
        <p:grpSpPr>
          <a:xfrm>
            <a:off x="3039475" y="3222015"/>
            <a:ext cx="3015000" cy="557901"/>
            <a:chOff x="3039475" y="2406099"/>
            <a:chExt cx="3015000" cy="557901"/>
          </a:xfrm>
        </p:grpSpPr>
        <p:cxnSp>
          <p:nvCxnSpPr>
            <p:cNvPr id="849" name="Google Shape;849;p40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50" name="Google Shape;850;p40"/>
            <p:cNvSpPr txBox="1"/>
            <p:nvPr/>
          </p:nvSpPr>
          <p:spPr>
            <a:xfrm rot="-511328">
              <a:off x="4119553" y="2462889"/>
              <a:ext cx="787495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51" name="Google Shape;851;p40"/>
          <p:cNvCxnSpPr/>
          <p:nvPr/>
        </p:nvCxnSpPr>
        <p:spPr>
          <a:xfrm>
            <a:off x="3037525" y="2612475"/>
            <a:ext cx="0" cy="2164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2" name="Google Shape;852;p40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3" name="Google Shape;853;p40"/>
          <p:cNvCxnSpPr/>
          <p:nvPr/>
        </p:nvCxnSpPr>
        <p:spPr>
          <a:xfrm>
            <a:off x="6058925" y="2612475"/>
            <a:ext cx="0" cy="216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4" name="Google Shape;854;p40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5" name="Google Shape;855;p40"/>
          <p:cNvGrpSpPr/>
          <p:nvPr/>
        </p:nvGrpSpPr>
        <p:grpSpPr>
          <a:xfrm>
            <a:off x="3039500" y="2712982"/>
            <a:ext cx="3007800" cy="568107"/>
            <a:chOff x="3039500" y="1897067"/>
            <a:chExt cx="3007800" cy="568107"/>
          </a:xfrm>
        </p:grpSpPr>
        <p:cxnSp>
          <p:nvCxnSpPr>
            <p:cNvPr id="856" name="Google Shape;856;p40"/>
            <p:cNvCxnSpPr/>
            <p:nvPr/>
          </p:nvCxnSpPr>
          <p:spPr>
            <a:xfrm>
              <a:off x="3039500" y="20232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57" name="Google Shape;857;p40"/>
            <p:cNvSpPr txBox="1"/>
            <p:nvPr/>
          </p:nvSpPr>
          <p:spPr>
            <a:xfrm rot="510033">
              <a:off x="4154499" y="1953707"/>
              <a:ext cx="7874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FIN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8" name="Google Shape;858;p40"/>
          <p:cNvGrpSpPr/>
          <p:nvPr/>
        </p:nvGrpSpPr>
        <p:grpSpPr>
          <a:xfrm>
            <a:off x="3039500" y="4084582"/>
            <a:ext cx="3007800" cy="568107"/>
            <a:chOff x="3039500" y="2887667"/>
            <a:chExt cx="3007800" cy="568107"/>
          </a:xfrm>
        </p:grpSpPr>
        <p:cxnSp>
          <p:nvCxnSpPr>
            <p:cNvPr id="859" name="Google Shape;859;p40"/>
            <p:cNvCxnSpPr/>
            <p:nvPr/>
          </p:nvCxnSpPr>
          <p:spPr>
            <a:xfrm>
              <a:off x="3039500" y="30138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0" name="Google Shape;860;p40"/>
            <p:cNvSpPr txBox="1"/>
            <p:nvPr/>
          </p:nvSpPr>
          <p:spPr>
            <a:xfrm rot="510033">
              <a:off x="4154499" y="2944307"/>
              <a:ext cx="7874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ACK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1" name="Google Shape;861;p40"/>
          <p:cNvGrpSpPr/>
          <p:nvPr/>
        </p:nvGrpSpPr>
        <p:grpSpPr>
          <a:xfrm>
            <a:off x="3039475" y="3603015"/>
            <a:ext cx="3015000" cy="557901"/>
            <a:chOff x="3039475" y="2406099"/>
            <a:chExt cx="3015000" cy="557901"/>
          </a:xfrm>
        </p:grpSpPr>
        <p:cxnSp>
          <p:nvCxnSpPr>
            <p:cNvPr id="862" name="Google Shape;862;p40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3" name="Google Shape;863;p40"/>
            <p:cNvSpPr txBox="1"/>
            <p:nvPr/>
          </p:nvSpPr>
          <p:spPr>
            <a:xfrm rot="-511328">
              <a:off x="4119553" y="2462889"/>
              <a:ext cx="787495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FIN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98D05-76D6-26E7-3A29-34C3000EC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Abrupt termination can be used instead (e.g. in case of error).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a RST (reset) to say: "I will no longer send or receive data."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RST packets do not need to be acked.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data in flight is lost.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RST sender receives more data later, send another RST.</a:t>
            </a:r>
            <a:endParaRPr/>
          </a:p>
        </p:txBody>
      </p:sp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Connection Teardown</a:t>
            </a:r>
            <a:endParaRPr/>
          </a:p>
        </p:txBody>
      </p:sp>
      <p:cxnSp>
        <p:nvCxnSpPr>
          <p:cNvPr id="870" name="Google Shape;870;p41"/>
          <p:cNvCxnSpPr/>
          <p:nvPr/>
        </p:nvCxnSpPr>
        <p:spPr>
          <a:xfrm>
            <a:off x="3037525" y="2612475"/>
            <a:ext cx="0" cy="2164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Google Shape;871;p41"/>
          <p:cNvSpPr txBox="1"/>
          <p:nvPr/>
        </p:nvSpPr>
        <p:spPr>
          <a:xfrm>
            <a:off x="2485075" y="4777424"/>
            <a:ext cx="1104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Client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2" name="Google Shape;872;p41"/>
          <p:cNvCxnSpPr/>
          <p:nvPr/>
        </p:nvCxnSpPr>
        <p:spPr>
          <a:xfrm>
            <a:off x="6058925" y="2612475"/>
            <a:ext cx="0" cy="216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41"/>
          <p:cNvSpPr txBox="1"/>
          <p:nvPr/>
        </p:nvSpPr>
        <p:spPr>
          <a:xfrm>
            <a:off x="5458934" y="4777424"/>
            <a:ext cx="1200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25" rIns="91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Server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74" name="Google Shape;874;p41"/>
          <p:cNvGrpSpPr/>
          <p:nvPr/>
        </p:nvGrpSpPr>
        <p:grpSpPr>
          <a:xfrm>
            <a:off x="3039500" y="2712982"/>
            <a:ext cx="3007800" cy="568107"/>
            <a:chOff x="3039500" y="1897067"/>
            <a:chExt cx="3007800" cy="568107"/>
          </a:xfrm>
        </p:grpSpPr>
        <p:cxnSp>
          <p:nvCxnSpPr>
            <p:cNvPr id="875" name="Google Shape;875;p41"/>
            <p:cNvCxnSpPr/>
            <p:nvPr/>
          </p:nvCxnSpPr>
          <p:spPr>
            <a:xfrm>
              <a:off x="3039500" y="20232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6" name="Google Shape;876;p41"/>
            <p:cNvSpPr txBox="1"/>
            <p:nvPr/>
          </p:nvSpPr>
          <p:spPr>
            <a:xfrm rot="510033">
              <a:off x="4154499" y="1953707"/>
              <a:ext cx="7874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RST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7" name="Google Shape;877;p41"/>
          <p:cNvGrpSpPr/>
          <p:nvPr/>
        </p:nvGrpSpPr>
        <p:grpSpPr>
          <a:xfrm>
            <a:off x="3039475" y="3603015"/>
            <a:ext cx="3015000" cy="557901"/>
            <a:chOff x="3039475" y="2406099"/>
            <a:chExt cx="3015000" cy="557901"/>
          </a:xfrm>
        </p:grpSpPr>
        <p:cxnSp>
          <p:nvCxnSpPr>
            <p:cNvPr id="878" name="Google Shape;878;p41"/>
            <p:cNvCxnSpPr/>
            <p:nvPr/>
          </p:nvCxnSpPr>
          <p:spPr>
            <a:xfrm flipH="1">
              <a:off x="3039475" y="2514600"/>
              <a:ext cx="3015000" cy="449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9" name="Google Shape;879;p41"/>
            <p:cNvSpPr txBox="1"/>
            <p:nvPr/>
          </p:nvSpPr>
          <p:spPr>
            <a:xfrm rot="-511328">
              <a:off x="4119553" y="2462889"/>
              <a:ext cx="787495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data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80" name="Google Shape;880;p41"/>
          <p:cNvGrpSpPr/>
          <p:nvPr/>
        </p:nvGrpSpPr>
        <p:grpSpPr>
          <a:xfrm>
            <a:off x="3039500" y="4084582"/>
            <a:ext cx="3007800" cy="568107"/>
            <a:chOff x="3039500" y="2887667"/>
            <a:chExt cx="3007800" cy="568107"/>
          </a:xfrm>
        </p:grpSpPr>
        <p:cxnSp>
          <p:nvCxnSpPr>
            <p:cNvPr id="881" name="Google Shape;881;p41"/>
            <p:cNvCxnSpPr/>
            <p:nvPr/>
          </p:nvCxnSpPr>
          <p:spPr>
            <a:xfrm>
              <a:off x="3039500" y="3013874"/>
              <a:ext cx="3007800" cy="4419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82" name="Google Shape;882;p41"/>
            <p:cNvSpPr txBox="1"/>
            <p:nvPr/>
          </p:nvSpPr>
          <p:spPr>
            <a:xfrm rot="510033">
              <a:off x="4154499" y="2944307"/>
              <a:ext cx="787451" cy="284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RST</a:t>
              </a:r>
              <a:endParaRPr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8D567-35A2-BF4C-0E88-E70913A33F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Setup/Teardown Transition Diagram</a:t>
            </a:r>
            <a:endParaRPr/>
          </a:p>
        </p:txBody>
      </p:sp>
      <p:sp>
        <p:nvSpPr>
          <p:cNvPr id="888" name="Google Shape;888;p42"/>
          <p:cNvSpPr/>
          <p:nvPr/>
        </p:nvSpPr>
        <p:spPr>
          <a:xfrm>
            <a:off x="3620000" y="2861700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ESTABLISHED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42"/>
          <p:cNvSpPr/>
          <p:nvPr/>
        </p:nvSpPr>
        <p:spPr>
          <a:xfrm>
            <a:off x="5479725" y="3407250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CLOSE_WAIT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42"/>
          <p:cNvSpPr/>
          <p:nvPr/>
        </p:nvSpPr>
        <p:spPr>
          <a:xfrm>
            <a:off x="5479725" y="40269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LAST_ACK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42"/>
          <p:cNvSpPr/>
          <p:nvPr/>
        </p:nvSpPr>
        <p:spPr>
          <a:xfrm>
            <a:off x="5479725" y="4543250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42"/>
          <p:cNvSpPr/>
          <p:nvPr/>
        </p:nvSpPr>
        <p:spPr>
          <a:xfrm>
            <a:off x="3727125" y="4543250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TIME_WAIT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42"/>
          <p:cNvSpPr/>
          <p:nvPr/>
        </p:nvSpPr>
        <p:spPr>
          <a:xfrm>
            <a:off x="3727125" y="40374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CLOSING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42"/>
          <p:cNvSpPr/>
          <p:nvPr/>
        </p:nvSpPr>
        <p:spPr>
          <a:xfrm>
            <a:off x="1790300" y="40269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FIN_WAIT_2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42"/>
          <p:cNvSpPr/>
          <p:nvPr/>
        </p:nvSpPr>
        <p:spPr>
          <a:xfrm>
            <a:off x="1790300" y="342677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FIN_WAIT_1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42"/>
          <p:cNvSpPr/>
          <p:nvPr/>
        </p:nvSpPr>
        <p:spPr>
          <a:xfrm>
            <a:off x="1790300" y="21549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SYN_RCVD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42"/>
          <p:cNvSpPr/>
          <p:nvPr/>
        </p:nvSpPr>
        <p:spPr>
          <a:xfrm>
            <a:off x="3620000" y="1464900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LISTEN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42"/>
          <p:cNvSpPr/>
          <p:nvPr/>
        </p:nvSpPr>
        <p:spPr>
          <a:xfrm>
            <a:off x="3620000" y="5794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CLOSED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42"/>
          <p:cNvSpPr/>
          <p:nvPr/>
        </p:nvSpPr>
        <p:spPr>
          <a:xfrm>
            <a:off x="5479725" y="2154925"/>
            <a:ext cx="1067100" cy="27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SYN_SENT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42"/>
          <p:cNvSpPr/>
          <p:nvPr/>
        </p:nvSpPr>
        <p:spPr>
          <a:xfrm>
            <a:off x="4690000" y="801750"/>
            <a:ext cx="973200" cy="1354225"/>
          </a:xfrm>
          <a:custGeom>
            <a:avLst/>
            <a:gdLst/>
            <a:ahLst/>
            <a:cxnLst/>
            <a:rect l="l" t="t" r="r" b="b"/>
            <a:pathLst>
              <a:path w="38928" h="54169" extrusionOk="0">
                <a:moveTo>
                  <a:pt x="38928" y="54169"/>
                </a:moveTo>
                <a:cubicBezTo>
                  <a:pt x="38293" y="50359"/>
                  <a:pt x="38100" y="38764"/>
                  <a:pt x="35118" y="31309"/>
                </a:cubicBezTo>
                <a:cubicBezTo>
                  <a:pt x="32136" y="23855"/>
                  <a:pt x="26891" y="14660"/>
                  <a:pt x="21038" y="9442"/>
                </a:cubicBezTo>
                <a:cubicBezTo>
                  <a:pt x="15185" y="4224"/>
                  <a:pt x="3506" y="1574"/>
                  <a:pt x="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" name="Google Shape;901;p42"/>
          <p:cNvSpPr/>
          <p:nvPr/>
        </p:nvSpPr>
        <p:spPr>
          <a:xfrm>
            <a:off x="4271725" y="1750125"/>
            <a:ext cx="1207997" cy="497800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2" name="Google Shape;902;p42"/>
          <p:cNvSpPr/>
          <p:nvPr/>
        </p:nvSpPr>
        <p:spPr>
          <a:xfrm rot="10800000" flipH="1">
            <a:off x="4271725" y="2359725"/>
            <a:ext cx="1207997" cy="497800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3" name="Google Shape;903;p42"/>
          <p:cNvSpPr/>
          <p:nvPr/>
        </p:nvSpPr>
        <p:spPr>
          <a:xfrm flipH="1">
            <a:off x="2857420" y="1750125"/>
            <a:ext cx="1160855" cy="478983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4" name="Google Shape;904;p42"/>
          <p:cNvSpPr/>
          <p:nvPr/>
        </p:nvSpPr>
        <p:spPr>
          <a:xfrm rot="10800000">
            <a:off x="2859109" y="2359725"/>
            <a:ext cx="1167441" cy="497800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5" name="Google Shape;905;p42"/>
          <p:cNvSpPr/>
          <p:nvPr/>
        </p:nvSpPr>
        <p:spPr>
          <a:xfrm>
            <a:off x="4271725" y="3140700"/>
            <a:ext cx="1207997" cy="393610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6" name="Google Shape;906;p42"/>
          <p:cNvSpPr/>
          <p:nvPr/>
        </p:nvSpPr>
        <p:spPr>
          <a:xfrm flipH="1">
            <a:off x="2862851" y="3140700"/>
            <a:ext cx="1155425" cy="393610"/>
          </a:xfrm>
          <a:custGeom>
            <a:avLst/>
            <a:gdLst/>
            <a:ahLst/>
            <a:cxnLst/>
            <a:rect l="l" t="t" r="r" b="b"/>
            <a:pathLst>
              <a:path w="46217" h="19912" extrusionOk="0">
                <a:moveTo>
                  <a:pt x="0" y="0"/>
                </a:moveTo>
                <a:cubicBezTo>
                  <a:pt x="1353" y="2292"/>
                  <a:pt x="3976" y="10547"/>
                  <a:pt x="8117" y="13749"/>
                </a:cubicBezTo>
                <a:cubicBezTo>
                  <a:pt x="12258" y="16952"/>
                  <a:pt x="18498" y="18194"/>
                  <a:pt x="24848" y="19215"/>
                </a:cubicBezTo>
                <a:cubicBezTo>
                  <a:pt x="31198" y="20237"/>
                  <a:pt x="42656" y="19768"/>
                  <a:pt x="46217" y="1987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7" name="Google Shape;907;p42"/>
          <p:cNvSpPr/>
          <p:nvPr/>
        </p:nvSpPr>
        <p:spPr>
          <a:xfrm>
            <a:off x="2323850" y="4309775"/>
            <a:ext cx="1403858" cy="391225"/>
          </a:xfrm>
          <a:custGeom>
            <a:avLst/>
            <a:gdLst/>
            <a:ahLst/>
            <a:cxnLst/>
            <a:rect l="l" t="t" r="r" b="b"/>
            <a:pathLst>
              <a:path w="52014" h="15649" extrusionOk="0">
                <a:moveTo>
                  <a:pt x="0" y="0"/>
                </a:moveTo>
                <a:cubicBezTo>
                  <a:pt x="387" y="1905"/>
                  <a:pt x="-221" y="8890"/>
                  <a:pt x="2319" y="11430"/>
                </a:cubicBezTo>
                <a:cubicBezTo>
                  <a:pt x="4859" y="13970"/>
                  <a:pt x="6958" y="14550"/>
                  <a:pt x="15240" y="15240"/>
                </a:cubicBezTo>
                <a:cubicBezTo>
                  <a:pt x="23523" y="15930"/>
                  <a:pt x="45885" y="15517"/>
                  <a:pt x="52014" y="1557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08" name="Google Shape;908;p42"/>
          <p:cNvCxnSpPr/>
          <p:nvPr/>
        </p:nvCxnSpPr>
        <p:spPr>
          <a:xfrm>
            <a:off x="4022500" y="863875"/>
            <a:ext cx="0" cy="60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9" name="Google Shape;909;p42"/>
          <p:cNvCxnSpPr/>
          <p:nvPr/>
        </p:nvCxnSpPr>
        <p:spPr>
          <a:xfrm>
            <a:off x="4275948" y="863875"/>
            <a:ext cx="0" cy="60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0" name="Google Shape;910;p42"/>
          <p:cNvCxnSpPr>
            <a:stCxn id="896" idx="2"/>
            <a:endCxn id="895" idx="0"/>
          </p:cNvCxnSpPr>
          <p:nvPr/>
        </p:nvCxnSpPr>
        <p:spPr>
          <a:xfrm>
            <a:off x="2323850" y="2433925"/>
            <a:ext cx="0" cy="9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1" name="Google Shape;911;p42"/>
          <p:cNvCxnSpPr>
            <a:stCxn id="895" idx="2"/>
            <a:endCxn id="894" idx="0"/>
          </p:cNvCxnSpPr>
          <p:nvPr/>
        </p:nvCxnSpPr>
        <p:spPr>
          <a:xfrm>
            <a:off x="2323850" y="3705775"/>
            <a:ext cx="0" cy="3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42"/>
          <p:cNvCxnSpPr/>
          <p:nvPr/>
        </p:nvCxnSpPr>
        <p:spPr>
          <a:xfrm>
            <a:off x="2811625" y="3704300"/>
            <a:ext cx="912600" cy="9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3" name="Google Shape;913;p42"/>
          <p:cNvCxnSpPr>
            <a:stCxn id="893" idx="2"/>
            <a:endCxn id="892" idx="0"/>
          </p:cNvCxnSpPr>
          <p:nvPr/>
        </p:nvCxnSpPr>
        <p:spPr>
          <a:xfrm>
            <a:off x="4260675" y="4316425"/>
            <a:ext cx="0" cy="2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4" name="Google Shape;914;p42"/>
          <p:cNvCxnSpPr>
            <a:endCxn id="890" idx="0"/>
          </p:cNvCxnSpPr>
          <p:nvPr/>
        </p:nvCxnSpPr>
        <p:spPr>
          <a:xfrm>
            <a:off x="6013275" y="3686125"/>
            <a:ext cx="0" cy="3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5" name="Google Shape;915;p42"/>
          <p:cNvCxnSpPr>
            <a:stCxn id="890" idx="2"/>
            <a:endCxn id="891" idx="0"/>
          </p:cNvCxnSpPr>
          <p:nvPr/>
        </p:nvCxnSpPr>
        <p:spPr>
          <a:xfrm>
            <a:off x="6013275" y="4305925"/>
            <a:ext cx="0" cy="23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6" name="Google Shape;916;p42"/>
          <p:cNvCxnSpPr>
            <a:endCxn id="891" idx="1"/>
          </p:cNvCxnSpPr>
          <p:nvPr/>
        </p:nvCxnSpPr>
        <p:spPr>
          <a:xfrm>
            <a:off x="4794225" y="4682750"/>
            <a:ext cx="68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7" name="Google Shape;917;p42"/>
          <p:cNvSpPr txBox="1"/>
          <p:nvPr/>
        </p:nvSpPr>
        <p:spPr>
          <a:xfrm>
            <a:off x="2791625" y="4546250"/>
            <a:ext cx="616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FIN/ACK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42"/>
          <p:cNvSpPr txBox="1"/>
          <p:nvPr/>
        </p:nvSpPr>
        <p:spPr>
          <a:xfrm rot="2700000">
            <a:off x="2763772" y="4006124"/>
            <a:ext cx="1104784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ACK + FIN/ACK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42"/>
          <p:cNvSpPr txBox="1"/>
          <p:nvPr/>
        </p:nvSpPr>
        <p:spPr>
          <a:xfrm>
            <a:off x="3849550" y="4352888"/>
            <a:ext cx="345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p42"/>
          <p:cNvSpPr txBox="1"/>
          <p:nvPr/>
        </p:nvSpPr>
        <p:spPr>
          <a:xfrm>
            <a:off x="4828875" y="4026925"/>
            <a:ext cx="61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Timeout after 2 segment lifetimes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42"/>
          <p:cNvSpPr txBox="1"/>
          <p:nvPr/>
        </p:nvSpPr>
        <p:spPr>
          <a:xfrm>
            <a:off x="6075900" y="4347638"/>
            <a:ext cx="345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p42"/>
          <p:cNvSpPr txBox="1"/>
          <p:nvPr/>
        </p:nvSpPr>
        <p:spPr>
          <a:xfrm>
            <a:off x="6041950" y="3757838"/>
            <a:ext cx="58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Close/FIN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42"/>
          <p:cNvSpPr txBox="1"/>
          <p:nvPr/>
        </p:nvSpPr>
        <p:spPr>
          <a:xfrm>
            <a:off x="3166225" y="3664013"/>
            <a:ext cx="58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FIN/ACK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42"/>
          <p:cNvSpPr txBox="1"/>
          <p:nvPr/>
        </p:nvSpPr>
        <p:spPr>
          <a:xfrm>
            <a:off x="1977938" y="3747013"/>
            <a:ext cx="345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42"/>
          <p:cNvSpPr txBox="1"/>
          <p:nvPr/>
        </p:nvSpPr>
        <p:spPr>
          <a:xfrm>
            <a:off x="3147763" y="3312425"/>
            <a:ext cx="58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Close/FIN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42"/>
          <p:cNvSpPr txBox="1"/>
          <p:nvPr/>
        </p:nvSpPr>
        <p:spPr>
          <a:xfrm>
            <a:off x="2424538" y="2922163"/>
            <a:ext cx="58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Close/FIN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42"/>
          <p:cNvSpPr txBox="1"/>
          <p:nvPr/>
        </p:nvSpPr>
        <p:spPr>
          <a:xfrm>
            <a:off x="3370113" y="2433913"/>
            <a:ext cx="345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42"/>
          <p:cNvSpPr txBox="1"/>
          <p:nvPr/>
        </p:nvSpPr>
        <p:spPr>
          <a:xfrm>
            <a:off x="4709275" y="3341888"/>
            <a:ext cx="5856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FIN/ACK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42"/>
          <p:cNvSpPr txBox="1"/>
          <p:nvPr/>
        </p:nvSpPr>
        <p:spPr>
          <a:xfrm>
            <a:off x="4498900" y="2477863"/>
            <a:ext cx="948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SYN+ACK/ACK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42"/>
          <p:cNvSpPr txBox="1"/>
          <p:nvPr/>
        </p:nvSpPr>
        <p:spPr>
          <a:xfrm>
            <a:off x="3646675" y="2154838"/>
            <a:ext cx="948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SYN/SYN+ACK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42"/>
          <p:cNvSpPr txBox="1"/>
          <p:nvPr/>
        </p:nvSpPr>
        <p:spPr>
          <a:xfrm>
            <a:off x="2804900" y="1974850"/>
            <a:ext cx="948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SYN/SYN+ACK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42"/>
          <p:cNvSpPr txBox="1"/>
          <p:nvPr/>
        </p:nvSpPr>
        <p:spPr>
          <a:xfrm>
            <a:off x="4527925" y="1990868"/>
            <a:ext cx="7197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Send/SYN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42"/>
          <p:cNvSpPr txBox="1"/>
          <p:nvPr/>
        </p:nvSpPr>
        <p:spPr>
          <a:xfrm>
            <a:off x="5040625" y="1215625"/>
            <a:ext cx="365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42"/>
          <p:cNvSpPr txBox="1"/>
          <p:nvPr/>
        </p:nvSpPr>
        <p:spPr>
          <a:xfrm>
            <a:off x="4300425" y="1064025"/>
            <a:ext cx="365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Close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42"/>
          <p:cNvSpPr txBox="1"/>
          <p:nvPr/>
        </p:nvSpPr>
        <p:spPr>
          <a:xfrm>
            <a:off x="3147775" y="1064025"/>
            <a:ext cx="865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Passive open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42"/>
          <p:cNvSpPr txBox="1"/>
          <p:nvPr/>
        </p:nvSpPr>
        <p:spPr>
          <a:xfrm>
            <a:off x="5354700" y="727663"/>
            <a:ext cx="1067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Active open/SYN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7" name="Google Shape;937;p42"/>
          <p:cNvCxnSpPr/>
          <p:nvPr/>
        </p:nvCxnSpPr>
        <p:spPr>
          <a:xfrm rot="10800000">
            <a:off x="2857425" y="2308713"/>
            <a:ext cx="26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8" name="Google Shape;938;p42"/>
          <p:cNvSpPr/>
          <p:nvPr/>
        </p:nvSpPr>
        <p:spPr>
          <a:xfrm>
            <a:off x="2861675" y="3639075"/>
            <a:ext cx="1255725" cy="393700"/>
          </a:xfrm>
          <a:custGeom>
            <a:avLst/>
            <a:gdLst/>
            <a:ahLst/>
            <a:cxnLst/>
            <a:rect l="l" t="t" r="r" b="b"/>
            <a:pathLst>
              <a:path w="50229" h="15748" extrusionOk="0">
                <a:moveTo>
                  <a:pt x="0" y="0"/>
                </a:moveTo>
                <a:cubicBezTo>
                  <a:pt x="6583" y="434"/>
                  <a:pt x="31126" y="-21"/>
                  <a:pt x="39497" y="2604"/>
                </a:cubicBezTo>
                <a:cubicBezTo>
                  <a:pt x="47869" y="5229"/>
                  <a:pt x="48440" y="13557"/>
                  <a:pt x="50229" y="1574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9" name="Google Shape;939;p42"/>
          <p:cNvSpPr txBox="1"/>
          <p:nvPr/>
        </p:nvSpPr>
        <p:spPr>
          <a:xfrm>
            <a:off x="6730300" y="2514775"/>
            <a:ext cx="1981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ESTABLISHED state is where all data is sent and acked.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42"/>
          <p:cNvSpPr/>
          <p:nvPr/>
        </p:nvSpPr>
        <p:spPr>
          <a:xfrm>
            <a:off x="4692275" y="693750"/>
            <a:ext cx="1413050" cy="1469550"/>
          </a:xfrm>
          <a:custGeom>
            <a:avLst/>
            <a:gdLst/>
            <a:ahLst/>
            <a:cxnLst/>
            <a:rect l="l" t="t" r="r" b="b"/>
            <a:pathLst>
              <a:path w="56522" h="58782" extrusionOk="0">
                <a:moveTo>
                  <a:pt x="0" y="0"/>
                </a:moveTo>
                <a:cubicBezTo>
                  <a:pt x="7590" y="2692"/>
                  <a:pt x="36120" y="6352"/>
                  <a:pt x="45540" y="16149"/>
                </a:cubicBezTo>
                <a:cubicBezTo>
                  <a:pt x="54960" y="25946"/>
                  <a:pt x="54692" y="51677"/>
                  <a:pt x="56522" y="5878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D93B7-72B4-3D9B-5EAF-CB0BD0F05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TCP Setup/Teardown Transition Diagram (Simplified)</a:t>
            </a:r>
            <a:endParaRPr/>
          </a:p>
        </p:txBody>
      </p:sp>
      <p:sp>
        <p:nvSpPr>
          <p:cNvPr id="946" name="Google Shape;946;p43"/>
          <p:cNvSpPr/>
          <p:nvPr/>
        </p:nvSpPr>
        <p:spPr>
          <a:xfrm>
            <a:off x="3583966" y="4139275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FIN_WAIT1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43"/>
          <p:cNvSpPr/>
          <p:nvPr/>
        </p:nvSpPr>
        <p:spPr>
          <a:xfrm>
            <a:off x="1405975" y="2996263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FIN_WAIT2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43"/>
          <p:cNvSpPr/>
          <p:nvPr/>
        </p:nvSpPr>
        <p:spPr>
          <a:xfrm>
            <a:off x="5761929" y="2996263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ESTABLISHED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3583966" y="710275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CLOSED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43"/>
          <p:cNvSpPr/>
          <p:nvPr/>
        </p:nvSpPr>
        <p:spPr>
          <a:xfrm>
            <a:off x="1405975" y="1853263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TIME_WAIT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5761929" y="1853263"/>
            <a:ext cx="1352700" cy="441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SYN_SENT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2" name="Google Shape;952;p43"/>
          <p:cNvCxnSpPr>
            <a:stCxn id="949" idx="1"/>
            <a:endCxn id="950" idx="0"/>
          </p:cNvCxnSpPr>
          <p:nvPr/>
        </p:nvCxnSpPr>
        <p:spPr>
          <a:xfrm flipH="1">
            <a:off x="2082466" y="930925"/>
            <a:ext cx="1501500" cy="922200"/>
          </a:xfrm>
          <a:prstGeom prst="curved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53" name="Google Shape;953;p43"/>
          <p:cNvCxnSpPr>
            <a:stCxn id="949" idx="3"/>
            <a:endCxn id="951" idx="0"/>
          </p:cNvCxnSpPr>
          <p:nvPr/>
        </p:nvCxnSpPr>
        <p:spPr>
          <a:xfrm>
            <a:off x="4936666" y="930925"/>
            <a:ext cx="1501500" cy="922200"/>
          </a:xfrm>
          <a:prstGeom prst="curvedConnector2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4" name="Google Shape;954;p43"/>
          <p:cNvCxnSpPr>
            <a:stCxn id="947" idx="2"/>
            <a:endCxn id="946" idx="1"/>
          </p:cNvCxnSpPr>
          <p:nvPr/>
        </p:nvCxnSpPr>
        <p:spPr>
          <a:xfrm rot="-5400000" flipH="1">
            <a:off x="2371825" y="3148063"/>
            <a:ext cx="922500" cy="1501500"/>
          </a:xfrm>
          <a:prstGeom prst="curved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55" name="Google Shape;955;p43"/>
          <p:cNvCxnSpPr>
            <a:stCxn id="946" idx="3"/>
            <a:endCxn id="948" idx="2"/>
          </p:cNvCxnSpPr>
          <p:nvPr/>
        </p:nvCxnSpPr>
        <p:spPr>
          <a:xfrm rot="10800000" flipH="1">
            <a:off x="4936666" y="3437425"/>
            <a:ext cx="1501500" cy="922500"/>
          </a:xfrm>
          <a:prstGeom prst="curved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56" name="Google Shape;956;p43"/>
          <p:cNvCxnSpPr>
            <a:endCxn id="948" idx="0"/>
          </p:cNvCxnSpPr>
          <p:nvPr/>
        </p:nvCxnSpPr>
        <p:spPr>
          <a:xfrm>
            <a:off x="6438279" y="2294563"/>
            <a:ext cx="0" cy="701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7" name="Google Shape;957;p43"/>
          <p:cNvCxnSpPr>
            <a:stCxn id="950" idx="2"/>
            <a:endCxn id="947" idx="0"/>
          </p:cNvCxnSpPr>
          <p:nvPr/>
        </p:nvCxnSpPr>
        <p:spPr>
          <a:xfrm>
            <a:off x="2082325" y="2294563"/>
            <a:ext cx="0" cy="701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58" name="Google Shape;958;p43"/>
          <p:cNvSpPr txBox="1"/>
          <p:nvPr/>
        </p:nvSpPr>
        <p:spPr>
          <a:xfrm>
            <a:off x="5914325" y="886375"/>
            <a:ext cx="86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Send SYN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p43"/>
          <p:cNvSpPr txBox="1"/>
          <p:nvPr/>
        </p:nvSpPr>
        <p:spPr>
          <a:xfrm>
            <a:off x="6584275" y="2429875"/>
            <a:ext cx="1501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Receive SYN+ACK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Send ACK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p43"/>
          <p:cNvSpPr txBox="1"/>
          <p:nvPr/>
        </p:nvSpPr>
        <p:spPr>
          <a:xfrm>
            <a:off x="5914325" y="4239175"/>
            <a:ext cx="865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 FIN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p43"/>
          <p:cNvSpPr txBox="1"/>
          <p:nvPr/>
        </p:nvSpPr>
        <p:spPr>
          <a:xfrm>
            <a:off x="1580875" y="4239175"/>
            <a:ext cx="108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Receive 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43"/>
          <p:cNvSpPr txBox="1"/>
          <p:nvPr/>
        </p:nvSpPr>
        <p:spPr>
          <a:xfrm>
            <a:off x="428425" y="2429875"/>
            <a:ext cx="1501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Receive FIN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Send ACK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43"/>
          <p:cNvSpPr txBox="1"/>
          <p:nvPr/>
        </p:nvSpPr>
        <p:spPr>
          <a:xfrm>
            <a:off x="1445625" y="936175"/>
            <a:ext cx="108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Wait a while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43"/>
          <p:cNvSpPr txBox="1"/>
          <p:nvPr/>
        </p:nvSpPr>
        <p:spPr>
          <a:xfrm>
            <a:off x="4645275" y="1966225"/>
            <a:ext cx="517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Setup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43"/>
          <p:cNvSpPr txBox="1"/>
          <p:nvPr/>
        </p:nvSpPr>
        <p:spPr>
          <a:xfrm>
            <a:off x="3166600" y="3109225"/>
            <a:ext cx="830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Teardown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FAC02-BECB-7125-B423-E9F59FE10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TCP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Byte Notation</a:t>
            </a:r>
            <a:b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(Segments, Sequence Numbers)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Maintaining State (Full Duplex, Connection Setup and Teardown)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Sliding Window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Header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Implementing TCP: Byte Notation (Segments, Sequence Numbers)</a:t>
            </a:r>
            <a:endParaRPr sz="3200"/>
          </a:p>
        </p:txBody>
      </p:sp>
      <p:sp>
        <p:nvSpPr>
          <p:cNvPr id="247" name="Google Shape;247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11,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D852FC-3A1E-1FC3-8A4D-3BB0FB358B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Piggybacking</a:t>
            </a:r>
            <a:endParaRPr/>
          </a:p>
        </p:txBody>
      </p:sp>
      <p:sp>
        <p:nvSpPr>
          <p:cNvPr id="971" name="Google Shape;971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full-duplex, if we get a packet but have no data to send, we have two choices: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the ack, with no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Piggybacking</a:t>
            </a:r>
            <a:r>
              <a:rPr lang="en"/>
              <a:t>: Wait for some data, and send the ack with the data.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Piggybacking can be tricky because TCP is in the OS, separate from the application.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OS doesn't know when application will have more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isn't thinking about packets and acks.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SYN-ACKs are always piggybacked.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 and initial sequence number are sent together.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tricky, because OS is doing the handshake, not the application.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2EA99-7F2B-FF63-EAD7-30B693505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15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TCP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Byte Notation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(Segments, Sequence Numbers)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Maintaining State (Full Duplex, Connection Setup and Teardown)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Sliding Window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Header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77" name="Google Shape;977;p4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Window</a:t>
            </a:r>
            <a:endParaRPr/>
          </a:p>
        </p:txBody>
      </p:sp>
      <p:sp>
        <p:nvSpPr>
          <p:cNvPr id="978" name="Google Shape;978;p4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11,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E87CE-77E1-2CAB-BC9F-4578D4305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6"/>
          <p:cNvSpPr/>
          <p:nvPr/>
        </p:nvSpPr>
        <p:spPr>
          <a:xfrm rot="5400000">
            <a:off x="7533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4" name="Google Shape;984;p46"/>
          <p:cNvSpPr/>
          <p:nvPr/>
        </p:nvSpPr>
        <p:spPr>
          <a:xfrm rot="5400000">
            <a:off x="887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Sliding Window</a:t>
            </a:r>
            <a:endParaRPr/>
          </a:p>
        </p:txBody>
      </p:sp>
      <p:sp>
        <p:nvSpPr>
          <p:cNvPr id="986" name="Google Shape;986;p46"/>
          <p:cNvSpPr/>
          <p:nvPr/>
        </p:nvSpPr>
        <p:spPr>
          <a:xfrm rot="5400000">
            <a:off x="17622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7" name="Google Shape;987;p46"/>
          <p:cNvSpPr/>
          <p:nvPr/>
        </p:nvSpPr>
        <p:spPr>
          <a:xfrm rot="5400000">
            <a:off x="19371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46"/>
          <p:cNvSpPr/>
          <p:nvPr/>
        </p:nvSpPr>
        <p:spPr>
          <a:xfrm rot="5400000">
            <a:off x="21120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46"/>
          <p:cNvSpPr/>
          <p:nvPr/>
        </p:nvSpPr>
        <p:spPr>
          <a:xfrm rot="5400000">
            <a:off x="2286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0" name="Google Shape;990;p46"/>
          <p:cNvSpPr/>
          <p:nvPr/>
        </p:nvSpPr>
        <p:spPr>
          <a:xfrm rot="5400000">
            <a:off x="2461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46"/>
          <p:cNvSpPr/>
          <p:nvPr/>
        </p:nvSpPr>
        <p:spPr>
          <a:xfrm rot="5400000">
            <a:off x="2636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46"/>
          <p:cNvSpPr/>
          <p:nvPr/>
        </p:nvSpPr>
        <p:spPr>
          <a:xfrm rot="5400000">
            <a:off x="2811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46"/>
          <p:cNvSpPr/>
          <p:nvPr/>
        </p:nvSpPr>
        <p:spPr>
          <a:xfrm rot="5400000">
            <a:off x="2986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46"/>
          <p:cNvSpPr/>
          <p:nvPr/>
        </p:nvSpPr>
        <p:spPr>
          <a:xfrm rot="5400000">
            <a:off x="3161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46"/>
          <p:cNvSpPr/>
          <p:nvPr/>
        </p:nvSpPr>
        <p:spPr>
          <a:xfrm rot="5400000">
            <a:off x="33363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46"/>
          <p:cNvSpPr/>
          <p:nvPr/>
        </p:nvSpPr>
        <p:spPr>
          <a:xfrm rot="5400000">
            <a:off x="35112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46"/>
          <p:cNvSpPr/>
          <p:nvPr/>
        </p:nvSpPr>
        <p:spPr>
          <a:xfrm rot="5400000">
            <a:off x="36861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46"/>
          <p:cNvSpPr/>
          <p:nvPr/>
        </p:nvSpPr>
        <p:spPr>
          <a:xfrm rot="5400000">
            <a:off x="38610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46"/>
          <p:cNvSpPr/>
          <p:nvPr/>
        </p:nvSpPr>
        <p:spPr>
          <a:xfrm rot="5400000">
            <a:off x="40359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0" name="Google Shape;1000;p46"/>
          <p:cNvSpPr/>
          <p:nvPr/>
        </p:nvSpPr>
        <p:spPr>
          <a:xfrm rot="5400000">
            <a:off x="42108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1" name="Google Shape;1001;p46"/>
          <p:cNvSpPr/>
          <p:nvPr/>
        </p:nvSpPr>
        <p:spPr>
          <a:xfrm rot="5400000">
            <a:off x="43857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46"/>
          <p:cNvSpPr/>
          <p:nvPr/>
        </p:nvSpPr>
        <p:spPr>
          <a:xfrm rot="5400000">
            <a:off x="45606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46"/>
          <p:cNvSpPr/>
          <p:nvPr/>
        </p:nvSpPr>
        <p:spPr>
          <a:xfrm rot="5400000">
            <a:off x="4735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4" name="Google Shape;1004;p46"/>
          <p:cNvSpPr/>
          <p:nvPr/>
        </p:nvSpPr>
        <p:spPr>
          <a:xfrm rot="5400000">
            <a:off x="4910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46"/>
          <p:cNvSpPr/>
          <p:nvPr/>
        </p:nvSpPr>
        <p:spPr>
          <a:xfrm rot="5400000">
            <a:off x="5085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6" name="Google Shape;1006;p46"/>
          <p:cNvSpPr/>
          <p:nvPr/>
        </p:nvSpPr>
        <p:spPr>
          <a:xfrm rot="5400000">
            <a:off x="5260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7" name="Google Shape;1007;p46"/>
          <p:cNvSpPr/>
          <p:nvPr/>
        </p:nvSpPr>
        <p:spPr>
          <a:xfrm rot="5400000">
            <a:off x="5435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8" name="Google Shape;1008;p46"/>
          <p:cNvSpPr/>
          <p:nvPr/>
        </p:nvSpPr>
        <p:spPr>
          <a:xfrm rot="5400000">
            <a:off x="5610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46"/>
          <p:cNvSpPr/>
          <p:nvPr/>
        </p:nvSpPr>
        <p:spPr>
          <a:xfrm rot="5400000">
            <a:off x="5784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0" name="Google Shape;1010;p46"/>
          <p:cNvSpPr/>
          <p:nvPr/>
        </p:nvSpPr>
        <p:spPr>
          <a:xfrm rot="5400000">
            <a:off x="5959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1" name="Google Shape;1011;p46"/>
          <p:cNvSpPr/>
          <p:nvPr/>
        </p:nvSpPr>
        <p:spPr>
          <a:xfrm rot="5400000">
            <a:off x="6134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46"/>
          <p:cNvSpPr/>
          <p:nvPr/>
        </p:nvSpPr>
        <p:spPr>
          <a:xfrm rot="5400000">
            <a:off x="63096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46"/>
          <p:cNvSpPr/>
          <p:nvPr/>
        </p:nvSpPr>
        <p:spPr>
          <a:xfrm rot="5400000">
            <a:off x="64845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4" name="Google Shape;1014;p46"/>
          <p:cNvSpPr/>
          <p:nvPr/>
        </p:nvSpPr>
        <p:spPr>
          <a:xfrm rot="5400000">
            <a:off x="66594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5" name="Google Shape;1015;p46"/>
          <p:cNvSpPr/>
          <p:nvPr/>
        </p:nvSpPr>
        <p:spPr>
          <a:xfrm rot="5400000">
            <a:off x="6834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46"/>
          <p:cNvSpPr/>
          <p:nvPr/>
        </p:nvSpPr>
        <p:spPr>
          <a:xfrm rot="5400000">
            <a:off x="7009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7" name="Google Shape;1017;p46"/>
          <p:cNvSpPr/>
          <p:nvPr/>
        </p:nvSpPr>
        <p:spPr>
          <a:xfrm rot="5400000">
            <a:off x="7184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8" name="Google Shape;1018;p46"/>
          <p:cNvSpPr/>
          <p:nvPr/>
        </p:nvSpPr>
        <p:spPr>
          <a:xfrm rot="5400000">
            <a:off x="7359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9" name="Google Shape;1019;p46"/>
          <p:cNvSpPr/>
          <p:nvPr/>
        </p:nvSpPr>
        <p:spPr>
          <a:xfrm rot="5400000">
            <a:off x="7708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0" name="Google Shape;1020;p46"/>
          <p:cNvSpPr/>
          <p:nvPr/>
        </p:nvSpPr>
        <p:spPr>
          <a:xfrm rot="5400000">
            <a:off x="7883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1" name="Google Shape;1021;p46"/>
          <p:cNvSpPr/>
          <p:nvPr/>
        </p:nvSpPr>
        <p:spPr>
          <a:xfrm rot="5400000">
            <a:off x="537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p46"/>
          <p:cNvSpPr/>
          <p:nvPr/>
        </p:nvSpPr>
        <p:spPr>
          <a:xfrm rot="5400000">
            <a:off x="712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p46"/>
          <p:cNvSpPr/>
          <p:nvPr/>
        </p:nvSpPr>
        <p:spPr>
          <a:xfrm rot="5400000">
            <a:off x="3948538" y="2927550"/>
            <a:ext cx="722100" cy="209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p46"/>
          <p:cNvSpPr/>
          <p:nvPr/>
        </p:nvSpPr>
        <p:spPr>
          <a:xfrm rot="5400000">
            <a:off x="1062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p46"/>
          <p:cNvSpPr/>
          <p:nvPr/>
        </p:nvSpPr>
        <p:spPr>
          <a:xfrm rot="5400000">
            <a:off x="12375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26" name="Google Shape;1026;p46"/>
          <p:cNvGrpSpPr/>
          <p:nvPr/>
        </p:nvGrpSpPr>
        <p:grpSpPr>
          <a:xfrm>
            <a:off x="811588" y="4486300"/>
            <a:ext cx="2393100" cy="261300"/>
            <a:chOff x="451750" y="1912600"/>
            <a:chExt cx="2393100" cy="261300"/>
          </a:xfrm>
        </p:grpSpPr>
        <p:cxnSp>
          <p:nvCxnSpPr>
            <p:cNvPr id="1027" name="Google Shape;1027;p46"/>
            <p:cNvCxnSpPr/>
            <p:nvPr/>
          </p:nvCxnSpPr>
          <p:spPr>
            <a:xfrm>
              <a:off x="451750" y="2043250"/>
              <a:ext cx="2393100" cy="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28" name="Google Shape;1028;p46"/>
            <p:cNvSpPr txBox="1"/>
            <p:nvPr/>
          </p:nvSpPr>
          <p:spPr>
            <a:xfrm>
              <a:off x="1007800" y="1912600"/>
              <a:ext cx="1281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Sent and acked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9" name="Google Shape;1029;p46"/>
          <p:cNvSpPr/>
          <p:nvPr/>
        </p:nvSpPr>
        <p:spPr>
          <a:xfrm rot="5400000">
            <a:off x="14124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46"/>
          <p:cNvSpPr/>
          <p:nvPr/>
        </p:nvSpPr>
        <p:spPr>
          <a:xfrm rot="5400000">
            <a:off x="15873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1" name="Google Shape;1031;p46"/>
          <p:cNvGrpSpPr/>
          <p:nvPr/>
        </p:nvGrpSpPr>
        <p:grpSpPr>
          <a:xfrm>
            <a:off x="5413495" y="4486300"/>
            <a:ext cx="2919162" cy="261300"/>
            <a:chOff x="4996875" y="1912600"/>
            <a:chExt cx="2975700" cy="261300"/>
          </a:xfrm>
        </p:grpSpPr>
        <p:cxnSp>
          <p:nvCxnSpPr>
            <p:cNvPr id="1032" name="Google Shape;1032;p46"/>
            <p:cNvCxnSpPr/>
            <p:nvPr/>
          </p:nvCxnSpPr>
          <p:spPr>
            <a:xfrm>
              <a:off x="4996875" y="2043250"/>
              <a:ext cx="29757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33" name="Google Shape;1033;p46"/>
            <p:cNvSpPr txBox="1"/>
            <p:nvPr/>
          </p:nvSpPr>
          <p:spPr>
            <a:xfrm>
              <a:off x="5955972" y="1912600"/>
              <a:ext cx="10575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Not sent yet</a:t>
              </a:r>
              <a:endParaRPr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4" name="Google Shape;1034;p46"/>
          <p:cNvGrpSpPr/>
          <p:nvPr/>
        </p:nvGrpSpPr>
        <p:grpSpPr>
          <a:xfrm>
            <a:off x="3261268" y="4369100"/>
            <a:ext cx="2095500" cy="493800"/>
            <a:chOff x="3261268" y="4292900"/>
            <a:chExt cx="2095500" cy="493800"/>
          </a:xfrm>
        </p:grpSpPr>
        <p:cxnSp>
          <p:nvCxnSpPr>
            <p:cNvPr id="1035" name="Google Shape;1035;p46"/>
            <p:cNvCxnSpPr/>
            <p:nvPr/>
          </p:nvCxnSpPr>
          <p:spPr>
            <a:xfrm>
              <a:off x="3261268" y="4539800"/>
              <a:ext cx="209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36" name="Google Shape;1036;p46"/>
            <p:cNvSpPr txBox="1"/>
            <p:nvPr/>
          </p:nvSpPr>
          <p:spPr>
            <a:xfrm>
              <a:off x="3940850" y="4292900"/>
              <a:ext cx="736500" cy="4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Window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037" name="Google Shape;1037;p46"/>
          <p:cNvCxnSpPr>
            <a:stCxn id="993" idx="1"/>
            <a:endCxn id="1038" idx="2"/>
          </p:cNvCxnSpPr>
          <p:nvPr/>
        </p:nvCxnSpPr>
        <p:spPr>
          <a:xfrm rot="10800000">
            <a:off x="3347638" y="3393150"/>
            <a:ext cx="0" cy="22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38" name="Google Shape;1038;p46"/>
          <p:cNvSpPr txBox="1"/>
          <p:nvPr/>
        </p:nvSpPr>
        <p:spPr>
          <a:xfrm>
            <a:off x="2595100" y="3131722"/>
            <a:ext cx="1505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unacked byte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9" name="Google Shape;1039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measured in packets, </a:t>
            </a:r>
            <a:r>
              <a:rPr lang="en" i="1"/>
              <a:t>W</a:t>
            </a:r>
            <a:r>
              <a:rPr lang="en"/>
              <a:t> was the maximum number of packets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measure in bytes, </a:t>
            </a:r>
            <a:r>
              <a:rPr lang="en" i="1"/>
              <a:t>W</a:t>
            </a:r>
            <a:r>
              <a:rPr lang="en"/>
              <a:t> is the maximum number of </a:t>
            </a:r>
            <a:r>
              <a:rPr lang="en" i="1"/>
              <a:t>contiguous</a:t>
            </a:r>
            <a:r>
              <a:rPr lang="en"/>
              <a:t> bytes in flight.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window is a range of </a:t>
            </a:r>
            <a:r>
              <a:rPr lang="en" i="1"/>
              <a:t>W</a:t>
            </a:r>
            <a:r>
              <a:rPr lang="en"/>
              <a:t> contiguous bytes, starting at the first unacked byte.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these </a:t>
            </a:r>
            <a:r>
              <a:rPr lang="en" i="1"/>
              <a:t>W</a:t>
            </a:r>
            <a:r>
              <a:rPr lang="en"/>
              <a:t> bytes are allowed to be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window slides right if and only if its </a:t>
            </a:r>
            <a:r>
              <a:rPr lang="en" i="1"/>
              <a:t>leftmost</a:t>
            </a:r>
            <a:r>
              <a:rPr lang="en"/>
              <a:t> bytes are 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When 15–18 arrive, we can send 27–30.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9E6D0-B316-2286-F0FD-56C324B388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7"/>
          <p:cNvSpPr/>
          <p:nvPr/>
        </p:nvSpPr>
        <p:spPr>
          <a:xfrm rot="5400000">
            <a:off x="7533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47"/>
          <p:cNvSpPr/>
          <p:nvPr/>
        </p:nvSpPr>
        <p:spPr>
          <a:xfrm rot="5400000">
            <a:off x="887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Sliding Window</a:t>
            </a:r>
            <a:endParaRPr/>
          </a:p>
        </p:txBody>
      </p:sp>
      <p:sp>
        <p:nvSpPr>
          <p:cNvPr id="1047" name="Google Shape;1047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we measured in packets, </a:t>
            </a:r>
            <a:r>
              <a:rPr lang="en" i="1"/>
              <a:t>W</a:t>
            </a:r>
            <a:r>
              <a:rPr lang="en"/>
              <a:t> was the maximum number of packets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we measure in bytes, </a:t>
            </a:r>
            <a:r>
              <a:rPr lang="en" i="1"/>
              <a:t>W</a:t>
            </a:r>
            <a:r>
              <a:rPr lang="en"/>
              <a:t> is the maximum number of </a:t>
            </a:r>
            <a:r>
              <a:rPr lang="en" i="1"/>
              <a:t>contiguous</a:t>
            </a:r>
            <a:r>
              <a:rPr lang="en"/>
              <a:t> bytes in flight.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window is a range of </a:t>
            </a:r>
            <a:r>
              <a:rPr lang="en" i="1"/>
              <a:t>W</a:t>
            </a:r>
            <a:r>
              <a:rPr lang="en"/>
              <a:t> contiguous bytes, starting at the first unacked byte.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these </a:t>
            </a:r>
            <a:r>
              <a:rPr lang="en" i="1"/>
              <a:t>W</a:t>
            </a:r>
            <a:r>
              <a:rPr lang="en"/>
              <a:t> bytes are allowed to be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window slides right if and only if its </a:t>
            </a:r>
            <a:r>
              <a:rPr lang="en" i="1"/>
              <a:t>leftmost</a:t>
            </a:r>
            <a:r>
              <a:rPr lang="en"/>
              <a:t> bytes are 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When 15–18 arrive, we can send 27–30.</a:t>
            </a:r>
            <a:endParaRPr/>
          </a:p>
        </p:txBody>
      </p:sp>
      <p:sp>
        <p:nvSpPr>
          <p:cNvPr id="1048" name="Google Shape;1048;p47"/>
          <p:cNvSpPr/>
          <p:nvPr/>
        </p:nvSpPr>
        <p:spPr>
          <a:xfrm rot="5400000">
            <a:off x="17622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47"/>
          <p:cNvSpPr/>
          <p:nvPr/>
        </p:nvSpPr>
        <p:spPr>
          <a:xfrm rot="5400000">
            <a:off x="19371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0" name="Google Shape;1050;p47"/>
          <p:cNvSpPr/>
          <p:nvPr/>
        </p:nvSpPr>
        <p:spPr>
          <a:xfrm rot="5400000">
            <a:off x="21120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47"/>
          <p:cNvSpPr/>
          <p:nvPr/>
        </p:nvSpPr>
        <p:spPr>
          <a:xfrm rot="5400000">
            <a:off x="2286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47"/>
          <p:cNvSpPr/>
          <p:nvPr/>
        </p:nvSpPr>
        <p:spPr>
          <a:xfrm rot="5400000">
            <a:off x="2461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47"/>
          <p:cNvSpPr/>
          <p:nvPr/>
        </p:nvSpPr>
        <p:spPr>
          <a:xfrm rot="5400000">
            <a:off x="2636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47"/>
          <p:cNvSpPr/>
          <p:nvPr/>
        </p:nvSpPr>
        <p:spPr>
          <a:xfrm rot="5400000">
            <a:off x="2811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47"/>
          <p:cNvSpPr/>
          <p:nvPr/>
        </p:nvSpPr>
        <p:spPr>
          <a:xfrm rot="5400000">
            <a:off x="29865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47"/>
          <p:cNvSpPr/>
          <p:nvPr/>
        </p:nvSpPr>
        <p:spPr>
          <a:xfrm rot="5400000">
            <a:off x="31614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47"/>
          <p:cNvSpPr/>
          <p:nvPr/>
        </p:nvSpPr>
        <p:spPr>
          <a:xfrm rot="5400000">
            <a:off x="33363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p47"/>
          <p:cNvSpPr/>
          <p:nvPr/>
        </p:nvSpPr>
        <p:spPr>
          <a:xfrm rot="5400000">
            <a:off x="35112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47"/>
          <p:cNvSpPr/>
          <p:nvPr/>
        </p:nvSpPr>
        <p:spPr>
          <a:xfrm rot="5400000">
            <a:off x="36861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0" name="Google Shape;1060;p47"/>
          <p:cNvSpPr/>
          <p:nvPr/>
        </p:nvSpPr>
        <p:spPr>
          <a:xfrm rot="5400000">
            <a:off x="38610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47"/>
          <p:cNvSpPr/>
          <p:nvPr/>
        </p:nvSpPr>
        <p:spPr>
          <a:xfrm rot="5400000">
            <a:off x="40359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47"/>
          <p:cNvSpPr/>
          <p:nvPr/>
        </p:nvSpPr>
        <p:spPr>
          <a:xfrm rot="5400000">
            <a:off x="42108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47"/>
          <p:cNvSpPr/>
          <p:nvPr/>
        </p:nvSpPr>
        <p:spPr>
          <a:xfrm rot="5400000">
            <a:off x="43857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47"/>
          <p:cNvSpPr/>
          <p:nvPr/>
        </p:nvSpPr>
        <p:spPr>
          <a:xfrm rot="5400000">
            <a:off x="45606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p47"/>
          <p:cNvSpPr/>
          <p:nvPr/>
        </p:nvSpPr>
        <p:spPr>
          <a:xfrm rot="5400000">
            <a:off x="4735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47"/>
          <p:cNvSpPr/>
          <p:nvPr/>
        </p:nvSpPr>
        <p:spPr>
          <a:xfrm rot="5400000">
            <a:off x="4910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47"/>
          <p:cNvSpPr/>
          <p:nvPr/>
        </p:nvSpPr>
        <p:spPr>
          <a:xfrm rot="5400000">
            <a:off x="5085388" y="3887850"/>
            <a:ext cx="722100" cy="174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47"/>
          <p:cNvSpPr/>
          <p:nvPr/>
        </p:nvSpPr>
        <p:spPr>
          <a:xfrm rot="5400000">
            <a:off x="5260288" y="3887850"/>
            <a:ext cx="722100" cy="174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47"/>
          <p:cNvSpPr/>
          <p:nvPr/>
        </p:nvSpPr>
        <p:spPr>
          <a:xfrm rot="5400000">
            <a:off x="5435188" y="3887850"/>
            <a:ext cx="722100" cy="174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47"/>
          <p:cNvSpPr/>
          <p:nvPr/>
        </p:nvSpPr>
        <p:spPr>
          <a:xfrm rot="5400000">
            <a:off x="5610088" y="3887850"/>
            <a:ext cx="722100" cy="174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p47"/>
          <p:cNvSpPr/>
          <p:nvPr/>
        </p:nvSpPr>
        <p:spPr>
          <a:xfrm rot="5400000">
            <a:off x="5784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47"/>
          <p:cNvSpPr/>
          <p:nvPr/>
        </p:nvSpPr>
        <p:spPr>
          <a:xfrm rot="5400000">
            <a:off x="5959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47"/>
          <p:cNvSpPr/>
          <p:nvPr/>
        </p:nvSpPr>
        <p:spPr>
          <a:xfrm rot="5400000">
            <a:off x="6134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47"/>
          <p:cNvSpPr/>
          <p:nvPr/>
        </p:nvSpPr>
        <p:spPr>
          <a:xfrm rot="5400000">
            <a:off x="63096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47"/>
          <p:cNvSpPr/>
          <p:nvPr/>
        </p:nvSpPr>
        <p:spPr>
          <a:xfrm rot="5400000">
            <a:off x="64845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47"/>
          <p:cNvSpPr/>
          <p:nvPr/>
        </p:nvSpPr>
        <p:spPr>
          <a:xfrm rot="5400000">
            <a:off x="66594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47"/>
          <p:cNvSpPr/>
          <p:nvPr/>
        </p:nvSpPr>
        <p:spPr>
          <a:xfrm rot="5400000">
            <a:off x="6834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47"/>
          <p:cNvSpPr/>
          <p:nvPr/>
        </p:nvSpPr>
        <p:spPr>
          <a:xfrm rot="5400000">
            <a:off x="7009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47"/>
          <p:cNvSpPr/>
          <p:nvPr/>
        </p:nvSpPr>
        <p:spPr>
          <a:xfrm rot="5400000">
            <a:off x="7184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47"/>
          <p:cNvSpPr/>
          <p:nvPr/>
        </p:nvSpPr>
        <p:spPr>
          <a:xfrm rot="5400000">
            <a:off x="7359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47"/>
          <p:cNvSpPr/>
          <p:nvPr/>
        </p:nvSpPr>
        <p:spPr>
          <a:xfrm rot="5400000">
            <a:off x="7708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2" name="Google Shape;1082;p47"/>
          <p:cNvSpPr/>
          <p:nvPr/>
        </p:nvSpPr>
        <p:spPr>
          <a:xfrm rot="5400000">
            <a:off x="7883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3" name="Google Shape;1083;p47"/>
          <p:cNvSpPr/>
          <p:nvPr/>
        </p:nvSpPr>
        <p:spPr>
          <a:xfrm rot="5400000">
            <a:off x="537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47"/>
          <p:cNvSpPr/>
          <p:nvPr/>
        </p:nvSpPr>
        <p:spPr>
          <a:xfrm rot="5400000">
            <a:off x="712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47"/>
          <p:cNvSpPr/>
          <p:nvPr/>
        </p:nvSpPr>
        <p:spPr>
          <a:xfrm rot="5400000">
            <a:off x="4648138" y="2927550"/>
            <a:ext cx="722100" cy="209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6" name="Google Shape;1086;p47"/>
          <p:cNvGrpSpPr/>
          <p:nvPr/>
        </p:nvGrpSpPr>
        <p:grpSpPr>
          <a:xfrm>
            <a:off x="811586" y="4486300"/>
            <a:ext cx="3148123" cy="261300"/>
            <a:chOff x="811586" y="4486300"/>
            <a:chExt cx="3148123" cy="261300"/>
          </a:xfrm>
        </p:grpSpPr>
        <p:cxnSp>
          <p:nvCxnSpPr>
            <p:cNvPr id="1087" name="Google Shape;1087;p47"/>
            <p:cNvCxnSpPr/>
            <p:nvPr/>
          </p:nvCxnSpPr>
          <p:spPr>
            <a:xfrm>
              <a:off x="811586" y="4616950"/>
              <a:ext cx="3148123" cy="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88" name="Google Shape;1088;p47"/>
            <p:cNvSpPr txBox="1"/>
            <p:nvPr/>
          </p:nvSpPr>
          <p:spPr>
            <a:xfrm>
              <a:off x="1636750" y="4486300"/>
              <a:ext cx="1323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Sent and acked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89" name="Google Shape;1089;p47"/>
          <p:cNvSpPr/>
          <p:nvPr/>
        </p:nvSpPr>
        <p:spPr>
          <a:xfrm rot="5400000">
            <a:off x="1062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47"/>
          <p:cNvSpPr/>
          <p:nvPr/>
        </p:nvSpPr>
        <p:spPr>
          <a:xfrm rot="5400000">
            <a:off x="12375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47"/>
          <p:cNvSpPr/>
          <p:nvPr/>
        </p:nvSpPr>
        <p:spPr>
          <a:xfrm rot="5400000">
            <a:off x="14124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2" name="Google Shape;1092;p47"/>
          <p:cNvSpPr/>
          <p:nvPr/>
        </p:nvSpPr>
        <p:spPr>
          <a:xfrm rot="5400000">
            <a:off x="15873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93" name="Google Shape;1093;p47"/>
          <p:cNvGrpSpPr/>
          <p:nvPr/>
        </p:nvGrpSpPr>
        <p:grpSpPr>
          <a:xfrm>
            <a:off x="6058568" y="4486300"/>
            <a:ext cx="2274030" cy="261300"/>
            <a:chOff x="6058568" y="4486300"/>
            <a:chExt cx="2274030" cy="261300"/>
          </a:xfrm>
        </p:grpSpPr>
        <p:cxnSp>
          <p:nvCxnSpPr>
            <p:cNvPr id="1094" name="Google Shape;1094;p47"/>
            <p:cNvCxnSpPr/>
            <p:nvPr/>
          </p:nvCxnSpPr>
          <p:spPr>
            <a:xfrm>
              <a:off x="6058568" y="4616950"/>
              <a:ext cx="227403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95" name="Google Shape;1095;p47"/>
            <p:cNvSpPr txBox="1"/>
            <p:nvPr/>
          </p:nvSpPr>
          <p:spPr>
            <a:xfrm>
              <a:off x="6687397" y="4486300"/>
              <a:ext cx="10161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Not sent yet</a:t>
              </a:r>
              <a:endParaRPr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6" name="Google Shape;1096;p47"/>
          <p:cNvGrpSpPr/>
          <p:nvPr/>
        </p:nvGrpSpPr>
        <p:grpSpPr>
          <a:xfrm>
            <a:off x="3961443" y="4370050"/>
            <a:ext cx="2095500" cy="493800"/>
            <a:chOff x="3261268" y="4292900"/>
            <a:chExt cx="2095500" cy="493800"/>
          </a:xfrm>
        </p:grpSpPr>
        <p:cxnSp>
          <p:nvCxnSpPr>
            <p:cNvPr id="1097" name="Google Shape;1097;p47"/>
            <p:cNvCxnSpPr/>
            <p:nvPr/>
          </p:nvCxnSpPr>
          <p:spPr>
            <a:xfrm>
              <a:off x="3261268" y="4539800"/>
              <a:ext cx="209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98" name="Google Shape;1098;p47"/>
            <p:cNvSpPr txBox="1"/>
            <p:nvPr/>
          </p:nvSpPr>
          <p:spPr>
            <a:xfrm>
              <a:off x="3940850" y="4292900"/>
              <a:ext cx="736500" cy="4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Window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099" name="Google Shape;1099;p47"/>
          <p:cNvCxnSpPr>
            <a:stCxn id="1059" idx="1"/>
            <a:endCxn id="1100" idx="2"/>
          </p:cNvCxnSpPr>
          <p:nvPr/>
        </p:nvCxnSpPr>
        <p:spPr>
          <a:xfrm rot="10800000">
            <a:off x="4047238" y="3393150"/>
            <a:ext cx="0" cy="22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00" name="Google Shape;1100;p47"/>
          <p:cNvSpPr txBox="1"/>
          <p:nvPr/>
        </p:nvSpPr>
        <p:spPr>
          <a:xfrm>
            <a:off x="3294700" y="3131722"/>
            <a:ext cx="1505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unacked byte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B7006-818D-AE49-E550-A1D361D85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8"/>
          <p:cNvSpPr/>
          <p:nvPr/>
        </p:nvSpPr>
        <p:spPr>
          <a:xfrm rot="5400000">
            <a:off x="7533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48"/>
          <p:cNvSpPr/>
          <p:nvPr/>
        </p:nvSpPr>
        <p:spPr>
          <a:xfrm rot="5400000">
            <a:off x="887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Sliding Window</a:t>
            </a:r>
            <a:endParaRPr/>
          </a:p>
        </p:txBody>
      </p:sp>
      <p:sp>
        <p:nvSpPr>
          <p:cNvPr id="1108" name="Google Shape;1108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measured in packets, </a:t>
            </a:r>
            <a:r>
              <a:rPr lang="en" i="1"/>
              <a:t>W</a:t>
            </a:r>
            <a:r>
              <a:rPr lang="en"/>
              <a:t> was the maximum number of packets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we measure in bytes, </a:t>
            </a:r>
            <a:r>
              <a:rPr lang="en" i="1"/>
              <a:t>W</a:t>
            </a:r>
            <a:r>
              <a:rPr lang="en"/>
              <a:t> is the maximum number of </a:t>
            </a:r>
            <a:r>
              <a:rPr lang="en" i="1"/>
              <a:t>contiguous</a:t>
            </a:r>
            <a:r>
              <a:rPr lang="en"/>
              <a:t> bytes in flight.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window is a range of </a:t>
            </a:r>
            <a:r>
              <a:rPr lang="en" i="1"/>
              <a:t>W</a:t>
            </a:r>
            <a:r>
              <a:rPr lang="en"/>
              <a:t> contiguous bytes, starting at the first unacked byte.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these </a:t>
            </a:r>
            <a:r>
              <a:rPr lang="en" i="1"/>
              <a:t>W</a:t>
            </a:r>
            <a:r>
              <a:rPr lang="en"/>
              <a:t> bytes are allowed to be in flight.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window slides right if and only if its </a:t>
            </a:r>
            <a:r>
              <a:rPr lang="en" i="1"/>
              <a:t>leftmost</a:t>
            </a:r>
            <a:r>
              <a:rPr lang="en"/>
              <a:t> bytes are acked.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Acking non-leftmost bytes in the window (e.g. 19–22) does not slide the window.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window is determined by the first unacked byte (e.g. still 15).</a:t>
            </a:r>
            <a:endParaRPr baseline="30000"/>
          </a:p>
        </p:txBody>
      </p:sp>
      <p:sp>
        <p:nvSpPr>
          <p:cNvPr id="1109" name="Google Shape;1109;p48"/>
          <p:cNvSpPr/>
          <p:nvPr/>
        </p:nvSpPr>
        <p:spPr>
          <a:xfrm rot="5400000">
            <a:off x="17622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0" name="Google Shape;1110;p48"/>
          <p:cNvSpPr/>
          <p:nvPr/>
        </p:nvSpPr>
        <p:spPr>
          <a:xfrm rot="5400000">
            <a:off x="19371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48"/>
          <p:cNvSpPr/>
          <p:nvPr/>
        </p:nvSpPr>
        <p:spPr>
          <a:xfrm rot="5400000">
            <a:off x="21120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p48"/>
          <p:cNvSpPr/>
          <p:nvPr/>
        </p:nvSpPr>
        <p:spPr>
          <a:xfrm rot="5400000">
            <a:off x="2286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p48"/>
          <p:cNvSpPr/>
          <p:nvPr/>
        </p:nvSpPr>
        <p:spPr>
          <a:xfrm rot="5400000">
            <a:off x="2461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48"/>
          <p:cNvSpPr/>
          <p:nvPr/>
        </p:nvSpPr>
        <p:spPr>
          <a:xfrm rot="5400000">
            <a:off x="2636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5" name="Google Shape;1115;p48"/>
          <p:cNvSpPr/>
          <p:nvPr/>
        </p:nvSpPr>
        <p:spPr>
          <a:xfrm rot="5400000">
            <a:off x="2811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6" name="Google Shape;1116;p48"/>
          <p:cNvSpPr/>
          <p:nvPr/>
        </p:nvSpPr>
        <p:spPr>
          <a:xfrm rot="5400000">
            <a:off x="2986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7" name="Google Shape;1117;p48"/>
          <p:cNvSpPr/>
          <p:nvPr/>
        </p:nvSpPr>
        <p:spPr>
          <a:xfrm rot="5400000">
            <a:off x="3161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8" name="Google Shape;1118;p48"/>
          <p:cNvSpPr/>
          <p:nvPr/>
        </p:nvSpPr>
        <p:spPr>
          <a:xfrm rot="5400000">
            <a:off x="33363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48"/>
          <p:cNvSpPr/>
          <p:nvPr/>
        </p:nvSpPr>
        <p:spPr>
          <a:xfrm rot="5400000">
            <a:off x="35112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p48"/>
          <p:cNvSpPr/>
          <p:nvPr/>
        </p:nvSpPr>
        <p:spPr>
          <a:xfrm rot="5400000">
            <a:off x="36861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48"/>
          <p:cNvSpPr/>
          <p:nvPr/>
        </p:nvSpPr>
        <p:spPr>
          <a:xfrm rot="5400000">
            <a:off x="38610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48"/>
          <p:cNvSpPr/>
          <p:nvPr/>
        </p:nvSpPr>
        <p:spPr>
          <a:xfrm rot="5400000">
            <a:off x="40359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48"/>
          <p:cNvSpPr/>
          <p:nvPr/>
        </p:nvSpPr>
        <p:spPr>
          <a:xfrm rot="5400000">
            <a:off x="4210888" y="3887850"/>
            <a:ext cx="722100" cy="1749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48"/>
          <p:cNvSpPr/>
          <p:nvPr/>
        </p:nvSpPr>
        <p:spPr>
          <a:xfrm rot="5400000">
            <a:off x="43857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45606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4735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4910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5085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48"/>
          <p:cNvSpPr/>
          <p:nvPr/>
        </p:nvSpPr>
        <p:spPr>
          <a:xfrm rot="5400000">
            <a:off x="5260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48"/>
          <p:cNvSpPr/>
          <p:nvPr/>
        </p:nvSpPr>
        <p:spPr>
          <a:xfrm rot="5400000">
            <a:off x="5435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48"/>
          <p:cNvSpPr/>
          <p:nvPr/>
        </p:nvSpPr>
        <p:spPr>
          <a:xfrm rot="5400000">
            <a:off x="5610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48"/>
          <p:cNvSpPr/>
          <p:nvPr/>
        </p:nvSpPr>
        <p:spPr>
          <a:xfrm rot="5400000">
            <a:off x="5784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p48"/>
          <p:cNvSpPr/>
          <p:nvPr/>
        </p:nvSpPr>
        <p:spPr>
          <a:xfrm rot="5400000">
            <a:off x="5959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48"/>
          <p:cNvSpPr/>
          <p:nvPr/>
        </p:nvSpPr>
        <p:spPr>
          <a:xfrm rot="5400000">
            <a:off x="6134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48"/>
          <p:cNvSpPr/>
          <p:nvPr/>
        </p:nvSpPr>
        <p:spPr>
          <a:xfrm rot="5400000">
            <a:off x="63096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48"/>
          <p:cNvSpPr/>
          <p:nvPr/>
        </p:nvSpPr>
        <p:spPr>
          <a:xfrm rot="5400000">
            <a:off x="64845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48"/>
          <p:cNvSpPr/>
          <p:nvPr/>
        </p:nvSpPr>
        <p:spPr>
          <a:xfrm rot="5400000">
            <a:off x="66594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48"/>
          <p:cNvSpPr/>
          <p:nvPr/>
        </p:nvSpPr>
        <p:spPr>
          <a:xfrm rot="5400000">
            <a:off x="6834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48"/>
          <p:cNvSpPr/>
          <p:nvPr/>
        </p:nvSpPr>
        <p:spPr>
          <a:xfrm rot="5400000">
            <a:off x="7009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48"/>
          <p:cNvSpPr/>
          <p:nvPr/>
        </p:nvSpPr>
        <p:spPr>
          <a:xfrm rot="5400000">
            <a:off x="7184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48"/>
          <p:cNvSpPr/>
          <p:nvPr/>
        </p:nvSpPr>
        <p:spPr>
          <a:xfrm rot="5400000">
            <a:off x="7359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48"/>
          <p:cNvSpPr/>
          <p:nvPr/>
        </p:nvSpPr>
        <p:spPr>
          <a:xfrm rot="5400000">
            <a:off x="7708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48"/>
          <p:cNvSpPr/>
          <p:nvPr/>
        </p:nvSpPr>
        <p:spPr>
          <a:xfrm rot="5400000">
            <a:off x="7883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48"/>
          <p:cNvSpPr/>
          <p:nvPr/>
        </p:nvSpPr>
        <p:spPr>
          <a:xfrm rot="5400000">
            <a:off x="537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48"/>
          <p:cNvSpPr/>
          <p:nvPr/>
        </p:nvSpPr>
        <p:spPr>
          <a:xfrm rot="5400000">
            <a:off x="712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48"/>
          <p:cNvSpPr/>
          <p:nvPr/>
        </p:nvSpPr>
        <p:spPr>
          <a:xfrm rot="5400000">
            <a:off x="3948538" y="2927550"/>
            <a:ext cx="722100" cy="209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7" name="Google Shape;1147;p48"/>
          <p:cNvGrpSpPr/>
          <p:nvPr/>
        </p:nvGrpSpPr>
        <p:grpSpPr>
          <a:xfrm>
            <a:off x="811588" y="4486300"/>
            <a:ext cx="2393100" cy="261300"/>
            <a:chOff x="451750" y="1912600"/>
            <a:chExt cx="2393100" cy="261300"/>
          </a:xfrm>
        </p:grpSpPr>
        <p:cxnSp>
          <p:nvCxnSpPr>
            <p:cNvPr id="1148" name="Google Shape;1148;p48"/>
            <p:cNvCxnSpPr/>
            <p:nvPr/>
          </p:nvCxnSpPr>
          <p:spPr>
            <a:xfrm>
              <a:off x="451750" y="2043250"/>
              <a:ext cx="2393100" cy="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49" name="Google Shape;1149;p48"/>
            <p:cNvSpPr txBox="1"/>
            <p:nvPr/>
          </p:nvSpPr>
          <p:spPr>
            <a:xfrm>
              <a:off x="1007800" y="1912600"/>
              <a:ext cx="1281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Sent and acked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50" name="Google Shape;1150;p48"/>
          <p:cNvSpPr/>
          <p:nvPr/>
        </p:nvSpPr>
        <p:spPr>
          <a:xfrm rot="5400000">
            <a:off x="1062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48"/>
          <p:cNvSpPr/>
          <p:nvPr/>
        </p:nvSpPr>
        <p:spPr>
          <a:xfrm rot="5400000">
            <a:off x="12375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48"/>
          <p:cNvSpPr/>
          <p:nvPr/>
        </p:nvSpPr>
        <p:spPr>
          <a:xfrm rot="5400000">
            <a:off x="14124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48"/>
          <p:cNvSpPr/>
          <p:nvPr/>
        </p:nvSpPr>
        <p:spPr>
          <a:xfrm rot="5400000">
            <a:off x="15873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4" name="Google Shape;1154;p48"/>
          <p:cNvGrpSpPr/>
          <p:nvPr/>
        </p:nvGrpSpPr>
        <p:grpSpPr>
          <a:xfrm>
            <a:off x="5413495" y="4486300"/>
            <a:ext cx="2919162" cy="261300"/>
            <a:chOff x="4996875" y="1912600"/>
            <a:chExt cx="2975700" cy="261300"/>
          </a:xfrm>
        </p:grpSpPr>
        <p:cxnSp>
          <p:nvCxnSpPr>
            <p:cNvPr id="1155" name="Google Shape;1155;p48"/>
            <p:cNvCxnSpPr/>
            <p:nvPr/>
          </p:nvCxnSpPr>
          <p:spPr>
            <a:xfrm>
              <a:off x="4996875" y="2043250"/>
              <a:ext cx="29757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56" name="Google Shape;1156;p48"/>
            <p:cNvSpPr txBox="1"/>
            <p:nvPr/>
          </p:nvSpPr>
          <p:spPr>
            <a:xfrm>
              <a:off x="5955972" y="1912600"/>
              <a:ext cx="10575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Not sent yet</a:t>
              </a:r>
              <a:endParaRPr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3261268" y="4369100"/>
            <a:ext cx="2095500" cy="493800"/>
            <a:chOff x="3261268" y="4292900"/>
            <a:chExt cx="2095500" cy="493800"/>
          </a:xfrm>
        </p:grpSpPr>
        <p:cxnSp>
          <p:nvCxnSpPr>
            <p:cNvPr id="1158" name="Google Shape;1158;p48"/>
            <p:cNvCxnSpPr/>
            <p:nvPr/>
          </p:nvCxnSpPr>
          <p:spPr>
            <a:xfrm>
              <a:off x="3261268" y="4539800"/>
              <a:ext cx="209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59" name="Google Shape;1159;p48"/>
            <p:cNvSpPr txBox="1"/>
            <p:nvPr/>
          </p:nvSpPr>
          <p:spPr>
            <a:xfrm>
              <a:off x="3940850" y="4292900"/>
              <a:ext cx="736500" cy="4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Window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160" name="Google Shape;1160;p48"/>
          <p:cNvCxnSpPr>
            <a:stCxn id="1116" idx="1"/>
            <a:endCxn id="1161" idx="2"/>
          </p:cNvCxnSpPr>
          <p:nvPr/>
        </p:nvCxnSpPr>
        <p:spPr>
          <a:xfrm rot="10800000">
            <a:off x="3347638" y="3393150"/>
            <a:ext cx="0" cy="22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61" name="Google Shape;1161;p48"/>
          <p:cNvSpPr txBox="1"/>
          <p:nvPr/>
        </p:nvSpPr>
        <p:spPr>
          <a:xfrm>
            <a:off x="2595100" y="3131722"/>
            <a:ext cx="1505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unacked byte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0C6CDE-DEFC-0BC8-ECBB-03AA9BE32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Sliding Window</a:t>
            </a:r>
            <a:endParaRPr/>
          </a:p>
        </p:txBody>
      </p:sp>
      <p:sp>
        <p:nvSpPr>
          <p:cNvPr id="1167" name="Google Shape;1167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TCP uses cumulative acks and a sliding window.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Cumulative ack: "I have received everything up to (not including) 15."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Thus, first unacked byte is 15, and the sliding window is [15, 15 + </a:t>
            </a:r>
            <a:r>
              <a:rPr lang="en" i="1" dirty="0"/>
              <a:t>W</a:t>
            </a:r>
            <a:r>
              <a:rPr lang="en" dirty="0"/>
              <a:t>).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W</a:t>
            </a:r>
            <a:r>
              <a:rPr lang="en" dirty="0"/>
              <a:t> is set as the minimum of two values: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Advertised window (recipient reports their remaining buffer space).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Congestion window (sender magically finds value to avoid network overload).</a:t>
            </a:r>
            <a:endParaRPr dirty="0"/>
          </a:p>
        </p:txBody>
      </p:sp>
      <p:sp>
        <p:nvSpPr>
          <p:cNvPr id="1168" name="Google Shape;1168;p49"/>
          <p:cNvSpPr/>
          <p:nvPr/>
        </p:nvSpPr>
        <p:spPr>
          <a:xfrm rot="5400000">
            <a:off x="7533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49"/>
          <p:cNvSpPr/>
          <p:nvPr/>
        </p:nvSpPr>
        <p:spPr>
          <a:xfrm rot="5400000">
            <a:off x="887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49"/>
          <p:cNvSpPr/>
          <p:nvPr/>
        </p:nvSpPr>
        <p:spPr>
          <a:xfrm rot="5400000">
            <a:off x="17622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49"/>
          <p:cNvSpPr/>
          <p:nvPr/>
        </p:nvSpPr>
        <p:spPr>
          <a:xfrm rot="5400000">
            <a:off x="19371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49"/>
          <p:cNvSpPr/>
          <p:nvPr/>
        </p:nvSpPr>
        <p:spPr>
          <a:xfrm rot="5400000">
            <a:off x="21120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p49"/>
          <p:cNvSpPr/>
          <p:nvPr/>
        </p:nvSpPr>
        <p:spPr>
          <a:xfrm rot="5400000">
            <a:off x="2286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49"/>
          <p:cNvSpPr/>
          <p:nvPr/>
        </p:nvSpPr>
        <p:spPr>
          <a:xfrm rot="5400000">
            <a:off x="2461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49"/>
          <p:cNvSpPr/>
          <p:nvPr/>
        </p:nvSpPr>
        <p:spPr>
          <a:xfrm rot="5400000">
            <a:off x="2636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49"/>
          <p:cNvSpPr/>
          <p:nvPr/>
        </p:nvSpPr>
        <p:spPr>
          <a:xfrm rot="5400000">
            <a:off x="2811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49"/>
          <p:cNvSpPr/>
          <p:nvPr/>
        </p:nvSpPr>
        <p:spPr>
          <a:xfrm rot="5400000">
            <a:off x="2986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49"/>
          <p:cNvSpPr/>
          <p:nvPr/>
        </p:nvSpPr>
        <p:spPr>
          <a:xfrm rot="5400000">
            <a:off x="3161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49"/>
          <p:cNvSpPr/>
          <p:nvPr/>
        </p:nvSpPr>
        <p:spPr>
          <a:xfrm rot="5400000">
            <a:off x="33363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p49"/>
          <p:cNvSpPr/>
          <p:nvPr/>
        </p:nvSpPr>
        <p:spPr>
          <a:xfrm rot="5400000">
            <a:off x="35112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p49"/>
          <p:cNvSpPr/>
          <p:nvPr/>
        </p:nvSpPr>
        <p:spPr>
          <a:xfrm rot="5400000">
            <a:off x="36861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2" name="Google Shape;1182;p49"/>
          <p:cNvSpPr/>
          <p:nvPr/>
        </p:nvSpPr>
        <p:spPr>
          <a:xfrm rot="5400000">
            <a:off x="38610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p49"/>
          <p:cNvSpPr/>
          <p:nvPr/>
        </p:nvSpPr>
        <p:spPr>
          <a:xfrm rot="5400000">
            <a:off x="40359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49"/>
          <p:cNvSpPr/>
          <p:nvPr/>
        </p:nvSpPr>
        <p:spPr>
          <a:xfrm rot="5400000">
            <a:off x="42108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5" name="Google Shape;1185;p49"/>
          <p:cNvSpPr/>
          <p:nvPr/>
        </p:nvSpPr>
        <p:spPr>
          <a:xfrm rot="5400000">
            <a:off x="43857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6" name="Google Shape;1186;p49"/>
          <p:cNvSpPr/>
          <p:nvPr/>
        </p:nvSpPr>
        <p:spPr>
          <a:xfrm rot="5400000">
            <a:off x="45606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7" name="Google Shape;1187;p49"/>
          <p:cNvSpPr/>
          <p:nvPr/>
        </p:nvSpPr>
        <p:spPr>
          <a:xfrm rot="5400000">
            <a:off x="4735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49"/>
          <p:cNvSpPr/>
          <p:nvPr/>
        </p:nvSpPr>
        <p:spPr>
          <a:xfrm rot="5400000">
            <a:off x="4910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49"/>
          <p:cNvSpPr/>
          <p:nvPr/>
        </p:nvSpPr>
        <p:spPr>
          <a:xfrm rot="5400000">
            <a:off x="5085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49"/>
          <p:cNvSpPr/>
          <p:nvPr/>
        </p:nvSpPr>
        <p:spPr>
          <a:xfrm rot="5400000">
            <a:off x="5260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49"/>
          <p:cNvSpPr/>
          <p:nvPr/>
        </p:nvSpPr>
        <p:spPr>
          <a:xfrm rot="5400000">
            <a:off x="5435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49"/>
          <p:cNvSpPr/>
          <p:nvPr/>
        </p:nvSpPr>
        <p:spPr>
          <a:xfrm rot="5400000">
            <a:off x="5610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49"/>
          <p:cNvSpPr/>
          <p:nvPr/>
        </p:nvSpPr>
        <p:spPr>
          <a:xfrm rot="5400000">
            <a:off x="5784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49"/>
          <p:cNvSpPr/>
          <p:nvPr/>
        </p:nvSpPr>
        <p:spPr>
          <a:xfrm rot="5400000">
            <a:off x="5959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49"/>
          <p:cNvSpPr/>
          <p:nvPr/>
        </p:nvSpPr>
        <p:spPr>
          <a:xfrm rot="5400000">
            <a:off x="6134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6" name="Google Shape;1196;p49"/>
          <p:cNvSpPr/>
          <p:nvPr/>
        </p:nvSpPr>
        <p:spPr>
          <a:xfrm rot="5400000">
            <a:off x="63096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49"/>
          <p:cNvSpPr/>
          <p:nvPr/>
        </p:nvSpPr>
        <p:spPr>
          <a:xfrm rot="5400000">
            <a:off x="64845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49"/>
          <p:cNvSpPr/>
          <p:nvPr/>
        </p:nvSpPr>
        <p:spPr>
          <a:xfrm rot="5400000">
            <a:off x="66594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p49"/>
          <p:cNvSpPr/>
          <p:nvPr/>
        </p:nvSpPr>
        <p:spPr>
          <a:xfrm rot="5400000">
            <a:off x="6834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p49"/>
          <p:cNvSpPr/>
          <p:nvPr/>
        </p:nvSpPr>
        <p:spPr>
          <a:xfrm rot="5400000">
            <a:off x="7009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49"/>
          <p:cNvSpPr/>
          <p:nvPr/>
        </p:nvSpPr>
        <p:spPr>
          <a:xfrm rot="5400000">
            <a:off x="7184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2" name="Google Shape;1202;p49"/>
          <p:cNvSpPr/>
          <p:nvPr/>
        </p:nvSpPr>
        <p:spPr>
          <a:xfrm rot="5400000">
            <a:off x="7359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3" name="Google Shape;1203;p49"/>
          <p:cNvSpPr/>
          <p:nvPr/>
        </p:nvSpPr>
        <p:spPr>
          <a:xfrm rot="5400000">
            <a:off x="7708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4" name="Google Shape;1204;p49"/>
          <p:cNvSpPr/>
          <p:nvPr/>
        </p:nvSpPr>
        <p:spPr>
          <a:xfrm rot="5400000">
            <a:off x="7883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5" name="Google Shape;1205;p49"/>
          <p:cNvSpPr/>
          <p:nvPr/>
        </p:nvSpPr>
        <p:spPr>
          <a:xfrm rot="5400000">
            <a:off x="537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49"/>
          <p:cNvSpPr/>
          <p:nvPr/>
        </p:nvSpPr>
        <p:spPr>
          <a:xfrm rot="5400000">
            <a:off x="712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49"/>
          <p:cNvSpPr/>
          <p:nvPr/>
        </p:nvSpPr>
        <p:spPr>
          <a:xfrm rot="5400000">
            <a:off x="3948538" y="2927550"/>
            <a:ext cx="722100" cy="209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49"/>
          <p:cNvSpPr/>
          <p:nvPr/>
        </p:nvSpPr>
        <p:spPr>
          <a:xfrm rot="5400000">
            <a:off x="1062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49"/>
          <p:cNvSpPr/>
          <p:nvPr/>
        </p:nvSpPr>
        <p:spPr>
          <a:xfrm rot="5400000">
            <a:off x="12375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10" name="Google Shape;1210;p49"/>
          <p:cNvGrpSpPr/>
          <p:nvPr/>
        </p:nvGrpSpPr>
        <p:grpSpPr>
          <a:xfrm>
            <a:off x="811588" y="4486300"/>
            <a:ext cx="2393100" cy="261300"/>
            <a:chOff x="451750" y="1912600"/>
            <a:chExt cx="2393100" cy="261300"/>
          </a:xfrm>
        </p:grpSpPr>
        <p:cxnSp>
          <p:nvCxnSpPr>
            <p:cNvPr id="1211" name="Google Shape;1211;p49"/>
            <p:cNvCxnSpPr/>
            <p:nvPr/>
          </p:nvCxnSpPr>
          <p:spPr>
            <a:xfrm>
              <a:off x="451750" y="2043250"/>
              <a:ext cx="2393100" cy="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12" name="Google Shape;1212;p49"/>
            <p:cNvSpPr txBox="1"/>
            <p:nvPr/>
          </p:nvSpPr>
          <p:spPr>
            <a:xfrm>
              <a:off x="1007800" y="1912600"/>
              <a:ext cx="1281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Sent and acked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3" name="Google Shape;1213;p49"/>
          <p:cNvSpPr/>
          <p:nvPr/>
        </p:nvSpPr>
        <p:spPr>
          <a:xfrm rot="5400000">
            <a:off x="14124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4" name="Google Shape;1214;p49"/>
          <p:cNvSpPr/>
          <p:nvPr/>
        </p:nvSpPr>
        <p:spPr>
          <a:xfrm rot="5400000">
            <a:off x="15873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15" name="Google Shape;1215;p49"/>
          <p:cNvGrpSpPr/>
          <p:nvPr/>
        </p:nvGrpSpPr>
        <p:grpSpPr>
          <a:xfrm>
            <a:off x="5413495" y="4486300"/>
            <a:ext cx="2919162" cy="261300"/>
            <a:chOff x="4996875" y="1912600"/>
            <a:chExt cx="2975700" cy="261300"/>
          </a:xfrm>
        </p:grpSpPr>
        <p:cxnSp>
          <p:nvCxnSpPr>
            <p:cNvPr id="1216" name="Google Shape;1216;p49"/>
            <p:cNvCxnSpPr/>
            <p:nvPr/>
          </p:nvCxnSpPr>
          <p:spPr>
            <a:xfrm>
              <a:off x="4996875" y="2043250"/>
              <a:ext cx="29757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17" name="Google Shape;1217;p49"/>
            <p:cNvSpPr txBox="1"/>
            <p:nvPr/>
          </p:nvSpPr>
          <p:spPr>
            <a:xfrm>
              <a:off x="5955972" y="1912600"/>
              <a:ext cx="10575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Not sent yet</a:t>
              </a:r>
              <a:endParaRPr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3261268" y="4369100"/>
            <a:ext cx="2095500" cy="493800"/>
            <a:chOff x="3261268" y="4292900"/>
            <a:chExt cx="2095500" cy="493800"/>
          </a:xfrm>
        </p:grpSpPr>
        <p:cxnSp>
          <p:nvCxnSpPr>
            <p:cNvPr id="1219" name="Google Shape;1219;p49"/>
            <p:cNvCxnSpPr/>
            <p:nvPr/>
          </p:nvCxnSpPr>
          <p:spPr>
            <a:xfrm>
              <a:off x="3261268" y="4539800"/>
              <a:ext cx="209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20" name="Google Shape;1220;p49"/>
            <p:cNvSpPr txBox="1"/>
            <p:nvPr/>
          </p:nvSpPr>
          <p:spPr>
            <a:xfrm>
              <a:off x="3940850" y="4292900"/>
              <a:ext cx="736500" cy="4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Window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221" name="Google Shape;1221;p49"/>
          <p:cNvCxnSpPr>
            <a:stCxn id="1177" idx="1"/>
            <a:endCxn id="1222" idx="2"/>
          </p:cNvCxnSpPr>
          <p:nvPr/>
        </p:nvCxnSpPr>
        <p:spPr>
          <a:xfrm rot="10800000">
            <a:off x="3347638" y="3393150"/>
            <a:ext cx="0" cy="22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22" name="Google Shape;1222;p49"/>
          <p:cNvSpPr txBox="1"/>
          <p:nvPr/>
        </p:nvSpPr>
        <p:spPr>
          <a:xfrm>
            <a:off x="2595100" y="3131722"/>
            <a:ext cx="15051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First unacked byte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C023-A286-C038-9609-BB08A2A5F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Loss</a:t>
            </a:r>
            <a:endParaRPr/>
          </a:p>
        </p:txBody>
      </p:sp>
      <p:sp>
        <p:nvSpPr>
          <p:cNvPr id="1228" name="Google Shape;1228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ways to detect loss and resend. We resend if either condition is true.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both cases, we always resend the </a:t>
            </a:r>
            <a:r>
              <a:rPr lang="en" i="1"/>
              <a:t>first unacked packet</a:t>
            </a:r>
            <a:r>
              <a:rPr lang="en"/>
              <a:t> (leftmost part of window).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Ack-based: If 3 duplicate acks are received, resend.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Timer-based: Keep a single timer. If the timer expires, resend.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Different from packet-based TCP, where we kept one timer per packet.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Set timer by estimating RTT (e.g. measure times between packets and acks, and take a moving average).</a:t>
            </a:r>
            <a:endParaRPr/>
          </a:p>
        </p:txBody>
      </p:sp>
      <p:sp>
        <p:nvSpPr>
          <p:cNvPr id="1229" name="Google Shape;1229;p50"/>
          <p:cNvSpPr/>
          <p:nvPr/>
        </p:nvSpPr>
        <p:spPr>
          <a:xfrm rot="5400000">
            <a:off x="7533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50"/>
          <p:cNvSpPr/>
          <p:nvPr/>
        </p:nvSpPr>
        <p:spPr>
          <a:xfrm rot="5400000">
            <a:off x="887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50"/>
          <p:cNvSpPr/>
          <p:nvPr/>
        </p:nvSpPr>
        <p:spPr>
          <a:xfrm rot="5400000">
            <a:off x="17622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50"/>
          <p:cNvSpPr/>
          <p:nvPr/>
        </p:nvSpPr>
        <p:spPr>
          <a:xfrm rot="5400000">
            <a:off x="19371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p50"/>
          <p:cNvSpPr/>
          <p:nvPr/>
        </p:nvSpPr>
        <p:spPr>
          <a:xfrm rot="5400000">
            <a:off x="21120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p50"/>
          <p:cNvSpPr/>
          <p:nvPr/>
        </p:nvSpPr>
        <p:spPr>
          <a:xfrm rot="5400000">
            <a:off x="2286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50"/>
          <p:cNvSpPr/>
          <p:nvPr/>
        </p:nvSpPr>
        <p:spPr>
          <a:xfrm rot="5400000">
            <a:off x="2461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50"/>
          <p:cNvSpPr/>
          <p:nvPr/>
        </p:nvSpPr>
        <p:spPr>
          <a:xfrm rot="5400000">
            <a:off x="26367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p50"/>
          <p:cNvSpPr/>
          <p:nvPr/>
        </p:nvSpPr>
        <p:spPr>
          <a:xfrm rot="5400000">
            <a:off x="2811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50"/>
          <p:cNvSpPr/>
          <p:nvPr/>
        </p:nvSpPr>
        <p:spPr>
          <a:xfrm rot="5400000">
            <a:off x="2986588" y="3887850"/>
            <a:ext cx="722100" cy="17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50"/>
          <p:cNvSpPr/>
          <p:nvPr/>
        </p:nvSpPr>
        <p:spPr>
          <a:xfrm rot="5400000">
            <a:off x="3161488" y="3887850"/>
            <a:ext cx="722100" cy="17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50"/>
          <p:cNvSpPr/>
          <p:nvPr/>
        </p:nvSpPr>
        <p:spPr>
          <a:xfrm rot="5400000">
            <a:off x="3336388" y="3887850"/>
            <a:ext cx="722100" cy="17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50"/>
          <p:cNvSpPr/>
          <p:nvPr/>
        </p:nvSpPr>
        <p:spPr>
          <a:xfrm rot="5400000">
            <a:off x="3511288" y="3887850"/>
            <a:ext cx="722100" cy="17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50"/>
          <p:cNvSpPr/>
          <p:nvPr/>
        </p:nvSpPr>
        <p:spPr>
          <a:xfrm rot="5400000">
            <a:off x="36861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50"/>
          <p:cNvSpPr/>
          <p:nvPr/>
        </p:nvSpPr>
        <p:spPr>
          <a:xfrm rot="5400000">
            <a:off x="38610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50"/>
          <p:cNvSpPr/>
          <p:nvPr/>
        </p:nvSpPr>
        <p:spPr>
          <a:xfrm rot="5400000">
            <a:off x="40359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p50"/>
          <p:cNvSpPr/>
          <p:nvPr/>
        </p:nvSpPr>
        <p:spPr>
          <a:xfrm rot="5400000">
            <a:off x="42108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50"/>
          <p:cNvSpPr/>
          <p:nvPr/>
        </p:nvSpPr>
        <p:spPr>
          <a:xfrm rot="5400000">
            <a:off x="43857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50"/>
          <p:cNvSpPr/>
          <p:nvPr/>
        </p:nvSpPr>
        <p:spPr>
          <a:xfrm rot="5400000">
            <a:off x="45606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50"/>
          <p:cNvSpPr/>
          <p:nvPr/>
        </p:nvSpPr>
        <p:spPr>
          <a:xfrm rot="5400000">
            <a:off x="47355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9" name="Google Shape;1249;p50"/>
          <p:cNvSpPr/>
          <p:nvPr/>
        </p:nvSpPr>
        <p:spPr>
          <a:xfrm rot="5400000">
            <a:off x="4910488" y="3887850"/>
            <a:ext cx="722100" cy="1749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p50"/>
          <p:cNvSpPr/>
          <p:nvPr/>
        </p:nvSpPr>
        <p:spPr>
          <a:xfrm rot="5400000">
            <a:off x="5085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1" name="Google Shape;1251;p50"/>
          <p:cNvSpPr/>
          <p:nvPr/>
        </p:nvSpPr>
        <p:spPr>
          <a:xfrm rot="5400000">
            <a:off x="5260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2" name="Google Shape;1252;p50"/>
          <p:cNvSpPr/>
          <p:nvPr/>
        </p:nvSpPr>
        <p:spPr>
          <a:xfrm rot="5400000">
            <a:off x="5435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p50"/>
          <p:cNvSpPr/>
          <p:nvPr/>
        </p:nvSpPr>
        <p:spPr>
          <a:xfrm rot="5400000">
            <a:off x="5610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50"/>
          <p:cNvSpPr/>
          <p:nvPr/>
        </p:nvSpPr>
        <p:spPr>
          <a:xfrm rot="5400000">
            <a:off x="57849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p50"/>
          <p:cNvSpPr/>
          <p:nvPr/>
        </p:nvSpPr>
        <p:spPr>
          <a:xfrm rot="5400000">
            <a:off x="5959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6" name="Google Shape;1256;p50"/>
          <p:cNvSpPr/>
          <p:nvPr/>
        </p:nvSpPr>
        <p:spPr>
          <a:xfrm rot="5400000">
            <a:off x="6134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p50"/>
          <p:cNvSpPr/>
          <p:nvPr/>
        </p:nvSpPr>
        <p:spPr>
          <a:xfrm rot="5400000">
            <a:off x="63096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p50"/>
          <p:cNvSpPr/>
          <p:nvPr/>
        </p:nvSpPr>
        <p:spPr>
          <a:xfrm rot="5400000">
            <a:off x="64845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9" name="Google Shape;1259;p50"/>
          <p:cNvSpPr/>
          <p:nvPr/>
        </p:nvSpPr>
        <p:spPr>
          <a:xfrm rot="5400000">
            <a:off x="66594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p50"/>
          <p:cNvSpPr/>
          <p:nvPr/>
        </p:nvSpPr>
        <p:spPr>
          <a:xfrm rot="5400000">
            <a:off x="68343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p50"/>
          <p:cNvSpPr/>
          <p:nvPr/>
        </p:nvSpPr>
        <p:spPr>
          <a:xfrm rot="5400000">
            <a:off x="70092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p50"/>
          <p:cNvSpPr/>
          <p:nvPr/>
        </p:nvSpPr>
        <p:spPr>
          <a:xfrm rot="5400000">
            <a:off x="71841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3" name="Google Shape;1263;p50"/>
          <p:cNvSpPr/>
          <p:nvPr/>
        </p:nvSpPr>
        <p:spPr>
          <a:xfrm rot="5400000">
            <a:off x="73590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50"/>
          <p:cNvSpPr/>
          <p:nvPr/>
        </p:nvSpPr>
        <p:spPr>
          <a:xfrm rot="5400000">
            <a:off x="77088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5" name="Google Shape;1265;p50"/>
          <p:cNvSpPr/>
          <p:nvPr/>
        </p:nvSpPr>
        <p:spPr>
          <a:xfrm rot="5400000">
            <a:off x="7883788" y="3887850"/>
            <a:ext cx="722100" cy="1749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6" name="Google Shape;1266;p50"/>
          <p:cNvSpPr/>
          <p:nvPr/>
        </p:nvSpPr>
        <p:spPr>
          <a:xfrm rot="5400000">
            <a:off x="5379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50"/>
          <p:cNvSpPr/>
          <p:nvPr/>
        </p:nvSpPr>
        <p:spPr>
          <a:xfrm rot="5400000">
            <a:off x="7128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8" name="Google Shape;1268;p50"/>
          <p:cNvSpPr/>
          <p:nvPr/>
        </p:nvSpPr>
        <p:spPr>
          <a:xfrm rot="5400000">
            <a:off x="3948538" y="2927550"/>
            <a:ext cx="722100" cy="209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9" name="Google Shape;1269;p50"/>
          <p:cNvSpPr/>
          <p:nvPr/>
        </p:nvSpPr>
        <p:spPr>
          <a:xfrm rot="5400000">
            <a:off x="10626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50"/>
          <p:cNvSpPr/>
          <p:nvPr/>
        </p:nvSpPr>
        <p:spPr>
          <a:xfrm rot="5400000">
            <a:off x="12375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1" name="Google Shape;1271;p50"/>
          <p:cNvGrpSpPr/>
          <p:nvPr/>
        </p:nvGrpSpPr>
        <p:grpSpPr>
          <a:xfrm>
            <a:off x="811588" y="4486300"/>
            <a:ext cx="2393100" cy="261300"/>
            <a:chOff x="451750" y="1912600"/>
            <a:chExt cx="2393100" cy="261300"/>
          </a:xfrm>
        </p:grpSpPr>
        <p:cxnSp>
          <p:nvCxnSpPr>
            <p:cNvPr id="1272" name="Google Shape;1272;p50"/>
            <p:cNvCxnSpPr/>
            <p:nvPr/>
          </p:nvCxnSpPr>
          <p:spPr>
            <a:xfrm>
              <a:off x="451750" y="2043250"/>
              <a:ext cx="2393100" cy="0"/>
            </a:xfrm>
            <a:prstGeom prst="straightConnector1">
              <a:avLst/>
            </a:prstGeom>
            <a:noFill/>
            <a:ln w="9525" cap="flat" cmpd="sng">
              <a:solidFill>
                <a:srgbClr val="6AA84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3" name="Google Shape;1273;p50"/>
            <p:cNvSpPr txBox="1"/>
            <p:nvPr/>
          </p:nvSpPr>
          <p:spPr>
            <a:xfrm>
              <a:off x="1007800" y="1912600"/>
              <a:ext cx="1281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AA84F"/>
                  </a:solidFill>
                  <a:latin typeface="Roboto"/>
                  <a:ea typeface="Roboto"/>
                  <a:cs typeface="Roboto"/>
                  <a:sym typeface="Roboto"/>
                </a:rPr>
                <a:t>Sent and acked</a:t>
              </a:r>
              <a:endParaRPr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4" name="Google Shape;1274;p50"/>
          <p:cNvSpPr/>
          <p:nvPr/>
        </p:nvSpPr>
        <p:spPr>
          <a:xfrm rot="5400000">
            <a:off x="14124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5" name="Google Shape;1275;p50"/>
          <p:cNvSpPr/>
          <p:nvPr/>
        </p:nvSpPr>
        <p:spPr>
          <a:xfrm rot="5400000">
            <a:off x="1587388" y="3887850"/>
            <a:ext cx="722100" cy="17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76" name="Google Shape;1276;p50"/>
          <p:cNvGrpSpPr/>
          <p:nvPr/>
        </p:nvGrpSpPr>
        <p:grpSpPr>
          <a:xfrm>
            <a:off x="5413495" y="4486300"/>
            <a:ext cx="2919162" cy="261300"/>
            <a:chOff x="4996875" y="1912600"/>
            <a:chExt cx="2975700" cy="261300"/>
          </a:xfrm>
        </p:grpSpPr>
        <p:cxnSp>
          <p:nvCxnSpPr>
            <p:cNvPr id="1277" name="Google Shape;1277;p50"/>
            <p:cNvCxnSpPr/>
            <p:nvPr/>
          </p:nvCxnSpPr>
          <p:spPr>
            <a:xfrm>
              <a:off x="4996875" y="2043250"/>
              <a:ext cx="29757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8" name="Google Shape;1278;p50"/>
            <p:cNvSpPr txBox="1"/>
            <p:nvPr/>
          </p:nvSpPr>
          <p:spPr>
            <a:xfrm>
              <a:off x="5955972" y="1912600"/>
              <a:ext cx="10575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Not sent yet</a:t>
              </a:r>
              <a:endParaRPr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9" name="Google Shape;1279;p50"/>
          <p:cNvGrpSpPr/>
          <p:nvPr/>
        </p:nvGrpSpPr>
        <p:grpSpPr>
          <a:xfrm>
            <a:off x="3261268" y="4369100"/>
            <a:ext cx="2095500" cy="493800"/>
            <a:chOff x="3261268" y="4292900"/>
            <a:chExt cx="2095500" cy="493800"/>
          </a:xfrm>
        </p:grpSpPr>
        <p:cxnSp>
          <p:nvCxnSpPr>
            <p:cNvPr id="1280" name="Google Shape;1280;p50"/>
            <p:cNvCxnSpPr/>
            <p:nvPr/>
          </p:nvCxnSpPr>
          <p:spPr>
            <a:xfrm>
              <a:off x="3261268" y="4539800"/>
              <a:ext cx="2095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81" name="Google Shape;1281;p50"/>
            <p:cNvSpPr txBox="1"/>
            <p:nvPr/>
          </p:nvSpPr>
          <p:spPr>
            <a:xfrm>
              <a:off x="3940850" y="4292900"/>
              <a:ext cx="736500" cy="4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Window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2" name="Google Shape;1282;p50"/>
          <p:cNvSpPr txBox="1"/>
          <p:nvPr/>
        </p:nvSpPr>
        <p:spPr>
          <a:xfrm>
            <a:off x="3239950" y="3023375"/>
            <a:ext cx="26925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Resend 15–18 if timer expires,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or if 3 copies of ack(15) received.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F48BEF-A959-899C-22CB-41D5495020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51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15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TCP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Byte Notation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(Segments, Sequence Numbers)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Maintaining State (Full Duplex, Connection Setup and Teardown)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Sliding Window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Header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88" name="Google Shape;1288;p5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Header</a:t>
            </a:r>
            <a:endParaRPr/>
          </a:p>
        </p:txBody>
      </p:sp>
      <p:sp>
        <p:nvSpPr>
          <p:cNvPr id="1289" name="Google Shape;1289;p5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11,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BE808E-7DAF-FE8A-78F3-301601FA8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Header</a:t>
            </a:r>
            <a:endParaRPr/>
          </a:p>
        </p:txBody>
      </p:sp>
      <p:sp>
        <p:nvSpPr>
          <p:cNvPr id="1295" name="Google Shape;1295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functions does TCP implement?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4CCCC"/>
                </a:highlight>
              </a:rPr>
              <a:t>Demultiplexing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ports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CE5CD"/>
                </a:highlight>
              </a:rPr>
              <a:t>Reliability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checksum, sequence and ack numbers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D9EAD3"/>
                </a:highlight>
              </a:rPr>
              <a:t>Connection setup and teardown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flags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CFE2F3"/>
                </a:highlight>
              </a:rPr>
              <a:t>Flow control</a:t>
            </a:r>
            <a:r>
              <a:rPr lang="en"/>
              <a:t>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advertised window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</p:txBody>
      </p:sp>
      <p:graphicFrame>
        <p:nvGraphicFramePr>
          <p:cNvPr id="1296" name="Google Shape;1296;p52"/>
          <p:cNvGraphicFramePr/>
          <p:nvPr/>
        </p:nvGraphicFramePr>
        <p:xfrm>
          <a:off x="1257300" y="3055400"/>
          <a:ext cx="6609200" cy="1877470"/>
        </p:xfrm>
        <a:graphic>
          <a:graphicData uri="http://schemas.openxmlformats.org/drawingml/2006/table">
            <a:tbl>
              <a:tblPr>
                <a:noFill/>
                <a:tableStyleId>{AF03A97D-8E77-47E1-9F38-7204C9F0EF1F}</a:tableStyleId>
              </a:tblPr>
              <a:tblGrid>
                <a:gridCol w="8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Sequence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Acknowledgment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(8)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Advertised Window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Checksum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Urgent Pointer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(variable-length)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A412D-4A65-538F-7985-48EE3708FB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Header</a:t>
            </a:r>
            <a:endParaRPr/>
          </a:p>
        </p:txBody>
      </p:sp>
      <p:sp>
        <p:nvSpPr>
          <p:cNvPr id="1302" name="Google Shape;1302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8 flags that can be set in TCP. We care about 4 of them: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SYN: I'm sending my initial sequence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ACK: I'm acking data (please look at the ack number).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FIN: I'm done sending data, but will keep receiving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RST: I'm done sending and receiving data.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won't look at the other four: CWR, ECE, URG, PSH.</a:t>
            </a:r>
            <a:endParaRPr/>
          </a:p>
        </p:txBody>
      </p:sp>
      <p:graphicFrame>
        <p:nvGraphicFramePr>
          <p:cNvPr id="1303" name="Google Shape;1303;p53"/>
          <p:cNvGraphicFramePr/>
          <p:nvPr/>
        </p:nvGraphicFramePr>
        <p:xfrm>
          <a:off x="1257300" y="3055400"/>
          <a:ext cx="6609200" cy="1877470"/>
        </p:xfrm>
        <a:graphic>
          <a:graphicData uri="http://schemas.openxmlformats.org/drawingml/2006/table">
            <a:tbl>
              <a:tblPr>
                <a:noFill/>
                <a:tableStyleId>{AF03A97D-8E77-47E1-9F38-7204C9F0EF1F}</a:tableStyleId>
              </a:tblPr>
              <a:tblGrid>
                <a:gridCol w="8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Sequence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Acknowledgment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27425" marR="27425" marT="27425" marB="27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(8)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Advertised Window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Checksum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Urgent Pointer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(variable-length)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45FC8-6875-B71E-E5F4-5A8DBEFA76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Notation Change: Bytes vs. Packets</a:t>
            </a: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far, we've used </a:t>
            </a:r>
            <a:r>
              <a:rPr lang="en" i="1"/>
              <a:t>packets</a:t>
            </a:r>
            <a:r>
              <a:rPr lang="en"/>
              <a:t> as the primary unit of data.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packet has a number.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Acks reference packet numbers.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size expressed in terms of number of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is implemented with </a:t>
            </a:r>
            <a:r>
              <a:rPr lang="en" i="1"/>
              <a:t>bytes</a:t>
            </a:r>
            <a:r>
              <a:rPr lang="en"/>
              <a:t> as the primary unit of data.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byte has a number.</a:t>
            </a:r>
            <a:br>
              <a:rPr lang="en"/>
            </a:br>
            <a:r>
              <a:rPr lang="en"/>
              <a:t>Packets are defined by the number of the first byte inside.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ACKs reference byte numbers.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size expressed in terms of number of bytes.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should be prepared to reason in terms of either.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52975-A5FD-AA77-AFA2-726B81501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Header</a:t>
            </a:r>
            <a:endParaRPr/>
          </a:p>
        </p:txBody>
      </p:sp>
      <p:sp>
        <p:nvSpPr>
          <p:cNvPr id="1309" name="Google Shape;1309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Remaining fields: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Header length: Measured in 4-byte words.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no options, this is 5 (header is 20 bytes long).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0000</a:t>
            </a:r>
            <a:r>
              <a:rPr lang="en"/>
              <a:t>: Reserved bits (always set to 0).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Urgent pointer: Used with the URG flag to indicate urgent data. Won't discuss.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Options: Extra functionality.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SACK uses the options field to implement full-information acks.</a:t>
            </a:r>
            <a:endParaRPr/>
          </a:p>
        </p:txBody>
      </p:sp>
      <p:graphicFrame>
        <p:nvGraphicFramePr>
          <p:cNvPr id="1310" name="Google Shape;1310;p54"/>
          <p:cNvGraphicFramePr/>
          <p:nvPr/>
        </p:nvGraphicFramePr>
        <p:xfrm>
          <a:off x="1257300" y="3055400"/>
          <a:ext cx="6609200" cy="1877470"/>
        </p:xfrm>
        <a:graphic>
          <a:graphicData uri="http://schemas.openxmlformats.org/drawingml/2006/table">
            <a:tbl>
              <a:tblPr>
                <a:noFill/>
                <a:tableStyleId>{AF03A97D-8E77-47E1-9F38-7204C9F0EF1F}</a:tableStyleId>
              </a:tblPr>
              <a:tblGrid>
                <a:gridCol w="8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Source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Port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Sequence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Acknowledgment Number (32)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Hdr Len (4)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Flags (8)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Advertised Window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7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Checksum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Urgent Pointer (16)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Options (variable-length)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75"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Payload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B684E1-920B-36C7-C64E-880CC4BF7D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TCP: Summary</a:t>
            </a:r>
            <a:endParaRPr/>
          </a:p>
        </p:txBody>
      </p:sp>
      <p:sp>
        <p:nvSpPr>
          <p:cNvPr id="1316" name="Google Shape;1316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 elegant (though not perfect) piece of engineering that has stood the test of time.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Thought experiment: Will TCP continue to be a good solution?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Plenty of evolution in individual pieces: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Congestion control was added after-the-fact.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acknowledgments, ISN selection, timer estimation, etc.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 the core architectural decisions and abstractions remain: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Bytestreams, connection-oriented, windows, etc.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92BAB-3152-5230-2A02-1382B5D538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Segments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TCP provides a reliable, in-order bytestream.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have to split this bytestream into packets.</a:t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 rot="5400000">
            <a:off x="1282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7"/>
          <p:cNvSpPr/>
          <p:nvPr/>
        </p:nvSpPr>
        <p:spPr>
          <a:xfrm rot="5400000">
            <a:off x="1457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7"/>
          <p:cNvSpPr/>
          <p:nvPr/>
        </p:nvSpPr>
        <p:spPr>
          <a:xfrm rot="5400000">
            <a:off x="1632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7"/>
          <p:cNvSpPr/>
          <p:nvPr/>
        </p:nvSpPr>
        <p:spPr>
          <a:xfrm rot="5400000">
            <a:off x="1806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7"/>
          <p:cNvSpPr/>
          <p:nvPr/>
        </p:nvSpPr>
        <p:spPr>
          <a:xfrm rot="5400000">
            <a:off x="1981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27"/>
          <p:cNvSpPr/>
          <p:nvPr/>
        </p:nvSpPr>
        <p:spPr>
          <a:xfrm rot="5400000">
            <a:off x="2156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27"/>
          <p:cNvSpPr/>
          <p:nvPr/>
        </p:nvSpPr>
        <p:spPr>
          <a:xfrm rot="5400000">
            <a:off x="2331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7"/>
          <p:cNvSpPr/>
          <p:nvPr/>
        </p:nvSpPr>
        <p:spPr>
          <a:xfrm rot="5400000">
            <a:off x="2506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7"/>
          <p:cNvSpPr/>
          <p:nvPr/>
        </p:nvSpPr>
        <p:spPr>
          <a:xfrm rot="5400000">
            <a:off x="2681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7"/>
          <p:cNvSpPr/>
          <p:nvPr/>
        </p:nvSpPr>
        <p:spPr>
          <a:xfrm rot="5400000">
            <a:off x="2856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7"/>
          <p:cNvSpPr/>
          <p:nvPr/>
        </p:nvSpPr>
        <p:spPr>
          <a:xfrm rot="5400000">
            <a:off x="3031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7"/>
          <p:cNvSpPr/>
          <p:nvPr/>
        </p:nvSpPr>
        <p:spPr>
          <a:xfrm rot="5400000">
            <a:off x="3206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7"/>
          <p:cNvSpPr/>
          <p:nvPr/>
        </p:nvSpPr>
        <p:spPr>
          <a:xfrm rot="5400000">
            <a:off x="3381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7"/>
          <p:cNvSpPr/>
          <p:nvPr/>
        </p:nvSpPr>
        <p:spPr>
          <a:xfrm rot="5400000">
            <a:off x="3555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7"/>
          <p:cNvSpPr/>
          <p:nvPr/>
        </p:nvSpPr>
        <p:spPr>
          <a:xfrm rot="5400000">
            <a:off x="3730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7"/>
          <p:cNvSpPr/>
          <p:nvPr/>
        </p:nvSpPr>
        <p:spPr>
          <a:xfrm rot="5400000">
            <a:off x="3905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7"/>
          <p:cNvSpPr/>
          <p:nvPr/>
        </p:nvSpPr>
        <p:spPr>
          <a:xfrm rot="5400000">
            <a:off x="4080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7"/>
          <p:cNvSpPr/>
          <p:nvPr/>
        </p:nvSpPr>
        <p:spPr>
          <a:xfrm rot="5400000">
            <a:off x="4255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27"/>
          <p:cNvSpPr/>
          <p:nvPr/>
        </p:nvSpPr>
        <p:spPr>
          <a:xfrm rot="5400000">
            <a:off x="4430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7"/>
          <p:cNvSpPr/>
          <p:nvPr/>
        </p:nvSpPr>
        <p:spPr>
          <a:xfrm rot="5400000">
            <a:off x="4605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7"/>
          <p:cNvSpPr/>
          <p:nvPr/>
        </p:nvSpPr>
        <p:spPr>
          <a:xfrm rot="5400000">
            <a:off x="4780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7"/>
          <p:cNvSpPr/>
          <p:nvPr/>
        </p:nvSpPr>
        <p:spPr>
          <a:xfrm rot="5400000">
            <a:off x="4955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7"/>
          <p:cNvSpPr/>
          <p:nvPr/>
        </p:nvSpPr>
        <p:spPr>
          <a:xfrm rot="5400000">
            <a:off x="5130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7"/>
          <p:cNvSpPr/>
          <p:nvPr/>
        </p:nvSpPr>
        <p:spPr>
          <a:xfrm rot="5400000">
            <a:off x="5304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27"/>
          <p:cNvSpPr/>
          <p:nvPr/>
        </p:nvSpPr>
        <p:spPr>
          <a:xfrm rot="5400000">
            <a:off x="5479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7"/>
          <p:cNvSpPr/>
          <p:nvPr/>
        </p:nvSpPr>
        <p:spPr>
          <a:xfrm rot="5400000">
            <a:off x="5654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7"/>
          <p:cNvSpPr/>
          <p:nvPr/>
        </p:nvSpPr>
        <p:spPr>
          <a:xfrm rot="5400000">
            <a:off x="5829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7"/>
          <p:cNvSpPr/>
          <p:nvPr/>
        </p:nvSpPr>
        <p:spPr>
          <a:xfrm rot="5400000">
            <a:off x="6004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7"/>
          <p:cNvSpPr/>
          <p:nvPr/>
        </p:nvSpPr>
        <p:spPr>
          <a:xfrm rot="5400000">
            <a:off x="6179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7"/>
          <p:cNvSpPr/>
          <p:nvPr/>
        </p:nvSpPr>
        <p:spPr>
          <a:xfrm rot="5400000">
            <a:off x="6354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7"/>
          <p:cNvSpPr/>
          <p:nvPr/>
        </p:nvSpPr>
        <p:spPr>
          <a:xfrm rot="5400000">
            <a:off x="6529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7"/>
          <p:cNvSpPr/>
          <p:nvPr/>
        </p:nvSpPr>
        <p:spPr>
          <a:xfrm rot="5400000">
            <a:off x="6704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7"/>
          <p:cNvSpPr/>
          <p:nvPr/>
        </p:nvSpPr>
        <p:spPr>
          <a:xfrm rot="5400000">
            <a:off x="6879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7"/>
          <p:cNvSpPr/>
          <p:nvPr/>
        </p:nvSpPr>
        <p:spPr>
          <a:xfrm rot="5400000">
            <a:off x="7053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7"/>
          <p:cNvSpPr/>
          <p:nvPr/>
        </p:nvSpPr>
        <p:spPr>
          <a:xfrm rot="5400000">
            <a:off x="7228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7"/>
          <p:cNvSpPr/>
          <p:nvPr/>
        </p:nvSpPr>
        <p:spPr>
          <a:xfrm rot="5400000">
            <a:off x="7403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7"/>
          <p:cNvSpPr txBox="1"/>
          <p:nvPr/>
        </p:nvSpPr>
        <p:spPr>
          <a:xfrm>
            <a:off x="1555850" y="14864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7"/>
          <p:cNvSpPr/>
          <p:nvPr/>
        </p:nvSpPr>
        <p:spPr>
          <a:xfrm rot="5400000">
            <a:off x="1600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7"/>
          <p:cNvSpPr/>
          <p:nvPr/>
        </p:nvSpPr>
        <p:spPr>
          <a:xfrm rot="5400000">
            <a:off x="1775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7"/>
          <p:cNvSpPr/>
          <p:nvPr/>
        </p:nvSpPr>
        <p:spPr>
          <a:xfrm rot="5400000">
            <a:off x="1950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7"/>
          <p:cNvSpPr/>
          <p:nvPr/>
        </p:nvSpPr>
        <p:spPr>
          <a:xfrm rot="5400000">
            <a:off x="2125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7"/>
          <p:cNvSpPr/>
          <p:nvPr/>
        </p:nvSpPr>
        <p:spPr>
          <a:xfrm rot="5400000">
            <a:off x="2300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7"/>
          <p:cNvSpPr/>
          <p:nvPr/>
        </p:nvSpPr>
        <p:spPr>
          <a:xfrm rot="5400000">
            <a:off x="2475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7"/>
          <p:cNvSpPr/>
          <p:nvPr/>
        </p:nvSpPr>
        <p:spPr>
          <a:xfrm rot="5400000">
            <a:off x="2650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27"/>
          <p:cNvSpPr/>
          <p:nvPr/>
        </p:nvSpPr>
        <p:spPr>
          <a:xfrm rot="5400000">
            <a:off x="2825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7"/>
          <p:cNvSpPr/>
          <p:nvPr/>
        </p:nvSpPr>
        <p:spPr>
          <a:xfrm rot="5400000">
            <a:off x="3000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27"/>
          <p:cNvSpPr/>
          <p:nvPr/>
        </p:nvSpPr>
        <p:spPr>
          <a:xfrm rot="5400000">
            <a:off x="3174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27"/>
          <p:cNvSpPr/>
          <p:nvPr/>
        </p:nvSpPr>
        <p:spPr>
          <a:xfrm rot="5400000">
            <a:off x="3349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27"/>
          <p:cNvSpPr/>
          <p:nvPr/>
        </p:nvSpPr>
        <p:spPr>
          <a:xfrm rot="5400000">
            <a:off x="3524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7"/>
          <p:cNvSpPr/>
          <p:nvPr/>
        </p:nvSpPr>
        <p:spPr>
          <a:xfrm rot="5400000">
            <a:off x="3699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7"/>
          <p:cNvSpPr/>
          <p:nvPr/>
        </p:nvSpPr>
        <p:spPr>
          <a:xfrm rot="5400000">
            <a:off x="3874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7"/>
          <p:cNvSpPr/>
          <p:nvPr/>
        </p:nvSpPr>
        <p:spPr>
          <a:xfrm rot="5400000">
            <a:off x="4049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7"/>
          <p:cNvSpPr/>
          <p:nvPr/>
        </p:nvSpPr>
        <p:spPr>
          <a:xfrm rot="5400000">
            <a:off x="4224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7"/>
          <p:cNvSpPr/>
          <p:nvPr/>
        </p:nvSpPr>
        <p:spPr>
          <a:xfrm rot="5400000">
            <a:off x="4399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7"/>
          <p:cNvSpPr/>
          <p:nvPr/>
        </p:nvSpPr>
        <p:spPr>
          <a:xfrm rot="5400000">
            <a:off x="4574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7"/>
          <p:cNvSpPr/>
          <p:nvPr/>
        </p:nvSpPr>
        <p:spPr>
          <a:xfrm rot="5400000">
            <a:off x="4749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7"/>
          <p:cNvSpPr/>
          <p:nvPr/>
        </p:nvSpPr>
        <p:spPr>
          <a:xfrm rot="5400000">
            <a:off x="4923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7"/>
          <p:cNvSpPr/>
          <p:nvPr/>
        </p:nvSpPr>
        <p:spPr>
          <a:xfrm rot="5400000">
            <a:off x="5098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7"/>
          <p:cNvSpPr/>
          <p:nvPr/>
        </p:nvSpPr>
        <p:spPr>
          <a:xfrm rot="5400000">
            <a:off x="5273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7"/>
          <p:cNvSpPr/>
          <p:nvPr/>
        </p:nvSpPr>
        <p:spPr>
          <a:xfrm rot="5400000">
            <a:off x="5448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7"/>
          <p:cNvSpPr/>
          <p:nvPr/>
        </p:nvSpPr>
        <p:spPr>
          <a:xfrm rot="5400000">
            <a:off x="5623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7"/>
          <p:cNvSpPr/>
          <p:nvPr/>
        </p:nvSpPr>
        <p:spPr>
          <a:xfrm rot="5400000">
            <a:off x="5798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7"/>
          <p:cNvSpPr/>
          <p:nvPr/>
        </p:nvSpPr>
        <p:spPr>
          <a:xfrm rot="5400000">
            <a:off x="5973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27"/>
          <p:cNvSpPr/>
          <p:nvPr/>
        </p:nvSpPr>
        <p:spPr>
          <a:xfrm rot="5400000">
            <a:off x="6148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27"/>
          <p:cNvSpPr/>
          <p:nvPr/>
        </p:nvSpPr>
        <p:spPr>
          <a:xfrm rot="5400000">
            <a:off x="6323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27"/>
          <p:cNvSpPr/>
          <p:nvPr/>
        </p:nvSpPr>
        <p:spPr>
          <a:xfrm rot="5400000">
            <a:off x="6498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27"/>
          <p:cNvSpPr/>
          <p:nvPr/>
        </p:nvSpPr>
        <p:spPr>
          <a:xfrm rot="5400000">
            <a:off x="6672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27"/>
          <p:cNvSpPr/>
          <p:nvPr/>
        </p:nvSpPr>
        <p:spPr>
          <a:xfrm rot="5400000">
            <a:off x="6847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27"/>
          <p:cNvSpPr/>
          <p:nvPr/>
        </p:nvSpPr>
        <p:spPr>
          <a:xfrm rot="5400000">
            <a:off x="7022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7"/>
          <p:cNvSpPr/>
          <p:nvPr/>
        </p:nvSpPr>
        <p:spPr>
          <a:xfrm rot="5400000">
            <a:off x="7197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7"/>
          <p:cNvSpPr/>
          <p:nvPr/>
        </p:nvSpPr>
        <p:spPr>
          <a:xfrm rot="5400000">
            <a:off x="7372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7"/>
          <p:cNvSpPr/>
          <p:nvPr/>
        </p:nvSpPr>
        <p:spPr>
          <a:xfrm rot="5400000">
            <a:off x="7547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7"/>
          <p:cNvSpPr/>
          <p:nvPr/>
        </p:nvSpPr>
        <p:spPr>
          <a:xfrm rot="5400000">
            <a:off x="7722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1874450" y="47255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4" name="Google Shape;334;p27"/>
          <p:cNvCxnSpPr>
            <a:stCxn id="262" idx="3"/>
            <a:endCxn id="299" idx="1"/>
          </p:cNvCxnSpPr>
          <p:nvPr/>
        </p:nvCxnSpPr>
        <p:spPr>
          <a:xfrm>
            <a:off x="19931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p27"/>
          <p:cNvCxnSpPr>
            <a:endCxn id="304" idx="1"/>
          </p:cNvCxnSpPr>
          <p:nvPr/>
        </p:nvCxnSpPr>
        <p:spPr>
          <a:xfrm>
            <a:off x="28676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27"/>
          <p:cNvCxnSpPr>
            <a:stCxn id="272" idx="3"/>
            <a:endCxn id="309" idx="1"/>
          </p:cNvCxnSpPr>
          <p:nvPr/>
        </p:nvCxnSpPr>
        <p:spPr>
          <a:xfrm>
            <a:off x="37421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p27"/>
          <p:cNvCxnSpPr>
            <a:stCxn id="277" idx="3"/>
            <a:endCxn id="314" idx="1"/>
          </p:cNvCxnSpPr>
          <p:nvPr/>
        </p:nvCxnSpPr>
        <p:spPr>
          <a:xfrm>
            <a:off x="46166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27"/>
          <p:cNvCxnSpPr>
            <a:stCxn id="282" idx="3"/>
            <a:endCxn id="319" idx="1"/>
          </p:cNvCxnSpPr>
          <p:nvPr/>
        </p:nvCxnSpPr>
        <p:spPr>
          <a:xfrm>
            <a:off x="54911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27"/>
          <p:cNvCxnSpPr>
            <a:stCxn id="287" idx="3"/>
            <a:endCxn id="324" idx="1"/>
          </p:cNvCxnSpPr>
          <p:nvPr/>
        </p:nvCxnSpPr>
        <p:spPr>
          <a:xfrm>
            <a:off x="63656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27"/>
          <p:cNvCxnSpPr>
            <a:stCxn id="292" idx="3"/>
            <a:endCxn id="329" idx="1"/>
          </p:cNvCxnSpPr>
          <p:nvPr/>
        </p:nvCxnSpPr>
        <p:spPr>
          <a:xfrm>
            <a:off x="7240100" y="2479475"/>
            <a:ext cx="318600" cy="15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54CB-C3B3-8878-0CD6-DCB6DC8817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/>
          <p:nvPr/>
        </p:nvSpPr>
        <p:spPr>
          <a:xfrm>
            <a:off x="1874450" y="33881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6" name="Google Shape;346;p28"/>
          <p:cNvCxnSpPr>
            <a:endCxn id="347" idx="1"/>
          </p:cNvCxnSpPr>
          <p:nvPr/>
        </p:nvCxnSpPr>
        <p:spPr>
          <a:xfrm>
            <a:off x="26615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" name="Google Shape;348;p28"/>
          <p:cNvCxnSpPr>
            <a:endCxn id="349" idx="1"/>
          </p:cNvCxnSpPr>
          <p:nvPr/>
        </p:nvCxnSpPr>
        <p:spPr>
          <a:xfrm>
            <a:off x="28364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28"/>
          <p:cNvCxnSpPr>
            <a:endCxn id="351" idx="1"/>
          </p:cNvCxnSpPr>
          <p:nvPr/>
        </p:nvCxnSpPr>
        <p:spPr>
          <a:xfrm>
            <a:off x="30113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28"/>
          <p:cNvCxnSpPr>
            <a:endCxn id="353" idx="1"/>
          </p:cNvCxnSpPr>
          <p:nvPr/>
        </p:nvCxnSpPr>
        <p:spPr>
          <a:xfrm>
            <a:off x="31862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4" name="Google Shape;354;p28"/>
          <p:cNvCxnSpPr>
            <a:endCxn id="355" idx="1"/>
          </p:cNvCxnSpPr>
          <p:nvPr/>
        </p:nvCxnSpPr>
        <p:spPr>
          <a:xfrm>
            <a:off x="33611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28"/>
          <p:cNvCxnSpPr>
            <a:endCxn id="357" idx="1"/>
          </p:cNvCxnSpPr>
          <p:nvPr/>
        </p:nvCxnSpPr>
        <p:spPr>
          <a:xfrm>
            <a:off x="24866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" name="Google Shape;358;p28"/>
          <p:cNvCxnSpPr>
            <a:endCxn id="359" idx="1"/>
          </p:cNvCxnSpPr>
          <p:nvPr/>
        </p:nvCxnSpPr>
        <p:spPr>
          <a:xfrm>
            <a:off x="23117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0" name="Google Shape;360;p28"/>
          <p:cNvCxnSpPr>
            <a:endCxn id="361" idx="1"/>
          </p:cNvCxnSpPr>
          <p:nvPr/>
        </p:nvCxnSpPr>
        <p:spPr>
          <a:xfrm>
            <a:off x="21368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28"/>
          <p:cNvCxnSpPr>
            <a:endCxn id="363" idx="1"/>
          </p:cNvCxnSpPr>
          <p:nvPr/>
        </p:nvCxnSpPr>
        <p:spPr>
          <a:xfrm>
            <a:off x="19619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" name="Google Shape;36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Segments</a:t>
            </a:r>
            <a:endParaRPr/>
          </a:p>
        </p:txBody>
      </p:sp>
      <p:sp>
        <p:nvSpPr>
          <p:cNvPr id="365" name="Google Shape;365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segment is sent when the segment is full (max segment size),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 when the segment is not full, but times out waiting for more data.</a:t>
            </a:r>
            <a:endParaRPr/>
          </a:p>
        </p:txBody>
      </p:sp>
      <p:sp>
        <p:nvSpPr>
          <p:cNvPr id="366" name="Google Shape;366;p28"/>
          <p:cNvSpPr/>
          <p:nvPr/>
        </p:nvSpPr>
        <p:spPr>
          <a:xfrm rot="5400000">
            <a:off x="1282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28"/>
          <p:cNvSpPr/>
          <p:nvPr/>
        </p:nvSpPr>
        <p:spPr>
          <a:xfrm rot="5400000">
            <a:off x="1457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28"/>
          <p:cNvSpPr/>
          <p:nvPr/>
        </p:nvSpPr>
        <p:spPr>
          <a:xfrm rot="5400000">
            <a:off x="1632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28"/>
          <p:cNvSpPr/>
          <p:nvPr/>
        </p:nvSpPr>
        <p:spPr>
          <a:xfrm rot="5400000">
            <a:off x="1806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8"/>
          <p:cNvSpPr/>
          <p:nvPr/>
        </p:nvSpPr>
        <p:spPr>
          <a:xfrm rot="5400000">
            <a:off x="1981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8"/>
          <p:cNvSpPr/>
          <p:nvPr/>
        </p:nvSpPr>
        <p:spPr>
          <a:xfrm rot="5400000">
            <a:off x="2156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8"/>
          <p:cNvSpPr/>
          <p:nvPr/>
        </p:nvSpPr>
        <p:spPr>
          <a:xfrm rot="5400000">
            <a:off x="2331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8"/>
          <p:cNvSpPr/>
          <p:nvPr/>
        </p:nvSpPr>
        <p:spPr>
          <a:xfrm rot="5400000">
            <a:off x="2506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28"/>
          <p:cNvSpPr/>
          <p:nvPr/>
        </p:nvSpPr>
        <p:spPr>
          <a:xfrm rot="5400000">
            <a:off x="2681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8"/>
          <p:cNvSpPr/>
          <p:nvPr/>
        </p:nvSpPr>
        <p:spPr>
          <a:xfrm rot="5400000">
            <a:off x="2856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8"/>
          <p:cNvSpPr/>
          <p:nvPr/>
        </p:nvSpPr>
        <p:spPr>
          <a:xfrm rot="5400000">
            <a:off x="3031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8"/>
          <p:cNvSpPr/>
          <p:nvPr/>
        </p:nvSpPr>
        <p:spPr>
          <a:xfrm rot="5400000">
            <a:off x="3206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8"/>
          <p:cNvSpPr/>
          <p:nvPr/>
        </p:nvSpPr>
        <p:spPr>
          <a:xfrm rot="5400000">
            <a:off x="3381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8"/>
          <p:cNvSpPr/>
          <p:nvPr/>
        </p:nvSpPr>
        <p:spPr>
          <a:xfrm rot="5400000">
            <a:off x="3555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28"/>
          <p:cNvSpPr/>
          <p:nvPr/>
        </p:nvSpPr>
        <p:spPr>
          <a:xfrm rot="5400000">
            <a:off x="3730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28"/>
          <p:cNvSpPr/>
          <p:nvPr/>
        </p:nvSpPr>
        <p:spPr>
          <a:xfrm rot="5400000">
            <a:off x="3905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28"/>
          <p:cNvSpPr/>
          <p:nvPr/>
        </p:nvSpPr>
        <p:spPr>
          <a:xfrm rot="5400000">
            <a:off x="4080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28"/>
          <p:cNvSpPr/>
          <p:nvPr/>
        </p:nvSpPr>
        <p:spPr>
          <a:xfrm rot="5400000">
            <a:off x="4255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28"/>
          <p:cNvSpPr/>
          <p:nvPr/>
        </p:nvSpPr>
        <p:spPr>
          <a:xfrm rot="5400000">
            <a:off x="4430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28"/>
          <p:cNvSpPr/>
          <p:nvPr/>
        </p:nvSpPr>
        <p:spPr>
          <a:xfrm rot="5400000">
            <a:off x="4605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28"/>
          <p:cNvSpPr/>
          <p:nvPr/>
        </p:nvSpPr>
        <p:spPr>
          <a:xfrm rot="5400000">
            <a:off x="4780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28"/>
          <p:cNvSpPr/>
          <p:nvPr/>
        </p:nvSpPr>
        <p:spPr>
          <a:xfrm rot="5400000">
            <a:off x="4955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8"/>
          <p:cNvSpPr/>
          <p:nvPr/>
        </p:nvSpPr>
        <p:spPr>
          <a:xfrm rot="5400000">
            <a:off x="5130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5400000">
            <a:off x="5304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8"/>
          <p:cNvSpPr/>
          <p:nvPr/>
        </p:nvSpPr>
        <p:spPr>
          <a:xfrm rot="5400000">
            <a:off x="5479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8"/>
          <p:cNvSpPr/>
          <p:nvPr/>
        </p:nvSpPr>
        <p:spPr>
          <a:xfrm rot="5400000">
            <a:off x="5654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8"/>
          <p:cNvSpPr/>
          <p:nvPr/>
        </p:nvSpPr>
        <p:spPr>
          <a:xfrm rot="5400000">
            <a:off x="5829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28"/>
          <p:cNvSpPr/>
          <p:nvPr/>
        </p:nvSpPr>
        <p:spPr>
          <a:xfrm rot="5400000">
            <a:off x="6004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28"/>
          <p:cNvSpPr/>
          <p:nvPr/>
        </p:nvSpPr>
        <p:spPr>
          <a:xfrm rot="5400000">
            <a:off x="6179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28"/>
          <p:cNvSpPr/>
          <p:nvPr/>
        </p:nvSpPr>
        <p:spPr>
          <a:xfrm rot="5400000">
            <a:off x="6354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6" name="Google Shape;396;p28"/>
          <p:cNvSpPr/>
          <p:nvPr/>
        </p:nvSpPr>
        <p:spPr>
          <a:xfrm rot="5400000">
            <a:off x="6529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28"/>
          <p:cNvSpPr/>
          <p:nvPr/>
        </p:nvSpPr>
        <p:spPr>
          <a:xfrm rot="5400000">
            <a:off x="6704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28"/>
          <p:cNvSpPr/>
          <p:nvPr/>
        </p:nvSpPr>
        <p:spPr>
          <a:xfrm rot="5400000">
            <a:off x="6879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28"/>
          <p:cNvSpPr/>
          <p:nvPr/>
        </p:nvSpPr>
        <p:spPr>
          <a:xfrm rot="5400000">
            <a:off x="7053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28"/>
          <p:cNvSpPr/>
          <p:nvPr/>
        </p:nvSpPr>
        <p:spPr>
          <a:xfrm rot="5400000">
            <a:off x="7228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28"/>
          <p:cNvSpPr/>
          <p:nvPr/>
        </p:nvSpPr>
        <p:spPr>
          <a:xfrm rot="5400000">
            <a:off x="7403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1555850" y="14864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1555850" y="27842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28"/>
          <p:cNvSpPr/>
          <p:nvPr/>
        </p:nvSpPr>
        <p:spPr>
          <a:xfrm rot="5400000">
            <a:off x="1600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28"/>
          <p:cNvSpPr/>
          <p:nvPr/>
        </p:nvSpPr>
        <p:spPr>
          <a:xfrm rot="5400000">
            <a:off x="1775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28"/>
          <p:cNvSpPr/>
          <p:nvPr/>
        </p:nvSpPr>
        <p:spPr>
          <a:xfrm rot="5400000">
            <a:off x="1950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28"/>
          <p:cNvSpPr/>
          <p:nvPr/>
        </p:nvSpPr>
        <p:spPr>
          <a:xfrm rot="5400000">
            <a:off x="2125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28"/>
          <p:cNvSpPr/>
          <p:nvPr/>
        </p:nvSpPr>
        <p:spPr>
          <a:xfrm rot="5400000">
            <a:off x="2300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28"/>
          <p:cNvSpPr/>
          <p:nvPr/>
        </p:nvSpPr>
        <p:spPr>
          <a:xfrm rot="5400000">
            <a:off x="2475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28"/>
          <p:cNvSpPr/>
          <p:nvPr/>
        </p:nvSpPr>
        <p:spPr>
          <a:xfrm rot="5400000">
            <a:off x="2650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8"/>
          <p:cNvSpPr/>
          <p:nvPr/>
        </p:nvSpPr>
        <p:spPr>
          <a:xfrm rot="5400000">
            <a:off x="2825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28"/>
          <p:cNvSpPr/>
          <p:nvPr/>
        </p:nvSpPr>
        <p:spPr>
          <a:xfrm rot="5400000">
            <a:off x="3000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Byte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28"/>
          <p:cNvSpPr/>
          <p:nvPr/>
        </p:nvSpPr>
        <p:spPr>
          <a:xfrm rot="5400000">
            <a:off x="3174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28"/>
          <p:cNvSpPr/>
          <p:nvPr/>
        </p:nvSpPr>
        <p:spPr>
          <a:xfrm rot="5400000">
            <a:off x="3349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28"/>
          <p:cNvSpPr/>
          <p:nvPr/>
        </p:nvSpPr>
        <p:spPr>
          <a:xfrm rot="5400000">
            <a:off x="3524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28"/>
          <p:cNvSpPr/>
          <p:nvPr/>
        </p:nvSpPr>
        <p:spPr>
          <a:xfrm rot="5400000">
            <a:off x="3699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28"/>
          <p:cNvSpPr/>
          <p:nvPr/>
        </p:nvSpPr>
        <p:spPr>
          <a:xfrm rot="5400000">
            <a:off x="3874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28"/>
          <p:cNvSpPr/>
          <p:nvPr/>
        </p:nvSpPr>
        <p:spPr>
          <a:xfrm rot="5400000">
            <a:off x="4049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28"/>
          <p:cNvSpPr/>
          <p:nvPr/>
        </p:nvSpPr>
        <p:spPr>
          <a:xfrm rot="5400000">
            <a:off x="4224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28"/>
          <p:cNvSpPr/>
          <p:nvPr/>
        </p:nvSpPr>
        <p:spPr>
          <a:xfrm rot="5400000">
            <a:off x="4399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28"/>
          <p:cNvSpPr/>
          <p:nvPr/>
        </p:nvSpPr>
        <p:spPr>
          <a:xfrm rot="5400000">
            <a:off x="4574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28"/>
          <p:cNvSpPr/>
          <p:nvPr/>
        </p:nvSpPr>
        <p:spPr>
          <a:xfrm rot="5400000">
            <a:off x="4749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28"/>
          <p:cNvSpPr/>
          <p:nvPr/>
        </p:nvSpPr>
        <p:spPr>
          <a:xfrm rot="5400000">
            <a:off x="4923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28"/>
          <p:cNvSpPr/>
          <p:nvPr/>
        </p:nvSpPr>
        <p:spPr>
          <a:xfrm rot="5400000">
            <a:off x="5098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28"/>
          <p:cNvSpPr/>
          <p:nvPr/>
        </p:nvSpPr>
        <p:spPr>
          <a:xfrm rot="5400000">
            <a:off x="5273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28"/>
          <p:cNvSpPr/>
          <p:nvPr/>
        </p:nvSpPr>
        <p:spPr>
          <a:xfrm rot="5400000">
            <a:off x="5448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28"/>
          <p:cNvSpPr/>
          <p:nvPr/>
        </p:nvSpPr>
        <p:spPr>
          <a:xfrm rot="5400000">
            <a:off x="5623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28"/>
          <p:cNvSpPr/>
          <p:nvPr/>
        </p:nvSpPr>
        <p:spPr>
          <a:xfrm rot="5400000">
            <a:off x="5798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28"/>
          <p:cNvSpPr/>
          <p:nvPr/>
        </p:nvSpPr>
        <p:spPr>
          <a:xfrm rot="5400000">
            <a:off x="5973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28"/>
          <p:cNvSpPr/>
          <p:nvPr/>
        </p:nvSpPr>
        <p:spPr>
          <a:xfrm rot="5400000">
            <a:off x="6148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28"/>
          <p:cNvSpPr/>
          <p:nvPr/>
        </p:nvSpPr>
        <p:spPr>
          <a:xfrm rot="5400000">
            <a:off x="6323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28"/>
          <p:cNvSpPr/>
          <p:nvPr/>
        </p:nvSpPr>
        <p:spPr>
          <a:xfrm rot="5400000">
            <a:off x="6498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28"/>
          <p:cNvSpPr/>
          <p:nvPr/>
        </p:nvSpPr>
        <p:spPr>
          <a:xfrm rot="5400000">
            <a:off x="6672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28"/>
          <p:cNvSpPr/>
          <p:nvPr/>
        </p:nvSpPr>
        <p:spPr>
          <a:xfrm rot="5400000">
            <a:off x="6847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28"/>
          <p:cNvSpPr/>
          <p:nvPr/>
        </p:nvSpPr>
        <p:spPr>
          <a:xfrm rot="5400000">
            <a:off x="7022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28"/>
          <p:cNvSpPr/>
          <p:nvPr/>
        </p:nvSpPr>
        <p:spPr>
          <a:xfrm rot="5400000">
            <a:off x="7197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28"/>
          <p:cNvSpPr/>
          <p:nvPr/>
        </p:nvSpPr>
        <p:spPr>
          <a:xfrm rot="5400000">
            <a:off x="7372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28"/>
          <p:cNvSpPr/>
          <p:nvPr/>
        </p:nvSpPr>
        <p:spPr>
          <a:xfrm rot="5400000">
            <a:off x="7547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28"/>
          <p:cNvSpPr/>
          <p:nvPr/>
        </p:nvSpPr>
        <p:spPr>
          <a:xfrm rot="5400000">
            <a:off x="7722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28"/>
          <p:cNvSpPr txBox="1"/>
          <p:nvPr/>
        </p:nvSpPr>
        <p:spPr>
          <a:xfrm>
            <a:off x="1874450" y="47255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2" name="Google Shape;432;p28"/>
          <p:cNvCxnSpPr>
            <a:stCxn id="370" idx="3"/>
            <a:endCxn id="403" idx="0"/>
          </p:cNvCxnSpPr>
          <p:nvPr/>
        </p:nvCxnSpPr>
        <p:spPr>
          <a:xfrm>
            <a:off x="23429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3" name="Google Shape;433;p28"/>
          <p:cNvCxnSpPr>
            <a:stCxn id="371" idx="3"/>
          </p:cNvCxnSpPr>
          <p:nvPr/>
        </p:nvCxnSpPr>
        <p:spPr>
          <a:xfrm>
            <a:off x="25178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4" name="Google Shape;434;p28"/>
          <p:cNvCxnSpPr>
            <a:stCxn id="372" idx="3"/>
          </p:cNvCxnSpPr>
          <p:nvPr/>
        </p:nvCxnSpPr>
        <p:spPr>
          <a:xfrm>
            <a:off x="26927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5" name="Google Shape;435;p28"/>
          <p:cNvCxnSpPr>
            <a:stCxn id="373" idx="3"/>
          </p:cNvCxnSpPr>
          <p:nvPr/>
        </p:nvCxnSpPr>
        <p:spPr>
          <a:xfrm>
            <a:off x="28676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" name="Google Shape;436;p28"/>
          <p:cNvCxnSpPr>
            <a:stCxn id="374" idx="3"/>
          </p:cNvCxnSpPr>
          <p:nvPr/>
        </p:nvCxnSpPr>
        <p:spPr>
          <a:xfrm>
            <a:off x="30425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7" name="Google Shape;437;p28"/>
          <p:cNvCxnSpPr>
            <a:stCxn id="369" idx="3"/>
          </p:cNvCxnSpPr>
          <p:nvPr/>
        </p:nvCxnSpPr>
        <p:spPr>
          <a:xfrm>
            <a:off x="21680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8" name="Google Shape;438;p28"/>
          <p:cNvCxnSpPr>
            <a:stCxn id="368" idx="3"/>
          </p:cNvCxnSpPr>
          <p:nvPr/>
        </p:nvCxnSpPr>
        <p:spPr>
          <a:xfrm>
            <a:off x="19931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9" name="Google Shape;439;p28"/>
          <p:cNvCxnSpPr>
            <a:stCxn id="367" idx="3"/>
          </p:cNvCxnSpPr>
          <p:nvPr/>
        </p:nvCxnSpPr>
        <p:spPr>
          <a:xfrm>
            <a:off x="18182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28"/>
          <p:cNvCxnSpPr>
            <a:stCxn id="366" idx="3"/>
          </p:cNvCxnSpPr>
          <p:nvPr/>
        </p:nvCxnSpPr>
        <p:spPr>
          <a:xfrm>
            <a:off x="16433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28"/>
          <p:cNvCxnSpPr>
            <a:stCxn id="403" idx="2"/>
            <a:endCxn id="345" idx="0"/>
          </p:cNvCxnSpPr>
          <p:nvPr/>
        </p:nvCxnSpPr>
        <p:spPr>
          <a:xfrm>
            <a:off x="2342900" y="3094769"/>
            <a:ext cx="318600" cy="2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2" name="Google Shape;442;p28"/>
          <p:cNvSpPr/>
          <p:nvPr/>
        </p:nvSpPr>
        <p:spPr>
          <a:xfrm>
            <a:off x="1122650" y="27842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1441250" y="33881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28"/>
          <p:cNvSpPr txBox="1"/>
          <p:nvPr/>
        </p:nvSpPr>
        <p:spPr>
          <a:xfrm>
            <a:off x="3654650" y="2825825"/>
            <a:ext cx="269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TCP header carries a sequence number indicating where in the bytestream this segment fits.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627E3-81FF-0DB1-2401-063DCA4F84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Segments</a:t>
            </a:r>
            <a:endParaRPr/>
          </a:p>
        </p:txBody>
      </p:sp>
      <p:sp>
        <p:nvSpPr>
          <p:cNvPr id="450" name="Google Shape;450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TCP/IP packet</a:t>
            </a:r>
            <a:r>
              <a:rPr lang="en"/>
              <a:t>: IP packet with TCP header and TCP data inside.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Size limits: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 packet: Maximum transmission unit (MTU).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TCP segment: Maximum segment size (MSS).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MSS = MTU – (IP header) – (TCP header).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"/>
          <p:cNvSpPr/>
          <p:nvPr/>
        </p:nvSpPr>
        <p:spPr>
          <a:xfrm>
            <a:off x="3241750" y="3656050"/>
            <a:ext cx="1152000" cy="7392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4393750" y="3656050"/>
            <a:ext cx="2640300" cy="7392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Payload (Segment)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2089750" y="3656050"/>
            <a:ext cx="1152000" cy="7392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 Header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4" name="Google Shape;454;p29"/>
          <p:cNvGrpSpPr/>
          <p:nvPr/>
        </p:nvGrpSpPr>
        <p:grpSpPr>
          <a:xfrm>
            <a:off x="3241750" y="4504600"/>
            <a:ext cx="3792300" cy="261300"/>
            <a:chOff x="3241750" y="4504600"/>
            <a:chExt cx="3792300" cy="261300"/>
          </a:xfrm>
        </p:grpSpPr>
        <p:cxnSp>
          <p:nvCxnSpPr>
            <p:cNvPr id="455" name="Google Shape;455;p29"/>
            <p:cNvCxnSpPr/>
            <p:nvPr/>
          </p:nvCxnSpPr>
          <p:spPr>
            <a:xfrm>
              <a:off x="3241750" y="4635250"/>
              <a:ext cx="3792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56" name="Google Shape;456;p29"/>
            <p:cNvSpPr txBox="1"/>
            <p:nvPr/>
          </p:nvSpPr>
          <p:spPr>
            <a:xfrm>
              <a:off x="4681600" y="4504600"/>
              <a:ext cx="9126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IP Payload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7" name="Google Shape;457;p29"/>
          <p:cNvGrpSpPr/>
          <p:nvPr/>
        </p:nvGrpSpPr>
        <p:grpSpPr>
          <a:xfrm>
            <a:off x="2089750" y="2980600"/>
            <a:ext cx="4944300" cy="261300"/>
            <a:chOff x="2089750" y="2980600"/>
            <a:chExt cx="4944300" cy="261300"/>
          </a:xfrm>
        </p:grpSpPr>
        <p:cxnSp>
          <p:nvCxnSpPr>
            <p:cNvPr id="458" name="Google Shape;458;p29"/>
            <p:cNvCxnSpPr/>
            <p:nvPr/>
          </p:nvCxnSpPr>
          <p:spPr>
            <a:xfrm>
              <a:off x="2089750" y="3111250"/>
              <a:ext cx="494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59" name="Google Shape;459;p29"/>
            <p:cNvSpPr txBox="1"/>
            <p:nvPr/>
          </p:nvSpPr>
          <p:spPr>
            <a:xfrm>
              <a:off x="3891002" y="2980600"/>
              <a:ext cx="1362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Limit 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MTU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4393750" y="3285400"/>
            <a:ext cx="2640300" cy="261300"/>
            <a:chOff x="4393750" y="3285400"/>
            <a:chExt cx="2640300" cy="261300"/>
          </a:xfrm>
        </p:grpSpPr>
        <p:cxnSp>
          <p:nvCxnSpPr>
            <p:cNvPr id="461" name="Google Shape;461;p29"/>
            <p:cNvCxnSpPr/>
            <p:nvPr/>
          </p:nvCxnSpPr>
          <p:spPr>
            <a:xfrm>
              <a:off x="4393750" y="3416050"/>
              <a:ext cx="2640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462" name="Google Shape;462;p29"/>
            <p:cNvSpPr txBox="1"/>
            <p:nvPr/>
          </p:nvSpPr>
          <p:spPr>
            <a:xfrm>
              <a:off x="5032902" y="3285400"/>
              <a:ext cx="1362000" cy="26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7425" tIns="27425" rIns="27425" bIns="27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Limit </a:t>
              </a:r>
              <a:r>
                <a:rPr lang="en" i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MSS</a:t>
              </a:r>
              <a:r>
                <a:rPr lang="en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 bytes</a:t>
              </a:r>
              <a:endPara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752AA-517C-6E75-204A-6421659B2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TCP Sequence Numbers</a:t>
            </a:r>
            <a:endParaRPr dirty="0"/>
          </a:p>
        </p:txBody>
      </p:sp>
      <p:sp>
        <p:nvSpPr>
          <p:cNvPr id="468" name="Google Shape;468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Numbering starts at a randomly-generated </a:t>
            </a:r>
            <a:r>
              <a:rPr lang="en" b="1" dirty="0"/>
              <a:t>Initial Sequence Number</a:t>
            </a:r>
            <a:r>
              <a:rPr lang="en" dirty="0"/>
              <a:t> (ISN).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First byte is </a:t>
            </a:r>
            <a:r>
              <a:rPr lang="en" i="1" dirty="0"/>
              <a:t>ISN</a:t>
            </a:r>
            <a:r>
              <a:rPr lang="en" dirty="0"/>
              <a:t>+1, then </a:t>
            </a:r>
            <a:r>
              <a:rPr lang="en" i="1" dirty="0"/>
              <a:t>ISN</a:t>
            </a:r>
            <a:r>
              <a:rPr lang="en" dirty="0"/>
              <a:t>+2, etc.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Starting at a randomly-chosen ISN is important for security.</a:t>
            </a:r>
            <a:endParaRPr dirty="0"/>
          </a:p>
        </p:txBody>
      </p:sp>
      <p:sp>
        <p:nvSpPr>
          <p:cNvPr id="469" name="Google Shape;469;p30"/>
          <p:cNvSpPr/>
          <p:nvPr/>
        </p:nvSpPr>
        <p:spPr>
          <a:xfrm rot="5400000">
            <a:off x="1282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0"/>
          <p:cNvSpPr/>
          <p:nvPr/>
        </p:nvSpPr>
        <p:spPr>
          <a:xfrm rot="5400000">
            <a:off x="1457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0"/>
          <p:cNvSpPr/>
          <p:nvPr/>
        </p:nvSpPr>
        <p:spPr>
          <a:xfrm rot="5400000">
            <a:off x="1632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30"/>
          <p:cNvSpPr/>
          <p:nvPr/>
        </p:nvSpPr>
        <p:spPr>
          <a:xfrm rot="5400000">
            <a:off x="1806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30"/>
          <p:cNvSpPr/>
          <p:nvPr/>
        </p:nvSpPr>
        <p:spPr>
          <a:xfrm rot="5400000">
            <a:off x="1981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30"/>
          <p:cNvSpPr/>
          <p:nvPr/>
        </p:nvSpPr>
        <p:spPr>
          <a:xfrm rot="5400000">
            <a:off x="2156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30"/>
          <p:cNvSpPr/>
          <p:nvPr/>
        </p:nvSpPr>
        <p:spPr>
          <a:xfrm rot="5400000">
            <a:off x="2331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30"/>
          <p:cNvSpPr/>
          <p:nvPr/>
        </p:nvSpPr>
        <p:spPr>
          <a:xfrm rot="5400000">
            <a:off x="2506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0"/>
          <p:cNvSpPr/>
          <p:nvPr/>
        </p:nvSpPr>
        <p:spPr>
          <a:xfrm rot="5400000">
            <a:off x="2681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30"/>
          <p:cNvSpPr/>
          <p:nvPr/>
        </p:nvSpPr>
        <p:spPr>
          <a:xfrm rot="5400000">
            <a:off x="2856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0"/>
          <p:cNvSpPr/>
          <p:nvPr/>
        </p:nvSpPr>
        <p:spPr>
          <a:xfrm rot="5400000">
            <a:off x="3031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30"/>
          <p:cNvSpPr/>
          <p:nvPr/>
        </p:nvSpPr>
        <p:spPr>
          <a:xfrm rot="5400000">
            <a:off x="3206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30"/>
          <p:cNvSpPr/>
          <p:nvPr/>
        </p:nvSpPr>
        <p:spPr>
          <a:xfrm rot="5400000">
            <a:off x="3381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0"/>
          <p:cNvSpPr/>
          <p:nvPr/>
        </p:nvSpPr>
        <p:spPr>
          <a:xfrm rot="5400000">
            <a:off x="3555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30"/>
          <p:cNvSpPr/>
          <p:nvPr/>
        </p:nvSpPr>
        <p:spPr>
          <a:xfrm rot="5400000">
            <a:off x="3730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0"/>
          <p:cNvSpPr/>
          <p:nvPr/>
        </p:nvSpPr>
        <p:spPr>
          <a:xfrm rot="5400000">
            <a:off x="3905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30"/>
          <p:cNvSpPr/>
          <p:nvPr/>
        </p:nvSpPr>
        <p:spPr>
          <a:xfrm rot="5400000">
            <a:off x="4080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30"/>
          <p:cNvSpPr/>
          <p:nvPr/>
        </p:nvSpPr>
        <p:spPr>
          <a:xfrm rot="5400000">
            <a:off x="4255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30"/>
          <p:cNvSpPr/>
          <p:nvPr/>
        </p:nvSpPr>
        <p:spPr>
          <a:xfrm rot="5400000">
            <a:off x="4430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30"/>
          <p:cNvSpPr/>
          <p:nvPr/>
        </p:nvSpPr>
        <p:spPr>
          <a:xfrm rot="5400000">
            <a:off x="4605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30"/>
          <p:cNvSpPr/>
          <p:nvPr/>
        </p:nvSpPr>
        <p:spPr>
          <a:xfrm rot="5400000">
            <a:off x="4780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30"/>
          <p:cNvSpPr/>
          <p:nvPr/>
        </p:nvSpPr>
        <p:spPr>
          <a:xfrm rot="5400000">
            <a:off x="4955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30"/>
          <p:cNvSpPr/>
          <p:nvPr/>
        </p:nvSpPr>
        <p:spPr>
          <a:xfrm rot="5400000">
            <a:off x="5130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30"/>
          <p:cNvSpPr/>
          <p:nvPr/>
        </p:nvSpPr>
        <p:spPr>
          <a:xfrm rot="5400000">
            <a:off x="5304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30"/>
          <p:cNvSpPr/>
          <p:nvPr/>
        </p:nvSpPr>
        <p:spPr>
          <a:xfrm rot="5400000">
            <a:off x="5479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30"/>
          <p:cNvSpPr/>
          <p:nvPr/>
        </p:nvSpPr>
        <p:spPr>
          <a:xfrm rot="5400000">
            <a:off x="5654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30"/>
          <p:cNvSpPr/>
          <p:nvPr/>
        </p:nvSpPr>
        <p:spPr>
          <a:xfrm rot="5400000">
            <a:off x="5829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30"/>
          <p:cNvSpPr/>
          <p:nvPr/>
        </p:nvSpPr>
        <p:spPr>
          <a:xfrm rot="5400000">
            <a:off x="6004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30"/>
          <p:cNvSpPr/>
          <p:nvPr/>
        </p:nvSpPr>
        <p:spPr>
          <a:xfrm rot="5400000">
            <a:off x="6179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30"/>
          <p:cNvSpPr/>
          <p:nvPr/>
        </p:nvSpPr>
        <p:spPr>
          <a:xfrm rot="5400000">
            <a:off x="6354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30"/>
          <p:cNvSpPr/>
          <p:nvPr/>
        </p:nvSpPr>
        <p:spPr>
          <a:xfrm rot="5400000">
            <a:off x="6529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30"/>
          <p:cNvSpPr/>
          <p:nvPr/>
        </p:nvSpPr>
        <p:spPr>
          <a:xfrm rot="5400000">
            <a:off x="6704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0"/>
          <p:cNvSpPr/>
          <p:nvPr/>
        </p:nvSpPr>
        <p:spPr>
          <a:xfrm rot="5400000">
            <a:off x="6879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0"/>
          <p:cNvSpPr/>
          <p:nvPr/>
        </p:nvSpPr>
        <p:spPr>
          <a:xfrm rot="5400000">
            <a:off x="7053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0"/>
          <p:cNvSpPr/>
          <p:nvPr/>
        </p:nvSpPr>
        <p:spPr>
          <a:xfrm rot="5400000">
            <a:off x="7228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0"/>
          <p:cNvSpPr/>
          <p:nvPr/>
        </p:nvSpPr>
        <p:spPr>
          <a:xfrm rot="5400000">
            <a:off x="7403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0"/>
          <p:cNvSpPr/>
          <p:nvPr/>
        </p:nvSpPr>
        <p:spPr>
          <a:xfrm rot="5400000">
            <a:off x="1600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0"/>
          <p:cNvSpPr/>
          <p:nvPr/>
        </p:nvSpPr>
        <p:spPr>
          <a:xfrm rot="5400000">
            <a:off x="1775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0"/>
          <p:cNvSpPr/>
          <p:nvPr/>
        </p:nvSpPr>
        <p:spPr>
          <a:xfrm rot="5400000">
            <a:off x="1950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30"/>
          <p:cNvSpPr/>
          <p:nvPr/>
        </p:nvSpPr>
        <p:spPr>
          <a:xfrm rot="5400000">
            <a:off x="2125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9" name="Google Shape;509;p30"/>
          <p:cNvSpPr/>
          <p:nvPr/>
        </p:nvSpPr>
        <p:spPr>
          <a:xfrm rot="5400000">
            <a:off x="2300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0"/>
          <p:cNvSpPr/>
          <p:nvPr/>
        </p:nvSpPr>
        <p:spPr>
          <a:xfrm rot="5400000">
            <a:off x="2475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30"/>
          <p:cNvSpPr/>
          <p:nvPr/>
        </p:nvSpPr>
        <p:spPr>
          <a:xfrm rot="5400000">
            <a:off x="2650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30"/>
          <p:cNvSpPr/>
          <p:nvPr/>
        </p:nvSpPr>
        <p:spPr>
          <a:xfrm rot="5400000">
            <a:off x="2825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30"/>
          <p:cNvSpPr/>
          <p:nvPr/>
        </p:nvSpPr>
        <p:spPr>
          <a:xfrm rot="5400000">
            <a:off x="3000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0"/>
          <p:cNvSpPr/>
          <p:nvPr/>
        </p:nvSpPr>
        <p:spPr>
          <a:xfrm rot="5400000">
            <a:off x="3174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0"/>
          <p:cNvSpPr/>
          <p:nvPr/>
        </p:nvSpPr>
        <p:spPr>
          <a:xfrm rot="5400000">
            <a:off x="3349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30"/>
          <p:cNvSpPr/>
          <p:nvPr/>
        </p:nvSpPr>
        <p:spPr>
          <a:xfrm rot="5400000">
            <a:off x="3524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30"/>
          <p:cNvSpPr/>
          <p:nvPr/>
        </p:nvSpPr>
        <p:spPr>
          <a:xfrm rot="5400000">
            <a:off x="3699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30"/>
          <p:cNvSpPr/>
          <p:nvPr/>
        </p:nvSpPr>
        <p:spPr>
          <a:xfrm rot="5400000">
            <a:off x="3874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30"/>
          <p:cNvSpPr/>
          <p:nvPr/>
        </p:nvSpPr>
        <p:spPr>
          <a:xfrm rot="5400000">
            <a:off x="4049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0"/>
          <p:cNvSpPr/>
          <p:nvPr/>
        </p:nvSpPr>
        <p:spPr>
          <a:xfrm rot="5400000">
            <a:off x="4224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0"/>
          <p:cNvSpPr/>
          <p:nvPr/>
        </p:nvSpPr>
        <p:spPr>
          <a:xfrm rot="5400000">
            <a:off x="4399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30"/>
          <p:cNvSpPr/>
          <p:nvPr/>
        </p:nvSpPr>
        <p:spPr>
          <a:xfrm rot="5400000">
            <a:off x="4574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0"/>
          <p:cNvSpPr/>
          <p:nvPr/>
        </p:nvSpPr>
        <p:spPr>
          <a:xfrm rot="5400000">
            <a:off x="4749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0"/>
          <p:cNvSpPr/>
          <p:nvPr/>
        </p:nvSpPr>
        <p:spPr>
          <a:xfrm rot="5400000">
            <a:off x="4923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30"/>
          <p:cNvSpPr/>
          <p:nvPr/>
        </p:nvSpPr>
        <p:spPr>
          <a:xfrm rot="5400000">
            <a:off x="5098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30"/>
          <p:cNvSpPr/>
          <p:nvPr/>
        </p:nvSpPr>
        <p:spPr>
          <a:xfrm rot="5400000">
            <a:off x="5273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30"/>
          <p:cNvSpPr/>
          <p:nvPr/>
        </p:nvSpPr>
        <p:spPr>
          <a:xfrm rot="5400000">
            <a:off x="5448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30"/>
          <p:cNvSpPr/>
          <p:nvPr/>
        </p:nvSpPr>
        <p:spPr>
          <a:xfrm rot="5400000">
            <a:off x="5623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30"/>
          <p:cNvSpPr/>
          <p:nvPr/>
        </p:nvSpPr>
        <p:spPr>
          <a:xfrm rot="5400000">
            <a:off x="5798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30"/>
          <p:cNvSpPr/>
          <p:nvPr/>
        </p:nvSpPr>
        <p:spPr>
          <a:xfrm rot="5400000">
            <a:off x="5973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30"/>
          <p:cNvSpPr/>
          <p:nvPr/>
        </p:nvSpPr>
        <p:spPr>
          <a:xfrm rot="5400000">
            <a:off x="6148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0"/>
          <p:cNvSpPr/>
          <p:nvPr/>
        </p:nvSpPr>
        <p:spPr>
          <a:xfrm rot="5400000">
            <a:off x="6323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30"/>
          <p:cNvSpPr/>
          <p:nvPr/>
        </p:nvSpPr>
        <p:spPr>
          <a:xfrm rot="5400000">
            <a:off x="6498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0"/>
          <p:cNvSpPr/>
          <p:nvPr/>
        </p:nvSpPr>
        <p:spPr>
          <a:xfrm rot="5400000">
            <a:off x="6672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30"/>
          <p:cNvSpPr/>
          <p:nvPr/>
        </p:nvSpPr>
        <p:spPr>
          <a:xfrm rot="5400000">
            <a:off x="6847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30"/>
          <p:cNvSpPr/>
          <p:nvPr/>
        </p:nvSpPr>
        <p:spPr>
          <a:xfrm rot="5400000">
            <a:off x="7022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0"/>
          <p:cNvSpPr/>
          <p:nvPr/>
        </p:nvSpPr>
        <p:spPr>
          <a:xfrm rot="5400000">
            <a:off x="7197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0"/>
          <p:cNvSpPr/>
          <p:nvPr/>
        </p:nvSpPr>
        <p:spPr>
          <a:xfrm rot="5400000">
            <a:off x="7372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9" name="Google Shape;539;p30"/>
          <p:cNvSpPr/>
          <p:nvPr/>
        </p:nvSpPr>
        <p:spPr>
          <a:xfrm rot="5400000">
            <a:off x="7547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30"/>
          <p:cNvSpPr/>
          <p:nvPr/>
        </p:nvSpPr>
        <p:spPr>
          <a:xfrm rot="5400000">
            <a:off x="7722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30"/>
          <p:cNvSpPr txBox="1"/>
          <p:nvPr/>
        </p:nvSpPr>
        <p:spPr>
          <a:xfrm>
            <a:off x="1874450" y="47255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0"/>
          <p:cNvSpPr txBox="1"/>
          <p:nvPr/>
        </p:nvSpPr>
        <p:spPr>
          <a:xfrm>
            <a:off x="1555850" y="249642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887E1-21C1-75BF-5C9F-B272166334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1"/>
          <p:cNvSpPr/>
          <p:nvPr/>
        </p:nvSpPr>
        <p:spPr>
          <a:xfrm>
            <a:off x="4672850" y="33881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8" name="Google Shape;548;p31"/>
          <p:cNvCxnSpPr>
            <a:endCxn id="549" idx="1"/>
          </p:cNvCxnSpPr>
          <p:nvPr/>
        </p:nvCxnSpPr>
        <p:spPr>
          <a:xfrm>
            <a:off x="54599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0" name="Google Shape;550;p31"/>
          <p:cNvCxnSpPr>
            <a:endCxn id="551" idx="1"/>
          </p:cNvCxnSpPr>
          <p:nvPr/>
        </p:nvCxnSpPr>
        <p:spPr>
          <a:xfrm>
            <a:off x="56348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31"/>
          <p:cNvCxnSpPr>
            <a:endCxn id="553" idx="1"/>
          </p:cNvCxnSpPr>
          <p:nvPr/>
        </p:nvCxnSpPr>
        <p:spPr>
          <a:xfrm>
            <a:off x="58097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" name="Google Shape;554;p31"/>
          <p:cNvCxnSpPr>
            <a:endCxn id="555" idx="1"/>
          </p:cNvCxnSpPr>
          <p:nvPr/>
        </p:nvCxnSpPr>
        <p:spPr>
          <a:xfrm>
            <a:off x="59846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6" name="Google Shape;556;p31"/>
          <p:cNvCxnSpPr>
            <a:endCxn id="557" idx="1"/>
          </p:cNvCxnSpPr>
          <p:nvPr/>
        </p:nvCxnSpPr>
        <p:spPr>
          <a:xfrm>
            <a:off x="61595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" name="Google Shape;558;p31"/>
          <p:cNvCxnSpPr>
            <a:endCxn id="559" idx="1"/>
          </p:cNvCxnSpPr>
          <p:nvPr/>
        </p:nvCxnSpPr>
        <p:spPr>
          <a:xfrm>
            <a:off x="52850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0" name="Google Shape;560;p31"/>
          <p:cNvCxnSpPr>
            <a:endCxn id="561" idx="1"/>
          </p:cNvCxnSpPr>
          <p:nvPr/>
        </p:nvCxnSpPr>
        <p:spPr>
          <a:xfrm>
            <a:off x="51101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2" name="Google Shape;562;p31"/>
          <p:cNvCxnSpPr>
            <a:endCxn id="563" idx="1"/>
          </p:cNvCxnSpPr>
          <p:nvPr/>
        </p:nvCxnSpPr>
        <p:spPr>
          <a:xfrm>
            <a:off x="49352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4" name="Google Shape;564;p31"/>
          <p:cNvCxnSpPr>
            <a:endCxn id="565" idx="1"/>
          </p:cNvCxnSpPr>
          <p:nvPr/>
        </p:nvCxnSpPr>
        <p:spPr>
          <a:xfrm>
            <a:off x="47603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6" name="Google Shape;566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Sequence Numbers</a:t>
            </a:r>
            <a:endParaRPr/>
          </a:p>
        </p:txBody>
      </p:sp>
      <p:sp>
        <p:nvSpPr>
          <p:cNvPr id="567" name="Google Shape;567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sequence number of a segment is the number of the </a:t>
            </a:r>
            <a:r>
              <a:rPr lang="en" i="1"/>
              <a:t>first byte</a:t>
            </a:r>
            <a:r>
              <a:rPr lang="en"/>
              <a:t> in the segment.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In the segment below, the sequence number is </a:t>
            </a:r>
            <a:r>
              <a:rPr lang="en" i="1">
                <a:solidFill>
                  <a:schemeClr val="accent2"/>
                </a:solidFill>
              </a:rPr>
              <a:t>ISN</a:t>
            </a:r>
            <a:r>
              <a:rPr lang="en">
                <a:solidFill>
                  <a:schemeClr val="accent2"/>
                </a:solidFill>
              </a:rPr>
              <a:t> + 140</a:t>
            </a:r>
            <a:r>
              <a:rPr lang="en"/>
              <a:t>.</a:t>
            </a:r>
            <a:endParaRPr/>
          </a:p>
        </p:txBody>
      </p:sp>
      <p:sp>
        <p:nvSpPr>
          <p:cNvPr id="568" name="Google Shape;568;p31"/>
          <p:cNvSpPr/>
          <p:nvPr/>
        </p:nvSpPr>
        <p:spPr>
          <a:xfrm rot="5400000">
            <a:off x="1282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31"/>
          <p:cNvSpPr/>
          <p:nvPr/>
        </p:nvSpPr>
        <p:spPr>
          <a:xfrm rot="5400000">
            <a:off x="1457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31"/>
          <p:cNvSpPr/>
          <p:nvPr/>
        </p:nvSpPr>
        <p:spPr>
          <a:xfrm rot="5400000">
            <a:off x="1632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31"/>
          <p:cNvSpPr/>
          <p:nvPr/>
        </p:nvSpPr>
        <p:spPr>
          <a:xfrm rot="5400000">
            <a:off x="1806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31"/>
          <p:cNvSpPr/>
          <p:nvPr/>
        </p:nvSpPr>
        <p:spPr>
          <a:xfrm rot="5400000">
            <a:off x="1981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31"/>
          <p:cNvSpPr/>
          <p:nvPr/>
        </p:nvSpPr>
        <p:spPr>
          <a:xfrm rot="5400000">
            <a:off x="2156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31"/>
          <p:cNvSpPr/>
          <p:nvPr/>
        </p:nvSpPr>
        <p:spPr>
          <a:xfrm rot="5400000">
            <a:off x="2331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31"/>
          <p:cNvSpPr/>
          <p:nvPr/>
        </p:nvSpPr>
        <p:spPr>
          <a:xfrm rot="5400000">
            <a:off x="2506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31"/>
          <p:cNvSpPr/>
          <p:nvPr/>
        </p:nvSpPr>
        <p:spPr>
          <a:xfrm rot="5400000">
            <a:off x="2681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31"/>
          <p:cNvSpPr/>
          <p:nvPr/>
        </p:nvSpPr>
        <p:spPr>
          <a:xfrm rot="5400000">
            <a:off x="2856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31"/>
          <p:cNvSpPr/>
          <p:nvPr/>
        </p:nvSpPr>
        <p:spPr>
          <a:xfrm rot="5400000">
            <a:off x="3031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31"/>
          <p:cNvSpPr/>
          <p:nvPr/>
        </p:nvSpPr>
        <p:spPr>
          <a:xfrm rot="5400000">
            <a:off x="3206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31"/>
          <p:cNvSpPr/>
          <p:nvPr/>
        </p:nvSpPr>
        <p:spPr>
          <a:xfrm rot="5400000">
            <a:off x="3381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31"/>
          <p:cNvSpPr/>
          <p:nvPr/>
        </p:nvSpPr>
        <p:spPr>
          <a:xfrm rot="5400000">
            <a:off x="3555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31"/>
          <p:cNvSpPr/>
          <p:nvPr/>
        </p:nvSpPr>
        <p:spPr>
          <a:xfrm rot="5400000">
            <a:off x="3730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31"/>
          <p:cNvSpPr/>
          <p:nvPr/>
        </p:nvSpPr>
        <p:spPr>
          <a:xfrm rot="5400000">
            <a:off x="3905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31"/>
          <p:cNvSpPr/>
          <p:nvPr/>
        </p:nvSpPr>
        <p:spPr>
          <a:xfrm rot="5400000">
            <a:off x="4080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ISN+140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31"/>
          <p:cNvSpPr/>
          <p:nvPr/>
        </p:nvSpPr>
        <p:spPr>
          <a:xfrm rot="5400000">
            <a:off x="4255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31"/>
          <p:cNvSpPr/>
          <p:nvPr/>
        </p:nvSpPr>
        <p:spPr>
          <a:xfrm rot="5400000">
            <a:off x="4430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31"/>
          <p:cNvSpPr/>
          <p:nvPr/>
        </p:nvSpPr>
        <p:spPr>
          <a:xfrm rot="5400000">
            <a:off x="4605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31"/>
          <p:cNvSpPr/>
          <p:nvPr/>
        </p:nvSpPr>
        <p:spPr>
          <a:xfrm rot="5400000">
            <a:off x="4780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31"/>
          <p:cNvSpPr/>
          <p:nvPr/>
        </p:nvSpPr>
        <p:spPr>
          <a:xfrm rot="5400000">
            <a:off x="4955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31"/>
          <p:cNvSpPr/>
          <p:nvPr/>
        </p:nvSpPr>
        <p:spPr>
          <a:xfrm rot="5400000">
            <a:off x="5130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31"/>
          <p:cNvSpPr/>
          <p:nvPr/>
        </p:nvSpPr>
        <p:spPr>
          <a:xfrm rot="5400000">
            <a:off x="5304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31"/>
          <p:cNvSpPr/>
          <p:nvPr/>
        </p:nvSpPr>
        <p:spPr>
          <a:xfrm rot="5400000">
            <a:off x="5479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ISN+219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31"/>
          <p:cNvSpPr/>
          <p:nvPr/>
        </p:nvSpPr>
        <p:spPr>
          <a:xfrm rot="5400000">
            <a:off x="5654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31"/>
          <p:cNvSpPr/>
          <p:nvPr/>
        </p:nvSpPr>
        <p:spPr>
          <a:xfrm rot="5400000">
            <a:off x="5829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31"/>
          <p:cNvSpPr/>
          <p:nvPr/>
        </p:nvSpPr>
        <p:spPr>
          <a:xfrm rot="5400000">
            <a:off x="6004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31"/>
          <p:cNvSpPr/>
          <p:nvPr/>
        </p:nvSpPr>
        <p:spPr>
          <a:xfrm rot="5400000">
            <a:off x="6179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31"/>
          <p:cNvSpPr/>
          <p:nvPr/>
        </p:nvSpPr>
        <p:spPr>
          <a:xfrm rot="5400000">
            <a:off x="6354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31"/>
          <p:cNvSpPr/>
          <p:nvPr/>
        </p:nvSpPr>
        <p:spPr>
          <a:xfrm rot="5400000">
            <a:off x="6529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31"/>
          <p:cNvSpPr/>
          <p:nvPr/>
        </p:nvSpPr>
        <p:spPr>
          <a:xfrm rot="5400000">
            <a:off x="6704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31"/>
          <p:cNvSpPr/>
          <p:nvPr/>
        </p:nvSpPr>
        <p:spPr>
          <a:xfrm rot="5400000">
            <a:off x="6879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31"/>
          <p:cNvSpPr/>
          <p:nvPr/>
        </p:nvSpPr>
        <p:spPr>
          <a:xfrm rot="5400000">
            <a:off x="7053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31"/>
          <p:cNvSpPr/>
          <p:nvPr/>
        </p:nvSpPr>
        <p:spPr>
          <a:xfrm rot="5400000">
            <a:off x="7228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31"/>
          <p:cNvSpPr/>
          <p:nvPr/>
        </p:nvSpPr>
        <p:spPr>
          <a:xfrm rot="5400000">
            <a:off x="7403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1"/>
          <p:cNvSpPr/>
          <p:nvPr/>
        </p:nvSpPr>
        <p:spPr>
          <a:xfrm>
            <a:off x="4354250" y="27842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1"/>
          <p:cNvSpPr/>
          <p:nvPr/>
        </p:nvSpPr>
        <p:spPr>
          <a:xfrm rot="5400000">
            <a:off x="1600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1"/>
          <p:cNvSpPr/>
          <p:nvPr/>
        </p:nvSpPr>
        <p:spPr>
          <a:xfrm rot="5400000">
            <a:off x="1775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1"/>
          <p:cNvSpPr/>
          <p:nvPr/>
        </p:nvSpPr>
        <p:spPr>
          <a:xfrm rot="5400000">
            <a:off x="1950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1"/>
          <p:cNvSpPr/>
          <p:nvPr/>
        </p:nvSpPr>
        <p:spPr>
          <a:xfrm rot="5400000">
            <a:off x="2125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31"/>
          <p:cNvSpPr/>
          <p:nvPr/>
        </p:nvSpPr>
        <p:spPr>
          <a:xfrm rot="5400000">
            <a:off x="2300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31"/>
          <p:cNvSpPr/>
          <p:nvPr/>
        </p:nvSpPr>
        <p:spPr>
          <a:xfrm rot="5400000">
            <a:off x="2475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31"/>
          <p:cNvSpPr/>
          <p:nvPr/>
        </p:nvSpPr>
        <p:spPr>
          <a:xfrm rot="5400000">
            <a:off x="2650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31"/>
          <p:cNvSpPr/>
          <p:nvPr/>
        </p:nvSpPr>
        <p:spPr>
          <a:xfrm rot="5400000">
            <a:off x="2825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1"/>
          <p:cNvSpPr/>
          <p:nvPr/>
        </p:nvSpPr>
        <p:spPr>
          <a:xfrm rot="5400000">
            <a:off x="3000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31"/>
          <p:cNvSpPr/>
          <p:nvPr/>
        </p:nvSpPr>
        <p:spPr>
          <a:xfrm rot="5400000">
            <a:off x="3174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31"/>
          <p:cNvSpPr/>
          <p:nvPr/>
        </p:nvSpPr>
        <p:spPr>
          <a:xfrm rot="5400000">
            <a:off x="3349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31"/>
          <p:cNvSpPr/>
          <p:nvPr/>
        </p:nvSpPr>
        <p:spPr>
          <a:xfrm rot="5400000">
            <a:off x="3524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31"/>
          <p:cNvSpPr/>
          <p:nvPr/>
        </p:nvSpPr>
        <p:spPr>
          <a:xfrm rot="5400000">
            <a:off x="3699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31"/>
          <p:cNvSpPr/>
          <p:nvPr/>
        </p:nvSpPr>
        <p:spPr>
          <a:xfrm rot="5400000">
            <a:off x="3874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31"/>
          <p:cNvSpPr/>
          <p:nvPr/>
        </p:nvSpPr>
        <p:spPr>
          <a:xfrm rot="5400000">
            <a:off x="4049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31"/>
          <p:cNvSpPr/>
          <p:nvPr/>
        </p:nvSpPr>
        <p:spPr>
          <a:xfrm rot="5400000">
            <a:off x="4224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31"/>
          <p:cNvSpPr/>
          <p:nvPr/>
        </p:nvSpPr>
        <p:spPr>
          <a:xfrm rot="5400000">
            <a:off x="4399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ISN+140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31"/>
          <p:cNvSpPr/>
          <p:nvPr/>
        </p:nvSpPr>
        <p:spPr>
          <a:xfrm rot="5400000">
            <a:off x="4574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31"/>
          <p:cNvSpPr/>
          <p:nvPr/>
        </p:nvSpPr>
        <p:spPr>
          <a:xfrm rot="5400000">
            <a:off x="4749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31"/>
          <p:cNvSpPr/>
          <p:nvPr/>
        </p:nvSpPr>
        <p:spPr>
          <a:xfrm rot="5400000">
            <a:off x="4923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31"/>
          <p:cNvSpPr/>
          <p:nvPr/>
        </p:nvSpPr>
        <p:spPr>
          <a:xfrm rot="5400000">
            <a:off x="5098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1"/>
          <p:cNvSpPr/>
          <p:nvPr/>
        </p:nvSpPr>
        <p:spPr>
          <a:xfrm rot="5400000">
            <a:off x="5273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31"/>
          <p:cNvSpPr/>
          <p:nvPr/>
        </p:nvSpPr>
        <p:spPr>
          <a:xfrm rot="5400000">
            <a:off x="5448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31"/>
          <p:cNvSpPr/>
          <p:nvPr/>
        </p:nvSpPr>
        <p:spPr>
          <a:xfrm rot="5400000">
            <a:off x="5623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31"/>
          <p:cNvSpPr/>
          <p:nvPr/>
        </p:nvSpPr>
        <p:spPr>
          <a:xfrm rot="5400000">
            <a:off x="5798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31"/>
          <p:cNvSpPr/>
          <p:nvPr/>
        </p:nvSpPr>
        <p:spPr>
          <a:xfrm rot="5400000">
            <a:off x="5973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31"/>
          <p:cNvSpPr/>
          <p:nvPr/>
        </p:nvSpPr>
        <p:spPr>
          <a:xfrm rot="5400000">
            <a:off x="6148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1"/>
          <p:cNvSpPr/>
          <p:nvPr/>
        </p:nvSpPr>
        <p:spPr>
          <a:xfrm rot="5400000">
            <a:off x="6323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31"/>
          <p:cNvSpPr/>
          <p:nvPr/>
        </p:nvSpPr>
        <p:spPr>
          <a:xfrm rot="5400000">
            <a:off x="6498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31"/>
          <p:cNvSpPr/>
          <p:nvPr/>
        </p:nvSpPr>
        <p:spPr>
          <a:xfrm rot="5400000">
            <a:off x="6672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1"/>
          <p:cNvSpPr/>
          <p:nvPr/>
        </p:nvSpPr>
        <p:spPr>
          <a:xfrm rot="5400000">
            <a:off x="6847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31"/>
          <p:cNvSpPr/>
          <p:nvPr/>
        </p:nvSpPr>
        <p:spPr>
          <a:xfrm rot="5400000">
            <a:off x="7022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31"/>
          <p:cNvSpPr/>
          <p:nvPr/>
        </p:nvSpPr>
        <p:spPr>
          <a:xfrm rot="5400000">
            <a:off x="7197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1"/>
          <p:cNvSpPr/>
          <p:nvPr/>
        </p:nvSpPr>
        <p:spPr>
          <a:xfrm rot="5400000">
            <a:off x="7372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31"/>
          <p:cNvSpPr/>
          <p:nvPr/>
        </p:nvSpPr>
        <p:spPr>
          <a:xfrm rot="5400000">
            <a:off x="7547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1"/>
          <p:cNvSpPr/>
          <p:nvPr/>
        </p:nvSpPr>
        <p:spPr>
          <a:xfrm rot="5400000">
            <a:off x="7722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31"/>
          <p:cNvSpPr txBox="1"/>
          <p:nvPr/>
        </p:nvSpPr>
        <p:spPr>
          <a:xfrm>
            <a:off x="1874450" y="47255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3" name="Google Shape;633;p31"/>
          <p:cNvCxnSpPr>
            <a:endCxn id="604" idx="0"/>
          </p:cNvCxnSpPr>
          <p:nvPr/>
        </p:nvCxnSpPr>
        <p:spPr>
          <a:xfrm>
            <a:off x="5131400" y="2476469"/>
            <a:ext cx="9900" cy="30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4" name="Google Shape;634;p31"/>
          <p:cNvCxnSpPr>
            <a:stCxn id="589" idx="3"/>
          </p:cNvCxnSpPr>
          <p:nvPr/>
        </p:nvCxnSpPr>
        <p:spPr>
          <a:xfrm>
            <a:off x="53162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5" name="Google Shape;635;p31"/>
          <p:cNvCxnSpPr>
            <a:stCxn id="590" idx="3"/>
          </p:cNvCxnSpPr>
          <p:nvPr/>
        </p:nvCxnSpPr>
        <p:spPr>
          <a:xfrm>
            <a:off x="54911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6" name="Google Shape;636;p31"/>
          <p:cNvCxnSpPr>
            <a:stCxn id="591" idx="3"/>
          </p:cNvCxnSpPr>
          <p:nvPr/>
        </p:nvCxnSpPr>
        <p:spPr>
          <a:xfrm>
            <a:off x="56660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7" name="Google Shape;637;p31"/>
          <p:cNvCxnSpPr>
            <a:stCxn id="592" idx="3"/>
          </p:cNvCxnSpPr>
          <p:nvPr/>
        </p:nvCxnSpPr>
        <p:spPr>
          <a:xfrm>
            <a:off x="58409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8" name="Google Shape;638;p31"/>
          <p:cNvCxnSpPr>
            <a:stCxn id="587" idx="3"/>
          </p:cNvCxnSpPr>
          <p:nvPr/>
        </p:nvCxnSpPr>
        <p:spPr>
          <a:xfrm>
            <a:off x="49664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9" name="Google Shape;639;p31"/>
          <p:cNvCxnSpPr>
            <a:stCxn id="586" idx="3"/>
          </p:cNvCxnSpPr>
          <p:nvPr/>
        </p:nvCxnSpPr>
        <p:spPr>
          <a:xfrm>
            <a:off x="47915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0" name="Google Shape;640;p31"/>
          <p:cNvCxnSpPr>
            <a:stCxn id="585" idx="3"/>
          </p:cNvCxnSpPr>
          <p:nvPr/>
        </p:nvCxnSpPr>
        <p:spPr>
          <a:xfrm>
            <a:off x="46166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p31"/>
          <p:cNvCxnSpPr>
            <a:stCxn id="584" idx="3"/>
          </p:cNvCxnSpPr>
          <p:nvPr/>
        </p:nvCxnSpPr>
        <p:spPr>
          <a:xfrm>
            <a:off x="44417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2" name="Google Shape;642;p31"/>
          <p:cNvCxnSpPr>
            <a:stCxn id="604" idx="2"/>
            <a:endCxn id="547" idx="0"/>
          </p:cNvCxnSpPr>
          <p:nvPr/>
        </p:nvCxnSpPr>
        <p:spPr>
          <a:xfrm>
            <a:off x="5141300" y="3094769"/>
            <a:ext cx="318600" cy="2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3" name="Google Shape;643;p31"/>
          <p:cNvSpPr/>
          <p:nvPr/>
        </p:nvSpPr>
        <p:spPr>
          <a:xfrm>
            <a:off x="3921050" y="27842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31"/>
          <p:cNvSpPr/>
          <p:nvPr/>
        </p:nvSpPr>
        <p:spPr>
          <a:xfrm>
            <a:off x="4239650" y="33881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31"/>
          <p:cNvSpPr txBox="1"/>
          <p:nvPr/>
        </p:nvSpPr>
        <p:spPr>
          <a:xfrm>
            <a:off x="1555850" y="249642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97CB4-A8C8-C49D-ECCE-52085FD70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2"/>
          <p:cNvSpPr/>
          <p:nvPr/>
        </p:nvSpPr>
        <p:spPr>
          <a:xfrm>
            <a:off x="4672850" y="33881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1" name="Google Shape;651;p32"/>
          <p:cNvCxnSpPr>
            <a:endCxn id="652" idx="1"/>
          </p:cNvCxnSpPr>
          <p:nvPr/>
        </p:nvCxnSpPr>
        <p:spPr>
          <a:xfrm>
            <a:off x="54599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3" name="Google Shape;653;p32"/>
          <p:cNvCxnSpPr>
            <a:endCxn id="654" idx="1"/>
          </p:cNvCxnSpPr>
          <p:nvPr/>
        </p:nvCxnSpPr>
        <p:spPr>
          <a:xfrm>
            <a:off x="56348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p32"/>
          <p:cNvCxnSpPr>
            <a:endCxn id="656" idx="1"/>
          </p:cNvCxnSpPr>
          <p:nvPr/>
        </p:nvCxnSpPr>
        <p:spPr>
          <a:xfrm>
            <a:off x="58097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7" name="Google Shape;657;p32"/>
          <p:cNvCxnSpPr>
            <a:endCxn id="658" idx="1"/>
          </p:cNvCxnSpPr>
          <p:nvPr/>
        </p:nvCxnSpPr>
        <p:spPr>
          <a:xfrm>
            <a:off x="59846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9" name="Google Shape;659;p32"/>
          <p:cNvCxnSpPr>
            <a:endCxn id="660" idx="1"/>
          </p:cNvCxnSpPr>
          <p:nvPr/>
        </p:nvCxnSpPr>
        <p:spPr>
          <a:xfrm>
            <a:off x="61595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1" name="Google Shape;661;p32"/>
          <p:cNvCxnSpPr>
            <a:endCxn id="662" idx="1"/>
          </p:cNvCxnSpPr>
          <p:nvPr/>
        </p:nvCxnSpPr>
        <p:spPr>
          <a:xfrm>
            <a:off x="52850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3" name="Google Shape;663;p32"/>
          <p:cNvCxnSpPr>
            <a:endCxn id="664" idx="1"/>
          </p:cNvCxnSpPr>
          <p:nvPr/>
        </p:nvCxnSpPr>
        <p:spPr>
          <a:xfrm>
            <a:off x="51101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5" name="Google Shape;665;p32"/>
          <p:cNvCxnSpPr>
            <a:endCxn id="666" idx="1"/>
          </p:cNvCxnSpPr>
          <p:nvPr/>
        </p:nvCxnSpPr>
        <p:spPr>
          <a:xfrm>
            <a:off x="49352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7" name="Google Shape;667;p32"/>
          <p:cNvCxnSpPr>
            <a:endCxn id="668" idx="1"/>
          </p:cNvCxnSpPr>
          <p:nvPr/>
        </p:nvCxnSpPr>
        <p:spPr>
          <a:xfrm>
            <a:off x="4760300" y="3697475"/>
            <a:ext cx="0" cy="30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9" name="Google Shape;66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TCP Ack Numbers</a:t>
            </a:r>
            <a:endParaRPr/>
          </a:p>
        </p:txBody>
      </p:sp>
      <p:sp>
        <p:nvSpPr>
          <p:cNvPr id="670" name="Google Shape;670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ack number indicates the next expected byte (i.e. the first unreceived byte).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All bytes up to (and including) </a:t>
            </a:r>
            <a:r>
              <a:rPr lang="en" i="1"/>
              <a:t>ISN</a:t>
            </a:r>
            <a:r>
              <a:rPr lang="en"/>
              <a:t> + 219 have been received, so the next unreceived byte is </a:t>
            </a:r>
            <a:r>
              <a:rPr lang="en" i="1">
                <a:solidFill>
                  <a:schemeClr val="accent2"/>
                </a:solidFill>
              </a:rPr>
              <a:t>ISN</a:t>
            </a:r>
            <a:r>
              <a:rPr lang="en">
                <a:solidFill>
                  <a:schemeClr val="accent2"/>
                </a:solidFill>
              </a:rPr>
              <a:t> + 220</a:t>
            </a:r>
            <a:r>
              <a:rPr lang="en"/>
              <a:t>.</a:t>
            </a:r>
            <a:endParaRPr/>
          </a:p>
        </p:txBody>
      </p:sp>
      <p:sp>
        <p:nvSpPr>
          <p:cNvPr id="671" name="Google Shape;671;p32"/>
          <p:cNvSpPr/>
          <p:nvPr/>
        </p:nvSpPr>
        <p:spPr>
          <a:xfrm rot="5400000">
            <a:off x="1282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2"/>
          <p:cNvSpPr/>
          <p:nvPr/>
        </p:nvSpPr>
        <p:spPr>
          <a:xfrm rot="5400000">
            <a:off x="1457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32"/>
          <p:cNvSpPr/>
          <p:nvPr/>
        </p:nvSpPr>
        <p:spPr>
          <a:xfrm rot="5400000">
            <a:off x="1632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32"/>
          <p:cNvSpPr/>
          <p:nvPr/>
        </p:nvSpPr>
        <p:spPr>
          <a:xfrm rot="5400000">
            <a:off x="1806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32"/>
          <p:cNvSpPr/>
          <p:nvPr/>
        </p:nvSpPr>
        <p:spPr>
          <a:xfrm rot="5400000">
            <a:off x="1981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32"/>
          <p:cNvSpPr/>
          <p:nvPr/>
        </p:nvSpPr>
        <p:spPr>
          <a:xfrm rot="5400000">
            <a:off x="2156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32"/>
          <p:cNvSpPr/>
          <p:nvPr/>
        </p:nvSpPr>
        <p:spPr>
          <a:xfrm rot="5400000">
            <a:off x="2331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32"/>
          <p:cNvSpPr/>
          <p:nvPr/>
        </p:nvSpPr>
        <p:spPr>
          <a:xfrm rot="5400000">
            <a:off x="2506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32"/>
          <p:cNvSpPr/>
          <p:nvPr/>
        </p:nvSpPr>
        <p:spPr>
          <a:xfrm rot="5400000">
            <a:off x="2681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32"/>
          <p:cNvSpPr/>
          <p:nvPr/>
        </p:nvSpPr>
        <p:spPr>
          <a:xfrm rot="5400000">
            <a:off x="2856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32"/>
          <p:cNvSpPr/>
          <p:nvPr/>
        </p:nvSpPr>
        <p:spPr>
          <a:xfrm rot="5400000">
            <a:off x="3031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32"/>
          <p:cNvSpPr/>
          <p:nvPr/>
        </p:nvSpPr>
        <p:spPr>
          <a:xfrm rot="5400000">
            <a:off x="3206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32"/>
          <p:cNvSpPr/>
          <p:nvPr/>
        </p:nvSpPr>
        <p:spPr>
          <a:xfrm rot="5400000">
            <a:off x="3381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32"/>
          <p:cNvSpPr/>
          <p:nvPr/>
        </p:nvSpPr>
        <p:spPr>
          <a:xfrm rot="5400000">
            <a:off x="3555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32"/>
          <p:cNvSpPr/>
          <p:nvPr/>
        </p:nvSpPr>
        <p:spPr>
          <a:xfrm rot="5400000">
            <a:off x="3730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32"/>
          <p:cNvSpPr/>
          <p:nvPr/>
        </p:nvSpPr>
        <p:spPr>
          <a:xfrm rot="5400000">
            <a:off x="3905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32"/>
          <p:cNvSpPr/>
          <p:nvPr/>
        </p:nvSpPr>
        <p:spPr>
          <a:xfrm rot="5400000">
            <a:off x="4080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2"/>
          <p:cNvSpPr/>
          <p:nvPr/>
        </p:nvSpPr>
        <p:spPr>
          <a:xfrm rot="5400000">
            <a:off x="4255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2"/>
          <p:cNvSpPr/>
          <p:nvPr/>
        </p:nvSpPr>
        <p:spPr>
          <a:xfrm rot="5400000">
            <a:off x="4430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2"/>
          <p:cNvSpPr/>
          <p:nvPr/>
        </p:nvSpPr>
        <p:spPr>
          <a:xfrm rot="5400000">
            <a:off x="4605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2"/>
          <p:cNvSpPr/>
          <p:nvPr/>
        </p:nvSpPr>
        <p:spPr>
          <a:xfrm rot="5400000">
            <a:off x="4780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2"/>
          <p:cNvSpPr/>
          <p:nvPr/>
        </p:nvSpPr>
        <p:spPr>
          <a:xfrm rot="5400000">
            <a:off x="4955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32"/>
          <p:cNvSpPr/>
          <p:nvPr/>
        </p:nvSpPr>
        <p:spPr>
          <a:xfrm rot="5400000">
            <a:off x="5130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32"/>
          <p:cNvSpPr/>
          <p:nvPr/>
        </p:nvSpPr>
        <p:spPr>
          <a:xfrm rot="5400000">
            <a:off x="5304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5" name="Google Shape;695;p32"/>
          <p:cNvSpPr/>
          <p:nvPr/>
        </p:nvSpPr>
        <p:spPr>
          <a:xfrm rot="5400000">
            <a:off x="5479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ISN+219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32"/>
          <p:cNvSpPr/>
          <p:nvPr/>
        </p:nvSpPr>
        <p:spPr>
          <a:xfrm rot="5400000">
            <a:off x="5654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32"/>
          <p:cNvSpPr/>
          <p:nvPr/>
        </p:nvSpPr>
        <p:spPr>
          <a:xfrm rot="5400000">
            <a:off x="58296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32"/>
          <p:cNvSpPr/>
          <p:nvPr/>
        </p:nvSpPr>
        <p:spPr>
          <a:xfrm rot="5400000">
            <a:off x="60045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32"/>
          <p:cNvSpPr/>
          <p:nvPr/>
        </p:nvSpPr>
        <p:spPr>
          <a:xfrm rot="5400000">
            <a:off x="61794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32"/>
          <p:cNvSpPr/>
          <p:nvPr/>
        </p:nvSpPr>
        <p:spPr>
          <a:xfrm rot="5400000">
            <a:off x="63543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32"/>
          <p:cNvSpPr/>
          <p:nvPr/>
        </p:nvSpPr>
        <p:spPr>
          <a:xfrm rot="5400000">
            <a:off x="65292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32"/>
          <p:cNvSpPr/>
          <p:nvPr/>
        </p:nvSpPr>
        <p:spPr>
          <a:xfrm rot="5400000">
            <a:off x="67041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32"/>
          <p:cNvSpPr/>
          <p:nvPr/>
        </p:nvSpPr>
        <p:spPr>
          <a:xfrm rot="5400000">
            <a:off x="68790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32"/>
          <p:cNvSpPr/>
          <p:nvPr/>
        </p:nvSpPr>
        <p:spPr>
          <a:xfrm rot="5400000">
            <a:off x="70539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32"/>
          <p:cNvSpPr/>
          <p:nvPr/>
        </p:nvSpPr>
        <p:spPr>
          <a:xfrm rot="5400000">
            <a:off x="72288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32"/>
          <p:cNvSpPr/>
          <p:nvPr/>
        </p:nvSpPr>
        <p:spPr>
          <a:xfrm rot="5400000">
            <a:off x="7403750" y="20309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32"/>
          <p:cNvSpPr txBox="1"/>
          <p:nvPr/>
        </p:nvSpPr>
        <p:spPr>
          <a:xfrm>
            <a:off x="1555850" y="249642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4354250" y="2784269"/>
            <a:ext cx="1574100" cy="310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TCP Segment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32"/>
          <p:cNvSpPr/>
          <p:nvPr/>
        </p:nvSpPr>
        <p:spPr>
          <a:xfrm rot="5400000">
            <a:off x="1600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32"/>
          <p:cNvSpPr/>
          <p:nvPr/>
        </p:nvSpPr>
        <p:spPr>
          <a:xfrm rot="5400000">
            <a:off x="1775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32"/>
          <p:cNvSpPr/>
          <p:nvPr/>
        </p:nvSpPr>
        <p:spPr>
          <a:xfrm rot="5400000">
            <a:off x="1950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32"/>
          <p:cNvSpPr/>
          <p:nvPr/>
        </p:nvSpPr>
        <p:spPr>
          <a:xfrm rot="5400000">
            <a:off x="2125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+ 4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32"/>
          <p:cNvSpPr/>
          <p:nvPr/>
        </p:nvSpPr>
        <p:spPr>
          <a:xfrm rot="5400000">
            <a:off x="2300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32"/>
          <p:cNvSpPr/>
          <p:nvPr/>
        </p:nvSpPr>
        <p:spPr>
          <a:xfrm rot="5400000">
            <a:off x="2475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32"/>
          <p:cNvSpPr/>
          <p:nvPr/>
        </p:nvSpPr>
        <p:spPr>
          <a:xfrm rot="5400000">
            <a:off x="2650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32"/>
          <p:cNvSpPr/>
          <p:nvPr/>
        </p:nvSpPr>
        <p:spPr>
          <a:xfrm rot="5400000">
            <a:off x="2825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+ 79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32"/>
          <p:cNvSpPr/>
          <p:nvPr/>
        </p:nvSpPr>
        <p:spPr>
          <a:xfrm rot="5400000">
            <a:off x="3000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 + 80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32"/>
          <p:cNvSpPr/>
          <p:nvPr/>
        </p:nvSpPr>
        <p:spPr>
          <a:xfrm rot="5400000">
            <a:off x="3174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32"/>
          <p:cNvSpPr/>
          <p:nvPr/>
        </p:nvSpPr>
        <p:spPr>
          <a:xfrm rot="5400000">
            <a:off x="3349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0" name="Google Shape;720;p32"/>
          <p:cNvSpPr/>
          <p:nvPr/>
        </p:nvSpPr>
        <p:spPr>
          <a:xfrm rot="5400000">
            <a:off x="3524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32"/>
          <p:cNvSpPr/>
          <p:nvPr/>
        </p:nvSpPr>
        <p:spPr>
          <a:xfrm rot="5400000">
            <a:off x="3699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32"/>
          <p:cNvSpPr/>
          <p:nvPr/>
        </p:nvSpPr>
        <p:spPr>
          <a:xfrm rot="5400000">
            <a:off x="3874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32"/>
          <p:cNvSpPr/>
          <p:nvPr/>
        </p:nvSpPr>
        <p:spPr>
          <a:xfrm rot="5400000">
            <a:off x="4049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32"/>
          <p:cNvSpPr/>
          <p:nvPr/>
        </p:nvSpPr>
        <p:spPr>
          <a:xfrm rot="5400000">
            <a:off x="4224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32"/>
          <p:cNvSpPr/>
          <p:nvPr/>
        </p:nvSpPr>
        <p:spPr>
          <a:xfrm rot="5400000">
            <a:off x="4399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ISN+140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32"/>
          <p:cNvSpPr/>
          <p:nvPr/>
        </p:nvSpPr>
        <p:spPr>
          <a:xfrm rot="5400000">
            <a:off x="4574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ISN+141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32"/>
          <p:cNvSpPr/>
          <p:nvPr/>
        </p:nvSpPr>
        <p:spPr>
          <a:xfrm rot="5400000">
            <a:off x="4749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32"/>
          <p:cNvSpPr/>
          <p:nvPr/>
        </p:nvSpPr>
        <p:spPr>
          <a:xfrm rot="5400000">
            <a:off x="4923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ISN+143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32"/>
          <p:cNvSpPr/>
          <p:nvPr/>
        </p:nvSpPr>
        <p:spPr>
          <a:xfrm rot="5400000">
            <a:off x="5098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32"/>
          <p:cNvSpPr/>
          <p:nvPr/>
        </p:nvSpPr>
        <p:spPr>
          <a:xfrm rot="5400000">
            <a:off x="5273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32"/>
          <p:cNvSpPr/>
          <p:nvPr/>
        </p:nvSpPr>
        <p:spPr>
          <a:xfrm rot="5400000">
            <a:off x="5448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32"/>
          <p:cNvSpPr/>
          <p:nvPr/>
        </p:nvSpPr>
        <p:spPr>
          <a:xfrm rot="5400000">
            <a:off x="5623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32"/>
          <p:cNvSpPr/>
          <p:nvPr/>
        </p:nvSpPr>
        <p:spPr>
          <a:xfrm rot="5400000">
            <a:off x="5798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ISN+219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32"/>
          <p:cNvSpPr/>
          <p:nvPr/>
        </p:nvSpPr>
        <p:spPr>
          <a:xfrm rot="5400000">
            <a:off x="5973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32"/>
          <p:cNvSpPr/>
          <p:nvPr/>
        </p:nvSpPr>
        <p:spPr>
          <a:xfrm rot="5400000">
            <a:off x="61482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32"/>
          <p:cNvSpPr/>
          <p:nvPr/>
        </p:nvSpPr>
        <p:spPr>
          <a:xfrm rot="5400000">
            <a:off x="63231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32"/>
          <p:cNvSpPr/>
          <p:nvPr/>
        </p:nvSpPr>
        <p:spPr>
          <a:xfrm rot="5400000">
            <a:off x="64980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32"/>
          <p:cNvSpPr/>
          <p:nvPr/>
        </p:nvSpPr>
        <p:spPr>
          <a:xfrm rot="5400000">
            <a:off x="66729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32"/>
          <p:cNvSpPr/>
          <p:nvPr/>
        </p:nvSpPr>
        <p:spPr>
          <a:xfrm rot="5400000">
            <a:off x="68478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32"/>
          <p:cNvSpPr/>
          <p:nvPr/>
        </p:nvSpPr>
        <p:spPr>
          <a:xfrm rot="5400000">
            <a:off x="70227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32"/>
          <p:cNvSpPr/>
          <p:nvPr/>
        </p:nvSpPr>
        <p:spPr>
          <a:xfrm rot="5400000">
            <a:off x="71976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32"/>
          <p:cNvSpPr/>
          <p:nvPr/>
        </p:nvSpPr>
        <p:spPr>
          <a:xfrm rot="5400000">
            <a:off x="73725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32"/>
          <p:cNvSpPr/>
          <p:nvPr/>
        </p:nvSpPr>
        <p:spPr>
          <a:xfrm rot="5400000">
            <a:off x="75474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32"/>
          <p:cNvSpPr/>
          <p:nvPr/>
        </p:nvSpPr>
        <p:spPr>
          <a:xfrm rot="5400000">
            <a:off x="7722350" y="4277075"/>
            <a:ext cx="722100" cy="17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32"/>
          <p:cNvSpPr txBox="1"/>
          <p:nvPr/>
        </p:nvSpPr>
        <p:spPr>
          <a:xfrm>
            <a:off x="1874450" y="4725575"/>
            <a:ext cx="2273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Recipient Application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7" name="Google Shape;737;p32"/>
          <p:cNvCxnSpPr>
            <a:stCxn id="692" idx="3"/>
          </p:cNvCxnSpPr>
          <p:nvPr/>
        </p:nvCxnSpPr>
        <p:spPr>
          <a:xfrm>
            <a:off x="53162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8" name="Google Shape;738;p32"/>
          <p:cNvCxnSpPr>
            <a:stCxn id="693" idx="3"/>
          </p:cNvCxnSpPr>
          <p:nvPr/>
        </p:nvCxnSpPr>
        <p:spPr>
          <a:xfrm>
            <a:off x="54911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9" name="Google Shape;739;p32"/>
          <p:cNvCxnSpPr>
            <a:stCxn id="694" idx="3"/>
          </p:cNvCxnSpPr>
          <p:nvPr/>
        </p:nvCxnSpPr>
        <p:spPr>
          <a:xfrm>
            <a:off x="56660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0" name="Google Shape;740;p32"/>
          <p:cNvCxnSpPr>
            <a:stCxn id="695" idx="3"/>
          </p:cNvCxnSpPr>
          <p:nvPr/>
        </p:nvCxnSpPr>
        <p:spPr>
          <a:xfrm>
            <a:off x="58409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1" name="Google Shape;741;p32"/>
          <p:cNvCxnSpPr>
            <a:stCxn id="690" idx="3"/>
          </p:cNvCxnSpPr>
          <p:nvPr/>
        </p:nvCxnSpPr>
        <p:spPr>
          <a:xfrm>
            <a:off x="49664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2" name="Google Shape;742;p32"/>
          <p:cNvCxnSpPr>
            <a:stCxn id="689" idx="3"/>
          </p:cNvCxnSpPr>
          <p:nvPr/>
        </p:nvCxnSpPr>
        <p:spPr>
          <a:xfrm>
            <a:off x="47915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3" name="Google Shape;743;p32"/>
          <p:cNvCxnSpPr>
            <a:stCxn id="688" idx="3"/>
          </p:cNvCxnSpPr>
          <p:nvPr/>
        </p:nvCxnSpPr>
        <p:spPr>
          <a:xfrm>
            <a:off x="46166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4" name="Google Shape;744;p32"/>
          <p:cNvCxnSpPr>
            <a:stCxn id="687" idx="3"/>
          </p:cNvCxnSpPr>
          <p:nvPr/>
        </p:nvCxnSpPr>
        <p:spPr>
          <a:xfrm>
            <a:off x="44417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5" name="Google Shape;745;p32"/>
          <p:cNvCxnSpPr>
            <a:stCxn id="708" idx="2"/>
            <a:endCxn id="650" idx="0"/>
          </p:cNvCxnSpPr>
          <p:nvPr/>
        </p:nvCxnSpPr>
        <p:spPr>
          <a:xfrm>
            <a:off x="5141300" y="3094769"/>
            <a:ext cx="318600" cy="2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6" name="Google Shape;746;p32"/>
          <p:cNvSpPr/>
          <p:nvPr/>
        </p:nvSpPr>
        <p:spPr>
          <a:xfrm>
            <a:off x="3921050" y="27842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4239650" y="3388175"/>
            <a:ext cx="433200" cy="310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TCP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HDR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8" name="Google Shape;748;p32"/>
          <p:cNvCxnSpPr>
            <a:stCxn id="691" idx="3"/>
            <a:endCxn id="708" idx="0"/>
          </p:cNvCxnSpPr>
          <p:nvPr/>
        </p:nvCxnSpPr>
        <p:spPr>
          <a:xfrm>
            <a:off x="5141300" y="2479475"/>
            <a:ext cx="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9" name="Google Shape;749;p32"/>
          <p:cNvSpPr/>
          <p:nvPr/>
        </p:nvSpPr>
        <p:spPr>
          <a:xfrm>
            <a:off x="6362300" y="3094775"/>
            <a:ext cx="1693200" cy="393600"/>
          </a:xfrm>
          <a:prstGeom prst="wedgeRoundRectCallout">
            <a:avLst>
              <a:gd name="adj1" fmla="val -51553"/>
              <a:gd name="adj2" fmla="val 17017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Ack: ISN + 220.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E2115-25A3-ED20-F146-C3D826C3E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3795</Words>
  <Application>Microsoft Office PowerPoint</Application>
  <PresentationFormat>On-screen Show (16:9)</PresentationFormat>
  <Paragraphs>1122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Roboto Light</vt:lpstr>
      <vt:lpstr>Roboto</vt:lpstr>
      <vt:lpstr>Arial</vt:lpstr>
      <vt:lpstr>Roboto Medium</vt:lpstr>
      <vt:lpstr>Consolas</vt:lpstr>
      <vt:lpstr>Simple Lecture</vt:lpstr>
      <vt:lpstr>PowerPoint Presentation</vt:lpstr>
      <vt:lpstr>Implementing TCP: Byte Notation (Segments, Sequence Numbers)</vt:lpstr>
      <vt:lpstr>Notation Change: Bytes vs. Packets</vt:lpstr>
      <vt:lpstr>TCP Segments</vt:lpstr>
      <vt:lpstr>TCP Segments</vt:lpstr>
      <vt:lpstr>TCP Segments</vt:lpstr>
      <vt:lpstr>TCP Sequence Numbers</vt:lpstr>
      <vt:lpstr>TCP Sequence Numbers</vt:lpstr>
      <vt:lpstr>TCP Ack Numbers</vt:lpstr>
      <vt:lpstr>TCP Sequence and Ack Numbers</vt:lpstr>
      <vt:lpstr>TCP Sequence and Ack Numbers</vt:lpstr>
      <vt:lpstr>Maintaining State (Full Duplex)</vt:lpstr>
      <vt:lpstr>TCP State</vt:lpstr>
      <vt:lpstr>TCP is Full-Duplex</vt:lpstr>
      <vt:lpstr>TCP Connection Setup: Three-Way Handshake</vt:lpstr>
      <vt:lpstr>TCP Connection Teardown</vt:lpstr>
      <vt:lpstr>TCP Connection Teardown</vt:lpstr>
      <vt:lpstr>TCP Setup/Teardown Transition Diagram</vt:lpstr>
      <vt:lpstr>TCP Setup/Teardown Transition Diagram (Simplified)</vt:lpstr>
      <vt:lpstr>Piggybacking</vt:lpstr>
      <vt:lpstr>Sliding Window</vt:lpstr>
      <vt:lpstr>TCP Sliding Window</vt:lpstr>
      <vt:lpstr>TCP Sliding Window</vt:lpstr>
      <vt:lpstr>TCP Sliding Window</vt:lpstr>
      <vt:lpstr>TCP Sliding Window</vt:lpstr>
      <vt:lpstr>Detecting Loss</vt:lpstr>
      <vt:lpstr>TCP Header</vt:lpstr>
      <vt:lpstr>TCP Header</vt:lpstr>
      <vt:lpstr>TCP Header</vt:lpstr>
      <vt:lpstr>TCP Header</vt:lpstr>
      <vt:lpstr>TCP: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2026-02-22T01:51:06Z</dcterms:modified>
</cp:coreProperties>
</file>