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64"/>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Lst>
  <p:sldSz cx="9144000" cy="5143500" type="screen16x9"/>
  <p:notesSz cx="6858000" cy="9144000"/>
  <p:embeddedFontLst>
    <p:embeddedFont>
      <p:font typeface="Roboto" panose="02000000000000000000" pitchFamily="2" charset="0"/>
      <p:regular r:id="rId65"/>
      <p:bold r:id="rId66"/>
      <p:italic r:id="rId67"/>
      <p:boldItalic r:id="rId68"/>
    </p:embeddedFont>
    <p:embeddedFont>
      <p:font typeface="Roboto Light" panose="02000000000000000000" pitchFamily="2" charset="0"/>
      <p:regular r:id="rId69"/>
      <p:bold r:id="rId70"/>
      <p:italic r:id="rId71"/>
      <p:boldItalic r:id="rId72"/>
    </p:embeddedFont>
    <p:embeddedFont>
      <p:font typeface="Roboto Medium"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F50F8-1251-422D-934C-9FC90E732FA2}" v="6" dt="2026-01-29T05:17:00.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82" y="77"/>
      </p:cViewPr>
      <p:guideLst>
        <p:guide orient="horz" pos="1620"/>
        <p:guide pos="2880"/>
      </p:guideLst>
    </p:cSldViewPr>
  </p:slideViewPr>
  <p:notesTextViewPr>
    <p:cViewPr>
      <p:scale>
        <a:sx n="1" d="1"/>
        <a:sy n="1" d="1"/>
      </p:scale>
      <p:origin x="0" y="-149"/>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custSel delSld modSld">
      <pc:chgData name="Zonghua Gu" userId="9a7e1853e1951ef5" providerId="LiveId" clId="{CF1FAA12-072C-4ED5-BA76-0FFFAEFDB88A}" dt="2026-01-29T05:17:00.475" v="131" actId="20577"/>
      <pc:docMkLst>
        <pc:docMk/>
      </pc:docMkLst>
      <pc:sldChg chg="modSp">
        <pc:chgData name="Zonghua Gu" userId="9a7e1853e1951ef5" providerId="LiveId" clId="{CF1FAA12-072C-4ED5-BA76-0FFFAEFDB88A}" dt="2026-01-27T19:31:41.645" v="5"/>
        <pc:sldMkLst>
          <pc:docMk/>
          <pc:sldMk cId="0" sldId="261"/>
        </pc:sldMkLst>
        <pc:spChg chg="mod">
          <ac:chgData name="Zonghua Gu" userId="9a7e1853e1951ef5" providerId="LiveId" clId="{CF1FAA12-072C-4ED5-BA76-0FFFAEFDB88A}" dt="2026-01-27T19:31:05.468" v="4"/>
          <ac:spMkLst>
            <pc:docMk/>
            <pc:sldMk cId="0" sldId="261"/>
            <ac:spMk id="227" creationId="{00000000-0000-0000-0000-000000000000}"/>
          </ac:spMkLst>
        </pc:spChg>
        <pc:spChg chg="mod">
          <ac:chgData name="Zonghua Gu" userId="9a7e1853e1951ef5" providerId="LiveId" clId="{CF1FAA12-072C-4ED5-BA76-0FFFAEFDB88A}" dt="2026-01-27T19:31:41.645" v="5"/>
          <ac:spMkLst>
            <pc:docMk/>
            <pc:sldMk cId="0" sldId="261"/>
            <ac:spMk id="229" creationId="{00000000-0000-0000-0000-000000000000}"/>
          </ac:spMkLst>
        </pc:spChg>
      </pc:sldChg>
      <pc:sldChg chg="modSp mod modNotesTx">
        <pc:chgData name="Zonghua Gu" userId="9a7e1853e1951ef5" providerId="LiveId" clId="{CF1FAA12-072C-4ED5-BA76-0FFFAEFDB88A}" dt="2026-01-29T05:17:00.475" v="131" actId="20577"/>
        <pc:sldMkLst>
          <pc:docMk/>
          <pc:sldMk cId="0" sldId="268"/>
        </pc:sldMkLst>
        <pc:spChg chg="mod">
          <ac:chgData name="Zonghua Gu" userId="9a7e1853e1951ef5" providerId="LiveId" clId="{CF1FAA12-072C-4ED5-BA76-0FFFAEFDB88A}" dt="2026-01-29T05:16:39.161" v="114" actId="20577"/>
          <ac:spMkLst>
            <pc:docMk/>
            <pc:sldMk cId="0" sldId="268"/>
            <ac:spMk id="278" creationId="{00000000-0000-0000-0000-000000000000}"/>
          </ac:spMkLst>
        </pc:spChg>
        <pc:spChg chg="mod">
          <ac:chgData name="Zonghua Gu" userId="9a7e1853e1951ef5" providerId="LiveId" clId="{CF1FAA12-072C-4ED5-BA76-0FFFAEFDB88A}" dt="2026-01-29T05:14:04.472" v="22" actId="1036"/>
          <ac:spMkLst>
            <pc:docMk/>
            <pc:sldMk cId="0" sldId="268"/>
            <ac:spMk id="279" creationId="{00000000-0000-0000-0000-000000000000}"/>
          </ac:spMkLst>
        </pc:spChg>
        <pc:spChg chg="mod">
          <ac:chgData name="Zonghua Gu" userId="9a7e1853e1951ef5" providerId="LiveId" clId="{CF1FAA12-072C-4ED5-BA76-0FFFAEFDB88A}" dt="2026-01-29T05:16:59.283" v="130" actId="21"/>
          <ac:spMkLst>
            <pc:docMk/>
            <pc:sldMk cId="0" sldId="268"/>
            <ac:spMk id="282" creationId="{00000000-0000-0000-0000-000000000000}"/>
          </ac:spMkLst>
        </pc:spChg>
        <pc:spChg chg="mod">
          <ac:chgData name="Zonghua Gu" userId="9a7e1853e1951ef5" providerId="LiveId" clId="{CF1FAA12-072C-4ED5-BA76-0FFFAEFDB88A}" dt="2026-01-29T05:14:04.472" v="22" actId="1036"/>
          <ac:spMkLst>
            <pc:docMk/>
            <pc:sldMk cId="0" sldId="268"/>
            <ac:spMk id="283" creationId="{00000000-0000-0000-0000-000000000000}"/>
          </ac:spMkLst>
        </pc:spChg>
        <pc:spChg chg="mod">
          <ac:chgData name="Zonghua Gu" userId="9a7e1853e1951ef5" providerId="LiveId" clId="{CF1FAA12-072C-4ED5-BA76-0FFFAEFDB88A}" dt="2026-01-29T05:14:04.472" v="22" actId="1036"/>
          <ac:spMkLst>
            <pc:docMk/>
            <pc:sldMk cId="0" sldId="268"/>
            <ac:spMk id="285" creationId="{00000000-0000-0000-0000-000000000000}"/>
          </ac:spMkLst>
        </pc:spChg>
        <pc:spChg chg="mod">
          <ac:chgData name="Zonghua Gu" userId="9a7e1853e1951ef5" providerId="LiveId" clId="{CF1FAA12-072C-4ED5-BA76-0FFFAEFDB88A}" dt="2026-01-29T05:14:04.472" v="22" actId="1036"/>
          <ac:spMkLst>
            <pc:docMk/>
            <pc:sldMk cId="0" sldId="268"/>
            <ac:spMk id="287" creationId="{00000000-0000-0000-0000-000000000000}"/>
          </ac:spMkLst>
        </pc:spChg>
        <pc:spChg chg="mod">
          <ac:chgData name="Zonghua Gu" userId="9a7e1853e1951ef5" providerId="LiveId" clId="{CF1FAA12-072C-4ED5-BA76-0FFFAEFDB88A}" dt="2026-01-29T05:14:04.472" v="22" actId="1036"/>
          <ac:spMkLst>
            <pc:docMk/>
            <pc:sldMk cId="0" sldId="268"/>
            <ac:spMk id="291" creationId="{00000000-0000-0000-0000-000000000000}"/>
          </ac:spMkLst>
        </pc:spChg>
        <pc:spChg chg="mod">
          <ac:chgData name="Zonghua Gu" userId="9a7e1853e1951ef5" providerId="LiveId" clId="{CF1FAA12-072C-4ED5-BA76-0FFFAEFDB88A}" dt="2026-01-29T05:14:04.472" v="22" actId="1036"/>
          <ac:spMkLst>
            <pc:docMk/>
            <pc:sldMk cId="0" sldId="268"/>
            <ac:spMk id="295" creationId="{00000000-0000-0000-0000-000000000000}"/>
          </ac:spMkLst>
        </pc:spChg>
        <pc:spChg chg="mod">
          <ac:chgData name="Zonghua Gu" userId="9a7e1853e1951ef5" providerId="LiveId" clId="{CF1FAA12-072C-4ED5-BA76-0FFFAEFDB88A}" dt="2026-01-29T05:14:04.472" v="22" actId="1036"/>
          <ac:spMkLst>
            <pc:docMk/>
            <pc:sldMk cId="0" sldId="268"/>
            <ac:spMk id="297" creationId="{00000000-0000-0000-0000-000000000000}"/>
          </ac:spMkLst>
        </pc:spChg>
        <pc:spChg chg="mod">
          <ac:chgData name="Zonghua Gu" userId="9a7e1853e1951ef5" providerId="LiveId" clId="{CF1FAA12-072C-4ED5-BA76-0FFFAEFDB88A}" dt="2026-01-29T05:14:04.472" v="22" actId="1036"/>
          <ac:spMkLst>
            <pc:docMk/>
            <pc:sldMk cId="0" sldId="268"/>
            <ac:spMk id="300" creationId="{00000000-0000-0000-0000-000000000000}"/>
          </ac:spMkLst>
        </pc:spChg>
        <pc:spChg chg="mod">
          <ac:chgData name="Zonghua Gu" userId="9a7e1853e1951ef5" providerId="LiveId" clId="{CF1FAA12-072C-4ED5-BA76-0FFFAEFDB88A}" dt="2026-01-29T05:14:04.472" v="22" actId="1036"/>
          <ac:spMkLst>
            <pc:docMk/>
            <pc:sldMk cId="0" sldId="268"/>
            <ac:spMk id="302" creationId="{00000000-0000-0000-0000-000000000000}"/>
          </ac:spMkLst>
        </pc:spChg>
        <pc:spChg chg="mod">
          <ac:chgData name="Zonghua Gu" userId="9a7e1853e1951ef5" providerId="LiveId" clId="{CF1FAA12-072C-4ED5-BA76-0FFFAEFDB88A}" dt="2026-01-29T05:14:04.472" v="22" actId="1036"/>
          <ac:spMkLst>
            <pc:docMk/>
            <pc:sldMk cId="0" sldId="268"/>
            <ac:spMk id="304" creationId="{00000000-0000-0000-0000-000000000000}"/>
          </ac:spMkLst>
        </pc:spChg>
      </pc:sldChg>
      <pc:sldChg chg="modSp">
        <pc:chgData name="Zonghua Gu" userId="9a7e1853e1951ef5" providerId="LiveId" clId="{CF1FAA12-072C-4ED5-BA76-0FFFAEFDB88A}" dt="2026-01-27T19:32:08.679" v="6"/>
        <pc:sldMkLst>
          <pc:docMk/>
          <pc:sldMk cId="0" sldId="272"/>
        </pc:sldMkLst>
        <pc:spChg chg="mod">
          <ac:chgData name="Zonghua Gu" userId="9a7e1853e1951ef5" providerId="LiveId" clId="{CF1FAA12-072C-4ED5-BA76-0FFFAEFDB88A}" dt="2026-01-27T19:31:05.468" v="4"/>
          <ac:spMkLst>
            <pc:docMk/>
            <pc:sldMk cId="0" sldId="272"/>
            <ac:spMk id="327" creationId="{00000000-0000-0000-0000-000000000000}"/>
          </ac:spMkLst>
        </pc:spChg>
        <pc:spChg chg="mod">
          <ac:chgData name="Zonghua Gu" userId="9a7e1853e1951ef5" providerId="LiveId" clId="{CF1FAA12-072C-4ED5-BA76-0FFFAEFDB88A}" dt="2026-01-27T19:32:08.679" v="6"/>
          <ac:spMkLst>
            <pc:docMk/>
            <pc:sldMk cId="0" sldId="272"/>
            <ac:spMk id="329" creationId="{00000000-0000-0000-0000-000000000000}"/>
          </ac:spMkLst>
        </pc:spChg>
      </pc:sldChg>
      <pc:sldChg chg="modSp">
        <pc:chgData name="Zonghua Gu" userId="9a7e1853e1951ef5" providerId="LiveId" clId="{CF1FAA12-072C-4ED5-BA76-0FFFAEFDB88A}" dt="2026-01-27T19:32:08.679" v="6"/>
        <pc:sldMkLst>
          <pc:docMk/>
          <pc:sldMk cId="0" sldId="279"/>
        </pc:sldMkLst>
        <pc:spChg chg="mod">
          <ac:chgData name="Zonghua Gu" userId="9a7e1853e1951ef5" providerId="LiveId" clId="{CF1FAA12-072C-4ED5-BA76-0FFFAEFDB88A}" dt="2026-01-27T19:31:05.468" v="4"/>
          <ac:spMkLst>
            <pc:docMk/>
            <pc:sldMk cId="0" sldId="279"/>
            <ac:spMk id="473" creationId="{00000000-0000-0000-0000-000000000000}"/>
          </ac:spMkLst>
        </pc:spChg>
        <pc:spChg chg="mod">
          <ac:chgData name="Zonghua Gu" userId="9a7e1853e1951ef5" providerId="LiveId" clId="{CF1FAA12-072C-4ED5-BA76-0FFFAEFDB88A}" dt="2026-01-27T19:32:08.679" v="6"/>
          <ac:spMkLst>
            <pc:docMk/>
            <pc:sldMk cId="0" sldId="279"/>
            <ac:spMk id="475" creationId="{00000000-0000-0000-0000-000000000000}"/>
          </ac:spMkLst>
        </pc:spChg>
      </pc:sldChg>
      <pc:sldChg chg="modSp">
        <pc:chgData name="Zonghua Gu" userId="9a7e1853e1951ef5" providerId="LiveId" clId="{CF1FAA12-072C-4ED5-BA76-0FFFAEFDB88A}" dt="2026-01-27T19:32:08.679" v="6"/>
        <pc:sldMkLst>
          <pc:docMk/>
          <pc:sldMk cId="0" sldId="286"/>
        </pc:sldMkLst>
        <pc:spChg chg="mod">
          <ac:chgData name="Zonghua Gu" userId="9a7e1853e1951ef5" providerId="LiveId" clId="{CF1FAA12-072C-4ED5-BA76-0FFFAEFDB88A}" dt="2026-01-27T19:31:05.468" v="4"/>
          <ac:spMkLst>
            <pc:docMk/>
            <pc:sldMk cId="0" sldId="286"/>
            <ac:spMk id="742" creationId="{00000000-0000-0000-0000-000000000000}"/>
          </ac:spMkLst>
        </pc:spChg>
        <pc:spChg chg="mod">
          <ac:chgData name="Zonghua Gu" userId="9a7e1853e1951ef5" providerId="LiveId" clId="{CF1FAA12-072C-4ED5-BA76-0FFFAEFDB88A}" dt="2026-01-27T19:32:08.679" v="6"/>
          <ac:spMkLst>
            <pc:docMk/>
            <pc:sldMk cId="0" sldId="286"/>
            <ac:spMk id="744" creationId="{00000000-0000-0000-0000-000000000000}"/>
          </ac:spMkLst>
        </pc:spChg>
      </pc:sldChg>
      <pc:sldChg chg="modSp">
        <pc:chgData name="Zonghua Gu" userId="9a7e1853e1951ef5" providerId="LiveId" clId="{CF1FAA12-072C-4ED5-BA76-0FFFAEFDB88A}" dt="2026-01-27T19:32:08.679" v="6"/>
        <pc:sldMkLst>
          <pc:docMk/>
          <pc:sldMk cId="0" sldId="289"/>
        </pc:sldMkLst>
        <pc:spChg chg="mod">
          <ac:chgData name="Zonghua Gu" userId="9a7e1853e1951ef5" providerId="LiveId" clId="{CF1FAA12-072C-4ED5-BA76-0FFFAEFDB88A}" dt="2026-01-27T19:31:05.468" v="4"/>
          <ac:spMkLst>
            <pc:docMk/>
            <pc:sldMk cId="0" sldId="289"/>
            <ac:spMk id="795" creationId="{00000000-0000-0000-0000-000000000000}"/>
          </ac:spMkLst>
        </pc:spChg>
        <pc:spChg chg="mod">
          <ac:chgData name="Zonghua Gu" userId="9a7e1853e1951ef5" providerId="LiveId" clId="{CF1FAA12-072C-4ED5-BA76-0FFFAEFDB88A}" dt="2026-01-27T19:32:08.679" v="6"/>
          <ac:spMkLst>
            <pc:docMk/>
            <pc:sldMk cId="0" sldId="289"/>
            <ac:spMk id="797" creationId="{00000000-0000-0000-0000-000000000000}"/>
          </ac:spMkLst>
        </pc:spChg>
      </pc:sldChg>
      <pc:sldChg chg="modSp">
        <pc:chgData name="Zonghua Gu" userId="9a7e1853e1951ef5" providerId="LiveId" clId="{CF1FAA12-072C-4ED5-BA76-0FFFAEFDB88A}" dt="2026-01-27T19:32:08.679" v="6"/>
        <pc:sldMkLst>
          <pc:docMk/>
          <pc:sldMk cId="0" sldId="293"/>
        </pc:sldMkLst>
        <pc:spChg chg="mod">
          <ac:chgData name="Zonghua Gu" userId="9a7e1853e1951ef5" providerId="LiveId" clId="{CF1FAA12-072C-4ED5-BA76-0FFFAEFDB88A}" dt="2026-01-27T19:31:05.468" v="4"/>
          <ac:spMkLst>
            <pc:docMk/>
            <pc:sldMk cId="0" sldId="293"/>
            <ac:spMk id="875" creationId="{00000000-0000-0000-0000-000000000000}"/>
          </ac:spMkLst>
        </pc:spChg>
        <pc:spChg chg="mod">
          <ac:chgData name="Zonghua Gu" userId="9a7e1853e1951ef5" providerId="LiveId" clId="{CF1FAA12-072C-4ED5-BA76-0FFFAEFDB88A}" dt="2026-01-27T19:32:08.679" v="6"/>
          <ac:spMkLst>
            <pc:docMk/>
            <pc:sldMk cId="0" sldId="293"/>
            <ac:spMk id="877" creationId="{00000000-0000-0000-0000-000000000000}"/>
          </ac:spMkLst>
        </pc:spChg>
      </pc:sldChg>
      <pc:sldChg chg="modSp">
        <pc:chgData name="Zonghua Gu" userId="9a7e1853e1951ef5" providerId="LiveId" clId="{CF1FAA12-072C-4ED5-BA76-0FFFAEFDB88A}" dt="2026-01-27T19:32:08.679" v="6"/>
        <pc:sldMkLst>
          <pc:docMk/>
          <pc:sldMk cId="0" sldId="306"/>
        </pc:sldMkLst>
        <pc:spChg chg="mod">
          <ac:chgData name="Zonghua Gu" userId="9a7e1853e1951ef5" providerId="LiveId" clId="{CF1FAA12-072C-4ED5-BA76-0FFFAEFDB88A}" dt="2026-01-27T19:31:05.468" v="4"/>
          <ac:spMkLst>
            <pc:docMk/>
            <pc:sldMk cId="0" sldId="306"/>
            <ac:spMk id="1157" creationId="{00000000-0000-0000-0000-000000000000}"/>
          </ac:spMkLst>
        </pc:spChg>
        <pc:spChg chg="mod">
          <ac:chgData name="Zonghua Gu" userId="9a7e1853e1951ef5" providerId="LiveId" clId="{CF1FAA12-072C-4ED5-BA76-0FFFAEFDB88A}" dt="2026-01-27T19:32:08.679" v="6"/>
          <ac:spMkLst>
            <pc:docMk/>
            <pc:sldMk cId="0" sldId="306"/>
            <ac:spMk id="1159" creationId="{00000000-0000-0000-0000-000000000000}"/>
          </ac:spMkLst>
        </pc:spChg>
      </pc:sldChg>
      <pc:sldMasterChg chg="delSldLayout">
        <pc:chgData name="Zonghua Gu" userId="9a7e1853e1951ef5" providerId="LiveId" clId="{CF1FAA12-072C-4ED5-BA76-0FFFAEFDB88A}" dt="2026-01-27T19:30:42.870" v="2" actId="47"/>
        <pc:sldMasterMkLst>
          <pc:docMk/>
          <pc:sldMasterMk cId="0" sldId="214748367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PNGedUSoutline.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2e047517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2e047517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up what is the Internet anyways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f7e107ab8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ef7e107ab8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Designing the internet required new ways of thinking so when the internet was designed a lot of the things that we're about to see they didn't actually exist yet so people had to think in new ways to understand how to build things that are fault tolerant and work at large scale and asynchronous and all the things that we talked about so when the internet was designed it also introduced all sorts of different ways of thinking which is kind of interesting and nowadays all sorts of modern systems like cloud services cloud computing AI training whatever all of these other fields have actually started to learn lessons from the internet so the internet was the first system that learned how to do things like handle failures at scale but as a result the lessons that people learn when they built the internet have now spread to all these other things like distributed computing or AI training or cloud computing so that's kind of interesting that the things you learn are also applicable in lots of other fields so as mentioned before uh some of the ways of thinking that were pioneered by the internet and now used all over the place.</a:t>
            </a:r>
            <a:endParaRPr/>
          </a:p>
          <a:p>
            <a:pPr marL="0" lvl="0" indent="0" algn="l" rtl="0">
              <a:spcBef>
                <a:spcPts val="0"/>
              </a:spcBef>
              <a:spcAft>
                <a:spcPts val="0"/>
              </a:spcAft>
              <a:buNone/>
            </a:pPr>
            <a:endParaRPr/>
          </a:p>
          <a:p>
            <a:pPr marL="0" lvl="0" indent="0" algn="l" rtl="0">
              <a:spcBef>
                <a:spcPts val="0"/>
              </a:spcBef>
              <a:spcAft>
                <a:spcPts val="0"/>
              </a:spcAft>
              <a:buNone/>
            </a:pPr>
            <a:r>
              <a:rPr lang="en"/>
              <a:t>We already saw earlier there is no theoretical model there's no Benchmark there is no target you can hit or way that you can prove that things are working so there actually is no sense in which the internet is optimal it's not the best solution and who knows what the best solution is I have no idea but it balances lots of different goals very well so we say it works well even though I cannot prove to you that it's the best or that it hits any particular Benchmark. </a:t>
            </a:r>
            <a:endParaRPr/>
          </a:p>
          <a:p>
            <a:pPr marL="0" lvl="0" indent="0" algn="l" rtl="0">
              <a:spcBef>
                <a:spcPts val="0"/>
              </a:spcBef>
              <a:spcAft>
                <a:spcPts val="0"/>
              </a:spcAft>
              <a:buNone/>
            </a:pPr>
            <a:endParaRPr/>
          </a:p>
          <a:p>
            <a:pPr marL="0" lvl="0" indent="0" algn="l" rtl="0">
              <a:spcBef>
                <a:spcPts val="0"/>
              </a:spcBef>
              <a:spcAft>
                <a:spcPts val="0"/>
              </a:spcAft>
              <a:buNone/>
            </a:pPr>
            <a:r>
              <a:rPr lang="en"/>
              <a:t>And also as mentioned just because your code Works doesn't mean it's good enough for the internet you write a new Internet Protocol send it out it's not good enough we have to make sure that we respect business incentives for example that rivals don't share information and our code has to run at huge scale and handle fault tolerance and be receptive to failures so not only does code have to work but it has to respond to all these challenges nowadays when people write code for other applications they  also think about these things which is pretty cool </a:t>
            </a:r>
            <a:endParaRPr/>
          </a:p>
          <a:p>
            <a:pPr marL="0" lvl="0" indent="0" algn="l" rtl="0">
              <a:spcBef>
                <a:spcPts val="0"/>
              </a:spcBef>
              <a:spcAft>
                <a:spcPts val="0"/>
              </a:spcAft>
              <a:buNone/>
            </a:pPr>
            <a:endParaRPr/>
          </a:p>
          <a:p>
            <a:pPr marL="0" lvl="0" indent="0" algn="l" rtl="0">
              <a:spcBef>
                <a:spcPts val="0"/>
              </a:spcBef>
              <a:spcAft>
                <a:spcPts val="0"/>
              </a:spcAft>
              <a:buNone/>
            </a:pPr>
            <a:r>
              <a:rPr lang="en"/>
              <a:t>okay I will pause for questions here before we keep going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ef7e107ab8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ef7e107ab8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We're going to be spending most of the class designing tons of protocols. What are protocols?</a:t>
            </a:r>
            <a:endParaRPr/>
          </a:p>
          <a:p>
            <a:pPr marL="0" lvl="0" indent="0" algn="l" rtl="0">
              <a:spcBef>
                <a:spcPts val="0"/>
              </a:spcBef>
              <a:spcAft>
                <a:spcPts val="0"/>
              </a:spcAft>
              <a:buNone/>
            </a:pPr>
            <a:endParaRPr/>
          </a:p>
          <a:p>
            <a:pPr marL="0" lvl="0" indent="0" algn="l" rtl="0">
              <a:spcBef>
                <a:spcPts val="0"/>
              </a:spcBef>
              <a:spcAft>
                <a:spcPts val="0"/>
              </a:spcAft>
              <a:buNone/>
            </a:pPr>
            <a:r>
              <a:rPr lang="en"/>
              <a:t>Protocols are essentially a set of rules for communication and since the internet is all about having people across the world communicate well then stands the reason that most of the internet is built of lots of protocols so we're going to build lots of protocols for communication and with them we'll get the internet so what is a</a:t>
            </a:r>
            <a:endParaRPr/>
          </a:p>
          <a:p>
            <a:pPr marL="0" lvl="0" indent="0" algn="l" rtl="0">
              <a:spcBef>
                <a:spcPts val="0"/>
              </a:spcBef>
              <a:spcAft>
                <a:spcPts val="0"/>
              </a:spcAft>
              <a:buNone/>
            </a:pPr>
            <a:endParaRPr/>
          </a:p>
          <a:p>
            <a:pPr marL="0" lvl="0" indent="0" algn="l" rtl="0">
              <a:spcBef>
                <a:spcPts val="0"/>
              </a:spcBef>
              <a:spcAft>
                <a:spcPts val="0"/>
              </a:spcAft>
              <a:buNone/>
            </a:pPr>
            <a:r>
              <a:rPr lang="en"/>
              <a:t>A protocol consists of syntax and semantics so what are what are these things well syntax tells me what does the message mean so when someone hands me a big pile of zeros and ones what are they talking about what does the zero mean what does the one mean how do I decode this to get useful meaningful messages that's what the syntax is and then the semantics say when I get a message what do I do so someone tells me resend okay great what does that mean does it mean I should resend now does it mean I resend later what does that mean so we have to figure out what the messages mean and also what do I do in response to those messages put those two things together you get a protocol </a:t>
            </a:r>
            <a:endParaRPr/>
          </a:p>
          <a:p>
            <a:pPr marL="0" lvl="0" indent="0" algn="l" rtl="0">
              <a:spcBef>
                <a:spcPts val="0"/>
              </a:spcBef>
              <a:spcAft>
                <a:spcPts val="0"/>
              </a:spcAft>
              <a:buNone/>
            </a:pPr>
            <a:endParaRPr/>
          </a:p>
          <a:p>
            <a:pPr marL="0" lvl="0" indent="0" algn="l" rtl="0">
              <a:spcBef>
                <a:spcPts val="0"/>
              </a:spcBef>
              <a:spcAft>
                <a:spcPts val="0"/>
              </a:spcAft>
              <a:buNone/>
            </a:pPr>
            <a:r>
              <a:rPr lang="en"/>
              <a:t>So to give you an example what's your protocol for asking a question well you should raise your hand and we both know what that means I know it means you have a question you know it means you have a question so we both agree that putting your hand up is syntax for I have a question and then what do you do when you raise your hand you don't just start blabbing you wait for someone to acknowledge you and say oh you have a question and then you can start talking and ask your question and if for some reason we don't see you maybe you like wave your hand more you say excuse me or something like that but these are all rules that I agree on you agree on that's how we communicate by using this protocol </a:t>
            </a:r>
            <a:endParaRPr/>
          </a:p>
          <a:p>
            <a:pPr marL="0" lvl="0" indent="0" algn="l" rtl="0">
              <a:spcBef>
                <a:spcPts val="0"/>
              </a:spcBef>
              <a:spcAft>
                <a:spcPts val="0"/>
              </a:spcAft>
              <a:buNone/>
            </a:pPr>
            <a:endParaRPr/>
          </a:p>
          <a:p>
            <a:pPr marL="0" lvl="0" indent="0" algn="l" rtl="0">
              <a:spcBef>
                <a:spcPts val="0"/>
              </a:spcBef>
              <a:spcAft>
                <a:spcPts val="0"/>
              </a:spcAft>
              <a:buNone/>
            </a:pPr>
            <a:r>
              <a:rPr lang="en"/>
              <a:t>Designing a good protocol is not as easy as it seems there's actually whole organizations whose entire job is just to debate protocols all day so if that sounds fun you can go join the ietf (internet engineering task force) basically their entire job is just to make protocols standardize them so that everyone knows how it works and then publish them so if you ever see rfc's those are documents that just contain the protocol and everyone talks about it and argues about it and if everyone thinks it's good then it becomes the new Internet Protocol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ef7e107ab8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ef7e107ab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going to start with the most basic building block and we’re going to slowly work our way up to something that's going to connect the entire world </a:t>
            </a:r>
            <a:endParaRPr/>
          </a:p>
          <a:p>
            <a:pPr marL="0" lvl="0" indent="0" algn="l" rtl="0">
              <a:spcBef>
                <a:spcPts val="0"/>
              </a:spcBef>
              <a:spcAft>
                <a:spcPts val="0"/>
              </a:spcAft>
              <a:buNone/>
            </a:pPr>
            <a:endParaRPr/>
          </a:p>
          <a:p>
            <a:pPr marL="0" lvl="0" indent="0" algn="l" rtl="0">
              <a:spcBef>
                <a:spcPts val="0"/>
              </a:spcBef>
              <a:spcAft>
                <a:spcPts val="0"/>
              </a:spcAft>
              <a:buNone/>
            </a:pPr>
            <a:r>
              <a:rPr lang="en"/>
              <a:t>Along the way I'll use the postal analogy because I think it really helps to visualize it and because it has a lot of similarities.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f7e107ab8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ef7e107ab8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 first thing I need if I want to allow</a:t>
            </a:r>
            <a:endParaRPr/>
          </a:p>
          <a:p>
            <a:pPr marL="0" lvl="0" indent="0" algn="l" rtl="0">
              <a:spcBef>
                <a:spcPts val="0"/>
              </a:spcBef>
              <a:spcAft>
                <a:spcPts val="0"/>
              </a:spcAft>
              <a:buNone/>
            </a:pPr>
            <a:r>
              <a:rPr lang="en"/>
              <a:t>20:47</a:t>
            </a:r>
            <a:endParaRPr/>
          </a:p>
          <a:p>
            <a:pPr marL="0" lvl="0" indent="0" algn="l" rtl="0">
              <a:spcBef>
                <a:spcPts val="0"/>
              </a:spcBef>
              <a:spcAft>
                <a:spcPts val="0"/>
              </a:spcAft>
              <a:buNone/>
            </a:pPr>
            <a:r>
              <a:rPr lang="en"/>
              <a:t>people to communicate I need some way to move data from point A to point B that's</a:t>
            </a:r>
            <a:endParaRPr/>
          </a:p>
          <a:p>
            <a:pPr marL="0" lvl="0" indent="0" algn="l" rtl="0">
              <a:spcBef>
                <a:spcPts val="0"/>
              </a:spcBef>
              <a:spcAft>
                <a:spcPts val="0"/>
              </a:spcAft>
              <a:buNone/>
            </a:pPr>
            <a:r>
              <a:rPr lang="en"/>
              <a:t>20:53</a:t>
            </a:r>
            <a:endParaRPr/>
          </a:p>
          <a:p>
            <a:pPr marL="0" lvl="0" indent="0" algn="l" rtl="0">
              <a:spcBef>
                <a:spcPts val="0"/>
              </a:spcBef>
              <a:spcAft>
                <a:spcPts val="0"/>
              </a:spcAft>
              <a:buNone/>
            </a:pPr>
            <a:r>
              <a:rPr lang="en"/>
              <a:t>the most basic thing I could possibly ask for some technology that takes data at Point a and moves it to point B and</a:t>
            </a:r>
            <a:endParaRPr/>
          </a:p>
          <a:p>
            <a:pPr marL="0" lvl="0" indent="0" algn="l" rtl="0">
              <a:spcBef>
                <a:spcPts val="0"/>
              </a:spcBef>
              <a:spcAft>
                <a:spcPts val="0"/>
              </a:spcAft>
              <a:buNone/>
            </a:pPr>
            <a:r>
              <a:rPr lang="en"/>
              <a:t>21:00</a:t>
            </a:r>
            <a:endParaRPr/>
          </a:p>
          <a:p>
            <a:pPr marL="0" lvl="0" indent="0" algn="l" rtl="0">
              <a:spcBef>
                <a:spcPts val="0"/>
              </a:spcBef>
              <a:spcAft>
                <a:spcPts val="0"/>
              </a:spcAft>
              <a:buNone/>
            </a:pPr>
            <a:r>
              <a:rPr lang="en"/>
              <a:t>this could be anything you want so in the postal analogy this could be a mailman walking on the streets and</a:t>
            </a:r>
            <a:endParaRPr/>
          </a:p>
          <a:p>
            <a:pPr marL="0" lvl="0" indent="0" algn="l" rtl="0">
              <a:spcBef>
                <a:spcPts val="0"/>
              </a:spcBef>
              <a:spcAft>
                <a:spcPts val="0"/>
              </a:spcAft>
              <a:buNone/>
            </a:pPr>
            <a:r>
              <a:rPr lang="en"/>
              <a:t>21:07</a:t>
            </a:r>
            <a:endParaRPr/>
          </a:p>
          <a:p>
            <a:pPr marL="0" lvl="0" indent="0" algn="l" rtl="0">
              <a:spcBef>
                <a:spcPts val="0"/>
              </a:spcBef>
              <a:spcAft>
                <a:spcPts val="0"/>
              </a:spcAft>
              <a:buNone/>
            </a:pPr>
            <a:r>
              <a:rPr lang="en"/>
              <a:t>carrying your letters from point A to point B it could be the Pony Express like you put the bag of mail on the</a:t>
            </a:r>
            <a:endParaRPr/>
          </a:p>
          <a:p>
            <a:pPr marL="0" lvl="0" indent="0" algn="l" rtl="0">
              <a:spcBef>
                <a:spcPts val="0"/>
              </a:spcBef>
              <a:spcAft>
                <a:spcPts val="0"/>
              </a:spcAft>
              <a:buNone/>
            </a:pPr>
            <a:r>
              <a:rPr lang="en"/>
              <a:t>21:13</a:t>
            </a:r>
            <a:endParaRPr/>
          </a:p>
          <a:p>
            <a:pPr marL="0" lvl="0" indent="0" algn="l" rtl="0">
              <a:spcBef>
                <a:spcPts val="0"/>
              </a:spcBef>
              <a:spcAft>
                <a:spcPts val="0"/>
              </a:spcAft>
              <a:buNone/>
            </a:pPr>
            <a:r>
              <a:rPr lang="en"/>
              <a:t>writer they get on the horse and they ride across the wild west to deliver your mail could be a carrier pigeon like</a:t>
            </a:r>
            <a:endParaRPr/>
          </a:p>
          <a:p>
            <a:pPr marL="0" lvl="0" indent="0" algn="l" rtl="0">
              <a:spcBef>
                <a:spcPts val="0"/>
              </a:spcBef>
              <a:spcAft>
                <a:spcPts val="0"/>
              </a:spcAft>
              <a:buNone/>
            </a:pPr>
            <a:r>
              <a:rPr lang="en"/>
              <a:t>21:19</a:t>
            </a:r>
            <a:endParaRPr/>
          </a:p>
          <a:p>
            <a:pPr marL="0" lvl="0" indent="0" algn="l" rtl="0">
              <a:spcBef>
                <a:spcPts val="0"/>
              </a:spcBef>
              <a:spcAft>
                <a:spcPts val="0"/>
              </a:spcAft>
              <a:buNone/>
            </a:pPr>
            <a:r>
              <a:rPr lang="en"/>
              <a:t>you tie the mail to the pigeon and the pigeon flies off and apparently according to Wikipedia if you give a</a:t>
            </a:r>
            <a:endParaRPr/>
          </a:p>
          <a:p>
            <a:pPr marL="0" lvl="0" indent="0" algn="l" rtl="0">
              <a:spcBef>
                <a:spcPts val="0"/>
              </a:spcBef>
              <a:spcAft>
                <a:spcPts val="0"/>
              </a:spcAft>
              <a:buNone/>
            </a:pPr>
            <a:r>
              <a:rPr lang="en"/>
              <a:t>21:26</a:t>
            </a:r>
            <a:endParaRPr/>
          </a:p>
          <a:p>
            <a:pPr marL="0" lvl="0" indent="0" algn="l" rtl="0">
              <a:spcBef>
                <a:spcPts val="0"/>
              </a:spcBef>
              <a:spcAft>
                <a:spcPts val="0"/>
              </a:spcAft>
              <a:buNone/>
            </a:pPr>
            <a:r>
              <a:rPr lang="en"/>
              <a:t>pigeon a big flash drive with like five gigabytes the pigeon might be faster than the internet so Food For Thought</a:t>
            </a:r>
            <a:endParaRPr/>
          </a:p>
          <a:p>
            <a:pPr marL="0" lvl="0" indent="0" algn="l" rtl="0">
              <a:spcBef>
                <a:spcPts val="0"/>
              </a:spcBef>
              <a:spcAft>
                <a:spcPts val="0"/>
              </a:spcAft>
              <a:buNone/>
            </a:pPr>
            <a:r>
              <a:rPr lang="en"/>
              <a:t>21:33</a:t>
            </a:r>
            <a:endParaRPr/>
          </a:p>
          <a:p>
            <a:pPr marL="0" lvl="0" indent="0" algn="l" rtl="0">
              <a:spcBef>
                <a:spcPts val="0"/>
              </a:spcBef>
              <a:spcAft>
                <a:spcPts val="0"/>
              </a:spcAft>
              <a:buNone/>
            </a:pPr>
            <a:r>
              <a:rPr lang="en"/>
              <a:t>not important but something funny I found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ef7e107ab8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ef7e107ab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these are all things that can carry data through space and this is our most fundamental building block so in the same way that pigeons or mailman can carry data across space well there's also physical ways to do that.</a:t>
            </a:r>
            <a:endParaRPr/>
          </a:p>
          <a:p>
            <a:pPr marL="0" lvl="0" indent="0" algn="l" rtl="0">
              <a:spcBef>
                <a:spcPts val="0"/>
              </a:spcBef>
              <a:spcAft>
                <a:spcPts val="0"/>
              </a:spcAft>
              <a:buNone/>
            </a:pPr>
            <a:endParaRPr/>
          </a:p>
          <a:p>
            <a:pPr marL="0" lvl="0" indent="0" algn="l" rtl="0">
              <a:spcBef>
                <a:spcPts val="0"/>
              </a:spcBef>
              <a:spcAft>
                <a:spcPts val="0"/>
              </a:spcAft>
              <a:buNone/>
            </a:pPr>
            <a:r>
              <a:rPr lang="en"/>
              <a:t>A lot of the specifics of this layer live in the electrical engineering world so we won't really spend a lot of time on this in this class. EE122 is a class you could take if you're interested in this, or come chat about it in office hours, but for this class you can imagine there are these physical things that let you transfer data across space for example a wire I am connected to like 20 wires up here these wires are</a:t>
            </a:r>
            <a:endParaRPr/>
          </a:p>
          <a:p>
            <a:pPr marL="0" lvl="0" indent="0" algn="l" rtl="0">
              <a:spcBef>
                <a:spcPts val="0"/>
              </a:spcBef>
              <a:spcAft>
                <a:spcPts val="0"/>
              </a:spcAft>
              <a:buNone/>
            </a:pPr>
            <a:endParaRPr/>
          </a:p>
          <a:p>
            <a:pPr marL="0" lvl="0" indent="0" algn="l" rtl="0">
              <a:spcBef>
                <a:spcPts val="0"/>
              </a:spcBef>
              <a:spcAft>
                <a:spcPts val="0"/>
              </a:spcAft>
              <a:buNone/>
            </a:pPr>
            <a:r>
              <a:rPr lang="en"/>
              <a:t>carrying data across space or for example you have an optical fiber you can flash light signals and that would also send data to the other side of the optical fiber or you could use wireless radio waves like you broadcast a radio signal and other people get it but the bottom line is these are some forms of physical processes that allow you to take data from point A and move it to point B. In in this class, we can use that as a building block.</a:t>
            </a:r>
            <a:endParaRPr/>
          </a:p>
          <a:p>
            <a:pPr marL="0" lvl="0" indent="0" algn="l" rtl="0">
              <a:spcBef>
                <a:spcPts val="0"/>
              </a:spcBef>
              <a:spcAft>
                <a:spcPts val="0"/>
              </a:spcAft>
              <a:buNone/>
            </a:pPr>
            <a:endParaRPr/>
          </a:p>
          <a:p>
            <a:pPr marL="0" lvl="0" indent="0" algn="l" rtl="0">
              <a:spcBef>
                <a:spcPts val="0"/>
              </a:spcBef>
              <a:spcAft>
                <a:spcPts val="0"/>
              </a:spcAft>
              <a:buNone/>
            </a:pPr>
            <a:r>
              <a:rPr lang="en"/>
              <a:t>Okay so with this building block what can I now do at this great building block it moves data across space but just having a mailman doesn't count as a postal system so the next step is I'm going to use the first building block to build something else that's a really fundamental idea in this class using one building block to build something larger.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ef7e107ab8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ef7e107ab8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my first building block was physical stuff that moves data across space with that idea I can take everyone in a local area for example UC berkeley or a town or my house and I can connect up everyone in that local area so for example I have these four circles represent four computers in some close by space and I can just take a wire for example and I can just hook them all up to the same wire now they are all connected together and they can send messages to each other so we call this a link because it's connecting up multiple machines and if I use links I can connect up everyone in a local area for example I could take some wires I could connect all of us in here to the same wire and then we would all be connected on a particular link and what's great about a link is now we can exchange data and people have a fancy term for data they call it packets but all that is is it's a bunch of ones and zeros representing something you want to send could be a picture could be a video could be an email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ef7e107ab8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ef7e107ab8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we built something</a:t>
            </a:r>
            <a:endParaRPr/>
          </a:p>
          <a:p>
            <a:pPr marL="0" lvl="0" indent="0" algn="l" rtl="0">
              <a:spcBef>
                <a:spcPts val="0"/>
              </a:spcBef>
              <a:spcAft>
                <a:spcPts val="0"/>
              </a:spcAft>
              <a:buNone/>
            </a:pPr>
            <a:r>
              <a:rPr lang="en"/>
              <a:t>24:19</a:t>
            </a:r>
            <a:endParaRPr/>
          </a:p>
          <a:p>
            <a:pPr marL="0" lvl="0" indent="0" algn="l" rtl="0">
              <a:spcBef>
                <a:spcPts val="0"/>
              </a:spcBef>
              <a:spcAft>
                <a:spcPts val="0"/>
              </a:spcAft>
              <a:buNone/>
            </a:pPr>
            <a:r>
              <a:rPr lang="en"/>
              <a:t>interesting we used our first technology single wire we connected a bunch of people now we have a way to exchange</a:t>
            </a:r>
            <a:endParaRPr/>
          </a:p>
          <a:p>
            <a:pPr marL="0" lvl="0" indent="0" algn="l" rtl="0">
              <a:spcBef>
                <a:spcPts val="0"/>
              </a:spcBef>
              <a:spcAft>
                <a:spcPts val="0"/>
              </a:spcAft>
              <a:buNone/>
            </a:pPr>
            <a:r>
              <a:rPr lang="en"/>
              <a:t>24:26</a:t>
            </a:r>
            <a:endParaRPr/>
          </a:p>
          <a:p>
            <a:pPr marL="0" lvl="0" indent="0" algn="l" rtl="0">
              <a:spcBef>
                <a:spcPts val="0"/>
              </a:spcBef>
              <a:spcAft>
                <a:spcPts val="0"/>
              </a:spcAft>
              <a:buNone/>
            </a:pPr>
            <a:r>
              <a:rPr lang="en"/>
              <a:t>data between people okay but there is a problem which is I</a:t>
            </a:r>
            <a:endParaRPr/>
          </a:p>
          <a:p>
            <a:pPr marL="0" lvl="0" indent="0" algn="l" rtl="0">
              <a:spcBef>
                <a:spcPts val="0"/>
              </a:spcBef>
              <a:spcAft>
                <a:spcPts val="0"/>
              </a:spcAft>
              <a:buNone/>
            </a:pPr>
            <a:r>
              <a:rPr lang="en"/>
              <a:t>24:32</a:t>
            </a:r>
            <a:endParaRPr/>
          </a:p>
          <a:p>
            <a:pPr marL="0" lvl="0" indent="0" algn="l" rtl="0">
              <a:spcBef>
                <a:spcPts val="0"/>
              </a:spcBef>
              <a:spcAft>
                <a:spcPts val="0"/>
              </a:spcAft>
              <a:buNone/>
            </a:pPr>
            <a:r>
              <a:rPr lang="en"/>
              <a:t>stopped at this step right here how is this going to scale up how could I possibly take a wire and connect every</a:t>
            </a:r>
            <a:endParaRPr/>
          </a:p>
          <a:p>
            <a:pPr marL="0" lvl="0" indent="0" algn="l" rtl="0">
              <a:spcBef>
                <a:spcPts val="0"/>
              </a:spcBef>
              <a:spcAft>
                <a:spcPts val="0"/>
              </a:spcAft>
              <a:buNone/>
            </a:pPr>
            <a:r>
              <a:rPr lang="en"/>
              <a:t>24:38</a:t>
            </a:r>
            <a:endParaRPr/>
          </a:p>
          <a:p>
            <a:pPr marL="0" lvl="0" indent="0" algn="l" rtl="0">
              <a:spcBef>
                <a:spcPts val="0"/>
              </a:spcBef>
              <a:spcAft>
                <a:spcPts val="0"/>
              </a:spcAft>
              <a:buNone/>
            </a:pPr>
            <a:r>
              <a:rPr lang="en"/>
              <a:t>single person in the world or how do I take an optical fiber and connect that to every single person in the world I</a:t>
            </a:r>
            <a:endParaRPr/>
          </a:p>
          <a:p>
            <a:pPr marL="0" lvl="0" indent="0" algn="l" rtl="0">
              <a:spcBef>
                <a:spcPts val="0"/>
              </a:spcBef>
              <a:spcAft>
                <a:spcPts val="0"/>
              </a:spcAft>
              <a:buNone/>
            </a:pPr>
            <a:r>
              <a:rPr lang="en"/>
              <a:t>24:45</a:t>
            </a:r>
            <a:endParaRPr/>
          </a:p>
          <a:p>
            <a:pPr marL="0" lvl="0" indent="0" algn="l" rtl="0">
              <a:spcBef>
                <a:spcPts val="0"/>
              </a:spcBef>
              <a:spcAft>
                <a:spcPts val="0"/>
              </a:spcAft>
              <a:buNone/>
            </a:pPr>
            <a:r>
              <a:rPr lang="en"/>
              <a:t>can't so instead I have to think about how do I connect people across further</a:t>
            </a:r>
            <a:endParaRPr/>
          </a:p>
          <a:p>
            <a:pPr marL="0" lvl="0" indent="0" algn="l" rtl="0">
              <a:spcBef>
                <a:spcPts val="0"/>
              </a:spcBef>
              <a:spcAft>
                <a:spcPts val="0"/>
              </a:spcAft>
              <a:buNone/>
            </a:pPr>
            <a:r>
              <a:rPr lang="en"/>
              <a:t>24:51</a:t>
            </a:r>
            <a:endParaRPr/>
          </a:p>
          <a:p>
            <a:pPr marL="0" lvl="0" indent="0" algn="l" rtl="0">
              <a:spcBef>
                <a:spcPts val="0"/>
              </a:spcBef>
              <a:spcAft>
                <a:spcPts val="0"/>
              </a:spcAft>
              <a:buNone/>
            </a:pPr>
            <a:r>
              <a:rPr lang="en"/>
              <a:t>distances let's say for example I have two towns here's a town it's got four people in it they're all happily</a:t>
            </a:r>
            <a:endParaRPr/>
          </a:p>
          <a:p>
            <a:pPr marL="0" lvl="0" indent="0" algn="l" rtl="0">
              <a:spcBef>
                <a:spcPts val="0"/>
              </a:spcBef>
              <a:spcAft>
                <a:spcPts val="0"/>
              </a:spcAft>
              <a:buNone/>
            </a:pPr>
            <a:r>
              <a:rPr lang="en"/>
              <a:t>24:57</a:t>
            </a:r>
            <a:endParaRPr/>
          </a:p>
          <a:p>
            <a:pPr marL="0" lvl="0" indent="0" algn="l" rtl="0">
              <a:spcBef>
                <a:spcPts val="0"/>
              </a:spcBef>
              <a:spcAft>
                <a:spcPts val="0"/>
              </a:spcAft>
              <a:buNone/>
            </a:pPr>
            <a:r>
              <a:rPr lang="en"/>
              <a:t>connected with the link and then here's another town with four people also happily connected with a link how do I</a:t>
            </a:r>
            <a:endParaRPr/>
          </a:p>
          <a:p>
            <a:pPr marL="0" lvl="0" indent="0" algn="l" rtl="0">
              <a:spcBef>
                <a:spcPts val="0"/>
              </a:spcBef>
              <a:spcAft>
                <a:spcPts val="0"/>
              </a:spcAft>
              <a:buNone/>
            </a:pPr>
            <a:r>
              <a:rPr lang="en"/>
              <a:t>25:03</a:t>
            </a:r>
            <a:endParaRPr/>
          </a:p>
          <a:p>
            <a:pPr marL="0" lvl="0" indent="0" algn="l" rtl="0">
              <a:spcBef>
                <a:spcPts val="0"/>
              </a:spcBef>
              <a:spcAft>
                <a:spcPts val="0"/>
              </a:spcAft>
              <a:buNone/>
            </a:pPr>
            <a:r>
              <a:rPr lang="en"/>
              <a:t>connect these two towns together say someone from here wants to send a message to someone from here how do they</a:t>
            </a:r>
            <a:endParaRPr/>
          </a:p>
          <a:p>
            <a:pPr marL="0" lvl="0" indent="0" algn="l" rtl="0">
              <a:spcBef>
                <a:spcPts val="0"/>
              </a:spcBef>
              <a:spcAft>
                <a:spcPts val="0"/>
              </a:spcAft>
              <a:buNone/>
            </a:pPr>
            <a:r>
              <a:rPr lang="en"/>
              <a:t>25:10</a:t>
            </a:r>
            <a:endParaRPr/>
          </a:p>
          <a:p>
            <a:pPr marL="0" lvl="0" indent="0" algn="l" rtl="0">
              <a:spcBef>
                <a:spcPts val="0"/>
              </a:spcBef>
              <a:spcAft>
                <a:spcPts val="0"/>
              </a:spcAft>
              <a:buNone/>
            </a:pPr>
            <a:r>
              <a:rPr lang="en"/>
              <a:t>communicate so I mean something you could try is you could try to link up everyone with a bunch of links so go</a:t>
            </a:r>
            <a:endParaRPr/>
          </a:p>
          <a:p>
            <a:pPr marL="0" lvl="0" indent="0" algn="l" rtl="0">
              <a:spcBef>
                <a:spcPts val="0"/>
              </a:spcBef>
              <a:spcAft>
                <a:spcPts val="0"/>
              </a:spcAft>
              <a:buNone/>
            </a:pPr>
            <a:r>
              <a:rPr lang="en"/>
              <a:t>25:15</a:t>
            </a:r>
            <a:endParaRPr/>
          </a:p>
          <a:p>
            <a:pPr marL="0" lvl="0" indent="0" algn="l" rtl="0">
              <a:spcBef>
                <a:spcPts val="0"/>
              </a:spcBef>
              <a:spcAft>
                <a:spcPts val="0"/>
              </a:spcAft>
              <a:buNone/>
            </a:pPr>
            <a:r>
              <a:rPr lang="en"/>
              <a:t>install a bunch of wires between people between every pair of houses or every pair of nodes but hopefully you can</a:t>
            </a:r>
            <a:endParaRPr/>
          </a:p>
          <a:p>
            <a:pPr marL="0" lvl="0" indent="0" algn="l" rtl="0">
              <a:spcBef>
                <a:spcPts val="0"/>
              </a:spcBef>
              <a:spcAft>
                <a:spcPts val="0"/>
              </a:spcAft>
              <a:buNone/>
            </a:pPr>
            <a:r>
              <a:rPr lang="en"/>
              <a:t>25:22</a:t>
            </a:r>
            <a:endParaRPr/>
          </a:p>
          <a:p>
            <a:pPr marL="0" lvl="0" indent="0" algn="l" rtl="0">
              <a:spcBef>
                <a:spcPts val="0"/>
              </a:spcBef>
              <a:spcAft>
                <a:spcPts val="0"/>
              </a:spcAft>
              <a:buNone/>
            </a:pPr>
            <a:r>
              <a:rPr lang="en"/>
              <a:t>already see this is going to get very complicated very expensive very quickly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ef7e107ab8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ef7e107ab8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we don't want to do this so instead I'm going to go borrow from my postal</a:t>
            </a:r>
            <a:endParaRPr/>
          </a:p>
          <a:p>
            <a:pPr marL="0" lvl="0" indent="0" algn="l" rtl="0">
              <a:spcBef>
                <a:spcPts val="0"/>
              </a:spcBef>
              <a:spcAft>
                <a:spcPts val="0"/>
              </a:spcAft>
              <a:buNone/>
            </a:pPr>
            <a:r>
              <a:rPr lang="en"/>
              <a:t>25:34</a:t>
            </a:r>
            <a:endParaRPr/>
          </a:p>
          <a:p>
            <a:pPr marL="0" lvl="0" indent="0" algn="l" rtl="0">
              <a:spcBef>
                <a:spcPts val="0"/>
              </a:spcBef>
              <a:spcAft>
                <a:spcPts val="0"/>
              </a:spcAft>
              <a:buNone/>
            </a:pPr>
            <a:r>
              <a:rPr lang="en"/>
              <a:t>analogy and bring in something else called a post office have people even been to post offices because you're all</a:t>
            </a:r>
            <a:endParaRPr/>
          </a:p>
          <a:p>
            <a:pPr marL="0" lvl="0" indent="0" algn="l" rtl="0">
              <a:spcBef>
                <a:spcPts val="0"/>
              </a:spcBef>
              <a:spcAft>
                <a:spcPts val="0"/>
              </a:spcAft>
              <a:buNone/>
            </a:pPr>
            <a:r>
              <a:rPr lang="en"/>
              <a:t>25:40</a:t>
            </a:r>
            <a:endParaRPr/>
          </a:p>
          <a:p>
            <a:pPr marL="0" lvl="0" indent="0" algn="l" rtl="0">
              <a:spcBef>
                <a:spcPts val="0"/>
              </a:spcBef>
              <a:spcAft>
                <a:spcPts val="0"/>
              </a:spcAft>
              <a:buNone/>
            </a:pPr>
            <a:r>
              <a:rPr lang="en"/>
              <a:t>so young I don't know but a post office is a building you can go there and drop</a:t>
            </a:r>
            <a:endParaRPr/>
          </a:p>
          <a:p>
            <a:pPr marL="0" lvl="0" indent="0" algn="l" rtl="0">
              <a:spcBef>
                <a:spcPts val="0"/>
              </a:spcBef>
              <a:spcAft>
                <a:spcPts val="0"/>
              </a:spcAft>
              <a:buNone/>
            </a:pPr>
            <a:r>
              <a:rPr lang="en"/>
              <a:t>25:45</a:t>
            </a:r>
            <a:endParaRPr/>
          </a:p>
          <a:p>
            <a:pPr marL="0" lvl="0" indent="0" algn="l" rtl="0">
              <a:spcBef>
                <a:spcPts val="0"/>
              </a:spcBef>
              <a:spcAft>
                <a:spcPts val="0"/>
              </a:spcAft>
              <a:buNone/>
            </a:pPr>
            <a:r>
              <a:rPr lang="en"/>
              <a:t>off your mail and they will deliver the mail to its destination for you so here's what I'm going to do I'm going to</a:t>
            </a:r>
            <a:endParaRPr/>
          </a:p>
          <a:p>
            <a:pPr marL="0" lvl="0" indent="0" algn="l" rtl="0">
              <a:spcBef>
                <a:spcPts val="0"/>
              </a:spcBef>
              <a:spcAft>
                <a:spcPts val="0"/>
              </a:spcAft>
              <a:buNone/>
            </a:pPr>
            <a:r>
              <a:rPr lang="en"/>
              <a:t>25:51</a:t>
            </a:r>
            <a:endParaRPr/>
          </a:p>
          <a:p>
            <a:pPr marL="0" lvl="0" indent="0" algn="l" rtl="0">
              <a:spcBef>
                <a:spcPts val="0"/>
              </a:spcBef>
              <a:spcAft>
                <a:spcPts val="0"/>
              </a:spcAft>
              <a:buNone/>
            </a:pPr>
            <a:r>
              <a:rPr lang="en"/>
              <a:t>introduce a post office in the first town and introduce a post office in the second town and instead of doing the</a:t>
            </a:r>
            <a:endParaRPr/>
          </a:p>
          <a:p>
            <a:pPr marL="0" lvl="0" indent="0" algn="l" rtl="0">
              <a:spcBef>
                <a:spcPts val="0"/>
              </a:spcBef>
              <a:spcAft>
                <a:spcPts val="0"/>
              </a:spcAft>
              <a:buNone/>
            </a:pPr>
            <a:r>
              <a:rPr lang="en"/>
              <a:t>25:57</a:t>
            </a:r>
            <a:endParaRPr/>
          </a:p>
          <a:p>
            <a:pPr marL="0" lvl="0" indent="0" algn="l" rtl="0">
              <a:spcBef>
                <a:spcPts val="0"/>
              </a:spcBef>
              <a:spcAft>
                <a:spcPts val="0"/>
              </a:spcAft>
              <a:buNone/>
            </a:pPr>
            <a:r>
              <a:rPr lang="en"/>
              <a:t>thing from early where I draw wires between every single pair of computers</a:t>
            </a:r>
            <a:endParaRPr/>
          </a:p>
          <a:p>
            <a:pPr marL="0" lvl="0" indent="0" algn="l" rtl="0">
              <a:spcBef>
                <a:spcPts val="0"/>
              </a:spcBef>
              <a:spcAft>
                <a:spcPts val="0"/>
              </a:spcAft>
              <a:buNone/>
            </a:pPr>
            <a:r>
              <a:rPr lang="en"/>
              <a:t>26:03</a:t>
            </a:r>
            <a:endParaRPr/>
          </a:p>
          <a:p>
            <a:pPr marL="0" lvl="0" indent="0" algn="l" rtl="0">
              <a:spcBef>
                <a:spcPts val="0"/>
              </a:spcBef>
              <a:spcAft>
                <a:spcPts val="0"/>
              </a:spcAft>
              <a:buNone/>
            </a:pPr>
            <a:r>
              <a:rPr lang="en"/>
              <a:t>I'm just going to connect the two post offices so for example drop a wire between them or in the postal analogy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ef7e107ab8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ef7e107ab8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tell the mailman to go between these two buildings and so what's great about this is now for example if this person wants</a:t>
            </a:r>
            <a:endParaRPr/>
          </a:p>
          <a:p>
            <a:pPr marL="0" lvl="0" indent="0" algn="l" rtl="0">
              <a:spcBef>
                <a:spcPts val="0"/>
              </a:spcBef>
              <a:spcAft>
                <a:spcPts val="0"/>
              </a:spcAft>
              <a:buNone/>
            </a:pPr>
            <a:r>
              <a:rPr lang="en"/>
              <a:t>26:16</a:t>
            </a:r>
            <a:endParaRPr/>
          </a:p>
          <a:p>
            <a:pPr marL="0" lvl="0" indent="0" algn="l" rtl="0">
              <a:spcBef>
                <a:spcPts val="0"/>
              </a:spcBef>
              <a:spcAft>
                <a:spcPts val="0"/>
              </a:spcAft>
              <a:buNone/>
            </a:pPr>
            <a:r>
              <a:rPr lang="en"/>
              <a:t>to talk to this person instead of directly sending a message because we already saw that can't scale you can</a:t>
            </a:r>
            <a:endParaRPr/>
          </a:p>
          <a:p>
            <a:pPr marL="0" lvl="0" indent="0" algn="l" rtl="0">
              <a:spcBef>
                <a:spcPts val="0"/>
              </a:spcBef>
              <a:spcAft>
                <a:spcPts val="0"/>
              </a:spcAft>
              <a:buNone/>
            </a:pPr>
            <a:r>
              <a:rPr lang="en"/>
              <a:t>26:22</a:t>
            </a:r>
            <a:endParaRPr/>
          </a:p>
          <a:p>
            <a:pPr marL="0" lvl="0" indent="0" algn="l" rtl="0">
              <a:spcBef>
                <a:spcPts val="0"/>
              </a:spcBef>
              <a:spcAft>
                <a:spcPts val="0"/>
              </a:spcAft>
              <a:buNone/>
            </a:pPr>
            <a:r>
              <a:rPr lang="en"/>
              <a:t>send the message to your post office and then what's your post office going to do it's going to forward the message</a:t>
            </a:r>
            <a:endParaRPr/>
          </a:p>
          <a:p>
            <a:pPr marL="0" lvl="0" indent="0" algn="l" rtl="0">
              <a:spcBef>
                <a:spcPts val="0"/>
              </a:spcBef>
              <a:spcAft>
                <a:spcPts val="0"/>
              </a:spcAft>
              <a:buNone/>
            </a:pPr>
            <a:r>
              <a:rPr lang="en"/>
              <a:t>26:28</a:t>
            </a:r>
            <a:endParaRPr/>
          </a:p>
          <a:p>
            <a:pPr marL="0" lvl="0" indent="0" algn="l" rtl="0">
              <a:spcBef>
                <a:spcPts val="0"/>
              </a:spcBef>
              <a:spcAft>
                <a:spcPts val="0"/>
              </a:spcAft>
              <a:buNone/>
            </a:pPr>
            <a:r>
              <a:rPr lang="en"/>
              <a:t>so pass it along this link to the other post office and then that post office looks at the letter and says oh it's for</a:t>
            </a:r>
            <a:endParaRPr/>
          </a:p>
          <a:p>
            <a:pPr marL="0" lvl="0" indent="0" algn="l" rtl="0">
              <a:spcBef>
                <a:spcPts val="0"/>
              </a:spcBef>
              <a:spcAft>
                <a:spcPts val="0"/>
              </a:spcAft>
              <a:buNone/>
            </a:pPr>
            <a:r>
              <a:rPr lang="en"/>
              <a:t>26:34</a:t>
            </a:r>
            <a:endParaRPr/>
          </a:p>
          <a:p>
            <a:pPr marL="0" lvl="0" indent="0" algn="l" rtl="0">
              <a:spcBef>
                <a:spcPts val="0"/>
              </a:spcBef>
              <a:spcAft>
                <a:spcPts val="0"/>
              </a:spcAft>
              <a:buNone/>
            </a:pPr>
            <a:r>
              <a:rPr lang="en"/>
              <a:t>this person let me drop it off for that person at their final destination so by</a:t>
            </a:r>
            <a:endParaRPr/>
          </a:p>
          <a:p>
            <a:pPr marL="0" lvl="0" indent="0" algn="l" rtl="0">
              <a:spcBef>
                <a:spcPts val="0"/>
              </a:spcBef>
              <a:spcAft>
                <a:spcPts val="0"/>
              </a:spcAft>
              <a:buNone/>
            </a:pPr>
            <a:r>
              <a:rPr lang="en"/>
              <a:t>26:40</a:t>
            </a:r>
            <a:endParaRPr/>
          </a:p>
          <a:p>
            <a:pPr marL="0" lvl="0" indent="0" algn="l" rtl="0">
              <a:spcBef>
                <a:spcPts val="0"/>
              </a:spcBef>
              <a:spcAft>
                <a:spcPts val="0"/>
              </a:spcAft>
              <a:buNone/>
            </a:pPr>
            <a:r>
              <a:rPr lang="en"/>
              <a:t>using this post office approach I only needed a single extra link and now both of these towns are connected which is</a:t>
            </a:r>
            <a:endParaRPr/>
          </a:p>
          <a:p>
            <a:pPr marL="0" lvl="0" indent="0" algn="l" rtl="0">
              <a:spcBef>
                <a:spcPts val="0"/>
              </a:spcBef>
              <a:spcAft>
                <a:spcPts val="0"/>
              </a:spcAft>
              <a:buNone/>
            </a:pPr>
            <a:r>
              <a:rPr lang="en"/>
              <a:t>26:48</a:t>
            </a:r>
            <a:endParaRPr/>
          </a:p>
          <a:p>
            <a:pPr marL="0" lvl="0" indent="0" algn="l" rtl="0">
              <a:spcBef>
                <a:spcPts val="0"/>
              </a:spcBef>
              <a:spcAft>
                <a:spcPts val="0"/>
              </a:spcAft>
              <a:buNone/>
            </a:pPr>
            <a:r>
              <a:rPr lang="en"/>
              <a:t>great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ef7e107ab8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ef7e107ab8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f7e107ab8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f7e107ab8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This will probably make more sense once we talk about the layers of the internet today but as a running analogy throughout all of today and the whole class we will use the postal system which is used to send and receive physical mail. </a:t>
            </a:r>
            <a:endParaRPr sz="900">
              <a:solidFill>
                <a:schemeClr val="dk1"/>
              </a:solidFill>
              <a:latin typeface="Roboto"/>
              <a:ea typeface="Roboto"/>
              <a:cs typeface="Roboto"/>
              <a:sym typeface="Roboto"/>
            </a:endParaRPr>
          </a:p>
          <a:p>
            <a:pPr marL="0" lvl="0" indent="0" algn="l" rtl="0">
              <a:spcBef>
                <a:spcPts val="0"/>
              </a:spcBef>
              <a:spcAft>
                <a:spcPts val="0"/>
              </a:spcAft>
              <a:buNone/>
            </a:pPr>
            <a:endParaRPr sz="900">
              <a:solidFill>
                <a:schemeClr val="dk1"/>
              </a:solidFill>
              <a:latin typeface="Roboto"/>
              <a:ea typeface="Roboto"/>
              <a:cs typeface="Roboto"/>
              <a:sym typeface="Roboto"/>
            </a:endParaRPr>
          </a:p>
          <a:p>
            <a:pPr marL="0" lvl="0" indent="0" algn="l" rtl="0">
              <a:spcBef>
                <a:spcPts val="0"/>
              </a:spcBef>
              <a:spcAft>
                <a:spcPts val="0"/>
              </a:spcAft>
              <a:buNone/>
            </a:pPr>
            <a:r>
              <a:rPr lang="en" sz="900">
                <a:solidFill>
                  <a:schemeClr val="dk1"/>
                </a:solidFill>
                <a:latin typeface="Roboto"/>
                <a:ea typeface="Roboto"/>
                <a:cs typeface="Roboto"/>
                <a:sym typeface="Roboto"/>
              </a:rPr>
              <a:t>Focus on the infrastructure - like the mail person routes and the trucks, not the content of what’s inside the letters. So the point is that the infrastructure doesn’t change if you're sending you know love letters or hate mail that's not really our concern although if we’re supporting lots of tiny letters or huge boxes – the infrastructure might look different. </a:t>
            </a:r>
            <a:endParaRPr sz="900">
              <a:solidFill>
                <a:schemeClr val="dk1"/>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ef7e107ab8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ef7e107ab8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I've connected Two Towns what is stopping me from connecting three or four or all of them and in fact that's</a:t>
            </a:r>
            <a:endParaRPr/>
          </a:p>
          <a:p>
            <a:pPr marL="0" lvl="0" indent="0" algn="l" rtl="0">
              <a:spcBef>
                <a:spcPts val="0"/>
              </a:spcBef>
              <a:spcAft>
                <a:spcPts val="0"/>
              </a:spcAft>
              <a:buNone/>
            </a:pPr>
            <a:r>
              <a:rPr lang="en"/>
              <a:t>27:03</a:t>
            </a:r>
            <a:endParaRPr/>
          </a:p>
          <a:p>
            <a:pPr marL="0" lvl="0" indent="0" algn="l" rtl="0">
              <a:spcBef>
                <a:spcPts val="0"/>
              </a:spcBef>
              <a:spcAft>
                <a:spcPts val="0"/>
              </a:spcAft>
              <a:buNone/>
            </a:pPr>
            <a:r>
              <a:rPr lang="en"/>
              <a:t>what we do so we're going to go crazy and we're going to connect all the towns with all sorts of post offices and</a:t>
            </a:r>
            <a:endParaRPr/>
          </a:p>
          <a:p>
            <a:pPr marL="0" lvl="0" indent="0" algn="l" rtl="0">
              <a:spcBef>
                <a:spcPts val="0"/>
              </a:spcBef>
              <a:spcAft>
                <a:spcPts val="0"/>
              </a:spcAft>
              <a:buNone/>
            </a:pPr>
            <a:r>
              <a:rPr lang="en"/>
              <a:t>27:09</a:t>
            </a:r>
            <a:endParaRPr/>
          </a:p>
          <a:p>
            <a:pPr marL="0" lvl="0" indent="0" algn="l" rtl="0">
              <a:spcBef>
                <a:spcPts val="0"/>
              </a:spcBef>
              <a:spcAft>
                <a:spcPts val="0"/>
              </a:spcAft>
              <a:buNone/>
            </a:pPr>
            <a:r>
              <a:rPr lang="en"/>
              <a:t>houses so you can imagine this is like a map of the world I have all these different houses lying around in all</a:t>
            </a:r>
            <a:endParaRPr/>
          </a:p>
          <a:p>
            <a:pPr marL="0" lvl="0" indent="0" algn="l" rtl="0">
              <a:spcBef>
                <a:spcPts val="0"/>
              </a:spcBef>
              <a:spcAft>
                <a:spcPts val="0"/>
              </a:spcAft>
              <a:buNone/>
            </a:pPr>
            <a:r>
              <a:rPr lang="en"/>
              <a:t>27:15</a:t>
            </a:r>
            <a:endParaRPr/>
          </a:p>
          <a:p>
            <a:pPr marL="0" lvl="0" indent="0" algn="l" rtl="0">
              <a:spcBef>
                <a:spcPts val="0"/>
              </a:spcBef>
              <a:spcAft>
                <a:spcPts val="0"/>
              </a:spcAft>
              <a:buNone/>
            </a:pPr>
            <a:r>
              <a:rPr lang="en"/>
              <a:t>these different towns there's all these different post offices connecting them and if I connect everyone up together in</a:t>
            </a:r>
            <a:endParaRPr/>
          </a:p>
          <a:p>
            <a:pPr marL="0" lvl="0" indent="0" algn="l" rtl="0">
              <a:spcBef>
                <a:spcPts val="0"/>
              </a:spcBef>
              <a:spcAft>
                <a:spcPts val="0"/>
              </a:spcAft>
              <a:buNone/>
            </a:pPr>
            <a:r>
              <a:rPr lang="en"/>
              <a:t>27:21</a:t>
            </a:r>
            <a:endParaRPr/>
          </a:p>
          <a:p>
            <a:pPr marL="0" lvl="0" indent="0" algn="l" rtl="0">
              <a:spcBef>
                <a:spcPts val="0"/>
              </a:spcBef>
              <a:spcAft>
                <a:spcPts val="0"/>
              </a:spcAft>
              <a:buNone/>
            </a:pPr>
            <a:r>
              <a:rPr lang="en"/>
              <a:t>the whole wide world I get the internet and I built it in a way where I took</a:t>
            </a:r>
            <a:endParaRPr/>
          </a:p>
          <a:p>
            <a:pPr marL="0" lvl="0" indent="0" algn="l" rtl="0">
              <a:spcBef>
                <a:spcPts val="0"/>
              </a:spcBef>
              <a:spcAft>
                <a:spcPts val="0"/>
              </a:spcAft>
              <a:buNone/>
            </a:pPr>
            <a:r>
              <a:rPr lang="en"/>
              <a:t>27:26</a:t>
            </a:r>
            <a:endParaRPr/>
          </a:p>
          <a:p>
            <a:pPr marL="0" lvl="0" indent="0" algn="l" rtl="0">
              <a:spcBef>
                <a:spcPts val="0"/>
              </a:spcBef>
              <a:spcAft>
                <a:spcPts val="0"/>
              </a:spcAft>
              <a:buNone/>
            </a:pPr>
            <a:r>
              <a:rPr lang="en"/>
              <a:t>small building blocks and work my way up something like this and if you squinted this a little bit you'll see why we call</a:t>
            </a:r>
            <a:endParaRPr/>
          </a:p>
          <a:p>
            <a:pPr marL="0" lvl="0" indent="0" algn="l" rtl="0">
              <a:spcBef>
                <a:spcPts val="0"/>
              </a:spcBef>
              <a:spcAft>
                <a:spcPts val="0"/>
              </a:spcAft>
              <a:buNone/>
            </a:pPr>
            <a:r>
              <a:rPr lang="en"/>
              <a:t>27:33</a:t>
            </a:r>
            <a:endParaRPr/>
          </a:p>
          <a:p>
            <a:pPr marL="0" lvl="0" indent="0" algn="l" rtl="0">
              <a:spcBef>
                <a:spcPts val="0"/>
              </a:spcBef>
              <a:spcAft>
                <a:spcPts val="0"/>
              </a:spcAft>
              <a:buNone/>
            </a:pPr>
            <a:r>
              <a:rPr lang="en"/>
              <a:t>the internet a network of networks that's a term that people like to use so what does that mean well if you stare at</a:t>
            </a:r>
            <a:endParaRPr/>
          </a:p>
          <a:p>
            <a:pPr marL="0" lvl="0" indent="0" algn="l" rtl="0">
              <a:spcBef>
                <a:spcPts val="0"/>
              </a:spcBef>
              <a:spcAft>
                <a:spcPts val="0"/>
              </a:spcAft>
              <a:buNone/>
            </a:pPr>
            <a:r>
              <a:rPr lang="en"/>
              <a:t>27:40</a:t>
            </a:r>
            <a:endParaRPr/>
          </a:p>
          <a:p>
            <a:pPr marL="0" lvl="0" indent="0" algn="l" rtl="0">
              <a:spcBef>
                <a:spcPts val="0"/>
              </a:spcBef>
              <a:spcAft>
                <a:spcPts val="0"/>
              </a:spcAft>
              <a:buNone/>
            </a:pPr>
            <a:r>
              <a:rPr lang="en"/>
              <a:t>this we have all these little towns and each little town is kind of doing its own thing so here's a network here's a</a:t>
            </a:r>
            <a:endParaRPr/>
          </a:p>
          <a:p>
            <a:pPr marL="0" lvl="0" indent="0" algn="l" rtl="0">
              <a:spcBef>
                <a:spcPts val="0"/>
              </a:spcBef>
              <a:spcAft>
                <a:spcPts val="0"/>
              </a:spcAft>
              <a:buNone/>
            </a:pPr>
            <a:r>
              <a:rPr lang="en"/>
              <a:t>27:47</a:t>
            </a:r>
            <a:endParaRPr/>
          </a:p>
          <a:p>
            <a:pPr marL="0" lvl="0" indent="0" algn="l" rtl="0">
              <a:spcBef>
                <a:spcPts val="0"/>
              </a:spcBef>
              <a:spcAft>
                <a:spcPts val="0"/>
              </a:spcAft>
              <a:buNone/>
            </a:pPr>
            <a:r>
              <a:rPr lang="en"/>
              <a:t>network here's a network here's a network each little town is doing its own little thing and then all the towns</a:t>
            </a:r>
            <a:endParaRPr/>
          </a:p>
          <a:p>
            <a:pPr marL="0" lvl="0" indent="0" algn="l" rtl="0">
              <a:spcBef>
                <a:spcPts val="0"/>
              </a:spcBef>
              <a:spcAft>
                <a:spcPts val="0"/>
              </a:spcAft>
              <a:buNone/>
            </a:pPr>
            <a:r>
              <a:rPr lang="en"/>
              <a:t>27:53</a:t>
            </a:r>
            <a:endParaRPr/>
          </a:p>
          <a:p>
            <a:pPr marL="0" lvl="0" indent="0" algn="l" rtl="0">
              <a:spcBef>
                <a:spcPts val="0"/>
              </a:spcBef>
              <a:spcAft>
                <a:spcPts val="0"/>
              </a:spcAft>
              <a:buNone/>
            </a:pPr>
            <a:r>
              <a:rPr lang="en"/>
              <a:t>connect to each other to form the internet so why do we call this a network of Networks because all of these</a:t>
            </a:r>
            <a:endParaRPr/>
          </a:p>
          <a:p>
            <a:pPr marL="0" lvl="0" indent="0" algn="l" rtl="0">
              <a:spcBef>
                <a:spcPts val="0"/>
              </a:spcBef>
              <a:spcAft>
                <a:spcPts val="0"/>
              </a:spcAft>
              <a:buNone/>
            </a:pPr>
            <a:r>
              <a:rPr lang="en"/>
              <a:t>27:58</a:t>
            </a:r>
            <a:endParaRPr/>
          </a:p>
          <a:p>
            <a:pPr marL="0" lvl="0" indent="0" algn="l" rtl="0">
              <a:spcBef>
                <a:spcPts val="0"/>
              </a:spcBef>
              <a:spcAft>
                <a:spcPts val="0"/>
              </a:spcAft>
              <a:buNone/>
            </a:pPr>
            <a:r>
              <a:rPr lang="en"/>
              <a:t>little individual pieces form a network and then we connect all the sub networks</a:t>
            </a:r>
            <a:endParaRPr/>
          </a:p>
          <a:p>
            <a:pPr marL="0" lvl="0" indent="0" algn="l" rtl="0">
              <a:spcBef>
                <a:spcPts val="0"/>
              </a:spcBef>
              <a:spcAft>
                <a:spcPts val="0"/>
              </a:spcAft>
              <a:buNone/>
            </a:pPr>
            <a:r>
              <a:rPr lang="en"/>
              <a:t>28:04</a:t>
            </a:r>
            <a:endParaRPr/>
          </a:p>
          <a:p>
            <a:pPr marL="0" lvl="0" indent="0" algn="l" rtl="0">
              <a:spcBef>
                <a:spcPts val="0"/>
              </a:spcBef>
              <a:spcAft>
                <a:spcPts val="0"/>
              </a:spcAft>
              <a:buNone/>
            </a:pPr>
            <a:r>
              <a:rPr lang="en"/>
              <a:t>up into a big gantic Network that's the internet that's your first peak of the</a:t>
            </a:r>
            <a:endParaRPr/>
          </a:p>
          <a:p>
            <a:pPr marL="0" lvl="0" indent="0" algn="l" rtl="0">
              <a:spcBef>
                <a:spcPts val="0"/>
              </a:spcBef>
              <a:spcAft>
                <a:spcPts val="0"/>
              </a:spcAft>
              <a:buNone/>
            </a:pPr>
            <a:r>
              <a:rPr lang="en"/>
              <a:t>28:10</a:t>
            </a:r>
            <a:endParaRPr/>
          </a:p>
          <a:p>
            <a:pPr marL="0" lvl="0" indent="0" algn="l" rtl="0">
              <a:spcBef>
                <a:spcPts val="0"/>
              </a:spcBef>
              <a:spcAft>
                <a:spcPts val="0"/>
              </a:spcAft>
              <a:buNone/>
            </a:pPr>
            <a:r>
              <a:rPr lang="en"/>
              <a:t>Internet it's this little crappy picture on a slide that's the internet kind of</a:t>
            </a:r>
            <a:endParaRPr/>
          </a:p>
          <a:p>
            <a:pPr marL="0" lvl="0" indent="0" algn="l" rtl="0">
              <a:spcBef>
                <a:spcPts val="0"/>
              </a:spcBef>
              <a:spcAft>
                <a:spcPts val="0"/>
              </a:spcAft>
              <a:buNone/>
            </a:pPr>
            <a:endParaRPr/>
          </a:p>
          <a:p>
            <a:pPr marL="0" lvl="0" indent="0" algn="l" rtl="0">
              <a:spcBef>
                <a:spcPts val="0"/>
              </a:spcBef>
              <a:spcAft>
                <a:spcPts val="0"/>
              </a:spcAft>
              <a:buNone/>
            </a:pPr>
            <a:r>
              <a:rPr lang="en"/>
              <a:t>okay pause for questions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ef7e107ab8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ef7e107ab8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great so to break down this diagram a little bit more and to introduce some</a:t>
            </a:r>
            <a:endParaRPr/>
          </a:p>
          <a:p>
            <a:pPr marL="0" lvl="0" indent="0" algn="l" rtl="0">
              <a:spcBef>
                <a:spcPts val="0"/>
              </a:spcBef>
              <a:spcAft>
                <a:spcPts val="0"/>
              </a:spcAft>
              <a:buNone/>
            </a:pPr>
            <a:r>
              <a:rPr lang="en"/>
              <a:t>28:37</a:t>
            </a:r>
            <a:endParaRPr/>
          </a:p>
          <a:p>
            <a:pPr marL="0" lvl="0" indent="0" algn="l" rtl="0">
              <a:spcBef>
                <a:spcPts val="0"/>
              </a:spcBef>
              <a:spcAft>
                <a:spcPts val="0"/>
              </a:spcAft>
              <a:buNone/>
            </a:pPr>
            <a:r>
              <a:rPr lang="en"/>
              <a:t>more terminology it's the first lecture there's a lot of terminology sorry but</a:t>
            </a:r>
            <a:endParaRPr/>
          </a:p>
          <a:p>
            <a:pPr marL="0" lvl="0" indent="0" algn="l" rtl="0">
              <a:spcBef>
                <a:spcPts val="0"/>
              </a:spcBef>
              <a:spcAft>
                <a:spcPts val="0"/>
              </a:spcAft>
              <a:buNone/>
            </a:pPr>
            <a:r>
              <a:rPr lang="en"/>
              <a:t>28:43</a:t>
            </a:r>
            <a:endParaRPr/>
          </a:p>
          <a:p>
            <a:pPr marL="0" lvl="0" indent="0" algn="l" rtl="0">
              <a:spcBef>
                <a:spcPts val="0"/>
              </a:spcBef>
              <a:spcAft>
                <a:spcPts val="0"/>
              </a:spcAft>
              <a:buNone/>
            </a:pPr>
            <a:r>
              <a:rPr lang="en"/>
              <a:t>uh if you look at this picture we're not going to stop saying post offices and houses Because the Internet is not</a:t>
            </a:r>
            <a:endParaRPr/>
          </a:p>
          <a:p>
            <a:pPr marL="0" lvl="0" indent="0" algn="l" rtl="0">
              <a:spcBef>
                <a:spcPts val="0"/>
              </a:spcBef>
              <a:spcAft>
                <a:spcPts val="0"/>
              </a:spcAft>
              <a:buNone/>
            </a:pPr>
            <a:r>
              <a:rPr lang="en"/>
              <a:t>28:49</a:t>
            </a:r>
            <a:endParaRPr/>
          </a:p>
          <a:p>
            <a:pPr marL="0" lvl="0" indent="0" algn="l" rtl="0">
              <a:spcBef>
                <a:spcPts val="0"/>
              </a:spcBef>
              <a:spcAft>
                <a:spcPts val="0"/>
              </a:spcAft>
              <a:buNone/>
            </a:pPr>
            <a:r>
              <a:rPr lang="en"/>
              <a:t>actually post offices and houses but in fact the internet is end hosts and</a:t>
            </a:r>
            <a:endParaRPr/>
          </a:p>
          <a:p>
            <a:pPr marL="0" lvl="0" indent="0" algn="l" rtl="0">
              <a:spcBef>
                <a:spcPts val="0"/>
              </a:spcBef>
              <a:spcAft>
                <a:spcPts val="0"/>
              </a:spcAft>
              <a:buNone/>
            </a:pPr>
            <a:r>
              <a:rPr lang="en"/>
              <a:t>28:54</a:t>
            </a:r>
            <a:endParaRPr/>
          </a:p>
          <a:p>
            <a:pPr marL="0" lvl="0" indent="0" algn="l" rtl="0">
              <a:spcBef>
                <a:spcPts val="0"/>
              </a:spcBef>
              <a:spcAft>
                <a:spcPts val="0"/>
              </a:spcAft>
              <a:buNone/>
            </a:pPr>
            <a:r>
              <a:rPr lang="en"/>
              <a:t>routers those are the fancy words that we're going to use so this class when I draw an end host I draw a circle I tried</a:t>
            </a:r>
            <a:endParaRPr/>
          </a:p>
          <a:p>
            <a:pPr marL="0" lvl="0" indent="0" algn="l" rtl="0">
              <a:spcBef>
                <a:spcPts val="0"/>
              </a:spcBef>
              <a:spcAft>
                <a:spcPts val="0"/>
              </a:spcAft>
              <a:buNone/>
            </a:pPr>
            <a:r>
              <a:rPr lang="en"/>
              <a:t>29:01</a:t>
            </a:r>
            <a:endParaRPr/>
          </a:p>
          <a:p>
            <a:pPr marL="0" lvl="0" indent="0" algn="l" rtl="0">
              <a:spcBef>
                <a:spcPts val="0"/>
              </a:spcBef>
              <a:spcAft>
                <a:spcPts val="0"/>
              </a:spcAft>
              <a:buNone/>
            </a:pPr>
            <a:r>
              <a:rPr lang="en"/>
              <a:t>my best to make this always true maybe some exceptions but 99% of the time when</a:t>
            </a:r>
            <a:endParaRPr/>
          </a:p>
          <a:p>
            <a:pPr marL="0" lvl="0" indent="0" algn="l" rtl="0">
              <a:spcBef>
                <a:spcPts val="0"/>
              </a:spcBef>
              <a:spcAft>
                <a:spcPts val="0"/>
              </a:spcAft>
              <a:buNone/>
            </a:pPr>
            <a:r>
              <a:rPr lang="en"/>
              <a:t>29:07</a:t>
            </a:r>
            <a:endParaRPr/>
          </a:p>
          <a:p>
            <a:pPr marL="0" lvl="0" indent="0" algn="l" rtl="0">
              <a:spcBef>
                <a:spcPts val="0"/>
              </a:spcBef>
              <a:spcAft>
                <a:spcPts val="0"/>
              </a:spcAft>
              <a:buNone/>
            </a:pPr>
            <a:r>
              <a:rPr lang="en"/>
              <a:t>you see a circle in this class the circle is the end host these are the machines that want to communicate over</a:t>
            </a:r>
            <a:endParaRPr/>
          </a:p>
          <a:p>
            <a:pPr marL="0" lvl="0" indent="0" algn="l" rtl="0">
              <a:spcBef>
                <a:spcPts val="0"/>
              </a:spcBef>
              <a:spcAft>
                <a:spcPts val="0"/>
              </a:spcAft>
              <a:buNone/>
            </a:pPr>
            <a:r>
              <a:rPr lang="en"/>
              <a:t>29:12</a:t>
            </a:r>
            <a:endParaRPr/>
          </a:p>
          <a:p>
            <a:pPr marL="0" lvl="0" indent="0" algn="l" rtl="0">
              <a:spcBef>
                <a:spcPts val="0"/>
              </a:spcBef>
              <a:spcAft>
                <a:spcPts val="0"/>
              </a:spcAft>
              <a:buNone/>
            </a:pPr>
            <a:r>
              <a:rPr lang="en"/>
              <a:t>the Internet so as an analogy these are the houses people live in the houses and they want to talk to each other in the</a:t>
            </a:r>
            <a:endParaRPr/>
          </a:p>
          <a:p>
            <a:pPr marL="0" lvl="0" indent="0" algn="l" rtl="0">
              <a:spcBef>
                <a:spcPts val="0"/>
              </a:spcBef>
              <a:spcAft>
                <a:spcPts val="0"/>
              </a:spcAft>
              <a:buNone/>
            </a:pPr>
            <a:r>
              <a:rPr lang="en"/>
              <a:t>29:19</a:t>
            </a:r>
            <a:endParaRPr/>
          </a:p>
          <a:p>
            <a:pPr marL="0" lvl="0" indent="0" algn="l" rtl="0">
              <a:spcBef>
                <a:spcPts val="0"/>
              </a:spcBef>
              <a:spcAft>
                <a:spcPts val="0"/>
              </a:spcAft>
              <a:buNone/>
            </a:pPr>
            <a:r>
              <a:rPr lang="en"/>
              <a:t>internet world the end host are for example your laptop is an end host your phone is an end host Google server that</a:t>
            </a:r>
            <a:endParaRPr/>
          </a:p>
          <a:p>
            <a:pPr marL="0" lvl="0" indent="0" algn="l" rtl="0">
              <a:spcBef>
                <a:spcPts val="0"/>
              </a:spcBef>
              <a:spcAft>
                <a:spcPts val="0"/>
              </a:spcAft>
              <a:buNone/>
            </a:pPr>
            <a:r>
              <a:rPr lang="en"/>
              <a:t>29:27</a:t>
            </a:r>
            <a:endParaRPr/>
          </a:p>
          <a:p>
            <a:pPr marL="0" lvl="0" indent="0" algn="l" rtl="0">
              <a:spcBef>
                <a:spcPts val="0"/>
              </a:spcBef>
              <a:spcAft>
                <a:spcPts val="0"/>
              </a:spcAft>
              <a:buNone/>
            </a:pPr>
            <a:r>
              <a:rPr lang="en"/>
              <a:t>answers your search queries that's an end host these are the people that want to talk to each other and have things to</a:t>
            </a:r>
            <a:endParaRPr/>
          </a:p>
          <a:p>
            <a:pPr marL="0" lvl="0" indent="0" algn="l" rtl="0">
              <a:spcBef>
                <a:spcPts val="0"/>
              </a:spcBef>
              <a:spcAft>
                <a:spcPts val="0"/>
              </a:spcAft>
              <a:buNone/>
            </a:pPr>
            <a:r>
              <a:rPr lang="en"/>
              <a:t>29:33</a:t>
            </a:r>
            <a:endParaRPr/>
          </a:p>
          <a:p>
            <a:pPr marL="0" lvl="0" indent="0" algn="l" rtl="0">
              <a:spcBef>
                <a:spcPts val="0"/>
              </a:spcBef>
              <a:spcAft>
                <a:spcPts val="0"/>
              </a:spcAft>
              <a:buNone/>
            </a:pPr>
            <a:r>
              <a:rPr lang="en"/>
              <a:t>say by contrast these switches they're like the post offices so the post office</a:t>
            </a:r>
            <a:endParaRPr/>
          </a:p>
          <a:p>
            <a:pPr marL="0" lvl="0" indent="0" algn="l" rtl="0">
              <a:spcBef>
                <a:spcPts val="0"/>
              </a:spcBef>
              <a:spcAft>
                <a:spcPts val="0"/>
              </a:spcAft>
              <a:buNone/>
            </a:pPr>
            <a:r>
              <a:rPr lang="en"/>
              <a:t>29:39</a:t>
            </a:r>
            <a:endParaRPr/>
          </a:p>
          <a:p>
            <a:pPr marL="0" lvl="0" indent="0" algn="l" rtl="0">
              <a:spcBef>
                <a:spcPts val="0"/>
              </a:spcBef>
              <a:spcAft>
                <a:spcPts val="0"/>
              </a:spcAft>
              <a:buNone/>
            </a:pPr>
            <a:r>
              <a:rPr lang="en"/>
              <a:t>it's not really there to talk to you I don't know about you but like I'm not talking to my post office but the post</a:t>
            </a:r>
            <a:endParaRPr/>
          </a:p>
          <a:p>
            <a:pPr marL="0" lvl="0" indent="0" algn="l" rtl="0">
              <a:spcBef>
                <a:spcPts val="0"/>
              </a:spcBef>
              <a:spcAft>
                <a:spcPts val="0"/>
              </a:spcAft>
              <a:buNone/>
            </a:pPr>
            <a:r>
              <a:rPr lang="en"/>
              <a:t>29:45</a:t>
            </a:r>
            <a:endParaRPr/>
          </a:p>
          <a:p>
            <a:pPr marL="0" lvl="0" indent="0" algn="l" rtl="0">
              <a:spcBef>
                <a:spcPts val="0"/>
              </a:spcBef>
              <a:spcAft>
                <a:spcPts val="0"/>
              </a:spcAft>
              <a:buNone/>
            </a:pPr>
            <a:r>
              <a:rPr lang="en"/>
              <a:t>office exists to forward packets toward their destination so the post office its</a:t>
            </a:r>
            <a:endParaRPr/>
          </a:p>
          <a:p>
            <a:pPr marL="0" lvl="0" indent="0" algn="l" rtl="0">
              <a:spcBef>
                <a:spcPts val="0"/>
              </a:spcBef>
              <a:spcAft>
                <a:spcPts val="0"/>
              </a:spcAft>
              <a:buNone/>
            </a:pPr>
            <a:r>
              <a:rPr lang="en"/>
              <a:t>29:50</a:t>
            </a:r>
            <a:endParaRPr/>
          </a:p>
          <a:p>
            <a:pPr marL="0" lvl="0" indent="0" algn="l" rtl="0">
              <a:spcBef>
                <a:spcPts val="0"/>
              </a:spcBef>
              <a:spcAft>
                <a:spcPts val="0"/>
              </a:spcAft>
              <a:buNone/>
            </a:pPr>
            <a:r>
              <a:rPr lang="en"/>
              <a:t>entire job for existing is to receive a packet and say okay this packet is supposed to go that way so I'll send it</a:t>
            </a:r>
            <a:endParaRPr/>
          </a:p>
          <a:p>
            <a:pPr marL="0" lvl="0" indent="0" algn="l" rtl="0">
              <a:spcBef>
                <a:spcPts val="0"/>
              </a:spcBef>
              <a:spcAft>
                <a:spcPts val="0"/>
              </a:spcAft>
              <a:buNone/>
            </a:pPr>
            <a:r>
              <a:rPr lang="en"/>
              <a:t>29:57</a:t>
            </a:r>
            <a:endParaRPr/>
          </a:p>
          <a:p>
            <a:pPr marL="0" lvl="0" indent="0" algn="l" rtl="0">
              <a:spcBef>
                <a:spcPts val="0"/>
              </a:spcBef>
              <a:spcAft>
                <a:spcPts val="0"/>
              </a:spcAft>
              <a:buNone/>
            </a:pPr>
            <a:r>
              <a:rPr lang="en"/>
              <a:t>that way or this packet is supposed to go that way so I'll send it that way so the router its entire job in life is to</a:t>
            </a:r>
            <a:endParaRPr/>
          </a:p>
          <a:p>
            <a:pPr marL="0" lvl="0" indent="0" algn="l" rtl="0">
              <a:spcBef>
                <a:spcPts val="0"/>
              </a:spcBef>
              <a:spcAft>
                <a:spcPts val="0"/>
              </a:spcAft>
              <a:buNone/>
            </a:pPr>
            <a:r>
              <a:rPr lang="en"/>
              <a:t>30:04</a:t>
            </a:r>
            <a:endParaRPr/>
          </a:p>
          <a:p>
            <a:pPr marL="0" lvl="0" indent="0" algn="l" rtl="0">
              <a:spcBef>
                <a:spcPts val="0"/>
              </a:spcBef>
              <a:spcAft>
                <a:spcPts val="0"/>
              </a:spcAft>
              <a:buNone/>
            </a:pPr>
            <a:r>
              <a:rPr lang="en"/>
              <a:t>sit there receive your packets and forward them to other post offices or hosts so that they get closer to their</a:t>
            </a:r>
            <a:endParaRPr/>
          </a:p>
          <a:p>
            <a:pPr marL="0" lvl="0" indent="0" algn="l" rtl="0">
              <a:spcBef>
                <a:spcPts val="0"/>
              </a:spcBef>
              <a:spcAft>
                <a:spcPts val="0"/>
              </a:spcAft>
              <a:buNone/>
            </a:pPr>
            <a:r>
              <a:rPr lang="en"/>
              <a:t>30:11</a:t>
            </a:r>
            <a:endParaRPr/>
          </a:p>
          <a:p>
            <a:pPr marL="0" lvl="0" indent="0" algn="l" rtl="0">
              <a:spcBef>
                <a:spcPts val="0"/>
              </a:spcBef>
              <a:spcAft>
                <a:spcPts val="0"/>
              </a:spcAft>
              <a:buNone/>
            </a:pPr>
            <a:r>
              <a:rPr lang="en"/>
              <a:t>destination so sometimes we'll call them routers sometimes we'll call them switches for the purpose of this class</a:t>
            </a:r>
            <a:endParaRPr/>
          </a:p>
          <a:p>
            <a:pPr marL="0" lvl="0" indent="0" algn="l" rtl="0">
              <a:spcBef>
                <a:spcPts val="0"/>
              </a:spcBef>
              <a:spcAft>
                <a:spcPts val="0"/>
              </a:spcAft>
              <a:buNone/>
            </a:pPr>
            <a:r>
              <a:rPr lang="en"/>
              <a:t>30:17</a:t>
            </a:r>
            <a:endParaRPr/>
          </a:p>
          <a:p>
            <a:pPr marL="0" lvl="0" indent="0" algn="l" rtl="0">
              <a:spcBef>
                <a:spcPts val="0"/>
              </a:spcBef>
              <a:spcAft>
                <a:spcPts val="0"/>
              </a:spcAft>
              <a:buNone/>
            </a:pPr>
            <a:r>
              <a:rPr lang="en"/>
              <a:t>they are basically the same near the end I'll tell you why there's two names for them but for now pretend they're the</a:t>
            </a:r>
            <a:endParaRPr/>
          </a:p>
          <a:p>
            <a:pPr marL="0" lvl="0" indent="0" algn="l" rtl="0">
              <a:spcBef>
                <a:spcPts val="0"/>
              </a:spcBef>
              <a:spcAft>
                <a:spcPts val="0"/>
              </a:spcAft>
              <a:buNone/>
            </a:pPr>
            <a:r>
              <a:rPr lang="en"/>
              <a:t>30:23</a:t>
            </a:r>
            <a:endParaRPr/>
          </a:p>
          <a:p>
            <a:pPr marL="0" lvl="0" indent="0" algn="l" rtl="0">
              <a:spcBef>
                <a:spcPts val="0"/>
              </a:spcBef>
              <a:spcAft>
                <a:spcPts val="0"/>
              </a:spcAft>
              <a:buNone/>
            </a:pPr>
            <a:r>
              <a:rPr lang="en"/>
              <a:t>same thing so we have end hosts we have switches AKA router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ef7e107ab8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ef7e107ab8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great so as mentioned when we built this thing we built it in layers I</a:t>
            </a:r>
            <a:endParaRPr/>
          </a:p>
          <a:p>
            <a:pPr marL="0" lvl="0" indent="0" algn="l" rtl="0">
              <a:spcBef>
                <a:spcPts val="0"/>
              </a:spcBef>
              <a:spcAft>
                <a:spcPts val="0"/>
              </a:spcAft>
              <a:buNone/>
            </a:pPr>
            <a:r>
              <a:rPr lang="en"/>
              <a:t>30:36</a:t>
            </a:r>
            <a:endParaRPr/>
          </a:p>
          <a:p>
            <a:pPr marL="0" lvl="0" indent="0" algn="l" rtl="0">
              <a:spcBef>
                <a:spcPts val="0"/>
              </a:spcBef>
              <a:spcAft>
                <a:spcPts val="0"/>
              </a:spcAft>
              <a:buNone/>
            </a:pPr>
            <a:r>
              <a:rPr lang="en"/>
              <a:t>didn't call it out yet but we actually built it in three separate layers and what's great about this is we've created</a:t>
            </a:r>
            <a:endParaRPr/>
          </a:p>
          <a:p>
            <a:pPr marL="0" lvl="0" indent="0" algn="l" rtl="0">
              <a:spcBef>
                <a:spcPts val="0"/>
              </a:spcBef>
              <a:spcAft>
                <a:spcPts val="0"/>
              </a:spcAft>
              <a:buNone/>
            </a:pPr>
            <a:r>
              <a:rPr lang="en"/>
              <a:t>30:42</a:t>
            </a:r>
            <a:endParaRPr/>
          </a:p>
          <a:p>
            <a:pPr marL="0" lvl="0" indent="0" algn="l" rtl="0">
              <a:spcBef>
                <a:spcPts val="0"/>
              </a:spcBef>
              <a:spcAft>
                <a:spcPts val="0"/>
              </a:spcAft>
              <a:buNone/>
            </a:pPr>
            <a:r>
              <a:rPr lang="en"/>
              <a:t>for ourselves layers of abstraction we love layers of abstraction hopefully you've seen them in all the prerequisite</a:t>
            </a:r>
            <a:endParaRPr/>
          </a:p>
          <a:p>
            <a:pPr marL="0" lvl="0" indent="0" algn="l" rtl="0">
              <a:spcBef>
                <a:spcPts val="0"/>
              </a:spcBef>
              <a:spcAft>
                <a:spcPts val="0"/>
              </a:spcAft>
              <a:buNone/>
            </a:pPr>
            <a:r>
              <a:rPr lang="en"/>
              <a:t>30:49</a:t>
            </a:r>
            <a:endParaRPr/>
          </a:p>
          <a:p>
            <a:pPr marL="0" lvl="0" indent="0" algn="l" rtl="0">
              <a:spcBef>
                <a:spcPts val="0"/>
              </a:spcBef>
              <a:spcAft>
                <a:spcPts val="0"/>
              </a:spcAft>
              <a:buNone/>
            </a:pPr>
            <a:r>
              <a:rPr lang="en"/>
              <a:t>classes 61a 61b hopefully you're sick of them at this point but layers of abstraction are wonderful layers of</a:t>
            </a:r>
            <a:endParaRPr/>
          </a:p>
          <a:p>
            <a:pPr marL="0" lvl="0" indent="0" algn="l" rtl="0">
              <a:spcBef>
                <a:spcPts val="0"/>
              </a:spcBef>
              <a:spcAft>
                <a:spcPts val="0"/>
              </a:spcAft>
              <a:buNone/>
            </a:pPr>
            <a:r>
              <a:rPr lang="en"/>
              <a:t>30:56</a:t>
            </a:r>
            <a:endParaRPr/>
          </a:p>
          <a:p>
            <a:pPr marL="0" lvl="0" indent="0" algn="l" rtl="0">
              <a:spcBef>
                <a:spcPts val="0"/>
              </a:spcBef>
              <a:spcAft>
                <a:spcPts val="0"/>
              </a:spcAft>
              <a:buNone/>
            </a:pPr>
            <a:r>
              <a:rPr lang="en"/>
              <a:t>abstraction are why when I'm programming on my computer or when I'm using my computer to browse the web I don't care</a:t>
            </a:r>
            <a:endParaRPr/>
          </a:p>
          <a:p>
            <a:pPr marL="0" lvl="0" indent="0" algn="l" rtl="0">
              <a:spcBef>
                <a:spcPts val="0"/>
              </a:spcBef>
              <a:spcAft>
                <a:spcPts val="0"/>
              </a:spcAft>
              <a:buNone/>
            </a:pPr>
            <a:r>
              <a:rPr lang="en"/>
              <a:t>31:03</a:t>
            </a:r>
            <a:endParaRPr/>
          </a:p>
          <a:p>
            <a:pPr marL="0" lvl="0" indent="0" algn="l" rtl="0">
              <a:spcBef>
                <a:spcPts val="0"/>
              </a:spcBef>
              <a:spcAft>
                <a:spcPts val="0"/>
              </a:spcAft>
              <a:buNone/>
            </a:pPr>
            <a:r>
              <a:rPr lang="en"/>
              <a:t>about like the voltage levels in my computer I'm not thinking about that or like when I drive a car I'm not thinking</a:t>
            </a:r>
            <a:endParaRPr/>
          </a:p>
          <a:p>
            <a:pPr marL="0" lvl="0" indent="0" algn="l" rtl="0">
              <a:spcBef>
                <a:spcPts val="0"/>
              </a:spcBef>
              <a:spcAft>
                <a:spcPts val="0"/>
              </a:spcAft>
              <a:buNone/>
            </a:pPr>
            <a:r>
              <a:rPr lang="en"/>
              <a:t>31:09</a:t>
            </a:r>
            <a:endParaRPr/>
          </a:p>
          <a:p>
            <a:pPr marL="0" lvl="0" indent="0" algn="l" rtl="0">
              <a:spcBef>
                <a:spcPts val="0"/>
              </a:spcBef>
              <a:spcAft>
                <a:spcPts val="0"/>
              </a:spcAft>
              <a:buNone/>
            </a:pPr>
            <a:r>
              <a:rPr lang="en"/>
              <a:t>about oh how is the fuel getting to the fuel tank I don't care about that I just have to turn the steering wheel and the</a:t>
            </a:r>
            <a:endParaRPr/>
          </a:p>
          <a:p>
            <a:pPr marL="0" lvl="0" indent="0" algn="l" rtl="0">
              <a:spcBef>
                <a:spcPts val="0"/>
              </a:spcBef>
              <a:spcAft>
                <a:spcPts val="0"/>
              </a:spcAft>
              <a:buNone/>
            </a:pPr>
            <a:r>
              <a:rPr lang="en"/>
              <a:t>31:15</a:t>
            </a:r>
            <a:endParaRPr/>
          </a:p>
          <a:p>
            <a:pPr marL="0" lvl="0" indent="0" algn="l" rtl="0">
              <a:spcBef>
                <a:spcPts val="0"/>
              </a:spcBef>
              <a:spcAft>
                <a:spcPts val="0"/>
              </a:spcAft>
              <a:buNone/>
            </a:pPr>
            <a:r>
              <a:rPr lang="en"/>
              <a:t>car goes the direction I want so layers of abstraction are great they allow me to hide lower level details that I don't</a:t>
            </a:r>
            <a:endParaRPr/>
          </a:p>
          <a:p>
            <a:pPr marL="0" lvl="0" indent="0" algn="l" rtl="0">
              <a:spcBef>
                <a:spcPts val="0"/>
              </a:spcBef>
              <a:spcAft>
                <a:spcPts val="0"/>
              </a:spcAft>
              <a:buNone/>
            </a:pPr>
            <a:r>
              <a:rPr lang="en"/>
              <a:t>31:22</a:t>
            </a:r>
            <a:endParaRPr/>
          </a:p>
          <a:p>
            <a:pPr marL="0" lvl="0" indent="0" algn="l" rtl="0">
              <a:spcBef>
                <a:spcPts val="0"/>
              </a:spcBef>
              <a:spcAft>
                <a:spcPts val="0"/>
              </a:spcAft>
              <a:buNone/>
            </a:pPr>
            <a:r>
              <a:rPr lang="en"/>
              <a:t>need and when we built the internet we also built it with layers of abstraction so if you're someone working hard at</a:t>
            </a:r>
            <a:endParaRPr/>
          </a:p>
          <a:p>
            <a:pPr marL="0" lvl="0" indent="0" algn="l" rtl="0">
              <a:spcBef>
                <a:spcPts val="0"/>
              </a:spcBef>
              <a:spcAft>
                <a:spcPts val="0"/>
              </a:spcAft>
              <a:buNone/>
            </a:pPr>
            <a:r>
              <a:rPr lang="en"/>
              <a:t>31:29</a:t>
            </a:r>
            <a:endParaRPr/>
          </a:p>
          <a:p>
            <a:pPr marL="0" lvl="0" indent="0" algn="l" rtl="0">
              <a:spcBef>
                <a:spcPts val="0"/>
              </a:spcBef>
              <a:spcAft>
                <a:spcPts val="0"/>
              </a:spcAft>
              <a:buNone/>
            </a:pPr>
            <a:r>
              <a:rPr lang="en"/>
              <a:t>layer three that is your job is to connect up the local networks to form the internet for example you're laying</a:t>
            </a:r>
            <a:endParaRPr/>
          </a:p>
          <a:p>
            <a:pPr marL="0" lvl="0" indent="0" algn="l" rtl="0">
              <a:spcBef>
                <a:spcPts val="0"/>
              </a:spcBef>
              <a:spcAft>
                <a:spcPts val="0"/>
              </a:spcAft>
              <a:buNone/>
            </a:pPr>
            <a:r>
              <a:rPr lang="en"/>
              <a:t>31:36</a:t>
            </a:r>
            <a:endParaRPr/>
          </a:p>
          <a:p>
            <a:pPr marL="0" lvl="0" indent="0" algn="l" rtl="0">
              <a:spcBef>
                <a:spcPts val="0"/>
              </a:spcBef>
              <a:spcAft>
                <a:spcPts val="0"/>
              </a:spcAft>
              <a:buNone/>
            </a:pPr>
            <a:r>
              <a:rPr lang="en"/>
              <a:t>an undersea cable from like America to Europe you don't care about all the things happening beneath you don't care</a:t>
            </a:r>
            <a:endParaRPr/>
          </a:p>
          <a:p>
            <a:pPr marL="0" lvl="0" indent="0" algn="l" rtl="0">
              <a:spcBef>
                <a:spcPts val="0"/>
              </a:spcBef>
              <a:spcAft>
                <a:spcPts val="0"/>
              </a:spcAft>
              <a:buNone/>
            </a:pPr>
            <a:r>
              <a:rPr lang="en"/>
              <a:t>31:42</a:t>
            </a:r>
            <a:endParaRPr/>
          </a:p>
          <a:p>
            <a:pPr marL="0" lvl="0" indent="0" algn="l" rtl="0">
              <a:spcBef>
                <a:spcPts val="0"/>
              </a:spcBef>
              <a:spcAft>
                <a:spcPts val="0"/>
              </a:spcAft>
              <a:buNone/>
            </a:pPr>
            <a:r>
              <a:rPr lang="en"/>
              <a:t>about the voltage levels that move bits across space on the wires you don't care about how the local networks are linked</a:t>
            </a:r>
            <a:endParaRPr/>
          </a:p>
          <a:p>
            <a:pPr marL="0" lvl="0" indent="0" algn="l" rtl="0">
              <a:spcBef>
                <a:spcPts val="0"/>
              </a:spcBef>
              <a:spcAft>
                <a:spcPts val="0"/>
              </a:spcAft>
              <a:buNone/>
            </a:pPr>
            <a:r>
              <a:rPr lang="en"/>
              <a:t>31:48</a:t>
            </a:r>
            <a:endParaRPr/>
          </a:p>
          <a:p>
            <a:pPr marL="0" lvl="0" indent="0" algn="l" rtl="0">
              <a:spcBef>
                <a:spcPts val="0"/>
              </a:spcBef>
              <a:spcAft>
                <a:spcPts val="0"/>
              </a:spcAft>
              <a:buNone/>
            </a:pPr>
            <a:r>
              <a:rPr lang="en"/>
              <a:t>up you just care about building things at your layer which is connecting up the local networks maybe another way of</a:t>
            </a:r>
            <a:endParaRPr/>
          </a:p>
          <a:p>
            <a:pPr marL="0" lvl="0" indent="0" algn="l" rtl="0">
              <a:spcBef>
                <a:spcPts val="0"/>
              </a:spcBef>
              <a:spcAft>
                <a:spcPts val="0"/>
              </a:spcAft>
              <a:buNone/>
            </a:pPr>
            <a:r>
              <a:rPr lang="en"/>
              <a:t>31:54</a:t>
            </a:r>
            <a:endParaRPr/>
          </a:p>
          <a:p>
            <a:pPr marL="0" lvl="0" indent="0" algn="l" rtl="0">
              <a:spcBef>
                <a:spcPts val="0"/>
              </a:spcBef>
              <a:spcAft>
                <a:spcPts val="0"/>
              </a:spcAft>
              <a:buNone/>
            </a:pPr>
            <a:r>
              <a:rPr lang="en"/>
              <a:t>putting it is if you're the person building this link you don't care What's happen inside this bubble this town you</a:t>
            </a:r>
            <a:endParaRPr/>
          </a:p>
          <a:p>
            <a:pPr marL="0" lvl="0" indent="0" algn="l" rtl="0">
              <a:spcBef>
                <a:spcPts val="0"/>
              </a:spcBef>
              <a:spcAft>
                <a:spcPts val="0"/>
              </a:spcAft>
              <a:buNone/>
            </a:pPr>
            <a:r>
              <a:rPr lang="en"/>
              <a:t>32:00</a:t>
            </a:r>
            <a:endParaRPr/>
          </a:p>
          <a:p>
            <a:pPr marL="0" lvl="0" indent="0" algn="l" rtl="0">
              <a:spcBef>
                <a:spcPts val="0"/>
              </a:spcBef>
              <a:spcAft>
                <a:spcPts val="0"/>
              </a:spcAft>
              <a:buNone/>
            </a:pPr>
            <a:r>
              <a:rPr lang="en"/>
              <a:t>also don't care about what's happening in this town you just have to drop this link that's your job or for example if</a:t>
            </a:r>
            <a:endParaRPr/>
          </a:p>
          <a:p>
            <a:pPr marL="0" lvl="0" indent="0" algn="l" rtl="0">
              <a:spcBef>
                <a:spcPts val="0"/>
              </a:spcBef>
              <a:spcAft>
                <a:spcPts val="0"/>
              </a:spcAft>
              <a:buNone/>
            </a:pPr>
            <a:r>
              <a:rPr lang="en"/>
              <a:t>32:06</a:t>
            </a:r>
            <a:endParaRPr/>
          </a:p>
          <a:p>
            <a:pPr marL="0" lvl="0" indent="0" algn="l" rtl="0">
              <a:spcBef>
                <a:spcPts val="0"/>
              </a:spcBef>
              <a:spcAft>
                <a:spcPts val="0"/>
              </a:spcAft>
              <a:buNone/>
            </a:pPr>
            <a:r>
              <a:rPr lang="en"/>
              <a:t>you're the person linking up hosts with links in a local network you don't care</a:t>
            </a:r>
            <a:endParaRPr/>
          </a:p>
          <a:p>
            <a:pPr marL="0" lvl="0" indent="0" algn="l" rtl="0">
              <a:spcBef>
                <a:spcPts val="0"/>
              </a:spcBef>
              <a:spcAft>
                <a:spcPts val="0"/>
              </a:spcAft>
              <a:buNone/>
            </a:pPr>
            <a:r>
              <a:rPr lang="en"/>
              <a:t>32:11</a:t>
            </a:r>
            <a:endParaRPr/>
          </a:p>
          <a:p>
            <a:pPr marL="0" lvl="0" indent="0" algn="l" rtl="0">
              <a:spcBef>
                <a:spcPts val="0"/>
              </a:spcBef>
              <a:spcAft>
                <a:spcPts val="0"/>
              </a:spcAft>
              <a:buNone/>
            </a:pPr>
            <a:r>
              <a:rPr lang="en"/>
              <a:t>about the voltage levels in The Wire all you have to do is you say there's this magical device that connects point a and</a:t>
            </a:r>
            <a:endParaRPr/>
          </a:p>
          <a:p>
            <a:pPr marL="0" lvl="0" indent="0" algn="l" rtl="0">
              <a:spcBef>
                <a:spcPts val="0"/>
              </a:spcBef>
              <a:spcAft>
                <a:spcPts val="0"/>
              </a:spcAft>
              <a:buNone/>
            </a:pPr>
            <a:r>
              <a:rPr lang="en"/>
              <a:t>32:17</a:t>
            </a:r>
            <a:endParaRPr/>
          </a:p>
          <a:p>
            <a:pPr marL="0" lvl="0" indent="0" algn="l" rtl="0">
              <a:spcBef>
                <a:spcPts val="0"/>
              </a:spcBef>
              <a:spcAft>
                <a:spcPts val="0"/>
              </a:spcAft>
              <a:buNone/>
            </a:pPr>
            <a:r>
              <a:rPr lang="en"/>
              <a:t>point B I'll use this to wire up a bunch of people I have a network how the bits</a:t>
            </a:r>
            <a:endParaRPr/>
          </a:p>
          <a:p>
            <a:pPr marL="0" lvl="0" indent="0" algn="l" rtl="0">
              <a:spcBef>
                <a:spcPts val="0"/>
              </a:spcBef>
              <a:spcAft>
                <a:spcPts val="0"/>
              </a:spcAft>
              <a:buNone/>
            </a:pPr>
            <a:r>
              <a:rPr lang="en"/>
              <a:t>32:22</a:t>
            </a:r>
            <a:endParaRPr/>
          </a:p>
          <a:p>
            <a:pPr marL="0" lvl="0" indent="0" algn="l" rtl="0">
              <a:spcBef>
                <a:spcPts val="0"/>
              </a:spcBef>
              <a:spcAft>
                <a:spcPts val="0"/>
              </a:spcAft>
              <a:buNone/>
            </a:pPr>
            <a:r>
              <a:rPr lang="en"/>
              <a:t>are moving across space is it Optical is it electrical not my concern so</a:t>
            </a:r>
            <a:endParaRPr/>
          </a:p>
          <a:p>
            <a:pPr marL="0" lvl="0" indent="0" algn="l" rtl="0">
              <a:spcBef>
                <a:spcPts val="0"/>
              </a:spcBef>
              <a:spcAft>
                <a:spcPts val="0"/>
              </a:spcAft>
              <a:buNone/>
            </a:pPr>
            <a:r>
              <a:rPr lang="en"/>
              <a:t>32:28</a:t>
            </a:r>
            <a:endParaRPr/>
          </a:p>
          <a:p>
            <a:pPr marL="0" lvl="0" indent="0" algn="l" rtl="0">
              <a:spcBef>
                <a:spcPts val="0"/>
              </a:spcBef>
              <a:spcAft>
                <a:spcPts val="0"/>
              </a:spcAft>
              <a:buNone/>
            </a:pPr>
            <a:r>
              <a:rPr lang="en"/>
              <a:t>abstraction is really great it allows us to innovate at these different layers separately we can have different teams</a:t>
            </a:r>
            <a:endParaRPr/>
          </a:p>
          <a:p>
            <a:pPr marL="0" lvl="0" indent="0" algn="l" rtl="0">
              <a:spcBef>
                <a:spcPts val="0"/>
              </a:spcBef>
              <a:spcAft>
                <a:spcPts val="0"/>
              </a:spcAft>
              <a:buNone/>
            </a:pPr>
            <a:r>
              <a:rPr lang="en"/>
              <a:t>32:34</a:t>
            </a:r>
            <a:endParaRPr/>
          </a:p>
          <a:p>
            <a:pPr marL="0" lvl="0" indent="0" algn="l" rtl="0">
              <a:spcBef>
                <a:spcPts val="0"/>
              </a:spcBef>
              <a:spcAft>
                <a:spcPts val="0"/>
              </a:spcAft>
              <a:buNone/>
            </a:pPr>
            <a:r>
              <a:rPr lang="en"/>
              <a:t>different researchers working at different layers and they don't have to worry about what's happening at the other layers I can just assume that I'm</a:t>
            </a:r>
            <a:endParaRPr/>
          </a:p>
          <a:p>
            <a:pPr marL="0" lvl="0" indent="0" algn="l" rtl="0">
              <a:spcBef>
                <a:spcPts val="0"/>
              </a:spcBef>
              <a:spcAft>
                <a:spcPts val="0"/>
              </a:spcAft>
              <a:buNone/>
            </a:pPr>
            <a:r>
              <a:rPr lang="en"/>
              <a:t>32:42</a:t>
            </a:r>
            <a:endParaRPr/>
          </a:p>
          <a:p>
            <a:pPr marL="0" lvl="0" indent="0" algn="l" rtl="0">
              <a:spcBef>
                <a:spcPts val="0"/>
              </a:spcBef>
              <a:spcAft>
                <a:spcPts val="0"/>
              </a:spcAft>
              <a:buNone/>
            </a:pPr>
            <a:r>
              <a:rPr lang="en"/>
              <a:t>given services from my lower layers that I can rely on and I provide services to</a:t>
            </a:r>
            <a:endParaRPr/>
          </a:p>
          <a:p>
            <a:pPr marL="0" lvl="0" indent="0" algn="l" rtl="0">
              <a:spcBef>
                <a:spcPts val="0"/>
              </a:spcBef>
              <a:spcAft>
                <a:spcPts val="0"/>
              </a:spcAft>
              <a:buNone/>
            </a:pPr>
            <a:r>
              <a:rPr lang="en"/>
              <a:t>32:48</a:t>
            </a:r>
            <a:endParaRPr/>
          </a:p>
          <a:p>
            <a:pPr marL="0" lvl="0" indent="0" algn="l" rtl="0">
              <a:spcBef>
                <a:spcPts val="0"/>
              </a:spcBef>
              <a:spcAft>
                <a:spcPts val="0"/>
              </a:spcAft>
              <a:buNone/>
            </a:pPr>
            <a:r>
              <a:rPr lang="en"/>
              <a:t>the layer above me that they can use so this is great we want to build the internet like this because it gives us</a:t>
            </a:r>
            <a:endParaRPr/>
          </a:p>
          <a:p>
            <a:pPr marL="0" lvl="0" indent="0" algn="l" rtl="0">
              <a:spcBef>
                <a:spcPts val="0"/>
              </a:spcBef>
              <a:spcAft>
                <a:spcPts val="0"/>
              </a:spcAft>
              <a:buNone/>
            </a:pPr>
            <a:r>
              <a:rPr lang="en"/>
              <a:t>32:54</a:t>
            </a:r>
            <a:endParaRPr/>
          </a:p>
          <a:p>
            <a:pPr marL="0" lvl="0" indent="0" algn="l" rtl="0">
              <a:spcBef>
                <a:spcPts val="0"/>
              </a:spcBef>
              <a:spcAft>
                <a:spcPts val="0"/>
              </a:spcAft>
              <a:buNone/>
            </a:pPr>
            <a:r>
              <a:rPr lang="en"/>
              <a:t>modularity that's a key idea that you'll see over and over over again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ef7e107ab8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ef7e107ab8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as mentioned before because</a:t>
            </a:r>
            <a:endParaRPr/>
          </a:p>
          <a:p>
            <a:pPr marL="0" lvl="0" indent="0" algn="l" rtl="0">
              <a:spcBef>
                <a:spcPts val="0"/>
              </a:spcBef>
              <a:spcAft>
                <a:spcPts val="0"/>
              </a:spcAft>
              <a:buNone/>
            </a:pPr>
            <a:r>
              <a:rPr lang="en"/>
              <a:t>33:02</a:t>
            </a:r>
            <a:endParaRPr/>
          </a:p>
          <a:p>
            <a:pPr marL="0" lvl="0" indent="0" algn="l" rtl="0">
              <a:spcBef>
                <a:spcPts val="0"/>
              </a:spcBef>
              <a:spcAft>
                <a:spcPts val="0"/>
              </a:spcAft>
              <a:buNone/>
            </a:pPr>
            <a:r>
              <a:rPr lang="en"/>
              <a:t>of the way we built the internet that is we use lots of post offices and connected everyone and a network of</a:t>
            </a:r>
            <a:endParaRPr/>
          </a:p>
          <a:p>
            <a:pPr marL="0" lvl="0" indent="0" algn="l" rtl="0">
              <a:spcBef>
                <a:spcPts val="0"/>
              </a:spcBef>
              <a:spcAft>
                <a:spcPts val="0"/>
              </a:spcAft>
              <a:buNone/>
            </a:pPr>
            <a:r>
              <a:rPr lang="en"/>
              <a:t>33:09</a:t>
            </a:r>
            <a:endParaRPr/>
          </a:p>
          <a:p>
            <a:pPr marL="0" lvl="0" indent="0" algn="l" rtl="0">
              <a:spcBef>
                <a:spcPts val="0"/>
              </a:spcBef>
              <a:spcAft>
                <a:spcPts val="0"/>
              </a:spcAft>
              <a:buNone/>
            </a:pPr>
            <a:r>
              <a:rPr lang="en"/>
              <a:t>networks what that means is that packets don't always directly reach their destination so for example if this</a:t>
            </a:r>
            <a:endParaRPr/>
          </a:p>
          <a:p>
            <a:pPr marL="0" lvl="0" indent="0" algn="l" rtl="0">
              <a:spcBef>
                <a:spcPts val="0"/>
              </a:spcBef>
              <a:spcAft>
                <a:spcPts val="0"/>
              </a:spcAft>
              <a:buNone/>
            </a:pPr>
            <a:r>
              <a:rPr lang="en"/>
              <a:t>33:15</a:t>
            </a:r>
            <a:endParaRPr/>
          </a:p>
          <a:p>
            <a:pPr marL="0" lvl="0" indent="0" algn="l" rtl="0">
              <a:spcBef>
                <a:spcPts val="0"/>
              </a:spcBef>
              <a:spcAft>
                <a:spcPts val="0"/>
              </a:spcAft>
              <a:buNone/>
            </a:pPr>
            <a:r>
              <a:rPr lang="en"/>
              <a:t>person wants to talk to this person it is not the case that there is a direct wire connecting them I don't know about</a:t>
            </a:r>
            <a:endParaRPr/>
          </a:p>
          <a:p>
            <a:pPr marL="0" lvl="0" indent="0" algn="l" rtl="0">
              <a:spcBef>
                <a:spcPts val="0"/>
              </a:spcBef>
              <a:spcAft>
                <a:spcPts val="0"/>
              </a:spcAft>
              <a:buNone/>
            </a:pPr>
            <a:r>
              <a:rPr lang="en"/>
              <a:t>33:21</a:t>
            </a:r>
            <a:endParaRPr/>
          </a:p>
          <a:p>
            <a:pPr marL="0" lvl="0" indent="0" algn="l" rtl="0">
              <a:spcBef>
                <a:spcPts val="0"/>
              </a:spcBef>
              <a:spcAft>
                <a:spcPts val="0"/>
              </a:spcAft>
              <a:buNone/>
            </a:pPr>
            <a:r>
              <a:rPr lang="en"/>
              <a:t>you like there's no wire coming out of my computer that like goes all the way to Asia I don't think I have a wire like</a:t>
            </a:r>
            <a:endParaRPr/>
          </a:p>
          <a:p>
            <a:pPr marL="0" lvl="0" indent="0" algn="l" rtl="0">
              <a:spcBef>
                <a:spcPts val="0"/>
              </a:spcBef>
              <a:spcAft>
                <a:spcPts val="0"/>
              </a:spcAft>
              <a:buNone/>
            </a:pPr>
            <a:r>
              <a:rPr lang="en"/>
              <a:t>33:27</a:t>
            </a:r>
            <a:endParaRPr/>
          </a:p>
          <a:p>
            <a:pPr marL="0" lvl="0" indent="0" algn="l" rtl="0">
              <a:spcBef>
                <a:spcPts val="0"/>
              </a:spcBef>
              <a:spcAft>
                <a:spcPts val="0"/>
              </a:spcAft>
              <a:buNone/>
            </a:pPr>
            <a:r>
              <a:rPr lang="en"/>
              <a:t>that so instead if I want to send a packet somewhere else around the world I have to forward the packet across</a:t>
            </a:r>
            <a:endParaRPr/>
          </a:p>
          <a:p>
            <a:pPr marL="0" lvl="0" indent="0" algn="l" rtl="0">
              <a:spcBef>
                <a:spcPts val="0"/>
              </a:spcBef>
              <a:spcAft>
                <a:spcPts val="0"/>
              </a:spcAft>
              <a:buNone/>
            </a:pPr>
            <a:r>
              <a:rPr lang="en"/>
              <a:t>33:33</a:t>
            </a:r>
            <a:endParaRPr/>
          </a:p>
          <a:p>
            <a:pPr marL="0" lvl="0" indent="0" algn="l" rtl="0">
              <a:spcBef>
                <a:spcPts val="0"/>
              </a:spcBef>
              <a:spcAft>
                <a:spcPts val="0"/>
              </a:spcAft>
              <a:buNone/>
            </a:pPr>
            <a:r>
              <a:rPr lang="en"/>
              <a:t>multiple routers and in the analogy this is like going between multiple post offices so I send the packet to my local</a:t>
            </a:r>
            <a:endParaRPr/>
          </a:p>
          <a:p>
            <a:pPr marL="0" lvl="0" indent="0" algn="l" rtl="0">
              <a:spcBef>
                <a:spcPts val="0"/>
              </a:spcBef>
              <a:spcAft>
                <a:spcPts val="0"/>
              </a:spcAft>
              <a:buNone/>
            </a:pPr>
            <a:r>
              <a:rPr lang="en"/>
              <a:t>33:40</a:t>
            </a:r>
            <a:endParaRPr/>
          </a:p>
          <a:p>
            <a:pPr marL="0" lvl="0" indent="0" algn="l" rtl="0">
              <a:spcBef>
                <a:spcPts val="0"/>
              </a:spcBef>
              <a:spcAft>
                <a:spcPts val="0"/>
              </a:spcAft>
              <a:buNone/>
            </a:pPr>
            <a:r>
              <a:rPr lang="en"/>
              <a:t>post office they send it to the post office next door and then they put the mail like on a boat and the boat travels</a:t>
            </a:r>
            <a:endParaRPr/>
          </a:p>
          <a:p>
            <a:pPr marL="0" lvl="0" indent="0" algn="l" rtl="0">
              <a:spcBef>
                <a:spcPts val="0"/>
              </a:spcBef>
              <a:spcAft>
                <a:spcPts val="0"/>
              </a:spcAft>
              <a:buNone/>
            </a:pPr>
            <a:r>
              <a:rPr lang="en"/>
              <a:t>33:47</a:t>
            </a:r>
            <a:endParaRPr/>
          </a:p>
          <a:p>
            <a:pPr marL="0" lvl="0" indent="0" algn="l" rtl="0">
              <a:spcBef>
                <a:spcPts val="0"/>
              </a:spcBef>
              <a:spcAft>
                <a:spcPts val="0"/>
              </a:spcAft>
              <a:buNone/>
            </a:pPr>
            <a:r>
              <a:rPr lang="en"/>
              <a:t>across the sea goes to this post office they forward it crosses another sea and then it goes to another post office and</a:t>
            </a:r>
            <a:endParaRPr/>
          </a:p>
          <a:p>
            <a:pPr marL="0" lvl="0" indent="0" algn="l" rtl="0">
              <a:spcBef>
                <a:spcPts val="0"/>
              </a:spcBef>
              <a:spcAft>
                <a:spcPts val="0"/>
              </a:spcAft>
              <a:buNone/>
            </a:pPr>
            <a:r>
              <a:rPr lang="en"/>
              <a:t>33:53</a:t>
            </a:r>
            <a:endParaRPr/>
          </a:p>
          <a:p>
            <a:pPr marL="0" lvl="0" indent="0" algn="l" rtl="0">
              <a:spcBef>
                <a:spcPts val="0"/>
              </a:spcBef>
              <a:spcAft>
                <a:spcPts val="0"/>
              </a:spcAft>
              <a:buNone/>
            </a:pPr>
            <a:r>
              <a:rPr lang="en"/>
              <a:t>only after all the hopping and hopping does it actually reach its final destination so packets can take multiple</a:t>
            </a:r>
            <a:endParaRPr/>
          </a:p>
          <a:p>
            <a:pPr marL="0" lvl="0" indent="0" algn="l" rtl="0">
              <a:spcBef>
                <a:spcPts val="0"/>
              </a:spcBef>
              <a:spcAft>
                <a:spcPts val="0"/>
              </a:spcAft>
              <a:buNone/>
            </a:pPr>
            <a:r>
              <a:rPr lang="en"/>
              <a:t>34:01</a:t>
            </a:r>
            <a:endParaRPr/>
          </a:p>
          <a:p>
            <a:pPr marL="0" lvl="0" indent="0" algn="l" rtl="0">
              <a:spcBef>
                <a:spcPts val="0"/>
              </a:spcBef>
              <a:spcAft>
                <a:spcPts val="0"/>
              </a:spcAft>
              <a:buNone/>
            </a:pPr>
            <a:r>
              <a:rPr lang="en"/>
              <a:t>hops is the term that we use before they can reach their destination and that's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ef7e107ab8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ef7e107ab8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also because of the way that</a:t>
            </a:r>
            <a:endParaRPr/>
          </a:p>
          <a:p>
            <a:pPr marL="0" lvl="0" indent="0" algn="l" rtl="0">
              <a:spcBef>
                <a:spcPts val="0"/>
              </a:spcBef>
              <a:spcAft>
                <a:spcPts val="0"/>
              </a:spcAft>
              <a:buNone/>
            </a:pPr>
            <a:r>
              <a:rPr lang="en"/>
              <a:t>34:14</a:t>
            </a:r>
            <a:endParaRPr/>
          </a:p>
          <a:p>
            <a:pPr marL="0" lvl="0" indent="0" algn="l" rtl="0">
              <a:spcBef>
                <a:spcPts val="0"/>
              </a:spcBef>
              <a:spcAft>
                <a:spcPts val="0"/>
              </a:spcAft>
              <a:buNone/>
            </a:pPr>
            <a:r>
              <a:rPr lang="en"/>
              <a:t>we built this because we built it using layers we don't actually have to use the same technology at each of these on each</a:t>
            </a:r>
            <a:endParaRPr/>
          </a:p>
          <a:p>
            <a:pPr marL="0" lvl="0" indent="0" algn="l" rtl="0">
              <a:spcBef>
                <a:spcPts val="0"/>
              </a:spcBef>
              <a:spcAft>
                <a:spcPts val="0"/>
              </a:spcAft>
              <a:buNone/>
            </a:pPr>
            <a:r>
              <a:rPr lang="en"/>
              <a:t>34:21</a:t>
            </a:r>
            <a:endParaRPr/>
          </a:p>
          <a:p>
            <a:pPr marL="0" lvl="0" indent="0" algn="l" rtl="0">
              <a:spcBef>
                <a:spcPts val="0"/>
              </a:spcBef>
              <a:spcAft>
                <a:spcPts val="0"/>
              </a:spcAft>
              <a:buNone/>
            </a:pPr>
            <a:r>
              <a:rPr lang="en"/>
              <a:t>of these links so for example these links they could be wired like there's a wire connecting me to this post office</a:t>
            </a:r>
            <a:endParaRPr/>
          </a:p>
          <a:p>
            <a:pPr marL="0" lvl="0" indent="0" algn="l" rtl="0">
              <a:spcBef>
                <a:spcPts val="0"/>
              </a:spcBef>
              <a:spcAft>
                <a:spcPts val="0"/>
              </a:spcAft>
              <a:buNone/>
            </a:pPr>
            <a:r>
              <a:rPr lang="en"/>
              <a:t>34:27</a:t>
            </a:r>
            <a:endParaRPr/>
          </a:p>
          <a:p>
            <a:pPr marL="0" lvl="0" indent="0" algn="l" rtl="0">
              <a:spcBef>
                <a:spcPts val="0"/>
              </a:spcBef>
              <a:spcAft>
                <a:spcPts val="0"/>
              </a:spcAft>
              <a:buNone/>
            </a:pPr>
            <a:r>
              <a:rPr lang="en"/>
              <a:t>office maybe this link is Optical that's a different technology but that's okay the package just travels across this</a:t>
            </a:r>
            <a:endParaRPr/>
          </a:p>
          <a:p>
            <a:pPr marL="0" lvl="0" indent="0" algn="l" rtl="0">
              <a:spcBef>
                <a:spcPts val="0"/>
              </a:spcBef>
              <a:spcAft>
                <a:spcPts val="0"/>
              </a:spcAft>
              <a:buNone/>
            </a:pPr>
            <a:r>
              <a:rPr lang="en"/>
              <a:t>34:34</a:t>
            </a:r>
            <a:endParaRPr/>
          </a:p>
          <a:p>
            <a:pPr marL="0" lvl="0" indent="0" algn="l" rtl="0">
              <a:spcBef>
                <a:spcPts val="0"/>
              </a:spcBef>
              <a:spcAft>
                <a:spcPts val="0"/>
              </a:spcAft>
              <a:buNone/>
            </a:pPr>
            <a:r>
              <a:rPr lang="en"/>
              <a:t>link using a different technology that's okay and then maybe this link is Wireless like it's using radio waves and</a:t>
            </a:r>
            <a:endParaRPr/>
          </a:p>
          <a:p>
            <a:pPr marL="0" lvl="0" indent="0" algn="l" rtl="0">
              <a:spcBef>
                <a:spcPts val="0"/>
              </a:spcBef>
              <a:spcAft>
                <a:spcPts val="0"/>
              </a:spcAft>
              <a:buNone/>
            </a:pPr>
            <a:r>
              <a:rPr lang="en"/>
              <a:t>34:40</a:t>
            </a:r>
            <a:endParaRPr/>
          </a:p>
          <a:p>
            <a:pPr marL="0" lvl="0" indent="0" algn="l" rtl="0">
              <a:spcBef>
                <a:spcPts val="0"/>
              </a:spcBef>
              <a:spcAft>
                <a:spcPts val="0"/>
              </a:spcAft>
              <a:buNone/>
            </a:pPr>
            <a:r>
              <a:rPr lang="en"/>
              <a:t>then maybe this link is wired again and these links are Optical that's totally fine everyone can use their own link</a:t>
            </a:r>
            <a:endParaRPr/>
          </a:p>
          <a:p>
            <a:pPr marL="0" lvl="0" indent="0" algn="l" rtl="0">
              <a:spcBef>
                <a:spcPts val="0"/>
              </a:spcBef>
              <a:spcAft>
                <a:spcPts val="0"/>
              </a:spcAft>
              <a:buNone/>
            </a:pPr>
            <a:r>
              <a:rPr lang="en"/>
              <a:t>34:47</a:t>
            </a:r>
            <a:endParaRPr/>
          </a:p>
          <a:p>
            <a:pPr marL="0" lvl="0" indent="0" algn="l" rtl="0">
              <a:spcBef>
                <a:spcPts val="0"/>
              </a:spcBef>
              <a:spcAft>
                <a:spcPts val="0"/>
              </a:spcAft>
              <a:buNone/>
            </a:pPr>
            <a:r>
              <a:rPr lang="en"/>
              <a:t>level technology and the packet still reaches its destination so this is wonderful this allows different networks</a:t>
            </a:r>
            <a:endParaRPr/>
          </a:p>
          <a:p>
            <a:pPr marL="0" lvl="0" indent="0" algn="l" rtl="0">
              <a:spcBef>
                <a:spcPts val="0"/>
              </a:spcBef>
              <a:spcAft>
                <a:spcPts val="0"/>
              </a:spcAft>
              <a:buNone/>
            </a:pPr>
            <a:r>
              <a:rPr lang="en"/>
              <a:t>34:54</a:t>
            </a:r>
            <a:endParaRPr/>
          </a:p>
          <a:p>
            <a:pPr marL="0" lvl="0" indent="0" algn="l" rtl="0">
              <a:spcBef>
                <a:spcPts val="0"/>
              </a:spcBef>
              <a:spcAft>
                <a:spcPts val="0"/>
              </a:spcAft>
              <a:buNone/>
            </a:pPr>
            <a:r>
              <a:rPr lang="en"/>
              <a:t>to use the technology that's best for them so maybe this network decided I want to use wireless but this one thinks</a:t>
            </a:r>
            <a:endParaRPr/>
          </a:p>
          <a:p>
            <a:pPr marL="0" lvl="0" indent="0" algn="l" rtl="0">
              <a:spcBef>
                <a:spcPts val="0"/>
              </a:spcBef>
              <a:spcAft>
                <a:spcPts val="0"/>
              </a:spcAft>
              <a:buNone/>
            </a:pPr>
            <a:r>
              <a:rPr lang="en"/>
              <a:t>35:00</a:t>
            </a:r>
            <a:endParaRPr/>
          </a:p>
          <a:p>
            <a:pPr marL="0" lvl="0" indent="0" algn="l" rtl="0">
              <a:spcBef>
                <a:spcPts val="0"/>
              </a:spcBef>
              <a:spcAft>
                <a:spcPts val="0"/>
              </a:spcAft>
              <a:buNone/>
            </a:pPr>
            <a:r>
              <a:rPr lang="en"/>
              <a:t>I want to use Optical that's totally fine they can do that and everything works out nicely so this is great and</a:t>
            </a:r>
            <a:endParaRPr/>
          </a:p>
          <a:p>
            <a:pPr marL="0" lvl="0" indent="0" algn="l" rtl="0">
              <a:spcBef>
                <a:spcPts val="0"/>
              </a:spcBef>
              <a:spcAft>
                <a:spcPts val="0"/>
              </a:spcAft>
              <a:buNone/>
            </a:pPr>
            <a:r>
              <a:rPr lang="en"/>
              <a:t>35:07</a:t>
            </a:r>
            <a:endParaRPr/>
          </a:p>
          <a:p>
            <a:pPr marL="0" lvl="0" indent="0" algn="l" rtl="0">
              <a:spcBef>
                <a:spcPts val="0"/>
              </a:spcBef>
              <a:spcAft>
                <a:spcPts val="0"/>
              </a:spcAft>
              <a:buNone/>
            </a:pPr>
            <a:r>
              <a:rPr lang="en"/>
              <a:t>it's because of the layers of abstraction that we got this to work it's because at layer three we don't</a:t>
            </a:r>
            <a:endParaRPr/>
          </a:p>
          <a:p>
            <a:pPr marL="0" lvl="0" indent="0" algn="l" rtl="0">
              <a:spcBef>
                <a:spcPts val="0"/>
              </a:spcBef>
              <a:spcAft>
                <a:spcPts val="0"/>
              </a:spcAft>
              <a:buNone/>
            </a:pPr>
            <a:r>
              <a:rPr lang="en"/>
              <a:t>35:13</a:t>
            </a:r>
            <a:endParaRPr/>
          </a:p>
          <a:p>
            <a:pPr marL="0" lvl="0" indent="0" algn="l" rtl="0">
              <a:spcBef>
                <a:spcPts val="0"/>
              </a:spcBef>
              <a:spcAft>
                <a:spcPts val="0"/>
              </a:spcAft>
              <a:buNone/>
            </a:pPr>
            <a:r>
              <a:rPr lang="en"/>
              <a:t>care what's going on below</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ef7e107ab8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ef7e107ab8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one more property of layer</a:t>
            </a:r>
            <a:endParaRPr/>
          </a:p>
          <a:p>
            <a:pPr marL="0" lvl="0" indent="0" algn="l" rtl="0">
              <a:spcBef>
                <a:spcPts val="0"/>
              </a:spcBef>
              <a:spcAft>
                <a:spcPts val="0"/>
              </a:spcAft>
              <a:buNone/>
            </a:pPr>
            <a:r>
              <a:rPr lang="en"/>
              <a:t>35:18</a:t>
            </a:r>
            <a:endParaRPr/>
          </a:p>
          <a:p>
            <a:pPr marL="0" lvl="0" indent="0" algn="l" rtl="0">
              <a:spcBef>
                <a:spcPts val="0"/>
              </a:spcBef>
              <a:spcAft>
                <a:spcPts val="0"/>
              </a:spcAft>
              <a:buNone/>
            </a:pPr>
            <a:r>
              <a:rPr lang="en"/>
              <a:t>three that we should talk about and if you're wondering why it's like this we'll talk about why next time today is more about how it's built next time is</a:t>
            </a:r>
            <a:endParaRPr/>
          </a:p>
          <a:p>
            <a:pPr marL="0" lvl="0" indent="0" algn="l" rtl="0">
              <a:spcBef>
                <a:spcPts val="0"/>
              </a:spcBef>
              <a:spcAft>
                <a:spcPts val="0"/>
              </a:spcAft>
              <a:buNone/>
            </a:pPr>
            <a:r>
              <a:rPr lang="en"/>
              <a:t>35:26</a:t>
            </a:r>
            <a:endParaRPr/>
          </a:p>
          <a:p>
            <a:pPr marL="0" lvl="0" indent="0" algn="l" rtl="0">
              <a:spcBef>
                <a:spcPts val="0"/>
              </a:spcBef>
              <a:spcAft>
                <a:spcPts val="0"/>
              </a:spcAft>
              <a:buNone/>
            </a:pPr>
            <a:r>
              <a:rPr lang="en"/>
              <a:t>why we built it this way but layer three service model is something we call best effort best effort basically means I</a:t>
            </a:r>
            <a:endParaRPr/>
          </a:p>
          <a:p>
            <a:pPr marL="0" lvl="0" indent="0" algn="l" rtl="0">
              <a:spcBef>
                <a:spcPts val="0"/>
              </a:spcBef>
              <a:spcAft>
                <a:spcPts val="0"/>
              </a:spcAft>
              <a:buNone/>
            </a:pPr>
            <a:r>
              <a:rPr lang="en"/>
              <a:t>35:33</a:t>
            </a:r>
            <a:endParaRPr/>
          </a:p>
          <a:p>
            <a:pPr marL="0" lvl="0" indent="0" algn="l" rtl="0">
              <a:spcBef>
                <a:spcPts val="0"/>
              </a:spcBef>
              <a:spcAft>
                <a:spcPts val="0"/>
              </a:spcAft>
              <a:buNone/>
            </a:pPr>
            <a:r>
              <a:rPr lang="en"/>
              <a:t>will try but if I don't succeed it sucks to be you I'm not going to promise that it's going to work so what this means is</a:t>
            </a:r>
            <a:endParaRPr/>
          </a:p>
          <a:p>
            <a:pPr marL="0" lvl="0" indent="0" algn="l" rtl="0">
              <a:spcBef>
                <a:spcPts val="0"/>
              </a:spcBef>
              <a:spcAft>
                <a:spcPts val="0"/>
              </a:spcAft>
              <a:buNone/>
            </a:pPr>
            <a:r>
              <a:rPr lang="en"/>
              <a:t>35:40</a:t>
            </a:r>
            <a:endParaRPr/>
          </a:p>
          <a:p>
            <a:pPr marL="0" lvl="0" indent="0" algn="l" rtl="0">
              <a:spcBef>
                <a:spcPts val="0"/>
              </a:spcBef>
              <a:spcAft>
                <a:spcPts val="0"/>
              </a:spcAft>
              <a:buNone/>
            </a:pPr>
            <a:r>
              <a:rPr lang="en"/>
              <a:t>a couple things one it means that packets are limited in size that's not really best effort but I couldn't fit it</a:t>
            </a:r>
            <a:endParaRPr/>
          </a:p>
          <a:p>
            <a:pPr marL="0" lvl="0" indent="0" algn="l" rtl="0">
              <a:spcBef>
                <a:spcPts val="0"/>
              </a:spcBef>
              <a:spcAft>
                <a:spcPts val="0"/>
              </a:spcAft>
              <a:buNone/>
            </a:pPr>
            <a:r>
              <a:rPr lang="en"/>
              <a:t>35:46</a:t>
            </a:r>
            <a:endParaRPr/>
          </a:p>
          <a:p>
            <a:pPr marL="0" lvl="0" indent="0" algn="l" rtl="0">
              <a:spcBef>
                <a:spcPts val="0"/>
              </a:spcBef>
              <a:spcAft>
                <a:spcPts val="0"/>
              </a:spcAft>
              <a:buNone/>
            </a:pPr>
            <a:r>
              <a:rPr lang="en"/>
              <a:t>anywhere else but just be aware that packets can't be infinitely large there's a limit to them now you know but</a:t>
            </a:r>
            <a:endParaRPr/>
          </a:p>
          <a:p>
            <a:pPr marL="0" lvl="0" indent="0" algn="l" rtl="0">
              <a:spcBef>
                <a:spcPts val="0"/>
              </a:spcBef>
              <a:spcAft>
                <a:spcPts val="0"/>
              </a:spcAft>
              <a:buNone/>
            </a:pPr>
            <a:r>
              <a:rPr lang="en"/>
              <a:t>35:52</a:t>
            </a:r>
            <a:endParaRPr/>
          </a:p>
          <a:p>
            <a:pPr marL="0" lvl="0" indent="0" algn="l" rtl="0">
              <a:spcBef>
                <a:spcPts val="0"/>
              </a:spcBef>
              <a:spcAft>
                <a:spcPts val="0"/>
              </a:spcAft>
              <a:buNone/>
            </a:pPr>
            <a:r>
              <a:rPr lang="en"/>
              <a:t>here's the part that is best effort so packets can get lost for example I don't know this post office gets confused and</a:t>
            </a:r>
            <a:endParaRPr/>
          </a:p>
          <a:p>
            <a:pPr marL="0" lvl="0" indent="0" algn="l" rtl="0">
              <a:spcBef>
                <a:spcPts val="0"/>
              </a:spcBef>
              <a:spcAft>
                <a:spcPts val="0"/>
              </a:spcAft>
              <a:buNone/>
            </a:pPr>
            <a:r>
              <a:rPr lang="en"/>
              <a:t>35:59</a:t>
            </a:r>
            <a:endParaRPr/>
          </a:p>
          <a:p>
            <a:pPr marL="0" lvl="0" indent="0" algn="l" rtl="0">
              <a:spcBef>
                <a:spcPts val="0"/>
              </a:spcBef>
              <a:spcAft>
                <a:spcPts val="0"/>
              </a:spcAft>
              <a:buNone/>
            </a:pPr>
            <a:r>
              <a:rPr lang="en"/>
              <a:t>sends it the wrong way packet gets lost doesn't re reach its destination packets could get reordered like I send two</a:t>
            </a:r>
            <a:endParaRPr/>
          </a:p>
          <a:p>
            <a:pPr marL="0" lvl="0" indent="0" algn="l" rtl="0">
              <a:spcBef>
                <a:spcPts val="0"/>
              </a:spcBef>
              <a:spcAft>
                <a:spcPts val="0"/>
              </a:spcAft>
              <a:buNone/>
            </a:pPr>
            <a:r>
              <a:rPr lang="en"/>
              <a:t>36:06</a:t>
            </a:r>
            <a:endParaRPr/>
          </a:p>
          <a:p>
            <a:pPr marL="0" lvl="0" indent="0" algn="l" rtl="0">
              <a:spcBef>
                <a:spcPts val="0"/>
              </a:spcBef>
              <a:spcAft>
                <a:spcPts val="0"/>
              </a:spcAft>
              <a:buNone/>
            </a:pPr>
            <a:r>
              <a:rPr lang="en"/>
              <a:t>packets part one and part two and part two gets there before part one that could happen packets could get corrupted</a:t>
            </a:r>
            <a:endParaRPr/>
          </a:p>
          <a:p>
            <a:pPr marL="0" lvl="0" indent="0" algn="l" rtl="0">
              <a:spcBef>
                <a:spcPts val="0"/>
              </a:spcBef>
              <a:spcAft>
                <a:spcPts val="0"/>
              </a:spcAft>
              <a:buNone/>
            </a:pPr>
            <a:r>
              <a:rPr lang="en"/>
              <a:t>36:12</a:t>
            </a:r>
            <a:endParaRPr/>
          </a:p>
          <a:p>
            <a:pPr marL="0" lvl="0" indent="0" algn="l" rtl="0">
              <a:spcBef>
                <a:spcPts val="0"/>
              </a:spcBef>
              <a:spcAft>
                <a:spcPts val="0"/>
              </a:spcAft>
              <a:buNone/>
            </a:pPr>
            <a:r>
              <a:rPr lang="en"/>
              <a:t>the data inside could actually become incorrect as it travels across the</a:t>
            </a:r>
            <a:endParaRPr/>
          </a:p>
          <a:p>
            <a:pPr marL="0" lvl="0" indent="0" algn="l" rtl="0">
              <a:spcBef>
                <a:spcPts val="0"/>
              </a:spcBef>
              <a:spcAft>
                <a:spcPts val="0"/>
              </a:spcAft>
              <a:buNone/>
            </a:pPr>
            <a:r>
              <a:rPr lang="en"/>
              <a:t>36:17</a:t>
            </a:r>
            <a:endParaRPr/>
          </a:p>
          <a:p>
            <a:pPr marL="0" lvl="0" indent="0" algn="l" rtl="0">
              <a:spcBef>
                <a:spcPts val="0"/>
              </a:spcBef>
              <a:spcAft>
                <a:spcPts val="0"/>
              </a:spcAft>
              <a:buNone/>
            </a:pPr>
            <a:r>
              <a:rPr lang="en"/>
              <a:t>network so all of these are failures that can happen on the network and what the network is basically telling you is</a:t>
            </a:r>
            <a:endParaRPr/>
          </a:p>
          <a:p>
            <a:pPr marL="0" lvl="0" indent="0" algn="l" rtl="0">
              <a:spcBef>
                <a:spcPts val="0"/>
              </a:spcBef>
              <a:spcAft>
                <a:spcPts val="0"/>
              </a:spcAft>
              <a:buNone/>
            </a:pPr>
            <a:r>
              <a:rPr lang="en"/>
              <a:t>36:23</a:t>
            </a:r>
            <a:endParaRPr/>
          </a:p>
          <a:p>
            <a:pPr marL="0" lvl="0" indent="0" algn="l" rtl="0">
              <a:spcBef>
                <a:spcPts val="0"/>
              </a:spcBef>
              <a:spcAft>
                <a:spcPts val="0"/>
              </a:spcAft>
              <a:buNone/>
            </a:pPr>
            <a:r>
              <a:rPr lang="en"/>
              <a:t>I will try to get your packet toward its destination but I'm not going to promise if I fail it sucks to be you there I'm</a:t>
            </a:r>
            <a:endParaRPr/>
          </a:p>
          <a:p>
            <a:pPr marL="0" lvl="0" indent="0" algn="l" rtl="0">
              <a:spcBef>
                <a:spcPts val="0"/>
              </a:spcBef>
              <a:spcAft>
                <a:spcPts val="0"/>
              </a:spcAft>
              <a:buNone/>
            </a:pPr>
            <a:r>
              <a:rPr lang="en"/>
              <a:t>36:31</a:t>
            </a:r>
            <a:endParaRPr/>
          </a:p>
          <a:p>
            <a:pPr marL="0" lvl="0" indent="0" algn="l" rtl="0">
              <a:spcBef>
                <a:spcPts val="0"/>
              </a:spcBef>
              <a:spcAft>
                <a:spcPts val="0"/>
              </a:spcAft>
              <a:buNone/>
            </a:pPr>
            <a:r>
              <a:rPr lang="en"/>
              <a:t>not going to fix it for you and in fact the network won't even tell you if it failed so you won't even get an error</a:t>
            </a:r>
            <a:endParaRPr/>
          </a:p>
          <a:p>
            <a:pPr marL="0" lvl="0" indent="0" algn="l" rtl="0">
              <a:spcBef>
                <a:spcPts val="0"/>
              </a:spcBef>
              <a:spcAft>
                <a:spcPts val="0"/>
              </a:spcAft>
              <a:buNone/>
            </a:pPr>
            <a:r>
              <a:rPr lang="en"/>
              <a:t>36:36</a:t>
            </a:r>
            <a:endParaRPr/>
          </a:p>
          <a:p>
            <a:pPr marL="0" lvl="0" indent="0" algn="l" rtl="0">
              <a:spcBef>
                <a:spcPts val="0"/>
              </a:spcBef>
              <a:spcAft>
                <a:spcPts val="0"/>
              </a:spcAft>
              <a:buNone/>
            </a:pPr>
            <a:r>
              <a:rPr lang="en"/>
              <a:t>message saying that the delivery failed you just have to deal with the failure yourself so that's the best effort</a:t>
            </a:r>
            <a:endParaRPr/>
          </a:p>
          <a:p>
            <a:pPr marL="0" lvl="0" indent="0" algn="l" rtl="0">
              <a:spcBef>
                <a:spcPts val="0"/>
              </a:spcBef>
              <a:spcAft>
                <a:spcPts val="0"/>
              </a:spcAft>
              <a:buNone/>
            </a:pPr>
            <a:r>
              <a:rPr lang="en"/>
              <a:t>36:43</a:t>
            </a:r>
            <a:endParaRPr/>
          </a:p>
          <a:p>
            <a:pPr marL="0" lvl="0" indent="0" algn="l" rtl="0">
              <a:spcBef>
                <a:spcPts val="0"/>
              </a:spcBef>
              <a:spcAft>
                <a:spcPts val="0"/>
              </a:spcAft>
              <a:buNone/>
            </a:pPr>
            <a:r>
              <a:rPr lang="en"/>
              <a:t>service model and that is what the network provides and again if you think this is weird and you want to pick a</a:t>
            </a:r>
            <a:endParaRPr/>
          </a:p>
          <a:p>
            <a:pPr marL="0" lvl="0" indent="0" algn="l" rtl="0">
              <a:spcBef>
                <a:spcPts val="0"/>
              </a:spcBef>
              <a:spcAft>
                <a:spcPts val="0"/>
              </a:spcAft>
              <a:buNone/>
            </a:pPr>
            <a:r>
              <a:rPr lang="en"/>
              <a:t>36:48</a:t>
            </a:r>
            <a:endParaRPr/>
          </a:p>
          <a:p>
            <a:pPr marL="0" lvl="0" indent="0" algn="l" rtl="0">
              <a:spcBef>
                <a:spcPts val="0"/>
              </a:spcBef>
              <a:spcAft>
                <a:spcPts val="0"/>
              </a:spcAft>
              <a:buNone/>
            </a:pPr>
            <a:r>
              <a:rPr lang="en"/>
              <a:t>different service model you come back next time we'll talk about why it was designed this way but basically the</a:t>
            </a:r>
            <a:endParaRPr/>
          </a:p>
          <a:p>
            <a:pPr marL="0" lvl="0" indent="0" algn="l" rtl="0">
              <a:spcBef>
                <a:spcPts val="0"/>
              </a:spcBef>
              <a:spcAft>
                <a:spcPts val="0"/>
              </a:spcAft>
              <a:buNone/>
            </a:pPr>
            <a:r>
              <a:rPr lang="en"/>
              <a:t>36:54</a:t>
            </a:r>
            <a:endParaRPr/>
          </a:p>
          <a:p>
            <a:pPr marL="0" lvl="0" indent="0" algn="l" rtl="0">
              <a:spcBef>
                <a:spcPts val="0"/>
              </a:spcBef>
              <a:spcAft>
                <a:spcPts val="0"/>
              </a:spcAft>
              <a:buNone/>
            </a:pPr>
            <a:r>
              <a:rPr lang="en"/>
              <a:t>punchline here is we can't stop at layer three if we stop at layer three every</a:t>
            </a:r>
            <a:endParaRPr/>
          </a:p>
          <a:p>
            <a:pPr marL="0" lvl="0" indent="0" algn="l" rtl="0">
              <a:spcBef>
                <a:spcPts val="0"/>
              </a:spcBef>
              <a:spcAft>
                <a:spcPts val="0"/>
              </a:spcAft>
              <a:buNone/>
            </a:pPr>
            <a:r>
              <a:rPr lang="en"/>
              <a:t>36:59</a:t>
            </a:r>
            <a:endParaRPr/>
          </a:p>
          <a:p>
            <a:pPr marL="0" lvl="0" indent="0" algn="l" rtl="0">
              <a:spcBef>
                <a:spcPts val="0"/>
              </a:spcBef>
              <a:spcAft>
                <a:spcPts val="0"/>
              </a:spcAft>
              <a:buNone/>
            </a:pPr>
            <a:r>
              <a:rPr lang="en"/>
              <a:t>piece of data you ever send or receive is best effort you send it it doesn't get there sorry nothing I can do about</a:t>
            </a:r>
            <a:endParaRPr/>
          </a:p>
          <a:p>
            <a:pPr marL="0" lvl="0" indent="0" algn="l" rtl="0">
              <a:spcBef>
                <a:spcPts val="0"/>
              </a:spcBef>
              <a:spcAft>
                <a:spcPts val="0"/>
              </a:spcAft>
              <a:buNone/>
            </a:pPr>
            <a:r>
              <a:rPr lang="en"/>
              <a:t>37:05</a:t>
            </a:r>
            <a:endParaRPr/>
          </a:p>
          <a:p>
            <a:pPr marL="0" lvl="0" indent="0" algn="l" rtl="0">
              <a:spcBef>
                <a:spcPts val="0"/>
              </a:spcBef>
              <a:spcAft>
                <a:spcPts val="0"/>
              </a:spcAft>
              <a:buNone/>
            </a:pPr>
            <a:r>
              <a:rPr lang="en"/>
              <a:t>it if you care about things actually reaching their destination with a guarantee on them we have to build more</a:t>
            </a:r>
            <a:endParaRPr/>
          </a:p>
          <a:p>
            <a:pPr marL="0" lvl="0" indent="0" algn="l" rtl="0">
              <a:spcBef>
                <a:spcPts val="0"/>
              </a:spcBef>
              <a:spcAft>
                <a:spcPts val="0"/>
              </a:spcAft>
              <a:buNone/>
            </a:pPr>
            <a:r>
              <a:rPr lang="en"/>
              <a:t>37:12</a:t>
            </a:r>
            <a:endParaRPr/>
          </a:p>
          <a:p>
            <a:pPr marL="0" lvl="0" indent="0" algn="l" rtl="0">
              <a:spcBef>
                <a:spcPts val="0"/>
              </a:spcBef>
              <a:spcAft>
                <a:spcPts val="0"/>
              </a:spcAft>
              <a:buNone/>
            </a:pPr>
            <a:r>
              <a:rPr lang="en"/>
              <a:t>layers so we're going to build more layers unless you have questions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ef7e107ab8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ef7e107ab8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ef7e107ab8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ef7e107ab8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 make sure that packets actually reach their destination I introduce a layer</a:t>
            </a:r>
            <a:endParaRPr/>
          </a:p>
          <a:p>
            <a:pPr marL="0" lvl="0" indent="0" algn="l" rtl="0">
              <a:spcBef>
                <a:spcPts val="0"/>
              </a:spcBef>
              <a:spcAft>
                <a:spcPts val="0"/>
              </a:spcAft>
              <a:buNone/>
            </a:pPr>
            <a:r>
              <a:rPr lang="en"/>
              <a:t>38:18</a:t>
            </a:r>
            <a:endParaRPr/>
          </a:p>
          <a:p>
            <a:pPr marL="0" lvl="0" indent="0" algn="l" rtl="0">
              <a:spcBef>
                <a:spcPts val="0"/>
              </a:spcBef>
              <a:spcAft>
                <a:spcPts val="0"/>
              </a:spcAft>
              <a:buNone/>
            </a:pPr>
            <a:r>
              <a:rPr lang="en"/>
              <a:t>four layer four Builds on top of layer three which means I can use the services</a:t>
            </a:r>
            <a:endParaRPr/>
          </a:p>
          <a:p>
            <a:pPr marL="0" lvl="0" indent="0" algn="l" rtl="0">
              <a:spcBef>
                <a:spcPts val="0"/>
              </a:spcBef>
              <a:spcAft>
                <a:spcPts val="0"/>
              </a:spcAft>
              <a:buNone/>
            </a:pPr>
            <a:r>
              <a:rPr lang="en"/>
              <a:t>38:23</a:t>
            </a:r>
            <a:endParaRPr/>
          </a:p>
          <a:p>
            <a:pPr marL="0" lvl="0" indent="0" algn="l" rtl="0">
              <a:spcBef>
                <a:spcPts val="0"/>
              </a:spcBef>
              <a:spcAft>
                <a:spcPts val="0"/>
              </a:spcAft>
              <a:buNone/>
            </a:pPr>
            <a:r>
              <a:rPr lang="en"/>
              <a:t>provided by layer 3 that is global connectivity but I'm now going to add</a:t>
            </a:r>
            <a:endParaRPr/>
          </a:p>
          <a:p>
            <a:pPr marL="0" lvl="0" indent="0" algn="l" rtl="0">
              <a:spcBef>
                <a:spcPts val="0"/>
              </a:spcBef>
              <a:spcAft>
                <a:spcPts val="0"/>
              </a:spcAft>
              <a:buNone/>
            </a:pPr>
            <a:r>
              <a:rPr lang="en"/>
              <a:t>38:28</a:t>
            </a:r>
            <a:endParaRPr/>
          </a:p>
          <a:p>
            <a:pPr marL="0" lvl="0" indent="0" algn="l" rtl="0">
              <a:spcBef>
                <a:spcPts val="0"/>
              </a:spcBef>
              <a:spcAft>
                <a:spcPts val="0"/>
              </a:spcAft>
              <a:buNone/>
            </a:pPr>
            <a:r>
              <a:rPr lang="en"/>
              <a:t>extra features to make sure that packets actually get there for example if a packet gets lost I'm going to send it</a:t>
            </a:r>
            <a:endParaRPr/>
          </a:p>
          <a:p>
            <a:pPr marL="0" lvl="0" indent="0" algn="l" rtl="0">
              <a:spcBef>
                <a:spcPts val="0"/>
              </a:spcBef>
              <a:spcAft>
                <a:spcPts val="0"/>
              </a:spcAft>
              <a:buNone/>
            </a:pPr>
            <a:r>
              <a:rPr lang="en"/>
              <a:t>38:35</a:t>
            </a:r>
            <a:endParaRPr/>
          </a:p>
          <a:p>
            <a:pPr marL="0" lvl="0" indent="0" algn="l" rtl="0">
              <a:spcBef>
                <a:spcPts val="0"/>
              </a:spcBef>
              <a:spcAft>
                <a:spcPts val="0"/>
              </a:spcAft>
              <a:buNone/>
            </a:pPr>
            <a:r>
              <a:rPr lang="en"/>
              <a:t>again and send it again and send it again until it gets there if a packet arrives out of order I'm going to</a:t>
            </a:r>
            <a:endParaRPr/>
          </a:p>
          <a:p>
            <a:pPr marL="0" lvl="0" indent="0" algn="l" rtl="0">
              <a:spcBef>
                <a:spcPts val="0"/>
              </a:spcBef>
              <a:spcAft>
                <a:spcPts val="0"/>
              </a:spcAft>
              <a:buNone/>
            </a:pPr>
            <a:r>
              <a:rPr lang="en"/>
              <a:t>38:41</a:t>
            </a:r>
            <a:endParaRPr/>
          </a:p>
          <a:p>
            <a:pPr marL="0" lvl="0" indent="0" algn="l" rtl="0">
              <a:spcBef>
                <a:spcPts val="0"/>
              </a:spcBef>
              <a:spcAft>
                <a:spcPts val="0"/>
              </a:spcAft>
              <a:buNone/>
            </a:pPr>
            <a:r>
              <a:rPr lang="en"/>
              <a:t>reassemble them in the correct order if the user wants to send a big piece of data I'll split the data up and then</a:t>
            </a:r>
            <a:endParaRPr/>
          </a:p>
          <a:p>
            <a:pPr marL="0" lvl="0" indent="0" algn="l" rtl="0">
              <a:spcBef>
                <a:spcPts val="0"/>
              </a:spcBef>
              <a:spcAft>
                <a:spcPts val="0"/>
              </a:spcAft>
              <a:buNone/>
            </a:pPr>
            <a:r>
              <a:rPr lang="en"/>
              <a:t>38:49</a:t>
            </a:r>
            <a:endParaRPr/>
          </a:p>
          <a:p>
            <a:pPr marL="0" lvl="0" indent="0" algn="l" rtl="0">
              <a:spcBef>
                <a:spcPts val="0"/>
              </a:spcBef>
              <a:spcAft>
                <a:spcPts val="0"/>
              </a:spcAft>
              <a:buNone/>
            </a:pPr>
            <a:r>
              <a:rPr lang="en"/>
              <a:t>reassemble it into the form that the user wants so all of these features and</a:t>
            </a:r>
            <a:endParaRPr/>
          </a:p>
          <a:p>
            <a:pPr marL="0" lvl="0" indent="0" algn="l" rtl="0">
              <a:spcBef>
                <a:spcPts val="0"/>
              </a:spcBef>
              <a:spcAft>
                <a:spcPts val="0"/>
              </a:spcAft>
              <a:buNone/>
            </a:pPr>
            <a:r>
              <a:rPr lang="en"/>
              <a:t>38:54</a:t>
            </a:r>
            <a:endParaRPr/>
          </a:p>
          <a:p>
            <a:pPr marL="0" lvl="0" indent="0" algn="l" rtl="0">
              <a:spcBef>
                <a:spcPts val="0"/>
              </a:spcBef>
              <a:spcAft>
                <a:spcPts val="0"/>
              </a:spcAft>
              <a:buNone/>
            </a:pPr>
            <a:r>
              <a:rPr lang="en"/>
              <a:t>more happen at layer four which we call transport and and this allows us to reliably deliver packets and when we</a:t>
            </a:r>
            <a:endParaRPr/>
          </a:p>
          <a:p>
            <a:pPr marL="0" lvl="0" indent="0" algn="l" rtl="0">
              <a:spcBef>
                <a:spcPts val="0"/>
              </a:spcBef>
              <a:spcAft>
                <a:spcPts val="0"/>
              </a:spcAft>
              <a:buNone/>
            </a:pPr>
            <a:r>
              <a:rPr lang="en"/>
              <a:t>39:01</a:t>
            </a:r>
            <a:endParaRPr/>
          </a:p>
          <a:p>
            <a:pPr marL="0" lvl="0" indent="0" algn="l" rtl="0">
              <a:spcBef>
                <a:spcPts val="0"/>
              </a:spcBef>
              <a:spcAft>
                <a:spcPts val="0"/>
              </a:spcAft>
              <a:buNone/>
            </a:pPr>
            <a:r>
              <a:rPr lang="en"/>
              <a:t>transition from layer three to four I think there's also a little bit of a change in the mindset in which we think</a:t>
            </a:r>
            <a:endParaRPr/>
          </a:p>
          <a:p>
            <a:pPr marL="0" lvl="0" indent="0" algn="l" rtl="0">
              <a:spcBef>
                <a:spcPts val="0"/>
              </a:spcBef>
              <a:spcAft>
                <a:spcPts val="0"/>
              </a:spcAft>
              <a:buNone/>
            </a:pPr>
            <a:r>
              <a:rPr lang="en"/>
              <a:t>39:08</a:t>
            </a:r>
            <a:endParaRPr/>
          </a:p>
          <a:p>
            <a:pPr marL="0" lvl="0" indent="0" algn="l" rtl="0">
              <a:spcBef>
                <a:spcPts val="0"/>
              </a:spcBef>
              <a:spcAft>
                <a:spcPts val="0"/>
              </a:spcAft>
              <a:buNone/>
            </a:pPr>
            <a:r>
              <a:rPr lang="en"/>
              <a:t>about things these are not official terms but what I think about when I think about layers one two three is I</a:t>
            </a:r>
            <a:endParaRPr/>
          </a:p>
          <a:p>
            <a:pPr marL="0" lvl="0" indent="0" algn="l" rtl="0">
              <a:spcBef>
                <a:spcPts val="0"/>
              </a:spcBef>
              <a:spcAft>
                <a:spcPts val="0"/>
              </a:spcAft>
              <a:buNone/>
            </a:pPr>
            <a:r>
              <a:rPr lang="en"/>
              <a:t>39:14</a:t>
            </a:r>
            <a:endParaRPr/>
          </a:p>
          <a:p>
            <a:pPr marL="0" lvl="0" indent="0" algn="l" rtl="0">
              <a:spcBef>
                <a:spcPts val="0"/>
              </a:spcBef>
              <a:spcAft>
                <a:spcPts val="0"/>
              </a:spcAft>
              <a:buNone/>
            </a:pPr>
            <a:r>
              <a:rPr lang="en"/>
              <a:t>think about like a packet mindset and what that means is each piece of data it's a packet and that packet is</a:t>
            </a:r>
            <a:endParaRPr/>
          </a:p>
          <a:p>
            <a:pPr marL="0" lvl="0" indent="0" algn="l" rtl="0">
              <a:spcBef>
                <a:spcPts val="0"/>
              </a:spcBef>
              <a:spcAft>
                <a:spcPts val="0"/>
              </a:spcAft>
              <a:buNone/>
            </a:pPr>
            <a:r>
              <a:rPr lang="en"/>
              <a:t>39:20</a:t>
            </a:r>
            <a:endParaRPr/>
          </a:p>
          <a:p>
            <a:pPr marL="0" lvl="0" indent="0" algn="l" rtl="0">
              <a:spcBef>
                <a:spcPts val="0"/>
              </a:spcBef>
              <a:spcAft>
                <a:spcPts val="0"/>
              </a:spcAft>
              <a:buNone/>
            </a:pPr>
            <a:r>
              <a:rPr lang="en"/>
              <a:t>independent so the Internet is just all these packets flying around independently there's nothing that</a:t>
            </a:r>
            <a:endParaRPr/>
          </a:p>
          <a:p>
            <a:pPr marL="0" lvl="0" indent="0" algn="l" rtl="0">
              <a:spcBef>
                <a:spcPts val="0"/>
              </a:spcBef>
              <a:spcAft>
                <a:spcPts val="0"/>
              </a:spcAft>
              <a:buNone/>
            </a:pPr>
            <a:r>
              <a:rPr lang="en"/>
              <a:t>39:26</a:t>
            </a:r>
            <a:endParaRPr/>
          </a:p>
          <a:p>
            <a:pPr marL="0" lvl="0" indent="0" algn="l" rtl="0">
              <a:spcBef>
                <a:spcPts val="0"/>
              </a:spcBef>
              <a:spcAft>
                <a:spcPts val="0"/>
              </a:spcAft>
              <a:buNone/>
            </a:pPr>
            <a:r>
              <a:rPr lang="en"/>
              <a:t>connects one packet to the other they're all just separate packets flying across the internet but once I get to layer</a:t>
            </a:r>
            <a:endParaRPr/>
          </a:p>
          <a:p>
            <a:pPr marL="0" lvl="0" indent="0" algn="l" rtl="0">
              <a:spcBef>
                <a:spcPts val="0"/>
              </a:spcBef>
              <a:spcAft>
                <a:spcPts val="0"/>
              </a:spcAft>
              <a:buNone/>
            </a:pPr>
            <a:r>
              <a:rPr lang="en"/>
              <a:t>39:32</a:t>
            </a:r>
            <a:endParaRPr/>
          </a:p>
          <a:p>
            <a:pPr marL="0" lvl="0" indent="0" algn="l" rtl="0">
              <a:spcBef>
                <a:spcPts val="0"/>
              </a:spcBef>
              <a:spcAft>
                <a:spcPts val="0"/>
              </a:spcAft>
              <a:buNone/>
            </a:pPr>
            <a:r>
              <a:rPr lang="en"/>
              <a:t>four I can stop thinking in terms of packets which is just pieces of data</a:t>
            </a:r>
            <a:endParaRPr/>
          </a:p>
          <a:p>
            <a:pPr marL="0" lvl="0" indent="0" algn="l" rtl="0">
              <a:spcBef>
                <a:spcPts val="0"/>
              </a:spcBef>
              <a:spcAft>
                <a:spcPts val="0"/>
              </a:spcAft>
              <a:buNone/>
            </a:pPr>
            <a:r>
              <a:rPr lang="en"/>
              <a:t>39:37</a:t>
            </a:r>
            <a:endParaRPr/>
          </a:p>
          <a:p>
            <a:pPr marL="0" lvl="0" indent="0" algn="l" rtl="0">
              <a:spcBef>
                <a:spcPts val="0"/>
              </a:spcBef>
              <a:spcAft>
                <a:spcPts val="0"/>
              </a:spcAft>
              <a:buNone/>
            </a:pPr>
            <a:r>
              <a:rPr lang="en"/>
              <a:t>flying around the internet I can start thinking instead in terms of flows or</a:t>
            </a:r>
            <a:endParaRPr/>
          </a:p>
          <a:p>
            <a:pPr marL="0" lvl="0" indent="0" algn="l" rtl="0">
              <a:spcBef>
                <a:spcPts val="0"/>
              </a:spcBef>
              <a:spcAft>
                <a:spcPts val="0"/>
              </a:spcAft>
              <a:buNone/>
            </a:pPr>
            <a:r>
              <a:rPr lang="en"/>
              <a:t>39:43</a:t>
            </a:r>
            <a:endParaRPr/>
          </a:p>
          <a:p>
            <a:pPr marL="0" lvl="0" indent="0" algn="l" rtl="0">
              <a:spcBef>
                <a:spcPts val="0"/>
              </a:spcBef>
              <a:spcAft>
                <a:spcPts val="0"/>
              </a:spcAft>
              <a:buNone/>
            </a:pPr>
            <a:r>
              <a:rPr lang="en"/>
              <a:t>connections and what that means is this is actually a stream of related packets</a:t>
            </a:r>
            <a:endParaRPr/>
          </a:p>
          <a:p>
            <a:pPr marL="0" lvl="0" indent="0" algn="l" rtl="0">
              <a:spcBef>
                <a:spcPts val="0"/>
              </a:spcBef>
              <a:spcAft>
                <a:spcPts val="0"/>
              </a:spcAft>
              <a:buNone/>
            </a:pPr>
            <a:r>
              <a:rPr lang="en"/>
              <a:t>39:48</a:t>
            </a:r>
            <a:endParaRPr/>
          </a:p>
          <a:p>
            <a:pPr marL="0" lvl="0" indent="0" algn="l" rtl="0">
              <a:spcBef>
                <a:spcPts val="0"/>
              </a:spcBef>
              <a:spcAft>
                <a:spcPts val="0"/>
              </a:spcAft>
              <a:buNone/>
            </a:pPr>
            <a:r>
              <a:rPr lang="en"/>
              <a:t>being exchanged between two people so oftentimes when you want to talk to someone you're talking to someone for a</a:t>
            </a:r>
            <a:endParaRPr/>
          </a:p>
          <a:p>
            <a:pPr marL="0" lvl="0" indent="0" algn="l" rtl="0">
              <a:spcBef>
                <a:spcPts val="0"/>
              </a:spcBef>
              <a:spcAft>
                <a:spcPts val="0"/>
              </a:spcAft>
              <a:buNone/>
            </a:pPr>
            <a:r>
              <a:rPr lang="en"/>
              <a:t>39:53</a:t>
            </a:r>
            <a:endParaRPr/>
          </a:p>
          <a:p>
            <a:pPr marL="0" lvl="0" indent="0" algn="l" rtl="0">
              <a:spcBef>
                <a:spcPts val="0"/>
              </a:spcBef>
              <a:spcAft>
                <a:spcPts val="0"/>
              </a:spcAft>
              <a:buNone/>
            </a:pPr>
            <a:r>
              <a:rPr lang="en"/>
              <a:t>long time we have a conversation or I'm downloading a video for from YouTube well in that case I am talking to</a:t>
            </a:r>
            <a:endParaRPr/>
          </a:p>
          <a:p>
            <a:pPr marL="0" lvl="0" indent="0" algn="l" rtl="0">
              <a:spcBef>
                <a:spcPts val="0"/>
              </a:spcBef>
              <a:spcAft>
                <a:spcPts val="0"/>
              </a:spcAft>
              <a:buNone/>
            </a:pPr>
            <a:r>
              <a:rPr lang="en"/>
              <a:t>40:00</a:t>
            </a:r>
            <a:endParaRPr/>
          </a:p>
          <a:p>
            <a:pPr marL="0" lvl="0" indent="0" algn="l" rtl="0">
              <a:spcBef>
                <a:spcPts val="0"/>
              </a:spcBef>
              <a:spcAft>
                <a:spcPts val="0"/>
              </a:spcAft>
              <a:buNone/>
            </a:pPr>
            <a:r>
              <a:rPr lang="en"/>
              <a:t>YouTube for a very long time and so we are going to be exchanging lots of related packets here's the first part of</a:t>
            </a:r>
            <a:endParaRPr/>
          </a:p>
          <a:p>
            <a:pPr marL="0" lvl="0" indent="0" algn="l" rtl="0">
              <a:spcBef>
                <a:spcPts val="0"/>
              </a:spcBef>
              <a:spcAft>
                <a:spcPts val="0"/>
              </a:spcAft>
              <a:buNone/>
            </a:pPr>
            <a:r>
              <a:rPr lang="en"/>
              <a:t>40:06</a:t>
            </a:r>
            <a:endParaRPr/>
          </a:p>
          <a:p>
            <a:pPr marL="0" lvl="0" indent="0" algn="l" rtl="0">
              <a:spcBef>
                <a:spcPts val="0"/>
              </a:spcBef>
              <a:spcAft>
                <a:spcPts val="0"/>
              </a:spcAft>
              <a:buNone/>
            </a:pPr>
            <a:r>
              <a:rPr lang="en"/>
              <a:t>your video here's the next part of your video here's the next part of your video and so forth so once you get to layer</a:t>
            </a:r>
            <a:endParaRPr/>
          </a:p>
          <a:p>
            <a:pPr marL="0" lvl="0" indent="0" algn="l" rtl="0">
              <a:spcBef>
                <a:spcPts val="0"/>
              </a:spcBef>
              <a:spcAft>
                <a:spcPts val="0"/>
              </a:spcAft>
              <a:buNone/>
            </a:pPr>
            <a:r>
              <a:rPr lang="en"/>
              <a:t>40:12</a:t>
            </a:r>
            <a:endParaRPr/>
          </a:p>
          <a:p>
            <a:pPr marL="0" lvl="0" indent="0" algn="l" rtl="0">
              <a:spcBef>
                <a:spcPts val="0"/>
              </a:spcBef>
              <a:spcAft>
                <a:spcPts val="0"/>
              </a:spcAft>
              <a:buNone/>
            </a:pPr>
            <a:r>
              <a:rPr lang="en"/>
              <a:t>four we stop thinking in terms of individual packets floating across the internet and we start thinking in terms</a:t>
            </a:r>
            <a:endParaRPr/>
          </a:p>
          <a:p>
            <a:pPr marL="0" lvl="0" indent="0" algn="l" rtl="0">
              <a:spcBef>
                <a:spcPts val="0"/>
              </a:spcBef>
              <a:spcAft>
                <a:spcPts val="0"/>
              </a:spcAft>
              <a:buNone/>
            </a:pPr>
            <a:r>
              <a:rPr lang="en"/>
              <a:t>40:18</a:t>
            </a:r>
            <a:endParaRPr/>
          </a:p>
          <a:p>
            <a:pPr marL="0" lvl="0" indent="0" algn="l" rtl="0">
              <a:spcBef>
                <a:spcPts val="0"/>
              </a:spcBef>
              <a:spcAft>
                <a:spcPts val="0"/>
              </a:spcAft>
              <a:buNone/>
            </a:pPr>
            <a:r>
              <a:rPr lang="en"/>
              <a:t>of flows a bunch of related packets streaming back and forth between a</a:t>
            </a:r>
            <a:endParaRPr/>
          </a:p>
          <a:p>
            <a:pPr marL="0" lvl="0" indent="0" algn="l" rtl="0">
              <a:spcBef>
                <a:spcPts val="0"/>
              </a:spcBef>
              <a:spcAft>
                <a:spcPts val="0"/>
              </a:spcAft>
              <a:buNone/>
            </a:pPr>
            <a:r>
              <a:rPr lang="en"/>
              <a:t>40:23</a:t>
            </a:r>
            <a:endParaRPr/>
          </a:p>
          <a:p>
            <a:pPr marL="0" lvl="0" indent="0" algn="l" rtl="0">
              <a:spcBef>
                <a:spcPts val="0"/>
              </a:spcBef>
              <a:spcAft>
                <a:spcPts val="0"/>
              </a:spcAft>
              <a:buNone/>
            </a:pPr>
            <a:r>
              <a:rPr lang="en"/>
              <a:t>sender and a receiver a client and a server or point a point B basically two</a:t>
            </a:r>
            <a:endParaRPr/>
          </a:p>
          <a:p>
            <a:pPr marL="0" lvl="0" indent="0" algn="l" rtl="0">
              <a:spcBef>
                <a:spcPts val="0"/>
              </a:spcBef>
              <a:spcAft>
                <a:spcPts val="0"/>
              </a:spcAft>
              <a:buNone/>
            </a:pPr>
            <a:r>
              <a:rPr lang="en"/>
              <a:t>40:28</a:t>
            </a:r>
            <a:endParaRPr/>
          </a:p>
          <a:p>
            <a:pPr marL="0" lvl="0" indent="0" algn="l" rtl="0">
              <a:spcBef>
                <a:spcPts val="0"/>
              </a:spcBef>
              <a:spcAft>
                <a:spcPts val="0"/>
              </a:spcAft>
              <a:buNone/>
            </a:pPr>
            <a:r>
              <a:rPr lang="en"/>
              <a:t>people so once you get to layer four and above we can start thinking in a slightly different mindset and we'll</a:t>
            </a:r>
            <a:endParaRPr/>
          </a:p>
          <a:p>
            <a:pPr marL="0" lvl="0" indent="0" algn="l" rtl="0">
              <a:spcBef>
                <a:spcPts val="0"/>
              </a:spcBef>
              <a:spcAft>
                <a:spcPts val="0"/>
              </a:spcAft>
              <a:buNone/>
            </a:pPr>
            <a:r>
              <a:rPr lang="en"/>
              <a:t>40:34</a:t>
            </a:r>
            <a:endParaRPr/>
          </a:p>
          <a:p>
            <a:pPr marL="0" lvl="0" indent="0" algn="l" rtl="0">
              <a:spcBef>
                <a:spcPts val="0"/>
              </a:spcBef>
              <a:spcAft>
                <a:spcPts val="0"/>
              </a:spcAft>
              <a:buNone/>
            </a:pPr>
            <a:r>
              <a:rPr lang="en"/>
              <a:t>think in both of these mindsets plenty throughout the semester so it's okay if you don't totally see the difference yet</a:t>
            </a:r>
            <a:endParaRPr/>
          </a:p>
          <a:p>
            <a:pPr marL="0" lvl="0" indent="0" algn="l" rtl="0">
              <a:spcBef>
                <a:spcPts val="0"/>
              </a:spcBef>
              <a:spcAft>
                <a:spcPts val="0"/>
              </a:spcAft>
              <a:buNone/>
            </a:pPr>
            <a:r>
              <a:rPr lang="en"/>
              <a:t>40:40</a:t>
            </a:r>
            <a:endParaRPr/>
          </a:p>
          <a:p>
            <a:pPr marL="0" lvl="0" indent="0" algn="l" rtl="0">
              <a:spcBef>
                <a:spcPts val="0"/>
              </a:spcBef>
              <a:spcAft>
                <a:spcPts val="0"/>
              </a:spcAft>
              <a:buNone/>
            </a:pPr>
            <a:r>
              <a:rPr lang="en"/>
              <a:t>but something I wanted to call out early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ef7e107ab8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ef7e107ab8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we have a final layer by</a:t>
            </a:r>
            <a:endParaRPr/>
          </a:p>
          <a:p>
            <a:pPr marL="0" lvl="0" indent="0" algn="l" rtl="0">
              <a:spcBef>
                <a:spcPts val="0"/>
              </a:spcBef>
              <a:spcAft>
                <a:spcPts val="0"/>
              </a:spcAft>
              <a:buNone/>
            </a:pPr>
            <a:r>
              <a:rPr lang="en"/>
              <a:t>40:46</a:t>
            </a:r>
            <a:endParaRPr/>
          </a:p>
          <a:p>
            <a:pPr marL="0" lvl="0" indent="0" algn="l" rtl="0">
              <a:spcBef>
                <a:spcPts val="0"/>
              </a:spcBef>
              <a:spcAft>
                <a:spcPts val="0"/>
              </a:spcAft>
              <a:buNone/>
            </a:pPr>
            <a:r>
              <a:rPr lang="en"/>
              <a:t>the way if you're annoyed by the Counting here it's because five and six are obsolete this model was developed in like the 1970s and five and six are no</a:t>
            </a:r>
            <a:endParaRPr/>
          </a:p>
          <a:p>
            <a:pPr marL="0" lvl="0" indent="0" algn="l" rtl="0">
              <a:spcBef>
                <a:spcPts val="0"/>
              </a:spcBef>
              <a:spcAft>
                <a:spcPts val="0"/>
              </a:spcAft>
              <a:buNone/>
            </a:pPr>
            <a:r>
              <a:rPr lang="en"/>
              <a:t>40:54</a:t>
            </a:r>
            <a:endParaRPr/>
          </a:p>
          <a:p>
            <a:pPr marL="0" lvl="0" indent="0" algn="l" rtl="0">
              <a:spcBef>
                <a:spcPts val="0"/>
              </a:spcBef>
              <a:spcAft>
                <a:spcPts val="0"/>
              </a:spcAft>
              <a:buNone/>
            </a:pPr>
            <a:r>
              <a:rPr lang="en"/>
              <a:t>longer used so instead we have to skip from four to seven everyone does it we'll deal with it but basically the</a:t>
            </a:r>
            <a:endParaRPr/>
          </a:p>
          <a:p>
            <a:pPr marL="0" lvl="0" indent="0" algn="l" rtl="0">
              <a:spcBef>
                <a:spcPts val="0"/>
              </a:spcBef>
              <a:spcAft>
                <a:spcPts val="0"/>
              </a:spcAft>
              <a:buNone/>
            </a:pPr>
            <a:r>
              <a:rPr lang="en"/>
              <a:t>41:00</a:t>
            </a:r>
            <a:endParaRPr/>
          </a:p>
          <a:p>
            <a:pPr marL="0" lvl="0" indent="0" algn="l" rtl="0">
              <a:spcBef>
                <a:spcPts val="0"/>
              </a:spcBef>
              <a:spcAft>
                <a:spcPts val="0"/>
              </a:spcAft>
              <a:buNone/>
            </a:pPr>
            <a:r>
              <a:rPr lang="en"/>
              <a:t>idea is that now you have layer 4 and that unlocks the ability for users to</a:t>
            </a:r>
            <a:endParaRPr/>
          </a:p>
          <a:p>
            <a:pPr marL="0" lvl="0" indent="0" algn="l" rtl="0">
              <a:spcBef>
                <a:spcPts val="0"/>
              </a:spcBef>
              <a:spcAft>
                <a:spcPts val="0"/>
              </a:spcAft>
              <a:buNone/>
            </a:pPr>
            <a:r>
              <a:rPr lang="en"/>
              <a:t>41:06</a:t>
            </a:r>
            <a:endParaRPr/>
          </a:p>
          <a:p>
            <a:pPr marL="0" lvl="0" indent="0" algn="l" rtl="0">
              <a:spcBef>
                <a:spcPts val="0"/>
              </a:spcBef>
              <a:spcAft>
                <a:spcPts val="0"/>
              </a:spcAft>
              <a:buNone/>
            </a:pPr>
            <a:r>
              <a:rPr lang="en"/>
              <a:t>build whatever applications they want on top of layer four so for example You're</a:t>
            </a:r>
            <a:endParaRPr/>
          </a:p>
          <a:p>
            <a:pPr marL="0" lvl="0" indent="0" algn="l" rtl="0">
              <a:spcBef>
                <a:spcPts val="0"/>
              </a:spcBef>
              <a:spcAft>
                <a:spcPts val="0"/>
              </a:spcAft>
              <a:buNone/>
            </a:pPr>
            <a:r>
              <a:rPr lang="en"/>
              <a:t>41:11</a:t>
            </a:r>
            <a:endParaRPr/>
          </a:p>
          <a:p>
            <a:pPr marL="0" lvl="0" indent="0" algn="l" rtl="0">
              <a:spcBef>
                <a:spcPts val="0"/>
              </a:spcBef>
              <a:spcAft>
                <a:spcPts val="0"/>
              </a:spcAft>
              <a:buNone/>
            </a:pPr>
            <a:r>
              <a:rPr lang="en"/>
              <a:t>Building YouTube you want to give videos to the user that's great you can use the transport layer to form connections and</a:t>
            </a:r>
            <a:endParaRPr/>
          </a:p>
          <a:p>
            <a:pPr marL="0" lvl="0" indent="0" algn="l" rtl="0">
              <a:spcBef>
                <a:spcPts val="0"/>
              </a:spcBef>
              <a:spcAft>
                <a:spcPts val="0"/>
              </a:spcAft>
              <a:buNone/>
            </a:pPr>
            <a:r>
              <a:rPr lang="en"/>
              <a:t>41:18</a:t>
            </a:r>
            <a:endParaRPr/>
          </a:p>
          <a:p>
            <a:pPr marL="0" lvl="0" indent="0" algn="l" rtl="0">
              <a:spcBef>
                <a:spcPts val="0"/>
              </a:spcBef>
              <a:spcAft>
                <a:spcPts val="0"/>
              </a:spcAft>
              <a:buNone/>
            </a:pPr>
            <a:r>
              <a:rPr lang="en"/>
              <a:t>send videos to users uh what if instead I don't want to build a video service I</a:t>
            </a:r>
            <a:endParaRPr/>
          </a:p>
          <a:p>
            <a:pPr marL="0" lvl="0" indent="0" algn="l" rtl="0">
              <a:spcBef>
                <a:spcPts val="0"/>
              </a:spcBef>
              <a:spcAft>
                <a:spcPts val="0"/>
              </a:spcAft>
              <a:buNone/>
            </a:pPr>
            <a:r>
              <a:rPr lang="en"/>
              <a:t>41:23</a:t>
            </a:r>
            <a:endParaRPr/>
          </a:p>
          <a:p>
            <a:pPr marL="0" lvl="0" indent="0" algn="l" rtl="0">
              <a:spcBef>
                <a:spcPts val="0"/>
              </a:spcBef>
              <a:spcAft>
                <a:spcPts val="0"/>
              </a:spcAft>
              <a:buNone/>
            </a:pPr>
            <a:r>
              <a:rPr lang="en"/>
              <a:t>want to build a gaming service or I want to build the game that runs online that's great in that case your</a:t>
            </a:r>
            <a:endParaRPr/>
          </a:p>
          <a:p>
            <a:pPr marL="0" lvl="0" indent="0" algn="l" rtl="0">
              <a:spcBef>
                <a:spcPts val="0"/>
              </a:spcBef>
              <a:spcAft>
                <a:spcPts val="0"/>
              </a:spcAft>
              <a:buNone/>
            </a:pPr>
            <a:r>
              <a:rPr lang="en"/>
              <a:t>41:30</a:t>
            </a:r>
            <a:endParaRPr/>
          </a:p>
          <a:p>
            <a:pPr marL="0" lvl="0" indent="0" algn="l" rtl="0">
              <a:spcBef>
                <a:spcPts val="0"/>
              </a:spcBef>
              <a:spcAft>
                <a:spcPts val="0"/>
              </a:spcAft>
              <a:buNone/>
            </a:pPr>
            <a:r>
              <a:rPr lang="en"/>
              <a:t>application is a game and it still runs on top of layer four it sends data back and forth between users or you could</a:t>
            </a:r>
            <a:endParaRPr/>
          </a:p>
          <a:p>
            <a:pPr marL="0" lvl="0" indent="0" algn="l" rtl="0">
              <a:spcBef>
                <a:spcPts val="0"/>
              </a:spcBef>
              <a:spcAft>
                <a:spcPts val="0"/>
              </a:spcAft>
              <a:buNone/>
            </a:pPr>
            <a:r>
              <a:rPr lang="en"/>
              <a:t>41:36</a:t>
            </a:r>
            <a:endParaRPr/>
          </a:p>
          <a:p>
            <a:pPr marL="0" lvl="0" indent="0" algn="l" rtl="0">
              <a:spcBef>
                <a:spcPts val="0"/>
              </a:spcBef>
              <a:spcAft>
                <a:spcPts val="0"/>
              </a:spcAft>
              <a:buNone/>
            </a:pPr>
            <a:r>
              <a:rPr lang="en"/>
              <a:t>build email okay that's great you build email it still runs on top of layer 4 so what's great about this layering uh</a:t>
            </a:r>
            <a:endParaRPr/>
          </a:p>
          <a:p>
            <a:pPr marL="0" lvl="0" indent="0" algn="l" rtl="0">
              <a:spcBef>
                <a:spcPts val="0"/>
              </a:spcBef>
              <a:spcAft>
                <a:spcPts val="0"/>
              </a:spcAft>
              <a:buNone/>
            </a:pPr>
            <a:r>
              <a:rPr lang="en"/>
              <a:t>41:44</a:t>
            </a:r>
            <a:endParaRPr/>
          </a:p>
          <a:p>
            <a:pPr marL="0" lvl="0" indent="0" algn="l" rtl="0">
              <a:spcBef>
                <a:spcPts val="0"/>
              </a:spcBef>
              <a:spcAft>
                <a:spcPts val="0"/>
              </a:spcAft>
              <a:buNone/>
            </a:pPr>
            <a:r>
              <a:rPr lang="en"/>
              <a:t>abstraction or this layering structure is that once we have these four layers users can build whatever the heck they</a:t>
            </a:r>
            <a:endParaRPr/>
          </a:p>
          <a:p>
            <a:pPr marL="0" lvl="0" indent="0" algn="l" rtl="0">
              <a:spcBef>
                <a:spcPts val="0"/>
              </a:spcBef>
              <a:spcAft>
                <a:spcPts val="0"/>
              </a:spcAft>
              <a:buNone/>
            </a:pPr>
            <a:r>
              <a:rPr lang="en"/>
              <a:t>41:50</a:t>
            </a:r>
            <a:endParaRPr/>
          </a:p>
          <a:p>
            <a:pPr marL="0" lvl="0" indent="0" algn="l" rtl="0">
              <a:spcBef>
                <a:spcPts val="0"/>
              </a:spcBef>
              <a:spcAft>
                <a:spcPts val="0"/>
              </a:spcAft>
              <a:buNone/>
            </a:pPr>
            <a:r>
              <a:rPr lang="en"/>
              <a:t>want on top of the four layers they get reliable connectivity which relies on</a:t>
            </a:r>
            <a:endParaRPr/>
          </a:p>
          <a:p>
            <a:pPr marL="0" lvl="0" indent="0" algn="l" rtl="0">
              <a:spcBef>
                <a:spcPts val="0"/>
              </a:spcBef>
              <a:spcAft>
                <a:spcPts val="0"/>
              </a:spcAft>
              <a:buNone/>
            </a:pPr>
            <a:r>
              <a:rPr lang="en"/>
              <a:t>41:56</a:t>
            </a:r>
            <a:endParaRPr/>
          </a:p>
          <a:p>
            <a:pPr marL="0" lvl="0" indent="0" algn="l" rtl="0">
              <a:spcBef>
                <a:spcPts val="0"/>
              </a:spcBef>
              <a:spcAft>
                <a:spcPts val="0"/>
              </a:spcAft>
              <a:buNone/>
            </a:pPr>
            <a:r>
              <a:rPr lang="en"/>
              <a:t>global connectivity which relies on individual links which relies on physical data floating across space but</a:t>
            </a:r>
            <a:endParaRPr/>
          </a:p>
          <a:p>
            <a:pPr marL="0" lvl="0" indent="0" algn="l" rtl="0">
              <a:spcBef>
                <a:spcPts val="0"/>
              </a:spcBef>
              <a:spcAft>
                <a:spcPts val="0"/>
              </a:spcAft>
              <a:buNone/>
            </a:pPr>
            <a:r>
              <a:rPr lang="en"/>
              <a:t>42:03</a:t>
            </a:r>
            <a:endParaRPr/>
          </a:p>
          <a:p>
            <a:pPr marL="0" lvl="0" indent="0" algn="l" rtl="0">
              <a:spcBef>
                <a:spcPts val="0"/>
              </a:spcBef>
              <a:spcAft>
                <a:spcPts val="0"/>
              </a:spcAft>
              <a:buNone/>
            </a:pPr>
            <a:r>
              <a:rPr lang="en"/>
              <a:t>as the programmer you don't care about any of this stuff you can just build on top of it and say I want to build gaming</a:t>
            </a:r>
            <a:endParaRPr/>
          </a:p>
          <a:p>
            <a:pPr marL="0" lvl="0" indent="0" algn="l" rtl="0">
              <a:spcBef>
                <a:spcPts val="0"/>
              </a:spcBef>
              <a:spcAft>
                <a:spcPts val="0"/>
              </a:spcAft>
              <a:buNone/>
            </a:pPr>
            <a:r>
              <a:rPr lang="en"/>
              <a:t>42:09</a:t>
            </a:r>
            <a:endParaRPr/>
          </a:p>
          <a:p>
            <a:pPr marL="0" lvl="0" indent="0" algn="l" rtl="0">
              <a:spcBef>
                <a:spcPts val="0"/>
              </a:spcBef>
              <a:spcAft>
                <a:spcPts val="0"/>
              </a:spcAft>
              <a:buNone/>
            </a:pPr>
            <a:r>
              <a:rPr lang="en"/>
              <a:t>application okay great build it and you can build it on top of the internet so when users are building things using the</a:t>
            </a:r>
            <a:endParaRPr/>
          </a:p>
          <a:p>
            <a:pPr marL="0" lvl="0" indent="0" algn="l" rtl="0">
              <a:spcBef>
                <a:spcPts val="0"/>
              </a:spcBef>
              <a:spcAft>
                <a:spcPts val="0"/>
              </a:spcAft>
              <a:buNone/>
            </a:pPr>
            <a:r>
              <a:rPr lang="en"/>
              <a:t>42:15</a:t>
            </a:r>
            <a:endParaRPr/>
          </a:p>
          <a:p>
            <a:pPr marL="0" lvl="0" indent="0" algn="l" rtl="0">
              <a:spcBef>
                <a:spcPts val="0"/>
              </a:spcBef>
              <a:spcAft>
                <a:spcPts val="0"/>
              </a:spcAft>
              <a:buNone/>
            </a:pPr>
            <a:r>
              <a:rPr lang="en"/>
              <a:t>internet they're building up here at layer seven that's something we'll look at</a:t>
            </a:r>
            <a:endParaRPr/>
          </a:p>
          <a:p>
            <a:pPr marL="0" lvl="0" indent="0" algn="l" rtl="0">
              <a:spcBef>
                <a:spcPts val="0"/>
              </a:spcBef>
              <a:spcAft>
                <a:spcPts val="0"/>
              </a:spcAft>
              <a:buNone/>
            </a:pPr>
            <a:r>
              <a:rPr lang="en"/>
              <a:t>42:20</a:t>
            </a:r>
            <a:endParaRPr/>
          </a:p>
          <a:p>
            <a:pPr marL="0" lvl="0" indent="0" algn="l" rtl="0">
              <a:spcBef>
                <a:spcPts val="0"/>
              </a:spcBef>
              <a:spcAft>
                <a:spcPts val="0"/>
              </a:spcAft>
              <a:buNone/>
            </a:pPr>
            <a:r>
              <a:rPr lang="en"/>
              <a:t>too those are the five layers that we care about there's going to be little asterisks and little additions</a:t>
            </a:r>
            <a:endParaRPr/>
          </a:p>
          <a:p>
            <a:pPr marL="0" lvl="0" indent="0" algn="l" rtl="0">
              <a:spcBef>
                <a:spcPts val="0"/>
              </a:spcBef>
              <a:spcAft>
                <a:spcPts val="0"/>
              </a:spcAft>
              <a:buNone/>
            </a:pPr>
            <a:r>
              <a:rPr lang="en"/>
              <a:t>42:27</a:t>
            </a:r>
            <a:endParaRPr/>
          </a:p>
          <a:p>
            <a:pPr marL="0" lvl="0" indent="0" algn="l" rtl="0">
              <a:spcBef>
                <a:spcPts val="0"/>
              </a:spcBef>
              <a:spcAft>
                <a:spcPts val="0"/>
              </a:spcAft>
              <a:buNone/>
            </a:pPr>
            <a:r>
              <a:rPr lang="en"/>
              <a:t>throughout the semester but that's kind of the general model that we use I guess I should also mention at this point I</a:t>
            </a:r>
            <a:endParaRPr/>
          </a:p>
          <a:p>
            <a:pPr marL="0" lvl="0" indent="0" algn="l" rtl="0">
              <a:spcBef>
                <a:spcPts val="0"/>
              </a:spcBef>
              <a:spcAft>
                <a:spcPts val="0"/>
              </a:spcAft>
              <a:buNone/>
            </a:pPr>
            <a:r>
              <a:rPr lang="en"/>
              <a:t>42:32</a:t>
            </a:r>
            <a:endParaRPr/>
          </a:p>
          <a:p>
            <a:pPr marL="0" lvl="0" indent="0" algn="l" rtl="0">
              <a:spcBef>
                <a:spcPts val="0"/>
              </a:spcBef>
              <a:spcAft>
                <a:spcPts val="0"/>
              </a:spcAft>
              <a:buNone/>
            </a:pPr>
            <a:r>
              <a:rPr lang="en"/>
              <a:t>don't think I called it out anywhere else that this is not a perfect picture so it's not always going to be the case</a:t>
            </a:r>
            <a:endParaRPr/>
          </a:p>
          <a:p>
            <a:pPr marL="0" lvl="0" indent="0" algn="l" rtl="0">
              <a:spcBef>
                <a:spcPts val="0"/>
              </a:spcBef>
              <a:spcAft>
                <a:spcPts val="0"/>
              </a:spcAft>
              <a:buNone/>
            </a:pPr>
            <a:r>
              <a:rPr lang="en"/>
              <a:t>42:38</a:t>
            </a:r>
            <a:endParaRPr/>
          </a:p>
          <a:p>
            <a:pPr marL="0" lvl="0" indent="0" algn="l" rtl="0">
              <a:spcBef>
                <a:spcPts val="0"/>
              </a:spcBef>
              <a:spcAft>
                <a:spcPts val="0"/>
              </a:spcAft>
              <a:buNone/>
            </a:pPr>
            <a:r>
              <a:rPr lang="en"/>
              <a:t>that something cleanly slots into a given layer so there are protocols that span different layers there are</a:t>
            </a:r>
            <a:endParaRPr/>
          </a:p>
          <a:p>
            <a:pPr marL="0" lvl="0" indent="0" algn="l" rtl="0">
              <a:spcBef>
                <a:spcPts val="0"/>
              </a:spcBef>
              <a:spcAft>
                <a:spcPts val="0"/>
              </a:spcAft>
              <a:buNone/>
            </a:pPr>
            <a:r>
              <a:rPr lang="en"/>
              <a:t>42:44</a:t>
            </a:r>
            <a:endParaRPr/>
          </a:p>
          <a:p>
            <a:pPr marL="0" lvl="0" indent="0" algn="l" rtl="0">
              <a:spcBef>
                <a:spcPts val="0"/>
              </a:spcBef>
              <a:spcAft>
                <a:spcPts val="0"/>
              </a:spcAft>
              <a:buNone/>
            </a:pPr>
            <a:r>
              <a:rPr lang="en"/>
              <a:t>protocols that they kind of live between layers so this is a nice conceptual picture but just wanted to call out it's</a:t>
            </a:r>
            <a:endParaRPr/>
          </a:p>
          <a:p>
            <a:pPr marL="0" lvl="0" indent="0" algn="l" rtl="0">
              <a:spcBef>
                <a:spcPts val="0"/>
              </a:spcBef>
              <a:spcAft>
                <a:spcPts val="0"/>
              </a:spcAft>
              <a:buNone/>
            </a:pPr>
            <a:r>
              <a:rPr lang="en"/>
              <a:t>42:51</a:t>
            </a:r>
            <a:endParaRPr/>
          </a:p>
          <a:p>
            <a:pPr marL="0" lvl="0" indent="0" algn="l" rtl="0">
              <a:spcBef>
                <a:spcPts val="0"/>
              </a:spcBef>
              <a:spcAft>
                <a:spcPts val="0"/>
              </a:spcAft>
              <a:buNone/>
            </a:pPr>
            <a:r>
              <a:rPr lang="en"/>
              <a:t>not the case that everything fits cleanly in these layers this is more of a design principle that we use to make</a:t>
            </a:r>
            <a:endParaRPr/>
          </a:p>
          <a:p>
            <a:pPr marL="0" lvl="0" indent="0" algn="l" rtl="0">
              <a:spcBef>
                <a:spcPts val="0"/>
              </a:spcBef>
              <a:spcAft>
                <a:spcPts val="0"/>
              </a:spcAft>
              <a:buNone/>
            </a:pPr>
            <a:r>
              <a:rPr lang="en"/>
              <a:t>42:57</a:t>
            </a:r>
            <a:endParaRPr/>
          </a:p>
          <a:p>
            <a:pPr marL="0" lvl="0" indent="0" algn="l" rtl="0">
              <a:spcBef>
                <a:spcPts val="0"/>
              </a:spcBef>
              <a:spcAft>
                <a:spcPts val="0"/>
              </a:spcAft>
              <a:buNone/>
            </a:pPr>
            <a:r>
              <a:rPr lang="en"/>
              <a:t>things look good but in real life the picture is a little bit Messier but this is kind of what it looks</a:t>
            </a:r>
            <a:endParaRPr/>
          </a:p>
          <a:p>
            <a:pPr marL="0" lvl="0" indent="0" algn="l" rtl="0">
              <a:spcBef>
                <a:spcPts val="0"/>
              </a:spcBef>
              <a:spcAft>
                <a:spcPts val="0"/>
              </a:spcAft>
              <a:buNone/>
            </a:pPr>
            <a:r>
              <a:rPr lang="en"/>
              <a:t>43:05</a:t>
            </a:r>
            <a:endParaRPr/>
          </a:p>
          <a:p>
            <a:pPr marL="0" lvl="0" indent="0" algn="l" rtl="0">
              <a:spcBef>
                <a:spcPts val="0"/>
              </a:spcBef>
              <a:spcAft>
                <a:spcPts val="0"/>
              </a:spcAft>
              <a:buNone/>
            </a:pPr>
            <a:r>
              <a:rPr lang="en"/>
              <a:t>Like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Session + Presentation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ef7e107ab8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ef7e107ab8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TIME - 5 mins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f7e107ab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f7e107ab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why study the internet. I don’t think that I have to convince you that the internet is everywhere and important for many reasons.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[say the things on the slide]</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ef7e107ab8_0_1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ef7e107ab8_0_1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let's think about what we've built so far we've built something that gives you Global connectivity using all these</a:t>
            </a:r>
            <a:endParaRPr/>
          </a:p>
          <a:p>
            <a:pPr marL="0" lvl="0" indent="0" algn="l" rtl="0">
              <a:spcBef>
                <a:spcPts val="0"/>
              </a:spcBef>
              <a:spcAft>
                <a:spcPts val="0"/>
              </a:spcAft>
              <a:buNone/>
            </a:pPr>
            <a:r>
              <a:rPr lang="en"/>
              <a:t>46:19</a:t>
            </a:r>
            <a:endParaRPr/>
          </a:p>
          <a:p>
            <a:pPr marL="0" lvl="0" indent="0" algn="l" rtl="0">
              <a:spcBef>
                <a:spcPts val="0"/>
              </a:spcBef>
              <a:spcAft>
                <a:spcPts val="0"/>
              </a:spcAft>
              <a:buNone/>
            </a:pPr>
            <a:r>
              <a:rPr lang="en"/>
              <a:t>different layers and remember that when you send data you send it in a packet that's a bunch of ones and zeros</a:t>
            </a:r>
            <a:endParaRPr/>
          </a:p>
          <a:p>
            <a:pPr marL="0" lvl="0" indent="0" algn="l" rtl="0">
              <a:spcBef>
                <a:spcPts val="0"/>
              </a:spcBef>
              <a:spcAft>
                <a:spcPts val="0"/>
              </a:spcAft>
              <a:buNone/>
            </a:pPr>
            <a:r>
              <a:rPr lang="en"/>
              <a:t>46:25</a:t>
            </a:r>
            <a:endParaRPr/>
          </a:p>
          <a:p>
            <a:pPr marL="0" lvl="0" indent="0" algn="l" rtl="0">
              <a:spcBef>
                <a:spcPts val="0"/>
              </a:spcBef>
              <a:spcAft>
                <a:spcPts val="0"/>
              </a:spcAft>
              <a:buNone/>
            </a:pPr>
            <a:r>
              <a:rPr lang="en"/>
              <a:t>representing the data you want to send and the packet travels across multiple hops until it reaches its destination</a:t>
            </a:r>
            <a:endParaRPr/>
          </a:p>
          <a:p>
            <a:pPr marL="0" lvl="0" indent="0" algn="l" rtl="0">
              <a:spcBef>
                <a:spcPts val="0"/>
              </a:spcBef>
              <a:spcAft>
                <a:spcPts val="0"/>
              </a:spcAft>
              <a:buNone/>
            </a:pPr>
            <a:r>
              <a:rPr lang="en"/>
              <a:t>46:32</a:t>
            </a:r>
            <a:endParaRPr/>
          </a:p>
          <a:p>
            <a:pPr marL="0" lvl="0" indent="0" algn="l" rtl="0">
              <a:spcBef>
                <a:spcPts val="0"/>
              </a:spcBef>
              <a:spcAft>
                <a:spcPts val="0"/>
              </a:spcAft>
              <a:buNone/>
            </a:pPr>
            <a:r>
              <a:rPr lang="en"/>
              <a:t>but there's just one problem if I take all these ones and zeros and I just deliver them to my post office this post</a:t>
            </a:r>
            <a:endParaRPr/>
          </a:p>
          <a:p>
            <a:pPr marL="0" lvl="0" indent="0" algn="l" rtl="0">
              <a:spcBef>
                <a:spcPts val="0"/>
              </a:spcBef>
              <a:spcAft>
                <a:spcPts val="0"/>
              </a:spcAft>
              <a:buNone/>
            </a:pPr>
            <a:r>
              <a:rPr lang="en"/>
              <a:t>46:38</a:t>
            </a:r>
            <a:endParaRPr/>
          </a:p>
          <a:p>
            <a:pPr marL="0" lvl="0" indent="0" algn="l" rtl="0">
              <a:spcBef>
                <a:spcPts val="0"/>
              </a:spcBef>
              <a:spcAft>
                <a:spcPts val="0"/>
              </a:spcAft>
              <a:buNone/>
            </a:pPr>
            <a:r>
              <a:rPr lang="en"/>
              <a:t>office has no idea what you're talking about what are these ones and zeros what am I supposed to do with them it's like</a:t>
            </a:r>
            <a:endParaRPr/>
          </a:p>
          <a:p>
            <a:pPr marL="0" lvl="0" indent="0" algn="l" rtl="0">
              <a:spcBef>
                <a:spcPts val="0"/>
              </a:spcBef>
              <a:spcAft>
                <a:spcPts val="0"/>
              </a:spcAft>
              <a:buNone/>
            </a:pPr>
            <a:r>
              <a:rPr lang="en"/>
              <a:t>46:45</a:t>
            </a:r>
            <a:endParaRPr/>
          </a:p>
          <a:p>
            <a:pPr marL="0" lvl="0" indent="0" algn="l" rtl="0">
              <a:spcBef>
                <a:spcPts val="0"/>
              </a:spcBef>
              <a:spcAft>
                <a:spcPts val="0"/>
              </a:spcAft>
              <a:buNone/>
            </a:pPr>
            <a:r>
              <a:rPr lang="en"/>
              <a:t>if I go to my post office and I just hand them a box okay great what do I do with the box so we actually have to add</a:t>
            </a:r>
            <a:endParaRPr/>
          </a:p>
          <a:p>
            <a:pPr marL="0" lvl="0" indent="0" algn="l" rtl="0">
              <a:spcBef>
                <a:spcPts val="0"/>
              </a:spcBef>
              <a:spcAft>
                <a:spcPts val="0"/>
              </a:spcAft>
              <a:buNone/>
            </a:pPr>
            <a:r>
              <a:rPr lang="en"/>
              <a:t>46:52</a:t>
            </a:r>
            <a:endParaRPr/>
          </a:p>
          <a:p>
            <a:pPr marL="0" lvl="0" indent="0" algn="l" rtl="0">
              <a:spcBef>
                <a:spcPts val="0"/>
              </a:spcBef>
              <a:spcAft>
                <a:spcPts val="0"/>
              </a:spcAft>
              <a:buNone/>
            </a:pPr>
            <a:r>
              <a:rPr lang="en"/>
              <a:t>some extra information which we'll call metadata and that's going to tell us what to do with the box so in the</a:t>
            </a:r>
            <a:endParaRPr/>
          </a:p>
          <a:p>
            <a:pPr marL="0" lvl="0" indent="0" algn="l" rtl="0">
              <a:spcBef>
                <a:spcPts val="0"/>
              </a:spcBef>
              <a:spcAft>
                <a:spcPts val="0"/>
              </a:spcAft>
              <a:buNone/>
            </a:pPr>
            <a:r>
              <a:rPr lang="en"/>
              <a:t>46:59</a:t>
            </a:r>
            <a:endParaRPr/>
          </a:p>
          <a:p>
            <a:pPr marL="0" lvl="0" indent="0" algn="l" rtl="0">
              <a:spcBef>
                <a:spcPts val="0"/>
              </a:spcBef>
              <a:spcAft>
                <a:spcPts val="0"/>
              </a:spcAft>
              <a:buNone/>
            </a:pPr>
            <a:r>
              <a:rPr lang="en"/>
              <a:t>analogy you cannot go to the Post Office and just give them a piece of paper and say here you go you have to put the</a:t>
            </a:r>
            <a:endParaRPr/>
          </a:p>
          <a:p>
            <a:pPr marL="0" lvl="0" indent="0" algn="l" rtl="0">
              <a:spcBef>
                <a:spcPts val="0"/>
              </a:spcBef>
              <a:spcAft>
                <a:spcPts val="0"/>
              </a:spcAft>
              <a:buNone/>
            </a:pPr>
            <a:r>
              <a:rPr lang="en"/>
              <a:t>47:06</a:t>
            </a:r>
            <a:endParaRPr/>
          </a:p>
          <a:p>
            <a:pPr marL="0" lvl="0" indent="0" algn="l" rtl="0">
              <a:spcBef>
                <a:spcPts val="0"/>
              </a:spcBef>
              <a:spcAft>
                <a:spcPts val="0"/>
              </a:spcAft>
              <a:buNone/>
            </a:pPr>
            <a:r>
              <a:rPr lang="en"/>
              <a:t>piece of paper in an envelope and on the envelope you have to write information about where do you want this letter to</a:t>
            </a:r>
            <a:endParaRPr/>
          </a:p>
          <a:p>
            <a:pPr marL="0" lvl="0" indent="0" algn="l" rtl="0">
              <a:spcBef>
                <a:spcPts val="0"/>
              </a:spcBef>
              <a:spcAft>
                <a:spcPts val="0"/>
              </a:spcAft>
              <a:buNone/>
            </a:pPr>
            <a:r>
              <a:rPr lang="en"/>
              <a:t>47:12</a:t>
            </a:r>
            <a:endParaRPr/>
          </a:p>
          <a:p>
            <a:pPr marL="0" lvl="0" indent="0" algn="l" rtl="0">
              <a:spcBef>
                <a:spcPts val="0"/>
              </a:spcBef>
              <a:spcAft>
                <a:spcPts val="0"/>
              </a:spcAft>
              <a:buNone/>
            </a:pPr>
            <a:r>
              <a:rPr lang="en"/>
              <a:t>go who is sending the letter things like that so instead of just sending a bunch</a:t>
            </a:r>
            <a:endParaRPr/>
          </a:p>
          <a:p>
            <a:pPr marL="0" lvl="0" indent="0" algn="l" rtl="0">
              <a:spcBef>
                <a:spcPts val="0"/>
              </a:spcBef>
              <a:spcAft>
                <a:spcPts val="0"/>
              </a:spcAft>
              <a:buNone/>
            </a:pPr>
            <a:r>
              <a:rPr lang="en"/>
              <a:t>47:18</a:t>
            </a:r>
            <a:endParaRPr/>
          </a:p>
          <a:p>
            <a:pPr marL="0" lvl="0" indent="0" algn="l" rtl="0">
              <a:spcBef>
                <a:spcPts val="0"/>
              </a:spcBef>
              <a:spcAft>
                <a:spcPts val="0"/>
              </a:spcAft>
              <a:buNone/>
            </a:pPr>
            <a:r>
              <a:rPr lang="en"/>
              <a:t>of ones and zeros that correspond to my data I need to put extra information on top that tells the routers what to do</a:t>
            </a:r>
            <a:endParaRPr/>
          </a:p>
          <a:p>
            <a:pPr marL="0" lvl="0" indent="0" algn="l" rtl="0">
              <a:spcBef>
                <a:spcPts val="0"/>
              </a:spcBef>
              <a:spcAft>
                <a:spcPts val="0"/>
              </a:spcAft>
              <a:buNone/>
            </a:pPr>
            <a:r>
              <a:rPr lang="en"/>
              <a:t>47:25</a:t>
            </a:r>
            <a:endParaRPr/>
          </a:p>
          <a:p>
            <a:pPr marL="0" lvl="0" indent="0" algn="l" rtl="0">
              <a:spcBef>
                <a:spcPts val="0"/>
              </a:spcBef>
              <a:spcAft>
                <a:spcPts val="0"/>
              </a:spcAft>
              <a:buNone/>
            </a:pPr>
            <a:r>
              <a:rPr lang="en"/>
              <a:t>with the letter so that they can take my letter or my packet and deliver it to its correct destination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ef7e107ab8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ef7e107ab8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this is the motivation for why we need headers so here's your very first header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Headers can have all sorts of interesting data</a:t>
            </a:r>
            <a:endParaRPr>
              <a:solidFill>
                <a:schemeClr val="dk1"/>
              </a:solidFill>
            </a:endParaRPr>
          </a:p>
          <a:p>
            <a:pPr marL="0" lvl="0" indent="0" algn="l" rtl="0">
              <a:spcBef>
                <a:spcPts val="0"/>
              </a:spcBef>
              <a:spcAft>
                <a:spcPts val="0"/>
              </a:spcAft>
              <a:buNone/>
            </a:pPr>
            <a:r>
              <a:rPr lang="en">
                <a:solidFill>
                  <a:schemeClr val="dk1"/>
                </a:solidFill>
              </a:rPr>
              <a:t>47:38</a:t>
            </a:r>
            <a:endParaRPr>
              <a:solidFill>
                <a:schemeClr val="dk1"/>
              </a:solidFill>
            </a:endParaRPr>
          </a:p>
          <a:p>
            <a:pPr marL="0" lvl="0" indent="0" algn="l" rtl="0">
              <a:spcBef>
                <a:spcPts val="0"/>
              </a:spcBef>
              <a:spcAft>
                <a:spcPts val="0"/>
              </a:spcAft>
              <a:buNone/>
            </a:pPr>
            <a:r>
              <a:rPr lang="en">
                <a:solidFill>
                  <a:schemeClr val="dk1"/>
                </a:solidFill>
              </a:rPr>
              <a:t>in them a lot of modern protocols we'll see protocols with like 10 things in the header but for today let's just think</a:t>
            </a:r>
            <a:endParaRPr>
              <a:solidFill>
                <a:schemeClr val="dk1"/>
              </a:solidFill>
            </a:endParaRPr>
          </a:p>
          <a:p>
            <a:pPr marL="0" lvl="0" indent="0" algn="l" rtl="0">
              <a:spcBef>
                <a:spcPts val="0"/>
              </a:spcBef>
              <a:spcAft>
                <a:spcPts val="0"/>
              </a:spcAft>
              <a:buNone/>
            </a:pPr>
            <a:r>
              <a:rPr lang="en">
                <a:solidFill>
                  <a:schemeClr val="dk1"/>
                </a:solidFill>
              </a:rPr>
              <a:t>47:45</a:t>
            </a:r>
            <a:endParaRPr>
              <a:solidFill>
                <a:schemeClr val="dk1"/>
              </a:solidFill>
            </a:endParaRPr>
          </a:p>
          <a:p>
            <a:pPr marL="0" lvl="0" indent="0" algn="l" rtl="0">
              <a:spcBef>
                <a:spcPts val="0"/>
              </a:spcBef>
              <a:spcAft>
                <a:spcPts val="0"/>
              </a:spcAft>
              <a:buNone/>
            </a:pPr>
            <a:r>
              <a:rPr lang="en">
                <a:solidFill>
                  <a:schemeClr val="dk1"/>
                </a:solidFill>
              </a:rPr>
              <a:t>about the two simplest things you could possibly put in a header so one thing that the header clearly needs is we have</a:t>
            </a:r>
            <a:endParaRPr>
              <a:solidFill>
                <a:schemeClr val="dk1"/>
              </a:solidFill>
            </a:endParaRPr>
          </a:p>
          <a:p>
            <a:pPr marL="0" lvl="0" indent="0" algn="l" rtl="0">
              <a:spcBef>
                <a:spcPts val="0"/>
              </a:spcBef>
              <a:spcAft>
                <a:spcPts val="0"/>
              </a:spcAft>
              <a:buNone/>
            </a:pPr>
            <a:r>
              <a:rPr lang="en">
                <a:solidFill>
                  <a:schemeClr val="dk1"/>
                </a:solidFill>
              </a:rPr>
              <a:t>47:52</a:t>
            </a:r>
            <a:endParaRPr>
              <a:solidFill>
                <a:schemeClr val="dk1"/>
              </a:solidFill>
            </a:endParaRPr>
          </a:p>
          <a:p>
            <a:pPr marL="0" lvl="0" indent="0" algn="l" rtl="0">
              <a:spcBef>
                <a:spcPts val="0"/>
              </a:spcBef>
              <a:spcAft>
                <a:spcPts val="0"/>
              </a:spcAft>
              <a:buNone/>
            </a:pPr>
            <a:r>
              <a:rPr lang="en">
                <a:solidFill>
                  <a:schemeClr val="dk1"/>
                </a:solidFill>
              </a:rPr>
              <a:t>to put where the packet is going if I don't put it's going to be the these routers are simply going to have no idea</a:t>
            </a:r>
            <a:endParaRPr>
              <a:solidFill>
                <a:schemeClr val="dk1"/>
              </a:solidFill>
            </a:endParaRPr>
          </a:p>
          <a:p>
            <a:pPr marL="0" lvl="0" indent="0" algn="l" rtl="0">
              <a:spcBef>
                <a:spcPts val="0"/>
              </a:spcBef>
              <a:spcAft>
                <a:spcPts val="0"/>
              </a:spcAft>
              <a:buNone/>
            </a:pPr>
            <a:r>
              <a:rPr lang="en">
                <a:solidFill>
                  <a:schemeClr val="dk1"/>
                </a:solidFill>
              </a:rPr>
              <a:t>47:59</a:t>
            </a:r>
            <a:endParaRPr>
              <a:solidFill>
                <a:schemeClr val="dk1"/>
              </a:solidFill>
            </a:endParaRPr>
          </a:p>
          <a:p>
            <a:pPr marL="0" lvl="0" indent="0" algn="l" rtl="0">
              <a:spcBef>
                <a:spcPts val="0"/>
              </a:spcBef>
              <a:spcAft>
                <a:spcPts val="0"/>
              </a:spcAft>
              <a:buNone/>
            </a:pPr>
            <a:r>
              <a:rPr lang="en">
                <a:solidFill>
                  <a:schemeClr val="dk1"/>
                </a:solidFill>
              </a:rPr>
              <a:t>where this packet is supposed to go so I have to put in the header this packet is destined for B that's required if you</a:t>
            </a:r>
            <a:endParaRPr>
              <a:solidFill>
                <a:schemeClr val="dk1"/>
              </a:solidFill>
            </a:endParaRPr>
          </a:p>
          <a:p>
            <a:pPr marL="0" lvl="0" indent="0" algn="l" rtl="0">
              <a:spcBef>
                <a:spcPts val="0"/>
              </a:spcBef>
              <a:spcAft>
                <a:spcPts val="0"/>
              </a:spcAft>
              <a:buNone/>
            </a:pPr>
            <a:r>
              <a:rPr lang="en">
                <a:solidFill>
                  <a:schemeClr val="dk1"/>
                </a:solidFill>
              </a:rPr>
              <a:t>48:06</a:t>
            </a:r>
            <a:endParaRPr>
              <a:solidFill>
                <a:schemeClr val="dk1"/>
              </a:solidFill>
            </a:endParaRPr>
          </a:p>
          <a:p>
            <a:pPr marL="0" lvl="0" indent="0" algn="l" rtl="0">
              <a:spcBef>
                <a:spcPts val="0"/>
              </a:spcBef>
              <a:spcAft>
                <a:spcPts val="0"/>
              </a:spcAft>
              <a:buNone/>
            </a:pPr>
            <a:r>
              <a:rPr lang="en">
                <a:solidFill>
                  <a:schemeClr val="dk1"/>
                </a:solidFill>
              </a:rPr>
              <a:t>don't put this the routers have no idea where it's going another useful header that's technically not required but it</a:t>
            </a:r>
            <a:endParaRPr>
              <a:solidFill>
                <a:schemeClr val="dk1"/>
              </a:solidFill>
            </a:endParaRPr>
          </a:p>
          <a:p>
            <a:pPr marL="0" lvl="0" indent="0" algn="l" rtl="0">
              <a:spcBef>
                <a:spcPts val="0"/>
              </a:spcBef>
              <a:spcAft>
                <a:spcPts val="0"/>
              </a:spcAft>
              <a:buNone/>
            </a:pPr>
            <a:r>
              <a:rPr lang="en">
                <a:solidFill>
                  <a:schemeClr val="dk1"/>
                </a:solidFill>
              </a:rPr>
              <a:t>48:14</a:t>
            </a:r>
            <a:endParaRPr>
              <a:solidFill>
                <a:schemeClr val="dk1"/>
              </a:solidFill>
            </a:endParaRPr>
          </a:p>
          <a:p>
            <a:pPr marL="0" lvl="0" indent="0" algn="l" rtl="0">
              <a:spcBef>
                <a:spcPts val="0"/>
              </a:spcBef>
              <a:spcAft>
                <a:spcPts val="0"/>
              </a:spcAft>
              <a:buNone/>
            </a:pPr>
            <a:r>
              <a:rPr lang="en">
                <a:solidFill>
                  <a:schemeClr val="dk1"/>
                </a:solidFill>
              </a:rPr>
              <a:t>is basically always there because it's useful is who's sending the packet so for example here I would say the packet</a:t>
            </a:r>
            <a:endParaRPr>
              <a:solidFill>
                <a:schemeClr val="dk1"/>
              </a:solidFill>
            </a:endParaRPr>
          </a:p>
          <a:p>
            <a:pPr marL="0" lvl="0" indent="0" algn="l" rtl="0">
              <a:spcBef>
                <a:spcPts val="0"/>
              </a:spcBef>
              <a:spcAft>
                <a:spcPts val="0"/>
              </a:spcAft>
              <a:buNone/>
            </a:pPr>
            <a:r>
              <a:rPr lang="en">
                <a:solidFill>
                  <a:schemeClr val="dk1"/>
                </a:solidFill>
              </a:rPr>
              <a:t>48:20</a:t>
            </a:r>
            <a:endParaRPr>
              <a:solidFill>
                <a:schemeClr val="dk1"/>
              </a:solidFill>
            </a:endParaRPr>
          </a:p>
          <a:p>
            <a:pPr marL="0" lvl="0" indent="0" algn="l" rtl="0">
              <a:spcBef>
                <a:spcPts val="0"/>
              </a:spcBef>
              <a:spcAft>
                <a:spcPts val="0"/>
              </a:spcAft>
              <a:buNone/>
            </a:pPr>
            <a:r>
              <a:rPr lang="en">
                <a:solidFill>
                  <a:schemeClr val="dk1"/>
                </a:solidFill>
              </a:rPr>
              <a:t>is coming from a and this is useful for example if the recipient B wants to</a:t>
            </a:r>
            <a:endParaRPr>
              <a:solidFill>
                <a:schemeClr val="dk1"/>
              </a:solidFill>
            </a:endParaRPr>
          </a:p>
          <a:p>
            <a:pPr marL="0" lvl="0" indent="0" algn="l" rtl="0">
              <a:spcBef>
                <a:spcPts val="0"/>
              </a:spcBef>
              <a:spcAft>
                <a:spcPts val="0"/>
              </a:spcAft>
              <a:buNone/>
            </a:pPr>
            <a:r>
              <a:rPr lang="en">
                <a:solidFill>
                  <a:schemeClr val="dk1"/>
                </a:solidFill>
              </a:rPr>
              <a:t>48:25</a:t>
            </a:r>
            <a:endParaRPr>
              <a:solidFill>
                <a:schemeClr val="dk1"/>
              </a:solidFill>
            </a:endParaRPr>
          </a:p>
          <a:p>
            <a:pPr marL="0" lvl="0" indent="0" algn="l" rtl="0">
              <a:spcBef>
                <a:spcPts val="0"/>
              </a:spcBef>
              <a:spcAft>
                <a:spcPts val="0"/>
              </a:spcAft>
              <a:buNone/>
            </a:pPr>
            <a:r>
              <a:rPr lang="en">
                <a:solidFill>
                  <a:schemeClr val="dk1"/>
                </a:solidFill>
              </a:rPr>
              <a:t>reply we can look at the letter or the envelope or the header and say oh this packet was from a I'm going to send a</a:t>
            </a:r>
            <a:endParaRPr>
              <a:solidFill>
                <a:schemeClr val="dk1"/>
              </a:solidFill>
            </a:endParaRPr>
          </a:p>
          <a:p>
            <a:pPr marL="0" lvl="0" indent="0" algn="l" rtl="0">
              <a:spcBef>
                <a:spcPts val="0"/>
              </a:spcBef>
              <a:spcAft>
                <a:spcPts val="0"/>
              </a:spcAft>
              <a:buNone/>
            </a:pPr>
            <a:r>
              <a:rPr lang="en">
                <a:solidFill>
                  <a:schemeClr val="dk1"/>
                </a:solidFill>
              </a:rPr>
              <a:t>48:32</a:t>
            </a:r>
            <a:endParaRPr>
              <a:solidFill>
                <a:schemeClr val="dk1"/>
              </a:solidFill>
            </a:endParaRPr>
          </a:p>
          <a:p>
            <a:pPr marL="0" lvl="0" indent="0" algn="l" rtl="0">
              <a:spcBef>
                <a:spcPts val="0"/>
              </a:spcBef>
              <a:spcAft>
                <a:spcPts val="0"/>
              </a:spcAft>
              <a:buNone/>
            </a:pPr>
            <a:r>
              <a:rPr lang="en">
                <a:solidFill>
                  <a:schemeClr val="dk1"/>
                </a:solidFill>
              </a:rPr>
              <a:t>reply to a so while not required having the sender field is very useful</a:t>
            </a:r>
            <a:endParaRPr>
              <a:solidFill>
                <a:schemeClr val="dk1"/>
              </a:solidFill>
            </a:endParaRPr>
          </a:p>
          <a:p>
            <a:pPr marL="0" lvl="0" indent="0" algn="l" rtl="0">
              <a:spcBef>
                <a:spcPts val="0"/>
              </a:spcBef>
              <a:spcAft>
                <a:spcPts val="0"/>
              </a:spcAft>
              <a:buNone/>
            </a:pPr>
            <a:r>
              <a:rPr lang="en">
                <a:solidFill>
                  <a:schemeClr val="dk1"/>
                </a:solidFill>
              </a:rPr>
              <a:t>48:39</a:t>
            </a:r>
            <a:endParaRPr>
              <a:solidFill>
                <a:schemeClr val="dk1"/>
              </a:solidFill>
            </a:endParaRPr>
          </a:p>
          <a:p>
            <a:pPr marL="0" lvl="0" indent="0" algn="l" rtl="0">
              <a:spcBef>
                <a:spcPts val="0"/>
              </a:spcBef>
              <a:spcAft>
                <a:spcPts val="0"/>
              </a:spcAft>
              <a:buNone/>
            </a:pPr>
            <a:r>
              <a:rPr lang="en">
                <a:solidFill>
                  <a:schemeClr val="dk1"/>
                </a:solidFill>
              </a:rPr>
              <a:t>especially if for example the recipient wants to send a reply so in basically all headers we'll see there's going to</a:t>
            </a:r>
            <a:endParaRPr>
              <a:solidFill>
                <a:schemeClr val="dk1"/>
              </a:solidFill>
            </a:endParaRPr>
          </a:p>
          <a:p>
            <a:pPr marL="0" lvl="0" indent="0" algn="l" rtl="0">
              <a:spcBef>
                <a:spcPts val="0"/>
              </a:spcBef>
              <a:spcAft>
                <a:spcPts val="0"/>
              </a:spcAft>
              <a:buNone/>
            </a:pPr>
            <a:r>
              <a:rPr lang="en">
                <a:solidFill>
                  <a:schemeClr val="dk1"/>
                </a:solidFill>
              </a:rPr>
              <a:t>48:45</a:t>
            </a:r>
            <a:endParaRPr>
              <a:solidFill>
                <a:schemeClr val="dk1"/>
              </a:solidFill>
            </a:endParaRPr>
          </a:p>
          <a:p>
            <a:pPr marL="0" lvl="0" indent="0" algn="l" rtl="0">
              <a:spcBef>
                <a:spcPts val="0"/>
              </a:spcBef>
              <a:spcAft>
                <a:spcPts val="0"/>
              </a:spcAft>
              <a:buNone/>
            </a:pPr>
            <a:r>
              <a:rPr lang="en">
                <a:solidFill>
                  <a:schemeClr val="dk1"/>
                </a:solidFill>
              </a:rPr>
              <a:t>be a from field and a two field two things that are very useful in headers</a:t>
            </a:r>
            <a:endParaRPr>
              <a:solidFill>
                <a:schemeClr val="dk1"/>
              </a:solidFill>
            </a:endParaRPr>
          </a:p>
          <a:p>
            <a:pPr marL="0" lvl="0" indent="0" algn="l" rtl="0">
              <a:spcBef>
                <a:spcPts val="0"/>
              </a:spcBef>
              <a:spcAft>
                <a:spcPts val="0"/>
              </a:spcAft>
              <a:buNone/>
            </a:pPr>
            <a:r>
              <a:rPr lang="en">
                <a:solidFill>
                  <a:schemeClr val="dk1"/>
                </a:solidFill>
              </a:rPr>
              <a:t>48:51</a:t>
            </a:r>
            <a:endParaRPr>
              <a:solidFill>
                <a:schemeClr val="dk1"/>
              </a:solidFill>
            </a:endParaRPr>
          </a:p>
          <a:p>
            <a:pPr marL="0" lvl="0" indent="0" algn="l" rtl="0">
              <a:spcBef>
                <a:spcPts val="0"/>
              </a:spcBef>
              <a:spcAft>
                <a:spcPts val="0"/>
              </a:spcAft>
              <a:buNone/>
            </a:pPr>
            <a:r>
              <a:rPr lang="en">
                <a:solidFill>
                  <a:schemeClr val="dk1"/>
                </a:solidFill>
              </a:rPr>
              <a:t>and so these are called the headers they're the metadata the thing you write on top of the envelope and the thing in</a:t>
            </a:r>
            <a:endParaRPr>
              <a:solidFill>
                <a:schemeClr val="dk1"/>
              </a:solidFill>
            </a:endParaRPr>
          </a:p>
          <a:p>
            <a:pPr marL="0" lvl="0" indent="0" algn="l" rtl="0">
              <a:spcBef>
                <a:spcPts val="0"/>
              </a:spcBef>
              <a:spcAft>
                <a:spcPts val="0"/>
              </a:spcAft>
              <a:buNone/>
            </a:pPr>
            <a:r>
              <a:rPr lang="en">
                <a:solidFill>
                  <a:schemeClr val="dk1"/>
                </a:solidFill>
              </a:rPr>
              <a:t>48:56</a:t>
            </a:r>
            <a:endParaRPr>
              <a:solidFill>
                <a:schemeClr val="dk1"/>
              </a:solidFill>
            </a:endParaRPr>
          </a:p>
          <a:p>
            <a:pPr marL="0" lvl="0" indent="0" algn="l" rtl="0">
              <a:spcBef>
                <a:spcPts val="0"/>
              </a:spcBef>
              <a:spcAft>
                <a:spcPts val="0"/>
              </a:spcAft>
              <a:buNone/>
            </a:pPr>
            <a:r>
              <a:rPr lang="en">
                <a:solidFill>
                  <a:schemeClr val="dk1"/>
                </a:solidFill>
              </a:rPr>
              <a:t>inside the actual data that's the payload just a fancy way of saying that's the actual data you want to send</a:t>
            </a:r>
            <a:endParaRPr>
              <a:solidFill>
                <a:schemeClr val="dk1"/>
              </a:solidFill>
            </a:endParaRPr>
          </a:p>
          <a:p>
            <a:pPr marL="0" lvl="0" indent="0" algn="l" rtl="0">
              <a:spcBef>
                <a:spcPts val="0"/>
              </a:spcBef>
              <a:spcAft>
                <a:spcPts val="0"/>
              </a:spcAft>
              <a:buNone/>
            </a:pPr>
            <a:r>
              <a:rPr lang="en">
                <a:solidFill>
                  <a:schemeClr val="dk1"/>
                </a:solidFill>
              </a:rPr>
              <a:t>49:02</a:t>
            </a:r>
            <a:endParaRPr>
              <a:solidFill>
                <a:schemeClr val="dk1"/>
              </a:solidFill>
            </a:endParaRPr>
          </a:p>
          <a:p>
            <a:pPr marL="0" lvl="0" indent="0" algn="l" rtl="0">
              <a:spcBef>
                <a:spcPts val="0"/>
              </a:spcBef>
              <a:spcAft>
                <a:spcPts val="0"/>
              </a:spcAft>
              <a:buNone/>
            </a:pPr>
            <a:r>
              <a:rPr lang="en">
                <a:solidFill>
                  <a:schemeClr val="dk1"/>
                </a:solidFill>
              </a:rPr>
              <a:t>these ones and zeros could represent an image a video whatever you want okay</a:t>
            </a:r>
            <a:endParaRPr>
              <a:solidFill>
                <a:schemeClr val="dk1"/>
              </a:solidFill>
            </a:endParaRPr>
          </a:p>
          <a:p>
            <a:pPr marL="0" lvl="0" indent="0" algn="l" rtl="0">
              <a:spcBef>
                <a:spcPts val="0"/>
              </a:spcBef>
              <a:spcAft>
                <a:spcPts val="0"/>
              </a:spcAft>
              <a:buNone/>
            </a:pPr>
            <a:r>
              <a:rPr lang="en">
                <a:solidFill>
                  <a:schemeClr val="dk1"/>
                </a:solidFill>
              </a:rPr>
              <a:t>49:08</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ef7e107ab8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2ef7e107ab8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something important about this header is it's not actually in English like if I open up my computer it doesn't say from</a:t>
            </a:r>
            <a:endParaRPr/>
          </a:p>
          <a:p>
            <a:pPr marL="0" lvl="0" indent="0" algn="l" rtl="0">
              <a:spcBef>
                <a:spcPts val="0"/>
              </a:spcBef>
              <a:spcAft>
                <a:spcPts val="0"/>
              </a:spcAft>
              <a:buNone/>
            </a:pPr>
            <a:r>
              <a:rPr lang="en"/>
              <a:t>49:14</a:t>
            </a:r>
            <a:endParaRPr/>
          </a:p>
          <a:p>
            <a:pPr marL="0" lvl="0" indent="0" algn="l" rtl="0">
              <a:spcBef>
                <a:spcPts val="0"/>
              </a:spcBef>
              <a:spcAft>
                <a:spcPts val="0"/>
              </a:spcAft>
              <a:buNone/>
            </a:pPr>
            <a:r>
              <a:rPr lang="en"/>
              <a:t>A to B that'd be nice but that's not what it says this is actually encoded in lots of ones and zeros as well and as we</a:t>
            </a:r>
            <a:endParaRPr/>
          </a:p>
          <a:p>
            <a:pPr marL="0" lvl="0" indent="0" algn="l" rtl="0">
              <a:spcBef>
                <a:spcPts val="0"/>
              </a:spcBef>
              <a:spcAft>
                <a:spcPts val="0"/>
              </a:spcAft>
              <a:buNone/>
            </a:pPr>
            <a:r>
              <a:rPr lang="en"/>
              <a:t>49:21</a:t>
            </a:r>
            <a:endParaRPr/>
          </a:p>
          <a:p>
            <a:pPr marL="0" lvl="0" indent="0" algn="l" rtl="0">
              <a:spcBef>
                <a:spcPts val="0"/>
              </a:spcBef>
              <a:spcAft>
                <a:spcPts val="0"/>
              </a:spcAft>
              <a:buNone/>
            </a:pPr>
            <a:r>
              <a:rPr lang="en"/>
              <a:t>mentioned before when we design a protocol everyone has to agree on what the protocol looks like so what that</a:t>
            </a:r>
            <a:endParaRPr/>
          </a:p>
          <a:p>
            <a:pPr marL="0" lvl="0" indent="0" algn="l" rtl="0">
              <a:spcBef>
                <a:spcPts val="0"/>
              </a:spcBef>
              <a:spcAft>
                <a:spcPts val="0"/>
              </a:spcAft>
              <a:buNone/>
            </a:pPr>
            <a:r>
              <a:rPr lang="en"/>
              <a:t>49:27</a:t>
            </a:r>
            <a:endParaRPr/>
          </a:p>
          <a:p>
            <a:pPr marL="0" lvl="0" indent="0" algn="l" rtl="0">
              <a:spcBef>
                <a:spcPts val="0"/>
              </a:spcBef>
              <a:spcAft>
                <a:spcPts val="0"/>
              </a:spcAft>
              <a:buNone/>
            </a:pPr>
            <a:r>
              <a:rPr lang="en"/>
              <a:t>means is for example when you design this protocol you might say first eight bits tell me who the packet is from and</a:t>
            </a:r>
            <a:endParaRPr/>
          </a:p>
          <a:p>
            <a:pPr marL="0" lvl="0" indent="0" algn="l" rtl="0">
              <a:spcBef>
                <a:spcPts val="0"/>
              </a:spcBef>
              <a:spcAft>
                <a:spcPts val="0"/>
              </a:spcAft>
              <a:buNone/>
            </a:pPr>
            <a:r>
              <a:rPr lang="en"/>
              <a:t>49:34</a:t>
            </a:r>
            <a:endParaRPr/>
          </a:p>
          <a:p>
            <a:pPr marL="0" lvl="0" indent="0" algn="l" rtl="0">
              <a:spcBef>
                <a:spcPts val="0"/>
              </a:spcBef>
              <a:spcAft>
                <a:spcPts val="0"/>
              </a:spcAft>
              <a:buNone/>
            </a:pPr>
            <a:r>
              <a:rPr lang="en"/>
              <a:t>the next eight bits tell me where the packet is going to things like that but everyone has to agree on this if you're</a:t>
            </a:r>
            <a:endParaRPr/>
          </a:p>
          <a:p>
            <a:pPr marL="0" lvl="0" indent="0" algn="l" rtl="0">
              <a:spcBef>
                <a:spcPts val="0"/>
              </a:spcBef>
              <a:spcAft>
                <a:spcPts val="0"/>
              </a:spcAft>
              <a:buNone/>
            </a:pPr>
            <a:r>
              <a:rPr lang="en"/>
              <a:t>49:40</a:t>
            </a:r>
            <a:endParaRPr/>
          </a:p>
          <a:p>
            <a:pPr marL="0" lvl="0" indent="0" algn="l" rtl="0">
              <a:spcBef>
                <a:spcPts val="0"/>
              </a:spcBef>
              <a:spcAft>
                <a:spcPts val="0"/>
              </a:spcAft>
              <a:buNone/>
            </a:pPr>
            <a:r>
              <a:rPr lang="en"/>
              <a:t>using one format and I'm using a different format we don't speak the same language so when you send a packet I'm G</a:t>
            </a:r>
            <a:endParaRPr/>
          </a:p>
          <a:p>
            <a:pPr marL="0" lvl="0" indent="0" algn="l" rtl="0">
              <a:spcBef>
                <a:spcPts val="0"/>
              </a:spcBef>
              <a:spcAft>
                <a:spcPts val="0"/>
              </a:spcAft>
              <a:buNone/>
            </a:pPr>
            <a:r>
              <a:rPr lang="en"/>
              <a:t>49:46</a:t>
            </a:r>
            <a:endParaRPr/>
          </a:p>
          <a:p>
            <a:pPr marL="0" lvl="0" indent="0" algn="l" rtl="0">
              <a:spcBef>
                <a:spcPts val="0"/>
              </a:spcBef>
              <a:spcAft>
                <a:spcPts val="0"/>
              </a:spcAft>
              <a:buNone/>
            </a:pPr>
            <a:r>
              <a:rPr lang="en"/>
              <a:t>to have no idea what your header is saying so when we design these headers they have to be designed in a</a:t>
            </a:r>
            <a:endParaRPr/>
          </a:p>
          <a:p>
            <a:pPr marL="0" lvl="0" indent="0" algn="l" rtl="0">
              <a:spcBef>
                <a:spcPts val="0"/>
              </a:spcBef>
              <a:spcAft>
                <a:spcPts val="0"/>
              </a:spcAft>
              <a:buNone/>
            </a:pPr>
            <a:r>
              <a:rPr lang="en"/>
              <a:t>49:51</a:t>
            </a:r>
            <a:endParaRPr/>
          </a:p>
          <a:p>
            <a:pPr marL="0" lvl="0" indent="0" algn="l" rtl="0">
              <a:spcBef>
                <a:spcPts val="0"/>
              </a:spcBef>
              <a:spcAft>
                <a:spcPts val="0"/>
              </a:spcAft>
              <a:buNone/>
            </a:pPr>
            <a:r>
              <a:rPr lang="en"/>
              <a:t>standardized way and all computers my computer your computer every other</a:t>
            </a:r>
            <a:endParaRPr/>
          </a:p>
          <a:p>
            <a:pPr marL="0" lvl="0" indent="0" algn="l" rtl="0">
              <a:spcBef>
                <a:spcPts val="0"/>
              </a:spcBef>
              <a:spcAft>
                <a:spcPts val="0"/>
              </a:spcAft>
              <a:buNone/>
            </a:pPr>
            <a:r>
              <a:rPr lang="en"/>
              <a:t>49:56</a:t>
            </a:r>
            <a:endParaRPr/>
          </a:p>
          <a:p>
            <a:pPr marL="0" lvl="0" indent="0" algn="l" rtl="0">
              <a:spcBef>
                <a:spcPts val="0"/>
              </a:spcBef>
              <a:spcAft>
                <a:spcPts val="0"/>
              </a:spcAft>
              <a:buNone/>
            </a:pPr>
            <a:r>
              <a:rPr lang="en"/>
              <a:t>computer they all understand exactly what these headers look like that's very important to make sure that the packets</a:t>
            </a:r>
            <a:endParaRPr/>
          </a:p>
          <a:p>
            <a:pPr marL="0" lvl="0" indent="0" algn="l" rtl="0">
              <a:spcBef>
                <a:spcPts val="0"/>
              </a:spcBef>
              <a:spcAft>
                <a:spcPts val="0"/>
              </a:spcAft>
              <a:buNone/>
            </a:pPr>
            <a:r>
              <a:rPr lang="en"/>
              <a:t>50:04</a:t>
            </a:r>
            <a:endParaRPr/>
          </a:p>
          <a:p>
            <a:pPr marL="0" lvl="0" indent="0" algn="l" rtl="0">
              <a:spcBef>
                <a:spcPts val="0"/>
              </a:spcBef>
              <a:spcAft>
                <a:spcPts val="0"/>
              </a:spcAft>
              <a:buNone/>
            </a:pPr>
            <a:r>
              <a:rPr lang="en"/>
              <a:t>make sense to everyone okay so those are what headers look like now we know why they're needed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ef7e107ab8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2ef7e107ab8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ef7e107ab8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ef7e107ab8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I'm going to draw you a picture of how headers relate to the layers of abstraction that we talk about so we'll</a:t>
            </a:r>
            <a:endParaRPr/>
          </a:p>
          <a:p>
            <a:pPr marL="0" lvl="0" indent="0" algn="l" rtl="0">
              <a:spcBef>
                <a:spcPts val="0"/>
              </a:spcBef>
              <a:spcAft>
                <a:spcPts val="0"/>
              </a:spcAft>
              <a:buNone/>
            </a:pPr>
            <a:r>
              <a:rPr lang="en"/>
              <a:t>50:15</a:t>
            </a:r>
            <a:endParaRPr/>
          </a:p>
          <a:p>
            <a:pPr marL="0" lvl="0" indent="0" algn="l" rtl="0">
              <a:spcBef>
                <a:spcPts val="0"/>
              </a:spcBef>
              <a:spcAft>
                <a:spcPts val="0"/>
              </a:spcAft>
              <a:buNone/>
            </a:pPr>
            <a:r>
              <a:rPr lang="en"/>
              <a:t>combine these two topics together to finish our kind of high level overview of what the internet looks like so</a:t>
            </a:r>
            <a:endParaRPr/>
          </a:p>
          <a:p>
            <a:pPr marL="0" lvl="0" indent="0" algn="l" rtl="0">
              <a:spcBef>
                <a:spcPts val="0"/>
              </a:spcBef>
              <a:spcAft>
                <a:spcPts val="0"/>
              </a:spcAft>
              <a:buNone/>
            </a:pPr>
            <a:r>
              <a:rPr lang="en"/>
              <a:t>50:23</a:t>
            </a:r>
            <a:endParaRPr/>
          </a:p>
          <a:p>
            <a:pPr marL="0" lvl="0" indent="0" algn="l" rtl="0">
              <a:spcBef>
                <a:spcPts val="0"/>
              </a:spcBef>
              <a:spcAft>
                <a:spcPts val="0"/>
              </a:spcAft>
              <a:buNone/>
            </a:pPr>
            <a:r>
              <a:rPr lang="en"/>
              <a:t>here's kind of another male analogy picture so at the very bottom we have the mail room right those are the rooms</a:t>
            </a:r>
            <a:endParaRPr/>
          </a:p>
          <a:p>
            <a:pPr marL="0" lvl="0" indent="0" algn="l" rtl="0">
              <a:spcBef>
                <a:spcPts val="0"/>
              </a:spcBef>
              <a:spcAft>
                <a:spcPts val="0"/>
              </a:spcAft>
              <a:buNone/>
            </a:pPr>
            <a:r>
              <a:rPr lang="en"/>
              <a:t>50:29</a:t>
            </a:r>
            <a:endParaRPr/>
          </a:p>
          <a:p>
            <a:pPr marL="0" lvl="0" indent="0" algn="l" rtl="0">
              <a:spcBef>
                <a:spcPts val="0"/>
              </a:spcBef>
              <a:spcAft>
                <a:spcPts val="0"/>
              </a:spcAft>
              <a:buNone/>
            </a:pPr>
            <a:r>
              <a:rPr lang="en"/>
              <a:t>that move mail from point A to point B and then maybe we have a secretary and then at the very top we have the boss</a:t>
            </a:r>
            <a:endParaRPr/>
          </a:p>
          <a:p>
            <a:pPr marL="0" lvl="0" indent="0" algn="l" rtl="0">
              <a:spcBef>
                <a:spcPts val="0"/>
              </a:spcBef>
              <a:spcAft>
                <a:spcPts val="0"/>
              </a:spcAft>
              <a:buNone/>
            </a:pPr>
            <a:r>
              <a:rPr lang="en"/>
              <a:t>50:35</a:t>
            </a:r>
            <a:endParaRPr/>
          </a:p>
          <a:p>
            <a:pPr marL="0" lvl="0" indent="0" algn="l" rtl="0">
              <a:spcBef>
                <a:spcPts val="0"/>
              </a:spcBef>
              <a:spcAft>
                <a:spcPts val="0"/>
              </a:spcAft>
              <a:buNone/>
            </a:pPr>
            <a:r>
              <a:rPr lang="en"/>
              <a:t>the CEO so let's say here's Alice she's a CEO she wants to send a message to Bob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ef7e107ab8_0_1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2ef7e107ab8_0_1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 packet is actually going to travel down the stack and then back up so let's see</a:t>
            </a:r>
            <a:endParaRPr/>
          </a:p>
          <a:p>
            <a:pPr marL="0" lvl="0" indent="0" algn="l" rtl="0">
              <a:spcBef>
                <a:spcPts val="0"/>
              </a:spcBef>
              <a:spcAft>
                <a:spcPts val="0"/>
              </a:spcAft>
              <a:buNone/>
            </a:pPr>
            <a:r>
              <a:rPr lang="en"/>
              <a:t>51:04</a:t>
            </a:r>
            <a:endParaRPr/>
          </a:p>
          <a:p>
            <a:pPr marL="0" lvl="0" indent="0" algn="l" rtl="0">
              <a:spcBef>
                <a:spcPts val="0"/>
              </a:spcBef>
              <a:spcAft>
                <a:spcPts val="0"/>
              </a:spcAft>
              <a:buNone/>
            </a:pPr>
            <a:r>
              <a:rPr lang="en"/>
              <a:t>what that looks like so Alice is the CEO she's the boss she has no time for petty matters like sending mail so what she G</a:t>
            </a:r>
            <a:endParaRPr/>
          </a:p>
          <a:p>
            <a:pPr marL="0" lvl="0" indent="0" algn="l" rtl="0">
              <a:spcBef>
                <a:spcPts val="0"/>
              </a:spcBef>
              <a:spcAft>
                <a:spcPts val="0"/>
              </a:spcAft>
              <a:buNone/>
            </a:pPr>
            <a:r>
              <a:rPr lang="en"/>
              <a:t>51:11</a:t>
            </a:r>
            <a:endParaRPr/>
          </a:p>
          <a:p>
            <a:pPr marL="0" lvl="0" indent="0" algn="l" rtl="0">
              <a:spcBef>
                <a:spcPts val="0"/>
              </a:spcBef>
              <a:spcAft>
                <a:spcPts val="0"/>
              </a:spcAft>
              <a:buNone/>
            </a:pPr>
            <a:r>
              <a:rPr lang="en"/>
              <a:t>to do she's going to talk to her secretary and say secretary I have mail that I want to send I am the rich CEO</a:t>
            </a:r>
            <a:endParaRPr/>
          </a:p>
          <a:p>
            <a:pPr marL="0" lvl="0" indent="0" algn="l" rtl="0">
              <a:spcBef>
                <a:spcPts val="0"/>
              </a:spcBef>
              <a:spcAft>
                <a:spcPts val="0"/>
              </a:spcAft>
              <a:buNone/>
            </a:pPr>
            <a:r>
              <a:rPr lang="en"/>
              <a:t>51:19</a:t>
            </a:r>
            <a:endParaRPr/>
          </a:p>
          <a:p>
            <a:pPr marL="0" lvl="0" indent="0" algn="l" rtl="0">
              <a:spcBef>
                <a:spcPts val="0"/>
              </a:spcBef>
              <a:spcAft>
                <a:spcPts val="0"/>
              </a:spcAft>
              <a:buNone/>
            </a:pPr>
            <a:r>
              <a:rPr lang="en"/>
              <a:t>I'm going to make you send it for me so she takes her letter hands it off to the secretary and the secretary does the</a:t>
            </a:r>
            <a:endParaRPr/>
          </a:p>
          <a:p>
            <a:pPr marL="0" lvl="0" indent="0" algn="l" rtl="0">
              <a:spcBef>
                <a:spcPts val="0"/>
              </a:spcBef>
              <a:spcAft>
                <a:spcPts val="0"/>
              </a:spcAft>
              <a:buNone/>
            </a:pPr>
            <a:r>
              <a:rPr lang="en"/>
              <a:t>51:25</a:t>
            </a:r>
            <a:endParaRPr/>
          </a:p>
          <a:p>
            <a:pPr marL="0" lvl="0" indent="0" algn="l" rtl="0">
              <a:spcBef>
                <a:spcPts val="0"/>
              </a:spcBef>
              <a:spcAft>
                <a:spcPts val="0"/>
              </a:spcAft>
              <a:buNone/>
            </a:pPr>
            <a:r>
              <a:rPr lang="en"/>
              <a:t>work of putting the letter in the envelope and attaching a header and the header says it's from Alice and it goes</a:t>
            </a:r>
            <a:endParaRPr/>
          </a:p>
          <a:p>
            <a:pPr marL="0" lvl="0" indent="0" algn="l" rtl="0">
              <a:spcBef>
                <a:spcPts val="0"/>
              </a:spcBef>
              <a:spcAft>
                <a:spcPts val="0"/>
              </a:spcAft>
              <a:buNone/>
            </a:pPr>
            <a:r>
              <a:rPr lang="en"/>
              <a:t>51:32</a:t>
            </a:r>
            <a:endParaRPr/>
          </a:p>
          <a:p>
            <a:pPr marL="0" lvl="0" indent="0" algn="l" rtl="0">
              <a:spcBef>
                <a:spcPts val="0"/>
              </a:spcBef>
              <a:spcAft>
                <a:spcPts val="0"/>
              </a:spcAft>
              <a:buNone/>
            </a:pPr>
            <a:r>
              <a:rPr lang="en"/>
              <a:t>to Bob so the secretary did some extra work and the secretary wrapped a header</a:t>
            </a:r>
            <a:endParaRPr/>
          </a:p>
          <a:p>
            <a:pPr marL="0" lvl="0" indent="0" algn="l" rtl="0">
              <a:spcBef>
                <a:spcPts val="0"/>
              </a:spcBef>
              <a:spcAft>
                <a:spcPts val="0"/>
              </a:spcAft>
              <a:buNone/>
            </a:pPr>
            <a:r>
              <a:rPr lang="en"/>
              <a:t>51:37</a:t>
            </a:r>
            <a:endParaRPr/>
          </a:p>
          <a:p>
            <a:pPr marL="0" lvl="0" indent="0" algn="l" rtl="0">
              <a:spcBef>
                <a:spcPts val="0"/>
              </a:spcBef>
              <a:spcAft>
                <a:spcPts val="0"/>
              </a:spcAft>
              <a:buNone/>
            </a:pPr>
            <a:r>
              <a:rPr lang="en"/>
              <a:t>around the packet that's something that we're going to see so an extra header got attached as Alice passed the letter</a:t>
            </a:r>
            <a:endParaRPr/>
          </a:p>
          <a:p>
            <a:pPr marL="0" lvl="0" indent="0" algn="l" rtl="0">
              <a:spcBef>
                <a:spcPts val="0"/>
              </a:spcBef>
              <a:spcAft>
                <a:spcPts val="0"/>
              </a:spcAft>
              <a:buNone/>
            </a:pPr>
            <a:r>
              <a:rPr lang="en"/>
              <a:t>51:45</a:t>
            </a:r>
            <a:endParaRPr/>
          </a:p>
          <a:p>
            <a:pPr marL="0" lvl="0" indent="0" algn="l" rtl="0">
              <a:spcBef>
                <a:spcPts val="0"/>
              </a:spcBef>
              <a:spcAft>
                <a:spcPts val="0"/>
              </a:spcAft>
              <a:buNone/>
            </a:pPr>
            <a:r>
              <a:rPr lang="en"/>
              <a:t>down to the secretary and now the secretary says well I'm a secretary but</a:t>
            </a:r>
            <a:endParaRPr/>
          </a:p>
          <a:p>
            <a:pPr marL="0" lvl="0" indent="0" algn="l" rtl="0">
              <a:spcBef>
                <a:spcPts val="0"/>
              </a:spcBef>
              <a:spcAft>
                <a:spcPts val="0"/>
              </a:spcAft>
              <a:buNone/>
            </a:pPr>
            <a:r>
              <a:rPr lang="en"/>
              <a:t>51:50</a:t>
            </a:r>
            <a:endParaRPr/>
          </a:p>
          <a:p>
            <a:pPr marL="0" lvl="0" indent="0" algn="l" rtl="0">
              <a:spcBef>
                <a:spcPts val="0"/>
              </a:spcBef>
              <a:spcAft>
                <a:spcPts val="0"/>
              </a:spcAft>
              <a:buNone/>
            </a:pPr>
            <a:r>
              <a:rPr lang="en"/>
              <a:t>my job isn't sending mail I'm not a mailman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ef7e107ab8_0_1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ef7e107ab8_0_1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I'm going to pass this downstairs one more time to the mail</a:t>
            </a:r>
            <a:endParaRPr/>
          </a:p>
          <a:p>
            <a:pPr marL="0" lvl="0" indent="0" algn="l" rtl="0">
              <a:spcBef>
                <a:spcPts val="0"/>
              </a:spcBef>
              <a:spcAft>
                <a:spcPts val="0"/>
              </a:spcAft>
              <a:buNone/>
            </a:pPr>
            <a:r>
              <a:rPr lang="en"/>
              <a:t>51:57</a:t>
            </a:r>
            <a:endParaRPr/>
          </a:p>
          <a:p>
            <a:pPr marL="0" lvl="0" indent="0" algn="l" rtl="0">
              <a:spcBef>
                <a:spcPts val="0"/>
              </a:spcBef>
              <a:spcAft>
                <a:spcPts val="0"/>
              </a:spcAft>
              <a:buNone/>
            </a:pPr>
            <a:r>
              <a:rPr lang="en"/>
              <a:t>room and the mail room is going to look at this envelope and say okay well this is from Alice's building and it's going</a:t>
            </a:r>
            <a:endParaRPr/>
          </a:p>
          <a:p>
            <a:pPr marL="0" lvl="0" indent="0" algn="l" rtl="0">
              <a:spcBef>
                <a:spcPts val="0"/>
              </a:spcBef>
              <a:spcAft>
                <a:spcPts val="0"/>
              </a:spcAft>
              <a:buNone/>
            </a:pPr>
            <a:r>
              <a:rPr lang="en"/>
              <a:t>52:02</a:t>
            </a:r>
            <a:endParaRPr/>
          </a:p>
          <a:p>
            <a:pPr marL="0" lvl="0" indent="0" algn="l" rtl="0">
              <a:spcBef>
                <a:spcPts val="0"/>
              </a:spcBef>
              <a:spcAft>
                <a:spcPts val="0"/>
              </a:spcAft>
              <a:buNone/>
            </a:pPr>
            <a:r>
              <a:rPr lang="en"/>
              <a:t>to Bob's building so I'm going to attach another header and this header has Alice's street address and Bob's street</a:t>
            </a:r>
            <a:endParaRPr/>
          </a:p>
          <a:p>
            <a:pPr marL="0" lvl="0" indent="0" algn="l" rtl="0">
              <a:spcBef>
                <a:spcPts val="0"/>
              </a:spcBef>
              <a:spcAft>
                <a:spcPts val="0"/>
              </a:spcAft>
              <a:buNone/>
            </a:pPr>
            <a:r>
              <a:rPr lang="en"/>
              <a:t>52:09</a:t>
            </a:r>
            <a:endParaRPr/>
          </a:p>
          <a:p>
            <a:pPr marL="0" lvl="0" indent="0" algn="l" rtl="0">
              <a:spcBef>
                <a:spcPts val="0"/>
              </a:spcBef>
              <a:spcAft>
                <a:spcPts val="0"/>
              </a:spcAft>
              <a:buNone/>
            </a:pPr>
            <a:r>
              <a:rPr lang="en"/>
              <a:t>address and I'm GNA attach this other header and in the analogy you can think of this as putting the envelope in a box</a:t>
            </a:r>
            <a:endParaRPr/>
          </a:p>
          <a:p>
            <a:pPr marL="0" lvl="0" indent="0" algn="l" rtl="0">
              <a:spcBef>
                <a:spcPts val="0"/>
              </a:spcBef>
              <a:spcAft>
                <a:spcPts val="0"/>
              </a:spcAft>
              <a:buNone/>
            </a:pPr>
            <a:r>
              <a:rPr lang="en"/>
              <a:t>52:16</a:t>
            </a:r>
            <a:endParaRPr/>
          </a:p>
          <a:p>
            <a:pPr marL="0" lvl="0" indent="0" algn="l" rtl="0">
              <a:spcBef>
                <a:spcPts val="0"/>
              </a:spcBef>
              <a:spcAft>
                <a:spcPts val="0"/>
              </a:spcAft>
              <a:buNone/>
            </a:pPr>
            <a:r>
              <a:rPr lang="en"/>
              <a:t>so now we have a letter wrapped in an envelope wrapped in a box two layers of wrapping around it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ef7e107ab8_0_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2ef7e107ab8_0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now that we've</a:t>
            </a:r>
            <a:endParaRPr/>
          </a:p>
          <a:p>
            <a:pPr marL="0" lvl="0" indent="0" algn="l" rtl="0">
              <a:spcBef>
                <a:spcPts val="0"/>
              </a:spcBef>
              <a:spcAft>
                <a:spcPts val="0"/>
              </a:spcAft>
              <a:buNone/>
            </a:pPr>
            <a:r>
              <a:rPr lang="en"/>
              <a:t>52:22</a:t>
            </a:r>
            <a:endParaRPr/>
          </a:p>
          <a:p>
            <a:pPr marL="0" lvl="0" indent="0" algn="l" rtl="0">
              <a:spcBef>
                <a:spcPts val="0"/>
              </a:spcBef>
              <a:spcAft>
                <a:spcPts val="0"/>
              </a:spcAft>
              <a:buNone/>
            </a:pPr>
            <a:r>
              <a:rPr lang="en"/>
              <a:t>reached the very bottom this box can go into a mail truck or a mailman can carry it all the way over to Bob's building so</a:t>
            </a:r>
            <a:endParaRPr/>
          </a:p>
          <a:p>
            <a:pPr marL="0" lvl="0" indent="0" algn="l" rtl="0">
              <a:spcBef>
                <a:spcPts val="0"/>
              </a:spcBef>
              <a:spcAft>
                <a:spcPts val="0"/>
              </a:spcAft>
              <a:buNone/>
            </a:pPr>
            <a:r>
              <a:rPr lang="en"/>
              <a:t>52:31</a:t>
            </a:r>
            <a:endParaRPr/>
          </a:p>
          <a:p>
            <a:pPr marL="0" lvl="0" indent="0" algn="l" rtl="0">
              <a:spcBef>
                <a:spcPts val="0"/>
              </a:spcBef>
              <a:spcAft>
                <a:spcPts val="0"/>
              </a:spcAft>
              <a:buNone/>
            </a:pPr>
            <a:r>
              <a:rPr lang="en"/>
              <a:t>what happens at Bob's building well the mail room opens up the box so I got mail</a:t>
            </a:r>
            <a:endParaRPr/>
          </a:p>
          <a:p>
            <a:pPr marL="0" lvl="0" indent="0" algn="l" rtl="0">
              <a:spcBef>
                <a:spcPts val="0"/>
              </a:spcBef>
              <a:spcAft>
                <a:spcPts val="0"/>
              </a:spcAft>
              <a:buNone/>
            </a:pPr>
            <a:r>
              <a:rPr lang="en"/>
              <a:t>52:36</a:t>
            </a:r>
            <a:endParaRPr/>
          </a:p>
          <a:p>
            <a:pPr marL="0" lvl="0" indent="0" algn="l" rtl="0">
              <a:spcBef>
                <a:spcPts val="0"/>
              </a:spcBef>
              <a:spcAft>
                <a:spcPts val="0"/>
              </a:spcAft>
              <a:buNone/>
            </a:pPr>
            <a:r>
              <a:rPr lang="en"/>
              <a:t>I open up the box and so what happens is this outermost layer the Box gets</a:t>
            </a:r>
            <a:endParaRPr/>
          </a:p>
          <a:p>
            <a:pPr marL="0" lvl="0" indent="0" algn="l" rtl="0">
              <a:spcBef>
                <a:spcPts val="0"/>
              </a:spcBef>
              <a:spcAft>
                <a:spcPts val="0"/>
              </a:spcAft>
              <a:buNone/>
            </a:pPr>
            <a:r>
              <a:rPr lang="en"/>
              <a:t>52:42</a:t>
            </a:r>
            <a:endParaRPr/>
          </a:p>
          <a:p>
            <a:pPr marL="0" lvl="0" indent="0" algn="l" rtl="0">
              <a:spcBef>
                <a:spcPts val="0"/>
              </a:spcBef>
              <a:spcAft>
                <a:spcPts val="0"/>
              </a:spcAft>
              <a:buNone/>
            </a:pPr>
            <a:r>
              <a:rPr lang="en"/>
              <a:t>unwrapped right I don't need this anymore it's already at 456 Bob street it's reached Bob's building I don't need</a:t>
            </a:r>
            <a:endParaRPr/>
          </a:p>
          <a:p>
            <a:pPr marL="0" lvl="0" indent="0" algn="l" rtl="0">
              <a:spcBef>
                <a:spcPts val="0"/>
              </a:spcBef>
              <a:spcAft>
                <a:spcPts val="0"/>
              </a:spcAft>
              <a:buNone/>
            </a:pPr>
            <a:r>
              <a:rPr lang="en"/>
              <a:t>52:48</a:t>
            </a:r>
            <a:endParaRPr/>
          </a:p>
          <a:p>
            <a:pPr marL="0" lvl="0" indent="0" algn="l" rtl="0">
              <a:spcBef>
                <a:spcPts val="0"/>
              </a:spcBef>
              <a:spcAft>
                <a:spcPts val="0"/>
              </a:spcAft>
              <a:buNone/>
            </a:pPr>
            <a:r>
              <a:rPr lang="en"/>
              <a:t>this outer header anymore so I'm going to unwrap it and when I unwrap it I</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2ef7e107ab8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2ef7e107ab8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expose this next header that's says oh it's going to Bob so I'm going to go ahead and give this to Bob's secretary</a:t>
            </a:r>
            <a:endParaRPr/>
          </a:p>
          <a:p>
            <a:pPr marL="0" lvl="0" indent="0" algn="l" rtl="0">
              <a:spcBef>
                <a:spcPts val="0"/>
              </a:spcBef>
              <a:spcAft>
                <a:spcPts val="0"/>
              </a:spcAft>
              <a:buNone/>
            </a:pPr>
            <a:r>
              <a:rPr lang="en"/>
              <a:t>53:00</a:t>
            </a:r>
            <a:endParaRPr/>
          </a:p>
          <a:p>
            <a:pPr marL="0" lvl="0" indent="0" algn="l" rtl="0">
              <a:spcBef>
                <a:spcPts val="0"/>
              </a:spcBef>
              <a:spcAft>
                <a:spcPts val="0"/>
              </a:spcAft>
              <a:buNone/>
            </a:pPr>
            <a:r>
              <a:rPr lang="en"/>
              <a:t>so notice what happened here is that the Box got unwrapped it reveals the inner</a:t>
            </a:r>
            <a:endParaRPr/>
          </a:p>
          <a:p>
            <a:pPr marL="0" lvl="0" indent="0" algn="l" rtl="0">
              <a:spcBef>
                <a:spcPts val="0"/>
              </a:spcBef>
              <a:spcAft>
                <a:spcPts val="0"/>
              </a:spcAft>
              <a:buNone/>
            </a:pPr>
            <a:r>
              <a:rPr lang="en"/>
              <a:t>53:05</a:t>
            </a:r>
            <a:endParaRPr/>
          </a:p>
          <a:p>
            <a:pPr marL="0" lvl="0" indent="0" algn="l" rtl="0">
              <a:spcBef>
                <a:spcPts val="0"/>
              </a:spcBef>
              <a:spcAft>
                <a:spcPts val="0"/>
              </a:spcAft>
              <a:buNone/>
            </a:pPr>
            <a:r>
              <a:rPr lang="en"/>
              <a:t>header and I pass the envelope up to the secretary what does the Secretary do</a:t>
            </a:r>
            <a:endParaRPr/>
          </a:p>
          <a:p>
            <a:pPr marL="0" lvl="0" indent="0" algn="l" rtl="0">
              <a:spcBef>
                <a:spcPts val="0"/>
              </a:spcBef>
              <a:spcAft>
                <a:spcPts val="0"/>
              </a:spcAft>
              <a:buNone/>
            </a:pPr>
            <a:r>
              <a:rPr lang="en"/>
              <a:t>53:10</a:t>
            </a:r>
            <a:endParaRPr/>
          </a:p>
          <a:p>
            <a:pPr marL="0" lvl="0" indent="0" algn="l" rtl="0">
              <a:spcBef>
                <a:spcPts val="0"/>
              </a:spcBef>
              <a:spcAft>
                <a:spcPts val="0"/>
              </a:spcAft>
              <a:buNone/>
            </a:pPr>
            <a:r>
              <a:rPr lang="en"/>
              <a:t>what the secretary says I got an envelope I'm GNA open it and see what's inside so the secretary is going to</a:t>
            </a:r>
            <a:endParaRPr/>
          </a:p>
          <a:p>
            <a:pPr marL="0" lvl="0" indent="0" algn="l" rtl="0">
              <a:spcBef>
                <a:spcPts val="0"/>
              </a:spcBef>
              <a:spcAft>
                <a:spcPts val="0"/>
              </a:spcAft>
              <a:buNone/>
            </a:pPr>
            <a:r>
              <a:rPr lang="en"/>
              <a:t>53:16</a:t>
            </a:r>
            <a:endParaRPr/>
          </a:p>
          <a:p>
            <a:pPr marL="0" lvl="0" indent="0" algn="l" rtl="0">
              <a:spcBef>
                <a:spcPts val="0"/>
              </a:spcBef>
              <a:spcAft>
                <a:spcPts val="0"/>
              </a:spcAft>
              <a:buNone/>
            </a:pPr>
            <a:r>
              <a:rPr lang="en"/>
              <a:t>unwrap another header specifically this blue one exposing the original message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ef7e107ab8_0_1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2ef7e107ab8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And then the secretary passes the letter up to Bob and Bob gets the original message with no extra headers attached</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f7e107ab8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f7e107ab8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there a whole separate class for the internet as opposed to just studying it in I don't know cs61b or another general class. </a:t>
            </a:r>
            <a:endParaRPr/>
          </a:p>
          <a:p>
            <a:pPr marL="0" lvl="0" indent="0" algn="l" rtl="0">
              <a:spcBef>
                <a:spcPts val="0"/>
              </a:spcBef>
              <a:spcAft>
                <a:spcPts val="0"/>
              </a:spcAft>
              <a:buNone/>
            </a:pPr>
            <a:endParaRPr/>
          </a:p>
          <a:p>
            <a:pPr marL="0" lvl="0" indent="0" algn="l" rtl="0">
              <a:spcBef>
                <a:spcPts val="0"/>
              </a:spcBef>
              <a:spcAft>
                <a:spcPts val="0"/>
              </a:spcAft>
              <a:buNone/>
            </a:pPr>
            <a:r>
              <a:rPr lang="en"/>
              <a:t>One thing that makes networking special is that it’s different from many traditional computer science fields – the internet is too complex to formally model like a theorist would want</a:t>
            </a:r>
            <a:endParaRPr/>
          </a:p>
          <a:p>
            <a:pPr marL="0" lvl="0" indent="0" algn="l" rtl="0">
              <a:spcBef>
                <a:spcPts val="0"/>
              </a:spcBef>
              <a:spcAft>
                <a:spcPts val="0"/>
              </a:spcAft>
              <a:buNone/>
            </a:pPr>
            <a:endParaRPr/>
          </a:p>
          <a:p>
            <a:pPr marL="0" lvl="0" indent="0" algn="l" rtl="0">
              <a:spcBef>
                <a:spcPts val="0"/>
              </a:spcBef>
              <a:spcAft>
                <a:spcPts val="0"/>
              </a:spcAft>
              <a:buNone/>
            </a:pPr>
            <a:r>
              <a:rPr lang="en"/>
              <a:t>If you go to a hardware engineer or architect – they might say well what’s the benchmark, how do we know how well it’s working. And actually in networking that’s very challenging there are entire conferences dedicated to just taking measurements and trying to determine how well things are working. Any maybe your parents are confused when you say you’re taking this class–I know mine were when I said that I was teaching–because “doesn’t it already work?”. </a:t>
            </a:r>
            <a:endParaRPr/>
          </a:p>
          <a:p>
            <a:pPr marL="0" lvl="0" indent="0" algn="l" rtl="0">
              <a:spcBef>
                <a:spcPts val="0"/>
              </a:spcBef>
              <a:spcAft>
                <a:spcPts val="0"/>
              </a:spcAft>
              <a:buNone/>
            </a:pPr>
            <a:endParaRPr/>
          </a:p>
          <a:p>
            <a:pPr marL="0" lvl="0" indent="0" algn="l" rtl="0">
              <a:spcBef>
                <a:spcPts val="0"/>
              </a:spcBef>
              <a:spcAft>
                <a:spcPts val="0"/>
              </a:spcAft>
              <a:buNone/>
            </a:pPr>
            <a:r>
              <a:rPr lang="en"/>
              <a:t>But I hope in this class you’ll discover why computer networking–through learning about the Internet–is such an interesting area worthy of deep study.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ef7e107ab8_0_1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2ef7e107ab8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2ef7e107ab8_0_1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2ef7e107ab8_0_1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something interesting about this is if you look at</a:t>
            </a:r>
            <a:endParaRPr/>
          </a:p>
          <a:p>
            <a:pPr marL="0" lvl="0" indent="0" algn="l" rtl="0">
              <a:spcBef>
                <a:spcPts val="0"/>
              </a:spcBef>
              <a:spcAft>
                <a:spcPts val="0"/>
              </a:spcAft>
              <a:buNone/>
            </a:pPr>
            <a:r>
              <a:rPr lang="en"/>
              <a:t>54:49</a:t>
            </a:r>
            <a:endParaRPr/>
          </a:p>
          <a:p>
            <a:pPr marL="0" lvl="0" indent="0" algn="l" rtl="0">
              <a:spcBef>
                <a:spcPts val="0"/>
              </a:spcBef>
              <a:spcAft>
                <a:spcPts val="0"/>
              </a:spcAft>
              <a:buNone/>
            </a:pPr>
            <a:r>
              <a:rPr lang="en"/>
              <a:t>these headers you can almost think of the header as talking to your equivalent</a:t>
            </a:r>
            <a:endParaRPr/>
          </a:p>
          <a:p>
            <a:pPr marL="0" lvl="0" indent="0" algn="l" rtl="0">
              <a:spcBef>
                <a:spcPts val="0"/>
              </a:spcBef>
              <a:spcAft>
                <a:spcPts val="0"/>
              </a:spcAft>
              <a:buNone/>
            </a:pPr>
            <a:r>
              <a:rPr lang="en"/>
              <a:t>54:54</a:t>
            </a:r>
            <a:endParaRPr/>
          </a:p>
          <a:p>
            <a:pPr marL="0" lvl="0" indent="0" algn="l" rtl="0">
              <a:spcBef>
                <a:spcPts val="0"/>
              </a:spcBef>
              <a:spcAft>
                <a:spcPts val="0"/>
              </a:spcAft>
              <a:buNone/>
            </a:pPr>
            <a:r>
              <a:rPr lang="en"/>
              <a:t>on the other side so what I mean by that is let's look at this header right here the one on the envelope it was written</a:t>
            </a:r>
            <a:endParaRPr/>
          </a:p>
          <a:p>
            <a:pPr marL="0" lvl="0" indent="0" algn="l" rtl="0">
              <a:spcBef>
                <a:spcPts val="0"/>
              </a:spcBef>
              <a:spcAft>
                <a:spcPts val="0"/>
              </a:spcAft>
              <a:buNone/>
            </a:pPr>
            <a:r>
              <a:rPr lang="en"/>
              <a:t>55:01</a:t>
            </a:r>
            <a:endParaRPr/>
          </a:p>
          <a:p>
            <a:pPr marL="0" lvl="0" indent="0" algn="l" rtl="0">
              <a:spcBef>
                <a:spcPts val="0"/>
              </a:spcBef>
              <a:spcAft>
                <a:spcPts val="0"/>
              </a:spcAft>
              <a:buNone/>
            </a:pPr>
            <a:r>
              <a:rPr lang="en"/>
              <a:t>by the secretary on Alice's side and it's read by the secretary on Bob side</a:t>
            </a:r>
            <a:endParaRPr/>
          </a:p>
          <a:p>
            <a:pPr marL="0" lvl="0" indent="0" algn="l" rtl="0">
              <a:spcBef>
                <a:spcPts val="0"/>
              </a:spcBef>
              <a:spcAft>
                <a:spcPts val="0"/>
              </a:spcAft>
              <a:buNone/>
            </a:pPr>
            <a:r>
              <a:rPr lang="en"/>
              <a:t>55:06</a:t>
            </a:r>
            <a:endParaRPr/>
          </a:p>
          <a:p>
            <a:pPr marL="0" lvl="0" indent="0" algn="l" rtl="0">
              <a:spcBef>
                <a:spcPts val="0"/>
              </a:spcBef>
              <a:spcAft>
                <a:spcPts val="0"/>
              </a:spcAft>
              <a:buNone/>
            </a:pPr>
            <a:r>
              <a:rPr lang="en"/>
              <a:t>so it's almost like this header is the two secretaries talking to each other in</a:t>
            </a:r>
            <a:endParaRPr/>
          </a:p>
          <a:p>
            <a:pPr marL="0" lvl="0" indent="0" algn="l" rtl="0">
              <a:spcBef>
                <a:spcPts val="0"/>
              </a:spcBef>
              <a:spcAft>
                <a:spcPts val="0"/>
              </a:spcAft>
              <a:buNone/>
            </a:pPr>
            <a:r>
              <a:rPr lang="en"/>
              <a:t>55:11</a:t>
            </a:r>
            <a:endParaRPr/>
          </a:p>
          <a:p>
            <a:pPr marL="0" lvl="0" indent="0" algn="l" rtl="0">
              <a:spcBef>
                <a:spcPts val="0"/>
              </a:spcBef>
              <a:spcAft>
                <a:spcPts val="0"/>
              </a:spcAft>
              <a:buNone/>
            </a:pPr>
            <a:r>
              <a:rPr lang="en"/>
              <a:t>some sense this secretary said hey give it to Bob and this secretary reads the message oh it's for Bob and likewise if</a:t>
            </a:r>
            <a:endParaRPr/>
          </a:p>
          <a:p>
            <a:pPr marL="0" lvl="0" indent="0" algn="l" rtl="0">
              <a:spcBef>
                <a:spcPts val="0"/>
              </a:spcBef>
              <a:spcAft>
                <a:spcPts val="0"/>
              </a:spcAft>
              <a:buNone/>
            </a:pPr>
            <a:r>
              <a:rPr lang="en"/>
              <a:t>55:18</a:t>
            </a:r>
            <a:endParaRPr/>
          </a:p>
          <a:p>
            <a:pPr marL="0" lvl="0" indent="0" algn="l" rtl="0">
              <a:spcBef>
                <a:spcPts val="0"/>
              </a:spcBef>
              <a:spcAft>
                <a:spcPts val="0"/>
              </a:spcAft>
              <a:buNone/>
            </a:pPr>
            <a:r>
              <a:rPr lang="en"/>
              <a:t>I look at this outermost header this is kind of like the mailman talking to each other so the first mail room writes OES</a:t>
            </a:r>
            <a:endParaRPr/>
          </a:p>
          <a:p>
            <a:pPr marL="0" lvl="0" indent="0" algn="l" rtl="0">
              <a:spcBef>
                <a:spcPts val="0"/>
              </a:spcBef>
              <a:spcAft>
                <a:spcPts val="0"/>
              </a:spcAft>
              <a:buNone/>
            </a:pPr>
            <a:r>
              <a:rPr lang="en"/>
              <a:t>55:24</a:t>
            </a:r>
            <a:endParaRPr/>
          </a:p>
          <a:p>
            <a:pPr marL="0" lvl="0" indent="0" algn="l" rtl="0">
              <a:spcBef>
                <a:spcPts val="0"/>
              </a:spcBef>
              <a:spcAft>
                <a:spcPts val="0"/>
              </a:spcAft>
              <a:buNone/>
            </a:pPr>
            <a:r>
              <a:rPr lang="en"/>
              <a:t>for you know Bob's Street address and then this one says oh okay I'm Bob street address I'll receive this and</a:t>
            </a:r>
            <a:endParaRPr/>
          </a:p>
          <a:p>
            <a:pPr marL="0" lvl="0" indent="0" algn="l" rtl="0">
              <a:spcBef>
                <a:spcPts val="0"/>
              </a:spcBef>
              <a:spcAft>
                <a:spcPts val="0"/>
              </a:spcAft>
              <a:buNone/>
            </a:pPr>
            <a:r>
              <a:rPr lang="en"/>
              <a:t>55:31</a:t>
            </a:r>
            <a:endParaRPr/>
          </a:p>
          <a:p>
            <a:pPr marL="0" lvl="0" indent="0" algn="l" rtl="0">
              <a:spcBef>
                <a:spcPts val="0"/>
              </a:spcBef>
              <a:spcAft>
                <a:spcPts val="0"/>
              </a:spcAft>
              <a:buNone/>
            </a:pPr>
            <a:r>
              <a:rPr lang="en"/>
              <a:t>pass it up so you can almost think of these headers as a specific layer talking to its peers at the other layer</a:t>
            </a:r>
            <a:endParaRPr/>
          </a:p>
          <a:p>
            <a:pPr marL="0" lvl="0" indent="0" algn="l" rtl="0">
              <a:spcBef>
                <a:spcPts val="0"/>
              </a:spcBef>
              <a:spcAft>
                <a:spcPts val="0"/>
              </a:spcAft>
              <a:buNone/>
            </a:pPr>
            <a:r>
              <a:rPr lang="en"/>
              <a:t>55:39</a:t>
            </a:r>
            <a:endParaRPr/>
          </a:p>
          <a:p>
            <a:pPr marL="0" lvl="0" indent="0" algn="l" rtl="0">
              <a:spcBef>
                <a:spcPts val="0"/>
              </a:spcBef>
              <a:spcAft>
                <a:spcPts val="0"/>
              </a:spcAft>
              <a:buNone/>
            </a:pPr>
            <a:r>
              <a:rPr lang="en"/>
              <a:t>so in some sense all the layers are talking to each other using the headers</a:t>
            </a:r>
            <a:endParaRPr/>
          </a:p>
          <a:p>
            <a:pPr marL="0" lvl="0" indent="0" algn="l" rtl="0">
              <a:spcBef>
                <a:spcPts val="0"/>
              </a:spcBef>
              <a:spcAft>
                <a:spcPts val="0"/>
              </a:spcAft>
              <a:buNone/>
            </a:pPr>
            <a:r>
              <a:rPr lang="en"/>
              <a:t>55:44</a:t>
            </a:r>
            <a:endParaRPr/>
          </a:p>
          <a:p>
            <a:pPr marL="0" lvl="0" indent="0" algn="l" rtl="0">
              <a:spcBef>
                <a:spcPts val="0"/>
              </a:spcBef>
              <a:spcAft>
                <a:spcPts val="0"/>
              </a:spcAft>
              <a:buNone/>
            </a:pPr>
            <a:r>
              <a:rPr lang="en"/>
              <a:t>that's kind of cool and kind of a consequence of this is everyone cares about the header at their layer but they</a:t>
            </a:r>
            <a:endParaRPr/>
          </a:p>
          <a:p>
            <a:pPr marL="0" lvl="0" indent="0" algn="l" rtl="0">
              <a:spcBef>
                <a:spcPts val="0"/>
              </a:spcBef>
              <a:spcAft>
                <a:spcPts val="0"/>
              </a:spcAft>
              <a:buNone/>
            </a:pPr>
            <a:r>
              <a:rPr lang="en"/>
              <a:t>55:50</a:t>
            </a:r>
            <a:endParaRPr/>
          </a:p>
          <a:p>
            <a:pPr marL="0" lvl="0" indent="0" algn="l" rtl="0">
              <a:spcBef>
                <a:spcPts val="0"/>
              </a:spcBef>
              <a:spcAft>
                <a:spcPts val="0"/>
              </a:spcAft>
              <a:buNone/>
            </a:pPr>
            <a:r>
              <a:rPr lang="en"/>
              <a:t>ignore everything else so the mailman cares about street addresses they do not care about what's going on inside the</a:t>
            </a:r>
            <a:endParaRPr/>
          </a:p>
          <a:p>
            <a:pPr marL="0" lvl="0" indent="0" algn="l" rtl="0">
              <a:spcBef>
                <a:spcPts val="0"/>
              </a:spcBef>
              <a:spcAft>
                <a:spcPts val="0"/>
              </a:spcAft>
              <a:buNone/>
            </a:pPr>
            <a:r>
              <a:rPr lang="en"/>
              <a:t>55:56</a:t>
            </a:r>
            <a:endParaRPr/>
          </a:p>
          <a:p>
            <a:pPr marL="0" lvl="0" indent="0" algn="l" rtl="0">
              <a:spcBef>
                <a:spcPts val="0"/>
              </a:spcBef>
              <a:spcAft>
                <a:spcPts val="0"/>
              </a:spcAft>
              <a:buNone/>
            </a:pPr>
            <a:r>
              <a:rPr lang="en"/>
              <a:t>buildings likewise the secretary cares about the envelope the secretary does not care about the message inside and</a:t>
            </a:r>
            <a:endParaRPr/>
          </a:p>
          <a:p>
            <a:pPr marL="0" lvl="0" indent="0" algn="l" rtl="0">
              <a:spcBef>
                <a:spcPts val="0"/>
              </a:spcBef>
              <a:spcAft>
                <a:spcPts val="0"/>
              </a:spcAft>
              <a:buNone/>
            </a:pPr>
            <a:r>
              <a:rPr lang="en"/>
              <a:t>56:03</a:t>
            </a:r>
            <a:endParaRPr/>
          </a:p>
          <a:p>
            <a:pPr marL="0" lvl="0" indent="0" algn="l" rtl="0">
              <a:spcBef>
                <a:spcPts val="0"/>
              </a:spcBef>
              <a:spcAft>
                <a:spcPts val="0"/>
              </a:spcAft>
              <a:buNone/>
            </a:pPr>
            <a:r>
              <a:rPr lang="en"/>
              <a:t>the CEO they only care about the message inside they don't care about the rest so everyone's working at their</a:t>
            </a:r>
            <a:endParaRPr/>
          </a:p>
          <a:p>
            <a:pPr marL="0" lvl="0" indent="0" algn="l" rtl="0">
              <a:spcBef>
                <a:spcPts val="0"/>
              </a:spcBef>
              <a:spcAft>
                <a:spcPts val="0"/>
              </a:spcAft>
              <a:buNone/>
            </a:pPr>
            <a:r>
              <a:rPr lang="en"/>
              <a:t>56:10</a:t>
            </a:r>
            <a:endParaRPr/>
          </a:p>
          <a:p>
            <a:pPr marL="0" lvl="0" indent="0" algn="l" rtl="0">
              <a:spcBef>
                <a:spcPts val="0"/>
              </a:spcBef>
              <a:spcAft>
                <a:spcPts val="0"/>
              </a:spcAft>
              <a:buNone/>
            </a:pPr>
            <a:r>
              <a:rPr lang="en"/>
              <a:t>layer at their own layer that layer has a header and when you put something in that header you're basically talking to</a:t>
            </a:r>
            <a:endParaRPr/>
          </a:p>
          <a:p>
            <a:pPr marL="0" lvl="0" indent="0" algn="l" rtl="0">
              <a:spcBef>
                <a:spcPts val="0"/>
              </a:spcBef>
              <a:spcAft>
                <a:spcPts val="0"/>
              </a:spcAft>
              <a:buNone/>
            </a:pPr>
            <a:r>
              <a:rPr lang="en"/>
              <a:t>56:17</a:t>
            </a:r>
            <a:endParaRPr/>
          </a:p>
          <a:p>
            <a:pPr marL="0" lvl="0" indent="0" algn="l" rtl="0">
              <a:spcBef>
                <a:spcPts val="0"/>
              </a:spcBef>
              <a:spcAft>
                <a:spcPts val="0"/>
              </a:spcAft>
              <a:buNone/>
            </a:pPr>
            <a:r>
              <a:rPr lang="en"/>
              <a:t>your peers at that same layer so that's kind of nice consequence of the way that we built</a:t>
            </a:r>
            <a:endParaRPr/>
          </a:p>
          <a:p>
            <a:pPr marL="0" lvl="0" indent="0" algn="l" rtl="0">
              <a:spcBef>
                <a:spcPts val="0"/>
              </a:spcBef>
              <a:spcAft>
                <a:spcPts val="0"/>
              </a:spcAft>
              <a:buNone/>
            </a:pPr>
            <a:r>
              <a:rPr lang="en"/>
              <a:t>56:22</a:t>
            </a:r>
            <a:endParaRPr/>
          </a:p>
          <a:p>
            <a:pPr marL="0" lvl="0" indent="0" algn="l" rtl="0">
              <a:spcBef>
                <a:spcPts val="0"/>
              </a:spcBef>
              <a:spcAft>
                <a:spcPts val="0"/>
              </a:spcAft>
              <a:buNone/>
            </a:pPr>
            <a:r>
              <a:rPr lang="en"/>
              <a:t>this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2ef7e107ab8_0_1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2ef7e107ab8_0_1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something else I want to call out when we look at the packets getting</a:t>
            </a:r>
            <a:endParaRPr/>
          </a:p>
          <a:p>
            <a:pPr marL="0" lvl="0" indent="0" algn="l" rtl="0">
              <a:spcBef>
                <a:spcPts val="0"/>
              </a:spcBef>
              <a:spcAft>
                <a:spcPts val="0"/>
              </a:spcAft>
              <a:buNone/>
            </a:pPr>
            <a:r>
              <a:rPr lang="en"/>
              <a:t>56:28</a:t>
            </a:r>
            <a:endParaRPr/>
          </a:p>
          <a:p>
            <a:pPr marL="0" lvl="0" indent="0" algn="l" rtl="0">
              <a:spcBef>
                <a:spcPts val="0"/>
              </a:spcBef>
              <a:spcAft>
                <a:spcPts val="0"/>
              </a:spcAft>
              <a:buNone/>
            </a:pPr>
            <a:r>
              <a:rPr lang="en"/>
              <a:t>passed up and down is that there's actually different addressing schemes being used at different layers and this</a:t>
            </a:r>
            <a:endParaRPr/>
          </a:p>
          <a:p>
            <a:pPr marL="0" lvl="0" indent="0" algn="l" rtl="0">
              <a:spcBef>
                <a:spcPts val="0"/>
              </a:spcBef>
              <a:spcAft>
                <a:spcPts val="0"/>
              </a:spcAft>
              <a:buNone/>
            </a:pPr>
            <a:r>
              <a:rPr lang="en"/>
              <a:t>56:33</a:t>
            </a:r>
            <a:endParaRPr/>
          </a:p>
          <a:p>
            <a:pPr marL="0" lvl="0" indent="0" algn="l" rtl="0">
              <a:spcBef>
                <a:spcPts val="0"/>
              </a:spcBef>
              <a:spcAft>
                <a:spcPts val="0"/>
              </a:spcAft>
              <a:buNone/>
            </a:pPr>
            <a:r>
              <a:rPr lang="en"/>
              <a:t>is something we'll spend lots of time on but just to give you a quick preview there are different ways to address</a:t>
            </a:r>
            <a:endParaRPr/>
          </a:p>
          <a:p>
            <a:pPr marL="0" lvl="0" indent="0" algn="l" rtl="0">
              <a:spcBef>
                <a:spcPts val="0"/>
              </a:spcBef>
              <a:spcAft>
                <a:spcPts val="0"/>
              </a:spcAft>
              <a:buNone/>
            </a:pPr>
            <a:r>
              <a:rPr lang="en"/>
              <a:t>56:39</a:t>
            </a:r>
            <a:endParaRPr/>
          </a:p>
          <a:p>
            <a:pPr marL="0" lvl="0" indent="0" algn="l" rtl="0">
              <a:spcBef>
                <a:spcPts val="0"/>
              </a:spcBef>
              <a:spcAft>
                <a:spcPts val="0"/>
              </a:spcAft>
              <a:buNone/>
            </a:pPr>
            <a:r>
              <a:rPr lang="en"/>
              <a:t>people so for example uh the secretaries think about people and their names the</a:t>
            </a:r>
            <a:endParaRPr/>
          </a:p>
          <a:p>
            <a:pPr marL="0" lvl="0" indent="0" algn="l" rtl="0">
              <a:spcBef>
                <a:spcPts val="0"/>
              </a:spcBef>
              <a:spcAft>
                <a:spcPts val="0"/>
              </a:spcAft>
              <a:buNone/>
            </a:pPr>
            <a:r>
              <a:rPr lang="en"/>
              <a:t>56:44</a:t>
            </a:r>
            <a:endParaRPr/>
          </a:p>
          <a:p>
            <a:pPr marL="0" lvl="0" indent="0" algn="l" rtl="0">
              <a:spcBef>
                <a:spcPts val="0"/>
              </a:spcBef>
              <a:spcAft>
                <a:spcPts val="0"/>
              </a:spcAft>
              <a:buNone/>
            </a:pPr>
            <a:r>
              <a:rPr lang="en"/>
              <a:t>secretary thinks oh this is Alice this is Bob secretary is thinking about people's names by contrast the mailman</a:t>
            </a:r>
            <a:endParaRPr/>
          </a:p>
          <a:p>
            <a:pPr marL="0" lvl="0" indent="0" algn="l" rtl="0">
              <a:spcBef>
                <a:spcPts val="0"/>
              </a:spcBef>
              <a:spcAft>
                <a:spcPts val="0"/>
              </a:spcAft>
              <a:buNone/>
            </a:pPr>
            <a:r>
              <a:rPr lang="en"/>
              <a:t>56:51</a:t>
            </a:r>
            <a:endParaRPr/>
          </a:p>
          <a:p>
            <a:pPr marL="0" lvl="0" indent="0" algn="l" rtl="0">
              <a:spcBef>
                <a:spcPts val="0"/>
              </a:spcBef>
              <a:spcAft>
                <a:spcPts val="0"/>
              </a:spcAft>
              <a:buNone/>
            </a:pPr>
            <a:r>
              <a:rPr lang="en"/>
              <a:t>mailman's not thinking about names the mailman is thinking in terms of addresses like one 123 Alice street or</a:t>
            </a:r>
            <a:endParaRPr/>
          </a:p>
          <a:p>
            <a:pPr marL="0" lvl="0" indent="0" algn="l" rtl="0">
              <a:spcBef>
                <a:spcPts val="0"/>
              </a:spcBef>
              <a:spcAft>
                <a:spcPts val="0"/>
              </a:spcAft>
              <a:buNone/>
            </a:pPr>
            <a:r>
              <a:rPr lang="en"/>
              <a:t>56:58</a:t>
            </a:r>
            <a:endParaRPr/>
          </a:p>
          <a:p>
            <a:pPr marL="0" lvl="0" indent="0" algn="l" rtl="0">
              <a:spcBef>
                <a:spcPts val="0"/>
              </a:spcBef>
              <a:spcAft>
                <a:spcPts val="0"/>
              </a:spcAft>
              <a:buNone/>
            </a:pPr>
            <a:r>
              <a:rPr lang="en"/>
              <a:t>456 Bob Street or 2551 Hurst Avenue so just like how in real life we address</a:t>
            </a:r>
            <a:endParaRPr/>
          </a:p>
          <a:p>
            <a:pPr marL="0" lvl="0" indent="0" algn="l" rtl="0">
              <a:spcBef>
                <a:spcPts val="0"/>
              </a:spcBef>
              <a:spcAft>
                <a:spcPts val="0"/>
              </a:spcAft>
              <a:buNone/>
            </a:pPr>
            <a:r>
              <a:rPr lang="en"/>
              <a:t>57:04</a:t>
            </a:r>
            <a:endParaRPr/>
          </a:p>
          <a:p>
            <a:pPr marL="0" lvl="0" indent="0" algn="l" rtl="0">
              <a:spcBef>
                <a:spcPts val="0"/>
              </a:spcBef>
              <a:spcAft>
                <a:spcPts val="0"/>
              </a:spcAft>
              <a:buNone/>
            </a:pPr>
            <a:r>
              <a:rPr lang="en"/>
              <a:t>things differently people have names people have street addresses people have office numbers well in the internet</a:t>
            </a:r>
            <a:endParaRPr/>
          </a:p>
          <a:p>
            <a:pPr marL="0" lvl="0" indent="0" algn="l" rtl="0">
              <a:spcBef>
                <a:spcPts val="0"/>
              </a:spcBef>
              <a:spcAft>
                <a:spcPts val="0"/>
              </a:spcAft>
              <a:buNone/>
            </a:pPr>
            <a:r>
              <a:rPr lang="en"/>
              <a:t>57:11</a:t>
            </a:r>
            <a:endParaRPr/>
          </a:p>
          <a:p>
            <a:pPr marL="0" lvl="0" indent="0" algn="l" rtl="0">
              <a:spcBef>
                <a:spcPts val="0"/>
              </a:spcBef>
              <a:spcAft>
                <a:spcPts val="0"/>
              </a:spcAft>
              <a:buNone/>
            </a:pPr>
            <a:r>
              <a:rPr lang="en"/>
              <a:t>there are also going to be lots of different ways to address people and different layers have different ways of</a:t>
            </a:r>
            <a:endParaRPr/>
          </a:p>
          <a:p>
            <a:pPr marL="0" lvl="0" indent="0" algn="l" rtl="0">
              <a:spcBef>
                <a:spcPts val="0"/>
              </a:spcBef>
              <a:spcAft>
                <a:spcPts val="0"/>
              </a:spcAft>
              <a:buNone/>
            </a:pPr>
            <a:r>
              <a:rPr lang="en"/>
              <a:t>57:16</a:t>
            </a:r>
            <a:endParaRPr/>
          </a:p>
          <a:p>
            <a:pPr marL="0" lvl="0" indent="0" algn="l" rtl="0">
              <a:spcBef>
                <a:spcPts val="0"/>
              </a:spcBef>
              <a:spcAft>
                <a:spcPts val="0"/>
              </a:spcAft>
              <a:buNone/>
            </a:pPr>
            <a:r>
              <a:rPr lang="en"/>
              <a:t>addressing people that's something we'll see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2ef7e107ab8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2ef7e107ab8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here's the picture one more</a:t>
            </a:r>
            <a:endParaRPr/>
          </a:p>
          <a:p>
            <a:pPr marL="0" lvl="0" indent="0" algn="l" rtl="0">
              <a:spcBef>
                <a:spcPts val="0"/>
              </a:spcBef>
              <a:spcAft>
                <a:spcPts val="0"/>
              </a:spcAft>
              <a:buNone/>
            </a:pPr>
            <a:r>
              <a:rPr lang="en"/>
              <a:t>57:22</a:t>
            </a:r>
            <a:endParaRPr/>
          </a:p>
          <a:p>
            <a:pPr marL="0" lvl="0" indent="0" algn="l" rtl="0">
              <a:spcBef>
                <a:spcPts val="0"/>
              </a:spcBef>
              <a:spcAft>
                <a:spcPts val="0"/>
              </a:spcAft>
              <a:buNone/>
            </a:pPr>
            <a:r>
              <a:rPr lang="en"/>
              <a:t>time but now I'm going to show it in terms of the actual layers that we've been seeing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ef7e107ab8_0_1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2ef7e107ab8_0_1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ef7e107ab8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ef7e107ab8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and as mentioned before you can think of the headers as a specific</a:t>
            </a:r>
            <a:endParaRPr/>
          </a:p>
          <a:p>
            <a:pPr marL="0" lvl="0" indent="0" algn="l" rtl="0">
              <a:spcBef>
                <a:spcPts val="0"/>
              </a:spcBef>
              <a:spcAft>
                <a:spcPts val="0"/>
              </a:spcAft>
              <a:buNone/>
            </a:pPr>
            <a:r>
              <a:rPr lang="en"/>
              <a:t>58:51</a:t>
            </a:r>
            <a:endParaRPr/>
          </a:p>
          <a:p>
            <a:pPr marL="0" lvl="0" indent="0" algn="l" rtl="0">
              <a:spcBef>
                <a:spcPts val="0"/>
              </a:spcBef>
              <a:spcAft>
                <a:spcPts val="0"/>
              </a:spcAft>
              <a:buNone/>
            </a:pPr>
            <a:r>
              <a:rPr lang="en"/>
              <a:t>layer talking to its peers at that same layer so for example I rewind a little</a:t>
            </a:r>
            <a:endParaRPr/>
          </a:p>
          <a:p>
            <a:pPr marL="0" lvl="0" indent="0" algn="l" rtl="0">
              <a:spcBef>
                <a:spcPts val="0"/>
              </a:spcBef>
              <a:spcAft>
                <a:spcPts val="0"/>
              </a:spcAft>
              <a:buNone/>
            </a:pPr>
            <a:r>
              <a:rPr lang="en"/>
              <a:t>58:57</a:t>
            </a:r>
            <a:endParaRPr/>
          </a:p>
          <a:p>
            <a:pPr marL="0" lvl="0" indent="0" algn="l" rtl="0">
              <a:spcBef>
                <a:spcPts val="0"/>
              </a:spcBef>
              <a:spcAft>
                <a:spcPts val="0"/>
              </a:spcAft>
              <a:buNone/>
            </a:pPr>
            <a:r>
              <a:rPr lang="en"/>
              <a:t>bit and I look here when layer three added this header who's going to read this header on the other side the layer</a:t>
            </a:r>
            <a:endParaRPr/>
          </a:p>
          <a:p>
            <a:pPr marL="0" lvl="0" indent="0" algn="l" rtl="0">
              <a:spcBef>
                <a:spcPts val="0"/>
              </a:spcBef>
              <a:spcAft>
                <a:spcPts val="0"/>
              </a:spcAft>
              <a:buNone/>
            </a:pPr>
            <a:r>
              <a:rPr lang="en"/>
              <a:t>59:04</a:t>
            </a:r>
            <a:endParaRPr/>
          </a:p>
          <a:p>
            <a:pPr marL="0" lvl="0" indent="0" algn="l" rtl="0">
              <a:spcBef>
                <a:spcPts val="0"/>
              </a:spcBef>
              <a:spcAft>
                <a:spcPts val="0"/>
              </a:spcAft>
              <a:buNone/>
            </a:pPr>
            <a:r>
              <a:rPr lang="en"/>
              <a:t>three person on the other side is going to read this exact header so when you make a layer at header three on the</a:t>
            </a:r>
            <a:endParaRPr/>
          </a:p>
          <a:p>
            <a:pPr marL="0" lvl="0" indent="0" algn="l" rtl="0">
              <a:spcBef>
                <a:spcPts val="0"/>
              </a:spcBef>
              <a:spcAft>
                <a:spcPts val="0"/>
              </a:spcAft>
              <a:buNone/>
            </a:pPr>
            <a:r>
              <a:rPr lang="en"/>
              <a:t>59:10</a:t>
            </a:r>
            <a:endParaRPr/>
          </a:p>
          <a:p>
            <a:pPr marL="0" lvl="0" indent="0" algn="l" rtl="0">
              <a:spcBef>
                <a:spcPts val="0"/>
              </a:spcBef>
              <a:spcAft>
                <a:spcPts val="0"/>
              </a:spcAft>
              <a:buNone/>
            </a:pPr>
            <a:r>
              <a:rPr lang="en"/>
              <a:t>other side it's their layer three implementation that's reading that header and likewise when layer four</a:t>
            </a:r>
            <a:endParaRPr/>
          </a:p>
          <a:p>
            <a:pPr marL="0" lvl="0" indent="0" algn="l" rtl="0">
              <a:spcBef>
                <a:spcPts val="0"/>
              </a:spcBef>
              <a:spcAft>
                <a:spcPts val="0"/>
              </a:spcAft>
              <a:buNone/>
            </a:pPr>
            <a:r>
              <a:rPr lang="en"/>
              <a:t>59:17</a:t>
            </a:r>
            <a:endParaRPr/>
          </a:p>
          <a:p>
            <a:pPr marL="0" lvl="0" indent="0" algn="l" rtl="0">
              <a:spcBef>
                <a:spcPts val="0"/>
              </a:spcBef>
              <a:spcAft>
                <a:spcPts val="0"/>
              </a:spcAft>
              <a:buNone/>
            </a:pPr>
            <a:r>
              <a:rPr lang="en"/>
              <a:t>added a header it's for the other side's layer four to read so on some sense on some level you can think of the</a:t>
            </a:r>
            <a:endParaRPr/>
          </a:p>
          <a:p>
            <a:pPr marL="0" lvl="0" indent="0" algn="l" rtl="0">
              <a:spcBef>
                <a:spcPts val="0"/>
              </a:spcBef>
              <a:spcAft>
                <a:spcPts val="0"/>
              </a:spcAft>
              <a:buNone/>
            </a:pPr>
            <a:r>
              <a:rPr lang="en"/>
              <a:t>59:23</a:t>
            </a:r>
            <a:endParaRPr/>
          </a:p>
          <a:p>
            <a:pPr marL="0" lvl="0" indent="0" algn="l" rtl="0">
              <a:spcBef>
                <a:spcPts val="0"/>
              </a:spcBef>
              <a:spcAft>
                <a:spcPts val="0"/>
              </a:spcAft>
              <a:buNone/>
            </a:pPr>
            <a:r>
              <a:rPr lang="en"/>
              <a:t>protocols as interacting with their peer at the same layer which is kind of useful and these are all fancy acronyms</a:t>
            </a:r>
            <a:endParaRPr/>
          </a:p>
          <a:p>
            <a:pPr marL="0" lvl="0" indent="0" algn="l" rtl="0">
              <a:spcBef>
                <a:spcPts val="0"/>
              </a:spcBef>
              <a:spcAft>
                <a:spcPts val="0"/>
              </a:spcAft>
              <a:buNone/>
            </a:pPr>
            <a:r>
              <a:rPr lang="en"/>
              <a:t>59:30</a:t>
            </a:r>
            <a:endParaRPr/>
          </a:p>
          <a:p>
            <a:pPr marL="0" lvl="0" indent="0" algn="l" rtl="0">
              <a:spcBef>
                <a:spcPts val="0"/>
              </a:spcBef>
              <a:spcAft>
                <a:spcPts val="0"/>
              </a:spcAft>
              <a:buNone/>
            </a:pPr>
            <a:r>
              <a:rPr lang="en"/>
              <a:t>for protocols that we're going to see throughout the class you don't have to know them now but maybe you recognize a</a:t>
            </a:r>
            <a:endParaRPr/>
          </a:p>
          <a:p>
            <a:pPr marL="0" lvl="0" indent="0" algn="l" rtl="0">
              <a:spcBef>
                <a:spcPts val="0"/>
              </a:spcBef>
              <a:spcAft>
                <a:spcPts val="0"/>
              </a:spcAft>
              <a:buNone/>
            </a:pPr>
            <a:r>
              <a:rPr lang="en"/>
              <a:t>59:36</a:t>
            </a:r>
            <a:endParaRPr/>
          </a:p>
          <a:p>
            <a:pPr marL="0" lvl="0" indent="0" algn="l" rtl="0">
              <a:spcBef>
                <a:spcPts val="0"/>
              </a:spcBef>
              <a:spcAft>
                <a:spcPts val="0"/>
              </a:spcAft>
              <a:buNone/>
            </a:pPr>
            <a:r>
              <a:rPr lang="en"/>
              <a:t>few maybe you don't we'll talk about all of them later so stay tuned</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2ef7e107ab8_0_1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ef7e107ab8_0_1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last piece</a:t>
            </a:r>
            <a:endParaRPr/>
          </a:p>
          <a:p>
            <a:pPr marL="0" lvl="0" indent="0" algn="l" rtl="0">
              <a:spcBef>
                <a:spcPts val="0"/>
              </a:spcBef>
              <a:spcAft>
                <a:spcPts val="0"/>
              </a:spcAft>
              <a:buNone/>
            </a:pPr>
            <a:r>
              <a:rPr lang="en"/>
              <a:t>59:51</a:t>
            </a:r>
            <a:endParaRPr/>
          </a:p>
          <a:p>
            <a:pPr marL="0" lvl="0" indent="0" algn="l" rtl="0">
              <a:spcBef>
                <a:spcPts val="0"/>
              </a:spcBef>
              <a:spcAft>
                <a:spcPts val="0"/>
              </a:spcAft>
              <a:buNone/>
            </a:pPr>
            <a:r>
              <a:rPr lang="en"/>
              <a:t>we have to put together so that all the puzzle pieces fit together the last piece we need is that well it's not the</a:t>
            </a:r>
            <a:endParaRPr/>
          </a:p>
          <a:p>
            <a:pPr marL="0" lvl="0" indent="0" algn="l" rtl="0">
              <a:spcBef>
                <a:spcPts val="0"/>
              </a:spcBef>
              <a:spcAft>
                <a:spcPts val="0"/>
              </a:spcAft>
              <a:buNone/>
            </a:pPr>
            <a:r>
              <a:rPr lang="en"/>
              <a:t>59:58</a:t>
            </a:r>
            <a:endParaRPr/>
          </a:p>
          <a:p>
            <a:pPr marL="0" lvl="0" indent="0" algn="l" rtl="0">
              <a:spcBef>
                <a:spcPts val="0"/>
              </a:spcBef>
              <a:spcAft>
                <a:spcPts val="0"/>
              </a:spcAft>
              <a:buNone/>
            </a:pPr>
            <a:r>
              <a:rPr lang="en"/>
              <a:t>case that Alice is directly connected to Bob so remember in the post office things can hop across multiple post</a:t>
            </a:r>
            <a:endParaRPr/>
          </a:p>
          <a:p>
            <a:pPr marL="0" lvl="0" indent="0" algn="l" rtl="0">
              <a:spcBef>
                <a:spcPts val="0"/>
              </a:spcBef>
              <a:spcAft>
                <a:spcPts val="0"/>
              </a:spcAft>
              <a:buNone/>
            </a:pPr>
            <a:r>
              <a:rPr lang="en"/>
              <a:t>1:00:05</a:t>
            </a:r>
            <a:endParaRPr/>
          </a:p>
          <a:p>
            <a:pPr marL="0" lvl="0" indent="0" algn="l" rtl="0">
              <a:spcBef>
                <a:spcPts val="0"/>
              </a:spcBef>
              <a:spcAft>
                <a:spcPts val="0"/>
              </a:spcAft>
              <a:buNone/>
            </a:pPr>
            <a:r>
              <a:rPr lang="en"/>
              <a:t>offices before they reach their destination and in the same way uh</a:t>
            </a:r>
            <a:endParaRPr/>
          </a:p>
          <a:p>
            <a:pPr marL="0" lvl="0" indent="0" algn="l" rtl="0">
              <a:spcBef>
                <a:spcPts val="0"/>
              </a:spcBef>
              <a:spcAft>
                <a:spcPts val="0"/>
              </a:spcAft>
              <a:buNone/>
            </a:pPr>
            <a:r>
              <a:rPr lang="en"/>
              <a:t>1:00:10</a:t>
            </a:r>
            <a:endParaRPr/>
          </a:p>
          <a:p>
            <a:pPr marL="0" lvl="0" indent="0" algn="l" rtl="0">
              <a:spcBef>
                <a:spcPts val="0"/>
              </a:spcBef>
              <a:spcAft>
                <a:spcPts val="0"/>
              </a:spcAft>
              <a:buNone/>
            </a:pPr>
            <a:r>
              <a:rPr lang="en"/>
              <a:t>packets can travel across multiple hops multiple routers before they reach their destination so it's not the case that my</a:t>
            </a:r>
            <a:endParaRPr/>
          </a:p>
          <a:p>
            <a:pPr marL="0" lvl="0" indent="0" algn="l" rtl="0">
              <a:spcBef>
                <a:spcPts val="0"/>
              </a:spcBef>
              <a:spcAft>
                <a:spcPts val="0"/>
              </a:spcAft>
              <a:buNone/>
            </a:pPr>
            <a:r>
              <a:rPr lang="en"/>
              <a:t>1:00:17</a:t>
            </a:r>
            <a:endParaRPr/>
          </a:p>
          <a:p>
            <a:pPr marL="0" lvl="0" indent="0" algn="l" rtl="0">
              <a:spcBef>
                <a:spcPts val="0"/>
              </a:spcBef>
              <a:spcAft>
                <a:spcPts val="0"/>
              </a:spcAft>
              <a:buNone/>
            </a:pPr>
            <a:r>
              <a:rPr lang="en"/>
              <a:t>packet just directly goes to its destination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like we saw in the example from before like the mail truck just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1:00:23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drives straight to Bob's building could be the case that we have to take the mail to another post office and then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1:00:29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they put it on a boat and put it on this post send it to this post office and then they put it on a pigeon and send it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1:00:35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this post office so it could be the case that it has to hop across multiple post offices so we're actually now going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1:00:41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do the exact same picture from before Howa sending mail to Bob but now we're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1:00:46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going to add post offices into the mix to get a full picture of what sending packets with lots of headers looks like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2ef7e107ab8_0_1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2ef7e107ab8_0_1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here we go Alice is up here she's the CEO as always she sends a message gives it to the secretary</a:t>
            </a:r>
            <a:endParaRPr/>
          </a:p>
          <a:p>
            <a:pPr marL="0" lvl="0" indent="0" algn="l" rtl="0">
              <a:spcBef>
                <a:spcPts val="0"/>
              </a:spcBef>
              <a:spcAft>
                <a:spcPts val="0"/>
              </a:spcAft>
              <a:buNone/>
            </a:pPr>
            <a:r>
              <a:rPr lang="en"/>
              <a:t>1:01:01</a:t>
            </a:r>
            <a:endParaRPr/>
          </a:p>
          <a:p>
            <a:pPr marL="0" lvl="0" indent="0" algn="l" rtl="0">
              <a:spcBef>
                <a:spcPts val="0"/>
              </a:spcBef>
              <a:spcAft>
                <a:spcPts val="0"/>
              </a:spcAft>
              <a:buNone/>
            </a:pPr>
            <a:r>
              <a:rPr lang="en"/>
              <a:t>secretary writes down it's from Alice to Bob pass it down to the mailman mailman</a:t>
            </a:r>
            <a:endParaRPr/>
          </a:p>
          <a:p>
            <a:pPr marL="0" lvl="0" indent="0" algn="l" rtl="0">
              <a:spcBef>
                <a:spcPts val="0"/>
              </a:spcBef>
              <a:spcAft>
                <a:spcPts val="0"/>
              </a:spcAft>
              <a:buNone/>
            </a:pPr>
            <a:r>
              <a:rPr lang="en"/>
              <a:t>1:01:06</a:t>
            </a:r>
            <a:endParaRPr/>
          </a:p>
          <a:p>
            <a:pPr marL="0" lvl="0" indent="0" algn="l" rtl="0">
              <a:spcBef>
                <a:spcPts val="0"/>
              </a:spcBef>
              <a:spcAft>
                <a:spcPts val="0"/>
              </a:spcAft>
              <a:buNone/>
            </a:pPr>
            <a:r>
              <a:rPr lang="en"/>
              <a:t>writes down Alice's street address and Bob's street address pass it down to the post office and here's the new thing</a:t>
            </a:r>
            <a:endParaRPr/>
          </a:p>
          <a:p>
            <a:pPr marL="0" lvl="0" indent="0" algn="l" rtl="0">
              <a:spcBef>
                <a:spcPts val="0"/>
              </a:spcBef>
              <a:spcAft>
                <a:spcPts val="0"/>
              </a:spcAft>
              <a:buNone/>
            </a:pPr>
            <a:r>
              <a:rPr lang="en"/>
              <a:t>1:01:13</a:t>
            </a:r>
            <a:endParaRPr/>
          </a:p>
          <a:p>
            <a:pPr marL="0" lvl="0" indent="0" algn="l" rtl="0">
              <a:spcBef>
                <a:spcPts val="0"/>
              </a:spcBef>
              <a:spcAft>
                <a:spcPts val="0"/>
              </a:spcAft>
              <a:buNone/>
            </a:pPr>
            <a:r>
              <a:rPr lang="en"/>
              <a:t>that we didn't have before this post office says on post office number seven I'm not directly connected to post</a:t>
            </a:r>
            <a:endParaRPr/>
          </a:p>
          <a:p>
            <a:pPr marL="0" lvl="0" indent="0" algn="l" rtl="0">
              <a:spcBef>
                <a:spcPts val="0"/>
              </a:spcBef>
              <a:spcAft>
                <a:spcPts val="0"/>
              </a:spcAft>
              <a:buNone/>
            </a:pPr>
            <a:r>
              <a:rPr lang="en"/>
              <a:t>1:01:20</a:t>
            </a:r>
            <a:endParaRPr/>
          </a:p>
          <a:p>
            <a:pPr marL="0" lvl="0" indent="0" algn="l" rtl="0">
              <a:spcBef>
                <a:spcPts val="0"/>
              </a:spcBef>
              <a:spcAft>
                <a:spcPts val="0"/>
              </a:spcAft>
              <a:buNone/>
            </a:pPr>
            <a:r>
              <a:rPr lang="en"/>
              <a:t>office number n so I can't just send this packet directly to nine I don't have a mailman who's going to to go to</a:t>
            </a:r>
            <a:endParaRPr/>
          </a:p>
          <a:p>
            <a:pPr marL="0" lvl="0" indent="0" algn="l" rtl="0">
              <a:spcBef>
                <a:spcPts val="0"/>
              </a:spcBef>
              <a:spcAft>
                <a:spcPts val="0"/>
              </a:spcAft>
              <a:buNone/>
            </a:pPr>
            <a:r>
              <a:rPr lang="en"/>
              <a:t>1:01:26</a:t>
            </a:r>
            <a:endParaRPr/>
          </a:p>
          <a:p>
            <a:pPr marL="0" lvl="0" indent="0" algn="l" rtl="0">
              <a:spcBef>
                <a:spcPts val="0"/>
              </a:spcBef>
              <a:spcAft>
                <a:spcPts val="0"/>
              </a:spcAft>
              <a:buNone/>
            </a:pPr>
            <a:r>
              <a:rPr lang="en"/>
              <a:t>post office 9 my carrier pigeons are not trained to go to post office 9 so instead I'm going to say well I'm post</a:t>
            </a:r>
            <a:endParaRPr/>
          </a:p>
          <a:p>
            <a:pPr marL="0" lvl="0" indent="0" algn="l" rtl="0">
              <a:spcBef>
                <a:spcPts val="0"/>
              </a:spcBef>
              <a:spcAft>
                <a:spcPts val="0"/>
              </a:spcAft>
              <a:buNone/>
            </a:pPr>
            <a:r>
              <a:rPr lang="en"/>
              <a:t>1:01:33</a:t>
            </a:r>
            <a:endParaRPr/>
          </a:p>
          <a:p>
            <a:pPr marL="0" lvl="0" indent="0" algn="l" rtl="0">
              <a:spcBef>
                <a:spcPts val="0"/>
              </a:spcBef>
              <a:spcAft>
                <a:spcPts val="0"/>
              </a:spcAft>
              <a:buNone/>
            </a:pPr>
            <a:r>
              <a:rPr lang="en"/>
              <a:t>office 7 I can't get this directly to nine but you know what I can do I can get it to post office 2</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ef7e107ab8_0_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2ef7e107ab8_0_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office 2 is</a:t>
            </a:r>
            <a:endParaRPr/>
          </a:p>
          <a:p>
            <a:pPr marL="0" lvl="0" indent="0" algn="l" rtl="0">
              <a:spcBef>
                <a:spcPts val="0"/>
              </a:spcBef>
              <a:spcAft>
                <a:spcPts val="0"/>
              </a:spcAft>
              <a:buNone/>
            </a:pPr>
            <a:r>
              <a:rPr lang="en"/>
              <a:t>1:01:40</a:t>
            </a:r>
            <a:endParaRPr/>
          </a:p>
          <a:p>
            <a:pPr marL="0" lvl="0" indent="0" algn="l" rtl="0">
              <a:spcBef>
                <a:spcPts val="0"/>
              </a:spcBef>
              <a:spcAft>
                <a:spcPts val="0"/>
              </a:spcAft>
              <a:buNone/>
            </a:pPr>
            <a:r>
              <a:rPr lang="en"/>
              <a:t>not the Final Destination but it's closer so I got it closer so we are now</a:t>
            </a:r>
            <a:endParaRPr/>
          </a:p>
          <a:p>
            <a:pPr marL="0" lvl="0" indent="0" algn="l" rtl="0">
              <a:spcBef>
                <a:spcPts val="0"/>
              </a:spcBef>
              <a:spcAft>
                <a:spcPts val="0"/>
              </a:spcAft>
              <a:buNone/>
            </a:pPr>
            <a:r>
              <a:rPr lang="en"/>
              <a:t>1:01:46</a:t>
            </a:r>
            <a:endParaRPr/>
          </a:p>
          <a:p>
            <a:pPr marL="0" lvl="0" indent="0" algn="l" rtl="0">
              <a:spcBef>
                <a:spcPts val="0"/>
              </a:spcBef>
              <a:spcAft>
                <a:spcPts val="0"/>
              </a:spcAft>
              <a:buNone/>
            </a:pPr>
            <a:r>
              <a:rPr lang="en"/>
              <a:t>adding this extra layer of header that says this is not going to reach its final destination right away but I'll</a:t>
            </a:r>
            <a:endParaRPr/>
          </a:p>
          <a:p>
            <a:pPr marL="0" lvl="0" indent="0" algn="l" rtl="0">
              <a:spcBef>
                <a:spcPts val="0"/>
              </a:spcBef>
              <a:spcAft>
                <a:spcPts val="0"/>
              </a:spcAft>
              <a:buNone/>
            </a:pPr>
            <a:r>
              <a:rPr lang="en"/>
              <a:t>1:01:53</a:t>
            </a:r>
            <a:endParaRPr/>
          </a:p>
          <a:p>
            <a:pPr marL="0" lvl="0" indent="0" algn="l" rtl="0">
              <a:spcBef>
                <a:spcPts val="0"/>
              </a:spcBef>
              <a:spcAft>
                <a:spcPts val="0"/>
              </a:spcAft>
              <a:buNone/>
            </a:pPr>
            <a:r>
              <a:rPr lang="en"/>
              <a:t>get it closer so post office 7 a post office number seven puts the letter in an even bigger box or like on a truck or</a:t>
            </a:r>
            <a:endParaRPr/>
          </a:p>
          <a:p>
            <a:pPr marL="0" lvl="0" indent="0" algn="l" rtl="0">
              <a:spcBef>
                <a:spcPts val="0"/>
              </a:spcBef>
              <a:spcAft>
                <a:spcPts val="0"/>
              </a:spcAft>
              <a:buNone/>
            </a:pPr>
            <a:r>
              <a:rPr lang="en"/>
              <a:t>1:02:00</a:t>
            </a:r>
            <a:endParaRPr/>
          </a:p>
          <a:p>
            <a:pPr marL="0" lvl="0" indent="0" algn="l" rtl="0">
              <a:spcBef>
                <a:spcPts val="0"/>
              </a:spcBef>
              <a:spcAft>
                <a:spcPts val="0"/>
              </a:spcAft>
              <a:buNone/>
            </a:pPr>
            <a:r>
              <a:rPr lang="en"/>
              <a:t>something and that bigger box is destined for post office number two so it's still wrapped in a bunch of layers</a:t>
            </a:r>
            <a:endParaRPr/>
          </a:p>
          <a:p>
            <a:pPr marL="0" lvl="0" indent="0" algn="l" rtl="0">
              <a:spcBef>
                <a:spcPts val="0"/>
              </a:spcBef>
              <a:spcAft>
                <a:spcPts val="0"/>
              </a:spcAft>
              <a:buNone/>
            </a:pPr>
            <a:r>
              <a:rPr lang="en"/>
              <a:t>1:02:06</a:t>
            </a:r>
            <a:endParaRPr/>
          </a:p>
          <a:p>
            <a:pPr marL="0" lvl="0" indent="0" algn="l" rtl="0">
              <a:spcBef>
                <a:spcPts val="0"/>
              </a:spcBef>
              <a:spcAft>
                <a:spcPts val="0"/>
              </a:spcAft>
              <a:buNone/>
            </a:pPr>
            <a:r>
              <a:rPr lang="en"/>
              <a:t>we just wrapped it around one extra layer that we weren't showing earlier now this goes to post office 2 what does</a:t>
            </a:r>
            <a:endParaRPr/>
          </a:p>
          <a:p>
            <a:pPr marL="0" lvl="0" indent="0" algn="l" rtl="0">
              <a:spcBef>
                <a:spcPts val="0"/>
              </a:spcBef>
              <a:spcAft>
                <a:spcPts val="0"/>
              </a:spcAft>
              <a:buNone/>
            </a:pPr>
            <a:r>
              <a:rPr lang="en"/>
              <a:t>1:02:13</a:t>
            </a:r>
            <a:endParaRPr/>
          </a:p>
          <a:p>
            <a:pPr marL="0" lvl="0" indent="0" algn="l" rtl="0">
              <a:spcBef>
                <a:spcPts val="0"/>
              </a:spcBef>
              <a:spcAft>
                <a:spcPts val="0"/>
              </a:spcAft>
              <a:buNone/>
            </a:pPr>
            <a:r>
              <a:rPr lang="en"/>
              <a:t>post office 2 do well remember this outer layer is for the post offices to talk to each other so we unwrap that</a:t>
            </a:r>
            <a:endParaRPr/>
          </a:p>
          <a:p>
            <a:pPr marL="0" lvl="0" indent="0" algn="l" rtl="0">
              <a:spcBef>
                <a:spcPts val="0"/>
              </a:spcBef>
              <a:spcAft>
                <a:spcPts val="0"/>
              </a:spcAft>
              <a:buNone/>
            </a:pPr>
            <a:r>
              <a:rPr lang="en"/>
              <a:t>1:02:20</a:t>
            </a:r>
            <a:endParaRPr/>
          </a:p>
          <a:p>
            <a:pPr marL="0" lvl="0" indent="0" algn="l" rtl="0">
              <a:spcBef>
                <a:spcPts val="0"/>
              </a:spcBef>
              <a:spcAft>
                <a:spcPts val="0"/>
              </a:spcAft>
              <a:buNone/>
            </a:pPr>
            <a:r>
              <a:rPr lang="en"/>
              <a:t>layer exposing the headers inside and the post office looks at this and says</a:t>
            </a:r>
            <a:endParaRPr/>
          </a:p>
          <a:p>
            <a:pPr marL="0" lvl="0" indent="0" algn="l" rtl="0">
              <a:spcBef>
                <a:spcPts val="0"/>
              </a:spcBef>
              <a:spcAft>
                <a:spcPts val="0"/>
              </a:spcAft>
              <a:buNone/>
            </a:pPr>
            <a:r>
              <a:rPr lang="en"/>
              <a:t>1:02:25</a:t>
            </a:r>
            <a:endParaRPr/>
          </a:p>
          <a:p>
            <a:pPr marL="0" lvl="0" indent="0" algn="l" rtl="0">
              <a:spcBef>
                <a:spcPts val="0"/>
              </a:spcBef>
              <a:spcAft>
                <a:spcPts val="0"/>
              </a:spcAft>
              <a:buNone/>
            </a:pPr>
            <a:r>
              <a:rPr lang="en"/>
              <a:t>I'm not 456 Bob street it's not for me but this needs to reach 456 Bob Street</a:t>
            </a:r>
            <a:endParaRPr/>
          </a:p>
          <a:p>
            <a:pPr marL="0" lvl="0" indent="0" algn="l" rtl="0">
              <a:spcBef>
                <a:spcPts val="0"/>
              </a:spcBef>
              <a:spcAft>
                <a:spcPts val="0"/>
              </a:spcAft>
              <a:buNone/>
            </a:pPr>
            <a:r>
              <a:rPr lang="en"/>
              <a:t>1:02:32</a:t>
            </a:r>
            <a:endParaRPr/>
          </a:p>
          <a:p>
            <a:pPr marL="0" lvl="0" indent="0" algn="l" rtl="0">
              <a:spcBef>
                <a:spcPts val="0"/>
              </a:spcBef>
              <a:spcAft>
                <a:spcPts val="0"/>
              </a:spcAft>
              <a:buNone/>
            </a:pPr>
            <a:r>
              <a:rPr lang="en"/>
              <a:t>how does it get there I need to forward this packet to get it closer to 456 Bob</a:t>
            </a:r>
            <a:endParaRPr/>
          </a:p>
          <a:p>
            <a:pPr marL="0" lvl="0" indent="0" algn="l" rtl="0">
              <a:spcBef>
                <a:spcPts val="0"/>
              </a:spcBef>
              <a:spcAft>
                <a:spcPts val="0"/>
              </a:spcAft>
              <a:buNone/>
            </a:pPr>
            <a:r>
              <a:rPr lang="en"/>
              <a:t>1:02:37</a:t>
            </a:r>
            <a:endParaRPr/>
          </a:p>
          <a:p>
            <a:pPr marL="0" lvl="0" indent="0" algn="l" rtl="0">
              <a:spcBef>
                <a:spcPts val="0"/>
              </a:spcBef>
              <a:spcAft>
                <a:spcPts val="0"/>
              </a:spcAft>
              <a:buNone/>
            </a:pPr>
            <a:r>
              <a:rPr lang="en"/>
              <a:t>street so I can't reach that address but you know who can post office number five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2ef7e107ab8_0_2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2ef7e107ab8_0_2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I'm going to wrap another header around that says I'm post office 2 I'm</a:t>
            </a:r>
            <a:endParaRPr/>
          </a:p>
          <a:p>
            <a:pPr marL="0" lvl="0" indent="0" algn="l" rtl="0">
              <a:spcBef>
                <a:spcPts val="0"/>
              </a:spcBef>
              <a:spcAft>
                <a:spcPts val="0"/>
              </a:spcAft>
              <a:buNone/>
            </a:pPr>
            <a:r>
              <a:rPr lang="en"/>
              <a:t>1:02:49</a:t>
            </a:r>
            <a:endParaRPr/>
          </a:p>
          <a:p>
            <a:pPr marL="0" lvl="0" indent="0" algn="l" rtl="0">
              <a:spcBef>
                <a:spcPts val="0"/>
              </a:spcBef>
              <a:spcAft>
                <a:spcPts val="0"/>
              </a:spcAft>
              <a:buNone/>
            </a:pPr>
            <a:r>
              <a:rPr lang="en"/>
              <a:t>sending this over to my buddy post office number five they're probably closer so I did my job I got the packet</a:t>
            </a:r>
            <a:endParaRPr/>
          </a:p>
          <a:p>
            <a:pPr marL="0" lvl="0" indent="0" algn="l" rtl="0">
              <a:spcBef>
                <a:spcPts val="0"/>
              </a:spcBef>
              <a:spcAft>
                <a:spcPts val="0"/>
              </a:spcAft>
              <a:buNone/>
            </a:pPr>
            <a:r>
              <a:rPr lang="en"/>
              <a:t>1:02:56</a:t>
            </a:r>
            <a:endParaRPr/>
          </a:p>
          <a:p>
            <a:pPr marL="0" lvl="0" indent="0" algn="l" rtl="0">
              <a:spcBef>
                <a:spcPts val="0"/>
              </a:spcBef>
              <a:spcAft>
                <a:spcPts val="0"/>
              </a:spcAft>
              <a:buNone/>
            </a:pPr>
            <a:r>
              <a:rPr lang="en"/>
              <a:t>closer to its destination and we send this on a boat or something and it reaches post office</a:t>
            </a:r>
            <a:endParaRPr/>
          </a:p>
          <a:p>
            <a:pPr marL="0" lvl="0" indent="0" algn="l" rtl="0">
              <a:spcBef>
                <a:spcPts val="0"/>
              </a:spcBef>
              <a:spcAft>
                <a:spcPts val="0"/>
              </a:spcAft>
              <a:buNone/>
            </a:pPr>
            <a:r>
              <a:rPr lang="en"/>
              <a:t>1:03:02</a:t>
            </a:r>
            <a:endParaRPr/>
          </a:p>
          <a:p>
            <a:pPr marL="0" lvl="0" indent="0" algn="l" rtl="0">
              <a:spcBef>
                <a:spcPts val="0"/>
              </a:spcBef>
              <a:spcAft>
                <a:spcPts val="0"/>
              </a:spcAft>
              <a:buNone/>
            </a:pPr>
            <a:r>
              <a:rPr lang="en"/>
              <a:t>number five post office number five unwraps the outer header like it always does this is the header that post</a:t>
            </a:r>
            <a:endParaRPr/>
          </a:p>
          <a:p>
            <a:pPr marL="0" lvl="0" indent="0" algn="l" rtl="0">
              <a:spcBef>
                <a:spcPts val="0"/>
              </a:spcBef>
              <a:spcAft>
                <a:spcPts val="0"/>
              </a:spcAft>
              <a:buNone/>
            </a:pPr>
            <a:r>
              <a:rPr lang="en"/>
              <a:t>1:03:08</a:t>
            </a:r>
            <a:endParaRPr/>
          </a:p>
          <a:p>
            <a:pPr marL="0" lvl="0" indent="0" algn="l" rtl="0">
              <a:spcBef>
                <a:spcPts val="0"/>
              </a:spcBef>
              <a:spcAft>
                <a:spcPts val="0"/>
              </a:spcAft>
              <a:buNone/>
            </a:pPr>
            <a:r>
              <a:rPr lang="en"/>
              <a:t>offices use so I unwrap the post office header I expose the inner headers and I</a:t>
            </a:r>
            <a:endParaRPr/>
          </a:p>
          <a:p>
            <a:pPr marL="0" lvl="0" indent="0" algn="l" rtl="0">
              <a:spcBef>
                <a:spcPts val="0"/>
              </a:spcBef>
              <a:spcAft>
                <a:spcPts val="0"/>
              </a:spcAft>
              <a:buNone/>
            </a:pPr>
            <a:r>
              <a:rPr lang="en"/>
              <a:t>1:03:13</a:t>
            </a:r>
            <a:endParaRPr/>
          </a:p>
          <a:p>
            <a:pPr marL="0" lvl="0" indent="0" algn="l" rtl="0">
              <a:spcBef>
                <a:spcPts val="0"/>
              </a:spcBef>
              <a:spcAft>
                <a:spcPts val="0"/>
              </a:spcAft>
              <a:buNone/>
            </a:pPr>
            <a:r>
              <a:rPr lang="en"/>
              <a:t>say you know what this is not for me either I'm not 456 Bob street but you know who is post office 9ine is they're</a:t>
            </a:r>
            <a:endParaRPr/>
          </a:p>
          <a:p>
            <a:pPr marL="0" lvl="0" indent="0" algn="l" rtl="0">
              <a:spcBef>
                <a:spcPts val="0"/>
              </a:spcBef>
              <a:spcAft>
                <a:spcPts val="0"/>
              </a:spcAft>
              <a:buNone/>
            </a:pPr>
            <a:r>
              <a:rPr lang="en"/>
              <a:t>1:03:20</a:t>
            </a:r>
            <a:endParaRPr/>
          </a:p>
          <a:p>
            <a:pPr marL="0" lvl="0" indent="0" algn="l" rtl="0">
              <a:spcBef>
                <a:spcPts val="0"/>
              </a:spcBef>
              <a:spcAft>
                <a:spcPts val="0"/>
              </a:spcAft>
              <a:buNone/>
            </a:pPr>
            <a:r>
              <a:rPr lang="en"/>
              <a:t>connected to Bob so I'm going to wrap this in another header send it over to post office number n and post office</a:t>
            </a:r>
            <a:endParaRPr/>
          </a:p>
          <a:p>
            <a:pPr marL="0" lvl="0" indent="0" algn="l" rtl="0">
              <a:spcBef>
                <a:spcPts val="0"/>
              </a:spcBef>
              <a:spcAft>
                <a:spcPts val="0"/>
              </a:spcAft>
              <a:buNone/>
            </a:pPr>
            <a:r>
              <a:rPr lang="en"/>
              <a:t>1:03:27</a:t>
            </a:r>
            <a:endParaRPr/>
          </a:p>
          <a:p>
            <a:pPr marL="0" lvl="0" indent="0" algn="l" rtl="0">
              <a:spcBef>
                <a:spcPts val="0"/>
              </a:spcBef>
              <a:spcAft>
                <a:spcPts val="0"/>
              </a:spcAft>
              <a:buNone/>
            </a:pPr>
            <a:r>
              <a:rPr lang="en"/>
              <a:t>number n receives the packet unwraps it and finally says me this is me I am</a:t>
            </a:r>
            <a:endParaRPr/>
          </a:p>
          <a:p>
            <a:pPr marL="0" lvl="0" indent="0" algn="l" rtl="0">
              <a:spcBef>
                <a:spcPts val="0"/>
              </a:spcBef>
              <a:spcAft>
                <a:spcPts val="0"/>
              </a:spcAft>
              <a:buNone/>
            </a:pPr>
            <a:r>
              <a:rPr lang="en"/>
              <a:t>1:03:34</a:t>
            </a:r>
            <a:endParaRPr/>
          </a:p>
          <a:p>
            <a:pPr marL="0" lvl="0" indent="0" algn="l" rtl="0">
              <a:spcBef>
                <a:spcPts val="0"/>
              </a:spcBef>
              <a:spcAft>
                <a:spcPts val="0"/>
              </a:spcAft>
              <a:buNone/>
            </a:pPr>
            <a:r>
              <a:rPr lang="en"/>
              <a:t>connected to 456 Bob Street like I'm in that town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ef7e107ab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ef7e107ab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lots of challenges that are unique to the design of the internet.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 the internet is inherently federated and distributed t</a:t>
            </a:r>
            <a:r>
              <a:rPr lang="en">
                <a:solidFill>
                  <a:schemeClr val="dk1"/>
                </a:solidFill>
              </a:rPr>
              <a:t>here's no such thing as like internet Incorporated there is no company that runs the entire Internet it’s actually made up of hundreds of thousands of different organizations companies governments that all have to work together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AT&amp;T is a company that works in the Internet space China Telecom is an company that works in the Internet space Verizon UC Berkeley itself has people working on the internet so all these people from all these different companies have to work together to build the internet and that's a challenge that a lot of other computer science fields don’t have to deal with.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Everyone has to cooperate in order for for the internet to work on a global scale and so this already introduces something interesting there are actually business incentives to the Internet. These companies they want to make money and that means that they're competing with each other that means that for example even though AT&amp;T and Verizon have to work together to give internet connectivity to all of the US. AT&amp;T and Verizon probably don't want to share private information with each other, they don't want to share their business secrets because that would be bad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already we we see that this is something that you probably haven't had to think about when you're I don't know programming something for your class you don't have to think about what about my competitors what are they going to do but in the internet we do care about business incentives that'll be a big part of something that we'll see later called BGP</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inherent federation also makes innovation hard so if you think about any other field like I don't know computers or phones or whatever if someone invents a new feature that's great like apple just invented this brand new feature on their iPhone and so they're going to keep it secret they're not going to share it with anyone else and now they can sell their phones and beat everyone else because they have a brand new feature but in the Internet it's not so easy because remember the way that the internet works is all of these operators have to work together to form the internet so if you have a brand new feature but none of your competitors implement the feature it's useless the whole point is that everyone has to run on the same infrastructure and use the same protocols so here's a case where already it seems like the incentive to make something new it's kind of weird it's not like I can make something new and then sell it to the world and hide it from my rivals if I make something new I actually have to make sure other people support it too because we all are working together to form the Internet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2ef7e107ab8_0_2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2ef7e107ab8_0_2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I'm going to go ahead and send this over to 456 Bob street so 456</a:t>
            </a:r>
            <a:endParaRPr/>
          </a:p>
          <a:p>
            <a:pPr marL="0" lvl="0" indent="0" algn="l" rtl="0">
              <a:spcBef>
                <a:spcPts val="0"/>
              </a:spcBef>
              <a:spcAft>
                <a:spcPts val="0"/>
              </a:spcAft>
              <a:buNone/>
            </a:pPr>
            <a:r>
              <a:rPr lang="en"/>
              <a:t>1:03:43</a:t>
            </a:r>
            <a:endParaRPr/>
          </a:p>
          <a:p>
            <a:pPr marL="0" lvl="0" indent="0" algn="l" rtl="0">
              <a:spcBef>
                <a:spcPts val="0"/>
              </a:spcBef>
              <a:spcAft>
                <a:spcPts val="0"/>
              </a:spcAft>
              <a:buNone/>
            </a:pPr>
            <a:r>
              <a:rPr lang="en"/>
              <a:t>Bob Street receives this packet and the rest is as we've seen before the mail room opens up this box and unwraps this</a:t>
            </a:r>
            <a:endParaRPr/>
          </a:p>
          <a:p>
            <a:pPr marL="0" lvl="0" indent="0" algn="l" rtl="0">
              <a:spcBef>
                <a:spcPts val="0"/>
              </a:spcBef>
              <a:spcAft>
                <a:spcPts val="0"/>
              </a:spcAft>
              <a:buNone/>
            </a:pPr>
            <a:r>
              <a:rPr lang="en"/>
              <a:t>1:03:50</a:t>
            </a:r>
            <a:endParaRPr/>
          </a:p>
          <a:p>
            <a:pPr marL="0" lvl="0" indent="0" algn="l" rtl="0">
              <a:spcBef>
                <a:spcPts val="0"/>
              </a:spcBef>
              <a:spcAft>
                <a:spcPts val="0"/>
              </a:spcAft>
              <a:buNone/>
            </a:pPr>
            <a:r>
              <a:rPr lang="en"/>
              <a:t>header revealing the envelope give the envelope to the secretary secretary gives the envelope to the CEO and we are</a:t>
            </a:r>
            <a:endParaRPr/>
          </a:p>
          <a:p>
            <a:pPr marL="0" lvl="0" indent="0" algn="l" rtl="0">
              <a:spcBef>
                <a:spcPts val="0"/>
              </a:spcBef>
              <a:spcAft>
                <a:spcPts val="0"/>
              </a:spcAft>
              <a:buNone/>
            </a:pPr>
            <a:r>
              <a:rPr lang="en"/>
              <a:t>1:03:58</a:t>
            </a:r>
            <a:endParaRPr/>
          </a:p>
          <a:p>
            <a:pPr marL="0" lvl="0" indent="0" algn="l" rtl="0">
              <a:spcBef>
                <a:spcPts val="0"/>
              </a:spcBef>
              <a:spcAft>
                <a:spcPts val="0"/>
              </a:spcAft>
              <a:buNone/>
            </a:pPr>
            <a:r>
              <a:rPr lang="en"/>
              <a:t>finally done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2ef7e107ab8_0_2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2ef7e107ab8_0_2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packet traveled</a:t>
            </a:r>
            <a:endParaRPr/>
          </a:p>
          <a:p>
            <a:pPr marL="0" lvl="0" indent="0" algn="l" rtl="0">
              <a:spcBef>
                <a:spcPts val="0"/>
              </a:spcBef>
              <a:spcAft>
                <a:spcPts val="0"/>
              </a:spcAft>
              <a:buNone/>
            </a:pPr>
            <a:r>
              <a:rPr lang="en"/>
              <a:t>1:04:09</a:t>
            </a:r>
            <a:endParaRPr/>
          </a:p>
          <a:p>
            <a:pPr marL="0" lvl="0" indent="0" algn="l" rtl="0">
              <a:spcBef>
                <a:spcPts val="0"/>
              </a:spcBef>
              <a:spcAft>
                <a:spcPts val="0"/>
              </a:spcAft>
              <a:buNone/>
            </a:pPr>
            <a:r>
              <a:rPr lang="en"/>
              <a:t>across multiple post offices and the outermost layer corresponding to the</a:t>
            </a:r>
            <a:endParaRPr/>
          </a:p>
          <a:p>
            <a:pPr marL="0" lvl="0" indent="0" algn="l" rtl="0">
              <a:spcBef>
                <a:spcPts val="0"/>
              </a:spcBef>
              <a:spcAft>
                <a:spcPts val="0"/>
              </a:spcAft>
              <a:buNone/>
            </a:pPr>
            <a:r>
              <a:rPr lang="en"/>
              <a:t>1:04:14</a:t>
            </a:r>
            <a:endParaRPr/>
          </a:p>
          <a:p>
            <a:pPr marL="0" lvl="0" indent="0" algn="l" rtl="0">
              <a:spcBef>
                <a:spcPts val="0"/>
              </a:spcBef>
              <a:spcAft>
                <a:spcPts val="0"/>
              </a:spcAft>
              <a:buNone/>
            </a:pPr>
            <a:r>
              <a:rPr lang="en"/>
              <a:t>lowest layer of abstraction the post offices they would send the packet to their next top to get closer and closer</a:t>
            </a:r>
            <a:endParaRPr/>
          </a:p>
          <a:p>
            <a:pPr marL="0" lvl="0" indent="0" algn="l" rtl="0">
              <a:spcBef>
                <a:spcPts val="0"/>
              </a:spcBef>
              <a:spcAft>
                <a:spcPts val="0"/>
              </a:spcAft>
              <a:buNone/>
            </a:pPr>
            <a:r>
              <a:rPr lang="en"/>
              <a:t>1:04:21</a:t>
            </a:r>
            <a:endParaRPr/>
          </a:p>
          <a:p>
            <a:pPr marL="0" lvl="0" indent="0" algn="l" rtl="0">
              <a:spcBef>
                <a:spcPts val="0"/>
              </a:spcBef>
              <a:spcAft>
                <a:spcPts val="0"/>
              </a:spcAft>
              <a:buNone/>
            </a:pPr>
            <a:r>
              <a:rPr lang="en"/>
              <a:t>to the destination so that's the postal version of what we've just just seen But I introduced multiple post</a:t>
            </a:r>
            <a:endParaRPr/>
          </a:p>
          <a:p>
            <a:pPr marL="0" lvl="0" indent="0" algn="l" rtl="0">
              <a:spcBef>
                <a:spcPts val="0"/>
              </a:spcBef>
              <a:spcAft>
                <a:spcPts val="0"/>
              </a:spcAft>
              <a:buNone/>
            </a:pPr>
            <a:r>
              <a:rPr lang="en"/>
              <a:t>1:04:29</a:t>
            </a:r>
            <a:endParaRPr/>
          </a:p>
          <a:p>
            <a:pPr marL="0" lvl="0" indent="0" algn="l" rtl="0">
              <a:spcBef>
                <a:spcPts val="0"/>
              </a:spcBef>
              <a:spcAft>
                <a:spcPts val="0"/>
              </a:spcAft>
              <a:buNone/>
            </a:pPr>
            <a:r>
              <a:rPr lang="en"/>
              <a:t>offices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2ef7e107ab8_0_2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2ef7e107ab8_0_2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inner layers are higher because of the way we wrap</a:t>
            </a:r>
            <a:endParaRPr/>
          </a:p>
          <a:p>
            <a:pPr marL="0" lvl="0" indent="0" algn="l" rtl="0">
              <a:spcBef>
                <a:spcPts val="0"/>
              </a:spcBef>
              <a:spcAft>
                <a:spcPts val="0"/>
              </a:spcAft>
              <a:buNone/>
            </a:pPr>
            <a:r>
              <a:rPr lang="en"/>
              <a:t>1:06:24</a:t>
            </a:r>
            <a:endParaRPr/>
          </a:p>
          <a:p>
            <a:pPr marL="0" lvl="0" indent="0" algn="l" rtl="0">
              <a:spcBef>
                <a:spcPts val="0"/>
              </a:spcBef>
              <a:spcAft>
                <a:spcPts val="0"/>
              </a:spcAft>
              <a:buNone/>
            </a:pPr>
            <a:r>
              <a:rPr lang="en"/>
              <a:t>them so this in most layer highest layer of abstraction we think about people</a:t>
            </a:r>
            <a:endParaRPr/>
          </a:p>
          <a:p>
            <a:pPr marL="0" lvl="0" indent="0" algn="l" rtl="0">
              <a:spcBef>
                <a:spcPts val="0"/>
              </a:spcBef>
              <a:spcAft>
                <a:spcPts val="0"/>
              </a:spcAft>
              <a:buNone/>
            </a:pPr>
            <a:r>
              <a:rPr lang="en"/>
              <a:t>1:06:29</a:t>
            </a:r>
            <a:endParaRPr/>
          </a:p>
          <a:p>
            <a:pPr marL="0" lvl="0" indent="0" algn="l" rtl="0">
              <a:spcBef>
                <a:spcPts val="0"/>
              </a:spcBef>
              <a:spcAft>
                <a:spcPts val="0"/>
              </a:spcAft>
              <a:buNone/>
            </a:pPr>
            <a:r>
              <a:rPr lang="en"/>
              <a:t>inside the building Alice is a person inside the building Bob is a person inside the building but it could have</a:t>
            </a:r>
            <a:endParaRPr/>
          </a:p>
          <a:p>
            <a:pPr marL="0" lvl="0" indent="0" algn="l" rtl="0">
              <a:spcBef>
                <a:spcPts val="0"/>
              </a:spcBef>
              <a:spcAft>
                <a:spcPts val="0"/>
              </a:spcAft>
              <a:buNone/>
            </a:pPr>
            <a:r>
              <a:rPr lang="en"/>
              <a:t>1:06:35</a:t>
            </a:r>
            <a:endParaRPr/>
          </a:p>
          <a:p>
            <a:pPr marL="0" lvl="0" indent="0" algn="l" rtl="0">
              <a:spcBef>
                <a:spcPts val="0"/>
              </a:spcBef>
              <a:spcAft>
                <a:spcPts val="0"/>
              </a:spcAft>
              <a:buNone/>
            </a:pPr>
            <a:r>
              <a:rPr lang="en"/>
              <a:t>been other people inside the building maybe there's another person in the Bob building it's also a CEO could have gone</a:t>
            </a:r>
            <a:endParaRPr/>
          </a:p>
          <a:p>
            <a:pPr marL="0" lvl="0" indent="0" algn="l" rtl="0">
              <a:spcBef>
                <a:spcPts val="0"/>
              </a:spcBef>
              <a:spcAft>
                <a:spcPts val="0"/>
              </a:spcAft>
              <a:buNone/>
            </a:pPr>
            <a:r>
              <a:rPr lang="en"/>
              <a:t>1:06:41</a:t>
            </a:r>
            <a:endParaRPr/>
          </a:p>
          <a:p>
            <a:pPr marL="0" lvl="0" indent="0" algn="l" rtl="0">
              <a:spcBef>
                <a:spcPts val="0"/>
              </a:spcBef>
              <a:spcAft>
                <a:spcPts val="0"/>
              </a:spcAft>
              <a:buNone/>
            </a:pPr>
            <a:r>
              <a:rPr lang="en"/>
              <a:t>to them as well so that's why we need multiple addressing schemes working at different layers of</a:t>
            </a:r>
            <a:endParaRPr/>
          </a:p>
          <a:p>
            <a:pPr marL="0" lvl="0" indent="0" algn="l" rtl="0">
              <a:spcBef>
                <a:spcPts val="0"/>
              </a:spcBef>
              <a:spcAft>
                <a:spcPts val="0"/>
              </a:spcAft>
              <a:buNone/>
            </a:pPr>
            <a:r>
              <a:rPr lang="en"/>
              <a:t>1:06:49</a:t>
            </a:r>
            <a:endParaRPr/>
          </a:p>
          <a:p>
            <a:pPr marL="0" lvl="0" indent="0" algn="l" rtl="0">
              <a:spcBef>
                <a:spcPts val="0"/>
              </a:spcBef>
              <a:spcAft>
                <a:spcPts val="0"/>
              </a:spcAft>
              <a:buNone/>
            </a:pPr>
            <a:r>
              <a:rPr lang="en"/>
              <a:t>Abstraction</a:t>
            </a:r>
            <a:endParaRPr/>
          </a:p>
          <a:p>
            <a:pPr marL="0" lvl="0" indent="0" algn="l" rtl="0">
              <a:spcBef>
                <a:spcPts val="0"/>
              </a:spcBef>
              <a:spcAft>
                <a:spcPts val="0"/>
              </a:spcAft>
              <a:buNone/>
            </a:pPr>
            <a:endParaRPr/>
          </a:p>
          <a:p>
            <a:pPr marL="0" lvl="0" indent="0" algn="l" rtl="0">
              <a:spcBef>
                <a:spcPts val="0"/>
              </a:spcBef>
              <a:spcAft>
                <a:spcPts val="0"/>
              </a:spcAft>
              <a:buNone/>
            </a:pPr>
            <a:r>
              <a:rPr lang="en"/>
              <a:t>Ok any thoughts or questions before I wrap up with the last example?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2ef7e107ab8_0_2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2ef7e107ab8_0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think about the end hosts what do the end host have to think about turns out the end host have to think about</a:t>
            </a:r>
            <a:endParaRPr/>
          </a:p>
          <a:p>
            <a:pPr marL="0" lvl="0" indent="0" algn="l" rtl="0">
              <a:spcBef>
                <a:spcPts val="0"/>
              </a:spcBef>
              <a:spcAft>
                <a:spcPts val="0"/>
              </a:spcAft>
              <a:buNone/>
            </a:pPr>
            <a:r>
              <a:rPr lang="en"/>
              <a:t>1:07:10</a:t>
            </a:r>
            <a:endParaRPr/>
          </a:p>
          <a:p>
            <a:pPr marL="0" lvl="0" indent="0" algn="l" rtl="0">
              <a:spcBef>
                <a:spcPts val="0"/>
              </a:spcBef>
              <a:spcAft>
                <a:spcPts val="0"/>
              </a:spcAft>
              <a:buNone/>
            </a:pPr>
            <a:r>
              <a:rPr lang="en"/>
              <a:t>everything because the end host has to think about the original packet and then the end host has to wrap it all the way</a:t>
            </a:r>
            <a:endParaRPr/>
          </a:p>
          <a:p>
            <a:pPr marL="0" lvl="0" indent="0" algn="l" rtl="0">
              <a:spcBef>
                <a:spcPts val="0"/>
              </a:spcBef>
              <a:spcAft>
                <a:spcPts val="0"/>
              </a:spcAft>
              <a:buNone/>
            </a:pPr>
            <a:r>
              <a:rPr lang="en"/>
              <a:t>1:07:17</a:t>
            </a:r>
            <a:endParaRPr/>
          </a:p>
          <a:p>
            <a:pPr marL="0" lvl="0" indent="0" algn="l" rtl="0">
              <a:spcBef>
                <a:spcPts val="0"/>
              </a:spcBef>
              <a:spcAft>
                <a:spcPts val="0"/>
              </a:spcAft>
              <a:buNone/>
            </a:pPr>
            <a:r>
              <a:rPr lang="en"/>
              <a:t>down to layer one where it becomes ones in zeros and is sent on The Wire so if you're the end host like your Alice or</a:t>
            </a:r>
            <a:endParaRPr/>
          </a:p>
          <a:p>
            <a:pPr marL="0" lvl="0" indent="0" algn="l" rtl="0">
              <a:spcBef>
                <a:spcPts val="0"/>
              </a:spcBef>
              <a:spcAft>
                <a:spcPts val="0"/>
              </a:spcAft>
              <a:buNone/>
            </a:pPr>
            <a:r>
              <a:rPr lang="en"/>
              <a:t>1:07:24</a:t>
            </a:r>
            <a:endParaRPr/>
          </a:p>
          <a:p>
            <a:pPr marL="0" lvl="0" indent="0" algn="l" rtl="0">
              <a:spcBef>
                <a:spcPts val="0"/>
              </a:spcBef>
              <a:spcAft>
                <a:spcPts val="0"/>
              </a:spcAft>
              <a:buNone/>
            </a:pPr>
            <a:r>
              <a:rPr lang="en"/>
              <a:t>your Bob your computer has to understand all seven layers you start at layer</a:t>
            </a:r>
            <a:endParaRPr/>
          </a:p>
          <a:p>
            <a:pPr marL="0" lvl="0" indent="0" algn="l" rtl="0">
              <a:spcBef>
                <a:spcPts val="0"/>
              </a:spcBef>
              <a:spcAft>
                <a:spcPts val="0"/>
              </a:spcAft>
              <a:buNone/>
            </a:pPr>
            <a:r>
              <a:rPr lang="en"/>
              <a:t>1:07:29</a:t>
            </a:r>
            <a:endParaRPr/>
          </a:p>
          <a:p>
            <a:pPr marL="0" lvl="0" indent="0" algn="l" rtl="0">
              <a:spcBef>
                <a:spcPts val="0"/>
              </a:spcBef>
              <a:spcAft>
                <a:spcPts val="0"/>
              </a:spcAft>
              <a:buNone/>
            </a:pPr>
            <a:r>
              <a:rPr lang="en"/>
              <a:t>seven with the message and you wrap headers around and around and around all the way until you get that nested packet</a:t>
            </a:r>
            <a:endParaRPr/>
          </a:p>
          <a:p>
            <a:pPr marL="0" lvl="0" indent="0" algn="l" rtl="0">
              <a:spcBef>
                <a:spcPts val="0"/>
              </a:spcBef>
              <a:spcAft>
                <a:spcPts val="0"/>
              </a:spcAft>
              <a:buNone/>
            </a:pPr>
            <a:r>
              <a:rPr lang="en"/>
              <a:t>1:07:36</a:t>
            </a:r>
            <a:endParaRPr/>
          </a:p>
          <a:p>
            <a:pPr marL="0" lvl="0" indent="0" algn="l" rtl="0">
              <a:spcBef>
                <a:spcPts val="0"/>
              </a:spcBef>
              <a:spcAft>
                <a:spcPts val="0"/>
              </a:spcAft>
              <a:buNone/>
            </a:pPr>
            <a:r>
              <a:rPr lang="en"/>
              <a:t>that can get sent along the wire and likewise at the very uh end when you reach the destination they also have to</a:t>
            </a:r>
            <a:endParaRPr/>
          </a:p>
          <a:p>
            <a:pPr marL="0" lvl="0" indent="0" algn="l" rtl="0">
              <a:spcBef>
                <a:spcPts val="0"/>
              </a:spcBef>
              <a:spcAft>
                <a:spcPts val="0"/>
              </a:spcAft>
              <a:buNone/>
            </a:pPr>
            <a:r>
              <a:rPr lang="en"/>
              <a:t>1:07:44</a:t>
            </a:r>
            <a:endParaRPr/>
          </a:p>
          <a:p>
            <a:pPr marL="0" lvl="0" indent="0" algn="l" rtl="0">
              <a:spcBef>
                <a:spcPts val="0"/>
              </a:spcBef>
              <a:spcAft>
                <a:spcPts val="0"/>
              </a:spcAft>
              <a:buNone/>
            </a:pPr>
            <a:r>
              <a:rPr lang="en"/>
              <a:t>take the packet unwrap unwrap unwrap unwrap before they can get the final packet with none of the headers attached</a:t>
            </a:r>
            <a:endParaRPr/>
          </a:p>
          <a:p>
            <a:pPr marL="0" lvl="0" indent="0" algn="l" rtl="0">
              <a:spcBef>
                <a:spcPts val="0"/>
              </a:spcBef>
              <a:spcAft>
                <a:spcPts val="0"/>
              </a:spcAft>
              <a:buNone/>
            </a:pPr>
            <a:r>
              <a:rPr lang="en"/>
              <a:t>1:07:51</a:t>
            </a:r>
            <a:endParaRPr/>
          </a:p>
          <a:p>
            <a:pPr marL="0" lvl="0" indent="0" algn="l" rtl="0">
              <a:spcBef>
                <a:spcPts val="0"/>
              </a:spcBef>
              <a:spcAft>
                <a:spcPts val="0"/>
              </a:spcAft>
              <a:buNone/>
            </a:pPr>
            <a:r>
              <a:rPr lang="en"/>
              <a:t>so basically the punch line is you'll notice that the end hosts had to understand all of the layers of</a:t>
            </a:r>
            <a:endParaRPr/>
          </a:p>
          <a:p>
            <a:pPr marL="0" lvl="0" indent="0" algn="l" rtl="0">
              <a:spcBef>
                <a:spcPts val="0"/>
              </a:spcBef>
              <a:spcAft>
                <a:spcPts val="0"/>
              </a:spcAft>
              <a:buNone/>
            </a:pPr>
            <a:r>
              <a:rPr lang="en"/>
              <a:t>1:07:57</a:t>
            </a:r>
            <a:endParaRPr/>
          </a:p>
          <a:p>
            <a:pPr marL="0" lvl="0" indent="0" algn="l" rtl="0">
              <a:spcBef>
                <a:spcPts val="0"/>
              </a:spcBef>
              <a:spcAft>
                <a:spcPts val="0"/>
              </a:spcAft>
              <a:buNone/>
            </a:pPr>
            <a:r>
              <a:rPr lang="en"/>
              <a:t>abstraction so they have to have code for all five layers by contrast think</a:t>
            </a:r>
            <a:endParaRPr/>
          </a:p>
          <a:p>
            <a:pPr marL="0" lvl="0" indent="0" algn="l" rtl="0">
              <a:spcBef>
                <a:spcPts val="0"/>
              </a:spcBef>
              <a:spcAft>
                <a:spcPts val="0"/>
              </a:spcAft>
              <a:buNone/>
            </a:pPr>
            <a:r>
              <a:rPr lang="en"/>
              <a:t>1:08:02</a:t>
            </a:r>
            <a:endParaRPr/>
          </a:p>
          <a:p>
            <a:pPr marL="0" lvl="0" indent="0" algn="l" rtl="0">
              <a:spcBef>
                <a:spcPts val="0"/>
              </a:spcBef>
              <a:spcAft>
                <a:spcPts val="0"/>
              </a:spcAft>
              <a:buNone/>
            </a:pPr>
            <a:r>
              <a:rPr lang="en"/>
              <a:t>about the routers did the routers ever like open the envelope to look at the message inside no not really did they</a:t>
            </a:r>
            <a:endParaRPr/>
          </a:p>
          <a:p>
            <a:pPr marL="0" lvl="0" indent="0" algn="l" rtl="0">
              <a:spcBef>
                <a:spcPts val="0"/>
              </a:spcBef>
              <a:spcAft>
                <a:spcPts val="0"/>
              </a:spcAft>
              <a:buNone/>
            </a:pPr>
            <a:r>
              <a:rPr lang="en"/>
              <a:t>1:08:10</a:t>
            </a:r>
            <a:endParaRPr/>
          </a:p>
          <a:p>
            <a:pPr marL="0" lvl="0" indent="0" algn="l" rtl="0">
              <a:spcBef>
                <a:spcPts val="0"/>
              </a:spcBef>
              <a:spcAft>
                <a:spcPts val="0"/>
              </a:spcAft>
              <a:buNone/>
            </a:pPr>
            <a:r>
              <a:rPr lang="en"/>
              <a:t>have to understand what was on the envelope and understand who Alice and Bob were no not really what did the</a:t>
            </a:r>
            <a:endParaRPr/>
          </a:p>
          <a:p>
            <a:pPr marL="0" lvl="0" indent="0" algn="l" rtl="0">
              <a:spcBef>
                <a:spcPts val="0"/>
              </a:spcBef>
              <a:spcAft>
                <a:spcPts val="0"/>
              </a:spcAft>
              <a:buNone/>
            </a:pPr>
            <a:r>
              <a:rPr lang="en"/>
              <a:t>1:08:17</a:t>
            </a:r>
            <a:endParaRPr/>
          </a:p>
          <a:p>
            <a:pPr marL="0" lvl="0" indent="0" algn="l" rtl="0">
              <a:spcBef>
                <a:spcPts val="0"/>
              </a:spcBef>
              <a:spcAft>
                <a:spcPts val="0"/>
              </a:spcAft>
              <a:buNone/>
            </a:pPr>
            <a:r>
              <a:rPr lang="en"/>
              <a:t>routers have to do they had to unwrap their outermost header look inside to see who the final destination is and</a:t>
            </a:r>
            <a:endParaRPr/>
          </a:p>
          <a:p>
            <a:pPr marL="0" lvl="0" indent="0" algn="l" rtl="0">
              <a:spcBef>
                <a:spcPts val="0"/>
              </a:spcBef>
              <a:spcAft>
                <a:spcPts val="0"/>
              </a:spcAft>
              <a:buNone/>
            </a:pPr>
            <a:r>
              <a:rPr lang="en"/>
              <a:t>1:08:23</a:t>
            </a:r>
            <a:endParaRPr/>
          </a:p>
          <a:p>
            <a:pPr marL="0" lvl="0" indent="0" algn="l" rtl="0">
              <a:spcBef>
                <a:spcPts val="0"/>
              </a:spcBef>
              <a:spcAft>
                <a:spcPts val="0"/>
              </a:spcAft>
              <a:buNone/>
            </a:pPr>
            <a:r>
              <a:rPr lang="en"/>
              <a:t>then wrap a header to send it to the next top that's it so in other words the</a:t>
            </a:r>
            <a:endParaRPr/>
          </a:p>
          <a:p>
            <a:pPr marL="0" lvl="0" indent="0" algn="l" rtl="0">
              <a:spcBef>
                <a:spcPts val="0"/>
              </a:spcBef>
              <a:spcAft>
                <a:spcPts val="0"/>
              </a:spcAft>
              <a:buNone/>
            </a:pPr>
            <a:r>
              <a:rPr lang="en"/>
              <a:t>1:08:29</a:t>
            </a:r>
            <a:endParaRPr/>
          </a:p>
          <a:p>
            <a:pPr marL="0" lvl="0" indent="0" algn="l" rtl="0">
              <a:spcBef>
                <a:spcPts val="0"/>
              </a:spcBef>
              <a:spcAft>
                <a:spcPts val="0"/>
              </a:spcAft>
              <a:buNone/>
            </a:pPr>
            <a:r>
              <a:rPr lang="en"/>
              <a:t>rouers only care about layers one two and three they start at one because everyone starts at one with all the</a:t>
            </a:r>
            <a:endParaRPr/>
          </a:p>
          <a:p>
            <a:pPr marL="0" lvl="0" indent="0" algn="l" rtl="0">
              <a:spcBef>
                <a:spcPts val="0"/>
              </a:spcBef>
              <a:spcAft>
                <a:spcPts val="0"/>
              </a:spcAft>
              <a:buNone/>
            </a:pPr>
            <a:r>
              <a:rPr lang="en"/>
              <a:t>1:08:35</a:t>
            </a:r>
            <a:endParaRPr/>
          </a:p>
          <a:p>
            <a:pPr marL="0" lvl="0" indent="0" algn="l" rtl="0">
              <a:spcBef>
                <a:spcPts val="0"/>
              </a:spcBef>
              <a:spcAft>
                <a:spcPts val="0"/>
              </a:spcAft>
              <a:buNone/>
            </a:pPr>
            <a:r>
              <a:rPr lang="en"/>
              <a:t>packet headers sent along the wire they unwrap their layer which is Layer Two</a:t>
            </a:r>
            <a:endParaRPr/>
          </a:p>
          <a:p>
            <a:pPr marL="0" lvl="0" indent="0" algn="l" rtl="0">
              <a:spcBef>
                <a:spcPts val="0"/>
              </a:spcBef>
              <a:spcAft>
                <a:spcPts val="0"/>
              </a:spcAft>
              <a:buNone/>
            </a:pPr>
            <a:r>
              <a:rPr lang="en"/>
              <a:t>1:08:40</a:t>
            </a:r>
            <a:endParaRPr/>
          </a:p>
          <a:p>
            <a:pPr marL="0" lvl="0" indent="0" algn="l" rtl="0">
              <a:spcBef>
                <a:spcPts val="0"/>
              </a:spcBef>
              <a:spcAft>
                <a:spcPts val="0"/>
              </a:spcAft>
              <a:buNone/>
            </a:pPr>
            <a:r>
              <a:rPr lang="en"/>
              <a:t>exposing the layer three uh destination that's the Final Destination I read that</a:t>
            </a:r>
            <a:endParaRPr/>
          </a:p>
          <a:p>
            <a:pPr marL="0" lvl="0" indent="0" algn="l" rtl="0">
              <a:spcBef>
                <a:spcPts val="0"/>
              </a:spcBef>
              <a:spcAft>
                <a:spcPts val="0"/>
              </a:spcAft>
              <a:buNone/>
            </a:pPr>
            <a:r>
              <a:rPr lang="en"/>
              <a:t>1:08:46</a:t>
            </a:r>
            <a:endParaRPr/>
          </a:p>
          <a:p>
            <a:pPr marL="0" lvl="0" indent="0" algn="l" rtl="0">
              <a:spcBef>
                <a:spcPts val="0"/>
              </a:spcBef>
              <a:spcAft>
                <a:spcPts val="0"/>
              </a:spcAft>
              <a:buNone/>
            </a:pPr>
            <a:r>
              <a:rPr lang="en"/>
              <a:t>and I think I can't get to 456 Bob street but you know who can it's my buddy next door so then I'll wrap</a:t>
            </a:r>
            <a:endParaRPr/>
          </a:p>
          <a:p>
            <a:pPr marL="0" lvl="0" indent="0" algn="l" rtl="0">
              <a:spcBef>
                <a:spcPts val="0"/>
              </a:spcBef>
              <a:spcAft>
                <a:spcPts val="0"/>
              </a:spcAft>
              <a:buNone/>
            </a:pPr>
            <a:r>
              <a:rPr lang="en"/>
              <a:t>1:08:52</a:t>
            </a:r>
            <a:endParaRPr/>
          </a:p>
          <a:p>
            <a:pPr marL="0" lvl="0" indent="0" algn="l" rtl="0">
              <a:spcBef>
                <a:spcPts val="0"/>
              </a:spcBef>
              <a:spcAft>
                <a:spcPts val="0"/>
              </a:spcAft>
              <a:buNone/>
            </a:pPr>
            <a:r>
              <a:rPr lang="en"/>
              <a:t>another link layer header and then send it to my hob next store so that's something we'll see in just a bit but</a:t>
            </a:r>
            <a:endParaRPr/>
          </a:p>
          <a:p>
            <a:pPr marL="0" lvl="0" indent="0" algn="l" rtl="0">
              <a:spcBef>
                <a:spcPts val="0"/>
              </a:spcBef>
              <a:spcAft>
                <a:spcPts val="0"/>
              </a:spcAft>
              <a:buNone/>
            </a:pPr>
            <a:r>
              <a:rPr lang="en"/>
              <a:t>1:08:57</a:t>
            </a:r>
            <a:endParaRPr/>
          </a:p>
          <a:p>
            <a:pPr marL="0" lvl="0" indent="0" algn="l" rtl="0">
              <a:spcBef>
                <a:spcPts val="0"/>
              </a:spcBef>
              <a:spcAft>
                <a:spcPts val="0"/>
              </a:spcAft>
              <a:buNone/>
            </a:pPr>
            <a:r>
              <a:rPr lang="en"/>
              <a:t>basically the punch line is end hosts have to understand all the layers whereas routers only have to make their</a:t>
            </a:r>
            <a:endParaRPr/>
          </a:p>
          <a:p>
            <a:pPr marL="0" lvl="0" indent="0" algn="l" rtl="0">
              <a:spcBef>
                <a:spcPts val="0"/>
              </a:spcBef>
              <a:spcAft>
                <a:spcPts val="0"/>
              </a:spcAft>
              <a:buNone/>
            </a:pPr>
            <a:r>
              <a:rPr lang="en"/>
              <a:t>1:09:03</a:t>
            </a:r>
            <a:endParaRPr/>
          </a:p>
          <a:p>
            <a:pPr marL="0" lvl="0" indent="0" algn="l" rtl="0">
              <a:spcBef>
                <a:spcPts val="0"/>
              </a:spcBef>
              <a:spcAft>
                <a:spcPts val="0"/>
              </a:spcAft>
              <a:buNone/>
            </a:pPr>
            <a:r>
              <a:rPr lang="en"/>
              <a:t>way up to layer three and they don't really care about what's inside beyond that so from their perspective you get</a:t>
            </a:r>
            <a:endParaRPr/>
          </a:p>
          <a:p>
            <a:pPr marL="0" lvl="0" indent="0" algn="l" rtl="0">
              <a:spcBef>
                <a:spcPts val="0"/>
              </a:spcBef>
              <a:spcAft>
                <a:spcPts val="0"/>
              </a:spcAft>
              <a:buNone/>
            </a:pPr>
            <a:r>
              <a:rPr lang="en"/>
              <a:t>1:09:09</a:t>
            </a:r>
            <a:endParaRPr/>
          </a:p>
          <a:p>
            <a:pPr marL="0" lvl="0" indent="0" algn="l" rtl="0">
              <a:spcBef>
                <a:spcPts val="0"/>
              </a:spcBef>
              <a:spcAft>
                <a:spcPts val="0"/>
              </a:spcAft>
              <a:buNone/>
            </a:pPr>
            <a:r>
              <a:rPr lang="en"/>
              <a:t>to layer three everything beyond that is just payload gibberish I don't care what the message is that's for the end host</a:t>
            </a:r>
            <a:endParaRPr/>
          </a:p>
          <a:p>
            <a:pPr marL="0" lvl="0" indent="0" algn="l" rtl="0">
              <a:spcBef>
                <a:spcPts val="0"/>
              </a:spcBef>
              <a:spcAft>
                <a:spcPts val="0"/>
              </a:spcAft>
              <a:buNone/>
            </a:pPr>
            <a:r>
              <a:rPr lang="en"/>
              <a:t>1:09:16</a:t>
            </a:r>
            <a:endParaRPr/>
          </a:p>
          <a:p>
            <a:pPr marL="0" lvl="0" indent="0" algn="l" rtl="0">
              <a:spcBef>
                <a:spcPts val="0"/>
              </a:spcBef>
              <a:spcAft>
                <a:spcPts val="0"/>
              </a:spcAft>
              <a:buNone/>
            </a:pPr>
            <a:r>
              <a:rPr lang="en"/>
              <a:t>to decide so what that means is routers don't care about reliability they don't care about the application data they</a:t>
            </a:r>
            <a:endParaRPr/>
          </a:p>
          <a:p>
            <a:pPr marL="0" lvl="0" indent="0" algn="l" rtl="0">
              <a:spcBef>
                <a:spcPts val="0"/>
              </a:spcBef>
              <a:spcAft>
                <a:spcPts val="0"/>
              </a:spcAft>
              <a:buNone/>
            </a:pPr>
            <a:r>
              <a:rPr lang="en"/>
              <a:t>1:09:22</a:t>
            </a:r>
            <a:endParaRPr/>
          </a:p>
          <a:p>
            <a:pPr marL="0" lvl="0" indent="0" algn="l" rtl="0">
              <a:spcBef>
                <a:spcPts val="0"/>
              </a:spcBef>
              <a:spcAft>
                <a:spcPts val="0"/>
              </a:spcAft>
              <a:buNone/>
            </a:pPr>
            <a:r>
              <a:rPr lang="en"/>
              <a:t>just care about these bottom three layers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2ef7e107ab8_0_2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2ef7e107ab8_0_2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here's a picture of what I just</a:t>
            </a:r>
            <a:endParaRPr/>
          </a:p>
          <a:p>
            <a:pPr marL="0" lvl="0" indent="0" algn="l" rtl="0">
              <a:spcBef>
                <a:spcPts val="0"/>
              </a:spcBef>
              <a:spcAft>
                <a:spcPts val="0"/>
              </a:spcAft>
              <a:buNone/>
            </a:pPr>
            <a:r>
              <a:rPr lang="en"/>
              <a:t>1:09:29</a:t>
            </a:r>
            <a:endParaRPr/>
          </a:p>
          <a:p>
            <a:pPr marL="0" lvl="0" indent="0" algn="l" rtl="0">
              <a:spcBef>
                <a:spcPts val="0"/>
              </a:spcBef>
              <a:spcAft>
                <a:spcPts val="0"/>
              </a:spcAft>
              <a:buNone/>
            </a:pPr>
            <a:r>
              <a:rPr lang="en"/>
              <a:t>talked about so I start at the very top message what do I do I wrap it in layer</a:t>
            </a:r>
            <a:endParaRPr/>
          </a:p>
          <a:p>
            <a:pPr marL="0" lvl="0" indent="0" algn="l" rtl="0">
              <a:spcBef>
                <a:spcPts val="0"/>
              </a:spcBef>
              <a:spcAft>
                <a:spcPts val="0"/>
              </a:spcAft>
              <a:buNone/>
            </a:pPr>
            <a:r>
              <a:rPr lang="en"/>
              <a:t>1:09:34</a:t>
            </a:r>
            <a:endParaRPr/>
          </a:p>
          <a:p>
            <a:pPr marL="0" lvl="0" indent="0" algn="l" rtl="0">
              <a:spcBef>
                <a:spcPts val="0"/>
              </a:spcBef>
              <a:spcAft>
                <a:spcPts val="0"/>
              </a:spcAft>
              <a:buNone/>
            </a:pPr>
            <a:r>
              <a:rPr lang="en"/>
              <a:t>four I wrap it in layer three layer two then I convert it to bits and I send it</a:t>
            </a:r>
            <a:endParaRPr/>
          </a:p>
          <a:p>
            <a:pPr marL="0" lvl="0" indent="0" algn="l" rtl="0">
              <a:spcBef>
                <a:spcPts val="0"/>
              </a:spcBef>
              <a:spcAft>
                <a:spcPts val="0"/>
              </a:spcAft>
              <a:buNone/>
            </a:pPr>
            <a:r>
              <a:rPr lang="en"/>
              <a:t>1:09:39</a:t>
            </a:r>
            <a:endParaRPr/>
          </a:p>
          <a:p>
            <a:pPr marL="0" lvl="0" indent="0" algn="l" rtl="0">
              <a:spcBef>
                <a:spcPts val="0"/>
              </a:spcBef>
              <a:spcAft>
                <a:spcPts val="0"/>
              </a:spcAft>
              <a:buNone/>
            </a:pPr>
            <a:r>
              <a:rPr lang="en"/>
              <a:t>across the wire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2ef7e107ab8_0_2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2ef7e107ab8_0_2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 get to the router and just like we talked about the router doesn't care that this says potato the</a:t>
            </a:r>
            <a:endParaRPr/>
          </a:p>
          <a:p>
            <a:pPr marL="0" lvl="0" indent="0" algn="l" rtl="0">
              <a:spcBef>
                <a:spcPts val="0"/>
              </a:spcBef>
              <a:spcAft>
                <a:spcPts val="0"/>
              </a:spcAft>
              <a:buNone/>
            </a:pPr>
            <a:r>
              <a:rPr lang="en"/>
              <a:t>1:09:46</a:t>
            </a:r>
            <a:endParaRPr/>
          </a:p>
          <a:p>
            <a:pPr marL="0" lvl="0" indent="0" algn="l" rtl="0">
              <a:spcBef>
                <a:spcPts val="0"/>
              </a:spcBef>
              <a:spcAft>
                <a:spcPts val="0"/>
              </a:spcAft>
              <a:buNone/>
            </a:pPr>
            <a:r>
              <a:rPr lang="en"/>
              <a:t>router is never going to read that from the router's perspective this could be any word or any message it doesn't</a:t>
            </a:r>
            <a:endParaRPr/>
          </a:p>
          <a:p>
            <a:pPr marL="0" lvl="0" indent="0" algn="l" rtl="0">
              <a:spcBef>
                <a:spcPts val="0"/>
              </a:spcBef>
              <a:spcAft>
                <a:spcPts val="0"/>
              </a:spcAft>
              <a:buNone/>
            </a:pPr>
            <a:r>
              <a:rPr lang="en"/>
              <a:t>1:09:51</a:t>
            </a:r>
            <a:endParaRPr/>
          </a:p>
          <a:p>
            <a:pPr marL="0" lvl="0" indent="0" algn="l" rtl="0">
              <a:spcBef>
                <a:spcPts val="0"/>
              </a:spcBef>
              <a:spcAft>
                <a:spcPts val="0"/>
              </a:spcAft>
              <a:buNone/>
            </a:pPr>
            <a:r>
              <a:rPr lang="en"/>
              <a:t>matter but the router does care about um unwrapping this outermost header so I receive the bits I parse them to</a:t>
            </a:r>
            <a:endParaRPr/>
          </a:p>
          <a:p>
            <a:pPr marL="0" lvl="0" indent="0" algn="l" rtl="0">
              <a:spcBef>
                <a:spcPts val="0"/>
              </a:spcBef>
              <a:spcAft>
                <a:spcPts val="0"/>
              </a:spcAft>
              <a:buNone/>
            </a:pPr>
            <a:r>
              <a:rPr lang="en"/>
              <a:t>1:09:58</a:t>
            </a:r>
            <a:endParaRPr/>
          </a:p>
          <a:p>
            <a:pPr marL="0" lvl="0" indent="0" algn="l" rtl="0">
              <a:spcBef>
                <a:spcPts val="0"/>
              </a:spcBef>
              <a:spcAft>
                <a:spcPts val="0"/>
              </a:spcAft>
              <a:buNone/>
            </a:pPr>
            <a:r>
              <a:rPr lang="en"/>
              <a:t>understand what they mean I unwrap this layer two header revealing the layer three header inside which remember that</a:t>
            </a:r>
            <a:endParaRPr/>
          </a:p>
          <a:p>
            <a:pPr marL="0" lvl="0" indent="0" algn="l" rtl="0">
              <a:spcBef>
                <a:spcPts val="0"/>
              </a:spcBef>
              <a:spcAft>
                <a:spcPts val="0"/>
              </a:spcAft>
              <a:buNone/>
            </a:pPr>
            <a:r>
              <a:rPr lang="en"/>
              <a:t>1:10:05</a:t>
            </a:r>
            <a:endParaRPr/>
          </a:p>
          <a:p>
            <a:pPr marL="0" lvl="0" indent="0" algn="l" rtl="0">
              <a:spcBef>
                <a:spcPts val="0"/>
              </a:spcBef>
              <a:spcAft>
                <a:spcPts val="0"/>
              </a:spcAft>
              <a:buNone/>
            </a:pPr>
            <a:r>
              <a:rPr lang="en"/>
              <a:t>tells me where the final destination is and then I wrap another layer two header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ef7e107ab8_0_2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2ef7e107ab8_0_2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router</a:t>
            </a:r>
            <a:endParaRPr/>
          </a:p>
          <a:p>
            <a:pPr marL="0" lvl="0" indent="0" algn="l" rtl="0">
              <a:spcBef>
                <a:spcPts val="0"/>
              </a:spcBef>
              <a:spcAft>
                <a:spcPts val="0"/>
              </a:spcAft>
              <a:buNone/>
            </a:pPr>
            <a:r>
              <a:rPr lang="en"/>
              <a:t>1:10:17</a:t>
            </a:r>
            <a:endParaRPr/>
          </a:p>
          <a:p>
            <a:pPr marL="0" lvl="0" indent="0" algn="l" rtl="0">
              <a:spcBef>
                <a:spcPts val="0"/>
              </a:spcBef>
              <a:spcAft>
                <a:spcPts val="0"/>
              </a:spcAft>
              <a:buNone/>
            </a:pPr>
            <a:r>
              <a:rPr lang="en"/>
              <a:t>does the same thing unwrapped layers one and two I'd read layer three to understand where this packet is going</a:t>
            </a:r>
            <a:endParaRPr/>
          </a:p>
          <a:p>
            <a:pPr marL="0" lvl="0" indent="0" algn="l" rtl="0">
              <a:spcBef>
                <a:spcPts val="0"/>
              </a:spcBef>
              <a:spcAft>
                <a:spcPts val="0"/>
              </a:spcAft>
              <a:buNone/>
            </a:pPr>
            <a:r>
              <a:rPr lang="en"/>
              <a:t>1:10:23</a:t>
            </a:r>
            <a:endParaRPr/>
          </a:p>
          <a:p>
            <a:pPr marL="0" lvl="0" indent="0" algn="l" rtl="0">
              <a:spcBef>
                <a:spcPts val="0"/>
              </a:spcBef>
              <a:spcAft>
                <a:spcPts val="0"/>
              </a:spcAft>
              <a:buNone/>
            </a:pPr>
            <a:r>
              <a:rPr lang="en"/>
              <a:t>and then I pass this back down to Layer Two add a new header pass it down to layer one add a new header and send it</a:t>
            </a:r>
            <a:endParaRPr/>
          </a:p>
          <a:p>
            <a:pPr marL="0" lvl="0" indent="0" algn="l" rtl="0">
              <a:spcBef>
                <a:spcPts val="0"/>
              </a:spcBef>
              <a:spcAft>
                <a:spcPts val="0"/>
              </a:spcAft>
              <a:buNone/>
            </a:pPr>
            <a:r>
              <a:rPr lang="en"/>
              <a:t>1:10:30</a:t>
            </a:r>
            <a:endParaRPr/>
          </a:p>
          <a:p>
            <a:pPr marL="0" lvl="0" indent="0" algn="l" rtl="0">
              <a:spcBef>
                <a:spcPts val="0"/>
              </a:spcBef>
              <a:spcAft>
                <a:spcPts val="0"/>
              </a:spcAft>
              <a:buNone/>
            </a:pPr>
            <a:r>
              <a:rPr lang="en"/>
              <a:t>over maybe another way of putting that is once I get here to layer three all this stuff inside blue and purple is</a:t>
            </a:r>
            <a:endParaRPr/>
          </a:p>
          <a:p>
            <a:pPr marL="0" lvl="0" indent="0" algn="l" rtl="0">
              <a:spcBef>
                <a:spcPts val="0"/>
              </a:spcBef>
              <a:spcAft>
                <a:spcPts val="0"/>
              </a:spcAft>
              <a:buNone/>
            </a:pPr>
            <a:r>
              <a:rPr lang="en"/>
              <a:t>1:10:38</a:t>
            </a:r>
            <a:endParaRPr/>
          </a:p>
          <a:p>
            <a:pPr marL="0" lvl="0" indent="0" algn="l" rtl="0">
              <a:spcBef>
                <a:spcPts val="0"/>
              </a:spcBef>
              <a:spcAft>
                <a:spcPts val="0"/>
              </a:spcAft>
              <a:buNone/>
            </a:pPr>
            <a:r>
              <a:rPr lang="en"/>
              <a:t>complete payload gibber I don't care what it is it's just a bunch of ones and zeros I don't know how to read them I</a:t>
            </a:r>
            <a:endParaRPr/>
          </a:p>
          <a:p>
            <a:pPr marL="0" lvl="0" indent="0" algn="l" rtl="0">
              <a:spcBef>
                <a:spcPts val="0"/>
              </a:spcBef>
              <a:spcAft>
                <a:spcPts val="0"/>
              </a:spcAft>
              <a:buNone/>
            </a:pPr>
            <a:r>
              <a:rPr lang="en"/>
              <a:t>1:10:43</a:t>
            </a:r>
            <a:endParaRPr/>
          </a:p>
          <a:p>
            <a:pPr marL="0" lvl="0" indent="0" algn="l" rtl="0">
              <a:spcBef>
                <a:spcPts val="0"/>
              </a:spcBef>
              <a:spcAft>
                <a:spcPts val="0"/>
              </a:spcAft>
              <a:buNone/>
            </a:pPr>
            <a:r>
              <a:rPr lang="en"/>
              <a:t>don't care what they say I just care about this layer three header to figure out where the packet is going next I</a:t>
            </a:r>
            <a:endParaRPr/>
          </a:p>
          <a:p>
            <a:pPr marL="0" lvl="0" indent="0" algn="l" rtl="0">
              <a:spcBef>
                <a:spcPts val="0"/>
              </a:spcBef>
              <a:spcAft>
                <a:spcPts val="0"/>
              </a:spcAft>
              <a:buNone/>
            </a:pPr>
            <a:r>
              <a:rPr lang="en"/>
              <a:t>1:10:49</a:t>
            </a:r>
            <a:endParaRPr/>
          </a:p>
          <a:p>
            <a:pPr marL="0" lvl="0" indent="0" algn="l" rtl="0">
              <a:spcBef>
                <a:spcPts val="0"/>
              </a:spcBef>
              <a:spcAft>
                <a:spcPts val="0"/>
              </a:spcAft>
              <a:buNone/>
            </a:pPr>
            <a:r>
              <a:rPr lang="en"/>
              <a:t>wrap a new layer two header to my next top and then I send the bits across the</a:t>
            </a:r>
            <a:endParaRPr/>
          </a:p>
          <a:p>
            <a:pPr marL="0" lvl="0" indent="0" algn="l" rtl="0">
              <a:spcBef>
                <a:spcPts val="0"/>
              </a:spcBef>
              <a:spcAft>
                <a:spcPts val="0"/>
              </a:spcAft>
              <a:buNone/>
            </a:pPr>
            <a:r>
              <a:rPr lang="en"/>
              <a:t>1:10:55</a:t>
            </a:r>
            <a:endParaRPr/>
          </a:p>
          <a:p>
            <a:pPr marL="0" lvl="0" indent="0" algn="l" rtl="0">
              <a:spcBef>
                <a:spcPts val="0"/>
              </a:spcBef>
              <a:spcAft>
                <a:spcPts val="0"/>
              </a:spcAft>
              <a:buNone/>
            </a:pPr>
            <a:r>
              <a:rPr lang="en"/>
              <a:t>wire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2ef7e107ab8_0_2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2ef7e107ab8_0_2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once I reach the end the end host does care about potato the end host</a:t>
            </a:r>
            <a:endParaRPr/>
          </a:p>
          <a:p>
            <a:pPr marL="0" lvl="0" indent="0" algn="l" rtl="0">
              <a:spcBef>
                <a:spcPts val="0"/>
              </a:spcBef>
              <a:spcAft>
                <a:spcPts val="0"/>
              </a:spcAft>
              <a:buNone/>
            </a:pPr>
            <a:r>
              <a:rPr lang="en"/>
              <a:t>1:11:00</a:t>
            </a:r>
            <a:endParaRPr/>
          </a:p>
          <a:p>
            <a:pPr marL="0" lvl="0" indent="0" algn="l" rtl="0">
              <a:spcBef>
                <a:spcPts val="0"/>
              </a:spcBef>
              <a:spcAft>
                <a:spcPts val="0"/>
              </a:spcAft>
              <a:buNone/>
            </a:pPr>
            <a:r>
              <a:rPr lang="en"/>
              <a:t>is the one trying to receive this message so the end host will pass the packet all the way back up unwrap unwrap</a:t>
            </a:r>
            <a:endParaRPr/>
          </a:p>
          <a:p>
            <a:pPr marL="0" lvl="0" indent="0" algn="l" rtl="0">
              <a:spcBef>
                <a:spcPts val="0"/>
              </a:spcBef>
              <a:spcAft>
                <a:spcPts val="0"/>
              </a:spcAft>
              <a:buNone/>
            </a:pPr>
            <a:r>
              <a:rPr lang="en"/>
              <a:t>1:11:07</a:t>
            </a:r>
            <a:endParaRPr/>
          </a:p>
          <a:p>
            <a:pPr marL="0" lvl="0" indent="0" algn="l" rtl="0">
              <a:spcBef>
                <a:spcPts val="0"/>
              </a:spcBef>
              <a:spcAft>
                <a:spcPts val="0"/>
              </a:spcAft>
              <a:buNone/>
            </a:pPr>
            <a:r>
              <a:rPr lang="en"/>
              <a:t>unwrap and I get the original message back</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2ef7e107ab8_0_2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2ef7e107ab8_0_2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 all seven layers routers only understand the first</a:t>
            </a:r>
            <a:endParaRPr/>
          </a:p>
          <a:p>
            <a:pPr marL="0" lvl="0" indent="0" algn="l" rtl="0">
              <a:spcBef>
                <a:spcPts val="0"/>
              </a:spcBef>
              <a:spcAft>
                <a:spcPts val="0"/>
              </a:spcAft>
              <a:buNone/>
            </a:pPr>
            <a:r>
              <a:rPr lang="en"/>
              <a:t>1:11:19</a:t>
            </a:r>
            <a:endParaRPr/>
          </a:p>
          <a:p>
            <a:pPr marL="0" lvl="0" indent="0" algn="l" rtl="0">
              <a:spcBef>
                <a:spcPts val="0"/>
              </a:spcBef>
              <a:spcAft>
                <a:spcPts val="0"/>
              </a:spcAft>
              <a:buNone/>
            </a:pPr>
            <a:r>
              <a:rPr lang="en"/>
              <a:t>three okay sounds good here's a cartoon Arrow showing you the p that the packets</a:t>
            </a:r>
            <a:endParaRPr/>
          </a:p>
          <a:p>
            <a:pPr marL="0" lvl="0" indent="0" algn="l" rtl="0">
              <a:spcBef>
                <a:spcPts val="0"/>
              </a:spcBef>
              <a:spcAft>
                <a:spcPts val="0"/>
              </a:spcAft>
              <a:buNone/>
            </a:pPr>
            <a:r>
              <a:rPr lang="en"/>
              <a:t>1:11:26</a:t>
            </a:r>
            <a:endParaRPr/>
          </a:p>
          <a:p>
            <a:pPr marL="0" lvl="0" indent="0" algn="l" rtl="0">
              <a:spcBef>
                <a:spcPts val="0"/>
              </a:spcBef>
              <a:spcAft>
                <a:spcPts val="0"/>
              </a:spcAft>
              <a:buNone/>
            </a:pPr>
            <a:r>
              <a:rPr lang="en"/>
              <a:t>took it went down the stack here and then at every router it went up the stack unwrap to see where the final</a:t>
            </a:r>
            <a:endParaRPr/>
          </a:p>
          <a:p>
            <a:pPr marL="0" lvl="0" indent="0" algn="l" rtl="0">
              <a:spcBef>
                <a:spcPts val="0"/>
              </a:spcBef>
              <a:spcAft>
                <a:spcPts val="0"/>
              </a:spcAft>
              <a:buNone/>
            </a:pPr>
            <a:r>
              <a:rPr lang="en"/>
              <a:t>1:11:33</a:t>
            </a:r>
            <a:endParaRPr/>
          </a:p>
          <a:p>
            <a:pPr marL="0" lvl="0" indent="0" algn="l" rtl="0">
              <a:spcBef>
                <a:spcPts val="0"/>
              </a:spcBef>
              <a:spcAft>
                <a:spcPts val="0"/>
              </a:spcAft>
              <a:buNone/>
            </a:pPr>
            <a:r>
              <a:rPr lang="en"/>
              <a:t>destination is and then go back down wrap some more headers to tell me where the packet is going next hop over here</a:t>
            </a:r>
            <a:endParaRPr/>
          </a:p>
          <a:p>
            <a:pPr marL="0" lvl="0" indent="0" algn="l" rtl="0">
              <a:spcBef>
                <a:spcPts val="0"/>
              </a:spcBef>
              <a:spcAft>
                <a:spcPts val="0"/>
              </a:spcAft>
              <a:buNone/>
            </a:pPr>
            <a:r>
              <a:rPr lang="en"/>
              <a:t>1:11:39</a:t>
            </a:r>
            <a:endParaRPr/>
          </a:p>
          <a:p>
            <a:pPr marL="0" lvl="0" indent="0" algn="l" rtl="0">
              <a:spcBef>
                <a:spcPts val="0"/>
              </a:spcBef>
              <a:spcAft>
                <a:spcPts val="0"/>
              </a:spcAft>
              <a:buNone/>
            </a:pPr>
            <a:r>
              <a:rPr lang="en"/>
              <a:t>go up go down hop over here travel all the way up the stack to reach the Final Destination so this kind of pattern is</a:t>
            </a:r>
            <a:endParaRPr/>
          </a:p>
          <a:p>
            <a:pPr marL="0" lvl="0" indent="0" algn="l" rtl="0">
              <a:spcBef>
                <a:spcPts val="0"/>
              </a:spcBef>
              <a:spcAft>
                <a:spcPts val="0"/>
              </a:spcAft>
              <a:buNone/>
            </a:pPr>
            <a:r>
              <a:rPr lang="en"/>
              <a:t>1:11:46</a:t>
            </a:r>
            <a:endParaRPr/>
          </a:p>
          <a:p>
            <a:pPr marL="0" lvl="0" indent="0" algn="l" rtl="0">
              <a:spcBef>
                <a:spcPts val="0"/>
              </a:spcBef>
              <a:spcAft>
                <a:spcPts val="0"/>
              </a:spcAft>
              <a:buNone/>
            </a:pPr>
            <a:r>
              <a:rPr lang="en"/>
              <a:t>what packets do as they travel through the internet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2ef7e107ab8_0_2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2ef7e107ab8_0_2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as mentioned earlier you</a:t>
            </a:r>
            <a:endParaRPr/>
          </a:p>
          <a:p>
            <a:pPr marL="0" lvl="0" indent="0" algn="l" rtl="0">
              <a:spcBef>
                <a:spcPts val="0"/>
              </a:spcBef>
              <a:spcAft>
                <a:spcPts val="0"/>
              </a:spcAft>
              <a:buNone/>
            </a:pPr>
            <a:r>
              <a:rPr lang="en"/>
              <a:t>1:12:00</a:t>
            </a:r>
            <a:endParaRPr/>
          </a:p>
          <a:p>
            <a:pPr marL="0" lvl="0" indent="0" algn="l" rtl="0">
              <a:spcBef>
                <a:spcPts val="0"/>
              </a:spcBef>
              <a:spcAft>
                <a:spcPts val="0"/>
              </a:spcAft>
              <a:buNone/>
            </a:pPr>
            <a:r>
              <a:rPr lang="en"/>
              <a:t>saw this before with post offices but now I'm going to show to you in computer form so the layer two headers what</a:t>
            </a:r>
            <a:endParaRPr/>
          </a:p>
          <a:p>
            <a:pPr marL="0" lvl="0" indent="0" algn="l" rtl="0">
              <a:spcBef>
                <a:spcPts val="0"/>
              </a:spcBef>
              <a:spcAft>
                <a:spcPts val="0"/>
              </a:spcAft>
              <a:buNone/>
            </a:pPr>
            <a:r>
              <a:rPr lang="en"/>
              <a:t>1:12:07</a:t>
            </a:r>
            <a:endParaRPr/>
          </a:p>
          <a:p>
            <a:pPr marL="0" lvl="0" indent="0" algn="l" rtl="0">
              <a:spcBef>
                <a:spcPts val="0"/>
              </a:spcBef>
              <a:spcAft>
                <a:spcPts val="0"/>
              </a:spcAft>
              <a:buNone/>
            </a:pPr>
            <a:r>
              <a:rPr lang="en"/>
              <a:t>addresses are they thinking about they're thinking in terms of the intermediate routers I'm router two the</a:t>
            </a:r>
            <a:endParaRPr/>
          </a:p>
          <a:p>
            <a:pPr marL="0" lvl="0" indent="0" algn="l" rtl="0">
              <a:spcBef>
                <a:spcPts val="0"/>
              </a:spcBef>
              <a:spcAft>
                <a:spcPts val="0"/>
              </a:spcAft>
              <a:buNone/>
            </a:pPr>
            <a:r>
              <a:rPr lang="en"/>
              <a:t>1:12:13</a:t>
            </a:r>
            <a:endParaRPr/>
          </a:p>
          <a:p>
            <a:pPr marL="0" lvl="0" indent="0" algn="l" rtl="0">
              <a:spcBef>
                <a:spcPts val="0"/>
              </a:spcBef>
              <a:spcAft>
                <a:spcPts val="0"/>
              </a:spcAft>
              <a:buNone/>
            </a:pPr>
            <a:r>
              <a:rPr lang="en"/>
              <a:t>next hop is router number five is router five the Final Destination probably not </a:t>
            </a:r>
            <a:r>
              <a:rPr lang="en">
                <a:solidFill>
                  <a:schemeClr val="dk1"/>
                </a:solidFill>
              </a:rPr>
              <a:t>but router five will get this packet closer to where it needs to go and I'm router to so these are intermediate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1:12:25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routers that forward the packet hop by hop as they approach the Final Destination layer three this is actually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1:12:32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real Final Destination Alice's computer Bob's computer these are the actual final destinations and they never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1:12:39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change as the packet travels across the network it's always from Alice it's always to Bob this outer one is where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1:12:45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intermediate hops change and then finally once it reaches Alice's computer and you unwrap it you get specific</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1:12:52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applications on her computer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f7e107ab8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ef7e107ab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52400" lvl="0" indent="0" algn="l" rtl="0">
              <a:lnSpc>
                <a:spcPct val="115000"/>
              </a:lnSpc>
              <a:spcBef>
                <a:spcPts val="0"/>
              </a:spcBef>
              <a:spcAft>
                <a:spcPts val="0"/>
              </a:spcAft>
              <a:buNone/>
            </a:pPr>
            <a:r>
              <a:rPr lang="en">
                <a:solidFill>
                  <a:schemeClr val="dk1"/>
                </a:solidFill>
              </a:rPr>
              <a:t>Hopefully I don't have to convince you the internet is very big and it is constantly growing bigger the number of users just keeps increasing the number of things we put on the internet the things that we send over the Internet is also constantly increasing and the internet has to be able to handle tremendous scale scale that basically no other piece of software has to handle.</a:t>
            </a:r>
            <a:endParaRPr>
              <a:solidFill>
                <a:schemeClr val="dk1"/>
              </a:solidFill>
            </a:endParaRPr>
          </a:p>
          <a:p>
            <a:pPr marL="0" marR="152400" lvl="0" indent="0" algn="l" rtl="0">
              <a:lnSpc>
                <a:spcPct val="115000"/>
              </a:lnSpc>
              <a:spcBef>
                <a:spcPts val="0"/>
              </a:spcBef>
              <a:spcAft>
                <a:spcPts val="0"/>
              </a:spcAft>
              <a:buNone/>
            </a:pPr>
            <a:endParaRPr>
              <a:solidFill>
                <a:schemeClr val="dk1"/>
              </a:solidFill>
            </a:endParaRPr>
          </a:p>
          <a:p>
            <a:pPr marL="0" marR="152400" lvl="0" indent="0" algn="l" rtl="0">
              <a:lnSpc>
                <a:spcPct val="115000"/>
              </a:lnSpc>
              <a:spcBef>
                <a:spcPts val="0"/>
              </a:spcBef>
              <a:spcAft>
                <a:spcPts val="0"/>
              </a:spcAft>
              <a:buNone/>
            </a:pPr>
            <a:r>
              <a:rPr lang="en">
                <a:solidFill>
                  <a:schemeClr val="dk1"/>
                </a:solidFill>
              </a:rPr>
              <a:t>The internet is also evolving so again because people keep asking for more applications and different things. The internet infrastructure has to continually evolve so for example they invented email and now the internet has to support email and then video streaming became a thing now we have to support video streaming and then AI became a thing and now we have to support AI agents as well as humans and so forth so the internet itself is also constantly evolving based on what users want.</a:t>
            </a:r>
            <a:endParaRPr>
              <a:solidFill>
                <a:schemeClr val="dk1"/>
              </a:solidFill>
            </a:endParaRPr>
          </a:p>
          <a:p>
            <a:pPr marL="0" marR="152400" lvl="0" indent="0" algn="l" rtl="0">
              <a:lnSpc>
                <a:spcPct val="115000"/>
              </a:lnSpc>
              <a:spcBef>
                <a:spcPts val="0"/>
              </a:spcBef>
              <a:spcAft>
                <a:spcPts val="0"/>
              </a:spcAft>
              <a:buNone/>
            </a:pPr>
            <a:endParaRPr>
              <a:solidFill>
                <a:schemeClr val="dk1"/>
              </a:solidFill>
            </a:endParaRPr>
          </a:p>
          <a:p>
            <a:pPr marL="0" marR="152400" lvl="0" indent="0" algn="l" rtl="0">
              <a:lnSpc>
                <a:spcPct val="115000"/>
              </a:lnSpc>
              <a:spcBef>
                <a:spcPts val="0"/>
              </a:spcBef>
              <a:spcAft>
                <a:spcPts val="0"/>
              </a:spcAft>
              <a:buClr>
                <a:schemeClr val="dk1"/>
              </a:buClr>
              <a:buSzPts val="1100"/>
              <a:buFont typeface="Arial"/>
              <a:buNone/>
            </a:pPr>
            <a:r>
              <a:rPr lang="en">
                <a:solidFill>
                  <a:schemeClr val="dk1"/>
                </a:solidFill>
              </a:rPr>
              <a:t>Something else about the internet that makes it hard is that it's diverse so some users or all users are different basically so some users use a lot of data some users don't use any data at all some users are nice some users are malicious so everyone is a little bit different in what they want and what they need same thing on for example the company side some companies are serving video some companies are serving emails so everyone wants a slightly different thing out of the internet and we have to somehow be able to support all these different devices and users and services each of which has their own special requests so it's a really daunting challenge to try and service everyone's requests.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2ef7e107ab8_0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2ef7e107ab8_0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just to really hammer it home routers don't care about layers four and seven so from the routers perspective they're</a:t>
            </a:r>
            <a:endParaRPr>
              <a:solidFill>
                <a:schemeClr val="dk1"/>
              </a:solidFill>
            </a:endParaRPr>
          </a:p>
          <a:p>
            <a:pPr marL="0" lvl="0" indent="0" algn="l" rtl="0">
              <a:spcBef>
                <a:spcPts val="0"/>
              </a:spcBef>
              <a:spcAft>
                <a:spcPts val="0"/>
              </a:spcAft>
              <a:buNone/>
            </a:pPr>
            <a:r>
              <a:rPr lang="en">
                <a:solidFill>
                  <a:schemeClr val="dk1"/>
                </a:solidFill>
              </a:rPr>
              <a:t>1:14:29</a:t>
            </a:r>
            <a:endParaRPr>
              <a:solidFill>
                <a:schemeClr val="dk1"/>
              </a:solidFill>
            </a:endParaRPr>
          </a:p>
          <a:p>
            <a:pPr marL="0" lvl="0" indent="0" algn="l" rtl="0">
              <a:spcBef>
                <a:spcPts val="0"/>
              </a:spcBef>
              <a:spcAft>
                <a:spcPts val="0"/>
              </a:spcAft>
              <a:buNone/>
            </a:pPr>
            <a:r>
              <a:rPr lang="en">
                <a:solidFill>
                  <a:schemeClr val="dk1"/>
                </a:solidFill>
              </a:rPr>
              <a:t>going to read this they're going to read this stuff in green and all the stuff in blue and purple who cares this a bunch</a:t>
            </a:r>
            <a:endParaRPr>
              <a:solidFill>
                <a:schemeClr val="dk1"/>
              </a:solidFill>
            </a:endParaRPr>
          </a:p>
          <a:p>
            <a:pPr marL="0" lvl="0" indent="0" algn="l" rtl="0">
              <a:spcBef>
                <a:spcPts val="0"/>
              </a:spcBef>
              <a:spcAft>
                <a:spcPts val="0"/>
              </a:spcAft>
              <a:buNone/>
            </a:pPr>
            <a:r>
              <a:rPr lang="en">
                <a:solidFill>
                  <a:schemeClr val="dk1"/>
                </a:solidFill>
              </a:rPr>
              <a:t>1:14:35</a:t>
            </a:r>
            <a:endParaRPr>
              <a:solidFill>
                <a:schemeClr val="dk1"/>
              </a:solidFill>
            </a:endParaRPr>
          </a:p>
          <a:p>
            <a:pPr marL="0" lvl="0" indent="0" algn="l" rtl="0">
              <a:spcBef>
                <a:spcPts val="0"/>
              </a:spcBef>
              <a:spcAft>
                <a:spcPts val="0"/>
              </a:spcAft>
              <a:buNone/>
            </a:pPr>
            <a:r>
              <a:rPr lang="en">
                <a:solidFill>
                  <a:schemeClr val="dk1"/>
                </a:solidFill>
              </a:rPr>
              <a:t>of ones and zeros I have no idea what it means so from their perspective this is just payload garbage you can almost</a:t>
            </a:r>
            <a:endParaRPr>
              <a:solidFill>
                <a:schemeClr val="dk1"/>
              </a:solidFill>
            </a:endParaRPr>
          </a:p>
          <a:p>
            <a:pPr marL="0" lvl="0" indent="0" algn="l" rtl="0">
              <a:spcBef>
                <a:spcPts val="0"/>
              </a:spcBef>
              <a:spcAft>
                <a:spcPts val="0"/>
              </a:spcAft>
              <a:buNone/>
            </a:pPr>
            <a:r>
              <a:rPr lang="en">
                <a:solidFill>
                  <a:schemeClr val="dk1"/>
                </a:solidFill>
              </a:rPr>
              <a:t>1:14:42</a:t>
            </a:r>
            <a:endParaRPr>
              <a:solidFill>
                <a:schemeClr val="dk1"/>
              </a:solidFill>
            </a:endParaRPr>
          </a:p>
          <a:p>
            <a:pPr marL="0" lvl="0" indent="0" algn="l" rtl="0">
              <a:spcBef>
                <a:spcPts val="0"/>
              </a:spcBef>
              <a:spcAft>
                <a:spcPts val="0"/>
              </a:spcAft>
              <a:buNone/>
            </a:pPr>
            <a:r>
              <a:rPr lang="en">
                <a:solidFill>
                  <a:schemeClr val="dk1"/>
                </a:solidFill>
              </a:rPr>
              <a:t>think of it as this is the header all of this stuff is the payload including this extra header that I just don't know how</a:t>
            </a:r>
            <a:endParaRPr>
              <a:solidFill>
                <a:schemeClr val="dk1"/>
              </a:solidFill>
            </a:endParaRPr>
          </a:p>
          <a:p>
            <a:pPr marL="0" lvl="0" indent="0" algn="l" rtl="0">
              <a:spcBef>
                <a:spcPts val="0"/>
              </a:spcBef>
              <a:spcAft>
                <a:spcPts val="0"/>
              </a:spcAft>
              <a:buNone/>
            </a:pPr>
            <a:r>
              <a:rPr lang="en">
                <a:solidFill>
                  <a:schemeClr val="dk1"/>
                </a:solidFill>
              </a:rPr>
              <a:t>1:14:49</a:t>
            </a:r>
            <a:endParaRPr>
              <a:solidFill>
                <a:schemeClr val="dk1"/>
              </a:solidFill>
            </a:endParaRPr>
          </a:p>
          <a:p>
            <a:pPr marL="0" lvl="0" indent="0" algn="l" rtl="0">
              <a:spcBef>
                <a:spcPts val="0"/>
              </a:spcBef>
              <a:spcAft>
                <a:spcPts val="0"/>
              </a:spcAft>
              <a:buNone/>
            </a:pPr>
            <a:r>
              <a:rPr lang="en">
                <a:solidFill>
                  <a:schemeClr val="dk1"/>
                </a:solidFill>
              </a:rPr>
              <a:t>to purse so I'm going to unwrap the layer two header I'm going to read this layer three header to say oh it's going</a:t>
            </a:r>
            <a:endParaRPr>
              <a:solidFill>
                <a:schemeClr val="dk1"/>
              </a:solidFill>
            </a:endParaRPr>
          </a:p>
          <a:p>
            <a:pPr marL="0" lvl="0" indent="0" algn="l" rtl="0">
              <a:spcBef>
                <a:spcPts val="0"/>
              </a:spcBef>
              <a:spcAft>
                <a:spcPts val="0"/>
              </a:spcAft>
              <a:buNone/>
            </a:pPr>
            <a:r>
              <a:rPr lang="en">
                <a:solidFill>
                  <a:schemeClr val="dk1"/>
                </a:solidFill>
              </a:rPr>
              <a:t>1:14:54</a:t>
            </a:r>
            <a:endParaRPr>
              <a:solidFill>
                <a:schemeClr val="dk1"/>
              </a:solidFill>
            </a:endParaRPr>
          </a:p>
          <a:p>
            <a:pPr marL="0" lvl="0" indent="0" algn="l" rtl="0">
              <a:spcBef>
                <a:spcPts val="0"/>
              </a:spcBef>
              <a:spcAft>
                <a:spcPts val="0"/>
              </a:spcAft>
              <a:buNone/>
            </a:pPr>
            <a:r>
              <a:rPr lang="en">
                <a:solidFill>
                  <a:schemeClr val="dk1"/>
                </a:solidFill>
              </a:rPr>
              <a:t>to B that's the Final Destination and I'll add a new layer two header that brings</a:t>
            </a:r>
            <a:endParaRPr>
              <a:solidFill>
                <a:schemeClr val="dk1"/>
              </a:solidFill>
            </a:endParaRPr>
          </a:p>
          <a:p>
            <a:pPr marL="0" lvl="0" indent="0" algn="l" rtl="0">
              <a:spcBef>
                <a:spcPts val="0"/>
              </a:spcBef>
              <a:spcAft>
                <a:spcPts val="0"/>
              </a:spcAft>
              <a:buNone/>
            </a:pPr>
            <a:r>
              <a:rPr lang="en">
                <a:solidFill>
                  <a:schemeClr val="dk1"/>
                </a:solidFill>
              </a:rPr>
              <a:t>1:15:00</a:t>
            </a:r>
            <a:endParaRPr>
              <a:solidFill>
                <a:schemeClr val="dk1"/>
              </a:solidFill>
            </a:endParaRPr>
          </a:p>
          <a:p>
            <a:pPr marL="0" lvl="0" indent="0" algn="l" rtl="0">
              <a:spcBef>
                <a:spcPts val="0"/>
              </a:spcBef>
              <a:spcAft>
                <a:spcPts val="0"/>
              </a:spcAft>
              <a:buNone/>
            </a:pPr>
            <a:r>
              <a:rPr lang="en">
                <a:solidFill>
                  <a:schemeClr val="dk1"/>
                </a:solidFill>
              </a:rPr>
              <a:t>this closer to its destination so router 25 and nine those are not Alice or Bob</a:t>
            </a:r>
            <a:endParaRPr>
              <a:solidFill>
                <a:schemeClr val="dk1"/>
              </a:solidFill>
            </a:endParaRPr>
          </a:p>
          <a:p>
            <a:pPr marL="0" lvl="0" indent="0" algn="l" rtl="0">
              <a:spcBef>
                <a:spcPts val="0"/>
              </a:spcBef>
              <a:spcAft>
                <a:spcPts val="0"/>
              </a:spcAft>
              <a:buNone/>
            </a:pPr>
            <a:r>
              <a:rPr lang="en">
                <a:solidFill>
                  <a:schemeClr val="dk1"/>
                </a:solidFill>
              </a:rPr>
              <a:t>1:15:07</a:t>
            </a:r>
            <a:endParaRPr>
              <a:solidFill>
                <a:schemeClr val="dk1"/>
              </a:solidFill>
            </a:endParaRPr>
          </a:p>
          <a:p>
            <a:pPr marL="0" lvl="0" indent="0" algn="l" rtl="0">
              <a:spcBef>
                <a:spcPts val="0"/>
              </a:spcBef>
              <a:spcAft>
                <a:spcPts val="0"/>
              </a:spcAft>
              <a:buNone/>
            </a:pPr>
            <a:r>
              <a:rPr lang="en">
                <a:solidFill>
                  <a:schemeClr val="dk1"/>
                </a:solidFill>
              </a:rPr>
              <a:t>they're intermediate routers but I can receive a packet unwrap the outermost header cheek inside and say okay it's</a:t>
            </a:r>
            <a:endParaRPr>
              <a:solidFill>
                <a:schemeClr val="dk1"/>
              </a:solidFill>
            </a:endParaRPr>
          </a:p>
          <a:p>
            <a:pPr marL="0" lvl="0" indent="0" algn="l" rtl="0">
              <a:spcBef>
                <a:spcPts val="0"/>
              </a:spcBef>
              <a:spcAft>
                <a:spcPts val="0"/>
              </a:spcAft>
              <a:buNone/>
            </a:pPr>
            <a:r>
              <a:rPr lang="en">
                <a:solidFill>
                  <a:schemeClr val="dk1"/>
                </a:solidFill>
              </a:rPr>
              <a:t>1:15:13</a:t>
            </a:r>
            <a:endParaRPr>
              <a:solidFill>
                <a:schemeClr val="dk1"/>
              </a:solidFill>
            </a:endParaRPr>
          </a:p>
          <a:p>
            <a:pPr marL="0" lvl="0" indent="0" algn="l" rtl="0">
              <a:spcBef>
                <a:spcPts val="0"/>
              </a:spcBef>
              <a:spcAft>
                <a:spcPts val="0"/>
              </a:spcAft>
              <a:buNone/>
            </a:pPr>
            <a:r>
              <a:rPr lang="en">
                <a:solidFill>
                  <a:schemeClr val="dk1"/>
                </a:solidFill>
              </a:rPr>
              <a:t>for Bob add a new header that says router 9 will get this closer to Bob and</a:t>
            </a:r>
            <a:endParaRPr>
              <a:solidFill>
                <a:schemeClr val="dk1"/>
              </a:solidFill>
            </a:endParaRPr>
          </a:p>
          <a:p>
            <a:pPr marL="0" lvl="0" indent="0" algn="l" rtl="0">
              <a:spcBef>
                <a:spcPts val="0"/>
              </a:spcBef>
              <a:spcAft>
                <a:spcPts val="0"/>
              </a:spcAft>
              <a:buNone/>
            </a:pPr>
            <a:r>
              <a:rPr lang="en">
                <a:solidFill>
                  <a:schemeClr val="dk1"/>
                </a:solidFill>
              </a:rPr>
              <a:t>1:15:18</a:t>
            </a:r>
            <a:endParaRPr>
              <a:solidFill>
                <a:schemeClr val="dk1"/>
              </a:solidFill>
            </a:endParaRPr>
          </a:p>
          <a:p>
            <a:pPr marL="0" lvl="0" indent="0" algn="l" rtl="0">
              <a:spcBef>
                <a:spcPts val="0"/>
              </a:spcBef>
              <a:spcAft>
                <a:spcPts val="0"/>
              </a:spcAft>
              <a:buNone/>
            </a:pPr>
            <a:r>
              <a:rPr lang="en">
                <a:solidFill>
                  <a:schemeClr val="dk1"/>
                </a:solidFill>
              </a:rPr>
              <a:t>then all this stuff Beyond layer three layers four and seven I don't care I can't even read them it's all Great Tech</a:t>
            </a:r>
            <a:endParaRPr>
              <a:solidFill>
                <a:schemeClr val="dk1"/>
              </a:solidFill>
            </a:endParaRPr>
          </a:p>
          <a:p>
            <a:pPr marL="0" lvl="0" indent="0" algn="l" rtl="0">
              <a:spcBef>
                <a:spcPts val="0"/>
              </a:spcBef>
              <a:spcAft>
                <a:spcPts val="0"/>
              </a:spcAft>
              <a:buNone/>
            </a:pPr>
            <a:r>
              <a:rPr lang="en">
                <a:solidFill>
                  <a:schemeClr val="dk1"/>
                </a:solidFill>
              </a:rPr>
              <a:t>1:15:24</a:t>
            </a:r>
            <a:endParaRPr>
              <a:solidFill>
                <a:schemeClr val="dk1"/>
              </a:solidFill>
            </a:endParaRPr>
          </a:p>
          <a:p>
            <a:pPr marL="0" lvl="0" indent="0" algn="l" rtl="0">
              <a:spcBef>
                <a:spcPts val="0"/>
              </a:spcBef>
              <a:spcAft>
                <a:spcPts val="0"/>
              </a:spcAft>
              <a:buNone/>
            </a:pPr>
            <a:r>
              <a:rPr lang="en">
                <a:solidFill>
                  <a:schemeClr val="dk1"/>
                </a:solidFill>
              </a:rPr>
              <a:t>techically you're right it's ones and zeros I can read it if I wanted to and near the end of the class we'll break some of these rules but for now complete</a:t>
            </a:r>
            <a:endParaRPr>
              <a:solidFill>
                <a:schemeClr val="dk1"/>
              </a:solidFill>
            </a:endParaRPr>
          </a:p>
          <a:p>
            <a:pPr marL="0" lvl="0" indent="0" algn="l" rtl="0">
              <a:spcBef>
                <a:spcPts val="0"/>
              </a:spcBef>
              <a:spcAft>
                <a:spcPts val="0"/>
              </a:spcAft>
              <a:buNone/>
            </a:pPr>
            <a:r>
              <a:rPr lang="en">
                <a:solidFill>
                  <a:schemeClr val="dk1"/>
                </a:solidFill>
              </a:rPr>
              <a:t>1:15:32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garbage I don't care what it say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2ef7e107ab8_0_2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2ef7e107ab8_0_2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I'm almost done so remember one</a:t>
            </a:r>
            <a:endParaRPr/>
          </a:p>
          <a:p>
            <a:pPr marL="0" lvl="0" indent="0" algn="l" rtl="0">
              <a:spcBef>
                <a:spcPts val="0"/>
              </a:spcBef>
              <a:spcAft>
                <a:spcPts val="0"/>
              </a:spcAft>
              <a:buNone/>
            </a:pPr>
            <a:r>
              <a:rPr lang="en"/>
              <a:t>1:15:38</a:t>
            </a:r>
            <a:endParaRPr/>
          </a:p>
          <a:p>
            <a:pPr marL="0" lvl="0" indent="0" algn="l" rtl="0">
              <a:spcBef>
                <a:spcPts val="0"/>
              </a:spcBef>
              <a:spcAft>
                <a:spcPts val="0"/>
              </a:spcAft>
              <a:buNone/>
            </a:pPr>
            <a:r>
              <a:rPr lang="en"/>
              <a:t>thing we saw earlier which is that when packets get sent across the internet something great about layers of</a:t>
            </a:r>
            <a:endParaRPr/>
          </a:p>
          <a:p>
            <a:pPr marL="0" lvl="0" indent="0" algn="l" rtl="0">
              <a:spcBef>
                <a:spcPts val="0"/>
              </a:spcBef>
              <a:spcAft>
                <a:spcPts val="0"/>
              </a:spcAft>
              <a:buNone/>
            </a:pPr>
            <a:r>
              <a:rPr lang="en"/>
              <a:t>1:15:43</a:t>
            </a:r>
            <a:endParaRPr/>
          </a:p>
          <a:p>
            <a:pPr marL="0" lvl="0" indent="0" algn="l" rtl="0">
              <a:spcBef>
                <a:spcPts val="0"/>
              </a:spcBef>
              <a:spcAft>
                <a:spcPts val="0"/>
              </a:spcAft>
              <a:buNone/>
            </a:pPr>
            <a:r>
              <a:rPr lang="en"/>
              <a:t>abstraction is that packets can actually be sent using different Link Technology</a:t>
            </a:r>
            <a:endParaRPr/>
          </a:p>
          <a:p>
            <a:pPr marL="0" lvl="0" indent="0" algn="l" rtl="0">
              <a:spcBef>
                <a:spcPts val="0"/>
              </a:spcBef>
              <a:spcAft>
                <a:spcPts val="0"/>
              </a:spcAft>
              <a:buNone/>
            </a:pPr>
            <a:r>
              <a:rPr lang="en"/>
              <a:t>1:15:49</a:t>
            </a:r>
            <a:endParaRPr/>
          </a:p>
          <a:p>
            <a:pPr marL="0" lvl="0" indent="0" algn="l" rtl="0">
              <a:spcBef>
                <a:spcPts val="0"/>
              </a:spcBef>
              <a:spcAft>
                <a:spcPts val="0"/>
              </a:spcAft>
              <a:buNone/>
            </a:pPr>
            <a:r>
              <a:rPr lang="en"/>
              <a:t>as they hop across links so remember the packet could travel along a wire across the sea and then it can go across</a:t>
            </a:r>
            <a:endParaRPr/>
          </a:p>
          <a:p>
            <a:pPr marL="0" lvl="0" indent="0" algn="l" rtl="0">
              <a:spcBef>
                <a:spcPts val="0"/>
              </a:spcBef>
              <a:spcAft>
                <a:spcPts val="0"/>
              </a:spcAft>
              <a:buNone/>
            </a:pPr>
            <a:r>
              <a:rPr lang="en"/>
              <a:t>1:15:55</a:t>
            </a:r>
            <a:endParaRPr/>
          </a:p>
          <a:p>
            <a:pPr marL="0" lvl="0" indent="0" algn="l" rtl="0">
              <a:spcBef>
                <a:spcPts val="0"/>
              </a:spcBef>
              <a:spcAft>
                <a:spcPts val="0"/>
              </a:spcAft>
              <a:buNone/>
            </a:pPr>
            <a:r>
              <a:rPr lang="en"/>
              <a:t>wireless link and then go across an optical link or whatever Well turns out the exact same thing could happen here</a:t>
            </a:r>
            <a:endParaRPr/>
          </a:p>
          <a:p>
            <a:pPr marL="0" lvl="0" indent="0" algn="l" rtl="0">
              <a:spcBef>
                <a:spcPts val="0"/>
              </a:spcBef>
              <a:spcAft>
                <a:spcPts val="0"/>
              </a:spcAft>
              <a:buNone/>
            </a:pPr>
            <a:r>
              <a:rPr lang="en"/>
              <a:t>1:16:01</a:t>
            </a:r>
            <a:endParaRPr/>
          </a:p>
          <a:p>
            <a:pPr marL="0" lvl="0" indent="0" algn="l" rtl="0">
              <a:spcBef>
                <a:spcPts val="0"/>
              </a:spcBef>
              <a:spcAft>
                <a:spcPts val="0"/>
              </a:spcAft>
              <a:buNone/>
            </a:pPr>
            <a:r>
              <a:rPr lang="en"/>
              <a:t>in this picture so although I didn't really call it out here it could be the case that this header and this header</a:t>
            </a:r>
            <a:endParaRPr/>
          </a:p>
          <a:p>
            <a:pPr marL="0" lvl="0" indent="0" algn="l" rtl="0">
              <a:spcBef>
                <a:spcPts val="0"/>
              </a:spcBef>
              <a:spcAft>
                <a:spcPts val="0"/>
              </a:spcAft>
              <a:buNone/>
            </a:pPr>
            <a:r>
              <a:rPr lang="en"/>
              <a:t>1:16:08</a:t>
            </a:r>
            <a:endParaRPr/>
          </a:p>
          <a:p>
            <a:pPr marL="0" lvl="0" indent="0" algn="l" rtl="0">
              <a:spcBef>
                <a:spcPts val="0"/>
              </a:spcBef>
              <a:spcAft>
                <a:spcPts val="0"/>
              </a:spcAft>
              <a:buNone/>
            </a:pPr>
            <a:r>
              <a:rPr lang="en"/>
              <a:t>are for different level Layer Two interfaces or protocols so for example</a:t>
            </a:r>
            <a:endParaRPr/>
          </a:p>
          <a:p>
            <a:pPr marL="0" lvl="0" indent="0" algn="l" rtl="0">
              <a:spcBef>
                <a:spcPts val="0"/>
              </a:spcBef>
              <a:spcAft>
                <a:spcPts val="0"/>
              </a:spcAft>
              <a:buNone/>
            </a:pPr>
            <a:r>
              <a:rPr lang="en"/>
              <a:t>1:16:14</a:t>
            </a:r>
            <a:endParaRPr/>
          </a:p>
          <a:p>
            <a:pPr marL="0" lvl="0" indent="0" algn="l" rtl="0">
              <a:spcBef>
                <a:spcPts val="0"/>
              </a:spcBef>
              <a:spcAft>
                <a:spcPts val="0"/>
              </a:spcAft>
              <a:buNone/>
            </a:pPr>
            <a:r>
              <a:rPr lang="en"/>
              <a:t>this layer two header could be for wireless this could have information beyond the from and the two that</a:t>
            </a:r>
            <a:endParaRPr/>
          </a:p>
          <a:p>
            <a:pPr marL="0" lvl="0" indent="0" algn="l" rtl="0">
              <a:spcBef>
                <a:spcPts val="0"/>
              </a:spcBef>
              <a:spcAft>
                <a:spcPts val="0"/>
              </a:spcAft>
              <a:buNone/>
            </a:pPr>
            <a:r>
              <a:rPr lang="en"/>
              <a:t>1:16:20</a:t>
            </a:r>
            <a:endParaRPr/>
          </a:p>
          <a:p>
            <a:pPr marL="0" lvl="0" indent="0" algn="l" rtl="0">
              <a:spcBef>
                <a:spcPts val="0"/>
              </a:spcBef>
              <a:spcAft>
                <a:spcPts val="0"/>
              </a:spcAft>
              <a:buNone/>
            </a:pPr>
            <a:r>
              <a:rPr lang="en"/>
              <a:t>wireless routers understand and then this head could be for things that only wired</a:t>
            </a:r>
            <a:endParaRPr/>
          </a:p>
          <a:p>
            <a:pPr marL="0" lvl="0" indent="0" algn="l" rtl="0">
              <a:spcBef>
                <a:spcPts val="0"/>
              </a:spcBef>
              <a:spcAft>
                <a:spcPts val="0"/>
              </a:spcAft>
              <a:buNone/>
            </a:pPr>
            <a:r>
              <a:rPr lang="en"/>
              <a:t>1:16:27</a:t>
            </a:r>
            <a:endParaRPr/>
          </a:p>
          <a:p>
            <a:pPr marL="0" lvl="0" indent="0" algn="l" rtl="0">
              <a:spcBef>
                <a:spcPts val="0"/>
              </a:spcBef>
              <a:spcAft>
                <a:spcPts val="0"/>
              </a:spcAft>
              <a:buNone/>
            </a:pPr>
            <a:r>
              <a:rPr lang="en"/>
              <a:t>hosts understand for electrical cables so could be the case that this link is wired this link is Optical this link is</a:t>
            </a:r>
            <a:endParaRPr/>
          </a:p>
          <a:p>
            <a:pPr marL="0" lvl="0" indent="0" algn="l" rtl="0">
              <a:spcBef>
                <a:spcPts val="0"/>
              </a:spcBef>
              <a:spcAft>
                <a:spcPts val="0"/>
              </a:spcAft>
              <a:buNone/>
            </a:pPr>
            <a:r>
              <a:rPr lang="en"/>
              <a:t>1:16:34</a:t>
            </a:r>
            <a:endParaRPr/>
          </a:p>
          <a:p>
            <a:pPr marL="0" lvl="0" indent="0" algn="l" rtl="0">
              <a:spcBef>
                <a:spcPts val="0"/>
              </a:spcBef>
              <a:spcAft>
                <a:spcPts val="0"/>
              </a:spcAft>
              <a:buNone/>
            </a:pPr>
            <a:r>
              <a:rPr lang="en"/>
              <a:t>Wireless that's totally fine the internet works on layers and so we can support this and what that means at this</a:t>
            </a:r>
            <a:endParaRPr/>
          </a:p>
          <a:p>
            <a:pPr marL="0" lvl="0" indent="0" algn="l" rtl="0">
              <a:spcBef>
                <a:spcPts val="0"/>
              </a:spcBef>
              <a:spcAft>
                <a:spcPts val="0"/>
              </a:spcAft>
              <a:buNone/>
            </a:pPr>
            <a:r>
              <a:rPr lang="en"/>
              <a:t>1:16:40</a:t>
            </a:r>
            <a:endParaRPr/>
          </a:p>
          <a:p>
            <a:pPr marL="0" lvl="0" indent="0" algn="l" rtl="0">
              <a:spcBef>
                <a:spcPts val="0"/>
              </a:spcBef>
              <a:spcAft>
                <a:spcPts val="0"/>
              </a:spcAft>
              <a:buNone/>
            </a:pPr>
            <a:r>
              <a:rPr lang="en"/>
              <a:t>router is that this router is going to see a wired layer two header because it gets the packet on a wire unwraps the</a:t>
            </a:r>
            <a:endParaRPr/>
          </a:p>
          <a:p>
            <a:pPr marL="0" lvl="0" indent="0" algn="l" rtl="0">
              <a:spcBef>
                <a:spcPts val="0"/>
              </a:spcBef>
              <a:spcAft>
                <a:spcPts val="0"/>
              </a:spcAft>
              <a:buNone/>
            </a:pPr>
            <a:r>
              <a:rPr lang="en"/>
              <a:t>1:16:48</a:t>
            </a:r>
            <a:endParaRPr/>
          </a:p>
          <a:p>
            <a:pPr marL="0" lvl="0" indent="0" algn="l" rtl="0">
              <a:spcBef>
                <a:spcPts val="0"/>
              </a:spcBef>
              <a:spcAft>
                <a:spcPts val="0"/>
              </a:spcAft>
              <a:buNone/>
            </a:pPr>
            <a:r>
              <a:rPr lang="en"/>
              <a:t>layer two header that has all this information about wires and then because the next link happens to be Optical it's</a:t>
            </a:r>
            <a:endParaRPr/>
          </a:p>
          <a:p>
            <a:pPr marL="0" lvl="0" indent="0" algn="l" rtl="0">
              <a:spcBef>
                <a:spcPts val="0"/>
              </a:spcBef>
              <a:spcAft>
                <a:spcPts val="0"/>
              </a:spcAft>
              <a:buNone/>
            </a:pPr>
            <a:r>
              <a:rPr lang="en"/>
              <a:t>1:16:55</a:t>
            </a:r>
            <a:endParaRPr/>
          </a:p>
          <a:p>
            <a:pPr marL="0" lvl="0" indent="0" algn="l" rtl="0">
              <a:spcBef>
                <a:spcPts val="0"/>
              </a:spcBef>
              <a:spcAft>
                <a:spcPts val="0"/>
              </a:spcAft>
              <a:buNone/>
            </a:pPr>
            <a:r>
              <a:rPr lang="en"/>
              <a:t>going to add a new header that has all sorts of optical information which we're not even going to talk about but</a:t>
            </a:r>
            <a:endParaRPr/>
          </a:p>
          <a:p>
            <a:pPr marL="0" lvl="0" indent="0" algn="l" rtl="0">
              <a:spcBef>
                <a:spcPts val="0"/>
              </a:spcBef>
              <a:spcAft>
                <a:spcPts val="0"/>
              </a:spcAft>
              <a:buNone/>
            </a:pPr>
            <a:r>
              <a:rPr lang="en"/>
              <a:t>1:17:00</a:t>
            </a:r>
            <a:endParaRPr/>
          </a:p>
          <a:p>
            <a:pPr marL="0" lvl="0" indent="0" algn="l" rtl="0">
              <a:spcBef>
                <a:spcPts val="0"/>
              </a:spcBef>
              <a:spcAft>
                <a:spcPts val="0"/>
              </a:spcAft>
              <a:buNone/>
            </a:pPr>
            <a:r>
              <a:rPr lang="en"/>
              <a:t>basically the idea is that the header you unwrap and the header you wrap don't necessarily have to be the same at layer</a:t>
            </a:r>
            <a:endParaRPr/>
          </a:p>
          <a:p>
            <a:pPr marL="0" lvl="0" indent="0" algn="l" rtl="0">
              <a:spcBef>
                <a:spcPts val="0"/>
              </a:spcBef>
              <a:spcAft>
                <a:spcPts val="0"/>
              </a:spcAft>
              <a:buNone/>
            </a:pPr>
            <a:r>
              <a:rPr lang="en"/>
              <a:t>1:17:06</a:t>
            </a:r>
            <a:endParaRPr/>
          </a:p>
          <a:p>
            <a:pPr marL="0" lvl="0" indent="0" algn="l" rtl="0">
              <a:spcBef>
                <a:spcPts val="0"/>
              </a:spcBef>
              <a:spcAft>
                <a:spcPts val="0"/>
              </a:spcAft>
              <a:buNone/>
            </a:pPr>
            <a:r>
              <a:rPr lang="en"/>
              <a:t>two and that's what enables us to use different link layer Technologies I can unwrap a wired header and then wrap an</a:t>
            </a:r>
            <a:endParaRPr/>
          </a:p>
          <a:p>
            <a:pPr marL="0" lvl="0" indent="0" algn="l" rtl="0">
              <a:spcBef>
                <a:spcPts val="0"/>
              </a:spcBef>
              <a:spcAft>
                <a:spcPts val="0"/>
              </a:spcAft>
              <a:buNone/>
            </a:pPr>
            <a:r>
              <a:rPr lang="en"/>
              <a:t>1:17:13</a:t>
            </a:r>
            <a:endParaRPr/>
          </a:p>
          <a:p>
            <a:pPr marL="0" lvl="0" indent="0" algn="l" rtl="0">
              <a:spcBef>
                <a:spcPts val="0"/>
              </a:spcBef>
              <a:spcAft>
                <a:spcPts val="0"/>
              </a:spcAft>
              <a:buNone/>
            </a:pPr>
            <a:r>
              <a:rPr lang="en"/>
              <a:t>optical header with different information using a different protocol send it across the optical link this</a:t>
            </a:r>
            <a:endParaRPr/>
          </a:p>
          <a:p>
            <a:pPr marL="0" lvl="0" indent="0" algn="l" rtl="0">
              <a:spcBef>
                <a:spcPts val="0"/>
              </a:spcBef>
              <a:spcAft>
                <a:spcPts val="0"/>
              </a:spcAft>
              <a:buNone/>
            </a:pPr>
            <a:r>
              <a:rPr lang="en"/>
              <a:t>1:17:20</a:t>
            </a:r>
            <a:endParaRPr/>
          </a:p>
          <a:p>
            <a:pPr marL="0" lvl="0" indent="0" algn="l" rtl="0">
              <a:spcBef>
                <a:spcPts val="0"/>
              </a:spcBef>
              <a:spcAft>
                <a:spcPts val="0"/>
              </a:spcAft>
              <a:buNone/>
            </a:pPr>
            <a:r>
              <a:rPr lang="en"/>
              <a:t>router unwraps the optical link and says you know what the next top is Wireless I'm I'm going to add a wireless header</a:t>
            </a:r>
            <a:endParaRPr/>
          </a:p>
          <a:p>
            <a:pPr marL="0" lvl="0" indent="0" algn="l" rtl="0">
              <a:spcBef>
                <a:spcPts val="0"/>
              </a:spcBef>
              <a:spcAft>
                <a:spcPts val="0"/>
              </a:spcAft>
              <a:buNone/>
            </a:pPr>
            <a:r>
              <a:rPr lang="en"/>
              <a:t>1:17:26</a:t>
            </a:r>
            <a:endParaRPr/>
          </a:p>
          <a:p>
            <a:pPr marL="0" lvl="0" indent="0" algn="l" rtl="0">
              <a:spcBef>
                <a:spcPts val="0"/>
              </a:spcBef>
              <a:spcAft>
                <a:spcPts val="0"/>
              </a:spcAft>
              <a:buNone/>
            </a:pPr>
            <a:r>
              <a:rPr lang="en"/>
              <a:t>and then send this over a wireless Channel that's totally fine but one thing I will note is that if you do this</a:t>
            </a:r>
            <a:endParaRPr/>
          </a:p>
          <a:p>
            <a:pPr marL="0" lvl="0" indent="0" algn="l" rtl="0">
              <a:spcBef>
                <a:spcPts val="0"/>
              </a:spcBef>
              <a:spcAft>
                <a:spcPts val="0"/>
              </a:spcAft>
              <a:buNone/>
            </a:pPr>
            <a:r>
              <a:rPr lang="en"/>
              <a:t>1:17:32</a:t>
            </a:r>
            <a:endParaRPr/>
          </a:p>
          <a:p>
            <a:pPr marL="0" lvl="0" indent="0" algn="l" rtl="0">
              <a:spcBef>
                <a:spcPts val="0"/>
              </a:spcBef>
              <a:spcAft>
                <a:spcPts val="0"/>
              </a:spcAft>
              <a:buNone/>
            </a:pPr>
            <a:r>
              <a:rPr lang="en"/>
              <a:t>this router has to speak two languages it has to understand what wired headers look like to unwrap the wired header and</a:t>
            </a:r>
            <a:endParaRPr/>
          </a:p>
          <a:p>
            <a:pPr marL="0" lvl="0" indent="0" algn="l" rtl="0">
              <a:spcBef>
                <a:spcPts val="0"/>
              </a:spcBef>
              <a:spcAft>
                <a:spcPts val="0"/>
              </a:spcAft>
              <a:buNone/>
            </a:pPr>
            <a:r>
              <a:rPr lang="en"/>
              <a:t>1:17:39</a:t>
            </a:r>
            <a:endParaRPr/>
          </a:p>
          <a:p>
            <a:pPr marL="0" lvl="0" indent="0" algn="l" rtl="0">
              <a:spcBef>
                <a:spcPts val="0"/>
              </a:spcBef>
              <a:spcAft>
                <a:spcPts val="0"/>
              </a:spcAft>
              <a:buNone/>
            </a:pPr>
            <a:r>
              <a:rPr lang="en"/>
              <a:t>it also has to understand Optical headers so that it can add its own Optical header so if it is the case that</a:t>
            </a:r>
            <a:endParaRPr/>
          </a:p>
          <a:p>
            <a:pPr marL="0" lvl="0" indent="0" algn="l" rtl="0">
              <a:spcBef>
                <a:spcPts val="0"/>
              </a:spcBef>
              <a:spcAft>
                <a:spcPts val="0"/>
              </a:spcAft>
              <a:buNone/>
            </a:pPr>
            <a:r>
              <a:rPr lang="en"/>
              <a:t>1:17:46</a:t>
            </a:r>
            <a:endParaRPr/>
          </a:p>
          <a:p>
            <a:pPr marL="0" lvl="0" indent="0" algn="l" rtl="0">
              <a:spcBef>
                <a:spcPts val="0"/>
              </a:spcBef>
              <a:spcAft>
                <a:spcPts val="0"/>
              </a:spcAft>
              <a:buNone/>
            </a:pPr>
            <a:r>
              <a:rPr lang="en"/>
              <a:t>you're connected to two different Technologies like my computer is connected using a wire and it's also</a:t>
            </a:r>
            <a:endParaRPr/>
          </a:p>
          <a:p>
            <a:pPr marL="0" lvl="0" indent="0" algn="l" rtl="0">
              <a:spcBef>
                <a:spcPts val="0"/>
              </a:spcBef>
              <a:spcAft>
                <a:spcPts val="0"/>
              </a:spcAft>
              <a:buNone/>
            </a:pPr>
            <a:r>
              <a:rPr lang="en"/>
              <a:t>1:17:53</a:t>
            </a:r>
            <a:endParaRPr/>
          </a:p>
          <a:p>
            <a:pPr marL="0" lvl="0" indent="0" algn="l" rtl="0">
              <a:spcBef>
                <a:spcPts val="0"/>
              </a:spcBef>
              <a:spcAft>
                <a:spcPts val="0"/>
              </a:spcAft>
              <a:buNone/>
            </a:pPr>
            <a:r>
              <a:rPr lang="en"/>
              <a:t>broadcasting radio ways then my computer has to speak two languages it has to know how to read wired layer 2 headers</a:t>
            </a:r>
            <a:endParaRPr/>
          </a:p>
          <a:p>
            <a:pPr marL="0" lvl="0" indent="0" algn="l" rtl="0">
              <a:spcBef>
                <a:spcPts val="0"/>
              </a:spcBef>
              <a:spcAft>
                <a:spcPts val="0"/>
              </a:spcAft>
              <a:buNone/>
            </a:pPr>
            <a:r>
              <a:rPr lang="en"/>
              <a:t>1:18:00</a:t>
            </a:r>
            <a:endParaRPr/>
          </a:p>
          <a:p>
            <a:pPr marL="0" lvl="0" indent="0" algn="l" rtl="0">
              <a:spcBef>
                <a:spcPts val="0"/>
              </a:spcBef>
              <a:spcAft>
                <a:spcPts val="0"/>
              </a:spcAft>
              <a:buNone/>
            </a:pPr>
            <a:r>
              <a:rPr lang="en"/>
              <a:t>and also Optical Layer Two headers and same thing with this router it has to understand Optical headers and wireless</a:t>
            </a:r>
            <a:endParaRPr/>
          </a:p>
          <a:p>
            <a:pPr marL="0" lvl="0" indent="0" algn="l" rtl="0">
              <a:spcBef>
                <a:spcPts val="0"/>
              </a:spcBef>
              <a:spcAft>
                <a:spcPts val="0"/>
              </a:spcAft>
              <a:buNone/>
            </a:pPr>
            <a:r>
              <a:rPr lang="en"/>
              <a:t>1:18:07</a:t>
            </a:r>
            <a:endParaRPr/>
          </a:p>
          <a:p>
            <a:pPr marL="0" lvl="0" indent="0" algn="l" rtl="0">
              <a:spcBef>
                <a:spcPts val="0"/>
              </a:spcBef>
              <a:spcAft>
                <a:spcPts val="0"/>
              </a:spcAft>
              <a:buNone/>
            </a:pPr>
            <a:r>
              <a:rPr lang="en"/>
              <a:t>headers so basically you can think of it as this router speaks two languages and that's what enables us to use different</a:t>
            </a:r>
            <a:endParaRPr/>
          </a:p>
          <a:p>
            <a:pPr marL="0" lvl="0" indent="0" algn="l" rtl="0">
              <a:spcBef>
                <a:spcPts val="0"/>
              </a:spcBef>
              <a:spcAft>
                <a:spcPts val="0"/>
              </a:spcAft>
              <a:buNone/>
            </a:pPr>
            <a:r>
              <a:rPr lang="en"/>
              <a:t>1:18:13</a:t>
            </a:r>
            <a:endParaRPr/>
          </a:p>
          <a:p>
            <a:pPr marL="0" lvl="0" indent="0" algn="l" rtl="0">
              <a:spcBef>
                <a:spcPts val="0"/>
              </a:spcBef>
              <a:spcAft>
                <a:spcPts val="0"/>
              </a:spcAft>
              <a:buNone/>
            </a:pPr>
            <a:r>
              <a:rPr lang="en"/>
              <a:t>links across uh the life of this packet as it get sent across the</a:t>
            </a:r>
            <a:endParaRPr/>
          </a:p>
          <a:p>
            <a:pPr marL="0" lvl="0" indent="0" algn="l" rtl="0">
              <a:spcBef>
                <a:spcPts val="0"/>
              </a:spcBef>
              <a:spcAft>
                <a:spcPts val="0"/>
              </a:spcAft>
              <a:buNone/>
            </a:pPr>
            <a:r>
              <a:rPr lang="en"/>
              <a:t>1:18:21</a:t>
            </a:r>
            <a:endParaRPr/>
          </a:p>
          <a:p>
            <a:pPr marL="0" lvl="0" indent="0" algn="l" rtl="0">
              <a:spcBef>
                <a:spcPts val="0"/>
              </a:spcBef>
              <a:spcAft>
                <a:spcPts val="0"/>
              </a:spcAft>
              <a:buNone/>
            </a:pPr>
            <a:r>
              <a:rPr lang="en"/>
              <a:t>internet</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327c0fdd1ed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327c0fdd1ed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believe it or not I didn't actually time this lecture so I'm kind of amazed that it turned out as</a:t>
            </a:r>
            <a:endParaRPr/>
          </a:p>
          <a:p>
            <a:pPr marL="0" lvl="0" indent="0" algn="l" rtl="0">
              <a:spcBef>
                <a:spcPts val="0"/>
              </a:spcBef>
              <a:spcAft>
                <a:spcPts val="0"/>
              </a:spcAft>
              <a:buNone/>
            </a:pPr>
            <a:r>
              <a:rPr lang="en"/>
              <a:t>1:18:27</a:t>
            </a:r>
            <a:endParaRPr/>
          </a:p>
          <a:p>
            <a:pPr marL="0" lvl="0" indent="0" algn="l" rtl="0">
              <a:spcBef>
                <a:spcPts val="0"/>
              </a:spcBef>
              <a:spcAft>
                <a:spcPts val="0"/>
              </a:spcAft>
              <a:buNone/>
            </a:pPr>
            <a:r>
              <a:rPr lang="en"/>
              <a:t>good as it did is 2 minutes before the lecture ends so to quickly summarize today I just want to give you a heads up</a:t>
            </a:r>
            <a:endParaRPr/>
          </a:p>
          <a:p>
            <a:pPr marL="0" lvl="0" indent="0" algn="l" rtl="0">
              <a:spcBef>
                <a:spcPts val="0"/>
              </a:spcBef>
              <a:spcAft>
                <a:spcPts val="0"/>
              </a:spcAft>
              <a:buNone/>
            </a:pPr>
            <a:r>
              <a:rPr lang="en"/>
              <a:t>1:18:32</a:t>
            </a:r>
            <a:endParaRPr/>
          </a:p>
          <a:p>
            <a:pPr marL="0" lvl="0" indent="0" algn="l" rtl="0">
              <a:spcBef>
                <a:spcPts val="0"/>
              </a:spcBef>
              <a:spcAft>
                <a:spcPts val="0"/>
              </a:spcAft>
              <a:buNone/>
            </a:pPr>
            <a:r>
              <a:rPr lang="en"/>
              <a:t>because I saw a lot of questions on the zoom as well today is an overview I we're going to spend basically this</a:t>
            </a:r>
            <a:endParaRPr/>
          </a:p>
          <a:p>
            <a:pPr marL="0" lvl="0" indent="0" algn="l" rtl="0">
              <a:spcBef>
                <a:spcPts val="0"/>
              </a:spcBef>
              <a:spcAft>
                <a:spcPts val="0"/>
              </a:spcAft>
              <a:buNone/>
            </a:pPr>
            <a:r>
              <a:rPr lang="en"/>
              <a:t>1:18:37</a:t>
            </a:r>
            <a:endParaRPr/>
          </a:p>
          <a:p>
            <a:pPr marL="0" lvl="0" indent="0" algn="l" rtl="0">
              <a:spcBef>
                <a:spcPts val="0"/>
              </a:spcBef>
              <a:spcAft>
                <a:spcPts val="0"/>
              </a:spcAft>
              <a:buNone/>
            </a:pPr>
            <a:r>
              <a:rPr lang="en"/>
              <a:t>entire semester breaking down lots of the things that we saw today so totally natural if you have more questions we</a:t>
            </a:r>
            <a:endParaRPr/>
          </a:p>
          <a:p>
            <a:pPr marL="0" lvl="0" indent="0" algn="l" rtl="0">
              <a:spcBef>
                <a:spcPts val="0"/>
              </a:spcBef>
              <a:spcAft>
                <a:spcPts val="0"/>
              </a:spcAft>
              <a:buNone/>
            </a:pPr>
            <a:r>
              <a:rPr lang="en"/>
              <a:t>1:18:43</a:t>
            </a:r>
            <a:endParaRPr/>
          </a:p>
          <a:p>
            <a:pPr marL="0" lvl="0" indent="0" algn="l" rtl="0">
              <a:spcBef>
                <a:spcPts val="0"/>
              </a:spcBef>
              <a:spcAft>
                <a:spcPts val="0"/>
              </a:spcAft>
              <a:buNone/>
            </a:pPr>
            <a:r>
              <a:rPr lang="en"/>
              <a:t>can take them and there's going to be lots of lectures covering the things that we talked about today in more detail but I just wanted to give you a</a:t>
            </a:r>
            <a:endParaRPr/>
          </a:p>
          <a:p>
            <a:pPr marL="0" lvl="0" indent="0" algn="l" rtl="0">
              <a:spcBef>
                <a:spcPts val="0"/>
              </a:spcBef>
              <a:spcAft>
                <a:spcPts val="0"/>
              </a:spcAft>
              <a:buNone/>
            </a:pPr>
            <a:r>
              <a:rPr lang="en"/>
              <a:t>1:18:50</a:t>
            </a:r>
            <a:endParaRPr/>
          </a:p>
          <a:p>
            <a:pPr marL="0" lvl="0" indent="0" algn="l" rtl="0">
              <a:spcBef>
                <a:spcPts val="0"/>
              </a:spcBef>
              <a:spcAft>
                <a:spcPts val="0"/>
              </a:spcAft>
              <a:buNone/>
            </a:pPr>
            <a:r>
              <a:rPr lang="en"/>
              <a:t>10,000 fo high level view of what the internet looks like so to summarize the big ideas of today we built the internet</a:t>
            </a:r>
            <a:endParaRPr/>
          </a:p>
          <a:p>
            <a:pPr marL="0" lvl="0" indent="0" algn="l" rtl="0">
              <a:spcBef>
                <a:spcPts val="0"/>
              </a:spcBef>
              <a:spcAft>
                <a:spcPts val="0"/>
              </a:spcAft>
              <a:buNone/>
            </a:pPr>
            <a:r>
              <a:rPr lang="en"/>
              <a:t>1:18:56</a:t>
            </a:r>
            <a:endParaRPr/>
          </a:p>
          <a:p>
            <a:pPr marL="0" lvl="0" indent="0" algn="l" rtl="0">
              <a:spcBef>
                <a:spcPts val="0"/>
              </a:spcBef>
              <a:spcAft>
                <a:spcPts val="0"/>
              </a:spcAft>
              <a:buNone/>
            </a:pPr>
            <a:r>
              <a:rPr lang="en"/>
              <a:t>using layers of abstraction and these are the five layers that we decided on we started with bits moving across space</a:t>
            </a:r>
            <a:endParaRPr/>
          </a:p>
          <a:p>
            <a:pPr marL="0" lvl="0" indent="0" algn="l" rtl="0">
              <a:spcBef>
                <a:spcPts val="0"/>
              </a:spcBef>
              <a:spcAft>
                <a:spcPts val="0"/>
              </a:spcAft>
              <a:buNone/>
            </a:pPr>
            <a:r>
              <a:rPr lang="en"/>
              <a:t>1:19:03</a:t>
            </a:r>
            <a:endParaRPr/>
          </a:p>
          <a:p>
            <a:pPr marL="0" lvl="0" indent="0" algn="l" rtl="0">
              <a:spcBef>
                <a:spcPts val="0"/>
              </a:spcBef>
              <a:spcAft>
                <a:spcPts val="0"/>
              </a:spcAft>
              <a:buNone/>
            </a:pPr>
            <a:r>
              <a:rPr lang="en"/>
              <a:t>we use them to link up a local network we use that to link up the entire</a:t>
            </a:r>
            <a:endParaRPr/>
          </a:p>
          <a:p>
            <a:pPr marL="0" lvl="0" indent="0" algn="l" rtl="0">
              <a:spcBef>
                <a:spcPts val="0"/>
              </a:spcBef>
              <a:spcAft>
                <a:spcPts val="0"/>
              </a:spcAft>
              <a:buNone/>
            </a:pPr>
            <a:r>
              <a:rPr lang="en"/>
              <a:t>1:19:09</a:t>
            </a:r>
            <a:endParaRPr/>
          </a:p>
          <a:p>
            <a:pPr marL="0" lvl="0" indent="0" algn="l" rtl="0">
              <a:spcBef>
                <a:spcPts val="0"/>
              </a:spcBef>
              <a:spcAft>
                <a:spcPts val="0"/>
              </a:spcAft>
              <a:buNone/>
            </a:pPr>
            <a:r>
              <a:rPr lang="en"/>
              <a:t>internet in the network of networks topology that we talked about then we added transport to guaranteed</a:t>
            </a:r>
            <a:endParaRPr/>
          </a:p>
          <a:p>
            <a:pPr marL="0" lvl="0" indent="0" algn="l" rtl="0">
              <a:spcBef>
                <a:spcPts val="0"/>
              </a:spcBef>
              <a:spcAft>
                <a:spcPts val="0"/>
              </a:spcAft>
              <a:buNone/>
            </a:pPr>
            <a:r>
              <a:rPr lang="en"/>
              <a:t>1:19:15</a:t>
            </a:r>
            <a:endParaRPr/>
          </a:p>
          <a:p>
            <a:pPr marL="0" lvl="0" indent="0" algn="l" rtl="0">
              <a:spcBef>
                <a:spcPts val="0"/>
              </a:spcBef>
              <a:spcAft>
                <a:spcPts val="0"/>
              </a:spcAft>
              <a:buNone/>
            </a:pPr>
            <a:r>
              <a:rPr lang="en"/>
              <a:t>reliability Because the Internet was best effort and then finally users can build whatever applications they want as</a:t>
            </a:r>
            <a:endParaRPr/>
          </a:p>
          <a:p>
            <a:pPr marL="0" lvl="0" indent="0" algn="l" rtl="0">
              <a:spcBef>
                <a:spcPts val="0"/>
              </a:spcBef>
              <a:spcAft>
                <a:spcPts val="0"/>
              </a:spcAft>
              <a:buNone/>
            </a:pPr>
            <a:r>
              <a:rPr lang="en"/>
              <a:t>1:19:23</a:t>
            </a:r>
            <a:endParaRPr/>
          </a:p>
          <a:p>
            <a:pPr marL="0" lvl="0" indent="0" algn="l" rtl="0">
              <a:spcBef>
                <a:spcPts val="0"/>
              </a:spcBef>
              <a:spcAft>
                <a:spcPts val="0"/>
              </a:spcAft>
              <a:buNone/>
            </a:pPr>
            <a:r>
              <a:rPr lang="en"/>
              <a:t>packets move down the stack we we add headers and we Nest them and as packets</a:t>
            </a:r>
            <a:endParaRPr/>
          </a:p>
          <a:p>
            <a:pPr marL="0" lvl="0" indent="0" algn="l" rtl="0">
              <a:spcBef>
                <a:spcPts val="0"/>
              </a:spcBef>
              <a:spcAft>
                <a:spcPts val="0"/>
              </a:spcAft>
              <a:buNone/>
            </a:pPr>
            <a:r>
              <a:rPr lang="en"/>
              <a:t>1:19:28</a:t>
            </a:r>
            <a:endParaRPr/>
          </a:p>
          <a:p>
            <a:pPr marL="0" lvl="0" indent="0" algn="l" rtl="0">
              <a:spcBef>
                <a:spcPts val="0"/>
              </a:spcBef>
              <a:spcAft>
                <a:spcPts val="0"/>
              </a:spcAft>
              <a:buNone/>
            </a:pPr>
            <a:r>
              <a:rPr lang="en"/>
              <a:t>move up the stack we unwrap the headers and that created this little funny uh shape that we saw from earlier also we</a:t>
            </a:r>
            <a:endParaRPr/>
          </a:p>
          <a:p>
            <a:pPr marL="0" lvl="0" indent="0" algn="l" rtl="0">
              <a:spcBef>
                <a:spcPts val="0"/>
              </a:spcBef>
              <a:spcAft>
                <a:spcPts val="0"/>
              </a:spcAft>
              <a:buNone/>
            </a:pPr>
            <a:r>
              <a:rPr lang="en"/>
              <a:t>1:19:35</a:t>
            </a:r>
            <a:endParaRPr/>
          </a:p>
          <a:p>
            <a:pPr marL="0" lvl="0" indent="0" algn="l" rtl="0">
              <a:spcBef>
                <a:spcPts val="0"/>
              </a:spcBef>
              <a:spcAft>
                <a:spcPts val="0"/>
              </a:spcAft>
              <a:buNone/>
            </a:pPr>
            <a:r>
              <a:rPr lang="en"/>
              <a:t>saw that hosts have to understand layers one through seven top to bottom because they want to parse the end packet</a:t>
            </a:r>
            <a:endParaRPr/>
          </a:p>
          <a:p>
            <a:pPr marL="0" lvl="0" indent="0" algn="l" rtl="0">
              <a:spcBef>
                <a:spcPts val="0"/>
              </a:spcBef>
              <a:spcAft>
                <a:spcPts val="0"/>
              </a:spcAft>
              <a:buNone/>
            </a:pPr>
            <a:r>
              <a:rPr lang="en"/>
              <a:t>1:19:41</a:t>
            </a:r>
            <a:endParaRPr/>
          </a:p>
          <a:p>
            <a:pPr marL="0" lvl="0" indent="0" algn="l" rtl="0">
              <a:spcBef>
                <a:spcPts val="0"/>
              </a:spcBef>
              <a:spcAft>
                <a:spcPts val="0"/>
              </a:spcAft>
              <a:buNone/>
            </a:pPr>
            <a:r>
              <a:rPr lang="en"/>
              <a:t>whereas routers only have to understand layers one through three and we saw that at Layer Two your destination is the</a:t>
            </a:r>
            <a:endParaRPr/>
          </a:p>
          <a:p>
            <a:pPr marL="0" lvl="0" indent="0" algn="l" rtl="0">
              <a:spcBef>
                <a:spcPts val="0"/>
              </a:spcBef>
              <a:spcAft>
                <a:spcPts val="0"/>
              </a:spcAft>
              <a:buNone/>
            </a:pPr>
            <a:r>
              <a:rPr lang="en"/>
              <a:t>1:19:48</a:t>
            </a:r>
            <a:endParaRPr/>
          </a:p>
          <a:p>
            <a:pPr marL="0" lvl="0" indent="0" algn="l" rtl="0">
              <a:spcBef>
                <a:spcPts val="0"/>
              </a:spcBef>
              <a:spcAft>
                <a:spcPts val="0"/>
              </a:spcAft>
              <a:buNone/>
            </a:pPr>
            <a:r>
              <a:rPr lang="en"/>
              <a:t>next intermediate router it says go to router five they're not the destination but they're going to get you closer</a:t>
            </a:r>
            <a:endParaRPr/>
          </a:p>
          <a:p>
            <a:pPr marL="0" lvl="0" indent="0" algn="l" rtl="0">
              <a:spcBef>
                <a:spcPts val="0"/>
              </a:spcBef>
              <a:spcAft>
                <a:spcPts val="0"/>
              </a:spcAft>
              <a:buNone/>
            </a:pPr>
            <a:r>
              <a:rPr lang="en"/>
              <a:t>1:19:54</a:t>
            </a:r>
            <a:endParaRPr/>
          </a:p>
          <a:p>
            <a:pPr marL="0" lvl="0" indent="0" algn="l" rtl="0">
              <a:spcBef>
                <a:spcPts val="0"/>
              </a:spcBef>
              <a:spcAft>
                <a:spcPts val="0"/>
              </a:spcAft>
              <a:buNone/>
            </a:pPr>
            <a:r>
              <a:rPr lang="en"/>
              <a:t>Layer Three is always the end host and the original sender and layer four identify specific applications on the</a:t>
            </a:r>
            <a:endParaRPr/>
          </a:p>
          <a:p>
            <a:pPr marL="0" lvl="0" indent="0" algn="l" rtl="0">
              <a:spcBef>
                <a:spcPts val="0"/>
              </a:spcBef>
              <a:spcAft>
                <a:spcPts val="0"/>
              </a:spcAft>
              <a:buNone/>
            </a:pPr>
            <a:r>
              <a:rPr lang="en"/>
              <a:t>1:20:01</a:t>
            </a:r>
            <a:endParaRPr/>
          </a:p>
          <a:p>
            <a:pPr marL="0" lvl="0" indent="0" algn="l" rtl="0">
              <a:spcBef>
                <a:spcPts val="0"/>
              </a:spcBef>
              <a:spcAft>
                <a:spcPts val="0"/>
              </a:spcAft>
              <a:buNone/>
            </a:pPr>
            <a:r>
              <a:rPr lang="en"/>
              <a:t>end host think of it like specific people in the building okay so with that that's it for</a:t>
            </a:r>
            <a:endParaRPr/>
          </a:p>
          <a:p>
            <a:pPr marL="0" lvl="0" indent="0" algn="l" rtl="0">
              <a:spcBef>
                <a:spcPts val="0"/>
              </a:spcBef>
              <a:spcAft>
                <a:spcPts val="0"/>
              </a:spcAft>
              <a:buNone/>
            </a:pPr>
            <a:r>
              <a:rPr lang="en"/>
              <a:t>1:20:07</a:t>
            </a:r>
            <a:endParaRPr/>
          </a:p>
          <a:p>
            <a:pPr marL="0" lvl="0" indent="0" algn="l" rtl="0">
              <a:spcBef>
                <a:spcPts val="0"/>
              </a:spcBef>
              <a:spcAft>
                <a:spcPts val="0"/>
              </a:spcAft>
              <a:buNone/>
            </a:pPr>
            <a:r>
              <a:rPr lang="en"/>
              <a:t>today and we will see you next week and if you have questions we can take them up front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f7e107ab8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f7e107ab8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https://commons.wikimedia.org/wiki/File:PNGedUSoutline.png</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Another one that maybe you haven't seen before when you're programming in other areas is that the internet is asynchronous and what I mean by that is that the internet is all over the world so it's not the case that when you update something someone else gets the update right away there's a speed limit in physics called the speed of light things cannot travel faster than the speed of light (at least in our universe) so what that means is for example if I update something here in San Francisco well then by the time it reaches New York even if it travels at the fastest possible speed with no obstacles along the way it would still take 13 milliseconds 13 milliseconds is actually a really long time in computer world and if you have a CPU that runs at this particular frequency that means that your CPU has already executed 42 million instructions by the time your message has reached New York and you can imagine if they send a message back to you that's another 42 million Cycles so by the time you get the information you have already done lots of other work and the information that you receive is by definition outdated there's just no way to get instant updates from New York because it's too far away so because the internet is built in all these different places things that you send over the internet are going to be outdated and we have to deal with that.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f7e107ab8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f7e107ab8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one challenge is the internet has to handle failures it would be really bad if a </a:t>
            </a:r>
            <a:r>
              <a:rPr lang="en-US">
                <a:solidFill>
                  <a:schemeClr val="accent2"/>
                </a:solidFill>
                <a:latin typeface="Roboto"/>
                <a:ea typeface="Roboto"/>
                <a:cs typeface="Roboto"/>
                <a:sym typeface="Roboto"/>
              </a:rPr>
              <a:t>With 50 components, each working 99% of the time,</a:t>
            </a:r>
            <a:br>
              <a:rPr lang="en-US">
                <a:solidFill>
                  <a:schemeClr val="accent2"/>
                </a:solidFill>
                <a:latin typeface="Roboto"/>
                <a:ea typeface="Roboto"/>
                <a:cs typeface="Roboto"/>
                <a:sym typeface="Roboto"/>
              </a:rPr>
            </a:br>
            <a:r>
              <a:rPr lang="en-US">
                <a:solidFill>
                  <a:schemeClr val="accent2"/>
                </a:solidFill>
                <a:latin typeface="Roboto"/>
                <a:ea typeface="Roboto"/>
                <a:cs typeface="Roboto"/>
                <a:sym typeface="Roboto"/>
              </a:rPr>
              <a:t>there's a 39.5% chance that at least one of them fails!</a:t>
            </a:r>
            <a:endParaRPr lang="en-US">
              <a:solidFill>
                <a:schemeClr val="accent2"/>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12:46</a:t>
            </a:r>
            <a:endParaRPr dirty="0"/>
          </a:p>
          <a:p>
            <a:pPr marL="0" lvl="0" indent="0" algn="l" rtl="0">
              <a:spcBef>
                <a:spcPts val="0"/>
              </a:spcBef>
              <a:spcAft>
                <a:spcPts val="0"/>
              </a:spcAft>
              <a:buNone/>
            </a:pPr>
            <a:r>
              <a:rPr lang="en" dirty="0"/>
              <a:t>server somewhere went down and the entire world just stopped working there's no more internet so we have to</a:t>
            </a:r>
            <a:endParaRPr dirty="0"/>
          </a:p>
          <a:p>
            <a:pPr marL="0" lvl="0" indent="0" algn="l" rtl="0">
              <a:spcBef>
                <a:spcPts val="0"/>
              </a:spcBef>
              <a:spcAft>
                <a:spcPts val="0"/>
              </a:spcAft>
              <a:buNone/>
            </a:pPr>
            <a:r>
              <a:rPr lang="en" dirty="0"/>
              <a:t>12:53</a:t>
            </a:r>
            <a:endParaRPr dirty="0"/>
          </a:p>
          <a:p>
            <a:pPr marL="0" lvl="0" indent="0" algn="l" rtl="0">
              <a:spcBef>
                <a:spcPts val="0"/>
              </a:spcBef>
              <a:spcAft>
                <a:spcPts val="0"/>
              </a:spcAft>
              <a:buNone/>
            </a:pPr>
            <a:r>
              <a:rPr lang="en" dirty="0"/>
              <a:t>build the internet in such a way that if something Fails Like a server goes down or a router goes down or something or</a:t>
            </a:r>
            <a:endParaRPr dirty="0"/>
          </a:p>
          <a:p>
            <a:pPr marL="0" lvl="0" indent="0" algn="l" rtl="0">
              <a:spcBef>
                <a:spcPts val="0"/>
              </a:spcBef>
              <a:spcAft>
                <a:spcPts val="0"/>
              </a:spcAft>
              <a:buNone/>
            </a:pPr>
            <a:r>
              <a:rPr lang="en" dirty="0"/>
              <a:t>12:58</a:t>
            </a:r>
            <a:endParaRPr dirty="0"/>
          </a:p>
          <a:p>
            <a:pPr marL="0" lvl="0" indent="0" algn="l" rtl="0">
              <a:spcBef>
                <a:spcPts val="0"/>
              </a:spcBef>
              <a:spcAft>
                <a:spcPts val="0"/>
              </a:spcAft>
              <a:buNone/>
            </a:pPr>
            <a:r>
              <a:rPr lang="en" dirty="0"/>
              <a:t>there's a power outage in Berkeley the rest of the world should still be able to service the internet or access the</a:t>
            </a:r>
            <a:endParaRPr dirty="0"/>
          </a:p>
          <a:p>
            <a:pPr marL="0" lvl="0" indent="0" algn="l" rtl="0">
              <a:spcBef>
                <a:spcPts val="0"/>
              </a:spcBef>
              <a:spcAft>
                <a:spcPts val="0"/>
              </a:spcAft>
              <a:buNone/>
            </a:pPr>
            <a:r>
              <a:rPr lang="en" dirty="0"/>
              <a:t>13:05</a:t>
            </a:r>
            <a:endParaRPr dirty="0"/>
          </a:p>
          <a:p>
            <a:pPr marL="0" lvl="0" indent="0" algn="l" rtl="0">
              <a:spcBef>
                <a:spcPts val="0"/>
              </a:spcBef>
              <a:spcAft>
                <a:spcPts val="0"/>
              </a:spcAft>
              <a:buNone/>
            </a:pPr>
            <a:r>
              <a:rPr lang="en" dirty="0"/>
              <a:t>internet so we have to handle failures and we have to handle it at scale so for example even if a whole city has a</a:t>
            </a:r>
            <a:endParaRPr dirty="0"/>
          </a:p>
          <a:p>
            <a:pPr marL="0" lvl="0" indent="0" algn="l" rtl="0">
              <a:spcBef>
                <a:spcPts val="0"/>
              </a:spcBef>
              <a:spcAft>
                <a:spcPts val="0"/>
              </a:spcAft>
              <a:buNone/>
            </a:pPr>
            <a:r>
              <a:rPr lang="en" dirty="0"/>
              <a:t>13:11</a:t>
            </a:r>
            <a:endParaRPr dirty="0"/>
          </a:p>
          <a:p>
            <a:pPr marL="0" lvl="0" indent="0" algn="l" rtl="0">
              <a:spcBef>
                <a:spcPts val="0"/>
              </a:spcBef>
              <a:spcAft>
                <a:spcPts val="0"/>
              </a:spcAft>
              <a:buNone/>
            </a:pPr>
            <a:r>
              <a:rPr lang="en" dirty="0"/>
              <a:t>blackout the internet should still continue working for everyone else in the world so wires could break network</a:t>
            </a:r>
            <a:endParaRPr dirty="0"/>
          </a:p>
          <a:p>
            <a:pPr marL="0" lvl="0" indent="0" algn="l" rtl="0">
              <a:spcBef>
                <a:spcPts val="0"/>
              </a:spcBef>
              <a:spcAft>
                <a:spcPts val="0"/>
              </a:spcAft>
              <a:buNone/>
            </a:pPr>
            <a:r>
              <a:rPr lang="en" dirty="0"/>
              <a:t>13:18</a:t>
            </a:r>
            <a:endParaRPr dirty="0"/>
          </a:p>
          <a:p>
            <a:pPr marL="0" lvl="0" indent="0" algn="l" rtl="0">
              <a:spcBef>
                <a:spcPts val="0"/>
              </a:spcBef>
              <a:spcAft>
                <a:spcPts val="0"/>
              </a:spcAft>
              <a:buNone/>
            </a:pPr>
            <a:r>
              <a:rPr lang="en" dirty="0"/>
              <a:t>devices could break a city could go down terms of blackout and the internet should still work and even weirder</a:t>
            </a:r>
            <a:endParaRPr dirty="0"/>
          </a:p>
          <a:p>
            <a:pPr marL="0" lvl="0" indent="0" algn="l" rtl="0">
              <a:spcBef>
                <a:spcPts val="0"/>
              </a:spcBef>
              <a:spcAft>
                <a:spcPts val="0"/>
              </a:spcAft>
              <a:buNone/>
            </a:pPr>
            <a:r>
              <a:rPr lang="en" dirty="0"/>
              <a:t>13:25</a:t>
            </a:r>
            <a:endParaRPr dirty="0"/>
          </a:p>
          <a:p>
            <a:pPr marL="0" lvl="0" indent="0" algn="l" rtl="0">
              <a:spcBef>
                <a:spcPts val="0"/>
              </a:spcBef>
              <a:spcAft>
                <a:spcPts val="0"/>
              </a:spcAft>
              <a:buNone/>
            </a:pPr>
            <a:r>
              <a:rPr lang="en" dirty="0"/>
              <a:t>compounding this issue is that when something fails you might not know right away remember the issue from before</a:t>
            </a:r>
            <a:endParaRPr dirty="0"/>
          </a:p>
          <a:p>
            <a:pPr marL="0" lvl="0" indent="0" algn="l" rtl="0">
              <a:spcBef>
                <a:spcPts val="0"/>
              </a:spcBef>
              <a:spcAft>
                <a:spcPts val="0"/>
              </a:spcAft>
              <a:buNone/>
            </a:pPr>
            <a:r>
              <a:rPr lang="en" dirty="0"/>
              <a:t>13:32</a:t>
            </a:r>
            <a:endParaRPr dirty="0"/>
          </a:p>
          <a:p>
            <a:pPr marL="0" lvl="0" indent="0" algn="l" rtl="0">
              <a:spcBef>
                <a:spcPts val="0"/>
              </a:spcBef>
              <a:spcAft>
                <a:spcPts val="0"/>
              </a:spcAft>
              <a:buNone/>
            </a:pPr>
            <a:r>
              <a:rPr lang="en" dirty="0"/>
              <a:t>where everyone is located Far Away by the time you find out that something has failed that news might be old who knows</a:t>
            </a:r>
            <a:endParaRPr dirty="0"/>
          </a:p>
          <a:p>
            <a:pPr marL="0" lvl="0" indent="0" algn="l" rtl="0">
              <a:spcBef>
                <a:spcPts val="0"/>
              </a:spcBef>
              <a:spcAft>
                <a:spcPts val="0"/>
              </a:spcAft>
              <a:buNone/>
            </a:pPr>
            <a:r>
              <a:rPr lang="en" dirty="0"/>
              <a:t>13:39</a:t>
            </a:r>
            <a:endParaRPr dirty="0"/>
          </a:p>
          <a:p>
            <a:pPr marL="0" lvl="0" indent="0" algn="l" rtl="0">
              <a:spcBef>
                <a:spcPts val="0"/>
              </a:spcBef>
              <a:spcAft>
                <a:spcPts val="0"/>
              </a:spcAft>
              <a:buNone/>
            </a:pPr>
            <a:r>
              <a:rPr lang="en" dirty="0"/>
              <a:t>they might be back up that news might be outdated so combining this and the fact</a:t>
            </a:r>
            <a:endParaRPr dirty="0"/>
          </a:p>
          <a:p>
            <a:pPr marL="0" lvl="0" indent="0" algn="l" rtl="0">
              <a:spcBef>
                <a:spcPts val="0"/>
              </a:spcBef>
              <a:spcAft>
                <a:spcPts val="0"/>
              </a:spcAft>
              <a:buNone/>
            </a:pPr>
            <a:r>
              <a:rPr lang="en" dirty="0"/>
              <a:t>13:44</a:t>
            </a:r>
            <a:endParaRPr dirty="0"/>
          </a:p>
          <a:p>
            <a:pPr marL="0" lvl="0" indent="0" algn="l" rtl="0">
              <a:spcBef>
                <a:spcPts val="0"/>
              </a:spcBef>
              <a:spcAft>
                <a:spcPts val="0"/>
              </a:spcAft>
              <a:buNone/>
            </a:pPr>
            <a:r>
              <a:rPr lang="en" dirty="0"/>
              <a:t>that information that you get is outdated it makes things really tricky and in fact some say that the internet</a:t>
            </a:r>
            <a:endParaRPr dirty="0"/>
          </a:p>
          <a:p>
            <a:pPr marL="0" lvl="0" indent="0" algn="l" rtl="0">
              <a:spcBef>
                <a:spcPts val="0"/>
              </a:spcBef>
              <a:spcAft>
                <a:spcPts val="0"/>
              </a:spcAft>
              <a:buNone/>
            </a:pPr>
            <a:r>
              <a:rPr lang="en" dirty="0"/>
              <a:t>13:50</a:t>
            </a:r>
            <a:endParaRPr dirty="0"/>
          </a:p>
          <a:p>
            <a:pPr marL="0" lvl="0" indent="0" algn="l" rtl="0">
              <a:spcBef>
                <a:spcPts val="0"/>
              </a:spcBef>
              <a:spcAft>
                <a:spcPts val="0"/>
              </a:spcAft>
              <a:buNone/>
            </a:pPr>
            <a:r>
              <a:rPr lang="en" dirty="0"/>
              <a:t>was the first system that really had to handle failur at this kind of amazing worldwide scale so when you're writing a</a:t>
            </a:r>
            <a:endParaRPr dirty="0"/>
          </a:p>
          <a:p>
            <a:pPr marL="0" lvl="0" indent="0" algn="l" rtl="0">
              <a:spcBef>
                <a:spcPts val="0"/>
              </a:spcBef>
              <a:spcAft>
                <a:spcPts val="0"/>
              </a:spcAft>
              <a:buNone/>
            </a:pPr>
            <a:r>
              <a:rPr lang="en" dirty="0"/>
              <a:t>13:56</a:t>
            </a:r>
            <a:endParaRPr dirty="0"/>
          </a:p>
          <a:p>
            <a:pPr marL="0" lvl="0" indent="0" algn="l" rtl="0">
              <a:spcBef>
                <a:spcPts val="0"/>
              </a:spcBef>
              <a:spcAft>
                <a:spcPts val="0"/>
              </a:spcAft>
              <a:buNone/>
            </a:pPr>
            <a:r>
              <a:rPr lang="en" dirty="0"/>
              <a:t>program and it crashes it's no big deal but when the internet when people are writing the internet we got to make sure</a:t>
            </a:r>
            <a:endParaRPr dirty="0"/>
          </a:p>
          <a:p>
            <a:pPr marL="0" lvl="0" indent="0" algn="l" rtl="0">
              <a:spcBef>
                <a:spcPts val="0"/>
              </a:spcBef>
              <a:spcAft>
                <a:spcPts val="0"/>
              </a:spcAft>
              <a:buNone/>
            </a:pPr>
            <a:r>
              <a:rPr lang="en" dirty="0"/>
              <a:t>14:02</a:t>
            </a:r>
            <a:endParaRPr dirty="0"/>
          </a:p>
          <a:p>
            <a:pPr marL="0" lvl="0" indent="0" algn="l" rtl="0">
              <a:spcBef>
                <a:spcPts val="0"/>
              </a:spcBef>
              <a:spcAft>
                <a:spcPts val="0"/>
              </a:spcAft>
              <a:buNone/>
            </a:pPr>
            <a:r>
              <a:rPr lang="en" dirty="0"/>
              <a:t>this thing does not crash has to work for basically all of time which is</a:t>
            </a:r>
            <a:endParaRPr dirty="0"/>
          </a:p>
          <a:p>
            <a:pPr marL="0" lvl="0" indent="0" algn="l" rtl="0">
              <a:spcBef>
                <a:spcPts val="0"/>
              </a:spcBef>
              <a:spcAft>
                <a:spcPts val="0"/>
              </a:spcAft>
              <a:buNone/>
            </a:pPr>
            <a:r>
              <a:rPr lang="en" dirty="0"/>
              <a:t>14:08</a:t>
            </a:r>
            <a:endParaRPr dirty="0"/>
          </a:p>
          <a:p>
            <a:pPr marL="0" lvl="0" indent="0" algn="l" rtl="0">
              <a:spcBef>
                <a:spcPts val="0"/>
              </a:spcBef>
              <a:spcAft>
                <a:spcPts val="0"/>
              </a:spcAft>
              <a:buNone/>
            </a:pPr>
            <a:r>
              <a:rPr lang="en" dirty="0"/>
              <a:t>pretty big challenge so I mean here's just an example if I have 50 links and we'll talk about links next time and if</a:t>
            </a:r>
            <a:endParaRPr dirty="0"/>
          </a:p>
          <a:p>
            <a:pPr marL="0" lvl="0" indent="0" algn="l" rtl="0">
              <a:spcBef>
                <a:spcPts val="0"/>
              </a:spcBef>
              <a:spcAft>
                <a:spcPts val="0"/>
              </a:spcAft>
              <a:buNone/>
            </a:pPr>
            <a:r>
              <a:rPr lang="en" dirty="0"/>
              <a:t>14:14</a:t>
            </a:r>
            <a:endParaRPr dirty="0"/>
          </a:p>
          <a:p>
            <a:pPr marL="0" lvl="0" indent="0" algn="l" rtl="0">
              <a:spcBef>
                <a:spcPts val="0"/>
              </a:spcBef>
              <a:spcAft>
                <a:spcPts val="0"/>
              </a:spcAft>
              <a:buNone/>
            </a:pPr>
            <a:r>
              <a:rPr lang="en" dirty="0"/>
              <a:t>they all work 99% of the time there's already a 39% chance that something fails so if I uh expand this to the</a:t>
            </a:r>
            <a:endParaRPr dirty="0"/>
          </a:p>
          <a:p>
            <a:pPr marL="0" lvl="0" indent="0" algn="l" rtl="0">
              <a:spcBef>
                <a:spcPts val="0"/>
              </a:spcBef>
              <a:spcAft>
                <a:spcPts val="0"/>
              </a:spcAft>
              <a:buNone/>
            </a:pPr>
            <a:r>
              <a:rPr lang="en" dirty="0"/>
              <a:t>14:21</a:t>
            </a:r>
            <a:endParaRPr dirty="0"/>
          </a:p>
          <a:p>
            <a:pPr marL="0" lvl="0" indent="0" algn="l" rtl="0">
              <a:spcBef>
                <a:spcPts val="0"/>
              </a:spcBef>
              <a:spcAft>
                <a:spcPts val="0"/>
              </a:spcAft>
              <a:buNone/>
            </a:pPr>
            <a:r>
              <a:rPr lang="en" dirty="0"/>
              <a:t>entire world things are failing all the time there's like millions of wires in the world right now as we're speaking</a:t>
            </a:r>
            <a:endParaRPr dirty="0"/>
          </a:p>
          <a:p>
            <a:pPr marL="0" lvl="0" indent="0" algn="l" rtl="0">
              <a:spcBef>
                <a:spcPts val="0"/>
              </a:spcBef>
              <a:spcAft>
                <a:spcPts val="0"/>
              </a:spcAft>
              <a:buNone/>
            </a:pPr>
            <a:r>
              <a:rPr lang="en" dirty="0"/>
              <a:t>14:28</a:t>
            </a:r>
            <a:endParaRPr dirty="0"/>
          </a:p>
          <a:p>
            <a:pPr marL="0" lvl="0" indent="0" algn="l" rtl="0">
              <a:spcBef>
                <a:spcPts val="0"/>
              </a:spcBef>
              <a:spcAft>
                <a:spcPts val="0"/>
              </a:spcAft>
              <a:buNone/>
            </a:pPr>
            <a:r>
              <a:rPr lang="en" dirty="0"/>
              <a:t>something is failing but the internet is still working how do they build that that's something we're going to find out</a:t>
            </a:r>
            <a:endParaRPr dirty="0"/>
          </a:p>
          <a:p>
            <a:pPr marL="0" lvl="0" indent="0" algn="l" rtl="0">
              <a:spcBef>
                <a:spcPts val="0"/>
              </a:spcBef>
              <a:spcAft>
                <a:spcPts val="0"/>
              </a:spcAft>
              <a:buNone/>
            </a:pPr>
            <a:r>
              <a:rPr lang="en" dirty="0"/>
              <a:t>14:34</a:t>
            </a:r>
            <a:endParaRPr dirty="0"/>
          </a:p>
          <a:p>
            <a:pPr marL="0" lvl="0" indent="0" algn="l" rtl="0">
              <a:spcBef>
                <a:spcPts val="0"/>
              </a:spcBef>
              <a:spcAft>
                <a:spcPts val="0"/>
              </a:spcAft>
              <a:buNone/>
            </a:pPr>
            <a:r>
              <a:rPr lang="en" dirty="0"/>
              <a:t>okay so to recap all the things we just saw why is the internet interesting why are we studying this as opposed to</a:t>
            </a:r>
            <a:endParaRPr dirty="0"/>
          </a:p>
          <a:p>
            <a:pPr marL="0" lvl="0" indent="0" algn="l" rtl="0">
              <a:spcBef>
                <a:spcPts val="0"/>
              </a:spcBef>
              <a:spcAft>
                <a:spcPts val="0"/>
              </a:spcAft>
              <a:buNone/>
            </a:pPr>
            <a:r>
              <a:rPr lang="en" dirty="0"/>
              <a:t>14:40</a:t>
            </a:r>
            <a:endParaRPr dirty="0"/>
          </a:p>
          <a:p>
            <a:pPr marL="0" lvl="0" indent="0" algn="l" rtl="0">
              <a:spcBef>
                <a:spcPts val="0"/>
              </a:spcBef>
              <a:spcAft>
                <a:spcPts val="0"/>
              </a:spcAft>
              <a:buNone/>
            </a:pPr>
            <a:r>
              <a:rPr lang="en" dirty="0"/>
              <a:t>studying anything else it's Federated lots of different companies make it up the scale is amazing it's constantly</a:t>
            </a:r>
            <a:endParaRPr dirty="0"/>
          </a:p>
          <a:p>
            <a:pPr marL="0" lvl="0" indent="0" algn="l" rtl="0">
              <a:spcBef>
                <a:spcPts val="0"/>
              </a:spcBef>
              <a:spcAft>
                <a:spcPts val="0"/>
              </a:spcAft>
              <a:buNone/>
            </a:pPr>
            <a:r>
              <a:rPr lang="en" dirty="0"/>
              <a:t>14:46</a:t>
            </a:r>
            <a:endParaRPr dirty="0"/>
          </a:p>
          <a:p>
            <a:pPr marL="0" lvl="0" indent="0" algn="l" rtl="0">
              <a:spcBef>
                <a:spcPts val="0"/>
              </a:spcBef>
              <a:spcAft>
                <a:spcPts val="0"/>
              </a:spcAft>
              <a:buNone/>
            </a:pPr>
            <a:r>
              <a:rPr lang="en" dirty="0"/>
              <a:t>evolving the users want all sorts of different things that we have to service everything is asynchronous when you</a:t>
            </a:r>
            <a:endParaRPr dirty="0"/>
          </a:p>
          <a:p>
            <a:pPr marL="0" lvl="0" indent="0" algn="l" rtl="0">
              <a:spcBef>
                <a:spcPts val="0"/>
              </a:spcBef>
              <a:spcAft>
                <a:spcPts val="0"/>
              </a:spcAft>
              <a:buNone/>
            </a:pPr>
            <a:r>
              <a:rPr lang="en" dirty="0"/>
              <a:t>14:52</a:t>
            </a:r>
            <a:endParaRPr dirty="0"/>
          </a:p>
          <a:p>
            <a:pPr marL="0" lvl="0" indent="0" algn="l" rtl="0">
              <a:spcBef>
                <a:spcPts val="0"/>
              </a:spcBef>
              <a:spcAft>
                <a:spcPts val="0"/>
              </a:spcAft>
              <a:buNone/>
            </a:pPr>
            <a:r>
              <a:rPr lang="en" dirty="0"/>
              <a:t>receive something it's outdated already and we have to handle failures at scale we can't let a single service going down</a:t>
            </a:r>
            <a:endParaRPr dirty="0"/>
          </a:p>
          <a:p>
            <a:pPr marL="0" lvl="0" indent="0" algn="l" rtl="0">
              <a:spcBef>
                <a:spcPts val="0"/>
              </a:spcBef>
              <a:spcAft>
                <a:spcPts val="0"/>
              </a:spcAft>
              <a:buNone/>
            </a:pPr>
            <a:r>
              <a:rPr lang="en" dirty="0"/>
              <a:t>14:59</a:t>
            </a:r>
            <a:endParaRPr dirty="0"/>
          </a:p>
          <a:p>
            <a:pPr marL="0" lvl="0" indent="0" algn="l" rtl="0">
              <a:spcBef>
                <a:spcPts val="0"/>
              </a:spcBef>
              <a:spcAft>
                <a:spcPts val="0"/>
              </a:spcAft>
              <a:buNone/>
            </a:pPr>
            <a:r>
              <a:rPr lang="en" dirty="0"/>
              <a:t>down break the entire internet so all of these are things that are going to come back and haunt us as we try and design</a:t>
            </a:r>
            <a:endParaRPr dirty="0"/>
          </a:p>
          <a:p>
            <a:pPr marL="0" lvl="0" indent="0" algn="l" rtl="0">
              <a:spcBef>
                <a:spcPts val="0"/>
              </a:spcBef>
              <a:spcAft>
                <a:spcPts val="0"/>
              </a:spcAft>
              <a:buNone/>
            </a:pPr>
            <a:r>
              <a:rPr lang="en" dirty="0"/>
              <a:t>15:06</a:t>
            </a:r>
            <a:endParaRPr dirty="0"/>
          </a:p>
          <a:p>
            <a:pPr marL="0" lvl="0" indent="0" algn="l" rtl="0">
              <a:spcBef>
                <a:spcPts val="0"/>
              </a:spcBef>
              <a:spcAft>
                <a:spcPts val="0"/>
              </a:spcAft>
              <a:buNone/>
            </a:pPr>
            <a:r>
              <a:rPr lang="en" dirty="0"/>
              <a:t>things but it will also lead to some pretty beautiful and Creative Solutions so I think it's kind of cool</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ef7e107ab8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ef7e107ab8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read the recap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What is the Internet?</a:t>
            </a:r>
            <a:endParaRPr b="1" dirty="0">
              <a:solidFill>
                <a:schemeClr val="accent3"/>
              </a:solidFill>
              <a:latin typeface="Roboto"/>
              <a:ea typeface="Roboto"/>
              <a:cs typeface="Roboto"/>
              <a:sym typeface="Roboto"/>
            </a:endParaRPr>
          </a:p>
          <a:p>
            <a:pPr marL="0" lvl="0" indent="0" algn="l" rtl="0">
              <a:spcBef>
                <a:spcPts val="600"/>
              </a:spcBef>
              <a:spcAft>
                <a:spcPts val="0"/>
              </a:spcAft>
              <a:buNone/>
            </a:pPr>
            <a:r>
              <a:rPr lang="en" dirty="0">
                <a:solidFill>
                  <a:srgbClr val="B7B7B7"/>
                </a:solidFill>
              </a:rPr>
              <a:t>Layers of the Internet</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dirty="0">
                <a:solidFill>
                  <a:srgbClr val="B7B7B7"/>
                </a:solidFill>
              </a:rPr>
              <a:t>Headers</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dirty="0">
              <a:solidFill>
                <a:srgbClr val="B7B7B7"/>
              </a:solidFill>
            </a:endParaRPr>
          </a:p>
        </p:txBody>
      </p:sp>
      <p:sp>
        <p:nvSpPr>
          <p:cNvPr id="228" name="Google Shape;228;p29"/>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the Internet?</a:t>
            </a:r>
            <a:endParaRPr dirty="0"/>
          </a:p>
        </p:txBody>
      </p:sp>
      <p:sp>
        <p:nvSpPr>
          <p:cNvPr id="229" name="Google Shape;229;p29"/>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r>
              <a:rPr lang="en-US" dirty="0"/>
              <a:t>Lecture 1, Spring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 Internet Interesting?</a:t>
            </a:r>
            <a:endParaRPr/>
          </a:p>
        </p:txBody>
      </p:sp>
      <p:sp>
        <p:nvSpPr>
          <p:cNvPr id="316" name="Google Shape;316;p38"/>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Designing the Internet required new ways of thinking.</a:t>
            </a:r>
            <a:endParaRPr/>
          </a:p>
          <a:p>
            <a:pPr marL="457200" lvl="0" indent="-342900" algn="l" rtl="0">
              <a:spcBef>
                <a:spcPts val="600"/>
              </a:spcBef>
              <a:spcAft>
                <a:spcPts val="0"/>
              </a:spcAft>
              <a:buSzPts val="1800"/>
              <a:buChar char="●"/>
            </a:pPr>
            <a:r>
              <a:rPr lang="en"/>
              <a:t>The design of the Internet influenced how we design modern systems!</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r>
              <a:rPr lang="en"/>
              <a:t>We have no theoretical model or performance benchmark.</a:t>
            </a:r>
            <a:endParaRPr/>
          </a:p>
          <a:p>
            <a:pPr marL="457200" lvl="0" indent="-342900" algn="l" rtl="0">
              <a:spcBef>
                <a:spcPts val="600"/>
              </a:spcBef>
              <a:spcAft>
                <a:spcPts val="0"/>
              </a:spcAft>
              <a:buSzPts val="1800"/>
              <a:buChar char="●"/>
            </a:pPr>
            <a:r>
              <a:rPr lang="en"/>
              <a:t>The Internet is not "optimal" according to any metric.</a:t>
            </a:r>
            <a:endParaRPr/>
          </a:p>
          <a:p>
            <a:pPr marL="457200" lvl="0" indent="-342900" algn="l" rtl="0">
              <a:spcBef>
                <a:spcPts val="0"/>
              </a:spcBef>
              <a:spcAft>
                <a:spcPts val="0"/>
              </a:spcAft>
              <a:buSzPts val="1800"/>
              <a:buChar char="●"/>
            </a:pPr>
            <a:r>
              <a:rPr lang="en"/>
              <a:t>But it balances lots of different goals very well.</a:t>
            </a:r>
            <a:endParaRPr/>
          </a:p>
          <a:p>
            <a:pPr marL="457200" lvl="0" indent="-342900" algn="l" rtl="0">
              <a:spcBef>
                <a:spcPts val="0"/>
              </a:spcBef>
              <a:spcAft>
                <a:spcPts val="0"/>
              </a:spcAft>
              <a:buSzPts val="1800"/>
              <a:buChar char="●"/>
            </a:pPr>
            <a:r>
              <a:rPr lang="en"/>
              <a:t>Need to think about practical trade-offs.</a:t>
            </a:r>
            <a:endParaRPr/>
          </a:p>
          <a:p>
            <a:pPr marL="0" lvl="0" indent="0" algn="l" rtl="0">
              <a:spcBef>
                <a:spcPts val="600"/>
              </a:spcBef>
              <a:spcAft>
                <a:spcPts val="0"/>
              </a:spcAft>
              <a:buNone/>
            </a:pPr>
            <a:endParaRPr/>
          </a:p>
          <a:p>
            <a:pPr marL="0" lvl="0" indent="0" algn="l" rtl="0">
              <a:spcBef>
                <a:spcPts val="600"/>
              </a:spcBef>
              <a:spcAft>
                <a:spcPts val="0"/>
              </a:spcAft>
              <a:buNone/>
            </a:pPr>
            <a:r>
              <a:rPr lang="en"/>
              <a:t>Writing code that works is not enough.</a:t>
            </a:r>
            <a:endParaRPr/>
          </a:p>
          <a:p>
            <a:pPr marL="457200" lvl="0" indent="-342900" algn="l" rtl="0">
              <a:spcBef>
                <a:spcPts val="600"/>
              </a:spcBef>
              <a:spcAft>
                <a:spcPts val="0"/>
              </a:spcAft>
              <a:buSzPts val="1800"/>
              <a:buChar char="●"/>
            </a:pPr>
            <a:r>
              <a:rPr lang="en"/>
              <a:t>Code must respect companies' business incentives. </a:t>
            </a:r>
            <a:r>
              <a:rPr lang="en" sz="1400">
                <a:solidFill>
                  <a:schemeClr val="accent3"/>
                </a:solidFill>
              </a:rPr>
              <a:t>(</a:t>
            </a:r>
            <a:r>
              <a:rPr lang="en" sz="1400" i="1">
                <a:solidFill>
                  <a:schemeClr val="accent3"/>
                </a:solidFill>
              </a:rPr>
              <a:t>Federation.</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Code must run at enormous scale. </a:t>
            </a:r>
            <a:r>
              <a:rPr lang="en" sz="1400">
                <a:solidFill>
                  <a:schemeClr val="accent3"/>
                </a:solidFill>
              </a:rPr>
              <a:t>(</a:t>
            </a:r>
            <a:r>
              <a:rPr lang="en" sz="1400" i="1">
                <a:solidFill>
                  <a:schemeClr val="accent3"/>
                </a:solidFill>
              </a:rPr>
              <a:t>Scale, fault-tolerance.</a:t>
            </a:r>
            <a:r>
              <a:rPr lang="en" sz="1400">
                <a:solidFill>
                  <a:schemeClr val="accent3"/>
                </a:solidFil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Protocols</a:t>
            </a:r>
            <a:endParaRPr/>
          </a:p>
        </p:txBody>
      </p:sp>
      <p:sp>
        <p:nvSpPr>
          <p:cNvPr id="322" name="Google Shape;322;p39"/>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Internet is all about designing </a:t>
            </a:r>
            <a:r>
              <a:rPr lang="en" b="1"/>
              <a:t>protocols</a:t>
            </a:r>
            <a:r>
              <a:rPr lang="en"/>
              <a:t>.</a:t>
            </a:r>
            <a:endParaRPr/>
          </a:p>
          <a:p>
            <a:pPr marL="457200" lvl="0" indent="-342900" algn="l" rtl="0">
              <a:spcBef>
                <a:spcPts val="600"/>
              </a:spcBef>
              <a:spcAft>
                <a:spcPts val="0"/>
              </a:spcAft>
              <a:buSzPts val="1800"/>
              <a:buChar char="●"/>
            </a:pPr>
            <a:r>
              <a:rPr lang="en"/>
              <a:t>Protocol: A specification on how to communicate.</a:t>
            </a:r>
            <a:endParaRPr/>
          </a:p>
          <a:p>
            <a:pPr marL="914400" lvl="1" indent="-342900" algn="l" rtl="0">
              <a:spcBef>
                <a:spcPts val="0"/>
              </a:spcBef>
              <a:spcAft>
                <a:spcPts val="0"/>
              </a:spcAft>
              <a:buSzPts val="1800"/>
              <a:buChar char="○"/>
            </a:pPr>
            <a:r>
              <a:rPr lang="en"/>
              <a:t>Syntax: Format of messages. What do the 1s and 0s mean?</a:t>
            </a:r>
            <a:endParaRPr/>
          </a:p>
          <a:p>
            <a:pPr marL="914400" lvl="1" indent="-342900" algn="l" rtl="0">
              <a:spcBef>
                <a:spcPts val="0"/>
              </a:spcBef>
              <a:spcAft>
                <a:spcPts val="0"/>
              </a:spcAft>
              <a:buSzPts val="1800"/>
              <a:buChar char="○"/>
            </a:pPr>
            <a:r>
              <a:rPr lang="en"/>
              <a:t>Semantics: What actions should I take in response to certain messages?</a:t>
            </a:r>
            <a:endParaRPr/>
          </a:p>
          <a:p>
            <a:pPr marL="457200" lvl="0" indent="-342900" algn="l" rtl="0">
              <a:spcBef>
                <a:spcPts val="0"/>
              </a:spcBef>
              <a:spcAft>
                <a:spcPts val="0"/>
              </a:spcAft>
              <a:buSzPts val="1800"/>
              <a:buChar char="●"/>
            </a:pPr>
            <a:r>
              <a:rPr lang="en"/>
              <a:t>Example: Protocol for asking a question in lecture?</a:t>
            </a:r>
            <a:endParaRPr/>
          </a:p>
          <a:p>
            <a:pPr marL="914400" lvl="1" indent="-342900" algn="l" rtl="0">
              <a:spcBef>
                <a:spcPts val="0"/>
              </a:spcBef>
              <a:spcAft>
                <a:spcPts val="0"/>
              </a:spcAft>
              <a:buSzPts val="1800"/>
              <a:buChar char="○"/>
            </a:pPr>
            <a:r>
              <a:rPr lang="en"/>
              <a:t>Raise your hand.</a:t>
            </a:r>
            <a:endParaRPr/>
          </a:p>
          <a:p>
            <a:pPr marL="914400" lvl="1" indent="-342900" algn="l" rtl="0">
              <a:spcBef>
                <a:spcPts val="0"/>
              </a:spcBef>
              <a:spcAft>
                <a:spcPts val="0"/>
              </a:spcAft>
              <a:buSzPts val="1800"/>
              <a:buChar char="○"/>
            </a:pPr>
            <a:r>
              <a:rPr lang="en"/>
              <a:t>Wait for speaker to call on you.</a:t>
            </a:r>
            <a:endParaRPr/>
          </a:p>
          <a:p>
            <a:pPr marL="914400" lvl="1" indent="-342900" algn="l" rtl="0">
              <a:spcBef>
                <a:spcPts val="0"/>
              </a:spcBef>
              <a:spcAft>
                <a:spcPts val="0"/>
              </a:spcAft>
              <a:buSzPts val="1800"/>
              <a:buChar char="○"/>
            </a:pPr>
            <a:r>
              <a:rPr lang="en"/>
              <a:t>Ask your question after speaker calls on you.</a:t>
            </a:r>
            <a:endParaRPr/>
          </a:p>
          <a:p>
            <a:pPr marL="914400" lvl="1" indent="-342900" algn="l" rtl="0">
              <a:spcBef>
                <a:spcPts val="0"/>
              </a:spcBef>
              <a:spcAft>
                <a:spcPts val="0"/>
              </a:spcAft>
              <a:buSzPts val="1800"/>
              <a:buChar char="○"/>
            </a:pPr>
            <a:r>
              <a:rPr lang="en"/>
              <a:t>If speaker doesn't see you after some time, say "Excuse me!"</a:t>
            </a:r>
            <a:endParaRPr/>
          </a:p>
          <a:p>
            <a:pPr marL="457200" lvl="0" indent="-342900" algn="l" rtl="0">
              <a:spcBef>
                <a:spcPts val="0"/>
              </a:spcBef>
              <a:spcAft>
                <a:spcPts val="0"/>
              </a:spcAft>
              <a:buSzPts val="1800"/>
              <a:buChar char="●"/>
            </a:pPr>
            <a:r>
              <a:rPr lang="en"/>
              <a:t>Designing a good protocol is harder than it first seems!</a:t>
            </a:r>
            <a:endParaRPr/>
          </a:p>
          <a:p>
            <a:pPr marL="914400" lvl="1" indent="-342900" algn="l" rtl="0">
              <a:spcBef>
                <a:spcPts val="0"/>
              </a:spcBef>
              <a:spcAft>
                <a:spcPts val="0"/>
              </a:spcAft>
              <a:buSzPts val="1800"/>
              <a:buChar char="○"/>
            </a:pPr>
            <a:r>
              <a:rPr lang="en"/>
              <a:t>The IETF </a:t>
            </a:r>
            <a:r>
              <a:rPr lang="en" sz="1400">
                <a:solidFill>
                  <a:schemeClr val="accent3"/>
                </a:solidFill>
              </a:rPr>
              <a:t>(</a:t>
            </a:r>
            <a:r>
              <a:rPr lang="en" sz="1400" i="1">
                <a:solidFill>
                  <a:schemeClr val="accent3"/>
                </a:solidFill>
              </a:rPr>
              <a:t>Internet Engineering Task Force</a:t>
            </a:r>
            <a:r>
              <a:rPr lang="en" sz="1400">
                <a:solidFill>
                  <a:schemeClr val="accent3"/>
                </a:solidFill>
              </a:rPr>
              <a:t>)</a:t>
            </a:r>
            <a:r>
              <a:rPr lang="en"/>
              <a:t> standardizes and publishes protocols in RFC </a:t>
            </a:r>
            <a:r>
              <a:rPr lang="en" sz="1400">
                <a:solidFill>
                  <a:schemeClr val="accent3"/>
                </a:solidFill>
              </a:rPr>
              <a:t>(</a:t>
            </a:r>
            <a:r>
              <a:rPr lang="en" sz="1400" i="1">
                <a:solidFill>
                  <a:schemeClr val="accent3"/>
                </a:solidFill>
              </a:rPr>
              <a:t>Request For Comments</a:t>
            </a:r>
            <a:r>
              <a:rPr lang="en" sz="1400">
                <a:solidFill>
                  <a:schemeClr val="accent3"/>
                </a:solidFill>
              </a:rPr>
              <a:t>)</a:t>
            </a:r>
            <a:r>
              <a:rPr lang="en"/>
              <a:t> documents.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Layers of the Internet</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Building Layers 1–3</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dirty="0">
                <a:solidFill>
                  <a:srgbClr val="B7B7B7"/>
                </a:solidFill>
              </a:rPr>
              <a:t>Headers</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dirty="0">
              <a:solidFill>
                <a:srgbClr val="B7B7B7"/>
              </a:solidFill>
            </a:endParaRPr>
          </a:p>
        </p:txBody>
      </p:sp>
      <p:sp>
        <p:nvSpPr>
          <p:cNvPr id="328" name="Google Shape;328;p40"/>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Layers of the Internet: Building Layers 1–3</a:t>
            </a:r>
            <a:endParaRPr sz="3000"/>
          </a:p>
        </p:txBody>
      </p:sp>
      <p:sp>
        <p:nvSpPr>
          <p:cNvPr id="329" name="Google Shape;329;p40"/>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 1 – Moving Bits Across Space</a:t>
            </a:r>
            <a:endParaRPr/>
          </a:p>
        </p:txBody>
      </p:sp>
      <p:sp>
        <p:nvSpPr>
          <p:cNvPr id="335" name="Google Shape;335;p41"/>
          <p:cNvSpPr txBox="1">
            <a:spLocks noGrp="1"/>
          </p:cNvSpPr>
          <p:nvPr>
            <p:ph type="body" idx="1"/>
          </p:nvPr>
        </p:nvSpPr>
        <p:spPr>
          <a:xfrm>
            <a:off x="107050" y="402200"/>
            <a:ext cx="8909700" cy="106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We need some </a:t>
            </a:r>
            <a:r>
              <a:rPr lang="en" b="1"/>
              <a:t>physical</a:t>
            </a:r>
            <a:r>
              <a:rPr lang="en"/>
              <a:t> technology to move data across space.</a:t>
            </a:r>
            <a:endParaRPr/>
          </a:p>
          <a:p>
            <a:pPr marL="457200" lvl="0" indent="-342900" algn="l" rtl="0">
              <a:spcBef>
                <a:spcPts val="600"/>
              </a:spcBef>
              <a:spcAft>
                <a:spcPts val="0"/>
              </a:spcAft>
              <a:buSzPts val="1800"/>
              <a:buChar char="●"/>
            </a:pPr>
            <a:r>
              <a:rPr lang="en"/>
              <a:t>Postal analogy: Mailman, Pony Express, carrier pigeon, etc.</a:t>
            </a:r>
            <a:endParaRPr/>
          </a:p>
        </p:txBody>
      </p:sp>
      <p:pic>
        <p:nvPicPr>
          <p:cNvPr id="336" name="Google Shape;336;p41"/>
          <p:cNvPicPr preferRelativeResize="0"/>
          <p:nvPr/>
        </p:nvPicPr>
        <p:blipFill rotWithShape="1">
          <a:blip r:embed="rId3">
            <a:alphaModFix/>
          </a:blip>
          <a:srcRect/>
          <a:stretch/>
        </p:blipFill>
        <p:spPr>
          <a:xfrm>
            <a:off x="835089" y="1828475"/>
            <a:ext cx="7247426" cy="3034025"/>
          </a:xfrm>
          <a:prstGeom prst="rect">
            <a:avLst/>
          </a:prstGeom>
          <a:noFill/>
          <a:ln>
            <a:noFill/>
          </a:ln>
        </p:spPr>
      </p:pic>
      <p:sp>
        <p:nvSpPr>
          <p:cNvPr id="337" name="Google Shape;337;p41"/>
          <p:cNvSpPr/>
          <p:nvPr/>
        </p:nvSpPr>
        <p:spPr>
          <a:xfrm>
            <a:off x="795725" y="4254900"/>
            <a:ext cx="5473546" cy="527561"/>
          </a:xfrm>
          <a:custGeom>
            <a:avLst/>
            <a:gdLst/>
            <a:ahLst/>
            <a:cxnLst/>
            <a:rect l="l" t="t" r="r" b="b"/>
            <a:pathLst>
              <a:path w="11964035" h="1087754" extrusionOk="0">
                <a:moveTo>
                  <a:pt x="0" y="0"/>
                </a:moveTo>
                <a:lnTo>
                  <a:pt x="11963692" y="0"/>
                </a:lnTo>
                <a:lnTo>
                  <a:pt x="11963692" y="1087360"/>
                </a:lnTo>
                <a:lnTo>
                  <a:pt x="0" y="1087360"/>
                </a:lnTo>
                <a:lnTo>
                  <a:pt x="0" y="0"/>
                </a:lnTo>
                <a:close/>
              </a:path>
            </a:pathLst>
          </a:custGeom>
          <a:noFill/>
          <a:ln w="19050"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38" name="Google Shape;338;p41"/>
          <p:cNvSpPr txBox="1"/>
          <p:nvPr/>
        </p:nvSpPr>
        <p:spPr>
          <a:xfrm>
            <a:off x="941159" y="4786303"/>
            <a:ext cx="4772700" cy="198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 sz="1200">
                <a:solidFill>
                  <a:schemeClr val="accent2"/>
                </a:solidFill>
                <a:latin typeface="Roboto"/>
                <a:ea typeface="Roboto"/>
                <a:cs typeface="Roboto"/>
                <a:sym typeface="Roboto"/>
              </a:rPr>
              <a:t>Are pigeons faster than the Internet?</a:t>
            </a:r>
            <a:endParaRPr sz="1200">
              <a:solidFill>
                <a:schemeClr val="accent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Layer 1 – Moving Bits Across Space</a:t>
            </a:r>
            <a:endParaRPr/>
          </a:p>
        </p:txBody>
      </p:sp>
      <p:sp>
        <p:nvSpPr>
          <p:cNvPr id="344" name="Google Shape;344;p42"/>
          <p:cNvSpPr txBox="1">
            <a:spLocks noGrp="1"/>
          </p:cNvSpPr>
          <p:nvPr>
            <p:ph type="body" idx="1"/>
          </p:nvPr>
        </p:nvSpPr>
        <p:spPr>
          <a:xfrm>
            <a:off x="107050" y="402200"/>
            <a:ext cx="8909700" cy="2337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We need some </a:t>
            </a:r>
            <a:r>
              <a:rPr lang="en" b="1"/>
              <a:t>physical </a:t>
            </a:r>
            <a:r>
              <a:rPr lang="en"/>
              <a:t>technology to move bits across space.</a:t>
            </a:r>
            <a:endParaRPr/>
          </a:p>
          <a:p>
            <a:pPr marL="457200" lvl="0" indent="-342900" algn="l" rtl="0">
              <a:spcBef>
                <a:spcPts val="600"/>
              </a:spcBef>
              <a:spcAft>
                <a:spcPts val="0"/>
              </a:spcAft>
              <a:buSzPts val="1800"/>
              <a:buChar char="●"/>
            </a:pPr>
            <a:r>
              <a:rPr lang="en"/>
              <a:t>Voltages on electrical wire.</a:t>
            </a:r>
            <a:endParaRPr/>
          </a:p>
          <a:p>
            <a:pPr marL="457200" lvl="0" indent="-342900" algn="l" rtl="0">
              <a:spcBef>
                <a:spcPts val="0"/>
              </a:spcBef>
              <a:spcAft>
                <a:spcPts val="0"/>
              </a:spcAft>
              <a:buSzPts val="1800"/>
              <a:buChar char="●"/>
            </a:pPr>
            <a:r>
              <a:rPr lang="en"/>
              <a:t>Light signals on optical fiber.</a:t>
            </a:r>
            <a:endParaRPr/>
          </a:p>
          <a:p>
            <a:pPr marL="457200" lvl="0" indent="-342900" algn="l" rtl="0">
              <a:spcBef>
                <a:spcPts val="0"/>
              </a:spcBef>
              <a:spcAft>
                <a:spcPts val="0"/>
              </a:spcAft>
              <a:buSzPts val="1800"/>
              <a:buChar char="●"/>
            </a:pPr>
            <a:r>
              <a:rPr lang="en"/>
              <a:t>Wireless radio waves.</a:t>
            </a:r>
            <a:endParaRPr/>
          </a:p>
          <a:p>
            <a:pPr marL="0" lvl="0" indent="0" algn="l" rtl="0">
              <a:spcBef>
                <a:spcPts val="600"/>
              </a:spcBef>
              <a:spcAft>
                <a:spcPts val="0"/>
              </a:spcAft>
              <a:buNone/>
            </a:pPr>
            <a:r>
              <a:rPr lang="en"/>
              <a:t>Won't go into detail in this class.</a:t>
            </a:r>
            <a:endParaRPr/>
          </a:p>
        </p:txBody>
      </p:sp>
      <p:pic>
        <p:nvPicPr>
          <p:cNvPr id="345" name="Google Shape;345;p42"/>
          <p:cNvPicPr preferRelativeResize="0"/>
          <p:nvPr/>
        </p:nvPicPr>
        <p:blipFill rotWithShape="1">
          <a:blip r:embed="rId3">
            <a:alphaModFix/>
          </a:blip>
          <a:srcRect/>
          <a:stretch/>
        </p:blipFill>
        <p:spPr>
          <a:xfrm>
            <a:off x="1254545" y="3947387"/>
            <a:ext cx="5460579" cy="572700"/>
          </a:xfrm>
          <a:prstGeom prst="rect">
            <a:avLst/>
          </a:prstGeom>
          <a:noFill/>
          <a:ln>
            <a:noFill/>
          </a:ln>
        </p:spPr>
      </p:pic>
      <p:pic>
        <p:nvPicPr>
          <p:cNvPr id="346" name="Google Shape;346;p42"/>
          <p:cNvPicPr preferRelativeResize="0"/>
          <p:nvPr/>
        </p:nvPicPr>
        <p:blipFill>
          <a:blip r:embed="rId4">
            <a:alphaModFix/>
          </a:blip>
          <a:stretch>
            <a:fillRect/>
          </a:stretch>
        </p:blipFill>
        <p:spPr>
          <a:xfrm>
            <a:off x="7186050" y="3599850"/>
            <a:ext cx="703400" cy="126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p:nvPr/>
        </p:nvSpPr>
        <p:spPr>
          <a:xfrm>
            <a:off x="2605900" y="2880375"/>
            <a:ext cx="1321200" cy="18921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2" name="Google Shape;352;p4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Layer </a:t>
            </a:r>
            <a:r>
              <a:rPr lang="en"/>
              <a:t>2 – Local Networks</a:t>
            </a:r>
            <a:endParaRPr/>
          </a:p>
        </p:txBody>
      </p:sp>
      <p:sp>
        <p:nvSpPr>
          <p:cNvPr id="353" name="Google Shape;353;p43"/>
          <p:cNvSpPr txBox="1">
            <a:spLocks noGrp="1"/>
          </p:cNvSpPr>
          <p:nvPr>
            <p:ph type="body" idx="1"/>
          </p:nvPr>
        </p:nvSpPr>
        <p:spPr>
          <a:xfrm>
            <a:off x="107050" y="402200"/>
            <a:ext cx="8909700" cy="216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Postal analogy: Use our physical technology to connect everybody in the local town.</a:t>
            </a:r>
            <a:endParaRPr/>
          </a:p>
          <a:p>
            <a:pPr marL="0" lvl="0" indent="0" algn="l" rtl="0">
              <a:spcBef>
                <a:spcPts val="600"/>
              </a:spcBef>
              <a:spcAft>
                <a:spcPts val="0"/>
              </a:spcAft>
              <a:buNone/>
            </a:pPr>
            <a:r>
              <a:rPr lang="en"/>
              <a:t>Forming a local network:</a:t>
            </a:r>
            <a:endParaRPr/>
          </a:p>
          <a:p>
            <a:pPr marL="457200" lvl="0" indent="-342900" algn="l" rtl="0">
              <a:spcBef>
                <a:spcPts val="600"/>
              </a:spcBef>
              <a:spcAft>
                <a:spcPts val="0"/>
              </a:spcAft>
              <a:buSzPts val="1800"/>
              <a:buChar char="●"/>
            </a:pPr>
            <a:r>
              <a:rPr lang="en"/>
              <a:t>Use physical technology to create a </a:t>
            </a:r>
            <a:r>
              <a:rPr lang="en" b="1"/>
              <a:t>link</a:t>
            </a:r>
            <a:r>
              <a:rPr lang="en"/>
              <a:t> between machines.</a:t>
            </a:r>
            <a:endParaRPr/>
          </a:p>
          <a:p>
            <a:pPr marL="457200" lvl="0" indent="-342900" algn="l" rtl="0">
              <a:spcBef>
                <a:spcPts val="0"/>
              </a:spcBef>
              <a:spcAft>
                <a:spcPts val="0"/>
              </a:spcAft>
              <a:buSzPts val="1800"/>
              <a:buChar char="●"/>
            </a:pPr>
            <a:r>
              <a:rPr lang="en"/>
              <a:t>Use links to connect all machines in a local area.</a:t>
            </a:r>
            <a:endParaRPr/>
          </a:p>
          <a:p>
            <a:pPr marL="457200" lvl="0" indent="-342900" algn="l" rtl="0">
              <a:spcBef>
                <a:spcPts val="0"/>
              </a:spcBef>
              <a:spcAft>
                <a:spcPts val="0"/>
              </a:spcAft>
              <a:buSzPts val="1800"/>
              <a:buChar char="●"/>
            </a:pPr>
            <a:r>
              <a:rPr lang="en"/>
              <a:t>Machines can exchange </a:t>
            </a:r>
            <a:r>
              <a:rPr lang="en" b="1"/>
              <a:t>packets</a:t>
            </a:r>
            <a:r>
              <a:rPr lang="en"/>
              <a:t>: A group of bits representing a message.</a:t>
            </a:r>
            <a:endParaRPr/>
          </a:p>
        </p:txBody>
      </p:sp>
      <p:cxnSp>
        <p:nvCxnSpPr>
          <p:cNvPr id="354" name="Google Shape;354;p43"/>
          <p:cNvCxnSpPr>
            <a:stCxn id="355" idx="2"/>
          </p:cNvCxnSpPr>
          <p:nvPr/>
        </p:nvCxnSpPr>
        <p:spPr>
          <a:xfrm rot="10800000">
            <a:off x="2887738" y="3254750"/>
            <a:ext cx="384000" cy="0"/>
          </a:xfrm>
          <a:prstGeom prst="straightConnector1">
            <a:avLst/>
          </a:prstGeom>
          <a:noFill/>
          <a:ln w="19050" cap="flat" cmpd="sng">
            <a:solidFill>
              <a:schemeClr val="dk1"/>
            </a:solidFill>
            <a:prstDash val="solid"/>
            <a:round/>
            <a:headEnd type="none" w="med" len="med"/>
            <a:tailEnd type="none" w="med" len="med"/>
          </a:ln>
        </p:spPr>
      </p:cxnSp>
      <p:sp>
        <p:nvSpPr>
          <p:cNvPr id="355" name="Google Shape;355;p43"/>
          <p:cNvSpPr/>
          <p:nvPr/>
        </p:nvSpPr>
        <p:spPr>
          <a:xfrm>
            <a:off x="3271738" y="3112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56" name="Google Shape;356;p43"/>
          <p:cNvCxnSpPr>
            <a:stCxn id="357" idx="2"/>
          </p:cNvCxnSpPr>
          <p:nvPr/>
        </p:nvCxnSpPr>
        <p:spPr>
          <a:xfrm rot="10800000">
            <a:off x="2887738" y="3635750"/>
            <a:ext cx="384000" cy="0"/>
          </a:xfrm>
          <a:prstGeom prst="straightConnector1">
            <a:avLst/>
          </a:prstGeom>
          <a:noFill/>
          <a:ln w="19050" cap="flat" cmpd="sng">
            <a:solidFill>
              <a:schemeClr val="dk1"/>
            </a:solidFill>
            <a:prstDash val="solid"/>
            <a:round/>
            <a:headEnd type="none" w="med" len="med"/>
            <a:tailEnd type="none" w="med" len="med"/>
          </a:ln>
        </p:spPr>
      </p:cxnSp>
      <p:sp>
        <p:nvSpPr>
          <p:cNvPr id="357" name="Google Shape;357;p43"/>
          <p:cNvSpPr/>
          <p:nvPr/>
        </p:nvSpPr>
        <p:spPr>
          <a:xfrm>
            <a:off x="3271738" y="3493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58" name="Google Shape;358;p43"/>
          <p:cNvCxnSpPr>
            <a:stCxn id="359" idx="2"/>
          </p:cNvCxnSpPr>
          <p:nvPr/>
        </p:nvCxnSpPr>
        <p:spPr>
          <a:xfrm rot="10800000">
            <a:off x="2887738" y="4016750"/>
            <a:ext cx="384000" cy="0"/>
          </a:xfrm>
          <a:prstGeom prst="straightConnector1">
            <a:avLst/>
          </a:prstGeom>
          <a:noFill/>
          <a:ln w="19050" cap="flat" cmpd="sng">
            <a:solidFill>
              <a:schemeClr val="dk1"/>
            </a:solidFill>
            <a:prstDash val="solid"/>
            <a:round/>
            <a:headEnd type="none" w="med" len="med"/>
            <a:tailEnd type="none" w="med" len="med"/>
          </a:ln>
        </p:spPr>
      </p:cxnSp>
      <p:sp>
        <p:nvSpPr>
          <p:cNvPr id="359" name="Google Shape;359;p43"/>
          <p:cNvSpPr/>
          <p:nvPr/>
        </p:nvSpPr>
        <p:spPr>
          <a:xfrm>
            <a:off x="3271738" y="3874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60" name="Google Shape;360;p43"/>
          <p:cNvCxnSpPr>
            <a:stCxn id="361" idx="2"/>
          </p:cNvCxnSpPr>
          <p:nvPr/>
        </p:nvCxnSpPr>
        <p:spPr>
          <a:xfrm rot="10800000">
            <a:off x="2887738" y="4397750"/>
            <a:ext cx="384000" cy="0"/>
          </a:xfrm>
          <a:prstGeom prst="straightConnector1">
            <a:avLst/>
          </a:prstGeom>
          <a:noFill/>
          <a:ln w="19050" cap="flat" cmpd="sng">
            <a:solidFill>
              <a:schemeClr val="dk1"/>
            </a:solidFill>
            <a:prstDash val="solid"/>
            <a:round/>
            <a:headEnd type="none" w="med" len="med"/>
            <a:tailEnd type="none" w="med" len="med"/>
          </a:ln>
        </p:spPr>
      </p:cxnSp>
      <p:sp>
        <p:nvSpPr>
          <p:cNvPr id="361" name="Google Shape;361;p43"/>
          <p:cNvSpPr/>
          <p:nvPr/>
        </p:nvSpPr>
        <p:spPr>
          <a:xfrm>
            <a:off x="3271738" y="4255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62" name="Google Shape;362;p43"/>
          <p:cNvCxnSpPr/>
          <p:nvPr/>
        </p:nvCxnSpPr>
        <p:spPr>
          <a:xfrm rot="10800000">
            <a:off x="2882650" y="3245200"/>
            <a:ext cx="0" cy="11619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Layer 3 – Connecting Local Networks</a:t>
            </a:r>
            <a:endParaRPr/>
          </a:p>
        </p:txBody>
      </p:sp>
      <p:sp>
        <p:nvSpPr>
          <p:cNvPr id="368" name="Google Shape;368;p44"/>
          <p:cNvSpPr txBox="1">
            <a:spLocks noGrp="1"/>
          </p:cNvSpPr>
          <p:nvPr>
            <p:ph type="body" idx="1"/>
          </p:nvPr>
        </p:nvSpPr>
        <p:spPr>
          <a:xfrm>
            <a:off x="107050" y="402200"/>
            <a:ext cx="8909700" cy="124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Postal analogy: How do we connect houses from different towns?</a:t>
            </a:r>
            <a:endParaRPr/>
          </a:p>
          <a:p>
            <a:pPr marL="457200" lvl="0" indent="-342900" algn="l" rtl="0">
              <a:spcBef>
                <a:spcPts val="600"/>
              </a:spcBef>
              <a:spcAft>
                <a:spcPts val="0"/>
              </a:spcAft>
              <a:buSzPts val="1800"/>
              <a:buChar char="●"/>
            </a:pPr>
            <a:r>
              <a:rPr lang="en"/>
              <a:t>Adding new links between every pair of houses is inefficient.</a:t>
            </a:r>
            <a:endParaRPr/>
          </a:p>
          <a:p>
            <a:pPr marL="0" lvl="0" indent="0" algn="l" rtl="0">
              <a:spcBef>
                <a:spcPts val="600"/>
              </a:spcBef>
              <a:spcAft>
                <a:spcPts val="0"/>
              </a:spcAft>
              <a:buNone/>
            </a:pPr>
            <a:endParaRPr/>
          </a:p>
        </p:txBody>
      </p:sp>
      <p:sp>
        <p:nvSpPr>
          <p:cNvPr id="369" name="Google Shape;369;p44"/>
          <p:cNvSpPr/>
          <p:nvPr/>
        </p:nvSpPr>
        <p:spPr>
          <a:xfrm>
            <a:off x="5196700" y="2880375"/>
            <a:ext cx="1321200" cy="18921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0" name="Google Shape;370;p44"/>
          <p:cNvSpPr/>
          <p:nvPr/>
        </p:nvSpPr>
        <p:spPr>
          <a:xfrm>
            <a:off x="2605900" y="2880375"/>
            <a:ext cx="1321200" cy="18921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71" name="Google Shape;371;p44"/>
          <p:cNvCxnSpPr>
            <a:stCxn id="372" idx="2"/>
          </p:cNvCxnSpPr>
          <p:nvPr/>
        </p:nvCxnSpPr>
        <p:spPr>
          <a:xfrm rot="10800000">
            <a:off x="2887738" y="3254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73" name="Google Shape;373;p44"/>
          <p:cNvCxnSpPr>
            <a:stCxn id="374" idx="2"/>
          </p:cNvCxnSpPr>
          <p:nvPr/>
        </p:nvCxnSpPr>
        <p:spPr>
          <a:xfrm rot="10800000">
            <a:off x="2887738" y="3635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75" name="Google Shape;375;p44"/>
          <p:cNvCxnSpPr>
            <a:stCxn id="376" idx="2"/>
          </p:cNvCxnSpPr>
          <p:nvPr/>
        </p:nvCxnSpPr>
        <p:spPr>
          <a:xfrm rot="10800000">
            <a:off x="2887738" y="4016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77" name="Google Shape;377;p44"/>
          <p:cNvCxnSpPr>
            <a:stCxn id="378" idx="2"/>
          </p:cNvCxnSpPr>
          <p:nvPr/>
        </p:nvCxnSpPr>
        <p:spPr>
          <a:xfrm rot="10800000">
            <a:off x="2887738" y="4397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79" name="Google Shape;379;p44"/>
          <p:cNvCxnSpPr/>
          <p:nvPr/>
        </p:nvCxnSpPr>
        <p:spPr>
          <a:xfrm rot="10800000">
            <a:off x="2882650" y="3245200"/>
            <a:ext cx="0" cy="1161900"/>
          </a:xfrm>
          <a:prstGeom prst="straightConnector1">
            <a:avLst/>
          </a:prstGeom>
          <a:noFill/>
          <a:ln w="19050" cap="flat" cmpd="sng">
            <a:solidFill>
              <a:schemeClr val="dk1"/>
            </a:solidFill>
            <a:prstDash val="solid"/>
            <a:round/>
            <a:headEnd type="none" w="med" len="med"/>
            <a:tailEnd type="none" w="med" len="med"/>
          </a:ln>
        </p:spPr>
      </p:cxnSp>
      <p:cxnSp>
        <p:nvCxnSpPr>
          <p:cNvPr id="380" name="Google Shape;380;p44"/>
          <p:cNvCxnSpPr>
            <a:stCxn id="381" idx="2"/>
          </p:cNvCxnSpPr>
          <p:nvPr/>
        </p:nvCxnSpPr>
        <p:spPr>
          <a:xfrm>
            <a:off x="5871925" y="3254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82" name="Google Shape;382;p44"/>
          <p:cNvCxnSpPr>
            <a:stCxn id="383" idx="2"/>
          </p:cNvCxnSpPr>
          <p:nvPr/>
        </p:nvCxnSpPr>
        <p:spPr>
          <a:xfrm>
            <a:off x="5871925" y="3635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84" name="Google Shape;384;p44"/>
          <p:cNvCxnSpPr>
            <a:stCxn id="385" idx="2"/>
          </p:cNvCxnSpPr>
          <p:nvPr/>
        </p:nvCxnSpPr>
        <p:spPr>
          <a:xfrm>
            <a:off x="5871925" y="4016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86" name="Google Shape;386;p44"/>
          <p:cNvCxnSpPr>
            <a:stCxn id="387" idx="2"/>
          </p:cNvCxnSpPr>
          <p:nvPr/>
        </p:nvCxnSpPr>
        <p:spPr>
          <a:xfrm>
            <a:off x="5871925" y="4397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388" name="Google Shape;388;p44"/>
          <p:cNvCxnSpPr/>
          <p:nvPr/>
        </p:nvCxnSpPr>
        <p:spPr>
          <a:xfrm rot="10800000">
            <a:off x="6261013" y="3245100"/>
            <a:ext cx="0" cy="1161900"/>
          </a:xfrm>
          <a:prstGeom prst="straightConnector1">
            <a:avLst/>
          </a:prstGeom>
          <a:noFill/>
          <a:ln w="19050" cap="flat" cmpd="sng">
            <a:solidFill>
              <a:schemeClr val="dk1"/>
            </a:solidFill>
            <a:prstDash val="solid"/>
            <a:round/>
            <a:headEnd type="none" w="med" len="med"/>
            <a:tailEnd type="none" w="med" len="med"/>
          </a:ln>
        </p:spPr>
      </p:cxnSp>
      <p:grpSp>
        <p:nvGrpSpPr>
          <p:cNvPr id="389" name="Google Shape;389;p44"/>
          <p:cNvGrpSpPr/>
          <p:nvPr/>
        </p:nvGrpSpPr>
        <p:grpSpPr>
          <a:xfrm>
            <a:off x="3556738" y="3254750"/>
            <a:ext cx="2030100" cy="1143000"/>
            <a:chOff x="3556738" y="3254750"/>
            <a:chExt cx="2030100" cy="1143000"/>
          </a:xfrm>
        </p:grpSpPr>
        <p:cxnSp>
          <p:nvCxnSpPr>
            <p:cNvPr id="390" name="Google Shape;390;p44"/>
            <p:cNvCxnSpPr>
              <a:stCxn id="372" idx="6"/>
              <a:endCxn id="381" idx="6"/>
            </p:cNvCxnSpPr>
            <p:nvPr/>
          </p:nvCxnSpPr>
          <p:spPr>
            <a:xfrm>
              <a:off x="3556738" y="3254750"/>
              <a:ext cx="2030100" cy="0"/>
            </a:xfrm>
            <a:prstGeom prst="straightConnector1">
              <a:avLst/>
            </a:prstGeom>
            <a:noFill/>
            <a:ln w="9525" cap="flat" cmpd="sng">
              <a:solidFill>
                <a:schemeClr val="accent2"/>
              </a:solidFill>
              <a:prstDash val="solid"/>
              <a:round/>
              <a:headEnd type="none" w="med" len="med"/>
              <a:tailEnd type="none" w="med" len="med"/>
            </a:ln>
          </p:spPr>
        </p:cxnSp>
        <p:cxnSp>
          <p:nvCxnSpPr>
            <p:cNvPr id="391" name="Google Shape;391;p44"/>
            <p:cNvCxnSpPr>
              <a:stCxn id="374" idx="6"/>
              <a:endCxn id="383" idx="6"/>
            </p:cNvCxnSpPr>
            <p:nvPr/>
          </p:nvCxnSpPr>
          <p:spPr>
            <a:xfrm>
              <a:off x="3556738" y="3635750"/>
              <a:ext cx="2030100" cy="0"/>
            </a:xfrm>
            <a:prstGeom prst="straightConnector1">
              <a:avLst/>
            </a:prstGeom>
            <a:noFill/>
            <a:ln w="9525" cap="flat" cmpd="sng">
              <a:solidFill>
                <a:schemeClr val="accent2"/>
              </a:solidFill>
              <a:prstDash val="solid"/>
              <a:round/>
              <a:headEnd type="none" w="med" len="med"/>
              <a:tailEnd type="none" w="med" len="med"/>
            </a:ln>
          </p:spPr>
        </p:cxnSp>
        <p:cxnSp>
          <p:nvCxnSpPr>
            <p:cNvPr id="392" name="Google Shape;392;p44"/>
            <p:cNvCxnSpPr>
              <a:stCxn id="376" idx="6"/>
              <a:endCxn id="385" idx="6"/>
            </p:cNvCxnSpPr>
            <p:nvPr/>
          </p:nvCxnSpPr>
          <p:spPr>
            <a:xfrm>
              <a:off x="3556738" y="4016750"/>
              <a:ext cx="2030100" cy="0"/>
            </a:xfrm>
            <a:prstGeom prst="straightConnector1">
              <a:avLst/>
            </a:prstGeom>
            <a:noFill/>
            <a:ln w="9525" cap="flat" cmpd="sng">
              <a:solidFill>
                <a:schemeClr val="accent2"/>
              </a:solidFill>
              <a:prstDash val="solid"/>
              <a:round/>
              <a:headEnd type="none" w="med" len="med"/>
              <a:tailEnd type="none" w="med" len="med"/>
            </a:ln>
          </p:spPr>
        </p:cxnSp>
        <p:cxnSp>
          <p:nvCxnSpPr>
            <p:cNvPr id="393" name="Google Shape;393;p44"/>
            <p:cNvCxnSpPr>
              <a:stCxn id="378" idx="6"/>
              <a:endCxn id="387" idx="6"/>
            </p:cNvCxnSpPr>
            <p:nvPr/>
          </p:nvCxnSpPr>
          <p:spPr>
            <a:xfrm>
              <a:off x="3556738" y="4397750"/>
              <a:ext cx="2030100" cy="0"/>
            </a:xfrm>
            <a:prstGeom prst="straightConnector1">
              <a:avLst/>
            </a:prstGeom>
            <a:noFill/>
            <a:ln w="9525" cap="flat" cmpd="sng">
              <a:solidFill>
                <a:schemeClr val="accent2"/>
              </a:solidFill>
              <a:prstDash val="solid"/>
              <a:round/>
              <a:headEnd type="none" w="med" len="med"/>
              <a:tailEnd type="none" w="med" len="med"/>
            </a:ln>
          </p:spPr>
        </p:cxnSp>
        <p:cxnSp>
          <p:nvCxnSpPr>
            <p:cNvPr id="394" name="Google Shape;394;p44"/>
            <p:cNvCxnSpPr>
              <a:stCxn id="372" idx="6"/>
              <a:endCxn id="383" idx="6"/>
            </p:cNvCxnSpPr>
            <p:nvPr/>
          </p:nvCxnSpPr>
          <p:spPr>
            <a:xfrm>
              <a:off x="3556738" y="3254750"/>
              <a:ext cx="2030100" cy="381000"/>
            </a:xfrm>
            <a:prstGeom prst="straightConnector1">
              <a:avLst/>
            </a:prstGeom>
            <a:noFill/>
            <a:ln w="9525" cap="flat" cmpd="sng">
              <a:solidFill>
                <a:schemeClr val="accent2"/>
              </a:solidFill>
              <a:prstDash val="solid"/>
              <a:round/>
              <a:headEnd type="none" w="med" len="med"/>
              <a:tailEnd type="none" w="med" len="med"/>
            </a:ln>
          </p:spPr>
        </p:cxnSp>
        <p:cxnSp>
          <p:nvCxnSpPr>
            <p:cNvPr id="395" name="Google Shape;395;p44"/>
            <p:cNvCxnSpPr>
              <a:stCxn id="372" idx="6"/>
              <a:endCxn id="385" idx="6"/>
            </p:cNvCxnSpPr>
            <p:nvPr/>
          </p:nvCxnSpPr>
          <p:spPr>
            <a:xfrm>
              <a:off x="3556738" y="3254750"/>
              <a:ext cx="2030100" cy="762000"/>
            </a:xfrm>
            <a:prstGeom prst="straightConnector1">
              <a:avLst/>
            </a:prstGeom>
            <a:noFill/>
            <a:ln w="9525" cap="flat" cmpd="sng">
              <a:solidFill>
                <a:schemeClr val="accent2"/>
              </a:solidFill>
              <a:prstDash val="solid"/>
              <a:round/>
              <a:headEnd type="none" w="med" len="med"/>
              <a:tailEnd type="none" w="med" len="med"/>
            </a:ln>
          </p:spPr>
        </p:cxnSp>
        <p:cxnSp>
          <p:nvCxnSpPr>
            <p:cNvPr id="396" name="Google Shape;396;p44"/>
            <p:cNvCxnSpPr>
              <a:stCxn id="372" idx="6"/>
              <a:endCxn id="387" idx="6"/>
            </p:cNvCxnSpPr>
            <p:nvPr/>
          </p:nvCxnSpPr>
          <p:spPr>
            <a:xfrm>
              <a:off x="3556738" y="3254750"/>
              <a:ext cx="2030100" cy="1143000"/>
            </a:xfrm>
            <a:prstGeom prst="straightConnector1">
              <a:avLst/>
            </a:prstGeom>
            <a:noFill/>
            <a:ln w="9525" cap="flat" cmpd="sng">
              <a:solidFill>
                <a:schemeClr val="accent2"/>
              </a:solidFill>
              <a:prstDash val="solid"/>
              <a:round/>
              <a:headEnd type="none" w="med" len="med"/>
              <a:tailEnd type="none" w="med" len="med"/>
            </a:ln>
          </p:spPr>
        </p:cxnSp>
        <p:cxnSp>
          <p:nvCxnSpPr>
            <p:cNvPr id="397" name="Google Shape;397;p44"/>
            <p:cNvCxnSpPr>
              <a:stCxn id="374" idx="6"/>
              <a:endCxn id="381" idx="6"/>
            </p:cNvCxnSpPr>
            <p:nvPr/>
          </p:nvCxnSpPr>
          <p:spPr>
            <a:xfrm rot="10800000" flipH="1">
              <a:off x="3556738" y="3254750"/>
              <a:ext cx="2030100" cy="381000"/>
            </a:xfrm>
            <a:prstGeom prst="straightConnector1">
              <a:avLst/>
            </a:prstGeom>
            <a:noFill/>
            <a:ln w="9525" cap="flat" cmpd="sng">
              <a:solidFill>
                <a:schemeClr val="accent2"/>
              </a:solidFill>
              <a:prstDash val="solid"/>
              <a:round/>
              <a:headEnd type="none" w="med" len="med"/>
              <a:tailEnd type="none" w="med" len="med"/>
            </a:ln>
          </p:spPr>
        </p:cxnSp>
        <p:cxnSp>
          <p:nvCxnSpPr>
            <p:cNvPr id="398" name="Google Shape;398;p44"/>
            <p:cNvCxnSpPr>
              <a:stCxn id="374" idx="6"/>
              <a:endCxn id="385" idx="6"/>
            </p:cNvCxnSpPr>
            <p:nvPr/>
          </p:nvCxnSpPr>
          <p:spPr>
            <a:xfrm>
              <a:off x="3556738" y="3635750"/>
              <a:ext cx="2030100" cy="381000"/>
            </a:xfrm>
            <a:prstGeom prst="straightConnector1">
              <a:avLst/>
            </a:prstGeom>
            <a:noFill/>
            <a:ln w="9525" cap="flat" cmpd="sng">
              <a:solidFill>
                <a:schemeClr val="accent2"/>
              </a:solidFill>
              <a:prstDash val="solid"/>
              <a:round/>
              <a:headEnd type="none" w="med" len="med"/>
              <a:tailEnd type="none" w="med" len="med"/>
            </a:ln>
          </p:spPr>
        </p:cxnSp>
        <p:cxnSp>
          <p:nvCxnSpPr>
            <p:cNvPr id="399" name="Google Shape;399;p44"/>
            <p:cNvCxnSpPr>
              <a:stCxn id="374" idx="6"/>
              <a:endCxn id="387" idx="6"/>
            </p:cNvCxnSpPr>
            <p:nvPr/>
          </p:nvCxnSpPr>
          <p:spPr>
            <a:xfrm>
              <a:off x="3556738" y="3635750"/>
              <a:ext cx="2030100" cy="762000"/>
            </a:xfrm>
            <a:prstGeom prst="straightConnector1">
              <a:avLst/>
            </a:prstGeom>
            <a:noFill/>
            <a:ln w="9525" cap="flat" cmpd="sng">
              <a:solidFill>
                <a:schemeClr val="accent2"/>
              </a:solidFill>
              <a:prstDash val="solid"/>
              <a:round/>
              <a:headEnd type="none" w="med" len="med"/>
              <a:tailEnd type="none" w="med" len="med"/>
            </a:ln>
          </p:spPr>
        </p:cxnSp>
        <p:cxnSp>
          <p:nvCxnSpPr>
            <p:cNvPr id="400" name="Google Shape;400;p44"/>
            <p:cNvCxnSpPr>
              <a:stCxn id="376" idx="6"/>
              <a:endCxn id="381" idx="6"/>
            </p:cNvCxnSpPr>
            <p:nvPr/>
          </p:nvCxnSpPr>
          <p:spPr>
            <a:xfrm rot="10800000" flipH="1">
              <a:off x="3556738" y="3254750"/>
              <a:ext cx="2030100" cy="762000"/>
            </a:xfrm>
            <a:prstGeom prst="straightConnector1">
              <a:avLst/>
            </a:prstGeom>
            <a:noFill/>
            <a:ln w="9525" cap="flat" cmpd="sng">
              <a:solidFill>
                <a:schemeClr val="accent2"/>
              </a:solidFill>
              <a:prstDash val="solid"/>
              <a:round/>
              <a:headEnd type="none" w="med" len="med"/>
              <a:tailEnd type="none" w="med" len="med"/>
            </a:ln>
          </p:spPr>
        </p:cxnSp>
        <p:cxnSp>
          <p:nvCxnSpPr>
            <p:cNvPr id="401" name="Google Shape;401;p44"/>
            <p:cNvCxnSpPr>
              <a:stCxn id="376" idx="6"/>
              <a:endCxn id="383" idx="6"/>
            </p:cNvCxnSpPr>
            <p:nvPr/>
          </p:nvCxnSpPr>
          <p:spPr>
            <a:xfrm rot="10800000" flipH="1">
              <a:off x="3556738" y="3635750"/>
              <a:ext cx="2030100" cy="381000"/>
            </a:xfrm>
            <a:prstGeom prst="straightConnector1">
              <a:avLst/>
            </a:prstGeom>
            <a:noFill/>
            <a:ln w="9525" cap="flat" cmpd="sng">
              <a:solidFill>
                <a:schemeClr val="accent2"/>
              </a:solidFill>
              <a:prstDash val="solid"/>
              <a:round/>
              <a:headEnd type="none" w="med" len="med"/>
              <a:tailEnd type="none" w="med" len="med"/>
            </a:ln>
          </p:spPr>
        </p:cxnSp>
        <p:cxnSp>
          <p:nvCxnSpPr>
            <p:cNvPr id="402" name="Google Shape;402;p44"/>
            <p:cNvCxnSpPr>
              <a:stCxn id="376" idx="6"/>
              <a:endCxn id="387" idx="6"/>
            </p:cNvCxnSpPr>
            <p:nvPr/>
          </p:nvCxnSpPr>
          <p:spPr>
            <a:xfrm>
              <a:off x="3556738" y="4016750"/>
              <a:ext cx="2030100" cy="381000"/>
            </a:xfrm>
            <a:prstGeom prst="straightConnector1">
              <a:avLst/>
            </a:prstGeom>
            <a:noFill/>
            <a:ln w="9525" cap="flat" cmpd="sng">
              <a:solidFill>
                <a:schemeClr val="accent2"/>
              </a:solidFill>
              <a:prstDash val="solid"/>
              <a:round/>
              <a:headEnd type="none" w="med" len="med"/>
              <a:tailEnd type="none" w="med" len="med"/>
            </a:ln>
          </p:spPr>
        </p:cxnSp>
        <p:cxnSp>
          <p:nvCxnSpPr>
            <p:cNvPr id="403" name="Google Shape;403;p44"/>
            <p:cNvCxnSpPr>
              <a:stCxn id="378" idx="6"/>
              <a:endCxn id="381" idx="6"/>
            </p:cNvCxnSpPr>
            <p:nvPr/>
          </p:nvCxnSpPr>
          <p:spPr>
            <a:xfrm rot="10800000" flipH="1">
              <a:off x="3556738" y="3254750"/>
              <a:ext cx="2030100" cy="1143000"/>
            </a:xfrm>
            <a:prstGeom prst="straightConnector1">
              <a:avLst/>
            </a:prstGeom>
            <a:noFill/>
            <a:ln w="9525" cap="flat" cmpd="sng">
              <a:solidFill>
                <a:schemeClr val="accent2"/>
              </a:solidFill>
              <a:prstDash val="solid"/>
              <a:round/>
              <a:headEnd type="none" w="med" len="med"/>
              <a:tailEnd type="none" w="med" len="med"/>
            </a:ln>
          </p:spPr>
        </p:cxnSp>
        <p:cxnSp>
          <p:nvCxnSpPr>
            <p:cNvPr id="404" name="Google Shape;404;p44"/>
            <p:cNvCxnSpPr>
              <a:stCxn id="378" idx="6"/>
              <a:endCxn id="383" idx="6"/>
            </p:cNvCxnSpPr>
            <p:nvPr/>
          </p:nvCxnSpPr>
          <p:spPr>
            <a:xfrm rot="10800000" flipH="1">
              <a:off x="3556738" y="3635750"/>
              <a:ext cx="2030100" cy="762000"/>
            </a:xfrm>
            <a:prstGeom prst="straightConnector1">
              <a:avLst/>
            </a:prstGeom>
            <a:noFill/>
            <a:ln w="9525" cap="flat" cmpd="sng">
              <a:solidFill>
                <a:schemeClr val="accent2"/>
              </a:solidFill>
              <a:prstDash val="solid"/>
              <a:round/>
              <a:headEnd type="none" w="med" len="med"/>
              <a:tailEnd type="none" w="med" len="med"/>
            </a:ln>
          </p:spPr>
        </p:cxnSp>
        <p:cxnSp>
          <p:nvCxnSpPr>
            <p:cNvPr id="405" name="Google Shape;405;p44"/>
            <p:cNvCxnSpPr>
              <a:stCxn id="378" idx="6"/>
              <a:endCxn id="385" idx="6"/>
            </p:cNvCxnSpPr>
            <p:nvPr/>
          </p:nvCxnSpPr>
          <p:spPr>
            <a:xfrm rot="10800000" flipH="1">
              <a:off x="3556738" y="4016750"/>
              <a:ext cx="2030100" cy="381000"/>
            </a:xfrm>
            <a:prstGeom prst="straightConnector1">
              <a:avLst/>
            </a:prstGeom>
            <a:noFill/>
            <a:ln w="9525" cap="flat" cmpd="sng">
              <a:solidFill>
                <a:schemeClr val="accent2"/>
              </a:solidFill>
              <a:prstDash val="solid"/>
              <a:round/>
              <a:headEnd type="none" w="med" len="med"/>
              <a:tailEnd type="none" w="med" len="med"/>
            </a:ln>
          </p:spPr>
        </p:cxnSp>
      </p:grpSp>
      <p:sp>
        <p:nvSpPr>
          <p:cNvPr id="372" name="Google Shape;372;p44"/>
          <p:cNvSpPr/>
          <p:nvPr/>
        </p:nvSpPr>
        <p:spPr>
          <a:xfrm>
            <a:off x="3271738" y="3112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4" name="Google Shape;374;p44"/>
          <p:cNvSpPr/>
          <p:nvPr/>
        </p:nvSpPr>
        <p:spPr>
          <a:xfrm>
            <a:off x="3271738" y="3493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6" name="Google Shape;376;p44"/>
          <p:cNvSpPr/>
          <p:nvPr/>
        </p:nvSpPr>
        <p:spPr>
          <a:xfrm>
            <a:off x="3271738" y="3874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8" name="Google Shape;378;p44"/>
          <p:cNvSpPr/>
          <p:nvPr/>
        </p:nvSpPr>
        <p:spPr>
          <a:xfrm>
            <a:off x="3271738" y="4255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1" name="Google Shape;381;p44"/>
          <p:cNvSpPr/>
          <p:nvPr/>
        </p:nvSpPr>
        <p:spPr>
          <a:xfrm flipH="1">
            <a:off x="5586925" y="3112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3" name="Google Shape;383;p44"/>
          <p:cNvSpPr/>
          <p:nvPr/>
        </p:nvSpPr>
        <p:spPr>
          <a:xfrm flipH="1">
            <a:off x="5586925" y="3493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5" name="Google Shape;385;p44"/>
          <p:cNvSpPr/>
          <p:nvPr/>
        </p:nvSpPr>
        <p:spPr>
          <a:xfrm flipH="1">
            <a:off x="5586925" y="3874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7" name="Google Shape;387;p44"/>
          <p:cNvSpPr/>
          <p:nvPr/>
        </p:nvSpPr>
        <p:spPr>
          <a:xfrm flipH="1">
            <a:off x="5586925" y="4255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Layer 3 – Connecting Local Networks</a:t>
            </a:r>
            <a:endParaRPr/>
          </a:p>
        </p:txBody>
      </p:sp>
      <p:sp>
        <p:nvSpPr>
          <p:cNvPr id="411" name="Google Shape;411;p45"/>
          <p:cNvSpPr txBox="1">
            <a:spLocks noGrp="1"/>
          </p:cNvSpPr>
          <p:nvPr>
            <p:ph type="body" idx="1"/>
          </p:nvPr>
        </p:nvSpPr>
        <p:spPr>
          <a:xfrm>
            <a:off x="107050" y="402200"/>
            <a:ext cx="8909700" cy="133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Postal analogy: How do we connect houses from different towns?</a:t>
            </a:r>
            <a:endParaRPr/>
          </a:p>
          <a:p>
            <a:pPr marL="457200" lvl="0" indent="-342900" algn="l" rtl="0">
              <a:spcBef>
                <a:spcPts val="600"/>
              </a:spcBef>
              <a:spcAft>
                <a:spcPts val="0"/>
              </a:spcAft>
              <a:buSzPts val="1800"/>
              <a:buChar char="●"/>
            </a:pPr>
            <a:r>
              <a:rPr lang="en"/>
              <a:t>Solution: Introduce a </a:t>
            </a:r>
            <a:r>
              <a:rPr lang="en" i="1"/>
              <a:t>post office</a:t>
            </a:r>
            <a:r>
              <a:rPr lang="en"/>
              <a:t> in each town.</a:t>
            </a:r>
            <a:endParaRPr/>
          </a:p>
          <a:p>
            <a:pPr marL="457200" lvl="0" indent="-342900" algn="l" rtl="0">
              <a:spcBef>
                <a:spcPts val="0"/>
              </a:spcBef>
              <a:spcAft>
                <a:spcPts val="0"/>
              </a:spcAft>
              <a:buSzPts val="1800"/>
              <a:buChar char="●"/>
            </a:pPr>
            <a:r>
              <a:rPr lang="en"/>
              <a:t>Just connect the two post offices.</a:t>
            </a:r>
            <a:endParaRPr/>
          </a:p>
          <a:p>
            <a:pPr marL="0" lvl="0" indent="0" algn="l" rtl="0">
              <a:spcBef>
                <a:spcPts val="600"/>
              </a:spcBef>
              <a:spcAft>
                <a:spcPts val="0"/>
              </a:spcAft>
              <a:buNone/>
            </a:pPr>
            <a:endParaRPr/>
          </a:p>
        </p:txBody>
      </p:sp>
      <p:sp>
        <p:nvSpPr>
          <p:cNvPr id="412" name="Google Shape;412;p45"/>
          <p:cNvSpPr/>
          <p:nvPr/>
        </p:nvSpPr>
        <p:spPr>
          <a:xfrm>
            <a:off x="5196700" y="2402950"/>
            <a:ext cx="1321200" cy="2369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3" name="Google Shape;413;p45"/>
          <p:cNvSpPr/>
          <p:nvPr/>
        </p:nvSpPr>
        <p:spPr>
          <a:xfrm>
            <a:off x="2605900" y="2402950"/>
            <a:ext cx="1321200" cy="2369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14" name="Google Shape;414;p45"/>
          <p:cNvCxnSpPr>
            <a:stCxn id="415" idx="2"/>
          </p:cNvCxnSpPr>
          <p:nvPr/>
        </p:nvCxnSpPr>
        <p:spPr>
          <a:xfrm rot="10800000">
            <a:off x="2887738" y="3254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16" name="Google Shape;416;p45"/>
          <p:cNvCxnSpPr>
            <a:stCxn id="417" idx="2"/>
          </p:cNvCxnSpPr>
          <p:nvPr/>
        </p:nvCxnSpPr>
        <p:spPr>
          <a:xfrm rot="10800000">
            <a:off x="2887738" y="3635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18" name="Google Shape;418;p45"/>
          <p:cNvCxnSpPr>
            <a:stCxn id="419" idx="2"/>
          </p:cNvCxnSpPr>
          <p:nvPr/>
        </p:nvCxnSpPr>
        <p:spPr>
          <a:xfrm rot="10800000">
            <a:off x="2887738" y="4016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45"/>
          <p:cNvCxnSpPr>
            <a:stCxn id="421" idx="2"/>
          </p:cNvCxnSpPr>
          <p:nvPr/>
        </p:nvCxnSpPr>
        <p:spPr>
          <a:xfrm rot="10800000">
            <a:off x="2887738" y="4397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22" name="Google Shape;422;p45"/>
          <p:cNvCxnSpPr/>
          <p:nvPr/>
        </p:nvCxnSpPr>
        <p:spPr>
          <a:xfrm rot="10800000">
            <a:off x="2882650" y="2864200"/>
            <a:ext cx="0" cy="1542900"/>
          </a:xfrm>
          <a:prstGeom prst="straightConnector1">
            <a:avLst/>
          </a:prstGeom>
          <a:noFill/>
          <a:ln w="19050" cap="flat" cmpd="sng">
            <a:solidFill>
              <a:schemeClr val="dk1"/>
            </a:solidFill>
            <a:prstDash val="solid"/>
            <a:round/>
            <a:headEnd type="none" w="med" len="med"/>
            <a:tailEnd type="none" w="med" len="med"/>
          </a:ln>
        </p:spPr>
      </p:cxnSp>
      <p:cxnSp>
        <p:nvCxnSpPr>
          <p:cNvPr id="423" name="Google Shape;423;p45"/>
          <p:cNvCxnSpPr>
            <a:stCxn id="424" idx="2"/>
          </p:cNvCxnSpPr>
          <p:nvPr/>
        </p:nvCxnSpPr>
        <p:spPr>
          <a:xfrm>
            <a:off x="5871925" y="3254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25" name="Google Shape;425;p45"/>
          <p:cNvCxnSpPr>
            <a:stCxn id="426" idx="2"/>
          </p:cNvCxnSpPr>
          <p:nvPr/>
        </p:nvCxnSpPr>
        <p:spPr>
          <a:xfrm>
            <a:off x="5871925" y="3635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27" name="Google Shape;427;p45"/>
          <p:cNvCxnSpPr>
            <a:stCxn id="428" idx="2"/>
          </p:cNvCxnSpPr>
          <p:nvPr/>
        </p:nvCxnSpPr>
        <p:spPr>
          <a:xfrm>
            <a:off x="5871925" y="4016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29" name="Google Shape;429;p45"/>
          <p:cNvCxnSpPr>
            <a:stCxn id="430" idx="2"/>
          </p:cNvCxnSpPr>
          <p:nvPr/>
        </p:nvCxnSpPr>
        <p:spPr>
          <a:xfrm>
            <a:off x="5871925" y="4397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31" name="Google Shape;431;p45"/>
          <p:cNvCxnSpPr/>
          <p:nvPr/>
        </p:nvCxnSpPr>
        <p:spPr>
          <a:xfrm rot="10800000">
            <a:off x="6261025" y="2864066"/>
            <a:ext cx="0" cy="1542900"/>
          </a:xfrm>
          <a:prstGeom prst="straightConnector1">
            <a:avLst/>
          </a:prstGeom>
          <a:noFill/>
          <a:ln w="19050" cap="flat" cmpd="sng">
            <a:solidFill>
              <a:schemeClr val="dk1"/>
            </a:solidFill>
            <a:prstDash val="solid"/>
            <a:round/>
            <a:headEnd type="none" w="med" len="med"/>
            <a:tailEnd type="none" w="med" len="med"/>
          </a:ln>
        </p:spPr>
      </p:cxnSp>
      <p:sp>
        <p:nvSpPr>
          <p:cNvPr id="415" name="Google Shape;415;p45"/>
          <p:cNvSpPr/>
          <p:nvPr/>
        </p:nvSpPr>
        <p:spPr>
          <a:xfrm>
            <a:off x="3271738" y="3112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7" name="Google Shape;417;p45"/>
          <p:cNvSpPr/>
          <p:nvPr/>
        </p:nvSpPr>
        <p:spPr>
          <a:xfrm>
            <a:off x="3271738" y="3493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9" name="Google Shape;419;p45"/>
          <p:cNvSpPr/>
          <p:nvPr/>
        </p:nvSpPr>
        <p:spPr>
          <a:xfrm>
            <a:off x="3271738" y="3874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1" name="Google Shape;421;p45"/>
          <p:cNvSpPr/>
          <p:nvPr/>
        </p:nvSpPr>
        <p:spPr>
          <a:xfrm>
            <a:off x="3271738" y="4255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4" name="Google Shape;424;p45"/>
          <p:cNvSpPr/>
          <p:nvPr/>
        </p:nvSpPr>
        <p:spPr>
          <a:xfrm flipH="1">
            <a:off x="5586925" y="3112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6" name="Google Shape;426;p45"/>
          <p:cNvSpPr/>
          <p:nvPr/>
        </p:nvSpPr>
        <p:spPr>
          <a:xfrm flipH="1">
            <a:off x="5586925" y="3493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8" name="Google Shape;428;p45"/>
          <p:cNvSpPr/>
          <p:nvPr/>
        </p:nvSpPr>
        <p:spPr>
          <a:xfrm flipH="1">
            <a:off x="5586925" y="3874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0" name="Google Shape;430;p45"/>
          <p:cNvSpPr/>
          <p:nvPr/>
        </p:nvSpPr>
        <p:spPr>
          <a:xfrm flipH="1">
            <a:off x="5586925" y="4255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32" name="Google Shape;432;p45"/>
          <p:cNvCxnSpPr>
            <a:stCxn id="433" idx="1"/>
          </p:cNvCxnSpPr>
          <p:nvPr/>
        </p:nvCxnSpPr>
        <p:spPr>
          <a:xfrm rot="10800000">
            <a:off x="2887738" y="28737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34" name="Google Shape;434;p45"/>
          <p:cNvCxnSpPr>
            <a:stCxn id="435" idx="3"/>
          </p:cNvCxnSpPr>
          <p:nvPr/>
        </p:nvCxnSpPr>
        <p:spPr>
          <a:xfrm>
            <a:off x="5871913" y="287365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436" name="Google Shape;436;p45"/>
          <p:cNvCxnSpPr>
            <a:endCxn id="435" idx="1"/>
          </p:cNvCxnSpPr>
          <p:nvPr/>
        </p:nvCxnSpPr>
        <p:spPr>
          <a:xfrm>
            <a:off x="3556813" y="2873650"/>
            <a:ext cx="2030100" cy="0"/>
          </a:xfrm>
          <a:prstGeom prst="straightConnector1">
            <a:avLst/>
          </a:prstGeom>
          <a:noFill/>
          <a:ln w="19050" cap="flat" cmpd="sng">
            <a:solidFill>
              <a:schemeClr val="accent2"/>
            </a:solidFill>
            <a:prstDash val="solid"/>
            <a:round/>
            <a:headEnd type="none" w="med" len="med"/>
            <a:tailEnd type="none" w="med" len="med"/>
          </a:ln>
        </p:spPr>
      </p:cxnSp>
      <p:sp>
        <p:nvSpPr>
          <p:cNvPr id="433" name="Google Shape;433;p45"/>
          <p:cNvSpPr/>
          <p:nvPr/>
        </p:nvSpPr>
        <p:spPr>
          <a:xfrm>
            <a:off x="3271738" y="27312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5" name="Google Shape;435;p45"/>
          <p:cNvSpPr/>
          <p:nvPr/>
        </p:nvSpPr>
        <p:spPr>
          <a:xfrm>
            <a:off x="5586913" y="27311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Layer 3 – Connecting Local Networks</a:t>
            </a:r>
            <a:endParaRPr/>
          </a:p>
        </p:txBody>
      </p:sp>
      <p:sp>
        <p:nvSpPr>
          <p:cNvPr id="442" name="Google Shape;442;p46"/>
          <p:cNvSpPr txBox="1">
            <a:spLocks noGrp="1"/>
          </p:cNvSpPr>
          <p:nvPr>
            <p:ph type="body" idx="1"/>
          </p:nvPr>
        </p:nvSpPr>
        <p:spPr>
          <a:xfrm>
            <a:off x="107050" y="402200"/>
            <a:ext cx="8909700" cy="1971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To send a letter to the other town:</a:t>
            </a:r>
            <a:endParaRPr/>
          </a:p>
          <a:p>
            <a:pPr marL="457200" lvl="0" indent="-342900" algn="l" rtl="0">
              <a:spcBef>
                <a:spcPts val="600"/>
              </a:spcBef>
              <a:spcAft>
                <a:spcPts val="0"/>
              </a:spcAft>
              <a:buSzPts val="1800"/>
              <a:buChar char="●"/>
            </a:pPr>
            <a:r>
              <a:rPr lang="en"/>
              <a:t>You send the packet to...</a:t>
            </a:r>
            <a:endParaRPr/>
          </a:p>
          <a:p>
            <a:pPr marL="457200" lvl="0" indent="-342900" algn="l" rtl="0">
              <a:spcBef>
                <a:spcPts val="0"/>
              </a:spcBef>
              <a:spcAft>
                <a:spcPts val="0"/>
              </a:spcAft>
              <a:buSzPts val="1800"/>
              <a:buChar char="●"/>
            </a:pPr>
            <a:r>
              <a:rPr lang="en"/>
              <a:t>Your local post office, which sends the packet to...</a:t>
            </a:r>
            <a:endParaRPr/>
          </a:p>
          <a:p>
            <a:pPr marL="457200" lvl="0" indent="-342900" algn="l" rtl="0">
              <a:spcBef>
                <a:spcPts val="0"/>
              </a:spcBef>
              <a:spcAft>
                <a:spcPts val="0"/>
              </a:spcAft>
              <a:buSzPts val="1800"/>
              <a:buChar char="●"/>
            </a:pPr>
            <a:r>
              <a:rPr lang="en"/>
              <a:t>The other town's post office, which sends the packet to...</a:t>
            </a:r>
            <a:endParaRPr/>
          </a:p>
          <a:p>
            <a:pPr marL="457200" lvl="0" indent="-342900" algn="l" rtl="0">
              <a:spcBef>
                <a:spcPts val="0"/>
              </a:spcBef>
              <a:spcAft>
                <a:spcPts val="0"/>
              </a:spcAft>
              <a:buSzPts val="1800"/>
              <a:buChar char="●"/>
            </a:pPr>
            <a:r>
              <a:rPr lang="en"/>
              <a:t>The final destination.</a:t>
            </a:r>
            <a:endParaRPr/>
          </a:p>
        </p:txBody>
      </p:sp>
      <p:sp>
        <p:nvSpPr>
          <p:cNvPr id="443" name="Google Shape;443;p46"/>
          <p:cNvSpPr/>
          <p:nvPr/>
        </p:nvSpPr>
        <p:spPr>
          <a:xfrm>
            <a:off x="5196700" y="2402950"/>
            <a:ext cx="1321200" cy="2369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4" name="Google Shape;444;p46"/>
          <p:cNvSpPr/>
          <p:nvPr/>
        </p:nvSpPr>
        <p:spPr>
          <a:xfrm>
            <a:off x="2605900" y="2402950"/>
            <a:ext cx="1321200" cy="2369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45" name="Google Shape;445;p46"/>
          <p:cNvCxnSpPr>
            <a:stCxn id="446" idx="2"/>
          </p:cNvCxnSpPr>
          <p:nvPr/>
        </p:nvCxnSpPr>
        <p:spPr>
          <a:xfrm rot="10800000">
            <a:off x="2887738" y="32547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47" name="Google Shape;447;p46"/>
          <p:cNvCxnSpPr>
            <a:stCxn id="448" idx="2"/>
          </p:cNvCxnSpPr>
          <p:nvPr/>
        </p:nvCxnSpPr>
        <p:spPr>
          <a:xfrm rot="10800000">
            <a:off x="2887738" y="36357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49" name="Google Shape;449;p46"/>
          <p:cNvCxnSpPr>
            <a:stCxn id="450" idx="2"/>
          </p:cNvCxnSpPr>
          <p:nvPr/>
        </p:nvCxnSpPr>
        <p:spPr>
          <a:xfrm rot="10800000">
            <a:off x="2887738" y="40167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51" name="Google Shape;451;p46"/>
          <p:cNvCxnSpPr>
            <a:stCxn id="452" idx="2"/>
          </p:cNvCxnSpPr>
          <p:nvPr/>
        </p:nvCxnSpPr>
        <p:spPr>
          <a:xfrm rot="10800000">
            <a:off x="2887738" y="43977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53" name="Google Shape;453;p46"/>
          <p:cNvCxnSpPr/>
          <p:nvPr/>
        </p:nvCxnSpPr>
        <p:spPr>
          <a:xfrm rot="10800000">
            <a:off x="2882650" y="2864200"/>
            <a:ext cx="0" cy="1542900"/>
          </a:xfrm>
          <a:prstGeom prst="straightConnector1">
            <a:avLst/>
          </a:prstGeom>
          <a:noFill/>
          <a:ln w="9525" cap="flat" cmpd="sng">
            <a:solidFill>
              <a:srgbClr val="B7B7B7"/>
            </a:solidFill>
            <a:prstDash val="solid"/>
            <a:round/>
            <a:headEnd type="none" w="med" len="med"/>
            <a:tailEnd type="none" w="med" len="med"/>
          </a:ln>
        </p:spPr>
      </p:cxnSp>
      <p:cxnSp>
        <p:nvCxnSpPr>
          <p:cNvPr id="454" name="Google Shape;454;p46"/>
          <p:cNvCxnSpPr>
            <a:stCxn id="455" idx="2"/>
          </p:cNvCxnSpPr>
          <p:nvPr/>
        </p:nvCxnSpPr>
        <p:spPr>
          <a:xfrm>
            <a:off x="5871925" y="32546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56" name="Google Shape;456;p46"/>
          <p:cNvCxnSpPr>
            <a:stCxn id="457" idx="2"/>
          </p:cNvCxnSpPr>
          <p:nvPr/>
        </p:nvCxnSpPr>
        <p:spPr>
          <a:xfrm>
            <a:off x="5871925" y="36356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58" name="Google Shape;458;p46"/>
          <p:cNvCxnSpPr>
            <a:stCxn id="459" idx="2"/>
          </p:cNvCxnSpPr>
          <p:nvPr/>
        </p:nvCxnSpPr>
        <p:spPr>
          <a:xfrm>
            <a:off x="5871925" y="40166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60" name="Google Shape;460;p46"/>
          <p:cNvCxnSpPr>
            <a:stCxn id="461" idx="2"/>
          </p:cNvCxnSpPr>
          <p:nvPr/>
        </p:nvCxnSpPr>
        <p:spPr>
          <a:xfrm>
            <a:off x="5871925" y="43976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62" name="Google Shape;462;p46"/>
          <p:cNvCxnSpPr/>
          <p:nvPr/>
        </p:nvCxnSpPr>
        <p:spPr>
          <a:xfrm rot="10800000">
            <a:off x="6261025" y="2864066"/>
            <a:ext cx="0" cy="1542900"/>
          </a:xfrm>
          <a:prstGeom prst="straightConnector1">
            <a:avLst/>
          </a:prstGeom>
          <a:noFill/>
          <a:ln w="9525" cap="flat" cmpd="sng">
            <a:solidFill>
              <a:srgbClr val="B7B7B7"/>
            </a:solidFill>
            <a:prstDash val="solid"/>
            <a:round/>
            <a:headEnd type="none" w="med" len="med"/>
            <a:tailEnd type="none" w="med" len="med"/>
          </a:ln>
        </p:spPr>
      </p:cxnSp>
      <p:sp>
        <p:nvSpPr>
          <p:cNvPr id="446" name="Google Shape;446;p46"/>
          <p:cNvSpPr/>
          <p:nvPr/>
        </p:nvSpPr>
        <p:spPr>
          <a:xfrm>
            <a:off x="3271738" y="3112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8" name="Google Shape;448;p46"/>
          <p:cNvSpPr/>
          <p:nvPr/>
        </p:nvSpPr>
        <p:spPr>
          <a:xfrm>
            <a:off x="3271738" y="3493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2" name="Google Shape;452;p46"/>
          <p:cNvSpPr/>
          <p:nvPr/>
        </p:nvSpPr>
        <p:spPr>
          <a:xfrm>
            <a:off x="3271738" y="4255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7" name="Google Shape;457;p46"/>
          <p:cNvSpPr/>
          <p:nvPr/>
        </p:nvSpPr>
        <p:spPr>
          <a:xfrm flipH="1">
            <a:off x="5586925" y="3493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9" name="Google Shape;459;p46"/>
          <p:cNvSpPr/>
          <p:nvPr/>
        </p:nvSpPr>
        <p:spPr>
          <a:xfrm flipH="1">
            <a:off x="5586925" y="3874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1" name="Google Shape;461;p46"/>
          <p:cNvSpPr/>
          <p:nvPr/>
        </p:nvSpPr>
        <p:spPr>
          <a:xfrm flipH="1">
            <a:off x="5586925" y="4255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63" name="Google Shape;463;p46"/>
          <p:cNvCxnSpPr>
            <a:stCxn id="464" idx="1"/>
          </p:cNvCxnSpPr>
          <p:nvPr/>
        </p:nvCxnSpPr>
        <p:spPr>
          <a:xfrm rot="10800000">
            <a:off x="2887738" y="28737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65" name="Google Shape;465;p46"/>
          <p:cNvCxnSpPr>
            <a:stCxn id="466" idx="3"/>
          </p:cNvCxnSpPr>
          <p:nvPr/>
        </p:nvCxnSpPr>
        <p:spPr>
          <a:xfrm>
            <a:off x="5871913" y="2873650"/>
            <a:ext cx="384000" cy="0"/>
          </a:xfrm>
          <a:prstGeom prst="straightConnector1">
            <a:avLst/>
          </a:prstGeom>
          <a:noFill/>
          <a:ln w="9525" cap="flat" cmpd="sng">
            <a:solidFill>
              <a:srgbClr val="B7B7B7"/>
            </a:solidFill>
            <a:prstDash val="solid"/>
            <a:round/>
            <a:headEnd type="none" w="med" len="med"/>
            <a:tailEnd type="none" w="med" len="med"/>
          </a:ln>
        </p:spPr>
      </p:cxnSp>
      <p:cxnSp>
        <p:nvCxnSpPr>
          <p:cNvPr id="467" name="Google Shape;467;p46"/>
          <p:cNvCxnSpPr>
            <a:endCxn id="466" idx="1"/>
          </p:cNvCxnSpPr>
          <p:nvPr/>
        </p:nvCxnSpPr>
        <p:spPr>
          <a:xfrm>
            <a:off x="3556813" y="2873650"/>
            <a:ext cx="2030100" cy="0"/>
          </a:xfrm>
          <a:prstGeom prst="straightConnector1">
            <a:avLst/>
          </a:prstGeom>
          <a:noFill/>
          <a:ln w="9525" cap="flat" cmpd="sng">
            <a:solidFill>
              <a:srgbClr val="B7B7B7"/>
            </a:solidFill>
            <a:prstDash val="solid"/>
            <a:round/>
            <a:headEnd type="none" w="med" len="med"/>
            <a:tailEnd type="none" w="med" len="med"/>
          </a:ln>
        </p:spPr>
      </p:cxnSp>
      <p:sp>
        <p:nvSpPr>
          <p:cNvPr id="468" name="Google Shape;468;p46"/>
          <p:cNvSpPr/>
          <p:nvPr/>
        </p:nvSpPr>
        <p:spPr>
          <a:xfrm>
            <a:off x="2882650" y="2871400"/>
            <a:ext cx="3378374" cy="1143575"/>
          </a:xfrm>
          <a:custGeom>
            <a:avLst/>
            <a:gdLst/>
            <a:ahLst/>
            <a:cxnLst/>
            <a:rect l="l" t="t" r="r" b="b"/>
            <a:pathLst>
              <a:path w="135528" h="45743" extrusionOk="0">
                <a:moveTo>
                  <a:pt x="15285" y="45743"/>
                </a:moveTo>
                <a:lnTo>
                  <a:pt x="0" y="45743"/>
                </a:lnTo>
                <a:lnTo>
                  <a:pt x="0" y="0"/>
                </a:lnTo>
                <a:lnTo>
                  <a:pt x="135528" y="0"/>
                </a:lnTo>
                <a:lnTo>
                  <a:pt x="135528" y="15285"/>
                </a:lnTo>
                <a:lnTo>
                  <a:pt x="119569" y="15285"/>
                </a:lnTo>
              </a:path>
            </a:pathLst>
          </a:custGeom>
          <a:noFill/>
          <a:ln w="28575" cap="flat" cmpd="sng">
            <a:solidFill>
              <a:schemeClr val="accent2"/>
            </a:solidFill>
            <a:prstDash val="solid"/>
            <a:round/>
            <a:headEnd type="none" w="med" len="med"/>
            <a:tailEnd type="none" w="med" len="med"/>
          </a:ln>
        </p:spPr>
        <p:txBody>
          <a:bodyPr/>
          <a:lstStyle/>
          <a:p>
            <a:endParaRPr lang="en-US"/>
          </a:p>
        </p:txBody>
      </p:sp>
      <p:sp>
        <p:nvSpPr>
          <p:cNvPr id="464" name="Google Shape;464;p46"/>
          <p:cNvSpPr/>
          <p:nvPr/>
        </p:nvSpPr>
        <p:spPr>
          <a:xfrm>
            <a:off x="3271738" y="27312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6" name="Google Shape;466;p46"/>
          <p:cNvSpPr/>
          <p:nvPr/>
        </p:nvSpPr>
        <p:spPr>
          <a:xfrm>
            <a:off x="5586913" y="27311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5" name="Google Shape;455;p46"/>
          <p:cNvSpPr/>
          <p:nvPr/>
        </p:nvSpPr>
        <p:spPr>
          <a:xfrm flipH="1">
            <a:off x="5586925" y="31121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0" name="Google Shape;450;p46"/>
          <p:cNvSpPr/>
          <p:nvPr/>
        </p:nvSpPr>
        <p:spPr>
          <a:xfrm>
            <a:off x="3271738" y="387425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7"/>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Layers of the Internet</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Layer 3 Characteristics</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dirty="0">
                <a:solidFill>
                  <a:srgbClr val="B7B7B7"/>
                </a:solidFill>
              </a:rPr>
              <a:t>Headers</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dirty="0">
              <a:solidFill>
                <a:srgbClr val="B7B7B7"/>
              </a:solidFill>
            </a:endParaRPr>
          </a:p>
        </p:txBody>
      </p:sp>
      <p:sp>
        <p:nvSpPr>
          <p:cNvPr id="474" name="Google Shape;474;p47"/>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Layer 3 Characteristics</a:t>
            </a:r>
            <a:endParaRPr/>
          </a:p>
        </p:txBody>
      </p:sp>
      <p:sp>
        <p:nvSpPr>
          <p:cNvPr id="475" name="Google Shape;475;p47"/>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Internet?</a:t>
            </a:r>
            <a:endParaRPr/>
          </a:p>
        </p:txBody>
      </p:sp>
      <p:sp>
        <p:nvSpPr>
          <p:cNvPr id="235" name="Google Shape;235;p30"/>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Internet transfers data between computers.</a:t>
            </a:r>
            <a:endParaRPr/>
          </a:p>
          <a:p>
            <a:pPr marL="457200" lvl="0" indent="-342900" algn="l" rtl="0">
              <a:spcBef>
                <a:spcPts val="600"/>
              </a:spcBef>
              <a:spcAft>
                <a:spcPts val="0"/>
              </a:spcAft>
              <a:buSzPts val="1800"/>
              <a:buChar char="●"/>
            </a:pPr>
            <a:r>
              <a:rPr lang="en"/>
              <a:t>Laptops, phones, tablets, car navigators, pacemakers, etc.</a:t>
            </a:r>
            <a:endParaRPr/>
          </a:p>
          <a:p>
            <a:pPr marL="0" lvl="0" indent="0" algn="l" rtl="0">
              <a:spcBef>
                <a:spcPts val="600"/>
              </a:spcBef>
              <a:spcAft>
                <a:spcPts val="0"/>
              </a:spcAft>
              <a:buNone/>
            </a:pPr>
            <a:endParaRPr/>
          </a:p>
          <a:p>
            <a:pPr marL="0" lvl="0" indent="0" algn="l" rtl="0">
              <a:spcBef>
                <a:spcPts val="600"/>
              </a:spcBef>
              <a:spcAft>
                <a:spcPts val="0"/>
              </a:spcAft>
              <a:buNone/>
            </a:pPr>
            <a:r>
              <a:rPr lang="en"/>
              <a:t>We'll focus on the </a:t>
            </a:r>
            <a:r>
              <a:rPr lang="en" i="1"/>
              <a:t>infrastructure</a:t>
            </a:r>
            <a:r>
              <a:rPr lang="en"/>
              <a:t> that ties these devices together.</a:t>
            </a:r>
            <a:endParaRPr/>
          </a:p>
          <a:p>
            <a:pPr marL="457200" lvl="0" indent="-342900" algn="l" rtl="0">
              <a:spcBef>
                <a:spcPts val="600"/>
              </a:spcBef>
              <a:spcAft>
                <a:spcPts val="0"/>
              </a:spcAft>
              <a:buSzPts val="1800"/>
              <a:buChar char="●"/>
            </a:pPr>
            <a:r>
              <a:rPr lang="en"/>
              <a:t>Less focus on the applications that rely on the Internet (e.g. Google, Facebook).</a:t>
            </a:r>
            <a:endParaRPr/>
          </a:p>
          <a:p>
            <a:pPr marL="0" lvl="0" indent="0" algn="l" rtl="0">
              <a:spcBef>
                <a:spcPts val="600"/>
              </a:spcBef>
              <a:spcAft>
                <a:spcPts val="0"/>
              </a:spcAft>
              <a:buNone/>
            </a:pPr>
            <a:endParaRPr/>
          </a:p>
          <a:p>
            <a:pPr marL="0" lvl="0" indent="0" algn="l" rtl="0">
              <a:spcBef>
                <a:spcPts val="600"/>
              </a:spcBef>
              <a:spcAft>
                <a:spcPts val="0"/>
              </a:spcAft>
              <a:buNone/>
            </a:pPr>
            <a:r>
              <a:rPr lang="en"/>
              <a:t>Our running analogy: Postal system.</a:t>
            </a:r>
            <a:endParaRPr/>
          </a:p>
          <a:p>
            <a:pPr marL="457200" lvl="0" indent="-342900" algn="l" rtl="0">
              <a:spcBef>
                <a:spcPts val="600"/>
              </a:spcBef>
              <a:spcAft>
                <a:spcPts val="0"/>
              </a:spcAft>
              <a:buSzPts val="1800"/>
              <a:buChar char="●"/>
            </a:pPr>
            <a:r>
              <a:rPr lang="en"/>
              <a:t>Focus on the infrastructure for sending mail.</a:t>
            </a:r>
            <a:endParaRPr/>
          </a:p>
          <a:p>
            <a:pPr marL="457200" lvl="0" indent="-342900" algn="l" rtl="0">
              <a:spcBef>
                <a:spcPts val="0"/>
              </a:spcBef>
              <a:spcAft>
                <a:spcPts val="0"/>
              </a:spcAft>
              <a:buSzPts val="1800"/>
              <a:buChar char="●"/>
            </a:pPr>
            <a:r>
              <a:rPr lang="en"/>
              <a:t>Less focus on what's inside the letters.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8"/>
          <p:cNvSpPr/>
          <p:nvPr/>
        </p:nvSpPr>
        <p:spPr>
          <a:xfrm>
            <a:off x="3531125" y="2516450"/>
            <a:ext cx="1571400" cy="12849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1" name="Google Shape;481;p48"/>
          <p:cNvSpPr/>
          <p:nvPr/>
        </p:nvSpPr>
        <p:spPr>
          <a:xfrm>
            <a:off x="3199850" y="3874700"/>
            <a:ext cx="2141400" cy="12087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2" name="Google Shape;482;p48"/>
          <p:cNvSpPr/>
          <p:nvPr/>
        </p:nvSpPr>
        <p:spPr>
          <a:xfrm>
            <a:off x="6111450" y="2406275"/>
            <a:ext cx="2218800" cy="26772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3" name="Google Shape;483;p48"/>
          <p:cNvSpPr/>
          <p:nvPr/>
        </p:nvSpPr>
        <p:spPr>
          <a:xfrm>
            <a:off x="793550" y="2669875"/>
            <a:ext cx="1636200" cy="2072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4" name="Google Shape;484;p4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Network of Networks</a:t>
            </a:r>
            <a:endParaRPr/>
          </a:p>
        </p:txBody>
      </p:sp>
      <p:sp>
        <p:nvSpPr>
          <p:cNvPr id="485" name="Google Shape;485;p48"/>
          <p:cNvSpPr/>
          <p:nvPr/>
        </p:nvSpPr>
        <p:spPr>
          <a:xfrm>
            <a:off x="1481775" y="394970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6" name="Google Shape;486;p48"/>
          <p:cNvSpPr/>
          <p:nvPr/>
        </p:nvSpPr>
        <p:spPr>
          <a:xfrm>
            <a:off x="1481775" y="3242375"/>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7" name="Google Shape;487;p48"/>
          <p:cNvSpPr/>
          <p:nvPr/>
        </p:nvSpPr>
        <p:spPr>
          <a:xfrm>
            <a:off x="2079063" y="3534875"/>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8" name="Google Shape;488;p48"/>
          <p:cNvSpPr/>
          <p:nvPr/>
        </p:nvSpPr>
        <p:spPr>
          <a:xfrm>
            <a:off x="1268388" y="27597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9" name="Google Shape;489;p48"/>
          <p:cNvSpPr/>
          <p:nvPr/>
        </p:nvSpPr>
        <p:spPr>
          <a:xfrm>
            <a:off x="1695163" y="27597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0" name="Google Shape;490;p48"/>
          <p:cNvSpPr/>
          <p:nvPr/>
        </p:nvSpPr>
        <p:spPr>
          <a:xfrm>
            <a:off x="996863" y="37321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1" name="Google Shape;491;p48"/>
          <p:cNvSpPr/>
          <p:nvPr/>
        </p:nvSpPr>
        <p:spPr>
          <a:xfrm>
            <a:off x="996863" y="41673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92" name="Google Shape;492;p48"/>
          <p:cNvCxnSpPr>
            <a:stCxn id="488" idx="5"/>
            <a:endCxn id="486" idx="0"/>
          </p:cNvCxnSpPr>
          <p:nvPr/>
        </p:nvCxnSpPr>
        <p:spPr>
          <a:xfrm>
            <a:off x="1511650" y="3002963"/>
            <a:ext cx="112500" cy="239400"/>
          </a:xfrm>
          <a:prstGeom prst="straightConnector1">
            <a:avLst/>
          </a:prstGeom>
          <a:noFill/>
          <a:ln w="19050" cap="flat" cmpd="sng">
            <a:solidFill>
              <a:schemeClr val="dk1"/>
            </a:solidFill>
            <a:prstDash val="solid"/>
            <a:round/>
            <a:headEnd type="none" w="med" len="med"/>
            <a:tailEnd type="none" w="med" len="med"/>
          </a:ln>
        </p:spPr>
      </p:cxnSp>
      <p:cxnSp>
        <p:nvCxnSpPr>
          <p:cNvPr id="493" name="Google Shape;493;p48"/>
          <p:cNvCxnSpPr>
            <a:stCxn id="486" idx="0"/>
            <a:endCxn id="489" idx="3"/>
          </p:cNvCxnSpPr>
          <p:nvPr/>
        </p:nvCxnSpPr>
        <p:spPr>
          <a:xfrm rot="10800000" flipH="1">
            <a:off x="1624275" y="3002975"/>
            <a:ext cx="112500" cy="239400"/>
          </a:xfrm>
          <a:prstGeom prst="straightConnector1">
            <a:avLst/>
          </a:prstGeom>
          <a:noFill/>
          <a:ln w="19050" cap="flat" cmpd="sng">
            <a:solidFill>
              <a:schemeClr val="dk1"/>
            </a:solidFill>
            <a:prstDash val="solid"/>
            <a:round/>
            <a:headEnd type="none" w="med" len="med"/>
            <a:tailEnd type="none" w="med" len="med"/>
          </a:ln>
        </p:spPr>
      </p:cxnSp>
      <p:cxnSp>
        <p:nvCxnSpPr>
          <p:cNvPr id="494" name="Google Shape;494;p48"/>
          <p:cNvCxnSpPr>
            <a:stCxn id="485" idx="1"/>
            <a:endCxn id="490" idx="6"/>
          </p:cNvCxnSpPr>
          <p:nvPr/>
        </p:nvCxnSpPr>
        <p:spPr>
          <a:xfrm rot="10800000">
            <a:off x="1281975" y="3874700"/>
            <a:ext cx="199800" cy="217500"/>
          </a:xfrm>
          <a:prstGeom prst="straightConnector1">
            <a:avLst/>
          </a:prstGeom>
          <a:noFill/>
          <a:ln w="19050" cap="flat" cmpd="sng">
            <a:solidFill>
              <a:schemeClr val="dk1"/>
            </a:solidFill>
            <a:prstDash val="solid"/>
            <a:round/>
            <a:headEnd type="none" w="med" len="med"/>
            <a:tailEnd type="none" w="med" len="med"/>
          </a:ln>
        </p:spPr>
      </p:cxnSp>
      <p:cxnSp>
        <p:nvCxnSpPr>
          <p:cNvPr id="495" name="Google Shape;495;p48"/>
          <p:cNvCxnSpPr>
            <a:stCxn id="485" idx="1"/>
            <a:endCxn id="491" idx="6"/>
          </p:cNvCxnSpPr>
          <p:nvPr/>
        </p:nvCxnSpPr>
        <p:spPr>
          <a:xfrm flipH="1">
            <a:off x="1281975" y="4092200"/>
            <a:ext cx="199800" cy="217500"/>
          </a:xfrm>
          <a:prstGeom prst="straightConnector1">
            <a:avLst/>
          </a:prstGeom>
          <a:noFill/>
          <a:ln w="19050" cap="flat" cmpd="sng">
            <a:solidFill>
              <a:schemeClr val="dk1"/>
            </a:solidFill>
            <a:prstDash val="solid"/>
            <a:round/>
            <a:headEnd type="none" w="med" len="med"/>
            <a:tailEnd type="none" w="med" len="med"/>
          </a:ln>
        </p:spPr>
      </p:cxnSp>
      <p:cxnSp>
        <p:nvCxnSpPr>
          <p:cNvPr id="496" name="Google Shape;496;p48"/>
          <p:cNvCxnSpPr>
            <a:stCxn id="485" idx="0"/>
            <a:endCxn id="487" idx="1"/>
          </p:cNvCxnSpPr>
          <p:nvPr/>
        </p:nvCxnSpPr>
        <p:spPr>
          <a:xfrm rot="10800000" flipH="1">
            <a:off x="1624275" y="3677300"/>
            <a:ext cx="454800" cy="272400"/>
          </a:xfrm>
          <a:prstGeom prst="straightConnector1">
            <a:avLst/>
          </a:prstGeom>
          <a:noFill/>
          <a:ln w="19050" cap="flat" cmpd="sng">
            <a:solidFill>
              <a:schemeClr val="dk1"/>
            </a:solidFill>
            <a:prstDash val="solid"/>
            <a:round/>
            <a:headEnd type="none" w="med" len="med"/>
            <a:tailEnd type="none" w="med" len="med"/>
          </a:ln>
        </p:spPr>
      </p:cxnSp>
      <p:cxnSp>
        <p:nvCxnSpPr>
          <p:cNvPr id="497" name="Google Shape;497;p48"/>
          <p:cNvCxnSpPr>
            <a:stCxn id="486" idx="2"/>
            <a:endCxn id="485" idx="0"/>
          </p:cNvCxnSpPr>
          <p:nvPr/>
        </p:nvCxnSpPr>
        <p:spPr>
          <a:xfrm>
            <a:off x="1624275" y="3527375"/>
            <a:ext cx="0" cy="422400"/>
          </a:xfrm>
          <a:prstGeom prst="straightConnector1">
            <a:avLst/>
          </a:prstGeom>
          <a:noFill/>
          <a:ln w="19050" cap="flat" cmpd="sng">
            <a:solidFill>
              <a:schemeClr val="dk1"/>
            </a:solidFill>
            <a:prstDash val="solid"/>
            <a:round/>
            <a:headEnd type="none" w="med" len="med"/>
            <a:tailEnd type="none" w="med" len="med"/>
          </a:ln>
        </p:spPr>
      </p:cxnSp>
      <p:sp>
        <p:nvSpPr>
          <p:cNvPr id="498" name="Google Shape;498;p48"/>
          <p:cNvSpPr/>
          <p:nvPr/>
        </p:nvSpPr>
        <p:spPr>
          <a:xfrm>
            <a:off x="4787625" y="2977338"/>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9" name="Google Shape;499;p48"/>
          <p:cNvSpPr/>
          <p:nvPr/>
        </p:nvSpPr>
        <p:spPr>
          <a:xfrm>
            <a:off x="4052925" y="2977338"/>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0" name="Google Shape;500;p48"/>
          <p:cNvSpPr/>
          <p:nvPr/>
        </p:nvSpPr>
        <p:spPr>
          <a:xfrm>
            <a:off x="4150350" y="2572963"/>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01" name="Google Shape;501;p48"/>
          <p:cNvCxnSpPr>
            <a:stCxn id="498" idx="1"/>
            <a:endCxn id="500" idx="5"/>
          </p:cNvCxnSpPr>
          <p:nvPr/>
        </p:nvCxnSpPr>
        <p:spPr>
          <a:xfrm rot="10800000">
            <a:off x="4393725" y="2816238"/>
            <a:ext cx="393900" cy="303600"/>
          </a:xfrm>
          <a:prstGeom prst="straightConnector1">
            <a:avLst/>
          </a:prstGeom>
          <a:noFill/>
          <a:ln w="19050" cap="flat" cmpd="sng">
            <a:solidFill>
              <a:schemeClr val="dk1"/>
            </a:solidFill>
            <a:prstDash val="solid"/>
            <a:round/>
            <a:headEnd type="none" w="med" len="med"/>
            <a:tailEnd type="none" w="med" len="med"/>
          </a:ln>
        </p:spPr>
      </p:cxnSp>
      <p:cxnSp>
        <p:nvCxnSpPr>
          <p:cNvPr id="502" name="Google Shape;502;p48"/>
          <p:cNvCxnSpPr>
            <a:stCxn id="498" idx="1"/>
            <a:endCxn id="499" idx="6"/>
          </p:cNvCxnSpPr>
          <p:nvPr/>
        </p:nvCxnSpPr>
        <p:spPr>
          <a:xfrm rot="10800000">
            <a:off x="4337925" y="3119838"/>
            <a:ext cx="449700" cy="0"/>
          </a:xfrm>
          <a:prstGeom prst="straightConnector1">
            <a:avLst/>
          </a:prstGeom>
          <a:noFill/>
          <a:ln w="19050" cap="flat" cmpd="sng">
            <a:solidFill>
              <a:schemeClr val="dk1"/>
            </a:solidFill>
            <a:prstDash val="solid"/>
            <a:round/>
            <a:headEnd type="none" w="med" len="med"/>
            <a:tailEnd type="none" w="med" len="med"/>
          </a:ln>
        </p:spPr>
      </p:cxnSp>
      <p:sp>
        <p:nvSpPr>
          <p:cNvPr id="503" name="Google Shape;503;p48"/>
          <p:cNvSpPr/>
          <p:nvPr/>
        </p:nvSpPr>
        <p:spPr>
          <a:xfrm>
            <a:off x="3910325" y="33615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04" name="Google Shape;504;p48"/>
          <p:cNvCxnSpPr>
            <a:stCxn id="498" idx="1"/>
            <a:endCxn id="503" idx="3"/>
          </p:cNvCxnSpPr>
          <p:nvPr/>
        </p:nvCxnSpPr>
        <p:spPr>
          <a:xfrm flipH="1">
            <a:off x="4195425" y="3119838"/>
            <a:ext cx="592200" cy="384300"/>
          </a:xfrm>
          <a:prstGeom prst="straightConnector1">
            <a:avLst/>
          </a:prstGeom>
          <a:noFill/>
          <a:ln w="19050" cap="flat" cmpd="sng">
            <a:solidFill>
              <a:schemeClr val="dk1"/>
            </a:solidFill>
            <a:prstDash val="solid"/>
            <a:round/>
            <a:headEnd type="none" w="med" len="med"/>
            <a:tailEnd type="none" w="med" len="med"/>
          </a:ln>
        </p:spPr>
      </p:cxnSp>
      <p:sp>
        <p:nvSpPr>
          <p:cNvPr id="505" name="Google Shape;505;p48"/>
          <p:cNvSpPr/>
          <p:nvPr/>
        </p:nvSpPr>
        <p:spPr>
          <a:xfrm>
            <a:off x="3463788" y="4135838"/>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6" name="Google Shape;506;p48"/>
          <p:cNvSpPr/>
          <p:nvPr/>
        </p:nvSpPr>
        <p:spPr>
          <a:xfrm>
            <a:off x="4787625" y="4135913"/>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7" name="Google Shape;507;p48"/>
          <p:cNvSpPr/>
          <p:nvPr/>
        </p:nvSpPr>
        <p:spPr>
          <a:xfrm>
            <a:off x="3463788" y="4585711"/>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08" name="Google Shape;508;p48"/>
          <p:cNvCxnSpPr>
            <a:stCxn id="507" idx="0"/>
            <a:endCxn id="505" idx="2"/>
          </p:cNvCxnSpPr>
          <p:nvPr/>
        </p:nvCxnSpPr>
        <p:spPr>
          <a:xfrm rot="10800000">
            <a:off x="3606288" y="4420711"/>
            <a:ext cx="0" cy="1650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48"/>
          <p:cNvCxnSpPr>
            <a:stCxn id="505" idx="3"/>
            <a:endCxn id="506" idx="1"/>
          </p:cNvCxnSpPr>
          <p:nvPr/>
        </p:nvCxnSpPr>
        <p:spPr>
          <a:xfrm>
            <a:off x="3748788" y="4278338"/>
            <a:ext cx="1038900" cy="0"/>
          </a:xfrm>
          <a:prstGeom prst="straightConnector1">
            <a:avLst/>
          </a:prstGeom>
          <a:noFill/>
          <a:ln w="19050" cap="flat" cmpd="sng">
            <a:solidFill>
              <a:schemeClr val="dk1"/>
            </a:solidFill>
            <a:prstDash val="solid"/>
            <a:round/>
            <a:headEnd type="none" w="med" len="med"/>
            <a:tailEnd type="none" w="med" len="med"/>
          </a:ln>
        </p:spPr>
      </p:cxnSp>
      <p:sp>
        <p:nvSpPr>
          <p:cNvPr id="510" name="Google Shape;510;p48"/>
          <p:cNvSpPr/>
          <p:nvPr/>
        </p:nvSpPr>
        <p:spPr>
          <a:xfrm>
            <a:off x="4787625" y="4585636"/>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11" name="Google Shape;511;p48"/>
          <p:cNvCxnSpPr>
            <a:stCxn id="510" idx="0"/>
            <a:endCxn id="506" idx="2"/>
          </p:cNvCxnSpPr>
          <p:nvPr/>
        </p:nvCxnSpPr>
        <p:spPr>
          <a:xfrm rot="10800000">
            <a:off x="4930125" y="4420936"/>
            <a:ext cx="0" cy="164700"/>
          </a:xfrm>
          <a:prstGeom prst="straightConnector1">
            <a:avLst/>
          </a:prstGeom>
          <a:noFill/>
          <a:ln w="19050" cap="flat" cmpd="sng">
            <a:solidFill>
              <a:schemeClr val="dk1"/>
            </a:solidFill>
            <a:prstDash val="solid"/>
            <a:round/>
            <a:headEnd type="none" w="med" len="med"/>
            <a:tailEnd type="none" w="med" len="med"/>
          </a:ln>
        </p:spPr>
      </p:cxnSp>
      <p:sp>
        <p:nvSpPr>
          <p:cNvPr id="512" name="Google Shape;512;p48"/>
          <p:cNvSpPr/>
          <p:nvPr/>
        </p:nvSpPr>
        <p:spPr>
          <a:xfrm>
            <a:off x="6158463" y="3742251"/>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3" name="Google Shape;513;p48"/>
          <p:cNvSpPr/>
          <p:nvPr/>
        </p:nvSpPr>
        <p:spPr>
          <a:xfrm>
            <a:off x="6307800" y="3022764"/>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4" name="Google Shape;514;p48"/>
          <p:cNvSpPr/>
          <p:nvPr/>
        </p:nvSpPr>
        <p:spPr>
          <a:xfrm>
            <a:off x="7118175" y="3561901"/>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5" name="Google Shape;515;p48"/>
          <p:cNvSpPr/>
          <p:nvPr/>
        </p:nvSpPr>
        <p:spPr>
          <a:xfrm>
            <a:off x="7123975" y="4130164"/>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6" name="Google Shape;516;p48"/>
          <p:cNvSpPr/>
          <p:nvPr/>
        </p:nvSpPr>
        <p:spPr>
          <a:xfrm>
            <a:off x="7123975" y="3022764"/>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17" name="Google Shape;517;p48"/>
          <p:cNvCxnSpPr>
            <a:stCxn id="513" idx="3"/>
            <a:endCxn id="516" idx="2"/>
          </p:cNvCxnSpPr>
          <p:nvPr/>
        </p:nvCxnSpPr>
        <p:spPr>
          <a:xfrm>
            <a:off x="6592800" y="3165264"/>
            <a:ext cx="531300" cy="0"/>
          </a:xfrm>
          <a:prstGeom prst="straightConnector1">
            <a:avLst/>
          </a:prstGeom>
          <a:noFill/>
          <a:ln w="19050" cap="flat" cmpd="sng">
            <a:solidFill>
              <a:schemeClr val="dk1"/>
            </a:solidFill>
            <a:prstDash val="solid"/>
            <a:round/>
            <a:headEnd type="none" w="med" len="med"/>
            <a:tailEnd type="none" w="med" len="med"/>
          </a:ln>
        </p:spPr>
      </p:cxnSp>
      <p:sp>
        <p:nvSpPr>
          <p:cNvPr id="518" name="Google Shape;518;p48"/>
          <p:cNvSpPr/>
          <p:nvPr/>
        </p:nvSpPr>
        <p:spPr>
          <a:xfrm>
            <a:off x="6752375" y="462593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9" name="Google Shape;519;p48"/>
          <p:cNvSpPr/>
          <p:nvPr/>
        </p:nvSpPr>
        <p:spPr>
          <a:xfrm>
            <a:off x="7483950" y="462593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20" name="Google Shape;520;p48"/>
          <p:cNvCxnSpPr>
            <a:stCxn id="519" idx="1"/>
            <a:endCxn id="515" idx="2"/>
          </p:cNvCxnSpPr>
          <p:nvPr/>
        </p:nvCxnSpPr>
        <p:spPr>
          <a:xfrm rot="10800000">
            <a:off x="7266487" y="4415076"/>
            <a:ext cx="259200" cy="2526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48"/>
          <p:cNvCxnSpPr>
            <a:stCxn id="518" idx="7"/>
            <a:endCxn id="515" idx="2"/>
          </p:cNvCxnSpPr>
          <p:nvPr/>
        </p:nvCxnSpPr>
        <p:spPr>
          <a:xfrm rot="10800000" flipH="1">
            <a:off x="6995638" y="4415076"/>
            <a:ext cx="270900" cy="2526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48"/>
          <p:cNvCxnSpPr>
            <a:stCxn id="514" idx="0"/>
            <a:endCxn id="513" idx="3"/>
          </p:cNvCxnSpPr>
          <p:nvPr/>
        </p:nvCxnSpPr>
        <p:spPr>
          <a:xfrm rot="10800000">
            <a:off x="6592875" y="3165301"/>
            <a:ext cx="667800" cy="3966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48"/>
          <p:cNvCxnSpPr>
            <a:stCxn id="514" idx="1"/>
            <a:endCxn id="512" idx="3"/>
          </p:cNvCxnSpPr>
          <p:nvPr/>
        </p:nvCxnSpPr>
        <p:spPr>
          <a:xfrm flipH="1">
            <a:off x="6443475" y="3704401"/>
            <a:ext cx="674700" cy="1803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48"/>
          <p:cNvCxnSpPr>
            <a:stCxn id="514" idx="2"/>
            <a:endCxn id="515" idx="0"/>
          </p:cNvCxnSpPr>
          <p:nvPr/>
        </p:nvCxnSpPr>
        <p:spPr>
          <a:xfrm>
            <a:off x="7260675" y="3846901"/>
            <a:ext cx="5700" cy="283200"/>
          </a:xfrm>
          <a:prstGeom prst="straightConnector1">
            <a:avLst/>
          </a:prstGeom>
          <a:noFill/>
          <a:ln w="19050" cap="flat" cmpd="sng">
            <a:solidFill>
              <a:schemeClr val="dk1"/>
            </a:solidFill>
            <a:prstDash val="solid"/>
            <a:round/>
            <a:headEnd type="none" w="med" len="med"/>
            <a:tailEnd type="none" w="med" len="med"/>
          </a:ln>
        </p:spPr>
      </p:cxnSp>
      <p:sp>
        <p:nvSpPr>
          <p:cNvPr id="525" name="Google Shape;525;p48"/>
          <p:cNvSpPr/>
          <p:nvPr/>
        </p:nvSpPr>
        <p:spPr>
          <a:xfrm>
            <a:off x="7763400" y="356188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26" name="Google Shape;526;p48"/>
          <p:cNvCxnSpPr>
            <a:stCxn id="514" idx="3"/>
            <a:endCxn id="525" idx="2"/>
          </p:cNvCxnSpPr>
          <p:nvPr/>
        </p:nvCxnSpPr>
        <p:spPr>
          <a:xfrm>
            <a:off x="7403175" y="3704401"/>
            <a:ext cx="360300" cy="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48"/>
          <p:cNvCxnSpPr>
            <a:stCxn id="487" idx="3"/>
            <a:endCxn id="505" idx="1"/>
          </p:cNvCxnSpPr>
          <p:nvPr/>
        </p:nvCxnSpPr>
        <p:spPr>
          <a:xfrm>
            <a:off x="2364063" y="3677375"/>
            <a:ext cx="1099800" cy="6009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48"/>
          <p:cNvCxnSpPr>
            <a:stCxn id="487" idx="3"/>
            <a:endCxn id="503" idx="1"/>
          </p:cNvCxnSpPr>
          <p:nvPr/>
        </p:nvCxnSpPr>
        <p:spPr>
          <a:xfrm rot="10800000" flipH="1">
            <a:off x="2364063" y="3503975"/>
            <a:ext cx="1546200" cy="1734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48"/>
          <p:cNvCxnSpPr>
            <a:stCxn id="498" idx="3"/>
            <a:endCxn id="513" idx="1"/>
          </p:cNvCxnSpPr>
          <p:nvPr/>
        </p:nvCxnSpPr>
        <p:spPr>
          <a:xfrm>
            <a:off x="5072625" y="3119838"/>
            <a:ext cx="1235100" cy="453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48"/>
          <p:cNvCxnSpPr>
            <a:stCxn id="506" idx="3"/>
            <a:endCxn id="512" idx="1"/>
          </p:cNvCxnSpPr>
          <p:nvPr/>
        </p:nvCxnSpPr>
        <p:spPr>
          <a:xfrm rot="10800000" flipH="1">
            <a:off x="5072625" y="3884813"/>
            <a:ext cx="1085700" cy="393600"/>
          </a:xfrm>
          <a:prstGeom prst="straightConnector1">
            <a:avLst/>
          </a:prstGeom>
          <a:noFill/>
          <a:ln w="19050" cap="flat" cmpd="sng">
            <a:solidFill>
              <a:schemeClr val="dk1"/>
            </a:solidFill>
            <a:prstDash val="solid"/>
            <a:round/>
            <a:headEnd type="none" w="med" len="med"/>
            <a:tailEnd type="none" w="med" len="med"/>
          </a:ln>
        </p:spPr>
      </p:cxnSp>
      <p:sp>
        <p:nvSpPr>
          <p:cNvPr id="531" name="Google Shape;531;p48"/>
          <p:cNvSpPr/>
          <p:nvPr/>
        </p:nvSpPr>
        <p:spPr>
          <a:xfrm>
            <a:off x="7123975" y="2565564"/>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32" name="Google Shape;532;p48"/>
          <p:cNvCxnSpPr>
            <a:stCxn id="513" idx="3"/>
            <a:endCxn id="531" idx="3"/>
          </p:cNvCxnSpPr>
          <p:nvPr/>
        </p:nvCxnSpPr>
        <p:spPr>
          <a:xfrm rot="10800000" flipH="1">
            <a:off x="6592800" y="2808864"/>
            <a:ext cx="573000" cy="356400"/>
          </a:xfrm>
          <a:prstGeom prst="straightConnector1">
            <a:avLst/>
          </a:prstGeom>
          <a:noFill/>
          <a:ln w="19050" cap="flat" cmpd="sng">
            <a:solidFill>
              <a:schemeClr val="dk1"/>
            </a:solidFill>
            <a:prstDash val="solid"/>
            <a:round/>
            <a:headEnd type="none" w="med" len="med"/>
            <a:tailEnd type="none" w="med" len="med"/>
          </a:ln>
        </p:spPr>
      </p:cxnSp>
      <p:sp>
        <p:nvSpPr>
          <p:cNvPr id="533" name="Google Shape;533;p48"/>
          <p:cNvSpPr txBox="1">
            <a:spLocks noGrp="1"/>
          </p:cNvSpPr>
          <p:nvPr>
            <p:ph type="body" idx="1"/>
          </p:nvPr>
        </p:nvSpPr>
        <p:spPr>
          <a:xfrm>
            <a:off x="107050" y="402200"/>
            <a:ext cx="8909700" cy="177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With enough post offices, we can connect all the towns in the world!</a:t>
            </a:r>
            <a:endParaRPr/>
          </a:p>
          <a:p>
            <a:pPr marL="0" lvl="0" indent="0" algn="l" rtl="0">
              <a:spcBef>
                <a:spcPts val="600"/>
              </a:spcBef>
              <a:spcAft>
                <a:spcPts val="0"/>
              </a:spcAft>
              <a:buNone/>
            </a:pPr>
            <a:r>
              <a:rPr lang="en"/>
              <a:t>The Internet is a </a:t>
            </a:r>
            <a:r>
              <a:rPr lang="en" b="1"/>
              <a:t>network of networks</a:t>
            </a:r>
            <a:r>
              <a:rPr lang="en"/>
              <a:t>.</a:t>
            </a:r>
            <a:endParaRPr/>
          </a:p>
          <a:p>
            <a:pPr marL="457200" lvl="0" indent="-342900" algn="l" rtl="0">
              <a:spcBef>
                <a:spcPts val="600"/>
              </a:spcBef>
              <a:spcAft>
                <a:spcPts val="0"/>
              </a:spcAft>
              <a:buSzPts val="1800"/>
              <a:buChar char="●"/>
            </a:pPr>
            <a:r>
              <a:rPr lang="en"/>
              <a:t>Each operator runs its own local network.</a:t>
            </a:r>
            <a:endParaRPr/>
          </a:p>
          <a:p>
            <a:pPr marL="457200" lvl="0" indent="-342900" algn="l" rtl="0">
              <a:spcBef>
                <a:spcPts val="0"/>
              </a:spcBef>
              <a:spcAft>
                <a:spcPts val="0"/>
              </a:spcAft>
              <a:buSzPts val="1800"/>
              <a:buChar char="●"/>
            </a:pPr>
            <a:r>
              <a:rPr lang="en"/>
              <a:t>The local networks connect to each other to form the Internet.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9"/>
          <p:cNvSpPr/>
          <p:nvPr/>
        </p:nvSpPr>
        <p:spPr>
          <a:xfrm>
            <a:off x="3531125" y="2516450"/>
            <a:ext cx="1571400" cy="12849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9" name="Google Shape;539;p49"/>
          <p:cNvSpPr/>
          <p:nvPr/>
        </p:nvSpPr>
        <p:spPr>
          <a:xfrm>
            <a:off x="3199850" y="3874700"/>
            <a:ext cx="2141400" cy="12087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0" name="Google Shape;540;p49"/>
          <p:cNvSpPr/>
          <p:nvPr/>
        </p:nvSpPr>
        <p:spPr>
          <a:xfrm>
            <a:off x="6111450" y="2406275"/>
            <a:ext cx="2218800" cy="26772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1" name="Google Shape;541;p49"/>
          <p:cNvSpPr/>
          <p:nvPr/>
        </p:nvSpPr>
        <p:spPr>
          <a:xfrm>
            <a:off x="793550" y="2669875"/>
            <a:ext cx="1636200" cy="2072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2" name="Google Shape;542;p4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Hosts vs. Switches</a:t>
            </a:r>
            <a:endParaRPr/>
          </a:p>
        </p:txBody>
      </p:sp>
      <p:sp>
        <p:nvSpPr>
          <p:cNvPr id="543" name="Google Shape;543;p49"/>
          <p:cNvSpPr/>
          <p:nvPr/>
        </p:nvSpPr>
        <p:spPr>
          <a:xfrm>
            <a:off x="1481775" y="394970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4" name="Google Shape;544;p49"/>
          <p:cNvSpPr/>
          <p:nvPr/>
        </p:nvSpPr>
        <p:spPr>
          <a:xfrm>
            <a:off x="1481775" y="3242375"/>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5" name="Google Shape;545;p49"/>
          <p:cNvSpPr/>
          <p:nvPr/>
        </p:nvSpPr>
        <p:spPr>
          <a:xfrm>
            <a:off x="2079063" y="3534875"/>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6" name="Google Shape;546;p49"/>
          <p:cNvSpPr/>
          <p:nvPr/>
        </p:nvSpPr>
        <p:spPr>
          <a:xfrm>
            <a:off x="1268388" y="27597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7" name="Google Shape;547;p49"/>
          <p:cNvSpPr/>
          <p:nvPr/>
        </p:nvSpPr>
        <p:spPr>
          <a:xfrm>
            <a:off x="1695163" y="27597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8" name="Google Shape;548;p49"/>
          <p:cNvSpPr/>
          <p:nvPr/>
        </p:nvSpPr>
        <p:spPr>
          <a:xfrm>
            <a:off x="996863" y="37321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9" name="Google Shape;549;p49"/>
          <p:cNvSpPr/>
          <p:nvPr/>
        </p:nvSpPr>
        <p:spPr>
          <a:xfrm>
            <a:off x="996863" y="4167300"/>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50" name="Google Shape;550;p49"/>
          <p:cNvCxnSpPr>
            <a:stCxn id="546" idx="5"/>
            <a:endCxn id="544" idx="0"/>
          </p:cNvCxnSpPr>
          <p:nvPr/>
        </p:nvCxnSpPr>
        <p:spPr>
          <a:xfrm>
            <a:off x="1511650" y="3002963"/>
            <a:ext cx="112500" cy="2394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49"/>
          <p:cNvCxnSpPr>
            <a:stCxn id="544" idx="0"/>
            <a:endCxn id="547" idx="3"/>
          </p:cNvCxnSpPr>
          <p:nvPr/>
        </p:nvCxnSpPr>
        <p:spPr>
          <a:xfrm rot="10800000" flipH="1">
            <a:off x="1624275" y="3002975"/>
            <a:ext cx="112500" cy="239400"/>
          </a:xfrm>
          <a:prstGeom prst="straightConnector1">
            <a:avLst/>
          </a:prstGeom>
          <a:noFill/>
          <a:ln w="19050" cap="flat" cmpd="sng">
            <a:solidFill>
              <a:schemeClr val="dk1"/>
            </a:solidFill>
            <a:prstDash val="solid"/>
            <a:round/>
            <a:headEnd type="none" w="med" len="med"/>
            <a:tailEnd type="none" w="med" len="med"/>
          </a:ln>
        </p:spPr>
      </p:cxnSp>
      <p:cxnSp>
        <p:nvCxnSpPr>
          <p:cNvPr id="552" name="Google Shape;552;p49"/>
          <p:cNvCxnSpPr>
            <a:stCxn id="543" idx="1"/>
            <a:endCxn id="548" idx="6"/>
          </p:cNvCxnSpPr>
          <p:nvPr/>
        </p:nvCxnSpPr>
        <p:spPr>
          <a:xfrm rot="10800000">
            <a:off x="1281975" y="3874700"/>
            <a:ext cx="199800" cy="217500"/>
          </a:xfrm>
          <a:prstGeom prst="straightConnector1">
            <a:avLst/>
          </a:prstGeom>
          <a:noFill/>
          <a:ln w="19050" cap="flat" cmpd="sng">
            <a:solidFill>
              <a:schemeClr val="dk1"/>
            </a:solidFill>
            <a:prstDash val="solid"/>
            <a:round/>
            <a:headEnd type="none" w="med" len="med"/>
            <a:tailEnd type="none" w="med" len="med"/>
          </a:ln>
        </p:spPr>
      </p:cxnSp>
      <p:cxnSp>
        <p:nvCxnSpPr>
          <p:cNvPr id="553" name="Google Shape;553;p49"/>
          <p:cNvCxnSpPr>
            <a:stCxn id="543" idx="1"/>
            <a:endCxn id="549" idx="6"/>
          </p:cNvCxnSpPr>
          <p:nvPr/>
        </p:nvCxnSpPr>
        <p:spPr>
          <a:xfrm flipH="1">
            <a:off x="1281975" y="4092200"/>
            <a:ext cx="199800" cy="217500"/>
          </a:xfrm>
          <a:prstGeom prst="straightConnector1">
            <a:avLst/>
          </a:prstGeom>
          <a:noFill/>
          <a:ln w="19050" cap="flat" cmpd="sng">
            <a:solidFill>
              <a:schemeClr val="dk1"/>
            </a:solidFill>
            <a:prstDash val="solid"/>
            <a:round/>
            <a:headEnd type="none" w="med" len="med"/>
            <a:tailEnd type="none" w="med" len="med"/>
          </a:ln>
        </p:spPr>
      </p:cxnSp>
      <p:cxnSp>
        <p:nvCxnSpPr>
          <p:cNvPr id="554" name="Google Shape;554;p49"/>
          <p:cNvCxnSpPr>
            <a:stCxn id="543" idx="0"/>
            <a:endCxn id="545" idx="1"/>
          </p:cNvCxnSpPr>
          <p:nvPr/>
        </p:nvCxnSpPr>
        <p:spPr>
          <a:xfrm rot="10800000" flipH="1">
            <a:off x="1624275" y="3677300"/>
            <a:ext cx="454800" cy="272400"/>
          </a:xfrm>
          <a:prstGeom prst="straightConnector1">
            <a:avLst/>
          </a:prstGeom>
          <a:noFill/>
          <a:ln w="19050" cap="flat" cmpd="sng">
            <a:solidFill>
              <a:schemeClr val="dk1"/>
            </a:solidFill>
            <a:prstDash val="solid"/>
            <a:round/>
            <a:headEnd type="none" w="med" len="med"/>
            <a:tailEnd type="none" w="med" len="med"/>
          </a:ln>
        </p:spPr>
      </p:cxnSp>
      <p:cxnSp>
        <p:nvCxnSpPr>
          <p:cNvPr id="555" name="Google Shape;555;p49"/>
          <p:cNvCxnSpPr>
            <a:stCxn id="544" idx="2"/>
            <a:endCxn id="543" idx="0"/>
          </p:cNvCxnSpPr>
          <p:nvPr/>
        </p:nvCxnSpPr>
        <p:spPr>
          <a:xfrm>
            <a:off x="1624275" y="3527375"/>
            <a:ext cx="0" cy="422400"/>
          </a:xfrm>
          <a:prstGeom prst="straightConnector1">
            <a:avLst/>
          </a:prstGeom>
          <a:noFill/>
          <a:ln w="19050" cap="flat" cmpd="sng">
            <a:solidFill>
              <a:schemeClr val="dk1"/>
            </a:solidFill>
            <a:prstDash val="solid"/>
            <a:round/>
            <a:headEnd type="none" w="med" len="med"/>
            <a:tailEnd type="none" w="med" len="med"/>
          </a:ln>
        </p:spPr>
      </p:cxnSp>
      <p:sp>
        <p:nvSpPr>
          <p:cNvPr id="556" name="Google Shape;556;p49"/>
          <p:cNvSpPr/>
          <p:nvPr/>
        </p:nvSpPr>
        <p:spPr>
          <a:xfrm>
            <a:off x="4787625" y="2977338"/>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7" name="Google Shape;557;p49"/>
          <p:cNvSpPr/>
          <p:nvPr/>
        </p:nvSpPr>
        <p:spPr>
          <a:xfrm>
            <a:off x="4052925" y="2977338"/>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8" name="Google Shape;558;p49"/>
          <p:cNvSpPr/>
          <p:nvPr/>
        </p:nvSpPr>
        <p:spPr>
          <a:xfrm>
            <a:off x="4150350" y="2572963"/>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59" name="Google Shape;559;p49"/>
          <p:cNvCxnSpPr>
            <a:stCxn id="556" idx="1"/>
            <a:endCxn id="558" idx="5"/>
          </p:cNvCxnSpPr>
          <p:nvPr/>
        </p:nvCxnSpPr>
        <p:spPr>
          <a:xfrm rot="10800000">
            <a:off x="4393725" y="2816238"/>
            <a:ext cx="393900" cy="303600"/>
          </a:xfrm>
          <a:prstGeom prst="straightConnector1">
            <a:avLst/>
          </a:prstGeom>
          <a:noFill/>
          <a:ln w="19050" cap="flat" cmpd="sng">
            <a:solidFill>
              <a:schemeClr val="dk1"/>
            </a:solidFill>
            <a:prstDash val="solid"/>
            <a:round/>
            <a:headEnd type="none" w="med" len="med"/>
            <a:tailEnd type="none" w="med" len="med"/>
          </a:ln>
        </p:spPr>
      </p:cxnSp>
      <p:cxnSp>
        <p:nvCxnSpPr>
          <p:cNvPr id="560" name="Google Shape;560;p49"/>
          <p:cNvCxnSpPr>
            <a:stCxn id="556" idx="1"/>
            <a:endCxn id="557" idx="6"/>
          </p:cNvCxnSpPr>
          <p:nvPr/>
        </p:nvCxnSpPr>
        <p:spPr>
          <a:xfrm rot="10800000">
            <a:off x="4337925" y="3119838"/>
            <a:ext cx="449700" cy="0"/>
          </a:xfrm>
          <a:prstGeom prst="straightConnector1">
            <a:avLst/>
          </a:prstGeom>
          <a:noFill/>
          <a:ln w="19050" cap="flat" cmpd="sng">
            <a:solidFill>
              <a:schemeClr val="dk1"/>
            </a:solidFill>
            <a:prstDash val="solid"/>
            <a:round/>
            <a:headEnd type="none" w="med" len="med"/>
            <a:tailEnd type="none" w="med" len="med"/>
          </a:ln>
        </p:spPr>
      </p:cxnSp>
      <p:sp>
        <p:nvSpPr>
          <p:cNvPr id="561" name="Google Shape;561;p49"/>
          <p:cNvSpPr/>
          <p:nvPr/>
        </p:nvSpPr>
        <p:spPr>
          <a:xfrm>
            <a:off x="3910325" y="3361550"/>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62" name="Google Shape;562;p49"/>
          <p:cNvCxnSpPr>
            <a:stCxn id="556" idx="1"/>
            <a:endCxn id="561" idx="3"/>
          </p:cNvCxnSpPr>
          <p:nvPr/>
        </p:nvCxnSpPr>
        <p:spPr>
          <a:xfrm flipH="1">
            <a:off x="4195425" y="3119838"/>
            <a:ext cx="592200" cy="384300"/>
          </a:xfrm>
          <a:prstGeom prst="straightConnector1">
            <a:avLst/>
          </a:prstGeom>
          <a:noFill/>
          <a:ln w="19050" cap="flat" cmpd="sng">
            <a:solidFill>
              <a:schemeClr val="dk1"/>
            </a:solidFill>
            <a:prstDash val="solid"/>
            <a:round/>
            <a:headEnd type="none" w="med" len="med"/>
            <a:tailEnd type="none" w="med" len="med"/>
          </a:ln>
        </p:spPr>
      </p:cxnSp>
      <p:sp>
        <p:nvSpPr>
          <p:cNvPr id="563" name="Google Shape;563;p49"/>
          <p:cNvSpPr/>
          <p:nvPr/>
        </p:nvSpPr>
        <p:spPr>
          <a:xfrm>
            <a:off x="3463788" y="4135838"/>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4" name="Google Shape;564;p49"/>
          <p:cNvSpPr/>
          <p:nvPr/>
        </p:nvSpPr>
        <p:spPr>
          <a:xfrm>
            <a:off x="4787625" y="4135913"/>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5" name="Google Shape;565;p49"/>
          <p:cNvSpPr/>
          <p:nvPr/>
        </p:nvSpPr>
        <p:spPr>
          <a:xfrm>
            <a:off x="3463788" y="4585711"/>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66" name="Google Shape;566;p49"/>
          <p:cNvCxnSpPr>
            <a:stCxn id="565" idx="0"/>
            <a:endCxn id="563" idx="2"/>
          </p:cNvCxnSpPr>
          <p:nvPr/>
        </p:nvCxnSpPr>
        <p:spPr>
          <a:xfrm rot="10800000">
            <a:off x="3606288" y="4420711"/>
            <a:ext cx="0" cy="165000"/>
          </a:xfrm>
          <a:prstGeom prst="straightConnector1">
            <a:avLst/>
          </a:prstGeom>
          <a:noFill/>
          <a:ln w="19050" cap="flat" cmpd="sng">
            <a:solidFill>
              <a:schemeClr val="dk1"/>
            </a:solidFill>
            <a:prstDash val="solid"/>
            <a:round/>
            <a:headEnd type="none" w="med" len="med"/>
            <a:tailEnd type="none" w="med" len="med"/>
          </a:ln>
        </p:spPr>
      </p:cxnSp>
      <p:cxnSp>
        <p:nvCxnSpPr>
          <p:cNvPr id="567" name="Google Shape;567;p49"/>
          <p:cNvCxnSpPr>
            <a:stCxn id="563" idx="3"/>
            <a:endCxn id="564" idx="1"/>
          </p:cNvCxnSpPr>
          <p:nvPr/>
        </p:nvCxnSpPr>
        <p:spPr>
          <a:xfrm>
            <a:off x="3748788" y="4278338"/>
            <a:ext cx="1038900" cy="0"/>
          </a:xfrm>
          <a:prstGeom prst="straightConnector1">
            <a:avLst/>
          </a:prstGeom>
          <a:noFill/>
          <a:ln w="19050" cap="flat" cmpd="sng">
            <a:solidFill>
              <a:schemeClr val="dk1"/>
            </a:solidFill>
            <a:prstDash val="solid"/>
            <a:round/>
            <a:headEnd type="none" w="med" len="med"/>
            <a:tailEnd type="none" w="med" len="med"/>
          </a:ln>
        </p:spPr>
      </p:cxnSp>
      <p:sp>
        <p:nvSpPr>
          <p:cNvPr id="568" name="Google Shape;568;p49"/>
          <p:cNvSpPr/>
          <p:nvPr/>
        </p:nvSpPr>
        <p:spPr>
          <a:xfrm>
            <a:off x="4787625" y="4585636"/>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69" name="Google Shape;569;p49"/>
          <p:cNvCxnSpPr>
            <a:stCxn id="568" idx="0"/>
            <a:endCxn id="564" idx="2"/>
          </p:cNvCxnSpPr>
          <p:nvPr/>
        </p:nvCxnSpPr>
        <p:spPr>
          <a:xfrm rot="10800000">
            <a:off x="4930125" y="4420936"/>
            <a:ext cx="0" cy="164700"/>
          </a:xfrm>
          <a:prstGeom prst="straightConnector1">
            <a:avLst/>
          </a:prstGeom>
          <a:noFill/>
          <a:ln w="19050" cap="flat" cmpd="sng">
            <a:solidFill>
              <a:schemeClr val="dk1"/>
            </a:solidFill>
            <a:prstDash val="solid"/>
            <a:round/>
            <a:headEnd type="none" w="med" len="med"/>
            <a:tailEnd type="none" w="med" len="med"/>
          </a:ln>
        </p:spPr>
      </p:cxnSp>
      <p:sp>
        <p:nvSpPr>
          <p:cNvPr id="570" name="Google Shape;570;p49"/>
          <p:cNvSpPr/>
          <p:nvPr/>
        </p:nvSpPr>
        <p:spPr>
          <a:xfrm>
            <a:off x="6158463" y="3742251"/>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1" name="Google Shape;571;p49"/>
          <p:cNvSpPr/>
          <p:nvPr/>
        </p:nvSpPr>
        <p:spPr>
          <a:xfrm>
            <a:off x="6307800" y="3022764"/>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2" name="Google Shape;572;p49"/>
          <p:cNvSpPr/>
          <p:nvPr/>
        </p:nvSpPr>
        <p:spPr>
          <a:xfrm>
            <a:off x="7118175" y="3561901"/>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3" name="Google Shape;573;p49"/>
          <p:cNvSpPr/>
          <p:nvPr/>
        </p:nvSpPr>
        <p:spPr>
          <a:xfrm>
            <a:off x="7123975" y="4130164"/>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4" name="Google Shape;574;p49"/>
          <p:cNvSpPr/>
          <p:nvPr/>
        </p:nvSpPr>
        <p:spPr>
          <a:xfrm>
            <a:off x="7123975" y="3022764"/>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75" name="Google Shape;575;p49"/>
          <p:cNvCxnSpPr>
            <a:stCxn id="571" idx="3"/>
            <a:endCxn id="574" idx="2"/>
          </p:cNvCxnSpPr>
          <p:nvPr/>
        </p:nvCxnSpPr>
        <p:spPr>
          <a:xfrm>
            <a:off x="6592800" y="3165264"/>
            <a:ext cx="531300" cy="0"/>
          </a:xfrm>
          <a:prstGeom prst="straightConnector1">
            <a:avLst/>
          </a:prstGeom>
          <a:noFill/>
          <a:ln w="19050" cap="flat" cmpd="sng">
            <a:solidFill>
              <a:schemeClr val="dk1"/>
            </a:solidFill>
            <a:prstDash val="solid"/>
            <a:round/>
            <a:headEnd type="none" w="med" len="med"/>
            <a:tailEnd type="none" w="med" len="med"/>
          </a:ln>
        </p:spPr>
      </p:cxnSp>
      <p:sp>
        <p:nvSpPr>
          <p:cNvPr id="576" name="Google Shape;576;p49"/>
          <p:cNvSpPr/>
          <p:nvPr/>
        </p:nvSpPr>
        <p:spPr>
          <a:xfrm>
            <a:off x="6752375" y="462593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7" name="Google Shape;577;p49"/>
          <p:cNvSpPr/>
          <p:nvPr/>
        </p:nvSpPr>
        <p:spPr>
          <a:xfrm>
            <a:off x="7483950" y="462593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78" name="Google Shape;578;p49"/>
          <p:cNvCxnSpPr>
            <a:stCxn id="577" idx="1"/>
            <a:endCxn id="573" idx="2"/>
          </p:cNvCxnSpPr>
          <p:nvPr/>
        </p:nvCxnSpPr>
        <p:spPr>
          <a:xfrm rot="10800000">
            <a:off x="7266487" y="4415076"/>
            <a:ext cx="259200" cy="252600"/>
          </a:xfrm>
          <a:prstGeom prst="straightConnector1">
            <a:avLst/>
          </a:prstGeom>
          <a:noFill/>
          <a:ln w="19050" cap="flat" cmpd="sng">
            <a:solidFill>
              <a:schemeClr val="dk1"/>
            </a:solidFill>
            <a:prstDash val="solid"/>
            <a:round/>
            <a:headEnd type="none" w="med" len="med"/>
            <a:tailEnd type="none" w="med" len="med"/>
          </a:ln>
        </p:spPr>
      </p:cxnSp>
      <p:cxnSp>
        <p:nvCxnSpPr>
          <p:cNvPr id="579" name="Google Shape;579;p49"/>
          <p:cNvCxnSpPr>
            <a:stCxn id="576" idx="7"/>
            <a:endCxn id="573" idx="2"/>
          </p:cNvCxnSpPr>
          <p:nvPr/>
        </p:nvCxnSpPr>
        <p:spPr>
          <a:xfrm rot="10800000" flipH="1">
            <a:off x="6995638" y="4415076"/>
            <a:ext cx="270900" cy="252600"/>
          </a:xfrm>
          <a:prstGeom prst="straightConnector1">
            <a:avLst/>
          </a:prstGeom>
          <a:noFill/>
          <a:ln w="19050" cap="flat" cmpd="sng">
            <a:solidFill>
              <a:schemeClr val="dk1"/>
            </a:solidFill>
            <a:prstDash val="solid"/>
            <a:round/>
            <a:headEnd type="none" w="med" len="med"/>
            <a:tailEnd type="none" w="med" len="med"/>
          </a:ln>
        </p:spPr>
      </p:cxnSp>
      <p:cxnSp>
        <p:nvCxnSpPr>
          <p:cNvPr id="580" name="Google Shape;580;p49"/>
          <p:cNvCxnSpPr>
            <a:stCxn id="572" idx="0"/>
            <a:endCxn id="571" idx="3"/>
          </p:cNvCxnSpPr>
          <p:nvPr/>
        </p:nvCxnSpPr>
        <p:spPr>
          <a:xfrm rot="10800000">
            <a:off x="6592875" y="3165301"/>
            <a:ext cx="667800" cy="396600"/>
          </a:xfrm>
          <a:prstGeom prst="straightConnector1">
            <a:avLst/>
          </a:prstGeom>
          <a:noFill/>
          <a:ln w="19050" cap="flat" cmpd="sng">
            <a:solidFill>
              <a:schemeClr val="dk1"/>
            </a:solidFill>
            <a:prstDash val="solid"/>
            <a:round/>
            <a:headEnd type="none" w="med" len="med"/>
            <a:tailEnd type="none" w="med" len="med"/>
          </a:ln>
        </p:spPr>
      </p:cxnSp>
      <p:cxnSp>
        <p:nvCxnSpPr>
          <p:cNvPr id="581" name="Google Shape;581;p49"/>
          <p:cNvCxnSpPr>
            <a:stCxn id="572" idx="1"/>
            <a:endCxn id="570" idx="3"/>
          </p:cNvCxnSpPr>
          <p:nvPr/>
        </p:nvCxnSpPr>
        <p:spPr>
          <a:xfrm flipH="1">
            <a:off x="6443475" y="3704401"/>
            <a:ext cx="674700" cy="180300"/>
          </a:xfrm>
          <a:prstGeom prst="straightConnector1">
            <a:avLst/>
          </a:prstGeom>
          <a:noFill/>
          <a:ln w="19050" cap="flat" cmpd="sng">
            <a:solidFill>
              <a:schemeClr val="dk1"/>
            </a:solidFill>
            <a:prstDash val="solid"/>
            <a:round/>
            <a:headEnd type="none" w="med" len="med"/>
            <a:tailEnd type="none" w="med" len="med"/>
          </a:ln>
        </p:spPr>
      </p:cxnSp>
      <p:cxnSp>
        <p:nvCxnSpPr>
          <p:cNvPr id="582" name="Google Shape;582;p49"/>
          <p:cNvCxnSpPr>
            <a:stCxn id="572" idx="2"/>
            <a:endCxn id="573" idx="0"/>
          </p:cNvCxnSpPr>
          <p:nvPr/>
        </p:nvCxnSpPr>
        <p:spPr>
          <a:xfrm>
            <a:off x="7260675" y="3846901"/>
            <a:ext cx="5700" cy="283200"/>
          </a:xfrm>
          <a:prstGeom prst="straightConnector1">
            <a:avLst/>
          </a:prstGeom>
          <a:noFill/>
          <a:ln w="19050" cap="flat" cmpd="sng">
            <a:solidFill>
              <a:schemeClr val="dk1"/>
            </a:solidFill>
            <a:prstDash val="solid"/>
            <a:round/>
            <a:headEnd type="none" w="med" len="med"/>
            <a:tailEnd type="none" w="med" len="med"/>
          </a:ln>
        </p:spPr>
      </p:cxnSp>
      <p:sp>
        <p:nvSpPr>
          <p:cNvPr id="583" name="Google Shape;583;p49"/>
          <p:cNvSpPr/>
          <p:nvPr/>
        </p:nvSpPr>
        <p:spPr>
          <a:xfrm>
            <a:off x="7763400" y="3561889"/>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84" name="Google Shape;584;p49"/>
          <p:cNvCxnSpPr>
            <a:stCxn id="572" idx="3"/>
            <a:endCxn id="583" idx="2"/>
          </p:cNvCxnSpPr>
          <p:nvPr/>
        </p:nvCxnSpPr>
        <p:spPr>
          <a:xfrm>
            <a:off x="7403175" y="3704401"/>
            <a:ext cx="360300" cy="0"/>
          </a:xfrm>
          <a:prstGeom prst="straightConnector1">
            <a:avLst/>
          </a:prstGeom>
          <a:noFill/>
          <a:ln w="19050" cap="flat" cmpd="sng">
            <a:solidFill>
              <a:schemeClr val="dk1"/>
            </a:solidFill>
            <a:prstDash val="solid"/>
            <a:round/>
            <a:headEnd type="none" w="med" len="med"/>
            <a:tailEnd type="none" w="med" len="med"/>
          </a:ln>
        </p:spPr>
      </p:cxnSp>
      <p:cxnSp>
        <p:nvCxnSpPr>
          <p:cNvPr id="585" name="Google Shape;585;p49"/>
          <p:cNvCxnSpPr>
            <a:stCxn id="545" idx="3"/>
            <a:endCxn id="563" idx="1"/>
          </p:cNvCxnSpPr>
          <p:nvPr/>
        </p:nvCxnSpPr>
        <p:spPr>
          <a:xfrm>
            <a:off x="2364063" y="3677375"/>
            <a:ext cx="1099800" cy="600900"/>
          </a:xfrm>
          <a:prstGeom prst="straightConnector1">
            <a:avLst/>
          </a:prstGeom>
          <a:noFill/>
          <a:ln w="19050" cap="flat" cmpd="sng">
            <a:solidFill>
              <a:schemeClr val="dk1"/>
            </a:solidFill>
            <a:prstDash val="solid"/>
            <a:round/>
            <a:headEnd type="none" w="med" len="med"/>
            <a:tailEnd type="none" w="med" len="med"/>
          </a:ln>
        </p:spPr>
      </p:cxnSp>
      <p:cxnSp>
        <p:nvCxnSpPr>
          <p:cNvPr id="586" name="Google Shape;586;p49"/>
          <p:cNvCxnSpPr>
            <a:stCxn id="545" idx="3"/>
            <a:endCxn id="561" idx="1"/>
          </p:cNvCxnSpPr>
          <p:nvPr/>
        </p:nvCxnSpPr>
        <p:spPr>
          <a:xfrm rot="10800000" flipH="1">
            <a:off x="2364063" y="3503975"/>
            <a:ext cx="1546200" cy="173400"/>
          </a:xfrm>
          <a:prstGeom prst="straightConnector1">
            <a:avLst/>
          </a:prstGeom>
          <a:noFill/>
          <a:ln w="19050" cap="flat" cmpd="sng">
            <a:solidFill>
              <a:schemeClr val="dk1"/>
            </a:solidFill>
            <a:prstDash val="solid"/>
            <a:round/>
            <a:headEnd type="none" w="med" len="med"/>
            <a:tailEnd type="none" w="med" len="med"/>
          </a:ln>
        </p:spPr>
      </p:cxnSp>
      <p:cxnSp>
        <p:nvCxnSpPr>
          <p:cNvPr id="587" name="Google Shape;587;p49"/>
          <p:cNvCxnSpPr>
            <a:stCxn id="556" idx="3"/>
            <a:endCxn id="571" idx="1"/>
          </p:cNvCxnSpPr>
          <p:nvPr/>
        </p:nvCxnSpPr>
        <p:spPr>
          <a:xfrm>
            <a:off x="5072625" y="3119838"/>
            <a:ext cx="1235100" cy="45300"/>
          </a:xfrm>
          <a:prstGeom prst="straightConnector1">
            <a:avLst/>
          </a:prstGeom>
          <a:noFill/>
          <a:ln w="19050" cap="flat" cmpd="sng">
            <a:solidFill>
              <a:schemeClr val="dk1"/>
            </a:solidFill>
            <a:prstDash val="solid"/>
            <a:round/>
            <a:headEnd type="none" w="med" len="med"/>
            <a:tailEnd type="none" w="med" len="med"/>
          </a:ln>
        </p:spPr>
      </p:cxnSp>
      <p:cxnSp>
        <p:nvCxnSpPr>
          <p:cNvPr id="588" name="Google Shape;588;p49"/>
          <p:cNvCxnSpPr>
            <a:stCxn id="564" idx="3"/>
            <a:endCxn id="570" idx="1"/>
          </p:cNvCxnSpPr>
          <p:nvPr/>
        </p:nvCxnSpPr>
        <p:spPr>
          <a:xfrm rot="10800000" flipH="1">
            <a:off x="5072625" y="3884813"/>
            <a:ext cx="1085700" cy="393600"/>
          </a:xfrm>
          <a:prstGeom prst="straightConnector1">
            <a:avLst/>
          </a:prstGeom>
          <a:noFill/>
          <a:ln w="19050" cap="flat" cmpd="sng">
            <a:solidFill>
              <a:schemeClr val="dk1"/>
            </a:solidFill>
            <a:prstDash val="solid"/>
            <a:round/>
            <a:headEnd type="none" w="med" len="med"/>
            <a:tailEnd type="none" w="med" len="med"/>
          </a:ln>
        </p:spPr>
      </p:cxnSp>
      <p:sp>
        <p:nvSpPr>
          <p:cNvPr id="589" name="Google Shape;589;p49"/>
          <p:cNvSpPr/>
          <p:nvPr/>
        </p:nvSpPr>
        <p:spPr>
          <a:xfrm>
            <a:off x="7123975" y="2565564"/>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90" name="Google Shape;590;p49"/>
          <p:cNvCxnSpPr>
            <a:stCxn id="571" idx="3"/>
            <a:endCxn id="589" idx="3"/>
          </p:cNvCxnSpPr>
          <p:nvPr/>
        </p:nvCxnSpPr>
        <p:spPr>
          <a:xfrm rot="10800000" flipH="1">
            <a:off x="6592800" y="2808864"/>
            <a:ext cx="573000" cy="356400"/>
          </a:xfrm>
          <a:prstGeom prst="straightConnector1">
            <a:avLst/>
          </a:prstGeom>
          <a:noFill/>
          <a:ln w="19050" cap="flat" cmpd="sng">
            <a:solidFill>
              <a:schemeClr val="dk1"/>
            </a:solidFill>
            <a:prstDash val="solid"/>
            <a:round/>
            <a:headEnd type="none" w="med" len="med"/>
            <a:tailEnd type="none" w="med" len="med"/>
          </a:ln>
        </p:spPr>
      </p:cxnSp>
      <p:sp>
        <p:nvSpPr>
          <p:cNvPr id="591" name="Google Shape;591;p49"/>
          <p:cNvSpPr txBox="1">
            <a:spLocks noGrp="1"/>
          </p:cNvSpPr>
          <p:nvPr>
            <p:ph type="body" idx="1"/>
          </p:nvPr>
        </p:nvSpPr>
        <p:spPr>
          <a:xfrm>
            <a:off x="107050" y="402200"/>
            <a:ext cx="8909700" cy="203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     End hosts </a:t>
            </a:r>
            <a:r>
              <a:rPr lang="en"/>
              <a:t>are the machines communicating over the Internet.</a:t>
            </a:r>
            <a:endParaRPr/>
          </a:p>
          <a:p>
            <a:pPr marL="457200" lvl="0" indent="-342900" algn="l" rtl="0">
              <a:spcBef>
                <a:spcPts val="600"/>
              </a:spcBef>
              <a:spcAft>
                <a:spcPts val="0"/>
              </a:spcAft>
              <a:buSzPts val="1800"/>
              <a:buChar char="●"/>
            </a:pPr>
            <a:r>
              <a:rPr lang="en"/>
              <a:t>Analogy: Houses.</a:t>
            </a:r>
            <a:endParaRPr/>
          </a:p>
          <a:p>
            <a:pPr marL="457200" lvl="0" indent="-342900" algn="l" rtl="0">
              <a:spcBef>
                <a:spcPts val="0"/>
              </a:spcBef>
              <a:spcAft>
                <a:spcPts val="0"/>
              </a:spcAft>
              <a:buSzPts val="1800"/>
              <a:buChar char="●"/>
            </a:pPr>
            <a:r>
              <a:rPr lang="en"/>
              <a:t>Examples: Your laptop, your phone, Google's server.</a:t>
            </a:r>
            <a:endParaRPr/>
          </a:p>
          <a:p>
            <a:pPr marL="0" lvl="0" indent="0" algn="l" rtl="0">
              <a:spcBef>
                <a:spcPts val="600"/>
              </a:spcBef>
              <a:spcAft>
                <a:spcPts val="0"/>
              </a:spcAft>
              <a:buNone/>
            </a:pPr>
            <a:r>
              <a:rPr lang="en" b="1"/>
              <a:t>     Switches</a:t>
            </a:r>
            <a:r>
              <a:rPr lang="en"/>
              <a:t> (aka </a:t>
            </a:r>
            <a:r>
              <a:rPr lang="en" b="1"/>
              <a:t>routers</a:t>
            </a:r>
            <a:r>
              <a:rPr lang="en"/>
              <a:t>) receive packets and forward them toward their destination.</a:t>
            </a:r>
            <a:endParaRPr/>
          </a:p>
          <a:p>
            <a:pPr marL="457200" lvl="0" indent="-342900" algn="l" rtl="0">
              <a:spcBef>
                <a:spcPts val="600"/>
              </a:spcBef>
              <a:spcAft>
                <a:spcPts val="0"/>
              </a:spcAft>
              <a:buSzPts val="1800"/>
              <a:buChar char="●"/>
            </a:pPr>
            <a:r>
              <a:rPr lang="en"/>
              <a:t>Analogy: Post offices.</a:t>
            </a:r>
            <a:endParaRPr/>
          </a:p>
        </p:txBody>
      </p:sp>
      <p:sp>
        <p:nvSpPr>
          <p:cNvPr id="592" name="Google Shape;592;p49"/>
          <p:cNvSpPr/>
          <p:nvPr/>
        </p:nvSpPr>
        <p:spPr>
          <a:xfrm>
            <a:off x="107038" y="557025"/>
            <a:ext cx="285000" cy="2850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3" name="Google Shape;593;p49"/>
          <p:cNvSpPr/>
          <p:nvPr/>
        </p:nvSpPr>
        <p:spPr>
          <a:xfrm>
            <a:off x="107050" y="1653888"/>
            <a:ext cx="285000" cy="2850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Layers of Abstraction</a:t>
            </a:r>
            <a:endParaRPr/>
          </a:p>
        </p:txBody>
      </p:sp>
      <p:sp>
        <p:nvSpPr>
          <p:cNvPr id="599" name="Google Shape;599;p50"/>
          <p:cNvSpPr txBox="1">
            <a:spLocks noGrp="1"/>
          </p:cNvSpPr>
          <p:nvPr>
            <p:ph type="body" idx="1"/>
          </p:nvPr>
        </p:nvSpPr>
        <p:spPr>
          <a:xfrm>
            <a:off x="107050" y="402200"/>
            <a:ext cx="8909700" cy="232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Modularity</a:t>
            </a:r>
            <a:r>
              <a:rPr lang="en"/>
              <a:t>: In our design, we decomposed the system into layers of abstraction.</a:t>
            </a:r>
            <a:endParaRPr/>
          </a:p>
          <a:p>
            <a:pPr marL="457200" lvl="0" indent="-342900" algn="l" rtl="0">
              <a:spcBef>
                <a:spcPts val="600"/>
              </a:spcBef>
              <a:spcAft>
                <a:spcPts val="0"/>
              </a:spcAft>
              <a:buSzPts val="1800"/>
              <a:buChar char="●"/>
            </a:pPr>
            <a:r>
              <a:rPr lang="en"/>
              <a:t>Each layer relies on services from the layer below.</a:t>
            </a:r>
            <a:endParaRPr/>
          </a:p>
          <a:p>
            <a:pPr marL="457200" lvl="0" indent="-342900" algn="l" rtl="0">
              <a:spcBef>
                <a:spcPts val="0"/>
              </a:spcBef>
              <a:spcAft>
                <a:spcPts val="0"/>
              </a:spcAft>
              <a:buSzPts val="1800"/>
              <a:buChar char="●"/>
            </a:pPr>
            <a:r>
              <a:rPr lang="en"/>
              <a:t>Each layer provides services to the layer above.</a:t>
            </a:r>
            <a:endParaRPr/>
          </a:p>
          <a:p>
            <a:pPr marL="0" lvl="0" indent="0" algn="l" rtl="0">
              <a:spcBef>
                <a:spcPts val="600"/>
              </a:spcBef>
              <a:spcAft>
                <a:spcPts val="0"/>
              </a:spcAft>
              <a:buNone/>
            </a:pPr>
            <a:r>
              <a:rPr lang="en"/>
              <a:t>Abstraction is very powerful.</a:t>
            </a:r>
            <a:endParaRPr/>
          </a:p>
          <a:p>
            <a:pPr marL="457200" lvl="0" indent="-342900" algn="l" rtl="0">
              <a:spcBef>
                <a:spcPts val="600"/>
              </a:spcBef>
              <a:spcAft>
                <a:spcPts val="0"/>
              </a:spcAft>
              <a:buSzPts val="1800"/>
              <a:buChar char="●"/>
            </a:pPr>
            <a:r>
              <a:rPr lang="en"/>
              <a:t>Layer 3 designer doesn't have to think about voltages on the wire.</a:t>
            </a:r>
            <a:endParaRPr/>
          </a:p>
          <a:p>
            <a:pPr marL="457200" lvl="0" indent="-342900" algn="l" rtl="0">
              <a:spcBef>
                <a:spcPts val="0"/>
              </a:spcBef>
              <a:spcAft>
                <a:spcPts val="0"/>
              </a:spcAft>
              <a:buSzPts val="1800"/>
              <a:buChar char="●"/>
            </a:pPr>
            <a:r>
              <a:rPr lang="en"/>
              <a:t>A change in Layer 2 protocols doesn't affect the other layers.</a:t>
            </a:r>
            <a:endParaRPr/>
          </a:p>
        </p:txBody>
      </p:sp>
      <p:sp>
        <p:nvSpPr>
          <p:cNvPr id="600" name="Google Shape;600;p50"/>
          <p:cNvSpPr/>
          <p:nvPr/>
        </p:nvSpPr>
        <p:spPr>
          <a:xfrm>
            <a:off x="2050950" y="4508225"/>
            <a:ext cx="16224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601" name="Google Shape;601;p50"/>
          <p:cNvSpPr/>
          <p:nvPr/>
        </p:nvSpPr>
        <p:spPr>
          <a:xfrm>
            <a:off x="2050950" y="3828413"/>
            <a:ext cx="1622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602" name="Google Shape;602;p50"/>
          <p:cNvSpPr/>
          <p:nvPr/>
        </p:nvSpPr>
        <p:spPr>
          <a:xfrm>
            <a:off x="2050950" y="3148601"/>
            <a:ext cx="1622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603" name="Google Shape;603;p50"/>
          <p:cNvCxnSpPr>
            <a:stCxn id="601" idx="2"/>
            <a:endCxn id="600" idx="0"/>
          </p:cNvCxnSpPr>
          <p:nvPr/>
        </p:nvCxnSpPr>
        <p:spPr>
          <a:xfrm>
            <a:off x="2862150" y="4199513"/>
            <a:ext cx="0" cy="308700"/>
          </a:xfrm>
          <a:prstGeom prst="straightConnector1">
            <a:avLst/>
          </a:prstGeom>
          <a:noFill/>
          <a:ln w="9525" cap="flat" cmpd="sng">
            <a:solidFill>
              <a:schemeClr val="dk2"/>
            </a:solidFill>
            <a:prstDash val="solid"/>
            <a:round/>
            <a:headEnd type="triangle" w="med" len="med"/>
            <a:tailEnd type="triangle" w="med" len="med"/>
          </a:ln>
        </p:spPr>
      </p:cxnSp>
      <p:cxnSp>
        <p:nvCxnSpPr>
          <p:cNvPr id="604" name="Google Shape;604;p50"/>
          <p:cNvCxnSpPr>
            <a:stCxn id="602" idx="2"/>
            <a:endCxn id="601" idx="0"/>
          </p:cNvCxnSpPr>
          <p:nvPr/>
        </p:nvCxnSpPr>
        <p:spPr>
          <a:xfrm>
            <a:off x="2862150" y="3519701"/>
            <a:ext cx="0" cy="308700"/>
          </a:xfrm>
          <a:prstGeom prst="straightConnector1">
            <a:avLst/>
          </a:prstGeom>
          <a:noFill/>
          <a:ln w="9525" cap="flat" cmpd="sng">
            <a:solidFill>
              <a:schemeClr val="dk2"/>
            </a:solidFill>
            <a:prstDash val="solid"/>
            <a:round/>
            <a:headEnd type="triangle" w="med" len="med"/>
            <a:tailEnd type="triangle" w="med" len="med"/>
          </a:ln>
        </p:spPr>
      </p:cxnSp>
      <p:sp>
        <p:nvSpPr>
          <p:cNvPr id="605" name="Google Shape;605;p50"/>
          <p:cNvSpPr txBox="1"/>
          <p:nvPr/>
        </p:nvSpPr>
        <p:spPr>
          <a:xfrm>
            <a:off x="1232850" y="45583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606" name="Google Shape;606;p50"/>
          <p:cNvSpPr txBox="1"/>
          <p:nvPr/>
        </p:nvSpPr>
        <p:spPr>
          <a:xfrm>
            <a:off x="1232850" y="38785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607" name="Google Shape;607;p50"/>
          <p:cNvSpPr txBox="1"/>
          <p:nvPr/>
        </p:nvSpPr>
        <p:spPr>
          <a:xfrm>
            <a:off x="1232850" y="31987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608" name="Google Shape;608;p50"/>
          <p:cNvSpPr txBox="1"/>
          <p:nvPr/>
        </p:nvSpPr>
        <p:spPr>
          <a:xfrm>
            <a:off x="3825750" y="4558325"/>
            <a:ext cx="20388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Move bits across space.</a:t>
            </a:r>
            <a:endParaRPr>
              <a:solidFill>
                <a:schemeClr val="dk1"/>
              </a:solidFill>
              <a:latin typeface="Roboto"/>
              <a:ea typeface="Roboto"/>
              <a:cs typeface="Roboto"/>
              <a:sym typeface="Roboto"/>
            </a:endParaRPr>
          </a:p>
        </p:txBody>
      </p:sp>
      <p:sp>
        <p:nvSpPr>
          <p:cNvPr id="609" name="Google Shape;609;p50"/>
          <p:cNvSpPr txBox="1"/>
          <p:nvPr/>
        </p:nvSpPr>
        <p:spPr>
          <a:xfrm>
            <a:off x="3825750" y="3872525"/>
            <a:ext cx="2520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Create links in a local network.</a:t>
            </a:r>
            <a:endParaRPr>
              <a:solidFill>
                <a:schemeClr val="dk1"/>
              </a:solidFill>
              <a:latin typeface="Roboto"/>
              <a:ea typeface="Roboto"/>
              <a:cs typeface="Roboto"/>
              <a:sym typeface="Roboto"/>
            </a:endParaRPr>
          </a:p>
        </p:txBody>
      </p:sp>
      <p:sp>
        <p:nvSpPr>
          <p:cNvPr id="610" name="Google Shape;610;p50"/>
          <p:cNvSpPr txBox="1"/>
          <p:nvPr/>
        </p:nvSpPr>
        <p:spPr>
          <a:xfrm>
            <a:off x="3825750" y="3186725"/>
            <a:ext cx="4085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Connect many local networks to form the Internet.</a:t>
            </a:r>
            <a:endParaRPr>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1"/>
          <p:cNvSpPr/>
          <p:nvPr/>
        </p:nvSpPr>
        <p:spPr>
          <a:xfrm>
            <a:off x="3531125" y="2516450"/>
            <a:ext cx="1571400" cy="12849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6" name="Google Shape;616;p51"/>
          <p:cNvSpPr/>
          <p:nvPr/>
        </p:nvSpPr>
        <p:spPr>
          <a:xfrm>
            <a:off x="3199850" y="3874700"/>
            <a:ext cx="2141400" cy="12087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7" name="Google Shape;617;p51"/>
          <p:cNvSpPr/>
          <p:nvPr/>
        </p:nvSpPr>
        <p:spPr>
          <a:xfrm>
            <a:off x="6111450" y="2406275"/>
            <a:ext cx="2218800" cy="26772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8" name="Google Shape;618;p51"/>
          <p:cNvSpPr/>
          <p:nvPr/>
        </p:nvSpPr>
        <p:spPr>
          <a:xfrm>
            <a:off x="793550" y="2669875"/>
            <a:ext cx="1636200" cy="2072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9" name="Google Shape;619;p5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 Delivery at Layer 3</a:t>
            </a:r>
            <a:endParaRPr/>
          </a:p>
        </p:txBody>
      </p:sp>
      <p:sp>
        <p:nvSpPr>
          <p:cNvPr id="620" name="Google Shape;620;p51"/>
          <p:cNvSpPr/>
          <p:nvPr/>
        </p:nvSpPr>
        <p:spPr>
          <a:xfrm>
            <a:off x="1481775" y="3242375"/>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1" name="Google Shape;621;p51"/>
          <p:cNvSpPr/>
          <p:nvPr/>
        </p:nvSpPr>
        <p:spPr>
          <a:xfrm>
            <a:off x="1268388" y="27597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2" name="Google Shape;622;p51"/>
          <p:cNvSpPr/>
          <p:nvPr/>
        </p:nvSpPr>
        <p:spPr>
          <a:xfrm>
            <a:off x="1695163" y="27597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3" name="Google Shape;623;p51"/>
          <p:cNvSpPr/>
          <p:nvPr/>
        </p:nvSpPr>
        <p:spPr>
          <a:xfrm>
            <a:off x="996863" y="41673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24" name="Google Shape;624;p51"/>
          <p:cNvCxnSpPr>
            <a:stCxn id="621" idx="5"/>
            <a:endCxn id="620" idx="0"/>
          </p:cNvCxnSpPr>
          <p:nvPr/>
        </p:nvCxnSpPr>
        <p:spPr>
          <a:xfrm>
            <a:off x="1511650" y="3002963"/>
            <a:ext cx="112500" cy="239400"/>
          </a:xfrm>
          <a:prstGeom prst="straightConnector1">
            <a:avLst/>
          </a:prstGeom>
          <a:noFill/>
          <a:ln w="19050" cap="flat" cmpd="sng">
            <a:solidFill>
              <a:srgbClr val="D9D9D9"/>
            </a:solidFill>
            <a:prstDash val="solid"/>
            <a:round/>
            <a:headEnd type="none" w="med" len="med"/>
            <a:tailEnd type="none" w="med" len="med"/>
          </a:ln>
        </p:spPr>
      </p:cxnSp>
      <p:cxnSp>
        <p:nvCxnSpPr>
          <p:cNvPr id="625" name="Google Shape;625;p51"/>
          <p:cNvCxnSpPr>
            <a:stCxn id="620" idx="0"/>
            <a:endCxn id="622" idx="3"/>
          </p:cNvCxnSpPr>
          <p:nvPr/>
        </p:nvCxnSpPr>
        <p:spPr>
          <a:xfrm rot="10800000" flipH="1">
            <a:off x="1624275" y="3002975"/>
            <a:ext cx="112500" cy="239400"/>
          </a:xfrm>
          <a:prstGeom prst="straightConnector1">
            <a:avLst/>
          </a:prstGeom>
          <a:noFill/>
          <a:ln w="19050" cap="flat" cmpd="sng">
            <a:solidFill>
              <a:srgbClr val="D9D9D9"/>
            </a:solidFill>
            <a:prstDash val="solid"/>
            <a:round/>
            <a:headEnd type="none" w="med" len="med"/>
            <a:tailEnd type="none" w="med" len="med"/>
          </a:ln>
        </p:spPr>
      </p:cxnSp>
      <p:cxnSp>
        <p:nvCxnSpPr>
          <p:cNvPr id="626" name="Google Shape;626;p51"/>
          <p:cNvCxnSpPr>
            <a:stCxn id="627" idx="1"/>
            <a:endCxn id="623" idx="6"/>
          </p:cNvCxnSpPr>
          <p:nvPr/>
        </p:nvCxnSpPr>
        <p:spPr>
          <a:xfrm flipH="1">
            <a:off x="1281975" y="4092200"/>
            <a:ext cx="199800" cy="217500"/>
          </a:xfrm>
          <a:prstGeom prst="straightConnector1">
            <a:avLst/>
          </a:prstGeom>
          <a:noFill/>
          <a:ln w="19050" cap="flat" cmpd="sng">
            <a:solidFill>
              <a:srgbClr val="D9D9D9"/>
            </a:solidFill>
            <a:prstDash val="solid"/>
            <a:round/>
            <a:headEnd type="none" w="med" len="med"/>
            <a:tailEnd type="none" w="med" len="med"/>
          </a:ln>
        </p:spPr>
      </p:cxnSp>
      <p:cxnSp>
        <p:nvCxnSpPr>
          <p:cNvPr id="628" name="Google Shape;628;p51"/>
          <p:cNvCxnSpPr>
            <a:stCxn id="620" idx="2"/>
            <a:endCxn id="627" idx="0"/>
          </p:cNvCxnSpPr>
          <p:nvPr/>
        </p:nvCxnSpPr>
        <p:spPr>
          <a:xfrm>
            <a:off x="1624275" y="3527375"/>
            <a:ext cx="0" cy="422400"/>
          </a:xfrm>
          <a:prstGeom prst="straightConnector1">
            <a:avLst/>
          </a:prstGeom>
          <a:noFill/>
          <a:ln w="19050" cap="flat" cmpd="sng">
            <a:solidFill>
              <a:srgbClr val="D9D9D9"/>
            </a:solidFill>
            <a:prstDash val="solid"/>
            <a:round/>
            <a:headEnd type="none" w="med" len="med"/>
            <a:tailEnd type="none" w="med" len="med"/>
          </a:ln>
        </p:spPr>
      </p:cxnSp>
      <p:sp>
        <p:nvSpPr>
          <p:cNvPr id="629" name="Google Shape;629;p51"/>
          <p:cNvSpPr/>
          <p:nvPr/>
        </p:nvSpPr>
        <p:spPr>
          <a:xfrm>
            <a:off x="4052925" y="2977338"/>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0" name="Google Shape;630;p51"/>
          <p:cNvSpPr/>
          <p:nvPr/>
        </p:nvSpPr>
        <p:spPr>
          <a:xfrm>
            <a:off x="4150350" y="2572963"/>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31" name="Google Shape;631;p51"/>
          <p:cNvCxnSpPr>
            <a:stCxn id="632" idx="1"/>
            <a:endCxn id="630" idx="5"/>
          </p:cNvCxnSpPr>
          <p:nvPr/>
        </p:nvCxnSpPr>
        <p:spPr>
          <a:xfrm rot="10800000">
            <a:off x="4393725" y="2816238"/>
            <a:ext cx="393900" cy="303600"/>
          </a:xfrm>
          <a:prstGeom prst="straightConnector1">
            <a:avLst/>
          </a:prstGeom>
          <a:noFill/>
          <a:ln w="19050" cap="flat" cmpd="sng">
            <a:solidFill>
              <a:srgbClr val="D9D9D9"/>
            </a:solidFill>
            <a:prstDash val="solid"/>
            <a:round/>
            <a:headEnd type="none" w="med" len="med"/>
            <a:tailEnd type="none" w="med" len="med"/>
          </a:ln>
        </p:spPr>
      </p:cxnSp>
      <p:cxnSp>
        <p:nvCxnSpPr>
          <p:cNvPr id="633" name="Google Shape;633;p51"/>
          <p:cNvCxnSpPr>
            <a:stCxn id="632" idx="1"/>
            <a:endCxn id="629" idx="6"/>
          </p:cNvCxnSpPr>
          <p:nvPr/>
        </p:nvCxnSpPr>
        <p:spPr>
          <a:xfrm rot="10800000">
            <a:off x="4337925" y="3119838"/>
            <a:ext cx="449700" cy="0"/>
          </a:xfrm>
          <a:prstGeom prst="straightConnector1">
            <a:avLst/>
          </a:prstGeom>
          <a:noFill/>
          <a:ln w="19050" cap="flat" cmpd="sng">
            <a:solidFill>
              <a:srgbClr val="D9D9D9"/>
            </a:solidFill>
            <a:prstDash val="solid"/>
            <a:round/>
            <a:headEnd type="none" w="med" len="med"/>
            <a:tailEnd type="none" w="med" len="med"/>
          </a:ln>
        </p:spPr>
      </p:cxnSp>
      <p:sp>
        <p:nvSpPr>
          <p:cNvPr id="634" name="Google Shape;634;p51"/>
          <p:cNvSpPr/>
          <p:nvPr/>
        </p:nvSpPr>
        <p:spPr>
          <a:xfrm>
            <a:off x="3463788" y="4135838"/>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5" name="Google Shape;635;p51"/>
          <p:cNvSpPr/>
          <p:nvPr/>
        </p:nvSpPr>
        <p:spPr>
          <a:xfrm>
            <a:off x="4787625" y="4135913"/>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6" name="Google Shape;636;p51"/>
          <p:cNvSpPr/>
          <p:nvPr/>
        </p:nvSpPr>
        <p:spPr>
          <a:xfrm>
            <a:off x="3463788" y="4585711"/>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37" name="Google Shape;637;p51"/>
          <p:cNvCxnSpPr>
            <a:stCxn id="636" idx="0"/>
            <a:endCxn id="634" idx="2"/>
          </p:cNvCxnSpPr>
          <p:nvPr/>
        </p:nvCxnSpPr>
        <p:spPr>
          <a:xfrm rot="10800000">
            <a:off x="3606288" y="4420711"/>
            <a:ext cx="0" cy="165000"/>
          </a:xfrm>
          <a:prstGeom prst="straightConnector1">
            <a:avLst/>
          </a:prstGeom>
          <a:noFill/>
          <a:ln w="19050" cap="flat" cmpd="sng">
            <a:solidFill>
              <a:srgbClr val="D9D9D9"/>
            </a:solidFill>
            <a:prstDash val="solid"/>
            <a:round/>
            <a:headEnd type="none" w="med" len="med"/>
            <a:tailEnd type="none" w="med" len="med"/>
          </a:ln>
        </p:spPr>
      </p:cxnSp>
      <p:cxnSp>
        <p:nvCxnSpPr>
          <p:cNvPr id="638" name="Google Shape;638;p51"/>
          <p:cNvCxnSpPr>
            <a:stCxn id="634" idx="3"/>
            <a:endCxn id="635" idx="1"/>
          </p:cNvCxnSpPr>
          <p:nvPr/>
        </p:nvCxnSpPr>
        <p:spPr>
          <a:xfrm>
            <a:off x="3748788" y="4278338"/>
            <a:ext cx="1038900" cy="0"/>
          </a:xfrm>
          <a:prstGeom prst="straightConnector1">
            <a:avLst/>
          </a:prstGeom>
          <a:noFill/>
          <a:ln w="19050" cap="flat" cmpd="sng">
            <a:solidFill>
              <a:srgbClr val="D9D9D9"/>
            </a:solidFill>
            <a:prstDash val="solid"/>
            <a:round/>
            <a:headEnd type="none" w="med" len="med"/>
            <a:tailEnd type="none" w="med" len="med"/>
          </a:ln>
        </p:spPr>
      </p:cxnSp>
      <p:sp>
        <p:nvSpPr>
          <p:cNvPr id="639" name="Google Shape;639;p51"/>
          <p:cNvSpPr/>
          <p:nvPr/>
        </p:nvSpPr>
        <p:spPr>
          <a:xfrm>
            <a:off x="4787625" y="4585636"/>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40" name="Google Shape;640;p51"/>
          <p:cNvCxnSpPr>
            <a:stCxn id="639" idx="0"/>
            <a:endCxn id="635" idx="2"/>
          </p:cNvCxnSpPr>
          <p:nvPr/>
        </p:nvCxnSpPr>
        <p:spPr>
          <a:xfrm rot="10800000">
            <a:off x="4930125" y="4420936"/>
            <a:ext cx="0" cy="164700"/>
          </a:xfrm>
          <a:prstGeom prst="straightConnector1">
            <a:avLst/>
          </a:prstGeom>
          <a:noFill/>
          <a:ln w="19050" cap="flat" cmpd="sng">
            <a:solidFill>
              <a:srgbClr val="D9D9D9"/>
            </a:solidFill>
            <a:prstDash val="solid"/>
            <a:round/>
            <a:headEnd type="none" w="med" len="med"/>
            <a:tailEnd type="none" w="med" len="med"/>
          </a:ln>
        </p:spPr>
      </p:cxnSp>
      <p:sp>
        <p:nvSpPr>
          <p:cNvPr id="641" name="Google Shape;641;p51"/>
          <p:cNvSpPr/>
          <p:nvPr/>
        </p:nvSpPr>
        <p:spPr>
          <a:xfrm>
            <a:off x="6158463" y="3742251"/>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2" name="Google Shape;642;p51"/>
          <p:cNvSpPr/>
          <p:nvPr/>
        </p:nvSpPr>
        <p:spPr>
          <a:xfrm>
            <a:off x="7123975" y="4130164"/>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3" name="Google Shape;643;p51"/>
          <p:cNvSpPr/>
          <p:nvPr/>
        </p:nvSpPr>
        <p:spPr>
          <a:xfrm>
            <a:off x="7123975" y="3022764"/>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44" name="Google Shape;644;p51"/>
          <p:cNvCxnSpPr>
            <a:stCxn id="645" idx="3"/>
            <a:endCxn id="643" idx="2"/>
          </p:cNvCxnSpPr>
          <p:nvPr/>
        </p:nvCxnSpPr>
        <p:spPr>
          <a:xfrm>
            <a:off x="6592800" y="3165264"/>
            <a:ext cx="531300" cy="0"/>
          </a:xfrm>
          <a:prstGeom prst="straightConnector1">
            <a:avLst/>
          </a:prstGeom>
          <a:noFill/>
          <a:ln w="19050" cap="flat" cmpd="sng">
            <a:solidFill>
              <a:srgbClr val="D9D9D9"/>
            </a:solidFill>
            <a:prstDash val="solid"/>
            <a:round/>
            <a:headEnd type="none" w="med" len="med"/>
            <a:tailEnd type="none" w="med" len="med"/>
          </a:ln>
        </p:spPr>
      </p:cxnSp>
      <p:sp>
        <p:nvSpPr>
          <p:cNvPr id="646" name="Google Shape;646;p51"/>
          <p:cNvSpPr/>
          <p:nvPr/>
        </p:nvSpPr>
        <p:spPr>
          <a:xfrm>
            <a:off x="6752375" y="4625939"/>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7" name="Google Shape;647;p51"/>
          <p:cNvSpPr/>
          <p:nvPr/>
        </p:nvSpPr>
        <p:spPr>
          <a:xfrm>
            <a:off x="7483950" y="4625939"/>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48" name="Google Shape;648;p51"/>
          <p:cNvCxnSpPr>
            <a:stCxn id="647" idx="1"/>
            <a:endCxn id="642" idx="2"/>
          </p:cNvCxnSpPr>
          <p:nvPr/>
        </p:nvCxnSpPr>
        <p:spPr>
          <a:xfrm rot="10800000">
            <a:off x="7266487" y="4415076"/>
            <a:ext cx="259200" cy="252600"/>
          </a:xfrm>
          <a:prstGeom prst="straightConnector1">
            <a:avLst/>
          </a:prstGeom>
          <a:noFill/>
          <a:ln w="19050" cap="flat" cmpd="sng">
            <a:solidFill>
              <a:srgbClr val="D9D9D9"/>
            </a:solidFill>
            <a:prstDash val="solid"/>
            <a:round/>
            <a:headEnd type="none" w="med" len="med"/>
            <a:tailEnd type="none" w="med" len="med"/>
          </a:ln>
        </p:spPr>
      </p:cxnSp>
      <p:cxnSp>
        <p:nvCxnSpPr>
          <p:cNvPr id="649" name="Google Shape;649;p51"/>
          <p:cNvCxnSpPr>
            <a:stCxn id="646" idx="7"/>
            <a:endCxn id="642" idx="2"/>
          </p:cNvCxnSpPr>
          <p:nvPr/>
        </p:nvCxnSpPr>
        <p:spPr>
          <a:xfrm rot="10800000" flipH="1">
            <a:off x="6995638" y="4415076"/>
            <a:ext cx="270900" cy="252600"/>
          </a:xfrm>
          <a:prstGeom prst="straightConnector1">
            <a:avLst/>
          </a:prstGeom>
          <a:noFill/>
          <a:ln w="19050" cap="flat" cmpd="sng">
            <a:solidFill>
              <a:srgbClr val="D9D9D9"/>
            </a:solidFill>
            <a:prstDash val="solid"/>
            <a:round/>
            <a:headEnd type="none" w="med" len="med"/>
            <a:tailEnd type="none" w="med" len="med"/>
          </a:ln>
        </p:spPr>
      </p:cxnSp>
      <p:cxnSp>
        <p:nvCxnSpPr>
          <p:cNvPr id="650" name="Google Shape;650;p51"/>
          <p:cNvCxnSpPr>
            <a:stCxn id="651" idx="1"/>
            <a:endCxn id="641" idx="3"/>
          </p:cNvCxnSpPr>
          <p:nvPr/>
        </p:nvCxnSpPr>
        <p:spPr>
          <a:xfrm flipH="1">
            <a:off x="6443475" y="3704401"/>
            <a:ext cx="674700" cy="180300"/>
          </a:xfrm>
          <a:prstGeom prst="straightConnector1">
            <a:avLst/>
          </a:prstGeom>
          <a:noFill/>
          <a:ln w="19050" cap="flat" cmpd="sng">
            <a:solidFill>
              <a:srgbClr val="D9D9D9"/>
            </a:solidFill>
            <a:prstDash val="solid"/>
            <a:round/>
            <a:headEnd type="none" w="med" len="med"/>
            <a:tailEnd type="none" w="med" len="med"/>
          </a:ln>
        </p:spPr>
      </p:cxnSp>
      <p:cxnSp>
        <p:nvCxnSpPr>
          <p:cNvPr id="652" name="Google Shape;652;p51"/>
          <p:cNvCxnSpPr>
            <a:stCxn id="651" idx="2"/>
            <a:endCxn id="642" idx="0"/>
          </p:cNvCxnSpPr>
          <p:nvPr/>
        </p:nvCxnSpPr>
        <p:spPr>
          <a:xfrm>
            <a:off x="7260675" y="3846901"/>
            <a:ext cx="5700" cy="283200"/>
          </a:xfrm>
          <a:prstGeom prst="straightConnector1">
            <a:avLst/>
          </a:prstGeom>
          <a:noFill/>
          <a:ln w="19050" cap="flat" cmpd="sng">
            <a:solidFill>
              <a:srgbClr val="D9D9D9"/>
            </a:solidFill>
            <a:prstDash val="solid"/>
            <a:round/>
            <a:headEnd type="none" w="med" len="med"/>
            <a:tailEnd type="none" w="med" len="med"/>
          </a:ln>
        </p:spPr>
      </p:cxnSp>
      <p:cxnSp>
        <p:nvCxnSpPr>
          <p:cNvPr id="653" name="Google Shape;653;p51"/>
          <p:cNvCxnSpPr>
            <a:stCxn id="654" idx="3"/>
            <a:endCxn id="634" idx="1"/>
          </p:cNvCxnSpPr>
          <p:nvPr/>
        </p:nvCxnSpPr>
        <p:spPr>
          <a:xfrm>
            <a:off x="2364063" y="3677375"/>
            <a:ext cx="1099800" cy="600900"/>
          </a:xfrm>
          <a:prstGeom prst="straightConnector1">
            <a:avLst/>
          </a:prstGeom>
          <a:noFill/>
          <a:ln w="19050" cap="flat" cmpd="sng">
            <a:solidFill>
              <a:srgbClr val="D9D9D9"/>
            </a:solidFill>
            <a:prstDash val="solid"/>
            <a:round/>
            <a:headEnd type="none" w="med" len="med"/>
            <a:tailEnd type="none" w="med" len="med"/>
          </a:ln>
        </p:spPr>
      </p:cxnSp>
      <p:cxnSp>
        <p:nvCxnSpPr>
          <p:cNvPr id="655" name="Google Shape;655;p51"/>
          <p:cNvCxnSpPr>
            <a:stCxn id="635" idx="3"/>
            <a:endCxn id="641" idx="1"/>
          </p:cNvCxnSpPr>
          <p:nvPr/>
        </p:nvCxnSpPr>
        <p:spPr>
          <a:xfrm rot="10800000" flipH="1">
            <a:off x="5072625" y="3884813"/>
            <a:ext cx="1085700" cy="393600"/>
          </a:xfrm>
          <a:prstGeom prst="straightConnector1">
            <a:avLst/>
          </a:prstGeom>
          <a:noFill/>
          <a:ln w="19050" cap="flat" cmpd="sng">
            <a:solidFill>
              <a:srgbClr val="D9D9D9"/>
            </a:solidFill>
            <a:prstDash val="solid"/>
            <a:round/>
            <a:headEnd type="none" w="med" len="med"/>
            <a:tailEnd type="none" w="med" len="med"/>
          </a:ln>
        </p:spPr>
      </p:cxnSp>
      <p:sp>
        <p:nvSpPr>
          <p:cNvPr id="656" name="Google Shape;656;p51"/>
          <p:cNvSpPr/>
          <p:nvPr/>
        </p:nvSpPr>
        <p:spPr>
          <a:xfrm>
            <a:off x="7123975" y="2565564"/>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57" name="Google Shape;657;p51"/>
          <p:cNvCxnSpPr>
            <a:stCxn id="645" idx="3"/>
            <a:endCxn id="656" idx="3"/>
          </p:cNvCxnSpPr>
          <p:nvPr/>
        </p:nvCxnSpPr>
        <p:spPr>
          <a:xfrm rot="10800000" flipH="1">
            <a:off x="6592800" y="2808864"/>
            <a:ext cx="573000" cy="356400"/>
          </a:xfrm>
          <a:prstGeom prst="straightConnector1">
            <a:avLst/>
          </a:prstGeom>
          <a:noFill/>
          <a:ln w="19050" cap="flat" cmpd="sng">
            <a:solidFill>
              <a:srgbClr val="D9D9D9"/>
            </a:solidFill>
            <a:prstDash val="solid"/>
            <a:round/>
            <a:headEnd type="none" w="med" len="med"/>
            <a:tailEnd type="none" w="med" len="med"/>
          </a:ln>
        </p:spPr>
      </p:cxnSp>
      <p:sp>
        <p:nvSpPr>
          <p:cNvPr id="658" name="Google Shape;658;p51"/>
          <p:cNvSpPr txBox="1">
            <a:spLocks noGrp="1"/>
          </p:cNvSpPr>
          <p:nvPr>
            <p:ph type="body" idx="1"/>
          </p:nvPr>
        </p:nvSpPr>
        <p:spPr>
          <a:xfrm>
            <a:off x="107050" y="402200"/>
            <a:ext cx="8909700" cy="203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packet can take multiple </a:t>
            </a:r>
            <a:r>
              <a:rPr lang="en" b="1"/>
              <a:t>hops</a:t>
            </a:r>
            <a:r>
              <a:rPr lang="en"/>
              <a:t> to reach its destination.</a:t>
            </a:r>
            <a:endParaRPr/>
          </a:p>
          <a:p>
            <a:pPr marL="457200" lvl="0" indent="-342900" algn="l" rtl="0">
              <a:spcBef>
                <a:spcPts val="600"/>
              </a:spcBef>
              <a:spcAft>
                <a:spcPts val="0"/>
              </a:spcAft>
              <a:buSzPts val="1800"/>
              <a:buChar char="●"/>
            </a:pPr>
            <a:r>
              <a:rPr lang="en"/>
              <a:t>Each router needs to </a:t>
            </a:r>
            <a:r>
              <a:rPr lang="en" b="1"/>
              <a:t>forward</a:t>
            </a:r>
            <a:r>
              <a:rPr lang="en"/>
              <a:t> the packet closer to its destination.</a:t>
            </a:r>
            <a:endParaRPr/>
          </a:p>
        </p:txBody>
      </p:sp>
      <p:sp>
        <p:nvSpPr>
          <p:cNvPr id="627" name="Google Shape;627;p51"/>
          <p:cNvSpPr/>
          <p:nvPr/>
        </p:nvSpPr>
        <p:spPr>
          <a:xfrm>
            <a:off x="1481775" y="3949700"/>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4" name="Google Shape;654;p51"/>
          <p:cNvSpPr/>
          <p:nvPr/>
        </p:nvSpPr>
        <p:spPr>
          <a:xfrm>
            <a:off x="2079063" y="35348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9" name="Google Shape;659;p51"/>
          <p:cNvSpPr/>
          <p:nvPr/>
        </p:nvSpPr>
        <p:spPr>
          <a:xfrm>
            <a:off x="996863" y="3732100"/>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60" name="Google Shape;660;p51"/>
          <p:cNvCxnSpPr>
            <a:stCxn id="627" idx="1"/>
            <a:endCxn id="659" idx="6"/>
          </p:cNvCxnSpPr>
          <p:nvPr/>
        </p:nvCxnSpPr>
        <p:spPr>
          <a:xfrm rot="10800000">
            <a:off x="1281975" y="3874700"/>
            <a:ext cx="199800" cy="217500"/>
          </a:xfrm>
          <a:prstGeom prst="straightConnector1">
            <a:avLst/>
          </a:prstGeom>
          <a:noFill/>
          <a:ln w="19050" cap="flat" cmpd="sng">
            <a:solidFill>
              <a:srgbClr val="000000"/>
            </a:solidFill>
            <a:prstDash val="solid"/>
            <a:round/>
            <a:headEnd type="none" w="med" len="med"/>
            <a:tailEnd type="none" w="med" len="med"/>
          </a:ln>
        </p:spPr>
      </p:cxnSp>
      <p:cxnSp>
        <p:nvCxnSpPr>
          <p:cNvPr id="661" name="Google Shape;661;p51"/>
          <p:cNvCxnSpPr>
            <a:stCxn id="627" idx="0"/>
            <a:endCxn id="654" idx="1"/>
          </p:cNvCxnSpPr>
          <p:nvPr/>
        </p:nvCxnSpPr>
        <p:spPr>
          <a:xfrm rot="10800000" flipH="1">
            <a:off x="1624275" y="3677300"/>
            <a:ext cx="454800" cy="272400"/>
          </a:xfrm>
          <a:prstGeom prst="straightConnector1">
            <a:avLst/>
          </a:prstGeom>
          <a:noFill/>
          <a:ln w="19050" cap="flat" cmpd="sng">
            <a:solidFill>
              <a:srgbClr val="000000"/>
            </a:solidFill>
            <a:prstDash val="solid"/>
            <a:round/>
            <a:headEnd type="none" w="med" len="med"/>
            <a:tailEnd type="none" w="med" len="med"/>
          </a:ln>
        </p:spPr>
      </p:cxnSp>
      <p:sp>
        <p:nvSpPr>
          <p:cNvPr id="632" name="Google Shape;632;p51"/>
          <p:cNvSpPr/>
          <p:nvPr/>
        </p:nvSpPr>
        <p:spPr>
          <a:xfrm>
            <a:off x="4787625" y="297733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2" name="Google Shape;662;p51"/>
          <p:cNvSpPr/>
          <p:nvPr/>
        </p:nvSpPr>
        <p:spPr>
          <a:xfrm>
            <a:off x="3910325" y="3361550"/>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63" name="Google Shape;663;p51"/>
          <p:cNvCxnSpPr>
            <a:stCxn id="632" idx="1"/>
            <a:endCxn id="662" idx="3"/>
          </p:cNvCxnSpPr>
          <p:nvPr/>
        </p:nvCxnSpPr>
        <p:spPr>
          <a:xfrm flipH="1">
            <a:off x="4195425" y="3119838"/>
            <a:ext cx="592200" cy="384300"/>
          </a:xfrm>
          <a:prstGeom prst="straightConnector1">
            <a:avLst/>
          </a:prstGeom>
          <a:noFill/>
          <a:ln w="19050" cap="flat" cmpd="sng">
            <a:solidFill>
              <a:srgbClr val="000000"/>
            </a:solidFill>
            <a:prstDash val="solid"/>
            <a:round/>
            <a:headEnd type="none" w="med" len="med"/>
            <a:tailEnd type="none" w="med" len="med"/>
          </a:ln>
        </p:spPr>
      </p:cxnSp>
      <p:sp>
        <p:nvSpPr>
          <p:cNvPr id="645" name="Google Shape;645;p51"/>
          <p:cNvSpPr/>
          <p:nvPr/>
        </p:nvSpPr>
        <p:spPr>
          <a:xfrm>
            <a:off x="6307800" y="3022764"/>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1" name="Google Shape;651;p51"/>
          <p:cNvSpPr/>
          <p:nvPr/>
        </p:nvSpPr>
        <p:spPr>
          <a:xfrm>
            <a:off x="7118175" y="3561901"/>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64" name="Google Shape;664;p51"/>
          <p:cNvCxnSpPr>
            <a:stCxn id="651" idx="0"/>
            <a:endCxn id="645" idx="3"/>
          </p:cNvCxnSpPr>
          <p:nvPr/>
        </p:nvCxnSpPr>
        <p:spPr>
          <a:xfrm rot="10800000">
            <a:off x="6592875" y="3165301"/>
            <a:ext cx="667800" cy="396600"/>
          </a:xfrm>
          <a:prstGeom prst="straightConnector1">
            <a:avLst/>
          </a:prstGeom>
          <a:noFill/>
          <a:ln w="19050" cap="flat" cmpd="sng">
            <a:solidFill>
              <a:srgbClr val="000000"/>
            </a:solidFill>
            <a:prstDash val="solid"/>
            <a:round/>
            <a:headEnd type="none" w="med" len="med"/>
            <a:tailEnd type="none" w="med" len="med"/>
          </a:ln>
        </p:spPr>
      </p:cxnSp>
      <p:sp>
        <p:nvSpPr>
          <p:cNvPr id="665" name="Google Shape;665;p51"/>
          <p:cNvSpPr/>
          <p:nvPr/>
        </p:nvSpPr>
        <p:spPr>
          <a:xfrm>
            <a:off x="7763400" y="3561889"/>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66" name="Google Shape;666;p51"/>
          <p:cNvCxnSpPr>
            <a:stCxn id="651" idx="3"/>
            <a:endCxn id="665" idx="2"/>
          </p:cNvCxnSpPr>
          <p:nvPr/>
        </p:nvCxnSpPr>
        <p:spPr>
          <a:xfrm>
            <a:off x="7403175" y="3704401"/>
            <a:ext cx="360300" cy="0"/>
          </a:xfrm>
          <a:prstGeom prst="straightConnector1">
            <a:avLst/>
          </a:prstGeom>
          <a:noFill/>
          <a:ln w="19050" cap="flat" cmpd="sng">
            <a:solidFill>
              <a:srgbClr val="000000"/>
            </a:solidFill>
            <a:prstDash val="solid"/>
            <a:round/>
            <a:headEnd type="none" w="med" len="med"/>
            <a:tailEnd type="none" w="med" len="med"/>
          </a:ln>
        </p:spPr>
      </p:cxnSp>
      <p:cxnSp>
        <p:nvCxnSpPr>
          <p:cNvPr id="667" name="Google Shape;667;p51"/>
          <p:cNvCxnSpPr>
            <a:stCxn id="654" idx="3"/>
            <a:endCxn id="662" idx="1"/>
          </p:cNvCxnSpPr>
          <p:nvPr/>
        </p:nvCxnSpPr>
        <p:spPr>
          <a:xfrm rot="10800000" flipH="1">
            <a:off x="2364063" y="3503975"/>
            <a:ext cx="1546200" cy="173400"/>
          </a:xfrm>
          <a:prstGeom prst="straightConnector1">
            <a:avLst/>
          </a:prstGeom>
          <a:noFill/>
          <a:ln w="19050" cap="flat" cmpd="sng">
            <a:solidFill>
              <a:srgbClr val="000000"/>
            </a:solidFill>
            <a:prstDash val="solid"/>
            <a:round/>
            <a:headEnd type="none" w="med" len="med"/>
            <a:tailEnd type="none" w="med" len="med"/>
          </a:ln>
        </p:spPr>
      </p:cxnSp>
      <p:cxnSp>
        <p:nvCxnSpPr>
          <p:cNvPr id="668" name="Google Shape;668;p51"/>
          <p:cNvCxnSpPr>
            <a:stCxn id="632" idx="3"/>
            <a:endCxn id="645" idx="1"/>
          </p:cNvCxnSpPr>
          <p:nvPr/>
        </p:nvCxnSpPr>
        <p:spPr>
          <a:xfrm>
            <a:off x="5072625" y="3119838"/>
            <a:ext cx="1235100" cy="453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2"/>
          <p:cNvSpPr/>
          <p:nvPr/>
        </p:nvSpPr>
        <p:spPr>
          <a:xfrm>
            <a:off x="3531125" y="2516450"/>
            <a:ext cx="1571400" cy="12849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4" name="Google Shape;674;p52"/>
          <p:cNvSpPr/>
          <p:nvPr/>
        </p:nvSpPr>
        <p:spPr>
          <a:xfrm>
            <a:off x="3199850" y="3874700"/>
            <a:ext cx="2141400" cy="12087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5" name="Google Shape;675;p52"/>
          <p:cNvSpPr/>
          <p:nvPr/>
        </p:nvSpPr>
        <p:spPr>
          <a:xfrm>
            <a:off x="6111450" y="2406275"/>
            <a:ext cx="2218800" cy="26772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6" name="Google Shape;676;p52"/>
          <p:cNvSpPr/>
          <p:nvPr/>
        </p:nvSpPr>
        <p:spPr>
          <a:xfrm>
            <a:off x="793550" y="2669875"/>
            <a:ext cx="1636200" cy="2072400"/>
          </a:xfrm>
          <a:prstGeom prst="ellipse">
            <a:avLst/>
          </a:prstGeom>
          <a:solidFill>
            <a:srgbClr val="EFEFEF"/>
          </a:solidFill>
          <a:ln w="1905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7" name="Google Shape;677;p5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 Delivery at Layer 3</a:t>
            </a:r>
            <a:endParaRPr/>
          </a:p>
        </p:txBody>
      </p:sp>
      <p:sp>
        <p:nvSpPr>
          <p:cNvPr id="678" name="Google Shape;678;p52"/>
          <p:cNvSpPr/>
          <p:nvPr/>
        </p:nvSpPr>
        <p:spPr>
          <a:xfrm>
            <a:off x="1481775" y="3242375"/>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9" name="Google Shape;679;p52"/>
          <p:cNvSpPr/>
          <p:nvPr/>
        </p:nvSpPr>
        <p:spPr>
          <a:xfrm>
            <a:off x="1268388" y="27597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0" name="Google Shape;680;p52"/>
          <p:cNvSpPr/>
          <p:nvPr/>
        </p:nvSpPr>
        <p:spPr>
          <a:xfrm>
            <a:off x="1695163" y="27597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1" name="Google Shape;681;p52"/>
          <p:cNvSpPr/>
          <p:nvPr/>
        </p:nvSpPr>
        <p:spPr>
          <a:xfrm>
            <a:off x="996863" y="4167300"/>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82" name="Google Shape;682;p52"/>
          <p:cNvCxnSpPr>
            <a:stCxn id="679" idx="5"/>
            <a:endCxn id="678" idx="0"/>
          </p:cNvCxnSpPr>
          <p:nvPr/>
        </p:nvCxnSpPr>
        <p:spPr>
          <a:xfrm>
            <a:off x="1511650" y="3002963"/>
            <a:ext cx="112500" cy="239400"/>
          </a:xfrm>
          <a:prstGeom prst="straightConnector1">
            <a:avLst/>
          </a:prstGeom>
          <a:noFill/>
          <a:ln w="19050" cap="flat" cmpd="sng">
            <a:solidFill>
              <a:srgbClr val="D9D9D9"/>
            </a:solidFill>
            <a:prstDash val="solid"/>
            <a:round/>
            <a:headEnd type="none" w="med" len="med"/>
            <a:tailEnd type="none" w="med" len="med"/>
          </a:ln>
        </p:spPr>
      </p:cxnSp>
      <p:cxnSp>
        <p:nvCxnSpPr>
          <p:cNvPr id="683" name="Google Shape;683;p52"/>
          <p:cNvCxnSpPr>
            <a:stCxn id="678" idx="0"/>
            <a:endCxn id="680" idx="3"/>
          </p:cNvCxnSpPr>
          <p:nvPr/>
        </p:nvCxnSpPr>
        <p:spPr>
          <a:xfrm rot="10800000" flipH="1">
            <a:off x="1624275" y="3002975"/>
            <a:ext cx="112500" cy="239400"/>
          </a:xfrm>
          <a:prstGeom prst="straightConnector1">
            <a:avLst/>
          </a:prstGeom>
          <a:noFill/>
          <a:ln w="19050" cap="flat" cmpd="sng">
            <a:solidFill>
              <a:srgbClr val="D9D9D9"/>
            </a:solidFill>
            <a:prstDash val="solid"/>
            <a:round/>
            <a:headEnd type="none" w="med" len="med"/>
            <a:tailEnd type="none" w="med" len="med"/>
          </a:ln>
        </p:spPr>
      </p:cxnSp>
      <p:cxnSp>
        <p:nvCxnSpPr>
          <p:cNvPr id="684" name="Google Shape;684;p52"/>
          <p:cNvCxnSpPr>
            <a:stCxn id="685" idx="1"/>
            <a:endCxn id="681" idx="6"/>
          </p:cNvCxnSpPr>
          <p:nvPr/>
        </p:nvCxnSpPr>
        <p:spPr>
          <a:xfrm flipH="1">
            <a:off x="1281975" y="4092200"/>
            <a:ext cx="199800" cy="217500"/>
          </a:xfrm>
          <a:prstGeom prst="straightConnector1">
            <a:avLst/>
          </a:prstGeom>
          <a:noFill/>
          <a:ln w="19050" cap="flat" cmpd="sng">
            <a:solidFill>
              <a:srgbClr val="D9D9D9"/>
            </a:solidFill>
            <a:prstDash val="solid"/>
            <a:round/>
            <a:headEnd type="none" w="med" len="med"/>
            <a:tailEnd type="none" w="med" len="med"/>
          </a:ln>
        </p:spPr>
      </p:cxnSp>
      <p:cxnSp>
        <p:nvCxnSpPr>
          <p:cNvPr id="686" name="Google Shape;686;p52"/>
          <p:cNvCxnSpPr>
            <a:stCxn id="678" idx="2"/>
            <a:endCxn id="685" idx="0"/>
          </p:cNvCxnSpPr>
          <p:nvPr/>
        </p:nvCxnSpPr>
        <p:spPr>
          <a:xfrm>
            <a:off x="1624275" y="3527375"/>
            <a:ext cx="0" cy="422400"/>
          </a:xfrm>
          <a:prstGeom prst="straightConnector1">
            <a:avLst/>
          </a:prstGeom>
          <a:noFill/>
          <a:ln w="19050" cap="flat" cmpd="sng">
            <a:solidFill>
              <a:srgbClr val="D9D9D9"/>
            </a:solidFill>
            <a:prstDash val="solid"/>
            <a:round/>
            <a:headEnd type="none" w="med" len="med"/>
            <a:tailEnd type="none" w="med" len="med"/>
          </a:ln>
        </p:spPr>
      </p:cxnSp>
      <p:sp>
        <p:nvSpPr>
          <p:cNvPr id="687" name="Google Shape;687;p52"/>
          <p:cNvSpPr/>
          <p:nvPr/>
        </p:nvSpPr>
        <p:spPr>
          <a:xfrm>
            <a:off x="4052925" y="2977338"/>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8" name="Google Shape;688;p52"/>
          <p:cNvSpPr/>
          <p:nvPr/>
        </p:nvSpPr>
        <p:spPr>
          <a:xfrm>
            <a:off x="4150350" y="2572963"/>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89" name="Google Shape;689;p52"/>
          <p:cNvCxnSpPr>
            <a:stCxn id="690" idx="1"/>
            <a:endCxn id="688" idx="5"/>
          </p:cNvCxnSpPr>
          <p:nvPr/>
        </p:nvCxnSpPr>
        <p:spPr>
          <a:xfrm rot="10800000">
            <a:off x="4393725" y="2816238"/>
            <a:ext cx="393900" cy="303600"/>
          </a:xfrm>
          <a:prstGeom prst="straightConnector1">
            <a:avLst/>
          </a:prstGeom>
          <a:noFill/>
          <a:ln w="19050" cap="flat" cmpd="sng">
            <a:solidFill>
              <a:srgbClr val="D9D9D9"/>
            </a:solidFill>
            <a:prstDash val="solid"/>
            <a:round/>
            <a:headEnd type="none" w="med" len="med"/>
            <a:tailEnd type="none" w="med" len="med"/>
          </a:ln>
        </p:spPr>
      </p:cxnSp>
      <p:cxnSp>
        <p:nvCxnSpPr>
          <p:cNvPr id="691" name="Google Shape;691;p52"/>
          <p:cNvCxnSpPr>
            <a:stCxn id="690" idx="1"/>
            <a:endCxn id="687" idx="6"/>
          </p:cNvCxnSpPr>
          <p:nvPr/>
        </p:nvCxnSpPr>
        <p:spPr>
          <a:xfrm rot="10800000">
            <a:off x="4337925" y="3119838"/>
            <a:ext cx="449700" cy="0"/>
          </a:xfrm>
          <a:prstGeom prst="straightConnector1">
            <a:avLst/>
          </a:prstGeom>
          <a:noFill/>
          <a:ln w="19050" cap="flat" cmpd="sng">
            <a:solidFill>
              <a:srgbClr val="D9D9D9"/>
            </a:solidFill>
            <a:prstDash val="solid"/>
            <a:round/>
            <a:headEnd type="none" w="med" len="med"/>
            <a:tailEnd type="none" w="med" len="med"/>
          </a:ln>
        </p:spPr>
      </p:cxnSp>
      <p:sp>
        <p:nvSpPr>
          <p:cNvPr id="692" name="Google Shape;692;p52"/>
          <p:cNvSpPr/>
          <p:nvPr/>
        </p:nvSpPr>
        <p:spPr>
          <a:xfrm>
            <a:off x="3463788" y="4135838"/>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93" name="Google Shape;693;p52"/>
          <p:cNvSpPr/>
          <p:nvPr/>
        </p:nvSpPr>
        <p:spPr>
          <a:xfrm>
            <a:off x="4787625" y="4135913"/>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94" name="Google Shape;694;p52"/>
          <p:cNvSpPr/>
          <p:nvPr/>
        </p:nvSpPr>
        <p:spPr>
          <a:xfrm>
            <a:off x="3463788" y="4585711"/>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5" name="Google Shape;695;p52"/>
          <p:cNvCxnSpPr>
            <a:stCxn id="694" idx="0"/>
            <a:endCxn id="692" idx="2"/>
          </p:cNvCxnSpPr>
          <p:nvPr/>
        </p:nvCxnSpPr>
        <p:spPr>
          <a:xfrm rot="10800000">
            <a:off x="3606288" y="4420711"/>
            <a:ext cx="0" cy="165000"/>
          </a:xfrm>
          <a:prstGeom prst="straightConnector1">
            <a:avLst/>
          </a:prstGeom>
          <a:noFill/>
          <a:ln w="19050" cap="flat" cmpd="sng">
            <a:solidFill>
              <a:srgbClr val="D9D9D9"/>
            </a:solidFill>
            <a:prstDash val="solid"/>
            <a:round/>
            <a:headEnd type="none" w="med" len="med"/>
            <a:tailEnd type="none" w="med" len="med"/>
          </a:ln>
        </p:spPr>
      </p:cxnSp>
      <p:cxnSp>
        <p:nvCxnSpPr>
          <p:cNvPr id="696" name="Google Shape;696;p52"/>
          <p:cNvCxnSpPr>
            <a:stCxn id="692" idx="3"/>
            <a:endCxn id="693" idx="1"/>
          </p:cNvCxnSpPr>
          <p:nvPr/>
        </p:nvCxnSpPr>
        <p:spPr>
          <a:xfrm>
            <a:off x="3748788" y="4278338"/>
            <a:ext cx="1038900" cy="0"/>
          </a:xfrm>
          <a:prstGeom prst="straightConnector1">
            <a:avLst/>
          </a:prstGeom>
          <a:noFill/>
          <a:ln w="19050" cap="flat" cmpd="sng">
            <a:solidFill>
              <a:srgbClr val="D9D9D9"/>
            </a:solidFill>
            <a:prstDash val="solid"/>
            <a:round/>
            <a:headEnd type="none" w="med" len="med"/>
            <a:tailEnd type="none" w="med" len="med"/>
          </a:ln>
        </p:spPr>
      </p:cxnSp>
      <p:sp>
        <p:nvSpPr>
          <p:cNvPr id="697" name="Google Shape;697;p52"/>
          <p:cNvSpPr/>
          <p:nvPr/>
        </p:nvSpPr>
        <p:spPr>
          <a:xfrm>
            <a:off x="4787625" y="4585636"/>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8" name="Google Shape;698;p52"/>
          <p:cNvCxnSpPr>
            <a:stCxn id="697" idx="0"/>
            <a:endCxn id="693" idx="2"/>
          </p:cNvCxnSpPr>
          <p:nvPr/>
        </p:nvCxnSpPr>
        <p:spPr>
          <a:xfrm rot="10800000">
            <a:off x="4930125" y="4420936"/>
            <a:ext cx="0" cy="164700"/>
          </a:xfrm>
          <a:prstGeom prst="straightConnector1">
            <a:avLst/>
          </a:prstGeom>
          <a:noFill/>
          <a:ln w="19050" cap="flat" cmpd="sng">
            <a:solidFill>
              <a:srgbClr val="D9D9D9"/>
            </a:solidFill>
            <a:prstDash val="solid"/>
            <a:round/>
            <a:headEnd type="none" w="med" len="med"/>
            <a:tailEnd type="none" w="med" len="med"/>
          </a:ln>
        </p:spPr>
      </p:cxnSp>
      <p:sp>
        <p:nvSpPr>
          <p:cNvPr id="699" name="Google Shape;699;p52"/>
          <p:cNvSpPr/>
          <p:nvPr/>
        </p:nvSpPr>
        <p:spPr>
          <a:xfrm>
            <a:off x="6158463" y="3742251"/>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0" name="Google Shape;700;p52"/>
          <p:cNvSpPr/>
          <p:nvPr/>
        </p:nvSpPr>
        <p:spPr>
          <a:xfrm>
            <a:off x="7123975" y="4130164"/>
            <a:ext cx="285000" cy="2850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1" name="Google Shape;701;p52"/>
          <p:cNvSpPr/>
          <p:nvPr/>
        </p:nvSpPr>
        <p:spPr>
          <a:xfrm>
            <a:off x="7123975" y="3022764"/>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2" name="Google Shape;702;p52"/>
          <p:cNvCxnSpPr>
            <a:stCxn id="703" idx="3"/>
            <a:endCxn id="701" idx="2"/>
          </p:cNvCxnSpPr>
          <p:nvPr/>
        </p:nvCxnSpPr>
        <p:spPr>
          <a:xfrm>
            <a:off x="6592800" y="3165264"/>
            <a:ext cx="531300" cy="0"/>
          </a:xfrm>
          <a:prstGeom prst="straightConnector1">
            <a:avLst/>
          </a:prstGeom>
          <a:noFill/>
          <a:ln w="19050" cap="flat" cmpd="sng">
            <a:solidFill>
              <a:srgbClr val="D9D9D9"/>
            </a:solidFill>
            <a:prstDash val="solid"/>
            <a:round/>
            <a:headEnd type="none" w="med" len="med"/>
            <a:tailEnd type="none" w="med" len="med"/>
          </a:ln>
        </p:spPr>
      </p:cxnSp>
      <p:sp>
        <p:nvSpPr>
          <p:cNvPr id="704" name="Google Shape;704;p52"/>
          <p:cNvSpPr/>
          <p:nvPr/>
        </p:nvSpPr>
        <p:spPr>
          <a:xfrm>
            <a:off x="6752375" y="4625939"/>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5" name="Google Shape;705;p52"/>
          <p:cNvSpPr/>
          <p:nvPr/>
        </p:nvSpPr>
        <p:spPr>
          <a:xfrm>
            <a:off x="7483950" y="4625939"/>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6" name="Google Shape;706;p52"/>
          <p:cNvCxnSpPr>
            <a:stCxn id="705" idx="1"/>
            <a:endCxn id="700" idx="2"/>
          </p:cNvCxnSpPr>
          <p:nvPr/>
        </p:nvCxnSpPr>
        <p:spPr>
          <a:xfrm rot="10800000">
            <a:off x="7266487" y="4415076"/>
            <a:ext cx="259200" cy="252600"/>
          </a:xfrm>
          <a:prstGeom prst="straightConnector1">
            <a:avLst/>
          </a:prstGeom>
          <a:noFill/>
          <a:ln w="19050" cap="flat" cmpd="sng">
            <a:solidFill>
              <a:srgbClr val="D9D9D9"/>
            </a:solidFill>
            <a:prstDash val="solid"/>
            <a:round/>
            <a:headEnd type="none" w="med" len="med"/>
            <a:tailEnd type="none" w="med" len="med"/>
          </a:ln>
        </p:spPr>
      </p:cxnSp>
      <p:cxnSp>
        <p:nvCxnSpPr>
          <p:cNvPr id="707" name="Google Shape;707;p52"/>
          <p:cNvCxnSpPr>
            <a:stCxn id="704" idx="7"/>
            <a:endCxn id="700" idx="2"/>
          </p:cNvCxnSpPr>
          <p:nvPr/>
        </p:nvCxnSpPr>
        <p:spPr>
          <a:xfrm rot="10800000" flipH="1">
            <a:off x="6995638" y="4415076"/>
            <a:ext cx="270900" cy="252600"/>
          </a:xfrm>
          <a:prstGeom prst="straightConnector1">
            <a:avLst/>
          </a:prstGeom>
          <a:noFill/>
          <a:ln w="19050" cap="flat" cmpd="sng">
            <a:solidFill>
              <a:srgbClr val="D9D9D9"/>
            </a:solidFill>
            <a:prstDash val="solid"/>
            <a:round/>
            <a:headEnd type="none" w="med" len="med"/>
            <a:tailEnd type="none" w="med" len="med"/>
          </a:ln>
        </p:spPr>
      </p:cxnSp>
      <p:cxnSp>
        <p:nvCxnSpPr>
          <p:cNvPr id="708" name="Google Shape;708;p52"/>
          <p:cNvCxnSpPr>
            <a:stCxn id="709" idx="1"/>
            <a:endCxn id="699" idx="3"/>
          </p:cNvCxnSpPr>
          <p:nvPr/>
        </p:nvCxnSpPr>
        <p:spPr>
          <a:xfrm flipH="1">
            <a:off x="6443475" y="3704401"/>
            <a:ext cx="674700" cy="180300"/>
          </a:xfrm>
          <a:prstGeom prst="straightConnector1">
            <a:avLst/>
          </a:prstGeom>
          <a:noFill/>
          <a:ln w="19050" cap="flat" cmpd="sng">
            <a:solidFill>
              <a:srgbClr val="D9D9D9"/>
            </a:solidFill>
            <a:prstDash val="solid"/>
            <a:round/>
            <a:headEnd type="none" w="med" len="med"/>
            <a:tailEnd type="none" w="med" len="med"/>
          </a:ln>
        </p:spPr>
      </p:cxnSp>
      <p:cxnSp>
        <p:nvCxnSpPr>
          <p:cNvPr id="710" name="Google Shape;710;p52"/>
          <p:cNvCxnSpPr>
            <a:stCxn id="709" idx="2"/>
            <a:endCxn id="700" idx="0"/>
          </p:cNvCxnSpPr>
          <p:nvPr/>
        </p:nvCxnSpPr>
        <p:spPr>
          <a:xfrm>
            <a:off x="7260675" y="3846901"/>
            <a:ext cx="5700" cy="283200"/>
          </a:xfrm>
          <a:prstGeom prst="straightConnector1">
            <a:avLst/>
          </a:prstGeom>
          <a:noFill/>
          <a:ln w="19050" cap="flat" cmpd="sng">
            <a:solidFill>
              <a:srgbClr val="D9D9D9"/>
            </a:solidFill>
            <a:prstDash val="solid"/>
            <a:round/>
            <a:headEnd type="none" w="med" len="med"/>
            <a:tailEnd type="none" w="med" len="med"/>
          </a:ln>
        </p:spPr>
      </p:cxnSp>
      <p:cxnSp>
        <p:nvCxnSpPr>
          <p:cNvPr id="711" name="Google Shape;711;p52"/>
          <p:cNvCxnSpPr>
            <a:stCxn id="712" idx="3"/>
            <a:endCxn id="692" idx="1"/>
          </p:cNvCxnSpPr>
          <p:nvPr/>
        </p:nvCxnSpPr>
        <p:spPr>
          <a:xfrm>
            <a:off x="2364063" y="3677375"/>
            <a:ext cx="1099800" cy="600900"/>
          </a:xfrm>
          <a:prstGeom prst="straightConnector1">
            <a:avLst/>
          </a:prstGeom>
          <a:noFill/>
          <a:ln w="19050" cap="flat" cmpd="sng">
            <a:solidFill>
              <a:srgbClr val="D9D9D9"/>
            </a:solidFill>
            <a:prstDash val="solid"/>
            <a:round/>
            <a:headEnd type="none" w="med" len="med"/>
            <a:tailEnd type="none" w="med" len="med"/>
          </a:ln>
        </p:spPr>
      </p:cxnSp>
      <p:cxnSp>
        <p:nvCxnSpPr>
          <p:cNvPr id="713" name="Google Shape;713;p52"/>
          <p:cNvCxnSpPr>
            <a:stCxn id="693" idx="3"/>
            <a:endCxn id="699" idx="1"/>
          </p:cNvCxnSpPr>
          <p:nvPr/>
        </p:nvCxnSpPr>
        <p:spPr>
          <a:xfrm rot="10800000" flipH="1">
            <a:off x="5072625" y="3884813"/>
            <a:ext cx="1085700" cy="393600"/>
          </a:xfrm>
          <a:prstGeom prst="straightConnector1">
            <a:avLst/>
          </a:prstGeom>
          <a:noFill/>
          <a:ln w="19050" cap="flat" cmpd="sng">
            <a:solidFill>
              <a:srgbClr val="D9D9D9"/>
            </a:solidFill>
            <a:prstDash val="solid"/>
            <a:round/>
            <a:headEnd type="none" w="med" len="med"/>
            <a:tailEnd type="none" w="med" len="med"/>
          </a:ln>
        </p:spPr>
      </p:cxnSp>
      <p:sp>
        <p:nvSpPr>
          <p:cNvPr id="714" name="Google Shape;714;p52"/>
          <p:cNvSpPr/>
          <p:nvPr/>
        </p:nvSpPr>
        <p:spPr>
          <a:xfrm>
            <a:off x="7123975" y="2565564"/>
            <a:ext cx="285000" cy="2850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15" name="Google Shape;715;p52"/>
          <p:cNvCxnSpPr>
            <a:stCxn id="703" idx="3"/>
            <a:endCxn id="714" idx="3"/>
          </p:cNvCxnSpPr>
          <p:nvPr/>
        </p:nvCxnSpPr>
        <p:spPr>
          <a:xfrm rot="10800000" flipH="1">
            <a:off x="6592800" y="2808864"/>
            <a:ext cx="573000" cy="356400"/>
          </a:xfrm>
          <a:prstGeom prst="straightConnector1">
            <a:avLst/>
          </a:prstGeom>
          <a:noFill/>
          <a:ln w="19050" cap="flat" cmpd="sng">
            <a:solidFill>
              <a:srgbClr val="D9D9D9"/>
            </a:solidFill>
            <a:prstDash val="solid"/>
            <a:round/>
            <a:headEnd type="none" w="med" len="med"/>
            <a:tailEnd type="none" w="med" len="med"/>
          </a:ln>
        </p:spPr>
      </p:cxnSp>
      <p:sp>
        <p:nvSpPr>
          <p:cNvPr id="716" name="Google Shape;716;p52"/>
          <p:cNvSpPr txBox="1">
            <a:spLocks noGrp="1"/>
          </p:cNvSpPr>
          <p:nvPr>
            <p:ph type="body" idx="1"/>
          </p:nvPr>
        </p:nvSpPr>
        <p:spPr>
          <a:xfrm>
            <a:off x="107050" y="402200"/>
            <a:ext cx="8909700" cy="203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packet can travel across multiple networks to reach its destination.</a:t>
            </a:r>
            <a:endParaRPr/>
          </a:p>
          <a:p>
            <a:pPr marL="457200" lvl="0" indent="-342900" algn="l" rtl="0">
              <a:spcBef>
                <a:spcPts val="600"/>
              </a:spcBef>
              <a:spcAft>
                <a:spcPts val="0"/>
              </a:spcAft>
              <a:buSzPts val="1800"/>
              <a:buChar char="●"/>
            </a:pPr>
            <a:r>
              <a:rPr lang="en"/>
              <a:t>Each local network along the way could use a different Layer 2 protocol.</a:t>
            </a:r>
            <a:endParaRPr/>
          </a:p>
        </p:txBody>
      </p:sp>
      <p:cxnSp>
        <p:nvCxnSpPr>
          <p:cNvPr id="717" name="Google Shape;717;p52"/>
          <p:cNvCxnSpPr>
            <a:stCxn id="685" idx="1"/>
            <a:endCxn id="718" idx="6"/>
          </p:cNvCxnSpPr>
          <p:nvPr/>
        </p:nvCxnSpPr>
        <p:spPr>
          <a:xfrm rot="10800000">
            <a:off x="1281975" y="3874700"/>
            <a:ext cx="199800" cy="217500"/>
          </a:xfrm>
          <a:prstGeom prst="straightConnector1">
            <a:avLst/>
          </a:prstGeom>
          <a:noFill/>
          <a:ln w="28575" cap="flat" cmpd="sng">
            <a:solidFill>
              <a:schemeClr val="accent2"/>
            </a:solidFill>
            <a:prstDash val="solid"/>
            <a:round/>
            <a:headEnd type="none" w="med" len="med"/>
            <a:tailEnd type="none" w="med" len="med"/>
          </a:ln>
        </p:spPr>
      </p:cxnSp>
      <p:cxnSp>
        <p:nvCxnSpPr>
          <p:cNvPr id="719" name="Google Shape;719;p52"/>
          <p:cNvCxnSpPr>
            <a:stCxn id="685" idx="0"/>
            <a:endCxn id="712" idx="1"/>
          </p:cNvCxnSpPr>
          <p:nvPr/>
        </p:nvCxnSpPr>
        <p:spPr>
          <a:xfrm rot="10800000" flipH="1">
            <a:off x="1624275" y="3677300"/>
            <a:ext cx="454800" cy="272400"/>
          </a:xfrm>
          <a:prstGeom prst="straightConnector1">
            <a:avLst/>
          </a:prstGeom>
          <a:noFill/>
          <a:ln w="28575" cap="flat" cmpd="sng">
            <a:solidFill>
              <a:schemeClr val="accent2"/>
            </a:solidFill>
            <a:prstDash val="solid"/>
            <a:round/>
            <a:headEnd type="none" w="med" len="med"/>
            <a:tailEnd type="none" w="med" len="med"/>
          </a:ln>
        </p:spPr>
      </p:cxnSp>
      <p:cxnSp>
        <p:nvCxnSpPr>
          <p:cNvPr id="720" name="Google Shape;720;p52"/>
          <p:cNvCxnSpPr>
            <a:stCxn id="690" idx="1"/>
            <a:endCxn id="721" idx="3"/>
          </p:cNvCxnSpPr>
          <p:nvPr/>
        </p:nvCxnSpPr>
        <p:spPr>
          <a:xfrm flipH="1">
            <a:off x="4195425" y="3119838"/>
            <a:ext cx="592200" cy="384300"/>
          </a:xfrm>
          <a:prstGeom prst="straightConnector1">
            <a:avLst/>
          </a:prstGeom>
          <a:noFill/>
          <a:ln w="28575" cap="flat" cmpd="sng">
            <a:solidFill>
              <a:srgbClr val="6AA84F"/>
            </a:solidFill>
            <a:prstDash val="solid"/>
            <a:round/>
            <a:headEnd type="none" w="med" len="med"/>
            <a:tailEnd type="none" w="med" len="med"/>
          </a:ln>
        </p:spPr>
      </p:cxnSp>
      <p:cxnSp>
        <p:nvCxnSpPr>
          <p:cNvPr id="722" name="Google Shape;722;p52"/>
          <p:cNvCxnSpPr>
            <a:stCxn id="709" idx="0"/>
            <a:endCxn id="703" idx="3"/>
          </p:cNvCxnSpPr>
          <p:nvPr/>
        </p:nvCxnSpPr>
        <p:spPr>
          <a:xfrm rot="10800000">
            <a:off x="6592875" y="3165301"/>
            <a:ext cx="667800" cy="396600"/>
          </a:xfrm>
          <a:prstGeom prst="straightConnector1">
            <a:avLst/>
          </a:prstGeom>
          <a:noFill/>
          <a:ln w="28575" cap="flat" cmpd="sng">
            <a:solidFill>
              <a:srgbClr val="0000FF"/>
            </a:solidFill>
            <a:prstDash val="solid"/>
            <a:round/>
            <a:headEnd type="none" w="med" len="med"/>
            <a:tailEnd type="none" w="med" len="med"/>
          </a:ln>
        </p:spPr>
      </p:cxnSp>
      <p:cxnSp>
        <p:nvCxnSpPr>
          <p:cNvPr id="723" name="Google Shape;723;p52"/>
          <p:cNvCxnSpPr>
            <a:stCxn id="709" idx="3"/>
            <a:endCxn id="724" idx="2"/>
          </p:cNvCxnSpPr>
          <p:nvPr/>
        </p:nvCxnSpPr>
        <p:spPr>
          <a:xfrm>
            <a:off x="7403175" y="3704401"/>
            <a:ext cx="360300" cy="0"/>
          </a:xfrm>
          <a:prstGeom prst="straightConnector1">
            <a:avLst/>
          </a:prstGeom>
          <a:noFill/>
          <a:ln w="28575" cap="flat" cmpd="sng">
            <a:solidFill>
              <a:srgbClr val="0000FF"/>
            </a:solidFill>
            <a:prstDash val="solid"/>
            <a:round/>
            <a:headEnd type="none" w="med" len="med"/>
            <a:tailEnd type="none" w="med" len="med"/>
          </a:ln>
        </p:spPr>
      </p:cxnSp>
      <p:cxnSp>
        <p:nvCxnSpPr>
          <p:cNvPr id="725" name="Google Shape;725;p52"/>
          <p:cNvCxnSpPr>
            <a:stCxn id="712" idx="3"/>
            <a:endCxn id="721" idx="1"/>
          </p:cNvCxnSpPr>
          <p:nvPr/>
        </p:nvCxnSpPr>
        <p:spPr>
          <a:xfrm rot="10800000" flipH="1">
            <a:off x="2364063" y="3503975"/>
            <a:ext cx="1546200" cy="173400"/>
          </a:xfrm>
          <a:prstGeom prst="straightConnector1">
            <a:avLst/>
          </a:prstGeom>
          <a:noFill/>
          <a:ln w="28575" cap="flat" cmpd="sng">
            <a:solidFill>
              <a:srgbClr val="0000FF"/>
            </a:solidFill>
            <a:prstDash val="solid"/>
            <a:round/>
            <a:headEnd type="none" w="med" len="med"/>
            <a:tailEnd type="none" w="med" len="med"/>
          </a:ln>
        </p:spPr>
      </p:cxnSp>
      <p:cxnSp>
        <p:nvCxnSpPr>
          <p:cNvPr id="726" name="Google Shape;726;p52"/>
          <p:cNvCxnSpPr>
            <a:stCxn id="690" idx="3"/>
            <a:endCxn id="703" idx="1"/>
          </p:cNvCxnSpPr>
          <p:nvPr/>
        </p:nvCxnSpPr>
        <p:spPr>
          <a:xfrm>
            <a:off x="5072625" y="3119838"/>
            <a:ext cx="1235100" cy="45300"/>
          </a:xfrm>
          <a:prstGeom prst="straightConnector1">
            <a:avLst/>
          </a:prstGeom>
          <a:noFill/>
          <a:ln w="28575" cap="flat" cmpd="sng">
            <a:solidFill>
              <a:schemeClr val="accent2"/>
            </a:solidFill>
            <a:prstDash val="solid"/>
            <a:round/>
            <a:headEnd type="none" w="med" len="med"/>
            <a:tailEnd type="none" w="med" len="med"/>
          </a:ln>
        </p:spPr>
      </p:cxnSp>
      <p:sp>
        <p:nvSpPr>
          <p:cNvPr id="727" name="Google Shape;727;p52"/>
          <p:cNvSpPr/>
          <p:nvPr/>
        </p:nvSpPr>
        <p:spPr>
          <a:xfrm>
            <a:off x="1219800" y="4351475"/>
            <a:ext cx="1099800" cy="3036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Wired links</a:t>
            </a:r>
            <a:endParaRPr>
              <a:latin typeface="Roboto"/>
              <a:ea typeface="Roboto"/>
              <a:cs typeface="Roboto"/>
              <a:sym typeface="Roboto"/>
            </a:endParaRPr>
          </a:p>
        </p:txBody>
      </p:sp>
      <p:sp>
        <p:nvSpPr>
          <p:cNvPr id="728" name="Google Shape;728;p52"/>
          <p:cNvSpPr/>
          <p:nvPr/>
        </p:nvSpPr>
        <p:spPr>
          <a:xfrm>
            <a:off x="2587275" y="3754813"/>
            <a:ext cx="1099800" cy="30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Optical link</a:t>
            </a:r>
            <a:endParaRPr>
              <a:latin typeface="Roboto"/>
              <a:ea typeface="Roboto"/>
              <a:cs typeface="Roboto"/>
              <a:sym typeface="Roboto"/>
            </a:endParaRPr>
          </a:p>
        </p:txBody>
      </p:sp>
      <p:sp>
        <p:nvSpPr>
          <p:cNvPr id="685" name="Google Shape;685;p52"/>
          <p:cNvSpPr/>
          <p:nvPr/>
        </p:nvSpPr>
        <p:spPr>
          <a:xfrm>
            <a:off x="1481775" y="3949700"/>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2" name="Google Shape;712;p52"/>
          <p:cNvSpPr/>
          <p:nvPr/>
        </p:nvSpPr>
        <p:spPr>
          <a:xfrm>
            <a:off x="2079063" y="35348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8" name="Google Shape;718;p52"/>
          <p:cNvSpPr/>
          <p:nvPr/>
        </p:nvSpPr>
        <p:spPr>
          <a:xfrm>
            <a:off x="996863" y="3732100"/>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21" name="Google Shape;721;p52"/>
          <p:cNvSpPr/>
          <p:nvPr/>
        </p:nvSpPr>
        <p:spPr>
          <a:xfrm>
            <a:off x="3910325" y="3361550"/>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90" name="Google Shape;690;p52"/>
          <p:cNvSpPr/>
          <p:nvPr/>
        </p:nvSpPr>
        <p:spPr>
          <a:xfrm>
            <a:off x="4787625" y="297733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3" name="Google Shape;703;p52"/>
          <p:cNvSpPr/>
          <p:nvPr/>
        </p:nvSpPr>
        <p:spPr>
          <a:xfrm>
            <a:off x="6307800" y="3022764"/>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09" name="Google Shape;709;p52"/>
          <p:cNvSpPr/>
          <p:nvPr/>
        </p:nvSpPr>
        <p:spPr>
          <a:xfrm>
            <a:off x="7118175" y="3561901"/>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24" name="Google Shape;724;p52"/>
          <p:cNvSpPr/>
          <p:nvPr/>
        </p:nvSpPr>
        <p:spPr>
          <a:xfrm>
            <a:off x="7763400" y="3561889"/>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29" name="Google Shape;729;p52"/>
          <p:cNvSpPr/>
          <p:nvPr/>
        </p:nvSpPr>
        <p:spPr>
          <a:xfrm>
            <a:off x="4048725" y="3739425"/>
            <a:ext cx="1099800" cy="303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Wireless link</a:t>
            </a:r>
            <a:endParaRPr>
              <a:latin typeface="Roboto"/>
              <a:ea typeface="Roboto"/>
              <a:cs typeface="Roboto"/>
              <a:sym typeface="Roboto"/>
            </a:endParaRPr>
          </a:p>
        </p:txBody>
      </p:sp>
      <p:sp>
        <p:nvSpPr>
          <p:cNvPr id="730" name="Google Shape;730;p52"/>
          <p:cNvSpPr/>
          <p:nvPr/>
        </p:nvSpPr>
        <p:spPr>
          <a:xfrm>
            <a:off x="5250213" y="3301900"/>
            <a:ext cx="909900" cy="3036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Wired link</a:t>
            </a:r>
            <a:endParaRPr>
              <a:latin typeface="Roboto"/>
              <a:ea typeface="Roboto"/>
              <a:cs typeface="Roboto"/>
              <a:sym typeface="Roboto"/>
            </a:endParaRPr>
          </a:p>
        </p:txBody>
      </p:sp>
      <p:sp>
        <p:nvSpPr>
          <p:cNvPr id="731" name="Google Shape;731;p52"/>
          <p:cNvSpPr/>
          <p:nvPr/>
        </p:nvSpPr>
        <p:spPr>
          <a:xfrm>
            <a:off x="6670950" y="3942113"/>
            <a:ext cx="1099800" cy="30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Optical links</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 3 is Best-Effort</a:t>
            </a:r>
            <a:endParaRPr/>
          </a:p>
        </p:txBody>
      </p:sp>
      <p:sp>
        <p:nvSpPr>
          <p:cNvPr id="737" name="Google Shape;737;p53"/>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Layer 3 offers a </a:t>
            </a:r>
            <a:r>
              <a:rPr lang="en" b="1"/>
              <a:t>best-effort</a:t>
            </a:r>
            <a:r>
              <a:rPr lang="en"/>
              <a:t> service model.</a:t>
            </a:r>
            <a:endParaRPr/>
          </a:p>
          <a:p>
            <a:pPr marL="457200" lvl="0" indent="-342900" algn="l" rtl="0">
              <a:spcBef>
                <a:spcPts val="600"/>
              </a:spcBef>
              <a:spcAft>
                <a:spcPts val="0"/>
              </a:spcAft>
              <a:buSzPts val="1800"/>
              <a:buChar char="●"/>
            </a:pPr>
            <a:r>
              <a:rPr lang="en"/>
              <a:t>Packets are limited in size.</a:t>
            </a:r>
            <a:endParaRPr/>
          </a:p>
          <a:p>
            <a:pPr marL="457200" lvl="0" indent="-342900" algn="l" rtl="0">
              <a:spcBef>
                <a:spcPts val="0"/>
              </a:spcBef>
              <a:spcAft>
                <a:spcPts val="0"/>
              </a:spcAft>
              <a:buSzPts val="1800"/>
              <a:buChar char="●"/>
            </a:pPr>
            <a:r>
              <a:rPr lang="en"/>
              <a:t>Packets could get lost, reordered, corrupted, etc.</a:t>
            </a:r>
            <a:endParaRPr/>
          </a:p>
          <a:p>
            <a:pPr marL="457200" lvl="0" indent="-342900" algn="l" rtl="0">
              <a:spcBef>
                <a:spcPts val="0"/>
              </a:spcBef>
              <a:spcAft>
                <a:spcPts val="0"/>
              </a:spcAft>
              <a:buSzPts val="1800"/>
              <a:buChar char="●"/>
            </a:pPr>
            <a:r>
              <a:rPr lang="en"/>
              <a:t>The network will try its best to deliver your packet, but no guarantee.</a:t>
            </a:r>
            <a:endParaRPr/>
          </a:p>
          <a:p>
            <a:pPr marL="457200" lvl="0" indent="-342900" algn="l" rtl="0">
              <a:spcBef>
                <a:spcPts val="0"/>
              </a:spcBef>
              <a:spcAft>
                <a:spcPts val="0"/>
              </a:spcAft>
              <a:buSzPts val="1800"/>
              <a:buChar char="●"/>
            </a:pPr>
            <a:r>
              <a:rPr lang="en"/>
              <a:t>The network won't tell you if the delivery failed.</a:t>
            </a:r>
            <a:endParaRPr/>
          </a:p>
          <a:p>
            <a:pPr marL="0" lvl="0" indent="0" algn="l" rtl="0">
              <a:spcBef>
                <a:spcPts val="600"/>
              </a:spcBef>
              <a:spcAft>
                <a:spcPts val="0"/>
              </a:spcAft>
              <a:buNone/>
            </a:pPr>
            <a:endParaRPr/>
          </a:p>
          <a:p>
            <a:pPr marL="0" lvl="0" indent="0" algn="l" rtl="0">
              <a:spcBef>
                <a:spcPts val="600"/>
              </a:spcBef>
              <a:spcAft>
                <a:spcPts val="0"/>
              </a:spcAft>
              <a:buNone/>
            </a:pPr>
            <a:r>
              <a:rPr lang="en"/>
              <a:t>We need to build more layers if we want to guarantee packet delivery.</a:t>
            </a:r>
            <a:endParaRPr/>
          </a:p>
          <a:p>
            <a:pPr marL="0" lvl="0" indent="0" algn="l" rtl="0">
              <a:spcBef>
                <a:spcPts val="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4"/>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Layers of the Internet</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Building Layers 4–7</a:t>
            </a:r>
            <a:endParaRPr b="1" dirty="0">
              <a:solidFill>
                <a:schemeClr val="accent3"/>
              </a:solidFill>
              <a:latin typeface="Roboto"/>
              <a:ea typeface="Roboto"/>
              <a:cs typeface="Roboto"/>
              <a:sym typeface="Roboto"/>
            </a:endParaRPr>
          </a:p>
          <a:p>
            <a:pPr marL="0" lvl="0" indent="0" algn="l" rtl="0">
              <a:spcBef>
                <a:spcPts val="600"/>
              </a:spcBef>
              <a:spcAft>
                <a:spcPts val="0"/>
              </a:spcAft>
              <a:buNone/>
            </a:pPr>
            <a:r>
              <a:rPr lang="en" dirty="0">
                <a:solidFill>
                  <a:srgbClr val="B7B7B7"/>
                </a:solidFill>
              </a:rPr>
              <a:t>Headers</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dirty="0">
              <a:solidFill>
                <a:srgbClr val="B7B7B7"/>
              </a:solidFill>
            </a:endParaRPr>
          </a:p>
        </p:txBody>
      </p:sp>
      <p:sp>
        <p:nvSpPr>
          <p:cNvPr id="743" name="Google Shape;743;p54"/>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accent3"/>
                </a:solidFill>
              </a:rPr>
              <a:t>Layers of the Internet: Building Layers 4–7</a:t>
            </a:r>
            <a:endParaRPr/>
          </a:p>
        </p:txBody>
      </p:sp>
      <p:sp>
        <p:nvSpPr>
          <p:cNvPr id="744" name="Google Shape;744;p54"/>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 4 – Reliability</a:t>
            </a:r>
            <a:endParaRPr/>
          </a:p>
        </p:txBody>
      </p:sp>
      <p:sp>
        <p:nvSpPr>
          <p:cNvPr id="750" name="Google Shape;750;p55"/>
          <p:cNvSpPr txBox="1">
            <a:spLocks noGrp="1"/>
          </p:cNvSpPr>
          <p:nvPr>
            <p:ph type="body" idx="1"/>
          </p:nvPr>
        </p:nvSpPr>
        <p:spPr>
          <a:xfrm>
            <a:off x="107050" y="402200"/>
            <a:ext cx="8909700" cy="190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Transport</a:t>
            </a:r>
            <a:r>
              <a:rPr lang="en"/>
              <a:t> layer builds on top of Layer 3 (global packet delivery).</a:t>
            </a:r>
            <a:endParaRPr/>
          </a:p>
          <a:p>
            <a:pPr marL="457200" lvl="0" indent="-342900" algn="l" rtl="0">
              <a:spcBef>
                <a:spcPts val="600"/>
              </a:spcBef>
              <a:spcAft>
                <a:spcPts val="0"/>
              </a:spcAft>
              <a:buSzPts val="1800"/>
              <a:buChar char="●"/>
            </a:pPr>
            <a:r>
              <a:rPr lang="en"/>
              <a:t>Adds extra mechanisms (e.g. re-sending lost packets) for reliable packet delivery.</a:t>
            </a:r>
            <a:endParaRPr/>
          </a:p>
          <a:p>
            <a:pPr marL="457200" lvl="0" indent="-342900" algn="l" rtl="0">
              <a:spcBef>
                <a:spcPts val="0"/>
              </a:spcBef>
              <a:spcAft>
                <a:spcPts val="0"/>
              </a:spcAft>
              <a:buSzPts val="1800"/>
              <a:buChar char="●"/>
            </a:pPr>
            <a:r>
              <a:rPr lang="en"/>
              <a:t>Splits up large data into packets to send them. Reassembles received packets.</a:t>
            </a:r>
            <a:endParaRPr/>
          </a:p>
          <a:p>
            <a:pPr marL="457200" lvl="0" indent="-342900" algn="l" rtl="0">
              <a:spcBef>
                <a:spcPts val="0"/>
              </a:spcBef>
              <a:spcAft>
                <a:spcPts val="0"/>
              </a:spcAft>
              <a:buSzPts val="1800"/>
              <a:buChar char="●"/>
            </a:pPr>
            <a:r>
              <a:rPr lang="en"/>
              <a:t>Instead of individual packets, can think about </a:t>
            </a:r>
            <a:r>
              <a:rPr lang="en" b="1"/>
              <a:t>flows</a:t>
            </a:r>
            <a:r>
              <a:rPr lang="en"/>
              <a:t> (aka </a:t>
            </a:r>
            <a:r>
              <a:rPr lang="en" b="1"/>
              <a:t>connections</a:t>
            </a:r>
            <a:r>
              <a:rPr lang="en"/>
              <a:t>): A stream of packets exchanged between two endpoints.</a:t>
            </a:r>
            <a:endParaRPr/>
          </a:p>
        </p:txBody>
      </p:sp>
      <p:sp>
        <p:nvSpPr>
          <p:cNvPr id="751" name="Google Shape;751;p55"/>
          <p:cNvSpPr/>
          <p:nvPr/>
        </p:nvSpPr>
        <p:spPr>
          <a:xfrm>
            <a:off x="2050950" y="4508225"/>
            <a:ext cx="16224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752" name="Google Shape;752;p55"/>
          <p:cNvSpPr/>
          <p:nvPr/>
        </p:nvSpPr>
        <p:spPr>
          <a:xfrm>
            <a:off x="2050950" y="3828413"/>
            <a:ext cx="1622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753" name="Google Shape;753;p55"/>
          <p:cNvSpPr/>
          <p:nvPr/>
        </p:nvSpPr>
        <p:spPr>
          <a:xfrm>
            <a:off x="2050950" y="3148601"/>
            <a:ext cx="1622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754" name="Google Shape;754;p55"/>
          <p:cNvCxnSpPr>
            <a:stCxn id="752" idx="2"/>
            <a:endCxn id="751" idx="0"/>
          </p:cNvCxnSpPr>
          <p:nvPr/>
        </p:nvCxnSpPr>
        <p:spPr>
          <a:xfrm>
            <a:off x="2862150" y="4199513"/>
            <a:ext cx="0" cy="308700"/>
          </a:xfrm>
          <a:prstGeom prst="straightConnector1">
            <a:avLst/>
          </a:prstGeom>
          <a:noFill/>
          <a:ln w="9525" cap="flat" cmpd="sng">
            <a:solidFill>
              <a:schemeClr val="dk2"/>
            </a:solidFill>
            <a:prstDash val="solid"/>
            <a:round/>
            <a:headEnd type="triangle" w="med" len="med"/>
            <a:tailEnd type="triangle" w="med" len="med"/>
          </a:ln>
        </p:spPr>
      </p:cxnSp>
      <p:cxnSp>
        <p:nvCxnSpPr>
          <p:cNvPr id="755" name="Google Shape;755;p55"/>
          <p:cNvCxnSpPr>
            <a:stCxn id="753" idx="2"/>
            <a:endCxn id="752" idx="0"/>
          </p:cNvCxnSpPr>
          <p:nvPr/>
        </p:nvCxnSpPr>
        <p:spPr>
          <a:xfrm>
            <a:off x="2862150" y="3519701"/>
            <a:ext cx="0" cy="308700"/>
          </a:xfrm>
          <a:prstGeom prst="straightConnector1">
            <a:avLst/>
          </a:prstGeom>
          <a:noFill/>
          <a:ln w="9525" cap="flat" cmpd="sng">
            <a:solidFill>
              <a:schemeClr val="dk2"/>
            </a:solidFill>
            <a:prstDash val="solid"/>
            <a:round/>
            <a:headEnd type="triangle" w="med" len="med"/>
            <a:tailEnd type="triangle" w="med" len="med"/>
          </a:ln>
        </p:spPr>
      </p:cxnSp>
      <p:sp>
        <p:nvSpPr>
          <p:cNvPr id="756" name="Google Shape;756;p55"/>
          <p:cNvSpPr txBox="1"/>
          <p:nvPr/>
        </p:nvSpPr>
        <p:spPr>
          <a:xfrm>
            <a:off x="1232850" y="45583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757" name="Google Shape;757;p55"/>
          <p:cNvSpPr txBox="1"/>
          <p:nvPr/>
        </p:nvSpPr>
        <p:spPr>
          <a:xfrm>
            <a:off x="1232850" y="38785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758" name="Google Shape;758;p55"/>
          <p:cNvSpPr txBox="1"/>
          <p:nvPr/>
        </p:nvSpPr>
        <p:spPr>
          <a:xfrm>
            <a:off x="1232850" y="31987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759" name="Google Shape;759;p55"/>
          <p:cNvSpPr txBox="1"/>
          <p:nvPr/>
        </p:nvSpPr>
        <p:spPr>
          <a:xfrm>
            <a:off x="3825750" y="4558325"/>
            <a:ext cx="20388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Move bits across space.</a:t>
            </a:r>
            <a:endParaRPr>
              <a:solidFill>
                <a:schemeClr val="dk1"/>
              </a:solidFill>
              <a:latin typeface="Roboto"/>
              <a:ea typeface="Roboto"/>
              <a:cs typeface="Roboto"/>
              <a:sym typeface="Roboto"/>
            </a:endParaRPr>
          </a:p>
        </p:txBody>
      </p:sp>
      <p:sp>
        <p:nvSpPr>
          <p:cNvPr id="760" name="Google Shape;760;p55"/>
          <p:cNvSpPr txBox="1"/>
          <p:nvPr/>
        </p:nvSpPr>
        <p:spPr>
          <a:xfrm>
            <a:off x="3825750" y="3872525"/>
            <a:ext cx="2520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Create links in a local network.</a:t>
            </a:r>
            <a:endParaRPr>
              <a:solidFill>
                <a:schemeClr val="dk1"/>
              </a:solidFill>
              <a:latin typeface="Roboto"/>
              <a:ea typeface="Roboto"/>
              <a:cs typeface="Roboto"/>
              <a:sym typeface="Roboto"/>
            </a:endParaRPr>
          </a:p>
        </p:txBody>
      </p:sp>
      <p:sp>
        <p:nvSpPr>
          <p:cNvPr id="761" name="Google Shape;761;p55"/>
          <p:cNvSpPr txBox="1"/>
          <p:nvPr/>
        </p:nvSpPr>
        <p:spPr>
          <a:xfrm>
            <a:off x="3825750" y="3186725"/>
            <a:ext cx="4085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Connect many local networks to form the Internet.</a:t>
            </a:r>
            <a:endParaRPr>
              <a:solidFill>
                <a:schemeClr val="dk1"/>
              </a:solidFill>
              <a:latin typeface="Roboto"/>
              <a:ea typeface="Roboto"/>
              <a:cs typeface="Roboto"/>
              <a:sym typeface="Roboto"/>
            </a:endParaRPr>
          </a:p>
        </p:txBody>
      </p:sp>
      <p:sp>
        <p:nvSpPr>
          <p:cNvPr id="762" name="Google Shape;762;p55"/>
          <p:cNvSpPr/>
          <p:nvPr/>
        </p:nvSpPr>
        <p:spPr>
          <a:xfrm>
            <a:off x="2050950" y="2462801"/>
            <a:ext cx="1622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763" name="Google Shape;763;p55"/>
          <p:cNvCxnSpPr>
            <a:stCxn id="762" idx="2"/>
            <a:endCxn id="753" idx="0"/>
          </p:cNvCxnSpPr>
          <p:nvPr/>
        </p:nvCxnSpPr>
        <p:spPr>
          <a:xfrm>
            <a:off x="2862150" y="2833901"/>
            <a:ext cx="0" cy="314700"/>
          </a:xfrm>
          <a:prstGeom prst="straightConnector1">
            <a:avLst/>
          </a:prstGeom>
          <a:noFill/>
          <a:ln w="9525" cap="flat" cmpd="sng">
            <a:solidFill>
              <a:schemeClr val="dk2"/>
            </a:solidFill>
            <a:prstDash val="solid"/>
            <a:round/>
            <a:headEnd type="triangle" w="med" len="med"/>
            <a:tailEnd type="triangle" w="med" len="med"/>
          </a:ln>
        </p:spPr>
      </p:cxnSp>
      <p:sp>
        <p:nvSpPr>
          <p:cNvPr id="764" name="Google Shape;764;p55"/>
          <p:cNvSpPr txBox="1"/>
          <p:nvPr/>
        </p:nvSpPr>
        <p:spPr>
          <a:xfrm>
            <a:off x="1232850" y="25129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765" name="Google Shape;765;p55"/>
          <p:cNvSpPr txBox="1"/>
          <p:nvPr/>
        </p:nvSpPr>
        <p:spPr>
          <a:xfrm>
            <a:off x="3825750" y="2500925"/>
            <a:ext cx="4085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Reliably deliver packets, forming connections.</a:t>
            </a:r>
            <a:endParaRPr>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5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 7 – Application</a:t>
            </a:r>
            <a:endParaRPr/>
          </a:p>
        </p:txBody>
      </p:sp>
      <p:sp>
        <p:nvSpPr>
          <p:cNvPr id="771" name="Google Shape;771;p56"/>
          <p:cNvSpPr txBox="1">
            <a:spLocks noGrp="1"/>
          </p:cNvSpPr>
          <p:nvPr>
            <p:ph type="body" idx="1"/>
          </p:nvPr>
        </p:nvSpPr>
        <p:spPr>
          <a:xfrm>
            <a:off x="107050" y="402200"/>
            <a:ext cx="8909700" cy="1374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Application </a:t>
            </a:r>
            <a:r>
              <a:rPr lang="en"/>
              <a:t>layer builds services (e.g. websites, video streaming) on top of Layer 4.</a:t>
            </a:r>
            <a:endParaRPr/>
          </a:p>
          <a:p>
            <a:pPr marL="457200" lvl="0" indent="-342900" algn="l" rtl="0">
              <a:spcBef>
                <a:spcPts val="600"/>
              </a:spcBef>
              <a:spcAft>
                <a:spcPts val="0"/>
              </a:spcAft>
              <a:buSzPts val="1800"/>
              <a:buChar char="●"/>
            </a:pPr>
            <a:r>
              <a:rPr lang="en"/>
              <a:t>This design lets us build different services, all on the same infrastructure.</a:t>
            </a:r>
            <a:endParaRPr/>
          </a:p>
          <a:p>
            <a:pPr marL="0" lvl="0" indent="0" algn="l" rtl="0">
              <a:spcBef>
                <a:spcPts val="600"/>
              </a:spcBef>
              <a:spcAft>
                <a:spcPts val="0"/>
              </a:spcAft>
              <a:buNone/>
            </a:pPr>
            <a:r>
              <a:rPr lang="en"/>
              <a:t>Note: Layers 5 and 6 are now obsolete.</a:t>
            </a:r>
            <a:endParaRPr/>
          </a:p>
        </p:txBody>
      </p:sp>
      <p:sp>
        <p:nvSpPr>
          <p:cNvPr id="772" name="Google Shape;772;p56"/>
          <p:cNvSpPr/>
          <p:nvPr/>
        </p:nvSpPr>
        <p:spPr>
          <a:xfrm>
            <a:off x="2050950" y="4508225"/>
            <a:ext cx="16224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773" name="Google Shape;773;p56"/>
          <p:cNvSpPr/>
          <p:nvPr/>
        </p:nvSpPr>
        <p:spPr>
          <a:xfrm>
            <a:off x="2050950" y="3828413"/>
            <a:ext cx="1622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774" name="Google Shape;774;p56"/>
          <p:cNvSpPr/>
          <p:nvPr/>
        </p:nvSpPr>
        <p:spPr>
          <a:xfrm>
            <a:off x="2050950" y="3148601"/>
            <a:ext cx="1622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775" name="Google Shape;775;p56"/>
          <p:cNvCxnSpPr>
            <a:stCxn id="773" idx="2"/>
            <a:endCxn id="772" idx="0"/>
          </p:cNvCxnSpPr>
          <p:nvPr/>
        </p:nvCxnSpPr>
        <p:spPr>
          <a:xfrm>
            <a:off x="2862150" y="4199513"/>
            <a:ext cx="0" cy="308700"/>
          </a:xfrm>
          <a:prstGeom prst="straightConnector1">
            <a:avLst/>
          </a:prstGeom>
          <a:noFill/>
          <a:ln w="9525" cap="flat" cmpd="sng">
            <a:solidFill>
              <a:schemeClr val="dk2"/>
            </a:solidFill>
            <a:prstDash val="solid"/>
            <a:round/>
            <a:headEnd type="triangle" w="med" len="med"/>
            <a:tailEnd type="triangle" w="med" len="med"/>
          </a:ln>
        </p:spPr>
      </p:cxnSp>
      <p:cxnSp>
        <p:nvCxnSpPr>
          <p:cNvPr id="776" name="Google Shape;776;p56"/>
          <p:cNvCxnSpPr>
            <a:stCxn id="774" idx="2"/>
            <a:endCxn id="773" idx="0"/>
          </p:cNvCxnSpPr>
          <p:nvPr/>
        </p:nvCxnSpPr>
        <p:spPr>
          <a:xfrm>
            <a:off x="2862150" y="3519701"/>
            <a:ext cx="0" cy="308700"/>
          </a:xfrm>
          <a:prstGeom prst="straightConnector1">
            <a:avLst/>
          </a:prstGeom>
          <a:noFill/>
          <a:ln w="9525" cap="flat" cmpd="sng">
            <a:solidFill>
              <a:schemeClr val="dk2"/>
            </a:solidFill>
            <a:prstDash val="solid"/>
            <a:round/>
            <a:headEnd type="triangle" w="med" len="med"/>
            <a:tailEnd type="triangle" w="med" len="med"/>
          </a:ln>
        </p:spPr>
      </p:cxnSp>
      <p:sp>
        <p:nvSpPr>
          <p:cNvPr id="777" name="Google Shape;777;p56"/>
          <p:cNvSpPr txBox="1"/>
          <p:nvPr/>
        </p:nvSpPr>
        <p:spPr>
          <a:xfrm>
            <a:off x="1232850" y="45583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778" name="Google Shape;778;p56"/>
          <p:cNvSpPr txBox="1"/>
          <p:nvPr/>
        </p:nvSpPr>
        <p:spPr>
          <a:xfrm>
            <a:off x="1232850" y="38785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779" name="Google Shape;779;p56"/>
          <p:cNvSpPr txBox="1"/>
          <p:nvPr/>
        </p:nvSpPr>
        <p:spPr>
          <a:xfrm>
            <a:off x="1232850" y="31987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780" name="Google Shape;780;p56"/>
          <p:cNvSpPr txBox="1"/>
          <p:nvPr/>
        </p:nvSpPr>
        <p:spPr>
          <a:xfrm>
            <a:off x="3825750" y="4558325"/>
            <a:ext cx="20388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Move bits across space.</a:t>
            </a:r>
            <a:endParaRPr>
              <a:solidFill>
                <a:schemeClr val="dk1"/>
              </a:solidFill>
              <a:latin typeface="Roboto"/>
              <a:ea typeface="Roboto"/>
              <a:cs typeface="Roboto"/>
              <a:sym typeface="Roboto"/>
            </a:endParaRPr>
          </a:p>
        </p:txBody>
      </p:sp>
      <p:sp>
        <p:nvSpPr>
          <p:cNvPr id="781" name="Google Shape;781;p56"/>
          <p:cNvSpPr txBox="1"/>
          <p:nvPr/>
        </p:nvSpPr>
        <p:spPr>
          <a:xfrm>
            <a:off x="3825750" y="3872525"/>
            <a:ext cx="2520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Create links in a local network.</a:t>
            </a:r>
            <a:endParaRPr>
              <a:solidFill>
                <a:schemeClr val="dk1"/>
              </a:solidFill>
              <a:latin typeface="Roboto"/>
              <a:ea typeface="Roboto"/>
              <a:cs typeface="Roboto"/>
              <a:sym typeface="Roboto"/>
            </a:endParaRPr>
          </a:p>
        </p:txBody>
      </p:sp>
      <p:sp>
        <p:nvSpPr>
          <p:cNvPr id="782" name="Google Shape;782;p56"/>
          <p:cNvSpPr txBox="1"/>
          <p:nvPr/>
        </p:nvSpPr>
        <p:spPr>
          <a:xfrm>
            <a:off x="3825750" y="3186725"/>
            <a:ext cx="4085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Connect many local networks to form the Internet.</a:t>
            </a:r>
            <a:endParaRPr>
              <a:solidFill>
                <a:schemeClr val="dk1"/>
              </a:solidFill>
              <a:latin typeface="Roboto"/>
              <a:ea typeface="Roboto"/>
              <a:cs typeface="Roboto"/>
              <a:sym typeface="Roboto"/>
            </a:endParaRPr>
          </a:p>
        </p:txBody>
      </p:sp>
      <p:sp>
        <p:nvSpPr>
          <p:cNvPr id="783" name="Google Shape;783;p56"/>
          <p:cNvSpPr/>
          <p:nvPr/>
        </p:nvSpPr>
        <p:spPr>
          <a:xfrm>
            <a:off x="2050950" y="2462801"/>
            <a:ext cx="1622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784" name="Google Shape;784;p56"/>
          <p:cNvCxnSpPr>
            <a:stCxn id="783" idx="2"/>
            <a:endCxn id="774" idx="0"/>
          </p:cNvCxnSpPr>
          <p:nvPr/>
        </p:nvCxnSpPr>
        <p:spPr>
          <a:xfrm>
            <a:off x="2862150" y="2833901"/>
            <a:ext cx="0" cy="314700"/>
          </a:xfrm>
          <a:prstGeom prst="straightConnector1">
            <a:avLst/>
          </a:prstGeom>
          <a:noFill/>
          <a:ln w="9525" cap="flat" cmpd="sng">
            <a:solidFill>
              <a:schemeClr val="dk2"/>
            </a:solidFill>
            <a:prstDash val="solid"/>
            <a:round/>
            <a:headEnd type="triangle" w="med" len="med"/>
            <a:tailEnd type="triangle" w="med" len="med"/>
          </a:ln>
        </p:spPr>
      </p:cxnSp>
      <p:sp>
        <p:nvSpPr>
          <p:cNvPr id="785" name="Google Shape;785;p56"/>
          <p:cNvSpPr txBox="1"/>
          <p:nvPr/>
        </p:nvSpPr>
        <p:spPr>
          <a:xfrm>
            <a:off x="1232850" y="25129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786" name="Google Shape;786;p56"/>
          <p:cNvSpPr txBox="1"/>
          <p:nvPr/>
        </p:nvSpPr>
        <p:spPr>
          <a:xfrm>
            <a:off x="3825750" y="2500925"/>
            <a:ext cx="4085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Reliably deliver packets, forming connections.</a:t>
            </a:r>
            <a:endParaRPr>
              <a:solidFill>
                <a:schemeClr val="dk1"/>
              </a:solidFill>
              <a:latin typeface="Roboto"/>
              <a:ea typeface="Roboto"/>
              <a:cs typeface="Roboto"/>
              <a:sym typeface="Roboto"/>
            </a:endParaRPr>
          </a:p>
        </p:txBody>
      </p:sp>
      <p:sp>
        <p:nvSpPr>
          <p:cNvPr id="787" name="Google Shape;787;p56"/>
          <p:cNvSpPr/>
          <p:nvPr/>
        </p:nvSpPr>
        <p:spPr>
          <a:xfrm>
            <a:off x="2050950" y="1777001"/>
            <a:ext cx="1622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788" name="Google Shape;788;p56"/>
          <p:cNvCxnSpPr>
            <a:stCxn id="787" idx="2"/>
            <a:endCxn id="783" idx="0"/>
          </p:cNvCxnSpPr>
          <p:nvPr/>
        </p:nvCxnSpPr>
        <p:spPr>
          <a:xfrm>
            <a:off x="2862150" y="2148101"/>
            <a:ext cx="0" cy="314700"/>
          </a:xfrm>
          <a:prstGeom prst="straightConnector1">
            <a:avLst/>
          </a:prstGeom>
          <a:noFill/>
          <a:ln w="9525" cap="flat" cmpd="sng">
            <a:solidFill>
              <a:schemeClr val="dk2"/>
            </a:solidFill>
            <a:prstDash val="solid"/>
            <a:round/>
            <a:headEnd type="triangle" w="med" len="med"/>
            <a:tailEnd type="triangle" w="med" len="med"/>
          </a:ln>
        </p:spPr>
      </p:cxnSp>
      <p:sp>
        <p:nvSpPr>
          <p:cNvPr id="789" name="Google Shape;789;p56"/>
          <p:cNvSpPr txBox="1"/>
          <p:nvPr/>
        </p:nvSpPr>
        <p:spPr>
          <a:xfrm>
            <a:off x="1232850" y="182712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790" name="Google Shape;790;p56"/>
          <p:cNvSpPr txBox="1"/>
          <p:nvPr/>
        </p:nvSpPr>
        <p:spPr>
          <a:xfrm>
            <a:off x="3825750" y="1815125"/>
            <a:ext cx="4497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Implement services on top of the Internet infrastructure.</a:t>
            </a:r>
            <a:endParaRPr>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7"/>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dirty="0">
                <a:solidFill>
                  <a:srgbClr val="B7B7B7"/>
                </a:solidFill>
              </a:rPr>
              <a:t>Layers of the Internet</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Headers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Header Fields</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dirty="0">
              <a:solidFill>
                <a:srgbClr val="B7B7B7"/>
              </a:solidFill>
            </a:endParaRPr>
          </a:p>
        </p:txBody>
      </p:sp>
      <p:sp>
        <p:nvSpPr>
          <p:cNvPr id="796" name="Google Shape;796;p57"/>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Header Fields</a:t>
            </a:r>
            <a:endParaRPr/>
          </a:p>
        </p:txBody>
      </p:sp>
      <p:sp>
        <p:nvSpPr>
          <p:cNvPr id="797" name="Google Shape;797;p57"/>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Study the Internet?</a:t>
            </a:r>
            <a:endParaRPr/>
          </a:p>
        </p:txBody>
      </p:sp>
      <p:sp>
        <p:nvSpPr>
          <p:cNvPr id="241" name="Google Shape;241;p31"/>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Internet has and is transforming everything!</a:t>
            </a:r>
            <a:endParaRPr/>
          </a:p>
          <a:p>
            <a:pPr marL="457200" lvl="0" indent="-342900" algn="l" rtl="0">
              <a:spcBef>
                <a:spcPts val="600"/>
              </a:spcBef>
              <a:spcAft>
                <a:spcPts val="0"/>
              </a:spcAft>
              <a:buSzPts val="1800"/>
              <a:buChar char="●"/>
            </a:pPr>
            <a:r>
              <a:rPr lang="en"/>
              <a:t>The way we do business. </a:t>
            </a:r>
            <a:r>
              <a:rPr lang="en" sz="1400">
                <a:solidFill>
                  <a:schemeClr val="accent3"/>
                </a:solidFill>
              </a:rPr>
              <a:t>(</a:t>
            </a:r>
            <a:r>
              <a:rPr lang="en" sz="1400" i="1">
                <a:solidFill>
                  <a:schemeClr val="accent3"/>
                </a:solidFill>
              </a:rPr>
              <a:t>Retail, advertising, cloud computing.</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The way we have relationships. </a:t>
            </a:r>
            <a:r>
              <a:rPr lang="en" sz="1400">
                <a:solidFill>
                  <a:schemeClr val="accent3"/>
                </a:solidFill>
              </a:rPr>
              <a:t>(</a:t>
            </a:r>
            <a:r>
              <a:rPr lang="en" sz="1400" i="1">
                <a:solidFill>
                  <a:schemeClr val="accent3"/>
                </a:solidFill>
              </a:rPr>
              <a:t>Twitter, chat.</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The way we learn. </a:t>
            </a:r>
            <a:r>
              <a:rPr lang="en" sz="1400">
                <a:solidFill>
                  <a:schemeClr val="accent3"/>
                </a:solidFill>
              </a:rPr>
              <a:t>(</a:t>
            </a:r>
            <a:r>
              <a:rPr lang="en" sz="1400" i="1">
                <a:solidFill>
                  <a:schemeClr val="accent3"/>
                </a:solidFill>
              </a:rPr>
              <a:t>Wikipedia, ChatGPT, AR/VR.</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The way we govern. </a:t>
            </a:r>
            <a:r>
              <a:rPr lang="en" sz="1400">
                <a:solidFill>
                  <a:schemeClr val="accent3"/>
                </a:solidFill>
              </a:rPr>
              <a:t>(</a:t>
            </a:r>
            <a:r>
              <a:rPr lang="en" sz="1400" i="1">
                <a:solidFill>
                  <a:schemeClr val="accent3"/>
                </a:solidFill>
              </a:rPr>
              <a:t>E-voting, censorship, cyber-warfare.</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The way we cure diseases. </a:t>
            </a:r>
            <a:r>
              <a:rPr lang="en" sz="1400">
                <a:solidFill>
                  <a:schemeClr val="accent3"/>
                </a:solidFill>
              </a:rPr>
              <a:t>(</a:t>
            </a:r>
            <a:r>
              <a:rPr lang="en" sz="1400" i="1">
                <a:solidFill>
                  <a:schemeClr val="accent3"/>
                </a:solidFill>
              </a:rPr>
              <a:t>Digital health, remote surgery.</a:t>
            </a:r>
            <a:r>
              <a:rPr lang="en" sz="1400">
                <a:solidFill>
                  <a:schemeClr val="accent3"/>
                </a:solidFill>
              </a:rPr>
              <a:t>)</a:t>
            </a:r>
            <a:endParaRPr sz="1400">
              <a:solidFill>
                <a:schemeClr val="accent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Need Headers?</a:t>
            </a:r>
            <a:endParaRPr/>
          </a:p>
        </p:txBody>
      </p:sp>
      <p:sp>
        <p:nvSpPr>
          <p:cNvPr id="803" name="Google Shape;803;p58"/>
          <p:cNvSpPr txBox="1">
            <a:spLocks noGrp="1"/>
          </p:cNvSpPr>
          <p:nvPr>
            <p:ph type="body" idx="1"/>
          </p:nvPr>
        </p:nvSpPr>
        <p:spPr>
          <a:xfrm>
            <a:off x="107050" y="402200"/>
            <a:ext cx="8909700" cy="270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Suppose A wants to send an image to B.</a:t>
            </a:r>
            <a:endParaRPr/>
          </a:p>
          <a:p>
            <a:pPr marL="457200" lvl="0" indent="-342900" algn="l" rtl="0">
              <a:spcBef>
                <a:spcPts val="600"/>
              </a:spcBef>
              <a:spcAft>
                <a:spcPts val="0"/>
              </a:spcAft>
              <a:buSzPts val="1800"/>
              <a:buChar char="●"/>
            </a:pPr>
            <a:r>
              <a:rPr lang="en"/>
              <a:t>A forms a packet with the bits of the image. </a:t>
            </a:r>
            <a:r>
              <a:rPr lang="en" sz="1400">
                <a:solidFill>
                  <a:schemeClr val="accent3"/>
                </a:solidFill>
              </a:rPr>
              <a:t>(</a:t>
            </a:r>
            <a:r>
              <a:rPr lang="en" sz="1400" i="1">
                <a:solidFill>
                  <a:schemeClr val="accent3"/>
                </a:solidFill>
              </a:rPr>
              <a:t>May need to split image into multiple packets.</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Char char="●"/>
            </a:pPr>
            <a:r>
              <a:rPr lang="en"/>
              <a:t>A sends the packet to the next router.</a:t>
            </a:r>
            <a:endParaRPr/>
          </a:p>
          <a:p>
            <a:pPr marL="457200" lvl="0" indent="-342900" algn="l" rtl="0">
              <a:spcBef>
                <a:spcPts val="0"/>
              </a:spcBef>
              <a:spcAft>
                <a:spcPts val="0"/>
              </a:spcAft>
              <a:buSzPts val="1800"/>
              <a:buChar char="●"/>
            </a:pPr>
            <a:r>
              <a:rPr lang="en"/>
              <a:t>The router has no idea what these bits are for!</a:t>
            </a:r>
            <a:endParaRPr/>
          </a:p>
          <a:p>
            <a:pPr marL="0" lvl="0" indent="0" algn="l" rtl="0">
              <a:spcBef>
                <a:spcPts val="600"/>
              </a:spcBef>
              <a:spcAft>
                <a:spcPts val="0"/>
              </a:spcAft>
              <a:buNone/>
            </a:pPr>
            <a:r>
              <a:rPr lang="en"/>
              <a:t>The packet needs some extra </a:t>
            </a:r>
            <a:r>
              <a:rPr lang="en" b="1"/>
              <a:t>metadata</a:t>
            </a:r>
            <a:r>
              <a:rPr lang="en"/>
              <a:t>, to tell us what to do with the packet.</a:t>
            </a:r>
            <a:endParaRPr/>
          </a:p>
          <a:p>
            <a:pPr marL="457200" lvl="0" indent="-342900" algn="l" rtl="0">
              <a:spcBef>
                <a:spcPts val="600"/>
              </a:spcBef>
              <a:spcAft>
                <a:spcPts val="0"/>
              </a:spcAft>
              <a:buSzPts val="1800"/>
              <a:buChar char="●"/>
            </a:pPr>
            <a:r>
              <a:rPr lang="en"/>
              <a:t>Analogy: Letter needs to be put in an envelope.</a:t>
            </a:r>
            <a:br>
              <a:rPr lang="en"/>
            </a:br>
            <a:r>
              <a:rPr lang="en"/>
              <a:t>Envelope describes what to do with the letter.</a:t>
            </a:r>
            <a:endParaRPr/>
          </a:p>
        </p:txBody>
      </p:sp>
      <p:sp>
        <p:nvSpPr>
          <p:cNvPr id="804" name="Google Shape;804;p58"/>
          <p:cNvSpPr/>
          <p:nvPr/>
        </p:nvSpPr>
        <p:spPr>
          <a:xfrm>
            <a:off x="30387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805" name="Google Shape;805;p58"/>
          <p:cNvSpPr/>
          <p:nvPr/>
        </p:nvSpPr>
        <p:spPr>
          <a:xfrm>
            <a:off x="16670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806" name="Google Shape;806;p58"/>
          <p:cNvCxnSpPr>
            <a:stCxn id="805" idx="6"/>
            <a:endCxn id="804" idx="1"/>
          </p:cNvCxnSpPr>
          <p:nvPr/>
        </p:nvCxnSpPr>
        <p:spPr>
          <a:xfrm>
            <a:off x="1952088"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07" name="Google Shape;807;p58"/>
          <p:cNvSpPr/>
          <p:nvPr/>
        </p:nvSpPr>
        <p:spPr>
          <a:xfrm>
            <a:off x="44103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808" name="Google Shape;808;p58"/>
          <p:cNvCxnSpPr>
            <a:stCxn id="804" idx="3"/>
            <a:endCxn id="807" idx="1"/>
          </p:cNvCxnSpPr>
          <p:nvPr/>
        </p:nvCxnSpPr>
        <p:spPr>
          <a:xfrm>
            <a:off x="3323700"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09" name="Google Shape;809;p58"/>
          <p:cNvSpPr/>
          <p:nvPr/>
        </p:nvSpPr>
        <p:spPr>
          <a:xfrm>
            <a:off x="57819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810" name="Google Shape;810;p58"/>
          <p:cNvCxnSpPr>
            <a:stCxn id="807" idx="3"/>
            <a:endCxn id="809" idx="1"/>
          </p:cNvCxnSpPr>
          <p:nvPr/>
        </p:nvCxnSpPr>
        <p:spPr>
          <a:xfrm>
            <a:off x="4695300" y="4407875"/>
            <a:ext cx="1086600" cy="0"/>
          </a:xfrm>
          <a:prstGeom prst="straightConnector1">
            <a:avLst/>
          </a:prstGeom>
          <a:noFill/>
          <a:ln w="19050" cap="flat" cmpd="sng">
            <a:solidFill>
              <a:srgbClr val="000000"/>
            </a:solidFill>
            <a:prstDash val="solid"/>
            <a:round/>
            <a:headEnd type="none" w="med" len="med"/>
            <a:tailEnd type="none" w="med" len="med"/>
          </a:ln>
        </p:spPr>
      </p:cxnSp>
      <p:cxnSp>
        <p:nvCxnSpPr>
          <p:cNvPr id="811" name="Google Shape;811;p58"/>
          <p:cNvCxnSpPr>
            <a:stCxn id="809" idx="3"/>
            <a:endCxn id="812" idx="2"/>
          </p:cNvCxnSpPr>
          <p:nvPr/>
        </p:nvCxnSpPr>
        <p:spPr>
          <a:xfrm>
            <a:off x="6066900" y="4407875"/>
            <a:ext cx="1010400" cy="0"/>
          </a:xfrm>
          <a:prstGeom prst="straightConnector1">
            <a:avLst/>
          </a:prstGeom>
          <a:noFill/>
          <a:ln w="19050" cap="flat" cmpd="sng">
            <a:solidFill>
              <a:srgbClr val="000000"/>
            </a:solidFill>
            <a:prstDash val="solid"/>
            <a:round/>
            <a:headEnd type="none" w="med" len="med"/>
            <a:tailEnd type="none" w="med" len="med"/>
          </a:ln>
        </p:spPr>
      </p:cxnSp>
      <p:sp>
        <p:nvSpPr>
          <p:cNvPr id="812" name="Google Shape;812;p58"/>
          <p:cNvSpPr/>
          <p:nvPr/>
        </p:nvSpPr>
        <p:spPr>
          <a:xfrm>
            <a:off x="70772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813" name="Google Shape;813;p58"/>
          <p:cNvSpPr txBox="1"/>
          <p:nvPr/>
        </p:nvSpPr>
        <p:spPr>
          <a:xfrm>
            <a:off x="14907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814" name="Google Shape;814;p58"/>
          <p:cNvSpPr txBox="1"/>
          <p:nvPr/>
        </p:nvSpPr>
        <p:spPr>
          <a:xfrm>
            <a:off x="6786300" y="459962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815" name="Google Shape;815;p58"/>
          <p:cNvSpPr txBox="1"/>
          <p:nvPr/>
        </p:nvSpPr>
        <p:spPr>
          <a:xfrm>
            <a:off x="28623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16" name="Google Shape;816;p58"/>
          <p:cNvSpPr txBox="1"/>
          <p:nvPr/>
        </p:nvSpPr>
        <p:spPr>
          <a:xfrm>
            <a:off x="42339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17" name="Google Shape;817;p58"/>
          <p:cNvSpPr txBox="1"/>
          <p:nvPr/>
        </p:nvSpPr>
        <p:spPr>
          <a:xfrm>
            <a:off x="56055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18" name="Google Shape;818;p58"/>
          <p:cNvSpPr/>
          <p:nvPr/>
        </p:nvSpPr>
        <p:spPr>
          <a:xfrm>
            <a:off x="1855800" y="3363325"/>
            <a:ext cx="1279200" cy="5208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01000111100010101001</a:t>
            </a:r>
            <a:endParaRPr>
              <a:latin typeface="Roboto"/>
              <a:ea typeface="Roboto"/>
              <a:cs typeface="Roboto"/>
              <a:sym typeface="Roboto"/>
            </a:endParaRPr>
          </a:p>
        </p:txBody>
      </p:sp>
      <p:cxnSp>
        <p:nvCxnSpPr>
          <p:cNvPr id="819" name="Google Shape;819;p58"/>
          <p:cNvCxnSpPr/>
          <p:nvPr/>
        </p:nvCxnSpPr>
        <p:spPr>
          <a:xfrm>
            <a:off x="1970875" y="4065075"/>
            <a:ext cx="1037700" cy="0"/>
          </a:xfrm>
          <a:prstGeom prst="straightConnector1">
            <a:avLst/>
          </a:prstGeom>
          <a:noFill/>
          <a:ln w="19050" cap="flat" cmpd="sng">
            <a:solidFill>
              <a:schemeClr val="accent2"/>
            </a:solidFill>
            <a:prstDash val="solid"/>
            <a:round/>
            <a:headEnd type="none" w="med" len="med"/>
            <a:tailEnd type="triangle" w="med" len="med"/>
          </a:ln>
        </p:spPr>
      </p:cxnSp>
      <p:sp>
        <p:nvSpPr>
          <p:cNvPr id="820" name="Google Shape;820;p58"/>
          <p:cNvSpPr/>
          <p:nvPr/>
        </p:nvSpPr>
        <p:spPr>
          <a:xfrm>
            <a:off x="3365750" y="3856725"/>
            <a:ext cx="505500" cy="359400"/>
          </a:xfrm>
          <a:prstGeom prst="wedgeRoundRectCallout">
            <a:avLst>
              <a:gd name="adj1" fmla="val -74639"/>
              <a:gd name="adj2" fmla="val 49889"/>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5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Header Fields</a:t>
            </a:r>
            <a:endParaRPr/>
          </a:p>
        </p:txBody>
      </p:sp>
      <p:sp>
        <p:nvSpPr>
          <p:cNvPr id="826" name="Google Shape;826;p59"/>
          <p:cNvSpPr txBox="1">
            <a:spLocks noGrp="1"/>
          </p:cNvSpPr>
          <p:nvPr>
            <p:ph type="body" idx="1"/>
          </p:nvPr>
        </p:nvSpPr>
        <p:spPr>
          <a:xfrm>
            <a:off x="107050" y="402200"/>
            <a:ext cx="8909700" cy="212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packet </a:t>
            </a:r>
            <a:r>
              <a:rPr lang="en" b="1"/>
              <a:t>header</a:t>
            </a:r>
            <a:r>
              <a:rPr lang="en"/>
              <a:t> contains metadata describing how the data should be sent.</a:t>
            </a:r>
            <a:endParaRPr/>
          </a:p>
          <a:p>
            <a:pPr marL="0" lvl="0" indent="0" algn="l" rtl="0">
              <a:spcBef>
                <a:spcPts val="600"/>
              </a:spcBef>
              <a:spcAft>
                <a:spcPts val="0"/>
              </a:spcAft>
              <a:buNone/>
            </a:pPr>
            <a:r>
              <a:rPr lang="en"/>
              <a:t>Some common fields in a header:</a:t>
            </a:r>
            <a:endParaRPr/>
          </a:p>
          <a:p>
            <a:pPr marL="457200" lvl="0" indent="-342900" algn="l" rtl="0">
              <a:spcBef>
                <a:spcPts val="600"/>
              </a:spcBef>
              <a:spcAft>
                <a:spcPts val="0"/>
              </a:spcAft>
              <a:buSzPts val="1800"/>
              <a:buChar char="●"/>
            </a:pPr>
            <a:r>
              <a:rPr lang="en"/>
              <a:t>Destination address: Required to deliver the packet.</a:t>
            </a:r>
            <a:endParaRPr/>
          </a:p>
          <a:p>
            <a:pPr marL="457200" lvl="0" indent="-342900" algn="l" rtl="0">
              <a:spcBef>
                <a:spcPts val="0"/>
              </a:spcBef>
              <a:spcAft>
                <a:spcPts val="0"/>
              </a:spcAft>
              <a:buSzPts val="1800"/>
              <a:buChar char="●"/>
            </a:pPr>
            <a:r>
              <a:rPr lang="en"/>
              <a:t>Source address: Useful if the recipient wants to send replies back.</a:t>
            </a:r>
            <a:endParaRPr/>
          </a:p>
          <a:p>
            <a:pPr marL="0" lvl="0" indent="0" algn="l" rtl="0">
              <a:spcBef>
                <a:spcPts val="600"/>
              </a:spcBef>
              <a:spcAft>
                <a:spcPts val="0"/>
              </a:spcAft>
              <a:buNone/>
            </a:pPr>
            <a:r>
              <a:rPr lang="en"/>
              <a:t>The actual data in the packet is called the </a:t>
            </a:r>
            <a:r>
              <a:rPr lang="en" b="1"/>
              <a:t>payload</a:t>
            </a:r>
            <a:r>
              <a:rPr lang="en"/>
              <a:t>.</a:t>
            </a:r>
            <a:endParaRPr/>
          </a:p>
        </p:txBody>
      </p:sp>
      <p:sp>
        <p:nvSpPr>
          <p:cNvPr id="827" name="Google Shape;827;p59"/>
          <p:cNvSpPr/>
          <p:nvPr/>
        </p:nvSpPr>
        <p:spPr>
          <a:xfrm>
            <a:off x="30387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828" name="Google Shape;828;p59"/>
          <p:cNvSpPr/>
          <p:nvPr/>
        </p:nvSpPr>
        <p:spPr>
          <a:xfrm>
            <a:off x="16670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829" name="Google Shape;829;p59"/>
          <p:cNvCxnSpPr>
            <a:stCxn id="828" idx="6"/>
            <a:endCxn id="827" idx="1"/>
          </p:cNvCxnSpPr>
          <p:nvPr/>
        </p:nvCxnSpPr>
        <p:spPr>
          <a:xfrm>
            <a:off x="1952088"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30" name="Google Shape;830;p59"/>
          <p:cNvSpPr/>
          <p:nvPr/>
        </p:nvSpPr>
        <p:spPr>
          <a:xfrm>
            <a:off x="44103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831" name="Google Shape;831;p59"/>
          <p:cNvCxnSpPr>
            <a:stCxn id="827" idx="3"/>
            <a:endCxn id="830" idx="1"/>
          </p:cNvCxnSpPr>
          <p:nvPr/>
        </p:nvCxnSpPr>
        <p:spPr>
          <a:xfrm>
            <a:off x="3323700"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32" name="Google Shape;832;p59"/>
          <p:cNvSpPr/>
          <p:nvPr/>
        </p:nvSpPr>
        <p:spPr>
          <a:xfrm>
            <a:off x="57819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833" name="Google Shape;833;p59"/>
          <p:cNvCxnSpPr>
            <a:stCxn id="830" idx="3"/>
            <a:endCxn id="832" idx="1"/>
          </p:cNvCxnSpPr>
          <p:nvPr/>
        </p:nvCxnSpPr>
        <p:spPr>
          <a:xfrm>
            <a:off x="4695300" y="4407875"/>
            <a:ext cx="1086600" cy="0"/>
          </a:xfrm>
          <a:prstGeom prst="straightConnector1">
            <a:avLst/>
          </a:prstGeom>
          <a:noFill/>
          <a:ln w="19050" cap="flat" cmpd="sng">
            <a:solidFill>
              <a:srgbClr val="000000"/>
            </a:solidFill>
            <a:prstDash val="solid"/>
            <a:round/>
            <a:headEnd type="none" w="med" len="med"/>
            <a:tailEnd type="none" w="med" len="med"/>
          </a:ln>
        </p:spPr>
      </p:cxnSp>
      <p:cxnSp>
        <p:nvCxnSpPr>
          <p:cNvPr id="834" name="Google Shape;834;p59"/>
          <p:cNvCxnSpPr>
            <a:stCxn id="832" idx="3"/>
            <a:endCxn id="835" idx="2"/>
          </p:cNvCxnSpPr>
          <p:nvPr/>
        </p:nvCxnSpPr>
        <p:spPr>
          <a:xfrm>
            <a:off x="6066900" y="4407875"/>
            <a:ext cx="1010400" cy="0"/>
          </a:xfrm>
          <a:prstGeom prst="straightConnector1">
            <a:avLst/>
          </a:prstGeom>
          <a:noFill/>
          <a:ln w="19050" cap="flat" cmpd="sng">
            <a:solidFill>
              <a:srgbClr val="000000"/>
            </a:solidFill>
            <a:prstDash val="solid"/>
            <a:round/>
            <a:headEnd type="none" w="med" len="med"/>
            <a:tailEnd type="none" w="med" len="med"/>
          </a:ln>
        </p:spPr>
      </p:cxnSp>
      <p:sp>
        <p:nvSpPr>
          <p:cNvPr id="835" name="Google Shape;835;p59"/>
          <p:cNvSpPr/>
          <p:nvPr/>
        </p:nvSpPr>
        <p:spPr>
          <a:xfrm>
            <a:off x="70772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836" name="Google Shape;836;p59"/>
          <p:cNvSpPr txBox="1"/>
          <p:nvPr/>
        </p:nvSpPr>
        <p:spPr>
          <a:xfrm>
            <a:off x="14907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837" name="Google Shape;837;p59"/>
          <p:cNvSpPr txBox="1"/>
          <p:nvPr/>
        </p:nvSpPr>
        <p:spPr>
          <a:xfrm>
            <a:off x="6786300" y="459962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838" name="Google Shape;838;p59"/>
          <p:cNvSpPr txBox="1"/>
          <p:nvPr/>
        </p:nvSpPr>
        <p:spPr>
          <a:xfrm>
            <a:off x="28623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39" name="Google Shape;839;p59"/>
          <p:cNvSpPr txBox="1"/>
          <p:nvPr/>
        </p:nvSpPr>
        <p:spPr>
          <a:xfrm>
            <a:off x="42339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40" name="Google Shape;840;p59"/>
          <p:cNvSpPr txBox="1"/>
          <p:nvPr/>
        </p:nvSpPr>
        <p:spPr>
          <a:xfrm>
            <a:off x="56055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41" name="Google Shape;841;p59"/>
          <p:cNvSpPr/>
          <p:nvPr/>
        </p:nvSpPr>
        <p:spPr>
          <a:xfrm>
            <a:off x="1855800" y="2795600"/>
            <a:ext cx="1279200" cy="1088700"/>
          </a:xfrm>
          <a:prstGeom prst="roundRect">
            <a:avLst>
              <a:gd name="adj" fmla="val 11165"/>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ea typeface="Roboto"/>
                <a:cs typeface="Roboto"/>
                <a:sym typeface="Roboto"/>
              </a:rPr>
              <a:t>From: A</a:t>
            </a: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To: B</a:t>
            </a:r>
            <a:endParaRPr b="1">
              <a:latin typeface="Roboto"/>
              <a:ea typeface="Roboto"/>
              <a:cs typeface="Roboto"/>
              <a:sym typeface="Roboto"/>
            </a:endParaRPr>
          </a:p>
          <a:p>
            <a:pPr marL="0" lvl="0" indent="0" algn="ctr" rtl="0">
              <a:spcBef>
                <a:spcPts val="1000"/>
              </a:spcBef>
              <a:spcAft>
                <a:spcPts val="0"/>
              </a:spcAft>
              <a:buNone/>
            </a:pPr>
            <a:r>
              <a:rPr lang="en">
                <a:latin typeface="Roboto"/>
                <a:ea typeface="Roboto"/>
                <a:cs typeface="Roboto"/>
                <a:sym typeface="Roboto"/>
              </a:rPr>
              <a:t>01000111100010101001</a:t>
            </a:r>
            <a:endParaRPr>
              <a:latin typeface="Roboto"/>
              <a:ea typeface="Roboto"/>
              <a:cs typeface="Roboto"/>
              <a:sym typeface="Roboto"/>
            </a:endParaRPr>
          </a:p>
        </p:txBody>
      </p:sp>
      <p:cxnSp>
        <p:nvCxnSpPr>
          <p:cNvPr id="842" name="Google Shape;842;p59"/>
          <p:cNvCxnSpPr/>
          <p:nvPr/>
        </p:nvCxnSpPr>
        <p:spPr>
          <a:xfrm>
            <a:off x="1970875" y="4065075"/>
            <a:ext cx="1037700" cy="0"/>
          </a:xfrm>
          <a:prstGeom prst="straightConnector1">
            <a:avLst/>
          </a:prstGeom>
          <a:noFill/>
          <a:ln w="19050" cap="flat" cmpd="sng">
            <a:solidFill>
              <a:schemeClr val="accent2"/>
            </a:solidFill>
            <a:prstDash val="solid"/>
            <a:round/>
            <a:headEnd type="none" w="med" len="med"/>
            <a:tailEnd type="triangle" w="med" len="med"/>
          </a:ln>
        </p:spPr>
      </p:cxnSp>
      <p:cxnSp>
        <p:nvCxnSpPr>
          <p:cNvPr id="843" name="Google Shape;843;p59"/>
          <p:cNvCxnSpPr>
            <a:stCxn id="841" idx="1"/>
          </p:cNvCxnSpPr>
          <p:nvPr/>
        </p:nvCxnSpPr>
        <p:spPr>
          <a:xfrm>
            <a:off x="1855800" y="3339950"/>
            <a:ext cx="1279200" cy="0"/>
          </a:xfrm>
          <a:prstGeom prst="straightConnector1">
            <a:avLst/>
          </a:prstGeom>
          <a:noFill/>
          <a:ln w="9525" cap="flat" cmpd="sng">
            <a:solidFill>
              <a:schemeClr val="dk2"/>
            </a:solidFill>
            <a:prstDash val="solid"/>
            <a:round/>
            <a:headEnd type="none" w="med" len="med"/>
            <a:tailEnd type="none" w="med" len="med"/>
          </a:ln>
        </p:spPr>
      </p:cxnSp>
      <p:sp>
        <p:nvSpPr>
          <p:cNvPr id="844" name="Google Shape;844;p59"/>
          <p:cNvSpPr txBox="1"/>
          <p:nvPr/>
        </p:nvSpPr>
        <p:spPr>
          <a:xfrm>
            <a:off x="1059100" y="2940013"/>
            <a:ext cx="753000" cy="2709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Headers</a:t>
            </a:r>
            <a:endParaRPr>
              <a:solidFill>
                <a:schemeClr val="accent2"/>
              </a:solidFill>
              <a:latin typeface="Roboto"/>
              <a:ea typeface="Roboto"/>
              <a:cs typeface="Roboto"/>
              <a:sym typeface="Roboto"/>
            </a:endParaRPr>
          </a:p>
        </p:txBody>
      </p:sp>
      <p:sp>
        <p:nvSpPr>
          <p:cNvPr id="845" name="Google Shape;845;p59"/>
          <p:cNvSpPr txBox="1"/>
          <p:nvPr/>
        </p:nvSpPr>
        <p:spPr>
          <a:xfrm>
            <a:off x="1059100" y="3468988"/>
            <a:ext cx="753000" cy="2709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Payload</a:t>
            </a:r>
            <a:endParaRPr>
              <a:solidFill>
                <a:schemeClr val="accent2"/>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6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Headers are Standardized</a:t>
            </a:r>
            <a:endParaRPr/>
          </a:p>
        </p:txBody>
      </p:sp>
      <p:sp>
        <p:nvSpPr>
          <p:cNvPr id="851" name="Google Shape;851;p60"/>
          <p:cNvSpPr txBox="1">
            <a:spLocks noGrp="1"/>
          </p:cNvSpPr>
          <p:nvPr>
            <p:ph type="body" idx="1"/>
          </p:nvPr>
        </p:nvSpPr>
        <p:spPr>
          <a:xfrm>
            <a:off x="107050" y="402200"/>
            <a:ext cx="8909700" cy="148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Everybody needs to agree on the format of the header.</a:t>
            </a:r>
            <a:endParaRPr/>
          </a:p>
          <a:p>
            <a:pPr marL="457200" lvl="0" indent="-342900" algn="l" rtl="0">
              <a:spcBef>
                <a:spcPts val="600"/>
              </a:spcBef>
              <a:spcAft>
                <a:spcPts val="0"/>
              </a:spcAft>
              <a:buSzPts val="1800"/>
              <a:buChar char="●"/>
            </a:pPr>
            <a:r>
              <a:rPr lang="en"/>
              <a:t>"First 8 bits are the source, next 8 bits are the destination..."</a:t>
            </a:r>
            <a:endParaRPr/>
          </a:p>
          <a:p>
            <a:pPr marL="457200" lvl="0" indent="-342900" algn="l" rtl="0">
              <a:spcBef>
                <a:spcPts val="0"/>
              </a:spcBef>
              <a:spcAft>
                <a:spcPts val="0"/>
              </a:spcAft>
              <a:buSzPts val="1800"/>
              <a:buChar char="●"/>
            </a:pPr>
            <a:r>
              <a:rPr lang="en"/>
              <a:t>If we use a different format, others won't understand the header.</a:t>
            </a:r>
            <a:endParaRPr/>
          </a:p>
        </p:txBody>
      </p:sp>
      <p:sp>
        <p:nvSpPr>
          <p:cNvPr id="852" name="Google Shape;852;p60"/>
          <p:cNvSpPr/>
          <p:nvPr/>
        </p:nvSpPr>
        <p:spPr>
          <a:xfrm>
            <a:off x="30387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853" name="Google Shape;853;p60"/>
          <p:cNvSpPr/>
          <p:nvPr/>
        </p:nvSpPr>
        <p:spPr>
          <a:xfrm>
            <a:off x="16670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854" name="Google Shape;854;p60"/>
          <p:cNvCxnSpPr>
            <a:stCxn id="853" idx="6"/>
            <a:endCxn id="852" idx="1"/>
          </p:cNvCxnSpPr>
          <p:nvPr/>
        </p:nvCxnSpPr>
        <p:spPr>
          <a:xfrm>
            <a:off x="1952088"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55" name="Google Shape;855;p60"/>
          <p:cNvSpPr/>
          <p:nvPr/>
        </p:nvSpPr>
        <p:spPr>
          <a:xfrm>
            <a:off x="44103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856" name="Google Shape;856;p60"/>
          <p:cNvCxnSpPr>
            <a:stCxn id="852" idx="3"/>
            <a:endCxn id="855" idx="1"/>
          </p:cNvCxnSpPr>
          <p:nvPr/>
        </p:nvCxnSpPr>
        <p:spPr>
          <a:xfrm>
            <a:off x="3323700" y="4407875"/>
            <a:ext cx="1086600" cy="0"/>
          </a:xfrm>
          <a:prstGeom prst="straightConnector1">
            <a:avLst/>
          </a:prstGeom>
          <a:noFill/>
          <a:ln w="19050" cap="flat" cmpd="sng">
            <a:solidFill>
              <a:srgbClr val="000000"/>
            </a:solidFill>
            <a:prstDash val="solid"/>
            <a:round/>
            <a:headEnd type="none" w="med" len="med"/>
            <a:tailEnd type="none" w="med" len="med"/>
          </a:ln>
        </p:spPr>
      </p:cxnSp>
      <p:sp>
        <p:nvSpPr>
          <p:cNvPr id="857" name="Google Shape;857;p60"/>
          <p:cNvSpPr/>
          <p:nvPr/>
        </p:nvSpPr>
        <p:spPr>
          <a:xfrm>
            <a:off x="5781900" y="426537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858" name="Google Shape;858;p60"/>
          <p:cNvCxnSpPr>
            <a:stCxn id="855" idx="3"/>
            <a:endCxn id="857" idx="1"/>
          </p:cNvCxnSpPr>
          <p:nvPr/>
        </p:nvCxnSpPr>
        <p:spPr>
          <a:xfrm>
            <a:off x="4695300" y="4407875"/>
            <a:ext cx="1086600" cy="0"/>
          </a:xfrm>
          <a:prstGeom prst="straightConnector1">
            <a:avLst/>
          </a:prstGeom>
          <a:noFill/>
          <a:ln w="19050" cap="flat" cmpd="sng">
            <a:solidFill>
              <a:srgbClr val="000000"/>
            </a:solidFill>
            <a:prstDash val="solid"/>
            <a:round/>
            <a:headEnd type="none" w="med" len="med"/>
            <a:tailEnd type="none" w="med" len="med"/>
          </a:ln>
        </p:spPr>
      </p:cxnSp>
      <p:cxnSp>
        <p:nvCxnSpPr>
          <p:cNvPr id="859" name="Google Shape;859;p60"/>
          <p:cNvCxnSpPr>
            <a:stCxn id="857" idx="3"/>
            <a:endCxn id="860" idx="2"/>
          </p:cNvCxnSpPr>
          <p:nvPr/>
        </p:nvCxnSpPr>
        <p:spPr>
          <a:xfrm>
            <a:off x="6066900" y="4407875"/>
            <a:ext cx="1010400" cy="0"/>
          </a:xfrm>
          <a:prstGeom prst="straightConnector1">
            <a:avLst/>
          </a:prstGeom>
          <a:noFill/>
          <a:ln w="19050" cap="flat" cmpd="sng">
            <a:solidFill>
              <a:srgbClr val="000000"/>
            </a:solidFill>
            <a:prstDash val="solid"/>
            <a:round/>
            <a:headEnd type="none" w="med" len="med"/>
            <a:tailEnd type="none" w="med" len="med"/>
          </a:ln>
        </p:spPr>
      </p:cxnSp>
      <p:sp>
        <p:nvSpPr>
          <p:cNvPr id="860" name="Google Shape;860;p60"/>
          <p:cNvSpPr/>
          <p:nvPr/>
        </p:nvSpPr>
        <p:spPr>
          <a:xfrm>
            <a:off x="7077288" y="426537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861" name="Google Shape;861;p60"/>
          <p:cNvSpPr txBox="1"/>
          <p:nvPr/>
        </p:nvSpPr>
        <p:spPr>
          <a:xfrm>
            <a:off x="14907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862" name="Google Shape;862;p60"/>
          <p:cNvSpPr txBox="1"/>
          <p:nvPr/>
        </p:nvSpPr>
        <p:spPr>
          <a:xfrm>
            <a:off x="6786300" y="459962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863" name="Google Shape;863;p60"/>
          <p:cNvSpPr txBox="1"/>
          <p:nvPr/>
        </p:nvSpPr>
        <p:spPr>
          <a:xfrm>
            <a:off x="28623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64" name="Google Shape;864;p60"/>
          <p:cNvSpPr txBox="1"/>
          <p:nvPr/>
        </p:nvSpPr>
        <p:spPr>
          <a:xfrm>
            <a:off x="42339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65" name="Google Shape;865;p60"/>
          <p:cNvSpPr txBox="1"/>
          <p:nvPr/>
        </p:nvSpPr>
        <p:spPr>
          <a:xfrm>
            <a:off x="5605500" y="459962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866" name="Google Shape;866;p60"/>
          <p:cNvSpPr/>
          <p:nvPr/>
        </p:nvSpPr>
        <p:spPr>
          <a:xfrm>
            <a:off x="1855800" y="2795600"/>
            <a:ext cx="1279200" cy="1088700"/>
          </a:xfrm>
          <a:prstGeom prst="roundRect">
            <a:avLst>
              <a:gd name="adj" fmla="val 11165"/>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Roboto"/>
                <a:ea typeface="Roboto"/>
                <a:cs typeface="Roboto"/>
                <a:sym typeface="Roboto"/>
              </a:rPr>
              <a:t>From: A</a:t>
            </a: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To: B</a:t>
            </a:r>
            <a:endParaRPr b="1">
              <a:latin typeface="Roboto"/>
              <a:ea typeface="Roboto"/>
              <a:cs typeface="Roboto"/>
              <a:sym typeface="Roboto"/>
            </a:endParaRPr>
          </a:p>
          <a:p>
            <a:pPr marL="0" lvl="0" indent="0" algn="ctr" rtl="0">
              <a:spcBef>
                <a:spcPts val="1000"/>
              </a:spcBef>
              <a:spcAft>
                <a:spcPts val="0"/>
              </a:spcAft>
              <a:buNone/>
            </a:pPr>
            <a:r>
              <a:rPr lang="en">
                <a:latin typeface="Roboto"/>
                <a:ea typeface="Roboto"/>
                <a:cs typeface="Roboto"/>
                <a:sym typeface="Roboto"/>
              </a:rPr>
              <a:t>01000111100010101001</a:t>
            </a:r>
            <a:endParaRPr>
              <a:latin typeface="Roboto"/>
              <a:ea typeface="Roboto"/>
              <a:cs typeface="Roboto"/>
              <a:sym typeface="Roboto"/>
            </a:endParaRPr>
          </a:p>
        </p:txBody>
      </p:sp>
      <p:cxnSp>
        <p:nvCxnSpPr>
          <p:cNvPr id="867" name="Google Shape;867;p60"/>
          <p:cNvCxnSpPr/>
          <p:nvPr/>
        </p:nvCxnSpPr>
        <p:spPr>
          <a:xfrm>
            <a:off x="1970875" y="4065075"/>
            <a:ext cx="1037700" cy="0"/>
          </a:xfrm>
          <a:prstGeom prst="straightConnector1">
            <a:avLst/>
          </a:prstGeom>
          <a:noFill/>
          <a:ln w="19050" cap="flat" cmpd="sng">
            <a:solidFill>
              <a:schemeClr val="accent2"/>
            </a:solidFill>
            <a:prstDash val="solid"/>
            <a:round/>
            <a:headEnd type="none" w="med" len="med"/>
            <a:tailEnd type="triangle" w="med" len="med"/>
          </a:ln>
        </p:spPr>
      </p:cxnSp>
      <p:cxnSp>
        <p:nvCxnSpPr>
          <p:cNvPr id="868" name="Google Shape;868;p60"/>
          <p:cNvCxnSpPr>
            <a:stCxn id="866" idx="1"/>
          </p:cNvCxnSpPr>
          <p:nvPr/>
        </p:nvCxnSpPr>
        <p:spPr>
          <a:xfrm>
            <a:off x="1855800" y="3339950"/>
            <a:ext cx="1279200" cy="0"/>
          </a:xfrm>
          <a:prstGeom prst="straightConnector1">
            <a:avLst/>
          </a:prstGeom>
          <a:noFill/>
          <a:ln w="9525" cap="flat" cmpd="sng">
            <a:solidFill>
              <a:schemeClr val="dk2"/>
            </a:solidFill>
            <a:prstDash val="solid"/>
            <a:round/>
            <a:headEnd type="none" w="med" len="med"/>
            <a:tailEnd type="none" w="med" len="med"/>
          </a:ln>
        </p:spPr>
      </p:cxnSp>
      <p:sp>
        <p:nvSpPr>
          <p:cNvPr id="869" name="Google Shape;869;p60"/>
          <p:cNvSpPr txBox="1"/>
          <p:nvPr/>
        </p:nvSpPr>
        <p:spPr>
          <a:xfrm>
            <a:off x="1059100" y="2940013"/>
            <a:ext cx="753000" cy="2709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Headers</a:t>
            </a:r>
            <a:endParaRPr>
              <a:solidFill>
                <a:schemeClr val="accent2"/>
              </a:solidFill>
              <a:latin typeface="Roboto"/>
              <a:ea typeface="Roboto"/>
              <a:cs typeface="Roboto"/>
              <a:sym typeface="Roboto"/>
            </a:endParaRPr>
          </a:p>
        </p:txBody>
      </p:sp>
      <p:sp>
        <p:nvSpPr>
          <p:cNvPr id="870" name="Google Shape;870;p60"/>
          <p:cNvSpPr txBox="1"/>
          <p:nvPr/>
        </p:nvSpPr>
        <p:spPr>
          <a:xfrm>
            <a:off x="1059100" y="3468988"/>
            <a:ext cx="753000" cy="2709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Payload</a:t>
            </a:r>
            <a:endParaRPr>
              <a:solidFill>
                <a:schemeClr val="accent2"/>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1"/>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dirty="0">
                <a:solidFill>
                  <a:srgbClr val="B7B7B7"/>
                </a:solidFill>
              </a:rPr>
              <a:t>Layers of the Internet</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Headers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Multiple Headers (Endpoints)</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dirty="0">
                <a:solidFill>
                  <a:srgbClr val="B7B7B7"/>
                </a:solidFill>
              </a:rPr>
              <a:t>Multiple Headers (Routers)</a:t>
            </a:r>
            <a:endParaRPr b="1" dirty="0">
              <a:solidFill>
                <a:schemeClr val="accent3"/>
              </a:solidFill>
              <a:latin typeface="Roboto"/>
              <a:ea typeface="Roboto"/>
              <a:cs typeface="Roboto"/>
              <a:sym typeface="Roboto"/>
            </a:endParaRPr>
          </a:p>
        </p:txBody>
      </p:sp>
      <p:sp>
        <p:nvSpPr>
          <p:cNvPr id="876" name="Google Shape;876;p61"/>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Multiple Headers (Endpoints Only)</a:t>
            </a:r>
            <a:endParaRPr/>
          </a:p>
        </p:txBody>
      </p:sp>
      <p:sp>
        <p:nvSpPr>
          <p:cNvPr id="877" name="Google Shape;877;p61"/>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6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883" name="Google Shape;883;p62"/>
          <p:cNvSpPr txBox="1">
            <a:spLocks noGrp="1"/>
          </p:cNvSpPr>
          <p:nvPr>
            <p:ph type="body" idx="1"/>
          </p:nvPr>
        </p:nvSpPr>
        <p:spPr>
          <a:xfrm>
            <a:off x="107050" y="402200"/>
            <a:ext cx="8909700" cy="109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CEO Alice wants to send a message to CEO Bob.</a:t>
            </a:r>
            <a:endParaRPr/>
          </a:p>
          <a:p>
            <a:pPr marL="0" lvl="0" indent="0" algn="l" rtl="0">
              <a:spcBef>
                <a:spcPts val="600"/>
              </a:spcBef>
              <a:spcAft>
                <a:spcPts val="0"/>
              </a:spcAft>
              <a:buNone/>
            </a:pPr>
            <a:r>
              <a:rPr lang="en"/>
              <a:t>Alice writes a letter.</a:t>
            </a:r>
            <a:endParaRPr/>
          </a:p>
        </p:txBody>
      </p:sp>
      <p:sp>
        <p:nvSpPr>
          <p:cNvPr id="884" name="Google Shape;884;p62"/>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885" name="Google Shape;885;p62"/>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886" name="Google Shape;886;p62"/>
          <p:cNvCxnSpPr>
            <a:stCxn id="885" idx="2"/>
            <a:endCxn id="884"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887" name="Google Shape;887;p62"/>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888" name="Google Shape;888;p62"/>
          <p:cNvCxnSpPr>
            <a:stCxn id="887" idx="2"/>
            <a:endCxn id="885"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889" name="Google Shape;889;p62"/>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890" name="Google Shape;890;p62"/>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891" name="Google Shape;891;p62"/>
          <p:cNvCxnSpPr>
            <a:stCxn id="890" idx="2"/>
            <a:endCxn id="889"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892" name="Google Shape;892;p62"/>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893" name="Google Shape;893;p62"/>
          <p:cNvCxnSpPr>
            <a:stCxn id="892" idx="2"/>
            <a:endCxn id="890"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894" name="Google Shape;894;p62"/>
          <p:cNvSpPr/>
          <p:nvPr/>
        </p:nvSpPr>
        <p:spPr>
          <a:xfrm>
            <a:off x="2977650" y="1724475"/>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63"/>
          <p:cNvSpPr/>
          <p:nvPr/>
        </p:nvSpPr>
        <p:spPr>
          <a:xfrm>
            <a:off x="2849100" y="2442225"/>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900" name="Google Shape;900;p6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901" name="Google Shape;901;p63"/>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Alice passes the letter down to her secretary.</a:t>
            </a:r>
            <a:endParaRPr/>
          </a:p>
          <a:p>
            <a:pPr marL="0" lvl="0" indent="0" algn="l" rtl="0">
              <a:spcBef>
                <a:spcPts val="600"/>
              </a:spcBef>
              <a:spcAft>
                <a:spcPts val="0"/>
              </a:spcAft>
              <a:buNone/>
            </a:pPr>
            <a:r>
              <a:rPr lang="en"/>
              <a:t>Her secretary puts the letter in an envelope.</a:t>
            </a:r>
            <a:endParaRPr/>
          </a:p>
        </p:txBody>
      </p:sp>
      <p:sp>
        <p:nvSpPr>
          <p:cNvPr id="902" name="Google Shape;902;p63"/>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03" name="Google Shape;903;p63"/>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04" name="Google Shape;904;p63"/>
          <p:cNvCxnSpPr>
            <a:stCxn id="903" idx="2"/>
            <a:endCxn id="902"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05" name="Google Shape;905;p63"/>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06" name="Google Shape;906;p63"/>
          <p:cNvCxnSpPr>
            <a:stCxn id="905" idx="2"/>
            <a:endCxn id="903"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07" name="Google Shape;907;p63"/>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08" name="Google Shape;908;p63"/>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09" name="Google Shape;909;p63"/>
          <p:cNvCxnSpPr>
            <a:stCxn id="908" idx="2"/>
            <a:endCxn id="907"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10" name="Google Shape;910;p63"/>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11" name="Google Shape;911;p63"/>
          <p:cNvCxnSpPr>
            <a:stCxn id="910" idx="2"/>
            <a:endCxn id="908"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12" name="Google Shape;912;p63"/>
          <p:cNvSpPr/>
          <p:nvPr/>
        </p:nvSpPr>
        <p:spPr>
          <a:xfrm>
            <a:off x="2985450" y="286420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4"/>
          <p:cNvSpPr/>
          <p:nvPr/>
        </p:nvSpPr>
        <p:spPr>
          <a:xfrm>
            <a:off x="2849100" y="3075075"/>
            <a:ext cx="1972500" cy="1738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123 Alice St</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456 Bob St</a:t>
            </a:r>
            <a:endParaRPr>
              <a:latin typeface="Roboto"/>
              <a:ea typeface="Roboto"/>
              <a:cs typeface="Roboto"/>
              <a:sym typeface="Roboto"/>
            </a:endParaRPr>
          </a:p>
        </p:txBody>
      </p:sp>
      <p:sp>
        <p:nvSpPr>
          <p:cNvPr id="918" name="Google Shape;918;p64"/>
          <p:cNvSpPr/>
          <p:nvPr/>
        </p:nvSpPr>
        <p:spPr>
          <a:xfrm>
            <a:off x="2973900" y="3656875"/>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919" name="Google Shape;919;p6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920" name="Google Shape;920;p64"/>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Her secretary passes the letter down to the mailman.</a:t>
            </a:r>
            <a:endParaRPr/>
          </a:p>
          <a:p>
            <a:pPr marL="0" lvl="0" indent="0" algn="l" rtl="0">
              <a:spcBef>
                <a:spcPts val="600"/>
              </a:spcBef>
              <a:spcAft>
                <a:spcPts val="0"/>
              </a:spcAft>
              <a:buNone/>
            </a:pPr>
            <a:r>
              <a:rPr lang="en"/>
              <a:t>The mailman puts the envelope in a box.</a:t>
            </a:r>
            <a:endParaRPr/>
          </a:p>
        </p:txBody>
      </p:sp>
      <p:sp>
        <p:nvSpPr>
          <p:cNvPr id="921" name="Google Shape;921;p64"/>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22" name="Google Shape;922;p64"/>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23" name="Google Shape;923;p64"/>
          <p:cNvCxnSpPr>
            <a:stCxn id="922" idx="2"/>
            <a:endCxn id="921"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24" name="Google Shape;924;p64"/>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25" name="Google Shape;925;p64"/>
          <p:cNvCxnSpPr>
            <a:stCxn id="924" idx="2"/>
            <a:endCxn id="922"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26" name="Google Shape;926;p64"/>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27" name="Google Shape;927;p64"/>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28" name="Google Shape;928;p64"/>
          <p:cNvCxnSpPr>
            <a:stCxn id="927" idx="2"/>
            <a:endCxn id="926"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29" name="Google Shape;929;p64"/>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30" name="Google Shape;930;p64"/>
          <p:cNvCxnSpPr>
            <a:stCxn id="929" idx="2"/>
            <a:endCxn id="927"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31" name="Google Shape;931;p64"/>
          <p:cNvSpPr/>
          <p:nvPr/>
        </p:nvSpPr>
        <p:spPr>
          <a:xfrm>
            <a:off x="3110250" y="407885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65"/>
          <p:cNvSpPr/>
          <p:nvPr/>
        </p:nvSpPr>
        <p:spPr>
          <a:xfrm>
            <a:off x="4296900" y="3075075"/>
            <a:ext cx="1972500" cy="1738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123 Alice St</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456 Bob St</a:t>
            </a:r>
            <a:endParaRPr>
              <a:latin typeface="Roboto"/>
              <a:ea typeface="Roboto"/>
              <a:cs typeface="Roboto"/>
              <a:sym typeface="Roboto"/>
            </a:endParaRPr>
          </a:p>
        </p:txBody>
      </p:sp>
      <p:sp>
        <p:nvSpPr>
          <p:cNvPr id="937" name="Google Shape;937;p65"/>
          <p:cNvSpPr/>
          <p:nvPr/>
        </p:nvSpPr>
        <p:spPr>
          <a:xfrm>
            <a:off x="4421700" y="3656875"/>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938" name="Google Shape;938;p6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939" name="Google Shape;939;p65"/>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packet travels through the postal system, to Bob's building.</a:t>
            </a:r>
            <a:endParaRPr/>
          </a:p>
        </p:txBody>
      </p:sp>
      <p:sp>
        <p:nvSpPr>
          <p:cNvPr id="940" name="Google Shape;940;p65"/>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41" name="Google Shape;941;p65"/>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42" name="Google Shape;942;p65"/>
          <p:cNvCxnSpPr>
            <a:stCxn id="941" idx="2"/>
            <a:endCxn id="940"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43" name="Google Shape;943;p65"/>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44" name="Google Shape;944;p65"/>
          <p:cNvCxnSpPr>
            <a:stCxn id="943" idx="2"/>
            <a:endCxn id="941"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45" name="Google Shape;945;p65"/>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46" name="Google Shape;946;p65"/>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47" name="Google Shape;947;p65"/>
          <p:cNvCxnSpPr>
            <a:stCxn id="946" idx="2"/>
            <a:endCxn id="945"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48" name="Google Shape;948;p65"/>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49" name="Google Shape;949;p65"/>
          <p:cNvCxnSpPr>
            <a:stCxn id="948" idx="2"/>
            <a:endCxn id="946"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50" name="Google Shape;950;p65"/>
          <p:cNvSpPr/>
          <p:nvPr/>
        </p:nvSpPr>
        <p:spPr>
          <a:xfrm>
            <a:off x="4558050" y="407885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66"/>
          <p:cNvSpPr/>
          <p:nvPr/>
        </p:nvSpPr>
        <p:spPr>
          <a:xfrm>
            <a:off x="4421700" y="2437675"/>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956" name="Google Shape;956;p6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957" name="Google Shape;957;p66"/>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mailman </a:t>
            </a:r>
            <a:r>
              <a:rPr lang="en" i="1"/>
              <a:t>unwraps</a:t>
            </a:r>
            <a:r>
              <a:rPr lang="en"/>
              <a:t> the box, revealing the envelope inside.</a:t>
            </a:r>
            <a:endParaRPr/>
          </a:p>
          <a:p>
            <a:pPr marL="0" lvl="0" indent="0" algn="l" rtl="0">
              <a:spcBef>
                <a:spcPts val="600"/>
              </a:spcBef>
              <a:spcAft>
                <a:spcPts val="0"/>
              </a:spcAft>
              <a:buNone/>
            </a:pPr>
            <a:r>
              <a:rPr lang="en"/>
              <a:t>The mailman passes the envelope up to the secretary.</a:t>
            </a:r>
            <a:endParaRPr/>
          </a:p>
        </p:txBody>
      </p:sp>
      <p:sp>
        <p:nvSpPr>
          <p:cNvPr id="958" name="Google Shape;958;p66"/>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59" name="Google Shape;959;p66"/>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60" name="Google Shape;960;p66"/>
          <p:cNvCxnSpPr>
            <a:stCxn id="959" idx="2"/>
            <a:endCxn id="958"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61" name="Google Shape;961;p66"/>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62" name="Google Shape;962;p66"/>
          <p:cNvCxnSpPr>
            <a:stCxn id="961" idx="2"/>
            <a:endCxn id="959"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63" name="Google Shape;963;p66"/>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64" name="Google Shape;964;p66"/>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65" name="Google Shape;965;p66"/>
          <p:cNvCxnSpPr>
            <a:stCxn id="964" idx="2"/>
            <a:endCxn id="963"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66" name="Google Shape;966;p66"/>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67" name="Google Shape;967;p66"/>
          <p:cNvCxnSpPr>
            <a:stCxn id="966" idx="2"/>
            <a:endCxn id="964"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68" name="Google Shape;968;p66"/>
          <p:cNvSpPr/>
          <p:nvPr/>
        </p:nvSpPr>
        <p:spPr>
          <a:xfrm>
            <a:off x="4558050" y="285965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974" name="Google Shape;974;p67"/>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secretary </a:t>
            </a:r>
            <a:r>
              <a:rPr lang="en" i="1"/>
              <a:t>unwraps</a:t>
            </a:r>
            <a:r>
              <a:rPr lang="en"/>
              <a:t> the envelope, revealing the letter inside.</a:t>
            </a:r>
            <a:endParaRPr/>
          </a:p>
          <a:p>
            <a:pPr marL="0" lvl="0" indent="0" algn="l" rtl="0">
              <a:spcBef>
                <a:spcPts val="600"/>
              </a:spcBef>
              <a:spcAft>
                <a:spcPts val="0"/>
              </a:spcAft>
              <a:buClr>
                <a:schemeClr val="dk1"/>
              </a:buClr>
              <a:buSzPts val="1100"/>
              <a:buFont typeface="Arial"/>
              <a:buNone/>
            </a:pPr>
            <a:r>
              <a:rPr lang="en"/>
              <a:t>The secretary passes the letter up to Bob.</a:t>
            </a:r>
            <a:endParaRPr/>
          </a:p>
        </p:txBody>
      </p:sp>
      <p:sp>
        <p:nvSpPr>
          <p:cNvPr id="975" name="Google Shape;975;p67"/>
          <p:cNvSpPr/>
          <p:nvPr/>
        </p:nvSpPr>
        <p:spPr>
          <a:xfrm>
            <a:off x="1319475"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76" name="Google Shape;976;p67"/>
          <p:cNvSpPr/>
          <p:nvPr/>
        </p:nvSpPr>
        <p:spPr>
          <a:xfrm>
            <a:off x="1319475"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77" name="Google Shape;977;p67"/>
          <p:cNvCxnSpPr>
            <a:stCxn id="976" idx="2"/>
            <a:endCxn id="975" idx="0"/>
          </p:cNvCxnSpPr>
          <p:nvPr/>
        </p:nvCxnSpPr>
        <p:spPr>
          <a:xfrm>
            <a:off x="1976475"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78" name="Google Shape;978;p67"/>
          <p:cNvSpPr/>
          <p:nvPr/>
        </p:nvSpPr>
        <p:spPr>
          <a:xfrm>
            <a:off x="1319475"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79" name="Google Shape;979;p67"/>
          <p:cNvCxnSpPr>
            <a:stCxn id="978" idx="2"/>
            <a:endCxn id="976" idx="0"/>
          </p:cNvCxnSpPr>
          <p:nvPr/>
        </p:nvCxnSpPr>
        <p:spPr>
          <a:xfrm>
            <a:off x="1976475"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80" name="Google Shape;980;p67"/>
          <p:cNvSpPr/>
          <p:nvPr/>
        </p:nvSpPr>
        <p:spPr>
          <a:xfrm>
            <a:off x="6490300" y="37587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981" name="Google Shape;981;p67"/>
          <p:cNvSpPr/>
          <p:nvPr/>
        </p:nvSpPr>
        <p:spPr>
          <a:xfrm>
            <a:off x="6490300" y="27681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982" name="Google Shape;982;p67"/>
          <p:cNvCxnSpPr>
            <a:stCxn id="981" idx="2"/>
            <a:endCxn id="980" idx="0"/>
          </p:cNvCxnSpPr>
          <p:nvPr/>
        </p:nvCxnSpPr>
        <p:spPr>
          <a:xfrm>
            <a:off x="7147300" y="31392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83" name="Google Shape;983;p67"/>
          <p:cNvSpPr/>
          <p:nvPr/>
        </p:nvSpPr>
        <p:spPr>
          <a:xfrm>
            <a:off x="6490300" y="1777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984" name="Google Shape;984;p67"/>
          <p:cNvCxnSpPr>
            <a:stCxn id="983" idx="2"/>
            <a:endCxn id="981" idx="0"/>
          </p:cNvCxnSpPr>
          <p:nvPr/>
        </p:nvCxnSpPr>
        <p:spPr>
          <a:xfrm>
            <a:off x="7147300" y="2148675"/>
            <a:ext cx="0" cy="619500"/>
          </a:xfrm>
          <a:prstGeom prst="straightConnector1">
            <a:avLst/>
          </a:prstGeom>
          <a:noFill/>
          <a:ln w="9525" cap="flat" cmpd="sng">
            <a:solidFill>
              <a:schemeClr val="dk2"/>
            </a:solidFill>
            <a:prstDash val="solid"/>
            <a:round/>
            <a:headEnd type="triangle" w="med" len="med"/>
            <a:tailEnd type="triangle" w="med" len="med"/>
          </a:ln>
        </p:spPr>
      </p:cxnSp>
      <p:sp>
        <p:nvSpPr>
          <p:cNvPr id="985" name="Google Shape;985;p67"/>
          <p:cNvSpPr/>
          <p:nvPr/>
        </p:nvSpPr>
        <p:spPr>
          <a:xfrm>
            <a:off x="4558050" y="171665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 Internet Interesting?</a:t>
            </a:r>
            <a:endParaRPr/>
          </a:p>
        </p:txBody>
      </p:sp>
      <p:sp>
        <p:nvSpPr>
          <p:cNvPr id="247" name="Google Shape;247;p32"/>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Networking is different from many traditional computer science fields.</a:t>
            </a:r>
            <a:endParaRPr/>
          </a:p>
          <a:p>
            <a:pPr marL="457200" lvl="0" indent="-342900" algn="l" rtl="0">
              <a:spcBef>
                <a:spcPts val="600"/>
              </a:spcBef>
              <a:spcAft>
                <a:spcPts val="0"/>
              </a:spcAft>
              <a:buSzPts val="1800"/>
              <a:buChar char="●"/>
            </a:pPr>
            <a:r>
              <a:rPr lang="en"/>
              <a:t>Theorists: "What's your formal model of the Internet?"</a:t>
            </a:r>
            <a:endParaRPr/>
          </a:p>
          <a:p>
            <a:pPr marL="457200" lvl="0" indent="-342900" algn="l" rtl="0">
              <a:spcBef>
                <a:spcPts val="0"/>
              </a:spcBef>
              <a:spcAft>
                <a:spcPts val="0"/>
              </a:spcAft>
              <a:buSzPts val="1800"/>
              <a:buChar char="●"/>
            </a:pPr>
            <a:r>
              <a:rPr lang="en"/>
              <a:t>Hardware engineers: "You don't have performance benchmarks?"</a:t>
            </a:r>
            <a:endParaRPr/>
          </a:p>
          <a:p>
            <a:pPr marL="457200" lvl="0" indent="-342900" algn="l" rtl="0">
              <a:spcBef>
                <a:spcPts val="0"/>
              </a:spcBef>
              <a:spcAft>
                <a:spcPts val="0"/>
              </a:spcAft>
              <a:buSzPts val="1800"/>
              <a:buChar char="●"/>
            </a:pPr>
            <a:r>
              <a:rPr lang="en"/>
              <a:t>My parents: "Doesn't the Internet already work?"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cxnSp>
        <p:nvCxnSpPr>
          <p:cNvPr id="990" name="Google Shape;990;p68"/>
          <p:cNvCxnSpPr/>
          <p:nvPr/>
        </p:nvCxnSpPr>
        <p:spPr>
          <a:xfrm>
            <a:off x="2547250" y="4451665"/>
            <a:ext cx="1153200" cy="0"/>
          </a:xfrm>
          <a:prstGeom prst="straightConnector1">
            <a:avLst/>
          </a:prstGeom>
          <a:noFill/>
          <a:ln w="19050" cap="flat" cmpd="sng">
            <a:solidFill>
              <a:srgbClr val="D9D9D9"/>
            </a:solidFill>
            <a:prstDash val="solid"/>
            <a:round/>
            <a:headEnd type="none" w="med" len="med"/>
            <a:tailEnd type="triangle" w="med" len="med"/>
          </a:ln>
        </p:spPr>
      </p:cxnSp>
      <p:cxnSp>
        <p:nvCxnSpPr>
          <p:cNvPr id="991" name="Google Shape;991;p68"/>
          <p:cNvCxnSpPr/>
          <p:nvPr/>
        </p:nvCxnSpPr>
        <p:spPr>
          <a:xfrm>
            <a:off x="5423350" y="4451665"/>
            <a:ext cx="1134600" cy="0"/>
          </a:xfrm>
          <a:prstGeom prst="straightConnector1">
            <a:avLst/>
          </a:prstGeom>
          <a:noFill/>
          <a:ln w="19050" cap="flat" cmpd="sng">
            <a:solidFill>
              <a:srgbClr val="D9D9D9"/>
            </a:solidFill>
            <a:prstDash val="solid"/>
            <a:round/>
            <a:headEnd type="none" w="med" len="med"/>
            <a:tailEnd type="triangle" w="med" len="med"/>
          </a:ln>
        </p:spPr>
      </p:cxnSp>
      <p:cxnSp>
        <p:nvCxnSpPr>
          <p:cNvPr id="992" name="Google Shape;992;p68"/>
          <p:cNvCxnSpPr/>
          <p:nvPr/>
        </p:nvCxnSpPr>
        <p:spPr>
          <a:xfrm>
            <a:off x="2547250" y="4680265"/>
            <a:ext cx="1153200" cy="0"/>
          </a:xfrm>
          <a:prstGeom prst="straightConnector1">
            <a:avLst/>
          </a:prstGeom>
          <a:noFill/>
          <a:ln w="19050" cap="flat" cmpd="sng">
            <a:solidFill>
              <a:srgbClr val="D9D9D9"/>
            </a:solidFill>
            <a:prstDash val="solid"/>
            <a:round/>
            <a:headEnd type="triangle" w="med" len="med"/>
            <a:tailEnd type="none" w="med" len="med"/>
          </a:ln>
        </p:spPr>
      </p:cxnSp>
      <p:cxnSp>
        <p:nvCxnSpPr>
          <p:cNvPr id="993" name="Google Shape;993;p68"/>
          <p:cNvCxnSpPr/>
          <p:nvPr/>
        </p:nvCxnSpPr>
        <p:spPr>
          <a:xfrm>
            <a:off x="5423350" y="4680265"/>
            <a:ext cx="1134600" cy="0"/>
          </a:xfrm>
          <a:prstGeom prst="straightConnector1">
            <a:avLst/>
          </a:prstGeom>
          <a:noFill/>
          <a:ln w="19050" cap="flat" cmpd="sng">
            <a:solidFill>
              <a:srgbClr val="D9D9D9"/>
            </a:solidFill>
            <a:prstDash val="solid"/>
            <a:round/>
            <a:headEnd type="triangle" w="med" len="med"/>
            <a:tailEnd type="none" w="med" len="med"/>
          </a:ln>
        </p:spPr>
      </p:cxnSp>
      <p:cxnSp>
        <p:nvCxnSpPr>
          <p:cNvPr id="994" name="Google Shape;994;p68"/>
          <p:cNvCxnSpPr/>
          <p:nvPr/>
        </p:nvCxnSpPr>
        <p:spPr>
          <a:xfrm>
            <a:off x="4005088" y="2962400"/>
            <a:ext cx="1113600" cy="0"/>
          </a:xfrm>
          <a:prstGeom prst="straightConnector1">
            <a:avLst/>
          </a:prstGeom>
          <a:noFill/>
          <a:ln w="19050" cap="flat" cmpd="sng">
            <a:solidFill>
              <a:srgbClr val="D9D9D9"/>
            </a:solidFill>
            <a:prstDash val="solid"/>
            <a:round/>
            <a:headEnd type="none" w="med" len="med"/>
            <a:tailEnd type="triangle" w="med" len="med"/>
          </a:ln>
        </p:spPr>
      </p:cxnSp>
      <p:cxnSp>
        <p:nvCxnSpPr>
          <p:cNvPr id="995" name="Google Shape;995;p68"/>
          <p:cNvCxnSpPr/>
          <p:nvPr/>
        </p:nvCxnSpPr>
        <p:spPr>
          <a:xfrm>
            <a:off x="5775713" y="2462150"/>
            <a:ext cx="0" cy="314700"/>
          </a:xfrm>
          <a:prstGeom prst="straightConnector1">
            <a:avLst/>
          </a:prstGeom>
          <a:noFill/>
          <a:ln w="19050" cap="flat" cmpd="sng">
            <a:solidFill>
              <a:srgbClr val="D9D9D9"/>
            </a:solidFill>
            <a:prstDash val="solid"/>
            <a:round/>
            <a:headEnd type="triangle" w="med" len="med"/>
            <a:tailEnd type="none" w="med" len="med"/>
          </a:ln>
        </p:spPr>
      </p:cxnSp>
      <p:cxnSp>
        <p:nvCxnSpPr>
          <p:cNvPr id="996" name="Google Shape;996;p68"/>
          <p:cNvCxnSpPr/>
          <p:nvPr/>
        </p:nvCxnSpPr>
        <p:spPr>
          <a:xfrm>
            <a:off x="5775713" y="1776350"/>
            <a:ext cx="0" cy="314700"/>
          </a:xfrm>
          <a:prstGeom prst="straightConnector1">
            <a:avLst/>
          </a:prstGeom>
          <a:noFill/>
          <a:ln w="19050" cap="flat" cmpd="sng">
            <a:solidFill>
              <a:srgbClr val="D9D9D9"/>
            </a:solidFill>
            <a:prstDash val="solid"/>
            <a:round/>
            <a:headEnd type="triangle" w="med" len="med"/>
            <a:tailEnd type="none" w="med" len="med"/>
          </a:ln>
        </p:spPr>
      </p:cxnSp>
      <p:cxnSp>
        <p:nvCxnSpPr>
          <p:cNvPr id="997" name="Google Shape;997;p68"/>
          <p:cNvCxnSpPr/>
          <p:nvPr/>
        </p:nvCxnSpPr>
        <p:spPr>
          <a:xfrm>
            <a:off x="3348088" y="2462150"/>
            <a:ext cx="0" cy="314700"/>
          </a:xfrm>
          <a:prstGeom prst="straightConnector1">
            <a:avLst/>
          </a:prstGeom>
          <a:noFill/>
          <a:ln w="19050" cap="flat" cmpd="sng">
            <a:solidFill>
              <a:srgbClr val="D9D9D9"/>
            </a:solidFill>
            <a:prstDash val="solid"/>
            <a:round/>
            <a:headEnd type="none" w="med" len="med"/>
            <a:tailEnd type="triangle" w="med" len="med"/>
          </a:ln>
        </p:spPr>
      </p:cxnSp>
      <p:cxnSp>
        <p:nvCxnSpPr>
          <p:cNvPr id="998" name="Google Shape;998;p68"/>
          <p:cNvCxnSpPr/>
          <p:nvPr/>
        </p:nvCxnSpPr>
        <p:spPr>
          <a:xfrm>
            <a:off x="3348088" y="1776350"/>
            <a:ext cx="0" cy="314700"/>
          </a:xfrm>
          <a:prstGeom prst="straightConnector1">
            <a:avLst/>
          </a:prstGeom>
          <a:noFill/>
          <a:ln w="19050" cap="flat" cmpd="sng">
            <a:solidFill>
              <a:srgbClr val="D9D9D9"/>
            </a:solidFill>
            <a:prstDash val="solid"/>
            <a:round/>
            <a:headEnd type="none" w="med" len="med"/>
            <a:tailEnd type="triangle" w="med" len="med"/>
          </a:ln>
        </p:spPr>
      </p:cxnSp>
      <p:sp>
        <p:nvSpPr>
          <p:cNvPr id="999" name="Google Shape;999;p6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000" name="Google Shape;1000;p68"/>
          <p:cNvSpPr txBox="1">
            <a:spLocks noGrp="1"/>
          </p:cNvSpPr>
          <p:nvPr>
            <p:ph type="body" idx="1"/>
          </p:nvPr>
        </p:nvSpPr>
        <p:spPr>
          <a:xfrm>
            <a:off x="107050" y="402200"/>
            <a:ext cx="8909700" cy="11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As we move to lower layers, we wrap additional headers around the packet.</a:t>
            </a:r>
            <a:endParaRPr/>
          </a:p>
          <a:p>
            <a:pPr marL="0" lvl="0" indent="0" algn="l" rtl="0">
              <a:spcBef>
                <a:spcPts val="600"/>
              </a:spcBef>
              <a:spcAft>
                <a:spcPts val="0"/>
              </a:spcAft>
              <a:buNone/>
            </a:pPr>
            <a:r>
              <a:rPr lang="en"/>
              <a:t>As we move to higher layers, we peel off headers, revealing the inner headers.</a:t>
            </a:r>
            <a:endParaRPr/>
          </a:p>
        </p:txBody>
      </p:sp>
      <p:sp>
        <p:nvSpPr>
          <p:cNvPr id="1001" name="Google Shape;1001;p68"/>
          <p:cNvSpPr/>
          <p:nvPr/>
        </p:nvSpPr>
        <p:spPr>
          <a:xfrm>
            <a:off x="2691088" y="2776850"/>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1002" name="Google Shape;1002;p68"/>
          <p:cNvSpPr/>
          <p:nvPr/>
        </p:nvSpPr>
        <p:spPr>
          <a:xfrm>
            <a:off x="2691088" y="2091050"/>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1003" name="Google Shape;1003;p68"/>
          <p:cNvCxnSpPr>
            <a:stCxn id="1002" idx="2"/>
            <a:endCxn id="1001" idx="0"/>
          </p:cNvCxnSpPr>
          <p:nvPr/>
        </p:nvCxnSpPr>
        <p:spPr>
          <a:xfrm>
            <a:off x="3348088" y="2462150"/>
            <a:ext cx="0" cy="314700"/>
          </a:xfrm>
          <a:prstGeom prst="straightConnector1">
            <a:avLst/>
          </a:prstGeom>
          <a:noFill/>
          <a:ln w="19050" cap="flat" cmpd="sng">
            <a:solidFill>
              <a:schemeClr val="accent2"/>
            </a:solidFill>
            <a:prstDash val="solid"/>
            <a:round/>
            <a:headEnd type="none" w="med" len="med"/>
            <a:tailEnd type="triangle" w="med" len="med"/>
          </a:ln>
        </p:spPr>
      </p:cxnSp>
      <p:sp>
        <p:nvSpPr>
          <p:cNvPr id="1004" name="Google Shape;1004;p68"/>
          <p:cNvSpPr/>
          <p:nvPr/>
        </p:nvSpPr>
        <p:spPr>
          <a:xfrm>
            <a:off x="2691088" y="1405250"/>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1005" name="Google Shape;1005;p68"/>
          <p:cNvCxnSpPr>
            <a:stCxn id="1004" idx="2"/>
            <a:endCxn id="1002" idx="0"/>
          </p:cNvCxnSpPr>
          <p:nvPr/>
        </p:nvCxnSpPr>
        <p:spPr>
          <a:xfrm>
            <a:off x="3348088" y="1776350"/>
            <a:ext cx="0" cy="314700"/>
          </a:xfrm>
          <a:prstGeom prst="straightConnector1">
            <a:avLst/>
          </a:prstGeom>
          <a:noFill/>
          <a:ln w="19050" cap="flat" cmpd="sng">
            <a:solidFill>
              <a:schemeClr val="accent2"/>
            </a:solidFill>
            <a:prstDash val="solid"/>
            <a:round/>
            <a:headEnd type="none" w="med" len="med"/>
            <a:tailEnd type="triangle" w="med" len="med"/>
          </a:ln>
        </p:spPr>
      </p:cxnSp>
      <p:sp>
        <p:nvSpPr>
          <p:cNvPr id="1006" name="Google Shape;1006;p68"/>
          <p:cNvSpPr/>
          <p:nvPr/>
        </p:nvSpPr>
        <p:spPr>
          <a:xfrm>
            <a:off x="5118713" y="2776850"/>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1007" name="Google Shape;1007;p68"/>
          <p:cNvSpPr/>
          <p:nvPr/>
        </p:nvSpPr>
        <p:spPr>
          <a:xfrm>
            <a:off x="5118713" y="2091050"/>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cxnSp>
        <p:nvCxnSpPr>
          <p:cNvPr id="1008" name="Google Shape;1008;p68"/>
          <p:cNvCxnSpPr>
            <a:stCxn id="1007" idx="2"/>
            <a:endCxn id="1006" idx="0"/>
          </p:cNvCxnSpPr>
          <p:nvPr/>
        </p:nvCxnSpPr>
        <p:spPr>
          <a:xfrm>
            <a:off x="5775713" y="2462150"/>
            <a:ext cx="0" cy="314700"/>
          </a:xfrm>
          <a:prstGeom prst="straightConnector1">
            <a:avLst/>
          </a:prstGeom>
          <a:noFill/>
          <a:ln w="19050" cap="flat" cmpd="sng">
            <a:solidFill>
              <a:schemeClr val="accent2"/>
            </a:solidFill>
            <a:prstDash val="solid"/>
            <a:round/>
            <a:headEnd type="triangle" w="med" len="med"/>
            <a:tailEnd type="none" w="med" len="med"/>
          </a:ln>
        </p:spPr>
      </p:cxnSp>
      <p:sp>
        <p:nvSpPr>
          <p:cNvPr id="1009" name="Google Shape;1009;p68"/>
          <p:cNvSpPr/>
          <p:nvPr/>
        </p:nvSpPr>
        <p:spPr>
          <a:xfrm>
            <a:off x="5118713" y="1405250"/>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1010" name="Google Shape;1010;p68"/>
          <p:cNvCxnSpPr>
            <a:stCxn id="1009" idx="2"/>
            <a:endCxn id="1007" idx="0"/>
          </p:cNvCxnSpPr>
          <p:nvPr/>
        </p:nvCxnSpPr>
        <p:spPr>
          <a:xfrm>
            <a:off x="5775713" y="1776350"/>
            <a:ext cx="0" cy="314700"/>
          </a:xfrm>
          <a:prstGeom prst="straightConnector1">
            <a:avLst/>
          </a:prstGeom>
          <a:noFill/>
          <a:ln w="19050" cap="flat" cmpd="sng">
            <a:solidFill>
              <a:schemeClr val="accent2"/>
            </a:solidFill>
            <a:prstDash val="solid"/>
            <a:round/>
            <a:headEnd type="triangle" w="med" len="med"/>
            <a:tailEnd type="none" w="med" len="med"/>
          </a:ln>
        </p:spPr>
      </p:cxnSp>
      <p:cxnSp>
        <p:nvCxnSpPr>
          <p:cNvPr id="1011" name="Google Shape;1011;p68"/>
          <p:cNvCxnSpPr>
            <a:stCxn id="1001" idx="3"/>
            <a:endCxn id="1006" idx="1"/>
          </p:cNvCxnSpPr>
          <p:nvPr/>
        </p:nvCxnSpPr>
        <p:spPr>
          <a:xfrm>
            <a:off x="4005088" y="2962400"/>
            <a:ext cx="1113600" cy="0"/>
          </a:xfrm>
          <a:prstGeom prst="straightConnector1">
            <a:avLst/>
          </a:prstGeom>
          <a:noFill/>
          <a:ln w="19050" cap="flat" cmpd="sng">
            <a:solidFill>
              <a:schemeClr val="accent2"/>
            </a:solidFill>
            <a:prstDash val="solid"/>
            <a:round/>
            <a:headEnd type="none" w="med" len="med"/>
            <a:tailEnd type="triangle" w="med" len="med"/>
          </a:ln>
        </p:spPr>
      </p:cxnSp>
      <p:sp>
        <p:nvSpPr>
          <p:cNvPr id="1012" name="Google Shape;1012;p68"/>
          <p:cNvSpPr/>
          <p:nvPr/>
        </p:nvSpPr>
        <p:spPr>
          <a:xfrm>
            <a:off x="6550850" y="3462650"/>
            <a:ext cx="1972500" cy="15063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123 Alice St</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456 Bob St</a:t>
            </a:r>
            <a:endParaRPr>
              <a:latin typeface="Roboto"/>
              <a:ea typeface="Roboto"/>
              <a:cs typeface="Roboto"/>
              <a:sym typeface="Roboto"/>
            </a:endParaRPr>
          </a:p>
        </p:txBody>
      </p:sp>
      <p:sp>
        <p:nvSpPr>
          <p:cNvPr id="1013" name="Google Shape;1013;p68"/>
          <p:cNvSpPr/>
          <p:nvPr/>
        </p:nvSpPr>
        <p:spPr>
          <a:xfrm>
            <a:off x="6675650" y="4011415"/>
            <a:ext cx="1722900" cy="8805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1014" name="Google Shape;1014;p68"/>
          <p:cNvSpPr/>
          <p:nvPr/>
        </p:nvSpPr>
        <p:spPr>
          <a:xfrm>
            <a:off x="6812000" y="4335167"/>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15" name="Google Shape;1015;p68"/>
          <p:cNvSpPr/>
          <p:nvPr/>
        </p:nvSpPr>
        <p:spPr>
          <a:xfrm>
            <a:off x="3700450" y="4011415"/>
            <a:ext cx="1722900" cy="8805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1016" name="Google Shape;1016;p68"/>
          <p:cNvSpPr/>
          <p:nvPr/>
        </p:nvSpPr>
        <p:spPr>
          <a:xfrm>
            <a:off x="3836800" y="4335167"/>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17" name="Google Shape;1017;p68"/>
          <p:cNvSpPr/>
          <p:nvPr/>
        </p:nvSpPr>
        <p:spPr>
          <a:xfrm>
            <a:off x="1097000" y="4335167"/>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cxnSp>
        <p:nvCxnSpPr>
          <p:cNvPr id="1018" name="Google Shape;1018;p68"/>
          <p:cNvCxnSpPr>
            <a:endCxn id="1015" idx="1"/>
          </p:cNvCxnSpPr>
          <p:nvPr/>
        </p:nvCxnSpPr>
        <p:spPr>
          <a:xfrm>
            <a:off x="2547250" y="4451665"/>
            <a:ext cx="1153200" cy="0"/>
          </a:xfrm>
          <a:prstGeom prst="straightConnector1">
            <a:avLst/>
          </a:prstGeom>
          <a:noFill/>
          <a:ln w="19050" cap="flat" cmpd="sng">
            <a:solidFill>
              <a:schemeClr val="accent2"/>
            </a:solidFill>
            <a:prstDash val="solid"/>
            <a:round/>
            <a:headEnd type="none" w="med" len="med"/>
            <a:tailEnd type="triangle" w="med" len="med"/>
          </a:ln>
        </p:spPr>
      </p:cxnSp>
      <p:cxnSp>
        <p:nvCxnSpPr>
          <p:cNvPr id="1019" name="Google Shape;1019;p68"/>
          <p:cNvCxnSpPr>
            <a:stCxn id="1015" idx="3"/>
          </p:cNvCxnSpPr>
          <p:nvPr/>
        </p:nvCxnSpPr>
        <p:spPr>
          <a:xfrm>
            <a:off x="5423350" y="4451665"/>
            <a:ext cx="1134600" cy="0"/>
          </a:xfrm>
          <a:prstGeom prst="straightConnector1">
            <a:avLst/>
          </a:prstGeom>
          <a:noFill/>
          <a:ln w="19050" cap="flat" cmpd="sng">
            <a:solidFill>
              <a:schemeClr val="accent2"/>
            </a:solidFill>
            <a:prstDash val="solid"/>
            <a:round/>
            <a:headEnd type="none" w="med" len="med"/>
            <a:tailEnd type="triangle" w="med" len="med"/>
          </a:ln>
        </p:spPr>
      </p:cxnSp>
      <p:cxnSp>
        <p:nvCxnSpPr>
          <p:cNvPr id="1020" name="Google Shape;1020;p68"/>
          <p:cNvCxnSpPr/>
          <p:nvPr/>
        </p:nvCxnSpPr>
        <p:spPr>
          <a:xfrm>
            <a:off x="2547250" y="4680265"/>
            <a:ext cx="1153200" cy="0"/>
          </a:xfrm>
          <a:prstGeom prst="straightConnector1">
            <a:avLst/>
          </a:prstGeom>
          <a:noFill/>
          <a:ln w="19050" cap="flat" cmpd="sng">
            <a:solidFill>
              <a:schemeClr val="accent2"/>
            </a:solidFill>
            <a:prstDash val="solid"/>
            <a:round/>
            <a:headEnd type="triangle" w="med" len="med"/>
            <a:tailEnd type="none" w="med" len="med"/>
          </a:ln>
        </p:spPr>
      </p:cxnSp>
      <p:cxnSp>
        <p:nvCxnSpPr>
          <p:cNvPr id="1021" name="Google Shape;1021;p68"/>
          <p:cNvCxnSpPr/>
          <p:nvPr/>
        </p:nvCxnSpPr>
        <p:spPr>
          <a:xfrm>
            <a:off x="5423350" y="4680265"/>
            <a:ext cx="1134600" cy="0"/>
          </a:xfrm>
          <a:prstGeom prst="straightConnector1">
            <a:avLst/>
          </a:prstGeom>
          <a:noFill/>
          <a:ln w="19050" cap="flat" cmpd="sng">
            <a:solidFill>
              <a:schemeClr val="accent2"/>
            </a:solidFill>
            <a:prstDash val="solid"/>
            <a:round/>
            <a:headEnd type="triangl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0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0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6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027" name="Google Shape;1027;p69"/>
          <p:cNvSpPr txBox="1">
            <a:spLocks noGrp="1"/>
          </p:cNvSpPr>
          <p:nvPr>
            <p:ph type="body" idx="1"/>
          </p:nvPr>
        </p:nvSpPr>
        <p:spPr>
          <a:xfrm>
            <a:off x="107050" y="402200"/>
            <a:ext cx="8909700" cy="216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Each person only cares about the headers at their layer.</a:t>
            </a:r>
            <a:endParaRPr/>
          </a:p>
          <a:p>
            <a:pPr marL="457200" lvl="0" indent="-342900" algn="l" rtl="0">
              <a:spcBef>
                <a:spcPts val="600"/>
              </a:spcBef>
              <a:spcAft>
                <a:spcPts val="0"/>
              </a:spcAft>
              <a:buSzPts val="1800"/>
              <a:buChar char="●"/>
            </a:pPr>
            <a:r>
              <a:rPr lang="en"/>
              <a:t>Mailman reads the green header, ignores all the payload inside.</a:t>
            </a:r>
            <a:endParaRPr/>
          </a:p>
          <a:p>
            <a:pPr marL="0" lvl="0" indent="0" algn="l" rtl="0">
              <a:spcBef>
                <a:spcPts val="600"/>
              </a:spcBef>
              <a:spcAft>
                <a:spcPts val="0"/>
              </a:spcAft>
              <a:buNone/>
            </a:pPr>
            <a:r>
              <a:rPr lang="en"/>
              <a:t>Each person communicates with its peers at the same layer.</a:t>
            </a:r>
            <a:endParaRPr/>
          </a:p>
          <a:p>
            <a:pPr marL="457200" lvl="0" indent="-342900" algn="l" rtl="0">
              <a:spcBef>
                <a:spcPts val="600"/>
              </a:spcBef>
              <a:spcAft>
                <a:spcPts val="0"/>
              </a:spcAft>
              <a:buSzPts val="1800"/>
              <a:buChar char="●"/>
            </a:pPr>
            <a:r>
              <a:rPr lang="en"/>
              <a:t>Alice's secretary writes the blue header, for Bob's secretary to read.</a:t>
            </a:r>
            <a:endParaRPr/>
          </a:p>
          <a:p>
            <a:pPr marL="457200" lvl="0" indent="-342900" algn="l" rtl="0">
              <a:spcBef>
                <a:spcPts val="0"/>
              </a:spcBef>
              <a:spcAft>
                <a:spcPts val="0"/>
              </a:spcAft>
              <a:buSzPts val="1800"/>
              <a:buChar char="●"/>
            </a:pPr>
            <a:r>
              <a:rPr lang="en"/>
              <a:t>A protocol at a specific layer only makes sense to people at that layer.</a:t>
            </a:r>
            <a:endParaRPr/>
          </a:p>
        </p:txBody>
      </p:sp>
      <p:sp>
        <p:nvSpPr>
          <p:cNvPr id="1028" name="Google Shape;1028;p69"/>
          <p:cNvSpPr/>
          <p:nvPr/>
        </p:nvSpPr>
        <p:spPr>
          <a:xfrm>
            <a:off x="405075" y="44445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1029" name="Google Shape;1029;p69"/>
          <p:cNvSpPr/>
          <p:nvPr/>
        </p:nvSpPr>
        <p:spPr>
          <a:xfrm>
            <a:off x="405075" y="36825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sp>
        <p:nvSpPr>
          <p:cNvPr id="1030" name="Google Shape;1030;p69"/>
          <p:cNvSpPr/>
          <p:nvPr/>
        </p:nvSpPr>
        <p:spPr>
          <a:xfrm>
            <a:off x="405075" y="2920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sp>
        <p:nvSpPr>
          <p:cNvPr id="1031" name="Google Shape;1031;p69"/>
          <p:cNvSpPr/>
          <p:nvPr/>
        </p:nvSpPr>
        <p:spPr>
          <a:xfrm>
            <a:off x="2451700" y="4444575"/>
            <a:ext cx="13140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Mail Room</a:t>
            </a:r>
            <a:endParaRPr>
              <a:latin typeface="Roboto"/>
              <a:ea typeface="Roboto"/>
              <a:cs typeface="Roboto"/>
              <a:sym typeface="Roboto"/>
            </a:endParaRPr>
          </a:p>
        </p:txBody>
      </p:sp>
      <p:sp>
        <p:nvSpPr>
          <p:cNvPr id="1032" name="Google Shape;1032;p69"/>
          <p:cNvSpPr/>
          <p:nvPr/>
        </p:nvSpPr>
        <p:spPr>
          <a:xfrm>
            <a:off x="2451700" y="3682575"/>
            <a:ext cx="13140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a:t>
            </a:r>
            <a:endParaRPr>
              <a:latin typeface="Roboto"/>
              <a:ea typeface="Roboto"/>
              <a:cs typeface="Roboto"/>
              <a:sym typeface="Roboto"/>
            </a:endParaRPr>
          </a:p>
        </p:txBody>
      </p:sp>
      <p:sp>
        <p:nvSpPr>
          <p:cNvPr id="1033" name="Google Shape;1033;p69"/>
          <p:cNvSpPr/>
          <p:nvPr/>
        </p:nvSpPr>
        <p:spPr>
          <a:xfrm>
            <a:off x="2451700" y="2920575"/>
            <a:ext cx="13140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a:t>
            </a:r>
            <a:endParaRPr>
              <a:latin typeface="Roboto"/>
              <a:ea typeface="Roboto"/>
              <a:cs typeface="Roboto"/>
              <a:sym typeface="Roboto"/>
            </a:endParaRPr>
          </a:p>
        </p:txBody>
      </p:sp>
      <p:cxnSp>
        <p:nvCxnSpPr>
          <p:cNvPr id="1034" name="Google Shape;1034;p69"/>
          <p:cNvCxnSpPr>
            <a:stCxn id="1030" idx="3"/>
            <a:endCxn id="1033" idx="1"/>
          </p:cNvCxnSpPr>
          <p:nvPr/>
        </p:nvCxnSpPr>
        <p:spPr>
          <a:xfrm>
            <a:off x="1719075" y="3106125"/>
            <a:ext cx="732600" cy="0"/>
          </a:xfrm>
          <a:prstGeom prst="straightConnector1">
            <a:avLst/>
          </a:prstGeom>
          <a:noFill/>
          <a:ln w="19050" cap="flat" cmpd="sng">
            <a:solidFill>
              <a:schemeClr val="dk2"/>
            </a:solidFill>
            <a:prstDash val="solid"/>
            <a:round/>
            <a:headEnd type="triangle" w="med" len="med"/>
            <a:tailEnd type="triangle" w="med" len="med"/>
          </a:ln>
        </p:spPr>
      </p:cxnSp>
      <p:cxnSp>
        <p:nvCxnSpPr>
          <p:cNvPr id="1035" name="Google Shape;1035;p69"/>
          <p:cNvCxnSpPr>
            <a:stCxn id="1029" idx="3"/>
            <a:endCxn id="1032" idx="1"/>
          </p:cNvCxnSpPr>
          <p:nvPr/>
        </p:nvCxnSpPr>
        <p:spPr>
          <a:xfrm>
            <a:off x="1719075" y="3868125"/>
            <a:ext cx="732600" cy="0"/>
          </a:xfrm>
          <a:prstGeom prst="straightConnector1">
            <a:avLst/>
          </a:prstGeom>
          <a:noFill/>
          <a:ln w="19050" cap="flat" cmpd="sng">
            <a:solidFill>
              <a:schemeClr val="dk2"/>
            </a:solidFill>
            <a:prstDash val="solid"/>
            <a:round/>
            <a:headEnd type="triangle" w="med" len="med"/>
            <a:tailEnd type="triangle" w="med" len="med"/>
          </a:ln>
        </p:spPr>
      </p:cxnSp>
      <p:cxnSp>
        <p:nvCxnSpPr>
          <p:cNvPr id="1036" name="Google Shape;1036;p69"/>
          <p:cNvCxnSpPr>
            <a:stCxn id="1028" idx="3"/>
            <a:endCxn id="1031" idx="1"/>
          </p:cNvCxnSpPr>
          <p:nvPr/>
        </p:nvCxnSpPr>
        <p:spPr>
          <a:xfrm>
            <a:off x="1719075" y="4630125"/>
            <a:ext cx="732600" cy="0"/>
          </a:xfrm>
          <a:prstGeom prst="straightConnector1">
            <a:avLst/>
          </a:prstGeom>
          <a:noFill/>
          <a:ln w="19050" cap="flat" cmpd="sng">
            <a:solidFill>
              <a:schemeClr val="dk2"/>
            </a:solidFill>
            <a:prstDash val="solid"/>
            <a:round/>
            <a:headEnd type="triangle" w="med" len="med"/>
            <a:tailEnd type="triangle" w="med" len="med"/>
          </a:ln>
        </p:spPr>
      </p:cxnSp>
      <p:sp>
        <p:nvSpPr>
          <p:cNvPr id="1037" name="Google Shape;1037;p69"/>
          <p:cNvSpPr/>
          <p:nvPr/>
        </p:nvSpPr>
        <p:spPr>
          <a:xfrm>
            <a:off x="4286950" y="2998875"/>
            <a:ext cx="1972500" cy="1738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123 Alice St</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456 Bob St</a:t>
            </a:r>
            <a:endParaRPr>
              <a:latin typeface="Roboto"/>
              <a:ea typeface="Roboto"/>
              <a:cs typeface="Roboto"/>
              <a:sym typeface="Roboto"/>
            </a:endParaRPr>
          </a:p>
        </p:txBody>
      </p:sp>
      <p:sp>
        <p:nvSpPr>
          <p:cNvPr id="1038" name="Google Shape;1038;p69"/>
          <p:cNvSpPr/>
          <p:nvPr/>
        </p:nvSpPr>
        <p:spPr>
          <a:xfrm>
            <a:off x="4411750" y="3580675"/>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1039" name="Google Shape;1039;p69"/>
          <p:cNvSpPr/>
          <p:nvPr/>
        </p:nvSpPr>
        <p:spPr>
          <a:xfrm>
            <a:off x="4548100" y="4002650"/>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40" name="Google Shape;1040;p69"/>
          <p:cNvSpPr txBox="1"/>
          <p:nvPr/>
        </p:nvSpPr>
        <p:spPr>
          <a:xfrm>
            <a:off x="6369400" y="3106125"/>
            <a:ext cx="2532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Mailman only cares about this.</a:t>
            </a:r>
            <a:endParaRPr>
              <a:solidFill>
                <a:srgbClr val="38761D"/>
              </a:solidFill>
              <a:latin typeface="Roboto"/>
              <a:ea typeface="Roboto"/>
              <a:cs typeface="Roboto"/>
              <a:sym typeface="Roboto"/>
            </a:endParaRPr>
          </a:p>
        </p:txBody>
      </p:sp>
      <p:sp>
        <p:nvSpPr>
          <p:cNvPr id="1041" name="Google Shape;1041;p69"/>
          <p:cNvSpPr txBox="1"/>
          <p:nvPr/>
        </p:nvSpPr>
        <p:spPr>
          <a:xfrm>
            <a:off x="6369400" y="3586608"/>
            <a:ext cx="2532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Secretary only cares about this.</a:t>
            </a:r>
            <a:endParaRPr>
              <a:solidFill>
                <a:schemeClr val="accent3"/>
              </a:solidFill>
              <a:latin typeface="Roboto"/>
              <a:ea typeface="Roboto"/>
              <a:cs typeface="Roboto"/>
              <a:sym typeface="Roboto"/>
            </a:endParaRPr>
          </a:p>
        </p:txBody>
      </p:sp>
      <p:sp>
        <p:nvSpPr>
          <p:cNvPr id="1042" name="Google Shape;1042;p69"/>
          <p:cNvSpPr txBox="1"/>
          <p:nvPr/>
        </p:nvSpPr>
        <p:spPr>
          <a:xfrm>
            <a:off x="6369400" y="4105858"/>
            <a:ext cx="2532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CEO only cares about this.</a:t>
            </a:r>
            <a:endParaRPr>
              <a:solidFill>
                <a:srgbClr val="9900FF"/>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7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Addressing at Different Layers</a:t>
            </a:r>
            <a:endParaRPr/>
          </a:p>
        </p:txBody>
      </p:sp>
      <p:sp>
        <p:nvSpPr>
          <p:cNvPr id="1048" name="Google Shape;1048;p70"/>
          <p:cNvSpPr txBox="1">
            <a:spLocks noGrp="1"/>
          </p:cNvSpPr>
          <p:nvPr>
            <p:ph type="body" idx="1"/>
          </p:nvPr>
        </p:nvSpPr>
        <p:spPr>
          <a:xfrm>
            <a:off x="107050" y="402200"/>
            <a:ext cx="8909700" cy="204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Notice: Different layers use different addressing schemes.</a:t>
            </a:r>
            <a:endParaRPr/>
          </a:p>
          <a:p>
            <a:pPr marL="457200" lvl="0" indent="-342900" algn="l" rtl="0">
              <a:spcBef>
                <a:spcPts val="600"/>
              </a:spcBef>
              <a:spcAft>
                <a:spcPts val="0"/>
              </a:spcAft>
              <a:buSzPts val="1800"/>
              <a:buChar char="●"/>
            </a:pPr>
            <a:r>
              <a:rPr lang="en"/>
              <a:t>Inside a building: "413 Soda Hall."</a:t>
            </a:r>
            <a:endParaRPr/>
          </a:p>
          <a:p>
            <a:pPr marL="457200" lvl="0" indent="-342900" algn="l" rtl="0">
              <a:spcBef>
                <a:spcPts val="0"/>
              </a:spcBef>
              <a:spcAft>
                <a:spcPts val="0"/>
              </a:spcAft>
              <a:buSzPts val="1800"/>
              <a:buChar char="●"/>
            </a:pPr>
            <a:r>
              <a:rPr lang="en"/>
              <a:t>In the postal system: "2551 Hearst Ave, Berkeley, CA."</a:t>
            </a:r>
            <a:endParaRPr/>
          </a:p>
        </p:txBody>
      </p:sp>
      <p:sp>
        <p:nvSpPr>
          <p:cNvPr id="1049" name="Google Shape;1049;p70"/>
          <p:cNvSpPr/>
          <p:nvPr/>
        </p:nvSpPr>
        <p:spPr>
          <a:xfrm>
            <a:off x="1641825" y="3125100"/>
            <a:ext cx="1972500" cy="1738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123 Alice St</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456 Bob St</a:t>
            </a:r>
            <a:endParaRPr>
              <a:latin typeface="Roboto"/>
              <a:ea typeface="Roboto"/>
              <a:cs typeface="Roboto"/>
              <a:sym typeface="Roboto"/>
            </a:endParaRPr>
          </a:p>
        </p:txBody>
      </p:sp>
      <p:sp>
        <p:nvSpPr>
          <p:cNvPr id="1050" name="Google Shape;1050;p70"/>
          <p:cNvSpPr/>
          <p:nvPr/>
        </p:nvSpPr>
        <p:spPr>
          <a:xfrm>
            <a:off x="1766625" y="3706900"/>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 To: Bob</a:t>
            </a:r>
            <a:endParaRPr>
              <a:latin typeface="Roboto"/>
              <a:ea typeface="Roboto"/>
              <a:cs typeface="Roboto"/>
              <a:sym typeface="Roboto"/>
            </a:endParaRPr>
          </a:p>
        </p:txBody>
      </p:sp>
      <p:sp>
        <p:nvSpPr>
          <p:cNvPr id="1051" name="Google Shape;1051;p70"/>
          <p:cNvSpPr/>
          <p:nvPr/>
        </p:nvSpPr>
        <p:spPr>
          <a:xfrm>
            <a:off x="1902975" y="4128875"/>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52" name="Google Shape;1052;p70"/>
          <p:cNvSpPr txBox="1"/>
          <p:nvPr/>
        </p:nvSpPr>
        <p:spPr>
          <a:xfrm>
            <a:off x="3724275" y="3232350"/>
            <a:ext cx="3777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These addresses make sense to the mailman.</a:t>
            </a:r>
            <a:endParaRPr>
              <a:solidFill>
                <a:srgbClr val="38761D"/>
              </a:solidFill>
              <a:latin typeface="Roboto"/>
              <a:ea typeface="Roboto"/>
              <a:cs typeface="Roboto"/>
              <a:sym typeface="Roboto"/>
            </a:endParaRPr>
          </a:p>
        </p:txBody>
      </p:sp>
      <p:sp>
        <p:nvSpPr>
          <p:cNvPr id="1053" name="Google Shape;1053;p70"/>
          <p:cNvSpPr txBox="1"/>
          <p:nvPr/>
        </p:nvSpPr>
        <p:spPr>
          <a:xfrm>
            <a:off x="3724275" y="3712825"/>
            <a:ext cx="34911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These names make sense to the secretary.</a:t>
            </a:r>
            <a:endParaRPr>
              <a:solidFill>
                <a:schemeClr val="accent3"/>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71"/>
          <p:cNvSpPr/>
          <p:nvPr/>
        </p:nvSpPr>
        <p:spPr>
          <a:xfrm>
            <a:off x="3036775" y="2190750"/>
            <a:ext cx="2169000" cy="22044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Layer 2 Header</a:t>
            </a:r>
            <a:endParaRPr>
              <a:latin typeface="Roboto"/>
              <a:ea typeface="Roboto"/>
              <a:cs typeface="Roboto"/>
              <a:sym typeface="Roboto"/>
            </a:endParaRPr>
          </a:p>
        </p:txBody>
      </p:sp>
      <p:sp>
        <p:nvSpPr>
          <p:cNvPr id="1059" name="Google Shape;1059;p7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Headers</a:t>
            </a:r>
            <a:endParaRPr/>
          </a:p>
        </p:txBody>
      </p:sp>
      <p:sp>
        <p:nvSpPr>
          <p:cNvPr id="1060" name="Google Shape;1060;p71"/>
          <p:cNvSpPr/>
          <p:nvPr/>
        </p:nvSpPr>
        <p:spPr>
          <a:xfrm>
            <a:off x="13165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061" name="Google Shape;1061;p71"/>
          <p:cNvSpPr/>
          <p:nvPr/>
        </p:nvSpPr>
        <p:spPr>
          <a:xfrm>
            <a:off x="13165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062" name="Google Shape;1062;p71"/>
          <p:cNvSpPr/>
          <p:nvPr/>
        </p:nvSpPr>
        <p:spPr>
          <a:xfrm>
            <a:off x="13165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063" name="Google Shape;1063;p71"/>
          <p:cNvCxnSpPr>
            <a:stCxn id="1061" idx="2"/>
            <a:endCxn id="1060" idx="0"/>
          </p:cNvCxnSpPr>
          <p:nvPr/>
        </p:nvCxnSpPr>
        <p:spPr>
          <a:xfrm>
            <a:off x="1869550" y="40200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064" name="Google Shape;1064;p71"/>
          <p:cNvCxnSpPr>
            <a:stCxn id="1062" idx="2"/>
            <a:endCxn id="1061" idx="0"/>
          </p:cNvCxnSpPr>
          <p:nvPr/>
        </p:nvCxnSpPr>
        <p:spPr>
          <a:xfrm>
            <a:off x="1869550" y="32640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065" name="Google Shape;1065;p71"/>
          <p:cNvSpPr txBox="1"/>
          <p:nvPr/>
        </p:nvSpPr>
        <p:spPr>
          <a:xfrm>
            <a:off x="498400" y="4455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066" name="Google Shape;1066;p71"/>
          <p:cNvSpPr txBox="1"/>
          <p:nvPr/>
        </p:nvSpPr>
        <p:spPr>
          <a:xfrm>
            <a:off x="498400" y="369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067" name="Google Shape;1067;p71"/>
          <p:cNvSpPr txBox="1"/>
          <p:nvPr/>
        </p:nvSpPr>
        <p:spPr>
          <a:xfrm>
            <a:off x="498400" y="2943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068" name="Google Shape;1068;p71"/>
          <p:cNvSpPr/>
          <p:nvPr/>
        </p:nvSpPr>
        <p:spPr>
          <a:xfrm>
            <a:off x="13165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069" name="Google Shape;1069;p71"/>
          <p:cNvCxnSpPr>
            <a:stCxn id="1068" idx="2"/>
            <a:endCxn id="1062" idx="0"/>
          </p:cNvCxnSpPr>
          <p:nvPr/>
        </p:nvCxnSpPr>
        <p:spPr>
          <a:xfrm>
            <a:off x="1869550" y="25020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070" name="Google Shape;1070;p71"/>
          <p:cNvSpPr txBox="1"/>
          <p:nvPr/>
        </p:nvSpPr>
        <p:spPr>
          <a:xfrm>
            <a:off x="498400" y="2181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071" name="Google Shape;1071;p71"/>
          <p:cNvSpPr/>
          <p:nvPr/>
        </p:nvSpPr>
        <p:spPr>
          <a:xfrm>
            <a:off x="13165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072" name="Google Shape;1072;p71"/>
          <p:cNvCxnSpPr>
            <a:stCxn id="1071" idx="2"/>
            <a:endCxn id="1068" idx="0"/>
          </p:cNvCxnSpPr>
          <p:nvPr/>
        </p:nvCxnSpPr>
        <p:spPr>
          <a:xfrm>
            <a:off x="1869550" y="17400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073" name="Google Shape;1073;p71"/>
          <p:cNvSpPr txBox="1"/>
          <p:nvPr/>
        </p:nvSpPr>
        <p:spPr>
          <a:xfrm>
            <a:off x="498400" y="141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074" name="Google Shape;1074;p71"/>
          <p:cNvSpPr/>
          <p:nvPr/>
        </p:nvSpPr>
        <p:spPr>
          <a:xfrm>
            <a:off x="74887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075" name="Google Shape;1075;p71"/>
          <p:cNvSpPr/>
          <p:nvPr/>
        </p:nvSpPr>
        <p:spPr>
          <a:xfrm>
            <a:off x="74887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076" name="Google Shape;1076;p71"/>
          <p:cNvSpPr/>
          <p:nvPr/>
        </p:nvSpPr>
        <p:spPr>
          <a:xfrm>
            <a:off x="74887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077" name="Google Shape;1077;p71"/>
          <p:cNvCxnSpPr>
            <a:stCxn id="1075" idx="2"/>
            <a:endCxn id="1074" idx="0"/>
          </p:cNvCxnSpPr>
          <p:nvPr/>
        </p:nvCxnSpPr>
        <p:spPr>
          <a:xfrm>
            <a:off x="8041750" y="4020038"/>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078" name="Google Shape;1078;p71"/>
          <p:cNvCxnSpPr>
            <a:stCxn id="1076" idx="2"/>
            <a:endCxn id="1075" idx="0"/>
          </p:cNvCxnSpPr>
          <p:nvPr/>
        </p:nvCxnSpPr>
        <p:spPr>
          <a:xfrm>
            <a:off x="8041750" y="3264025"/>
            <a:ext cx="0" cy="384900"/>
          </a:xfrm>
          <a:prstGeom prst="straightConnector1">
            <a:avLst/>
          </a:prstGeom>
          <a:noFill/>
          <a:ln w="9525" cap="flat" cmpd="sng">
            <a:solidFill>
              <a:schemeClr val="dk2"/>
            </a:solidFill>
            <a:prstDash val="solid"/>
            <a:round/>
            <a:headEnd type="triangle" w="med" len="med"/>
            <a:tailEnd type="none" w="med" len="med"/>
          </a:ln>
        </p:spPr>
      </p:cxnSp>
      <p:sp>
        <p:nvSpPr>
          <p:cNvPr id="1079" name="Google Shape;1079;p71"/>
          <p:cNvSpPr/>
          <p:nvPr/>
        </p:nvSpPr>
        <p:spPr>
          <a:xfrm>
            <a:off x="74887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080" name="Google Shape;1080;p71"/>
          <p:cNvCxnSpPr>
            <a:stCxn id="1079" idx="2"/>
            <a:endCxn id="1076" idx="0"/>
          </p:cNvCxnSpPr>
          <p:nvPr/>
        </p:nvCxnSpPr>
        <p:spPr>
          <a:xfrm>
            <a:off x="8041750" y="2502025"/>
            <a:ext cx="0" cy="390900"/>
          </a:xfrm>
          <a:prstGeom prst="straightConnector1">
            <a:avLst/>
          </a:prstGeom>
          <a:noFill/>
          <a:ln w="9525" cap="flat" cmpd="sng">
            <a:solidFill>
              <a:schemeClr val="dk2"/>
            </a:solidFill>
            <a:prstDash val="solid"/>
            <a:round/>
            <a:headEnd type="triangle" w="med" len="med"/>
            <a:tailEnd type="none" w="med" len="med"/>
          </a:ln>
        </p:spPr>
      </p:cxnSp>
      <p:sp>
        <p:nvSpPr>
          <p:cNvPr id="1081" name="Google Shape;1081;p71"/>
          <p:cNvSpPr/>
          <p:nvPr/>
        </p:nvSpPr>
        <p:spPr>
          <a:xfrm>
            <a:off x="74887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082" name="Google Shape;1082;p71"/>
          <p:cNvCxnSpPr>
            <a:stCxn id="1081" idx="2"/>
            <a:endCxn id="1079" idx="0"/>
          </p:cNvCxnSpPr>
          <p:nvPr/>
        </p:nvCxnSpPr>
        <p:spPr>
          <a:xfrm>
            <a:off x="8041750" y="1740025"/>
            <a:ext cx="0" cy="390900"/>
          </a:xfrm>
          <a:prstGeom prst="straightConnector1">
            <a:avLst/>
          </a:prstGeom>
          <a:noFill/>
          <a:ln w="9525" cap="flat" cmpd="sng">
            <a:solidFill>
              <a:schemeClr val="dk2"/>
            </a:solidFill>
            <a:prstDash val="solid"/>
            <a:round/>
            <a:headEnd type="triangle" w="med" len="med"/>
            <a:tailEnd type="none" w="med" len="med"/>
          </a:ln>
        </p:spPr>
      </p:cxnSp>
      <p:sp>
        <p:nvSpPr>
          <p:cNvPr id="1083" name="Google Shape;1083;p71"/>
          <p:cNvSpPr/>
          <p:nvPr/>
        </p:nvSpPr>
        <p:spPr>
          <a:xfrm>
            <a:off x="3135025" y="2775899"/>
            <a:ext cx="1972500" cy="15231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Layer 3 Header</a:t>
            </a:r>
            <a:endParaRPr>
              <a:latin typeface="Roboto"/>
              <a:ea typeface="Roboto"/>
              <a:cs typeface="Roboto"/>
              <a:sym typeface="Roboto"/>
            </a:endParaRPr>
          </a:p>
        </p:txBody>
      </p:sp>
      <p:sp>
        <p:nvSpPr>
          <p:cNvPr id="1084" name="Google Shape;1084;p71"/>
          <p:cNvSpPr/>
          <p:nvPr/>
        </p:nvSpPr>
        <p:spPr>
          <a:xfrm>
            <a:off x="3259825" y="3142342"/>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Layer 4 Header</a:t>
            </a:r>
            <a:endParaRPr>
              <a:latin typeface="Roboto"/>
              <a:ea typeface="Roboto"/>
              <a:cs typeface="Roboto"/>
              <a:sym typeface="Roboto"/>
            </a:endParaRPr>
          </a:p>
        </p:txBody>
      </p:sp>
      <p:sp>
        <p:nvSpPr>
          <p:cNvPr id="1085" name="Google Shape;1085;p71"/>
          <p:cNvSpPr/>
          <p:nvPr/>
        </p:nvSpPr>
        <p:spPr>
          <a:xfrm>
            <a:off x="3396175" y="3564317"/>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86" name="Google Shape;1086;p71"/>
          <p:cNvSpPr/>
          <p:nvPr/>
        </p:nvSpPr>
        <p:spPr>
          <a:xfrm>
            <a:off x="2641675" y="2070950"/>
            <a:ext cx="2959200" cy="3348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Converted to bits and transmitted.</a:t>
            </a:r>
            <a:endParaRPr>
              <a:latin typeface="Roboto"/>
              <a:ea typeface="Roboto"/>
              <a:cs typeface="Roboto"/>
              <a:sym typeface="Roboto"/>
            </a:endParaRPr>
          </a:p>
        </p:txBody>
      </p:sp>
      <p:sp>
        <p:nvSpPr>
          <p:cNvPr id="1087" name="Google Shape;1087;p71"/>
          <p:cNvSpPr txBox="1">
            <a:spLocks noGrp="1"/>
          </p:cNvSpPr>
          <p:nvPr>
            <p:ph type="body" idx="1"/>
          </p:nvPr>
        </p:nvSpPr>
        <p:spPr>
          <a:xfrm>
            <a:off x="107050" y="402200"/>
            <a:ext cx="8909700" cy="73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As we move to lower layers, we wrap additional headers around the packet.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72"/>
          <p:cNvSpPr/>
          <p:nvPr/>
        </p:nvSpPr>
        <p:spPr>
          <a:xfrm>
            <a:off x="4713175" y="2190750"/>
            <a:ext cx="2169000" cy="22044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Layer 2 Header</a:t>
            </a:r>
            <a:endParaRPr>
              <a:latin typeface="Roboto"/>
              <a:ea typeface="Roboto"/>
              <a:cs typeface="Roboto"/>
              <a:sym typeface="Roboto"/>
            </a:endParaRPr>
          </a:p>
        </p:txBody>
      </p:sp>
      <p:sp>
        <p:nvSpPr>
          <p:cNvPr id="1093" name="Google Shape;1093;p7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Headers</a:t>
            </a:r>
            <a:endParaRPr/>
          </a:p>
        </p:txBody>
      </p:sp>
      <p:sp>
        <p:nvSpPr>
          <p:cNvPr id="1094" name="Google Shape;1094;p72"/>
          <p:cNvSpPr/>
          <p:nvPr/>
        </p:nvSpPr>
        <p:spPr>
          <a:xfrm>
            <a:off x="4811425" y="2775899"/>
            <a:ext cx="1972500" cy="15231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Layer 3 Header</a:t>
            </a:r>
            <a:endParaRPr>
              <a:latin typeface="Roboto"/>
              <a:ea typeface="Roboto"/>
              <a:cs typeface="Roboto"/>
              <a:sym typeface="Roboto"/>
            </a:endParaRPr>
          </a:p>
        </p:txBody>
      </p:sp>
      <p:sp>
        <p:nvSpPr>
          <p:cNvPr id="1095" name="Google Shape;1095;p72"/>
          <p:cNvSpPr/>
          <p:nvPr/>
        </p:nvSpPr>
        <p:spPr>
          <a:xfrm>
            <a:off x="4936225" y="3142342"/>
            <a:ext cx="1722900" cy="10230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Layer 4 Header</a:t>
            </a:r>
            <a:endParaRPr>
              <a:latin typeface="Roboto"/>
              <a:ea typeface="Roboto"/>
              <a:cs typeface="Roboto"/>
              <a:sym typeface="Roboto"/>
            </a:endParaRPr>
          </a:p>
        </p:txBody>
      </p:sp>
      <p:sp>
        <p:nvSpPr>
          <p:cNvPr id="1096" name="Google Shape;1096;p72"/>
          <p:cNvSpPr/>
          <p:nvPr/>
        </p:nvSpPr>
        <p:spPr>
          <a:xfrm>
            <a:off x="5072575" y="3564317"/>
            <a:ext cx="14502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"Your days are numbered."</a:t>
            </a:r>
            <a:endParaRPr>
              <a:latin typeface="Roboto"/>
              <a:ea typeface="Roboto"/>
              <a:cs typeface="Roboto"/>
              <a:sym typeface="Roboto"/>
            </a:endParaRPr>
          </a:p>
        </p:txBody>
      </p:sp>
      <p:sp>
        <p:nvSpPr>
          <p:cNvPr id="1097" name="Google Shape;1097;p72"/>
          <p:cNvSpPr/>
          <p:nvPr/>
        </p:nvSpPr>
        <p:spPr>
          <a:xfrm>
            <a:off x="4318075" y="2070950"/>
            <a:ext cx="2959200" cy="3348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a:latin typeface="Roboto"/>
                <a:ea typeface="Roboto"/>
                <a:cs typeface="Roboto"/>
                <a:sym typeface="Roboto"/>
              </a:rPr>
              <a:t>Bits received over wire.</a:t>
            </a:r>
            <a:endParaRPr>
              <a:latin typeface="Roboto"/>
              <a:ea typeface="Roboto"/>
              <a:cs typeface="Roboto"/>
              <a:sym typeface="Roboto"/>
            </a:endParaRPr>
          </a:p>
        </p:txBody>
      </p:sp>
      <p:sp>
        <p:nvSpPr>
          <p:cNvPr id="1098" name="Google Shape;1098;p72"/>
          <p:cNvSpPr/>
          <p:nvPr/>
        </p:nvSpPr>
        <p:spPr>
          <a:xfrm>
            <a:off x="13165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099" name="Google Shape;1099;p72"/>
          <p:cNvSpPr/>
          <p:nvPr/>
        </p:nvSpPr>
        <p:spPr>
          <a:xfrm>
            <a:off x="13165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100" name="Google Shape;1100;p72"/>
          <p:cNvSpPr/>
          <p:nvPr/>
        </p:nvSpPr>
        <p:spPr>
          <a:xfrm>
            <a:off x="13165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101" name="Google Shape;1101;p72"/>
          <p:cNvCxnSpPr>
            <a:stCxn id="1099" idx="2"/>
            <a:endCxn id="1098" idx="0"/>
          </p:cNvCxnSpPr>
          <p:nvPr/>
        </p:nvCxnSpPr>
        <p:spPr>
          <a:xfrm>
            <a:off x="1869550" y="40200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102" name="Google Shape;1102;p72"/>
          <p:cNvCxnSpPr>
            <a:stCxn id="1100" idx="2"/>
            <a:endCxn id="1099" idx="0"/>
          </p:cNvCxnSpPr>
          <p:nvPr/>
        </p:nvCxnSpPr>
        <p:spPr>
          <a:xfrm>
            <a:off x="1869550" y="32640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103" name="Google Shape;1103;p72"/>
          <p:cNvSpPr txBox="1"/>
          <p:nvPr/>
        </p:nvSpPr>
        <p:spPr>
          <a:xfrm>
            <a:off x="498400" y="4455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104" name="Google Shape;1104;p72"/>
          <p:cNvSpPr txBox="1"/>
          <p:nvPr/>
        </p:nvSpPr>
        <p:spPr>
          <a:xfrm>
            <a:off x="498400" y="369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105" name="Google Shape;1105;p72"/>
          <p:cNvSpPr txBox="1"/>
          <p:nvPr/>
        </p:nvSpPr>
        <p:spPr>
          <a:xfrm>
            <a:off x="498400" y="2943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106" name="Google Shape;1106;p72"/>
          <p:cNvSpPr/>
          <p:nvPr/>
        </p:nvSpPr>
        <p:spPr>
          <a:xfrm>
            <a:off x="13165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107" name="Google Shape;1107;p72"/>
          <p:cNvCxnSpPr>
            <a:stCxn id="1106" idx="2"/>
            <a:endCxn id="1100" idx="0"/>
          </p:cNvCxnSpPr>
          <p:nvPr/>
        </p:nvCxnSpPr>
        <p:spPr>
          <a:xfrm>
            <a:off x="1869550" y="25020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108" name="Google Shape;1108;p72"/>
          <p:cNvSpPr txBox="1"/>
          <p:nvPr/>
        </p:nvSpPr>
        <p:spPr>
          <a:xfrm>
            <a:off x="498400" y="2181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109" name="Google Shape;1109;p72"/>
          <p:cNvSpPr/>
          <p:nvPr/>
        </p:nvSpPr>
        <p:spPr>
          <a:xfrm>
            <a:off x="13165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110" name="Google Shape;1110;p72"/>
          <p:cNvCxnSpPr>
            <a:stCxn id="1109" idx="2"/>
            <a:endCxn id="1106" idx="0"/>
          </p:cNvCxnSpPr>
          <p:nvPr/>
        </p:nvCxnSpPr>
        <p:spPr>
          <a:xfrm>
            <a:off x="1869550" y="17400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111" name="Google Shape;1111;p72"/>
          <p:cNvSpPr txBox="1"/>
          <p:nvPr/>
        </p:nvSpPr>
        <p:spPr>
          <a:xfrm>
            <a:off x="498400" y="141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112" name="Google Shape;1112;p72"/>
          <p:cNvSpPr/>
          <p:nvPr/>
        </p:nvSpPr>
        <p:spPr>
          <a:xfrm>
            <a:off x="74887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113" name="Google Shape;1113;p72"/>
          <p:cNvSpPr/>
          <p:nvPr/>
        </p:nvSpPr>
        <p:spPr>
          <a:xfrm>
            <a:off x="74887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114" name="Google Shape;1114;p72"/>
          <p:cNvSpPr/>
          <p:nvPr/>
        </p:nvSpPr>
        <p:spPr>
          <a:xfrm>
            <a:off x="74887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115" name="Google Shape;1115;p72"/>
          <p:cNvCxnSpPr>
            <a:stCxn id="1113" idx="2"/>
            <a:endCxn id="1112" idx="0"/>
          </p:cNvCxnSpPr>
          <p:nvPr/>
        </p:nvCxnSpPr>
        <p:spPr>
          <a:xfrm>
            <a:off x="8041750" y="4020038"/>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116" name="Google Shape;1116;p72"/>
          <p:cNvCxnSpPr>
            <a:stCxn id="1114" idx="2"/>
            <a:endCxn id="1113" idx="0"/>
          </p:cNvCxnSpPr>
          <p:nvPr/>
        </p:nvCxnSpPr>
        <p:spPr>
          <a:xfrm>
            <a:off x="8041750" y="3264025"/>
            <a:ext cx="0" cy="384900"/>
          </a:xfrm>
          <a:prstGeom prst="straightConnector1">
            <a:avLst/>
          </a:prstGeom>
          <a:noFill/>
          <a:ln w="9525" cap="flat" cmpd="sng">
            <a:solidFill>
              <a:schemeClr val="dk2"/>
            </a:solidFill>
            <a:prstDash val="solid"/>
            <a:round/>
            <a:headEnd type="triangle" w="med" len="med"/>
            <a:tailEnd type="none" w="med" len="med"/>
          </a:ln>
        </p:spPr>
      </p:cxnSp>
      <p:sp>
        <p:nvSpPr>
          <p:cNvPr id="1117" name="Google Shape;1117;p72"/>
          <p:cNvSpPr/>
          <p:nvPr/>
        </p:nvSpPr>
        <p:spPr>
          <a:xfrm>
            <a:off x="74887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118" name="Google Shape;1118;p72"/>
          <p:cNvCxnSpPr>
            <a:stCxn id="1117" idx="2"/>
            <a:endCxn id="1114" idx="0"/>
          </p:cNvCxnSpPr>
          <p:nvPr/>
        </p:nvCxnSpPr>
        <p:spPr>
          <a:xfrm>
            <a:off x="8041750" y="2502025"/>
            <a:ext cx="0" cy="390900"/>
          </a:xfrm>
          <a:prstGeom prst="straightConnector1">
            <a:avLst/>
          </a:prstGeom>
          <a:noFill/>
          <a:ln w="9525" cap="flat" cmpd="sng">
            <a:solidFill>
              <a:schemeClr val="dk2"/>
            </a:solidFill>
            <a:prstDash val="solid"/>
            <a:round/>
            <a:headEnd type="triangle" w="med" len="med"/>
            <a:tailEnd type="none" w="med" len="med"/>
          </a:ln>
        </p:spPr>
      </p:cxnSp>
      <p:sp>
        <p:nvSpPr>
          <p:cNvPr id="1119" name="Google Shape;1119;p72"/>
          <p:cNvSpPr/>
          <p:nvPr/>
        </p:nvSpPr>
        <p:spPr>
          <a:xfrm>
            <a:off x="74887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120" name="Google Shape;1120;p72"/>
          <p:cNvCxnSpPr>
            <a:stCxn id="1119" idx="2"/>
            <a:endCxn id="1117" idx="0"/>
          </p:cNvCxnSpPr>
          <p:nvPr/>
        </p:nvCxnSpPr>
        <p:spPr>
          <a:xfrm>
            <a:off x="8041750" y="1740025"/>
            <a:ext cx="0" cy="390900"/>
          </a:xfrm>
          <a:prstGeom prst="straightConnector1">
            <a:avLst/>
          </a:prstGeom>
          <a:noFill/>
          <a:ln w="9525" cap="flat" cmpd="sng">
            <a:solidFill>
              <a:schemeClr val="dk2"/>
            </a:solidFill>
            <a:prstDash val="solid"/>
            <a:round/>
            <a:headEnd type="triangle" w="med" len="med"/>
            <a:tailEnd type="none" w="med" len="med"/>
          </a:ln>
        </p:spPr>
      </p:cxnSp>
      <p:sp>
        <p:nvSpPr>
          <p:cNvPr id="1121" name="Google Shape;1121;p72"/>
          <p:cNvSpPr txBox="1">
            <a:spLocks noGrp="1"/>
          </p:cNvSpPr>
          <p:nvPr>
            <p:ph type="body" idx="1"/>
          </p:nvPr>
        </p:nvSpPr>
        <p:spPr>
          <a:xfrm>
            <a:off x="107050" y="402200"/>
            <a:ext cx="8909700" cy="64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As we move to higher layers, we peel off headers, revealing the inner headers.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9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7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 Headers</a:t>
            </a:r>
            <a:endParaRPr/>
          </a:p>
        </p:txBody>
      </p:sp>
      <p:sp>
        <p:nvSpPr>
          <p:cNvPr id="1127" name="Google Shape;1127;p73"/>
          <p:cNvSpPr/>
          <p:nvPr/>
        </p:nvSpPr>
        <p:spPr>
          <a:xfrm>
            <a:off x="13165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128" name="Google Shape;1128;p73"/>
          <p:cNvSpPr/>
          <p:nvPr/>
        </p:nvSpPr>
        <p:spPr>
          <a:xfrm>
            <a:off x="13165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129" name="Google Shape;1129;p73"/>
          <p:cNvSpPr/>
          <p:nvPr/>
        </p:nvSpPr>
        <p:spPr>
          <a:xfrm>
            <a:off x="13165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130" name="Google Shape;1130;p73"/>
          <p:cNvSpPr txBox="1"/>
          <p:nvPr/>
        </p:nvSpPr>
        <p:spPr>
          <a:xfrm>
            <a:off x="498400" y="4455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131" name="Google Shape;1131;p73"/>
          <p:cNvSpPr txBox="1"/>
          <p:nvPr/>
        </p:nvSpPr>
        <p:spPr>
          <a:xfrm>
            <a:off x="498400" y="369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132" name="Google Shape;1132;p73"/>
          <p:cNvSpPr txBox="1"/>
          <p:nvPr/>
        </p:nvSpPr>
        <p:spPr>
          <a:xfrm>
            <a:off x="498400" y="2943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133" name="Google Shape;1133;p73"/>
          <p:cNvSpPr/>
          <p:nvPr/>
        </p:nvSpPr>
        <p:spPr>
          <a:xfrm>
            <a:off x="13165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134" name="Google Shape;1134;p73"/>
          <p:cNvSpPr txBox="1"/>
          <p:nvPr/>
        </p:nvSpPr>
        <p:spPr>
          <a:xfrm>
            <a:off x="498400" y="2181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135" name="Google Shape;1135;p73"/>
          <p:cNvSpPr/>
          <p:nvPr/>
        </p:nvSpPr>
        <p:spPr>
          <a:xfrm>
            <a:off x="13165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136" name="Google Shape;1136;p73"/>
          <p:cNvSpPr txBox="1"/>
          <p:nvPr/>
        </p:nvSpPr>
        <p:spPr>
          <a:xfrm>
            <a:off x="498400" y="1419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137" name="Google Shape;1137;p73"/>
          <p:cNvSpPr/>
          <p:nvPr/>
        </p:nvSpPr>
        <p:spPr>
          <a:xfrm>
            <a:off x="7488700" y="44049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138" name="Google Shape;1138;p73"/>
          <p:cNvSpPr/>
          <p:nvPr/>
        </p:nvSpPr>
        <p:spPr>
          <a:xfrm>
            <a:off x="7488700" y="36489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139" name="Google Shape;1139;p73"/>
          <p:cNvSpPr/>
          <p:nvPr/>
        </p:nvSpPr>
        <p:spPr>
          <a:xfrm>
            <a:off x="7488700" y="28929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140" name="Google Shape;1140;p73"/>
          <p:cNvSpPr/>
          <p:nvPr/>
        </p:nvSpPr>
        <p:spPr>
          <a:xfrm>
            <a:off x="7488700" y="21309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141" name="Google Shape;1141;p73"/>
          <p:cNvSpPr/>
          <p:nvPr/>
        </p:nvSpPr>
        <p:spPr>
          <a:xfrm>
            <a:off x="7488700" y="1368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142" name="Google Shape;1142;p73"/>
          <p:cNvCxnSpPr>
            <a:stCxn id="1141" idx="1"/>
            <a:endCxn id="1135" idx="3"/>
          </p:cNvCxnSpPr>
          <p:nvPr/>
        </p:nvCxnSpPr>
        <p:spPr>
          <a:xfrm rot="10800000">
            <a:off x="2422600" y="1554475"/>
            <a:ext cx="5066100" cy="0"/>
          </a:xfrm>
          <a:prstGeom prst="straightConnector1">
            <a:avLst/>
          </a:prstGeom>
          <a:noFill/>
          <a:ln w="19050" cap="flat" cmpd="sng">
            <a:solidFill>
              <a:schemeClr val="dk2"/>
            </a:solidFill>
            <a:prstDash val="solid"/>
            <a:round/>
            <a:headEnd type="triangle" w="med" len="med"/>
            <a:tailEnd type="triangle" w="med" len="med"/>
          </a:ln>
        </p:spPr>
      </p:cxnSp>
      <p:cxnSp>
        <p:nvCxnSpPr>
          <p:cNvPr id="1143" name="Google Shape;1143;p73"/>
          <p:cNvCxnSpPr>
            <a:stCxn id="1140" idx="1"/>
            <a:endCxn id="1133" idx="3"/>
          </p:cNvCxnSpPr>
          <p:nvPr/>
        </p:nvCxnSpPr>
        <p:spPr>
          <a:xfrm rot="10800000">
            <a:off x="2422600" y="2316475"/>
            <a:ext cx="5066100" cy="0"/>
          </a:xfrm>
          <a:prstGeom prst="straightConnector1">
            <a:avLst/>
          </a:prstGeom>
          <a:noFill/>
          <a:ln w="19050" cap="flat" cmpd="sng">
            <a:solidFill>
              <a:schemeClr val="dk2"/>
            </a:solidFill>
            <a:prstDash val="solid"/>
            <a:round/>
            <a:headEnd type="triangle" w="med" len="med"/>
            <a:tailEnd type="triangle" w="med" len="med"/>
          </a:ln>
        </p:spPr>
      </p:cxnSp>
      <p:cxnSp>
        <p:nvCxnSpPr>
          <p:cNvPr id="1144" name="Google Shape;1144;p73"/>
          <p:cNvCxnSpPr>
            <a:stCxn id="1139" idx="1"/>
            <a:endCxn id="1129" idx="3"/>
          </p:cNvCxnSpPr>
          <p:nvPr/>
        </p:nvCxnSpPr>
        <p:spPr>
          <a:xfrm rot="10800000">
            <a:off x="2422600" y="3078475"/>
            <a:ext cx="5066100" cy="0"/>
          </a:xfrm>
          <a:prstGeom prst="straightConnector1">
            <a:avLst/>
          </a:prstGeom>
          <a:noFill/>
          <a:ln w="19050" cap="flat" cmpd="sng">
            <a:solidFill>
              <a:schemeClr val="dk2"/>
            </a:solidFill>
            <a:prstDash val="solid"/>
            <a:round/>
            <a:headEnd type="triangle" w="med" len="med"/>
            <a:tailEnd type="triangle" w="med" len="med"/>
          </a:ln>
        </p:spPr>
      </p:cxnSp>
      <p:cxnSp>
        <p:nvCxnSpPr>
          <p:cNvPr id="1145" name="Google Shape;1145;p73"/>
          <p:cNvCxnSpPr>
            <a:stCxn id="1138" idx="1"/>
            <a:endCxn id="1128" idx="3"/>
          </p:cNvCxnSpPr>
          <p:nvPr/>
        </p:nvCxnSpPr>
        <p:spPr>
          <a:xfrm rot="10800000">
            <a:off x="2422600" y="3834488"/>
            <a:ext cx="5066100" cy="0"/>
          </a:xfrm>
          <a:prstGeom prst="straightConnector1">
            <a:avLst/>
          </a:prstGeom>
          <a:noFill/>
          <a:ln w="19050" cap="flat" cmpd="sng">
            <a:solidFill>
              <a:schemeClr val="dk2"/>
            </a:solidFill>
            <a:prstDash val="solid"/>
            <a:round/>
            <a:headEnd type="triangle" w="med" len="med"/>
            <a:tailEnd type="triangle" w="med" len="med"/>
          </a:ln>
        </p:spPr>
      </p:cxnSp>
      <p:cxnSp>
        <p:nvCxnSpPr>
          <p:cNvPr id="1146" name="Google Shape;1146;p73"/>
          <p:cNvCxnSpPr>
            <a:stCxn id="1137" idx="1"/>
            <a:endCxn id="1127" idx="3"/>
          </p:cNvCxnSpPr>
          <p:nvPr/>
        </p:nvCxnSpPr>
        <p:spPr>
          <a:xfrm rot="10800000">
            <a:off x="2422600" y="4590500"/>
            <a:ext cx="5066100" cy="0"/>
          </a:xfrm>
          <a:prstGeom prst="straightConnector1">
            <a:avLst/>
          </a:prstGeom>
          <a:noFill/>
          <a:ln w="19050" cap="flat" cmpd="sng">
            <a:solidFill>
              <a:schemeClr val="dk2"/>
            </a:solidFill>
            <a:prstDash val="solid"/>
            <a:round/>
            <a:headEnd type="triangle" w="med" len="med"/>
            <a:tailEnd type="triangle" w="med" len="med"/>
          </a:ln>
        </p:spPr>
      </p:cxnSp>
      <p:sp>
        <p:nvSpPr>
          <p:cNvPr id="1147" name="Google Shape;1147;p73"/>
          <p:cNvSpPr txBox="1">
            <a:spLocks noGrp="1"/>
          </p:cNvSpPr>
          <p:nvPr>
            <p:ph type="body" idx="1"/>
          </p:nvPr>
        </p:nvSpPr>
        <p:spPr>
          <a:xfrm>
            <a:off x="107050" y="402200"/>
            <a:ext cx="8909700" cy="57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Peers at the same layer communicate with each other using the header at that layer.</a:t>
            </a:r>
            <a:endParaRPr/>
          </a:p>
        </p:txBody>
      </p:sp>
      <p:sp>
        <p:nvSpPr>
          <p:cNvPr id="1148" name="Google Shape;1148;p73"/>
          <p:cNvSpPr txBox="1"/>
          <p:nvPr/>
        </p:nvSpPr>
        <p:spPr>
          <a:xfrm>
            <a:off x="3918250" y="1283575"/>
            <a:ext cx="2074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HTTP, DNS</a:t>
            </a:r>
            <a:endParaRPr>
              <a:solidFill>
                <a:schemeClr val="dk1"/>
              </a:solidFill>
              <a:latin typeface="Roboto"/>
              <a:ea typeface="Roboto"/>
              <a:cs typeface="Roboto"/>
              <a:sym typeface="Roboto"/>
            </a:endParaRPr>
          </a:p>
        </p:txBody>
      </p:sp>
      <p:sp>
        <p:nvSpPr>
          <p:cNvPr id="1149" name="Google Shape;1149;p73"/>
          <p:cNvSpPr txBox="1"/>
          <p:nvPr/>
        </p:nvSpPr>
        <p:spPr>
          <a:xfrm>
            <a:off x="3918250" y="2045575"/>
            <a:ext cx="2074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TCP, UDP</a:t>
            </a:r>
            <a:endParaRPr>
              <a:solidFill>
                <a:schemeClr val="dk1"/>
              </a:solidFill>
              <a:latin typeface="Roboto"/>
              <a:ea typeface="Roboto"/>
              <a:cs typeface="Roboto"/>
              <a:sym typeface="Roboto"/>
            </a:endParaRPr>
          </a:p>
        </p:txBody>
      </p:sp>
      <p:sp>
        <p:nvSpPr>
          <p:cNvPr id="1150" name="Google Shape;1150;p73"/>
          <p:cNvSpPr txBox="1"/>
          <p:nvPr/>
        </p:nvSpPr>
        <p:spPr>
          <a:xfrm>
            <a:off x="3918250" y="2807575"/>
            <a:ext cx="2074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IP</a:t>
            </a:r>
            <a:endParaRPr>
              <a:solidFill>
                <a:schemeClr val="dk1"/>
              </a:solidFill>
              <a:latin typeface="Roboto"/>
              <a:ea typeface="Roboto"/>
              <a:cs typeface="Roboto"/>
              <a:sym typeface="Roboto"/>
            </a:endParaRPr>
          </a:p>
        </p:txBody>
      </p:sp>
      <p:sp>
        <p:nvSpPr>
          <p:cNvPr id="1151" name="Google Shape;1151;p73"/>
          <p:cNvSpPr txBox="1"/>
          <p:nvPr/>
        </p:nvSpPr>
        <p:spPr>
          <a:xfrm>
            <a:off x="3918250" y="3569575"/>
            <a:ext cx="2074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Ethernet</a:t>
            </a:r>
            <a:endParaRPr>
              <a:solidFill>
                <a:schemeClr val="dk1"/>
              </a:solidFill>
              <a:latin typeface="Roboto"/>
              <a:ea typeface="Roboto"/>
              <a:cs typeface="Roboto"/>
              <a:sym typeface="Roboto"/>
            </a:endParaRPr>
          </a:p>
        </p:txBody>
      </p:sp>
      <p:sp>
        <p:nvSpPr>
          <p:cNvPr id="1152" name="Google Shape;1152;p73"/>
          <p:cNvSpPr txBox="1"/>
          <p:nvPr/>
        </p:nvSpPr>
        <p:spPr>
          <a:xfrm>
            <a:off x="3918250" y="4331575"/>
            <a:ext cx="2074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Physical wire</a:t>
            </a:r>
            <a:endParaRPr>
              <a:solidFill>
                <a:schemeClr val="dk1"/>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74"/>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Clr>
                <a:schemeClr val="dk1"/>
              </a:buClr>
              <a:buSzPts val="1100"/>
              <a:buFont typeface="Arial"/>
              <a:buNone/>
            </a:pPr>
            <a:endParaRPr dirty="0">
              <a:solidFill>
                <a:srgbClr val="B7B7B7"/>
              </a:solidFill>
            </a:endParaRPr>
          </a:p>
          <a:p>
            <a:pPr marL="0" lvl="0" indent="0" algn="l" rtl="0">
              <a:spcBef>
                <a:spcPts val="600"/>
              </a:spcBef>
              <a:spcAft>
                <a:spcPts val="0"/>
              </a:spcAft>
              <a:buNone/>
            </a:pPr>
            <a:r>
              <a:rPr lang="en" dirty="0">
                <a:solidFill>
                  <a:srgbClr val="B7B7B7"/>
                </a:solidFill>
              </a:rPr>
              <a:t>What is the Internet?</a:t>
            </a:r>
            <a:endParaRPr dirty="0">
              <a:solidFill>
                <a:srgbClr val="B7B7B7"/>
              </a:solidFill>
            </a:endParaRPr>
          </a:p>
          <a:p>
            <a:pPr marL="0" lvl="0" indent="0" algn="l" rtl="0">
              <a:spcBef>
                <a:spcPts val="600"/>
              </a:spcBef>
              <a:spcAft>
                <a:spcPts val="0"/>
              </a:spcAft>
              <a:buNone/>
            </a:pPr>
            <a:r>
              <a:rPr lang="en" dirty="0">
                <a:solidFill>
                  <a:srgbClr val="B7B7B7"/>
                </a:solidFill>
              </a:rPr>
              <a:t>Layers of the Internet</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Building Layers 1–3</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Layer 3 Characteristics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Building Layers 4–7</a:t>
            </a:r>
            <a:endParaRPr dirty="0">
              <a:solidFill>
                <a:srgbClr val="B7B7B7"/>
              </a:solidFill>
            </a:endParaRPr>
          </a:p>
          <a:p>
            <a:pPr marL="0" lvl="0" indent="0" algn="l" rtl="0">
              <a:spcBef>
                <a:spcPts val="600"/>
              </a:spcBef>
              <a:spcAft>
                <a:spcPts val="0"/>
              </a:spcAft>
              <a:buNone/>
            </a:pPr>
            <a:r>
              <a:rPr lang="en" b="1" dirty="0">
                <a:solidFill>
                  <a:schemeClr val="accent3"/>
                </a:solidFill>
                <a:latin typeface="Roboto"/>
                <a:ea typeface="Roboto"/>
                <a:cs typeface="Roboto"/>
                <a:sym typeface="Roboto"/>
              </a:rPr>
              <a:t>Headers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dirty="0">
                <a:solidFill>
                  <a:srgbClr val="B7B7B7"/>
                </a:solidFill>
              </a:rPr>
              <a:t>Header Fields</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Multiple Headers (Endpoints)</a:t>
            </a:r>
            <a:endParaRPr dirty="0">
              <a:solidFill>
                <a:srgbClr val="B7B7B7"/>
              </a:solidFill>
            </a:endParaRPr>
          </a:p>
          <a:p>
            <a:pPr marL="457200" lvl="0" indent="-342900" algn="l" rtl="0">
              <a:spcBef>
                <a:spcPts val="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Multiple Headers (Routers)</a:t>
            </a:r>
            <a:endParaRPr b="1" dirty="0">
              <a:solidFill>
                <a:schemeClr val="accent3"/>
              </a:solidFill>
              <a:latin typeface="Roboto"/>
              <a:ea typeface="Roboto"/>
              <a:cs typeface="Roboto"/>
              <a:sym typeface="Roboto"/>
            </a:endParaRPr>
          </a:p>
        </p:txBody>
      </p:sp>
      <p:sp>
        <p:nvSpPr>
          <p:cNvPr id="1158" name="Google Shape;1158;p74"/>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159" name="Google Shape;1159;p74"/>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1, Spring 2026</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75"/>
          <p:cNvSpPr/>
          <p:nvPr/>
        </p:nvSpPr>
        <p:spPr>
          <a:xfrm>
            <a:off x="1592675" y="19680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7</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2</a:t>
            </a:r>
            <a:endParaRPr sz="1200">
              <a:latin typeface="Roboto"/>
              <a:ea typeface="Roboto"/>
              <a:cs typeface="Roboto"/>
              <a:sym typeface="Roboto"/>
            </a:endParaRPr>
          </a:p>
        </p:txBody>
      </p:sp>
      <p:sp>
        <p:nvSpPr>
          <p:cNvPr id="1165" name="Google Shape;1165;p75"/>
          <p:cNvSpPr/>
          <p:nvPr/>
        </p:nvSpPr>
        <p:spPr>
          <a:xfrm>
            <a:off x="27586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2</a:t>
            </a:r>
            <a:endParaRPr>
              <a:latin typeface="Roboto"/>
              <a:ea typeface="Roboto"/>
              <a:cs typeface="Roboto"/>
              <a:sym typeface="Roboto"/>
            </a:endParaRPr>
          </a:p>
        </p:txBody>
      </p:sp>
      <p:sp>
        <p:nvSpPr>
          <p:cNvPr id="1166" name="Google Shape;1166;p7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167" name="Google Shape;1167;p75"/>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letter might hop across multiple post offices.</a:t>
            </a:r>
            <a:br>
              <a:rPr lang="en"/>
            </a:br>
            <a:r>
              <a:rPr lang="en"/>
              <a:t>Each post office unwraps the box, revealing the envelope inside.</a:t>
            </a:r>
            <a:br>
              <a:rPr lang="en"/>
            </a:br>
            <a:r>
              <a:rPr lang="en"/>
              <a:t>Then, it puts the letter in a new box, destined for the next post office.</a:t>
            </a:r>
            <a:endParaRPr/>
          </a:p>
        </p:txBody>
      </p:sp>
      <p:sp>
        <p:nvSpPr>
          <p:cNvPr id="1168" name="Google Shape;1168;p75"/>
          <p:cNvSpPr/>
          <p:nvPr/>
        </p:nvSpPr>
        <p:spPr>
          <a:xfrm>
            <a:off x="2440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A</a:t>
            </a:r>
            <a:endParaRPr>
              <a:latin typeface="Roboto"/>
              <a:ea typeface="Roboto"/>
              <a:cs typeface="Roboto"/>
              <a:sym typeface="Roboto"/>
            </a:endParaRPr>
          </a:p>
        </p:txBody>
      </p:sp>
      <p:sp>
        <p:nvSpPr>
          <p:cNvPr id="1169" name="Google Shape;1169;p75"/>
          <p:cNvSpPr/>
          <p:nvPr/>
        </p:nvSpPr>
        <p:spPr>
          <a:xfrm>
            <a:off x="2440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A</a:t>
            </a:r>
            <a:endParaRPr>
              <a:latin typeface="Roboto"/>
              <a:ea typeface="Roboto"/>
              <a:cs typeface="Roboto"/>
              <a:sym typeface="Roboto"/>
            </a:endParaRPr>
          </a:p>
        </p:txBody>
      </p:sp>
      <p:cxnSp>
        <p:nvCxnSpPr>
          <p:cNvPr id="1170" name="Google Shape;1170;p75"/>
          <p:cNvCxnSpPr>
            <a:stCxn id="1169" idx="2"/>
            <a:endCxn id="1168" idx="0"/>
          </p:cNvCxnSpPr>
          <p:nvPr/>
        </p:nvCxnSpPr>
        <p:spPr>
          <a:xfrm>
            <a:off x="824275" y="31773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171" name="Google Shape;1171;p75"/>
          <p:cNvSpPr/>
          <p:nvPr/>
        </p:nvSpPr>
        <p:spPr>
          <a:xfrm>
            <a:off x="2440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A</a:t>
            </a:r>
            <a:endParaRPr>
              <a:latin typeface="Roboto"/>
              <a:ea typeface="Roboto"/>
              <a:cs typeface="Roboto"/>
              <a:sym typeface="Roboto"/>
            </a:endParaRPr>
          </a:p>
        </p:txBody>
      </p:sp>
      <p:cxnSp>
        <p:nvCxnSpPr>
          <p:cNvPr id="1172" name="Google Shape;1172;p75"/>
          <p:cNvCxnSpPr>
            <a:stCxn id="1171" idx="2"/>
            <a:endCxn id="1169" idx="0"/>
          </p:cNvCxnSpPr>
          <p:nvPr/>
        </p:nvCxnSpPr>
        <p:spPr>
          <a:xfrm>
            <a:off x="824275" y="23391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173" name="Google Shape;1173;p75"/>
          <p:cNvSpPr/>
          <p:nvPr/>
        </p:nvSpPr>
        <p:spPr>
          <a:xfrm>
            <a:off x="52732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5</a:t>
            </a:r>
            <a:endParaRPr>
              <a:latin typeface="Roboto"/>
              <a:ea typeface="Roboto"/>
              <a:cs typeface="Roboto"/>
              <a:sym typeface="Roboto"/>
            </a:endParaRPr>
          </a:p>
        </p:txBody>
      </p:sp>
      <p:sp>
        <p:nvSpPr>
          <p:cNvPr id="1174" name="Google Shape;1174;p75"/>
          <p:cNvSpPr/>
          <p:nvPr/>
        </p:nvSpPr>
        <p:spPr>
          <a:xfrm>
            <a:off x="77878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B</a:t>
            </a:r>
            <a:endParaRPr>
              <a:latin typeface="Roboto"/>
              <a:ea typeface="Roboto"/>
              <a:cs typeface="Roboto"/>
              <a:sym typeface="Roboto"/>
            </a:endParaRPr>
          </a:p>
        </p:txBody>
      </p:sp>
      <p:sp>
        <p:nvSpPr>
          <p:cNvPr id="1175" name="Google Shape;1175;p75"/>
          <p:cNvSpPr/>
          <p:nvPr/>
        </p:nvSpPr>
        <p:spPr>
          <a:xfrm>
            <a:off x="77878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B</a:t>
            </a:r>
            <a:endParaRPr>
              <a:latin typeface="Roboto"/>
              <a:ea typeface="Roboto"/>
              <a:cs typeface="Roboto"/>
              <a:sym typeface="Roboto"/>
            </a:endParaRPr>
          </a:p>
        </p:txBody>
      </p:sp>
      <p:cxnSp>
        <p:nvCxnSpPr>
          <p:cNvPr id="1176" name="Google Shape;1176;p75"/>
          <p:cNvCxnSpPr>
            <a:stCxn id="1175" idx="2"/>
            <a:endCxn id="1174" idx="0"/>
          </p:cNvCxnSpPr>
          <p:nvPr/>
        </p:nvCxnSpPr>
        <p:spPr>
          <a:xfrm>
            <a:off x="8368075" y="31773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177" name="Google Shape;1177;p75"/>
          <p:cNvSpPr/>
          <p:nvPr/>
        </p:nvSpPr>
        <p:spPr>
          <a:xfrm>
            <a:off x="77878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B</a:t>
            </a:r>
            <a:endParaRPr>
              <a:latin typeface="Roboto"/>
              <a:ea typeface="Roboto"/>
              <a:cs typeface="Roboto"/>
              <a:sym typeface="Roboto"/>
            </a:endParaRPr>
          </a:p>
        </p:txBody>
      </p:sp>
      <p:cxnSp>
        <p:nvCxnSpPr>
          <p:cNvPr id="1178" name="Google Shape;1178;p75"/>
          <p:cNvCxnSpPr>
            <a:stCxn id="1177" idx="2"/>
            <a:endCxn id="1175" idx="0"/>
          </p:cNvCxnSpPr>
          <p:nvPr/>
        </p:nvCxnSpPr>
        <p:spPr>
          <a:xfrm>
            <a:off x="8368075" y="23391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179" name="Google Shape;1179;p75"/>
          <p:cNvSpPr/>
          <p:nvPr/>
        </p:nvSpPr>
        <p:spPr>
          <a:xfrm>
            <a:off x="2440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7</a:t>
            </a:r>
            <a:endParaRPr>
              <a:latin typeface="Roboto"/>
              <a:ea typeface="Roboto"/>
              <a:cs typeface="Roboto"/>
              <a:sym typeface="Roboto"/>
            </a:endParaRPr>
          </a:p>
        </p:txBody>
      </p:sp>
      <p:cxnSp>
        <p:nvCxnSpPr>
          <p:cNvPr id="1180" name="Google Shape;1180;p75"/>
          <p:cNvCxnSpPr>
            <a:stCxn id="1168" idx="2"/>
            <a:endCxn id="1179" idx="0"/>
          </p:cNvCxnSpPr>
          <p:nvPr/>
        </p:nvCxnSpPr>
        <p:spPr>
          <a:xfrm>
            <a:off x="824275" y="40155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181" name="Google Shape;1181;p75"/>
          <p:cNvSpPr/>
          <p:nvPr/>
        </p:nvSpPr>
        <p:spPr>
          <a:xfrm>
            <a:off x="77878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9</a:t>
            </a:r>
            <a:endParaRPr>
              <a:latin typeface="Roboto"/>
              <a:ea typeface="Roboto"/>
              <a:cs typeface="Roboto"/>
              <a:sym typeface="Roboto"/>
            </a:endParaRPr>
          </a:p>
        </p:txBody>
      </p:sp>
      <p:cxnSp>
        <p:nvCxnSpPr>
          <p:cNvPr id="1182" name="Google Shape;1182;p75"/>
          <p:cNvCxnSpPr>
            <a:stCxn id="1174" idx="2"/>
            <a:endCxn id="1181" idx="0"/>
          </p:cNvCxnSpPr>
          <p:nvPr/>
        </p:nvCxnSpPr>
        <p:spPr>
          <a:xfrm>
            <a:off x="8368075" y="40155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183" name="Google Shape;1183;p75"/>
          <p:cNvSpPr/>
          <p:nvPr/>
        </p:nvSpPr>
        <p:spPr>
          <a:xfrm>
            <a:off x="1687175" y="2468400"/>
            <a:ext cx="1369500" cy="1358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123 Alice St</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456 Bob St</a:t>
            </a:r>
            <a:endParaRPr sz="1200">
              <a:latin typeface="Roboto"/>
              <a:ea typeface="Roboto"/>
              <a:cs typeface="Roboto"/>
              <a:sym typeface="Roboto"/>
            </a:endParaRPr>
          </a:p>
        </p:txBody>
      </p:sp>
      <p:sp>
        <p:nvSpPr>
          <p:cNvPr id="1184" name="Google Shape;1184;p75"/>
          <p:cNvSpPr/>
          <p:nvPr/>
        </p:nvSpPr>
        <p:spPr>
          <a:xfrm>
            <a:off x="1758125" y="2972625"/>
            <a:ext cx="1227600" cy="8019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 To: B</a:t>
            </a:r>
            <a:endParaRPr sz="1200">
              <a:latin typeface="Roboto"/>
              <a:ea typeface="Roboto"/>
              <a:cs typeface="Roboto"/>
              <a:sym typeface="Roboto"/>
            </a:endParaRPr>
          </a:p>
        </p:txBody>
      </p:sp>
      <p:sp>
        <p:nvSpPr>
          <p:cNvPr id="1185" name="Google Shape;1185;p75"/>
          <p:cNvSpPr/>
          <p:nvPr/>
        </p:nvSpPr>
        <p:spPr>
          <a:xfrm>
            <a:off x="1825475" y="3242399"/>
            <a:ext cx="10929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"Your days are numbered."</a:t>
            </a:r>
            <a:endParaRPr sz="1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76"/>
          <p:cNvSpPr/>
          <p:nvPr/>
        </p:nvSpPr>
        <p:spPr>
          <a:xfrm>
            <a:off x="2565025" y="23391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7</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2</a:t>
            </a:r>
            <a:endParaRPr sz="1200">
              <a:latin typeface="Roboto"/>
              <a:ea typeface="Roboto"/>
              <a:cs typeface="Roboto"/>
              <a:sym typeface="Roboto"/>
            </a:endParaRPr>
          </a:p>
        </p:txBody>
      </p:sp>
      <p:sp>
        <p:nvSpPr>
          <p:cNvPr id="1191" name="Google Shape;1191;p76"/>
          <p:cNvSpPr/>
          <p:nvPr/>
        </p:nvSpPr>
        <p:spPr>
          <a:xfrm>
            <a:off x="2565025" y="23391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2</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5</a:t>
            </a:r>
            <a:endParaRPr sz="1200">
              <a:latin typeface="Roboto"/>
              <a:ea typeface="Roboto"/>
              <a:cs typeface="Roboto"/>
              <a:sym typeface="Roboto"/>
            </a:endParaRPr>
          </a:p>
        </p:txBody>
      </p:sp>
      <p:sp>
        <p:nvSpPr>
          <p:cNvPr id="1192" name="Google Shape;1192;p76"/>
          <p:cNvSpPr/>
          <p:nvPr/>
        </p:nvSpPr>
        <p:spPr>
          <a:xfrm>
            <a:off x="27586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2</a:t>
            </a:r>
            <a:endParaRPr>
              <a:latin typeface="Roboto"/>
              <a:ea typeface="Roboto"/>
              <a:cs typeface="Roboto"/>
              <a:sym typeface="Roboto"/>
            </a:endParaRPr>
          </a:p>
        </p:txBody>
      </p:sp>
      <p:sp>
        <p:nvSpPr>
          <p:cNvPr id="1193" name="Google Shape;1193;p7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194" name="Google Shape;1194;p76"/>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letter might hop across multiple post offices.</a:t>
            </a:r>
            <a:br>
              <a:rPr lang="en"/>
            </a:br>
            <a:r>
              <a:rPr lang="en"/>
              <a:t>Each post office unwraps the box, revealing the envelope inside.</a:t>
            </a:r>
            <a:br>
              <a:rPr lang="en"/>
            </a:br>
            <a:r>
              <a:rPr lang="en"/>
              <a:t>Then, it puts the letter in a new box, destined for the next post office.</a:t>
            </a:r>
            <a:endParaRPr/>
          </a:p>
        </p:txBody>
      </p:sp>
      <p:sp>
        <p:nvSpPr>
          <p:cNvPr id="1195" name="Google Shape;1195;p76"/>
          <p:cNvSpPr/>
          <p:nvPr/>
        </p:nvSpPr>
        <p:spPr>
          <a:xfrm>
            <a:off x="2440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A</a:t>
            </a:r>
            <a:endParaRPr>
              <a:latin typeface="Roboto"/>
              <a:ea typeface="Roboto"/>
              <a:cs typeface="Roboto"/>
              <a:sym typeface="Roboto"/>
            </a:endParaRPr>
          </a:p>
        </p:txBody>
      </p:sp>
      <p:sp>
        <p:nvSpPr>
          <p:cNvPr id="1196" name="Google Shape;1196;p76"/>
          <p:cNvSpPr/>
          <p:nvPr/>
        </p:nvSpPr>
        <p:spPr>
          <a:xfrm>
            <a:off x="2440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A</a:t>
            </a:r>
            <a:endParaRPr>
              <a:latin typeface="Roboto"/>
              <a:ea typeface="Roboto"/>
              <a:cs typeface="Roboto"/>
              <a:sym typeface="Roboto"/>
            </a:endParaRPr>
          </a:p>
        </p:txBody>
      </p:sp>
      <p:cxnSp>
        <p:nvCxnSpPr>
          <p:cNvPr id="1197" name="Google Shape;1197;p76"/>
          <p:cNvCxnSpPr>
            <a:stCxn id="1196" idx="2"/>
            <a:endCxn id="1195" idx="0"/>
          </p:cNvCxnSpPr>
          <p:nvPr/>
        </p:nvCxnSpPr>
        <p:spPr>
          <a:xfrm>
            <a:off x="824275" y="31773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198" name="Google Shape;1198;p76"/>
          <p:cNvSpPr/>
          <p:nvPr/>
        </p:nvSpPr>
        <p:spPr>
          <a:xfrm>
            <a:off x="2440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A</a:t>
            </a:r>
            <a:endParaRPr>
              <a:latin typeface="Roboto"/>
              <a:ea typeface="Roboto"/>
              <a:cs typeface="Roboto"/>
              <a:sym typeface="Roboto"/>
            </a:endParaRPr>
          </a:p>
        </p:txBody>
      </p:sp>
      <p:cxnSp>
        <p:nvCxnSpPr>
          <p:cNvPr id="1199" name="Google Shape;1199;p76"/>
          <p:cNvCxnSpPr>
            <a:stCxn id="1198" idx="2"/>
            <a:endCxn id="1196" idx="0"/>
          </p:cNvCxnSpPr>
          <p:nvPr/>
        </p:nvCxnSpPr>
        <p:spPr>
          <a:xfrm>
            <a:off x="824275" y="23391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00" name="Google Shape;1200;p76"/>
          <p:cNvSpPr/>
          <p:nvPr/>
        </p:nvSpPr>
        <p:spPr>
          <a:xfrm>
            <a:off x="52732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5</a:t>
            </a:r>
            <a:endParaRPr>
              <a:latin typeface="Roboto"/>
              <a:ea typeface="Roboto"/>
              <a:cs typeface="Roboto"/>
              <a:sym typeface="Roboto"/>
            </a:endParaRPr>
          </a:p>
        </p:txBody>
      </p:sp>
      <p:sp>
        <p:nvSpPr>
          <p:cNvPr id="1201" name="Google Shape;1201;p76"/>
          <p:cNvSpPr/>
          <p:nvPr/>
        </p:nvSpPr>
        <p:spPr>
          <a:xfrm>
            <a:off x="77878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B</a:t>
            </a:r>
            <a:endParaRPr>
              <a:latin typeface="Roboto"/>
              <a:ea typeface="Roboto"/>
              <a:cs typeface="Roboto"/>
              <a:sym typeface="Roboto"/>
            </a:endParaRPr>
          </a:p>
        </p:txBody>
      </p:sp>
      <p:sp>
        <p:nvSpPr>
          <p:cNvPr id="1202" name="Google Shape;1202;p76"/>
          <p:cNvSpPr/>
          <p:nvPr/>
        </p:nvSpPr>
        <p:spPr>
          <a:xfrm>
            <a:off x="77878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B</a:t>
            </a:r>
            <a:endParaRPr>
              <a:latin typeface="Roboto"/>
              <a:ea typeface="Roboto"/>
              <a:cs typeface="Roboto"/>
              <a:sym typeface="Roboto"/>
            </a:endParaRPr>
          </a:p>
        </p:txBody>
      </p:sp>
      <p:cxnSp>
        <p:nvCxnSpPr>
          <p:cNvPr id="1203" name="Google Shape;1203;p76"/>
          <p:cNvCxnSpPr>
            <a:stCxn id="1202" idx="2"/>
            <a:endCxn id="1201" idx="0"/>
          </p:cNvCxnSpPr>
          <p:nvPr/>
        </p:nvCxnSpPr>
        <p:spPr>
          <a:xfrm>
            <a:off x="8368075" y="31773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04" name="Google Shape;1204;p76"/>
          <p:cNvSpPr/>
          <p:nvPr/>
        </p:nvSpPr>
        <p:spPr>
          <a:xfrm>
            <a:off x="77878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B</a:t>
            </a:r>
            <a:endParaRPr>
              <a:latin typeface="Roboto"/>
              <a:ea typeface="Roboto"/>
              <a:cs typeface="Roboto"/>
              <a:sym typeface="Roboto"/>
            </a:endParaRPr>
          </a:p>
        </p:txBody>
      </p:sp>
      <p:cxnSp>
        <p:nvCxnSpPr>
          <p:cNvPr id="1205" name="Google Shape;1205;p76"/>
          <p:cNvCxnSpPr>
            <a:stCxn id="1204" idx="2"/>
            <a:endCxn id="1202" idx="0"/>
          </p:cNvCxnSpPr>
          <p:nvPr/>
        </p:nvCxnSpPr>
        <p:spPr>
          <a:xfrm>
            <a:off x="8368075" y="23391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06" name="Google Shape;1206;p76"/>
          <p:cNvSpPr/>
          <p:nvPr/>
        </p:nvSpPr>
        <p:spPr>
          <a:xfrm>
            <a:off x="2440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7</a:t>
            </a:r>
            <a:endParaRPr>
              <a:latin typeface="Roboto"/>
              <a:ea typeface="Roboto"/>
              <a:cs typeface="Roboto"/>
              <a:sym typeface="Roboto"/>
            </a:endParaRPr>
          </a:p>
        </p:txBody>
      </p:sp>
      <p:cxnSp>
        <p:nvCxnSpPr>
          <p:cNvPr id="1207" name="Google Shape;1207;p76"/>
          <p:cNvCxnSpPr>
            <a:stCxn id="1195" idx="2"/>
            <a:endCxn id="1206" idx="0"/>
          </p:cNvCxnSpPr>
          <p:nvPr/>
        </p:nvCxnSpPr>
        <p:spPr>
          <a:xfrm>
            <a:off x="824275" y="40155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08" name="Google Shape;1208;p76"/>
          <p:cNvSpPr/>
          <p:nvPr/>
        </p:nvSpPr>
        <p:spPr>
          <a:xfrm>
            <a:off x="77878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9</a:t>
            </a:r>
            <a:endParaRPr>
              <a:latin typeface="Roboto"/>
              <a:ea typeface="Roboto"/>
              <a:cs typeface="Roboto"/>
              <a:sym typeface="Roboto"/>
            </a:endParaRPr>
          </a:p>
        </p:txBody>
      </p:sp>
      <p:cxnSp>
        <p:nvCxnSpPr>
          <p:cNvPr id="1209" name="Google Shape;1209;p76"/>
          <p:cNvCxnSpPr>
            <a:stCxn id="1201" idx="2"/>
            <a:endCxn id="1208" idx="0"/>
          </p:cNvCxnSpPr>
          <p:nvPr/>
        </p:nvCxnSpPr>
        <p:spPr>
          <a:xfrm>
            <a:off x="8368075" y="40155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10" name="Google Shape;1210;p76"/>
          <p:cNvSpPr/>
          <p:nvPr/>
        </p:nvSpPr>
        <p:spPr>
          <a:xfrm>
            <a:off x="2659525" y="2839500"/>
            <a:ext cx="1369500" cy="1358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123 Alice St</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456 Bob St</a:t>
            </a:r>
            <a:endParaRPr sz="1200">
              <a:latin typeface="Roboto"/>
              <a:ea typeface="Roboto"/>
              <a:cs typeface="Roboto"/>
              <a:sym typeface="Roboto"/>
            </a:endParaRPr>
          </a:p>
        </p:txBody>
      </p:sp>
      <p:sp>
        <p:nvSpPr>
          <p:cNvPr id="1211" name="Google Shape;1211;p76"/>
          <p:cNvSpPr/>
          <p:nvPr/>
        </p:nvSpPr>
        <p:spPr>
          <a:xfrm>
            <a:off x="2730475" y="3343725"/>
            <a:ext cx="1227600" cy="8019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 To: B</a:t>
            </a:r>
            <a:endParaRPr sz="1200">
              <a:latin typeface="Roboto"/>
              <a:ea typeface="Roboto"/>
              <a:cs typeface="Roboto"/>
              <a:sym typeface="Roboto"/>
            </a:endParaRPr>
          </a:p>
        </p:txBody>
      </p:sp>
      <p:sp>
        <p:nvSpPr>
          <p:cNvPr id="1212" name="Google Shape;1212;p76"/>
          <p:cNvSpPr/>
          <p:nvPr/>
        </p:nvSpPr>
        <p:spPr>
          <a:xfrm>
            <a:off x="2797825" y="3613499"/>
            <a:ext cx="10929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"Your days are numbered."</a:t>
            </a:r>
            <a:endParaRPr sz="1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9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77"/>
          <p:cNvSpPr/>
          <p:nvPr/>
        </p:nvSpPr>
        <p:spPr>
          <a:xfrm>
            <a:off x="5079625" y="23391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2</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5</a:t>
            </a:r>
            <a:endParaRPr sz="1200">
              <a:latin typeface="Roboto"/>
              <a:ea typeface="Roboto"/>
              <a:cs typeface="Roboto"/>
              <a:sym typeface="Roboto"/>
            </a:endParaRPr>
          </a:p>
        </p:txBody>
      </p:sp>
      <p:sp>
        <p:nvSpPr>
          <p:cNvPr id="1218" name="Google Shape;1218;p77"/>
          <p:cNvSpPr/>
          <p:nvPr/>
        </p:nvSpPr>
        <p:spPr>
          <a:xfrm>
            <a:off x="5079625" y="23391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5</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9</a:t>
            </a:r>
            <a:endParaRPr sz="1200">
              <a:latin typeface="Roboto"/>
              <a:ea typeface="Roboto"/>
              <a:cs typeface="Roboto"/>
              <a:sym typeface="Roboto"/>
            </a:endParaRPr>
          </a:p>
        </p:txBody>
      </p:sp>
      <p:sp>
        <p:nvSpPr>
          <p:cNvPr id="1219" name="Google Shape;1219;p77"/>
          <p:cNvSpPr/>
          <p:nvPr/>
        </p:nvSpPr>
        <p:spPr>
          <a:xfrm>
            <a:off x="27586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2</a:t>
            </a:r>
            <a:endParaRPr>
              <a:latin typeface="Roboto"/>
              <a:ea typeface="Roboto"/>
              <a:cs typeface="Roboto"/>
              <a:sym typeface="Roboto"/>
            </a:endParaRPr>
          </a:p>
        </p:txBody>
      </p:sp>
      <p:sp>
        <p:nvSpPr>
          <p:cNvPr id="1220" name="Google Shape;1220;p7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221" name="Google Shape;1221;p77"/>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letter might hop across multiple post offices.</a:t>
            </a:r>
            <a:br>
              <a:rPr lang="en"/>
            </a:br>
            <a:r>
              <a:rPr lang="en"/>
              <a:t>Each post office unwraps the box, revealing the envelope inside.</a:t>
            </a:r>
            <a:br>
              <a:rPr lang="en"/>
            </a:br>
            <a:r>
              <a:rPr lang="en"/>
              <a:t>Then, it puts the letter in a new box, destined for the next post office.</a:t>
            </a:r>
            <a:endParaRPr/>
          </a:p>
        </p:txBody>
      </p:sp>
      <p:sp>
        <p:nvSpPr>
          <p:cNvPr id="1222" name="Google Shape;1222;p77"/>
          <p:cNvSpPr/>
          <p:nvPr/>
        </p:nvSpPr>
        <p:spPr>
          <a:xfrm>
            <a:off x="2440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A</a:t>
            </a:r>
            <a:endParaRPr>
              <a:latin typeface="Roboto"/>
              <a:ea typeface="Roboto"/>
              <a:cs typeface="Roboto"/>
              <a:sym typeface="Roboto"/>
            </a:endParaRPr>
          </a:p>
        </p:txBody>
      </p:sp>
      <p:sp>
        <p:nvSpPr>
          <p:cNvPr id="1223" name="Google Shape;1223;p77"/>
          <p:cNvSpPr/>
          <p:nvPr/>
        </p:nvSpPr>
        <p:spPr>
          <a:xfrm>
            <a:off x="2440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A</a:t>
            </a:r>
            <a:endParaRPr>
              <a:latin typeface="Roboto"/>
              <a:ea typeface="Roboto"/>
              <a:cs typeface="Roboto"/>
              <a:sym typeface="Roboto"/>
            </a:endParaRPr>
          </a:p>
        </p:txBody>
      </p:sp>
      <p:cxnSp>
        <p:nvCxnSpPr>
          <p:cNvPr id="1224" name="Google Shape;1224;p77"/>
          <p:cNvCxnSpPr>
            <a:stCxn id="1223" idx="2"/>
            <a:endCxn id="1222" idx="0"/>
          </p:cNvCxnSpPr>
          <p:nvPr/>
        </p:nvCxnSpPr>
        <p:spPr>
          <a:xfrm>
            <a:off x="824275" y="31773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25" name="Google Shape;1225;p77"/>
          <p:cNvSpPr/>
          <p:nvPr/>
        </p:nvSpPr>
        <p:spPr>
          <a:xfrm>
            <a:off x="2440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A</a:t>
            </a:r>
            <a:endParaRPr>
              <a:latin typeface="Roboto"/>
              <a:ea typeface="Roboto"/>
              <a:cs typeface="Roboto"/>
              <a:sym typeface="Roboto"/>
            </a:endParaRPr>
          </a:p>
        </p:txBody>
      </p:sp>
      <p:cxnSp>
        <p:nvCxnSpPr>
          <p:cNvPr id="1226" name="Google Shape;1226;p77"/>
          <p:cNvCxnSpPr>
            <a:stCxn id="1225" idx="2"/>
            <a:endCxn id="1223" idx="0"/>
          </p:cNvCxnSpPr>
          <p:nvPr/>
        </p:nvCxnSpPr>
        <p:spPr>
          <a:xfrm>
            <a:off x="824275" y="23391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27" name="Google Shape;1227;p77"/>
          <p:cNvSpPr/>
          <p:nvPr/>
        </p:nvSpPr>
        <p:spPr>
          <a:xfrm>
            <a:off x="52732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5</a:t>
            </a:r>
            <a:endParaRPr>
              <a:latin typeface="Roboto"/>
              <a:ea typeface="Roboto"/>
              <a:cs typeface="Roboto"/>
              <a:sym typeface="Roboto"/>
            </a:endParaRPr>
          </a:p>
        </p:txBody>
      </p:sp>
      <p:sp>
        <p:nvSpPr>
          <p:cNvPr id="1228" name="Google Shape;1228;p77"/>
          <p:cNvSpPr/>
          <p:nvPr/>
        </p:nvSpPr>
        <p:spPr>
          <a:xfrm>
            <a:off x="77878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B</a:t>
            </a:r>
            <a:endParaRPr>
              <a:latin typeface="Roboto"/>
              <a:ea typeface="Roboto"/>
              <a:cs typeface="Roboto"/>
              <a:sym typeface="Roboto"/>
            </a:endParaRPr>
          </a:p>
        </p:txBody>
      </p:sp>
      <p:sp>
        <p:nvSpPr>
          <p:cNvPr id="1229" name="Google Shape;1229;p77"/>
          <p:cNvSpPr/>
          <p:nvPr/>
        </p:nvSpPr>
        <p:spPr>
          <a:xfrm>
            <a:off x="77878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B</a:t>
            </a:r>
            <a:endParaRPr>
              <a:latin typeface="Roboto"/>
              <a:ea typeface="Roboto"/>
              <a:cs typeface="Roboto"/>
              <a:sym typeface="Roboto"/>
            </a:endParaRPr>
          </a:p>
        </p:txBody>
      </p:sp>
      <p:cxnSp>
        <p:nvCxnSpPr>
          <p:cNvPr id="1230" name="Google Shape;1230;p77"/>
          <p:cNvCxnSpPr>
            <a:stCxn id="1229" idx="2"/>
            <a:endCxn id="1228" idx="0"/>
          </p:cNvCxnSpPr>
          <p:nvPr/>
        </p:nvCxnSpPr>
        <p:spPr>
          <a:xfrm>
            <a:off x="8368075" y="31773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31" name="Google Shape;1231;p77"/>
          <p:cNvSpPr/>
          <p:nvPr/>
        </p:nvSpPr>
        <p:spPr>
          <a:xfrm>
            <a:off x="77878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B</a:t>
            </a:r>
            <a:endParaRPr>
              <a:latin typeface="Roboto"/>
              <a:ea typeface="Roboto"/>
              <a:cs typeface="Roboto"/>
              <a:sym typeface="Roboto"/>
            </a:endParaRPr>
          </a:p>
        </p:txBody>
      </p:sp>
      <p:cxnSp>
        <p:nvCxnSpPr>
          <p:cNvPr id="1232" name="Google Shape;1232;p77"/>
          <p:cNvCxnSpPr>
            <a:stCxn id="1231" idx="2"/>
            <a:endCxn id="1229" idx="0"/>
          </p:cNvCxnSpPr>
          <p:nvPr/>
        </p:nvCxnSpPr>
        <p:spPr>
          <a:xfrm>
            <a:off x="8368075" y="23391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33" name="Google Shape;1233;p77"/>
          <p:cNvSpPr/>
          <p:nvPr/>
        </p:nvSpPr>
        <p:spPr>
          <a:xfrm>
            <a:off x="2440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7</a:t>
            </a:r>
            <a:endParaRPr>
              <a:latin typeface="Roboto"/>
              <a:ea typeface="Roboto"/>
              <a:cs typeface="Roboto"/>
              <a:sym typeface="Roboto"/>
            </a:endParaRPr>
          </a:p>
        </p:txBody>
      </p:sp>
      <p:cxnSp>
        <p:nvCxnSpPr>
          <p:cNvPr id="1234" name="Google Shape;1234;p77"/>
          <p:cNvCxnSpPr>
            <a:stCxn id="1222" idx="2"/>
            <a:endCxn id="1233" idx="0"/>
          </p:cNvCxnSpPr>
          <p:nvPr/>
        </p:nvCxnSpPr>
        <p:spPr>
          <a:xfrm>
            <a:off x="824275" y="40155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35" name="Google Shape;1235;p77"/>
          <p:cNvSpPr/>
          <p:nvPr/>
        </p:nvSpPr>
        <p:spPr>
          <a:xfrm>
            <a:off x="77878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9</a:t>
            </a:r>
            <a:endParaRPr>
              <a:latin typeface="Roboto"/>
              <a:ea typeface="Roboto"/>
              <a:cs typeface="Roboto"/>
              <a:sym typeface="Roboto"/>
            </a:endParaRPr>
          </a:p>
        </p:txBody>
      </p:sp>
      <p:cxnSp>
        <p:nvCxnSpPr>
          <p:cNvPr id="1236" name="Google Shape;1236;p77"/>
          <p:cNvCxnSpPr>
            <a:stCxn id="1228" idx="2"/>
            <a:endCxn id="1235" idx="0"/>
          </p:cNvCxnSpPr>
          <p:nvPr/>
        </p:nvCxnSpPr>
        <p:spPr>
          <a:xfrm>
            <a:off x="8368075" y="40155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37" name="Google Shape;1237;p77"/>
          <p:cNvSpPr/>
          <p:nvPr/>
        </p:nvSpPr>
        <p:spPr>
          <a:xfrm>
            <a:off x="5174125" y="2839500"/>
            <a:ext cx="1369500" cy="1358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123 Alice St</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456 Bob St</a:t>
            </a:r>
            <a:endParaRPr sz="1200">
              <a:latin typeface="Roboto"/>
              <a:ea typeface="Roboto"/>
              <a:cs typeface="Roboto"/>
              <a:sym typeface="Roboto"/>
            </a:endParaRPr>
          </a:p>
        </p:txBody>
      </p:sp>
      <p:sp>
        <p:nvSpPr>
          <p:cNvPr id="1238" name="Google Shape;1238;p77"/>
          <p:cNvSpPr/>
          <p:nvPr/>
        </p:nvSpPr>
        <p:spPr>
          <a:xfrm>
            <a:off x="5245075" y="3343725"/>
            <a:ext cx="1227600" cy="8019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 To: B</a:t>
            </a:r>
            <a:endParaRPr sz="1200">
              <a:latin typeface="Roboto"/>
              <a:ea typeface="Roboto"/>
              <a:cs typeface="Roboto"/>
              <a:sym typeface="Roboto"/>
            </a:endParaRPr>
          </a:p>
        </p:txBody>
      </p:sp>
      <p:sp>
        <p:nvSpPr>
          <p:cNvPr id="1239" name="Google Shape;1239;p77"/>
          <p:cNvSpPr/>
          <p:nvPr/>
        </p:nvSpPr>
        <p:spPr>
          <a:xfrm>
            <a:off x="5312425" y="3613499"/>
            <a:ext cx="10929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"Your days are numbered."</a:t>
            </a:r>
            <a:endParaRPr sz="1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Internet Design Challenges – Federation</a:t>
            </a:r>
            <a:endParaRPr/>
          </a:p>
        </p:txBody>
      </p:sp>
      <p:sp>
        <p:nvSpPr>
          <p:cNvPr id="253" name="Google Shape;253;p33"/>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Challenge: The Internet is </a:t>
            </a:r>
            <a:r>
              <a:rPr lang="en" b="1"/>
              <a:t>federated</a:t>
            </a:r>
            <a:r>
              <a:rPr lang="en"/>
              <a:t>.</a:t>
            </a:r>
            <a:endParaRPr/>
          </a:p>
          <a:p>
            <a:pPr marL="457200" lvl="0" indent="-342900" algn="l" rtl="0">
              <a:spcBef>
                <a:spcPts val="600"/>
              </a:spcBef>
              <a:spcAft>
                <a:spcPts val="0"/>
              </a:spcAft>
              <a:buSzPts val="1800"/>
              <a:buChar char="●"/>
            </a:pPr>
            <a:r>
              <a:rPr lang="en"/>
              <a:t>No single operator. Over 100,000 different network operators!</a:t>
            </a:r>
            <a:endParaRPr/>
          </a:p>
          <a:p>
            <a:pPr marL="914400" lvl="1" indent="-342900" algn="l" rtl="0">
              <a:spcBef>
                <a:spcPts val="0"/>
              </a:spcBef>
              <a:spcAft>
                <a:spcPts val="0"/>
              </a:spcAft>
              <a:buSzPts val="1800"/>
              <a:buChar char="○"/>
            </a:pPr>
            <a:r>
              <a:rPr lang="en"/>
              <a:t>UC Berkeley, AT&amp;T, China Telecom, etc.</a:t>
            </a:r>
            <a:endParaRPr/>
          </a:p>
          <a:p>
            <a:pPr marL="457200" lvl="0" indent="-342900" algn="l" rtl="0">
              <a:spcBef>
                <a:spcPts val="0"/>
              </a:spcBef>
              <a:spcAft>
                <a:spcPts val="0"/>
              </a:spcAft>
              <a:buSzPts val="1800"/>
              <a:buChar char="●"/>
            </a:pPr>
            <a:r>
              <a:rPr lang="en"/>
              <a:t>Operators most </a:t>
            </a:r>
            <a:r>
              <a:rPr lang="en" i="1"/>
              <a:t>cooperate</a:t>
            </a:r>
            <a:r>
              <a:rPr lang="en"/>
              <a:t> to form a global network.</a:t>
            </a:r>
            <a:endParaRPr/>
          </a:p>
          <a:p>
            <a:pPr marL="457200" lvl="0" indent="-342900" algn="l" rtl="0">
              <a:spcBef>
                <a:spcPts val="0"/>
              </a:spcBef>
              <a:spcAft>
                <a:spcPts val="0"/>
              </a:spcAft>
              <a:buSzPts val="1800"/>
              <a:buChar char="●"/>
            </a:pPr>
            <a:r>
              <a:rPr lang="en"/>
              <a:t>Must consider business incentives.</a:t>
            </a:r>
            <a:endParaRPr/>
          </a:p>
          <a:p>
            <a:pPr marL="914400" lvl="1" indent="-342900" algn="l" rtl="0">
              <a:spcBef>
                <a:spcPts val="0"/>
              </a:spcBef>
              <a:spcAft>
                <a:spcPts val="0"/>
              </a:spcAft>
              <a:buSzPts val="1800"/>
              <a:buChar char="○"/>
            </a:pPr>
            <a:r>
              <a:rPr lang="en"/>
              <a:t>Rivals might not want to share private information.</a:t>
            </a:r>
            <a:endParaRPr/>
          </a:p>
          <a:p>
            <a:pPr marL="457200" lvl="0" indent="-342900" algn="l" rtl="0">
              <a:spcBef>
                <a:spcPts val="0"/>
              </a:spcBef>
              <a:spcAft>
                <a:spcPts val="0"/>
              </a:spcAft>
              <a:buSzPts val="1800"/>
              <a:buChar char="●"/>
            </a:pPr>
            <a:r>
              <a:rPr lang="en"/>
              <a:t>Complicates innovation.</a:t>
            </a:r>
            <a:endParaRPr/>
          </a:p>
          <a:p>
            <a:pPr marL="914400" lvl="1" indent="-342900" algn="l" rtl="0">
              <a:spcBef>
                <a:spcPts val="0"/>
              </a:spcBef>
              <a:spcAft>
                <a:spcPts val="0"/>
              </a:spcAft>
              <a:buSzPts val="1800"/>
              <a:buChar char="○"/>
            </a:pPr>
            <a:r>
              <a:rPr lang="en"/>
              <a:t>Operators have to run the same software to talk to each other.</a:t>
            </a:r>
            <a:endParaRPr/>
          </a:p>
          <a:p>
            <a:pPr marL="914400" lvl="1" indent="-342900" algn="l" rtl="0">
              <a:spcBef>
                <a:spcPts val="0"/>
              </a:spcBef>
              <a:spcAft>
                <a:spcPts val="0"/>
              </a:spcAft>
              <a:buSzPts val="1800"/>
              <a:buChar char="○"/>
            </a:pPr>
            <a:r>
              <a:rPr lang="en"/>
              <a:t>If you have a brand-new feature, but nobody else has it, it's useless.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78"/>
          <p:cNvSpPr/>
          <p:nvPr/>
        </p:nvSpPr>
        <p:spPr>
          <a:xfrm>
            <a:off x="27586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2</a:t>
            </a:r>
            <a:endParaRPr>
              <a:latin typeface="Roboto"/>
              <a:ea typeface="Roboto"/>
              <a:cs typeface="Roboto"/>
              <a:sym typeface="Roboto"/>
            </a:endParaRPr>
          </a:p>
        </p:txBody>
      </p:sp>
      <p:sp>
        <p:nvSpPr>
          <p:cNvPr id="1245" name="Google Shape;1245;p7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246" name="Google Shape;1246;p78"/>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letter might hop across multiple post offices.</a:t>
            </a:r>
            <a:br>
              <a:rPr lang="en"/>
            </a:br>
            <a:r>
              <a:rPr lang="en"/>
              <a:t>Each post office unwraps the box, revealing the envelope inside.</a:t>
            </a:r>
            <a:br>
              <a:rPr lang="en"/>
            </a:br>
            <a:r>
              <a:rPr lang="en"/>
              <a:t>Then, it puts the letter in a new box, destined for the next post office.</a:t>
            </a:r>
            <a:endParaRPr/>
          </a:p>
        </p:txBody>
      </p:sp>
      <p:sp>
        <p:nvSpPr>
          <p:cNvPr id="1247" name="Google Shape;1247;p78"/>
          <p:cNvSpPr/>
          <p:nvPr/>
        </p:nvSpPr>
        <p:spPr>
          <a:xfrm>
            <a:off x="2440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A</a:t>
            </a:r>
            <a:endParaRPr>
              <a:latin typeface="Roboto"/>
              <a:ea typeface="Roboto"/>
              <a:cs typeface="Roboto"/>
              <a:sym typeface="Roboto"/>
            </a:endParaRPr>
          </a:p>
        </p:txBody>
      </p:sp>
      <p:sp>
        <p:nvSpPr>
          <p:cNvPr id="1248" name="Google Shape;1248;p78"/>
          <p:cNvSpPr/>
          <p:nvPr/>
        </p:nvSpPr>
        <p:spPr>
          <a:xfrm>
            <a:off x="2440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A</a:t>
            </a:r>
            <a:endParaRPr>
              <a:latin typeface="Roboto"/>
              <a:ea typeface="Roboto"/>
              <a:cs typeface="Roboto"/>
              <a:sym typeface="Roboto"/>
            </a:endParaRPr>
          </a:p>
        </p:txBody>
      </p:sp>
      <p:cxnSp>
        <p:nvCxnSpPr>
          <p:cNvPr id="1249" name="Google Shape;1249;p78"/>
          <p:cNvCxnSpPr>
            <a:stCxn id="1248" idx="2"/>
            <a:endCxn id="1247" idx="0"/>
          </p:cNvCxnSpPr>
          <p:nvPr/>
        </p:nvCxnSpPr>
        <p:spPr>
          <a:xfrm>
            <a:off x="824275" y="31773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50" name="Google Shape;1250;p78"/>
          <p:cNvSpPr/>
          <p:nvPr/>
        </p:nvSpPr>
        <p:spPr>
          <a:xfrm>
            <a:off x="2440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A</a:t>
            </a:r>
            <a:endParaRPr>
              <a:latin typeface="Roboto"/>
              <a:ea typeface="Roboto"/>
              <a:cs typeface="Roboto"/>
              <a:sym typeface="Roboto"/>
            </a:endParaRPr>
          </a:p>
        </p:txBody>
      </p:sp>
      <p:cxnSp>
        <p:nvCxnSpPr>
          <p:cNvPr id="1251" name="Google Shape;1251;p78"/>
          <p:cNvCxnSpPr>
            <a:stCxn id="1250" idx="2"/>
            <a:endCxn id="1248" idx="0"/>
          </p:cNvCxnSpPr>
          <p:nvPr/>
        </p:nvCxnSpPr>
        <p:spPr>
          <a:xfrm>
            <a:off x="824275" y="23391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52" name="Google Shape;1252;p78"/>
          <p:cNvSpPr/>
          <p:nvPr/>
        </p:nvSpPr>
        <p:spPr>
          <a:xfrm>
            <a:off x="52732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5</a:t>
            </a:r>
            <a:endParaRPr>
              <a:latin typeface="Roboto"/>
              <a:ea typeface="Roboto"/>
              <a:cs typeface="Roboto"/>
              <a:sym typeface="Roboto"/>
            </a:endParaRPr>
          </a:p>
        </p:txBody>
      </p:sp>
      <p:sp>
        <p:nvSpPr>
          <p:cNvPr id="1253" name="Google Shape;1253;p78"/>
          <p:cNvSpPr/>
          <p:nvPr/>
        </p:nvSpPr>
        <p:spPr>
          <a:xfrm>
            <a:off x="77878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B</a:t>
            </a:r>
            <a:endParaRPr>
              <a:latin typeface="Roboto"/>
              <a:ea typeface="Roboto"/>
              <a:cs typeface="Roboto"/>
              <a:sym typeface="Roboto"/>
            </a:endParaRPr>
          </a:p>
        </p:txBody>
      </p:sp>
      <p:sp>
        <p:nvSpPr>
          <p:cNvPr id="1254" name="Google Shape;1254;p78"/>
          <p:cNvSpPr/>
          <p:nvPr/>
        </p:nvSpPr>
        <p:spPr>
          <a:xfrm>
            <a:off x="77878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B</a:t>
            </a:r>
            <a:endParaRPr>
              <a:latin typeface="Roboto"/>
              <a:ea typeface="Roboto"/>
              <a:cs typeface="Roboto"/>
              <a:sym typeface="Roboto"/>
            </a:endParaRPr>
          </a:p>
        </p:txBody>
      </p:sp>
      <p:cxnSp>
        <p:nvCxnSpPr>
          <p:cNvPr id="1255" name="Google Shape;1255;p78"/>
          <p:cNvCxnSpPr>
            <a:stCxn id="1254" idx="2"/>
            <a:endCxn id="1253" idx="0"/>
          </p:cNvCxnSpPr>
          <p:nvPr/>
        </p:nvCxnSpPr>
        <p:spPr>
          <a:xfrm>
            <a:off x="8368075" y="31773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56" name="Google Shape;1256;p78"/>
          <p:cNvSpPr/>
          <p:nvPr/>
        </p:nvSpPr>
        <p:spPr>
          <a:xfrm>
            <a:off x="77878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B</a:t>
            </a:r>
            <a:endParaRPr>
              <a:latin typeface="Roboto"/>
              <a:ea typeface="Roboto"/>
              <a:cs typeface="Roboto"/>
              <a:sym typeface="Roboto"/>
            </a:endParaRPr>
          </a:p>
        </p:txBody>
      </p:sp>
      <p:cxnSp>
        <p:nvCxnSpPr>
          <p:cNvPr id="1257" name="Google Shape;1257;p78"/>
          <p:cNvCxnSpPr>
            <a:stCxn id="1256" idx="2"/>
            <a:endCxn id="1254" idx="0"/>
          </p:cNvCxnSpPr>
          <p:nvPr/>
        </p:nvCxnSpPr>
        <p:spPr>
          <a:xfrm>
            <a:off x="8368075" y="23391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58" name="Google Shape;1258;p78"/>
          <p:cNvSpPr/>
          <p:nvPr/>
        </p:nvSpPr>
        <p:spPr>
          <a:xfrm>
            <a:off x="2440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7</a:t>
            </a:r>
            <a:endParaRPr>
              <a:latin typeface="Roboto"/>
              <a:ea typeface="Roboto"/>
              <a:cs typeface="Roboto"/>
              <a:sym typeface="Roboto"/>
            </a:endParaRPr>
          </a:p>
        </p:txBody>
      </p:sp>
      <p:cxnSp>
        <p:nvCxnSpPr>
          <p:cNvPr id="1259" name="Google Shape;1259;p78"/>
          <p:cNvCxnSpPr>
            <a:stCxn id="1247" idx="2"/>
            <a:endCxn id="1258" idx="0"/>
          </p:cNvCxnSpPr>
          <p:nvPr/>
        </p:nvCxnSpPr>
        <p:spPr>
          <a:xfrm>
            <a:off x="824275" y="4015575"/>
            <a:ext cx="0" cy="467100"/>
          </a:xfrm>
          <a:prstGeom prst="straightConnector1">
            <a:avLst/>
          </a:prstGeom>
          <a:noFill/>
          <a:ln w="9525" cap="flat" cmpd="sng">
            <a:solidFill>
              <a:schemeClr val="dk2"/>
            </a:solidFill>
            <a:prstDash val="solid"/>
            <a:round/>
            <a:headEnd type="none" w="med" len="med"/>
            <a:tailEnd type="triangle" w="med" len="med"/>
          </a:ln>
        </p:spPr>
      </p:cxnSp>
      <p:sp>
        <p:nvSpPr>
          <p:cNvPr id="1260" name="Google Shape;1260;p78"/>
          <p:cNvSpPr/>
          <p:nvPr/>
        </p:nvSpPr>
        <p:spPr>
          <a:xfrm>
            <a:off x="77878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9</a:t>
            </a:r>
            <a:endParaRPr>
              <a:latin typeface="Roboto"/>
              <a:ea typeface="Roboto"/>
              <a:cs typeface="Roboto"/>
              <a:sym typeface="Roboto"/>
            </a:endParaRPr>
          </a:p>
        </p:txBody>
      </p:sp>
      <p:cxnSp>
        <p:nvCxnSpPr>
          <p:cNvPr id="1261" name="Google Shape;1261;p78"/>
          <p:cNvCxnSpPr>
            <a:stCxn id="1253" idx="2"/>
            <a:endCxn id="1260" idx="0"/>
          </p:cNvCxnSpPr>
          <p:nvPr/>
        </p:nvCxnSpPr>
        <p:spPr>
          <a:xfrm>
            <a:off x="8368075" y="4015575"/>
            <a:ext cx="0" cy="467100"/>
          </a:xfrm>
          <a:prstGeom prst="straightConnector1">
            <a:avLst/>
          </a:prstGeom>
          <a:noFill/>
          <a:ln w="9525" cap="flat" cmpd="sng">
            <a:solidFill>
              <a:schemeClr val="dk2"/>
            </a:solidFill>
            <a:prstDash val="solid"/>
            <a:round/>
            <a:headEnd type="triangle" w="med" len="med"/>
            <a:tailEnd type="none" w="med" len="med"/>
          </a:ln>
        </p:spPr>
      </p:cxnSp>
      <p:sp>
        <p:nvSpPr>
          <p:cNvPr id="1262" name="Google Shape;1262;p78"/>
          <p:cNvSpPr/>
          <p:nvPr/>
        </p:nvSpPr>
        <p:spPr>
          <a:xfrm>
            <a:off x="6052521" y="19680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5</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9</a:t>
            </a:r>
            <a:endParaRPr sz="1200">
              <a:latin typeface="Roboto"/>
              <a:ea typeface="Roboto"/>
              <a:cs typeface="Roboto"/>
              <a:sym typeface="Roboto"/>
            </a:endParaRPr>
          </a:p>
        </p:txBody>
      </p:sp>
      <p:sp>
        <p:nvSpPr>
          <p:cNvPr id="1263" name="Google Shape;1263;p78"/>
          <p:cNvSpPr/>
          <p:nvPr/>
        </p:nvSpPr>
        <p:spPr>
          <a:xfrm>
            <a:off x="6147021" y="2468400"/>
            <a:ext cx="1369500" cy="1358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123 Alice St</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456 Bob St</a:t>
            </a:r>
            <a:endParaRPr sz="1200">
              <a:latin typeface="Roboto"/>
              <a:ea typeface="Roboto"/>
              <a:cs typeface="Roboto"/>
              <a:sym typeface="Roboto"/>
            </a:endParaRPr>
          </a:p>
        </p:txBody>
      </p:sp>
      <p:sp>
        <p:nvSpPr>
          <p:cNvPr id="1264" name="Google Shape;1264;p78"/>
          <p:cNvSpPr/>
          <p:nvPr/>
        </p:nvSpPr>
        <p:spPr>
          <a:xfrm>
            <a:off x="6217972" y="2972625"/>
            <a:ext cx="1227600" cy="8019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 To: B</a:t>
            </a:r>
            <a:endParaRPr sz="1200">
              <a:latin typeface="Roboto"/>
              <a:ea typeface="Roboto"/>
              <a:cs typeface="Roboto"/>
              <a:sym typeface="Roboto"/>
            </a:endParaRPr>
          </a:p>
        </p:txBody>
      </p:sp>
      <p:sp>
        <p:nvSpPr>
          <p:cNvPr id="1265" name="Google Shape;1265;p78"/>
          <p:cNvSpPr/>
          <p:nvPr/>
        </p:nvSpPr>
        <p:spPr>
          <a:xfrm>
            <a:off x="6285321" y="3242399"/>
            <a:ext cx="10929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"Your days are numbered."</a:t>
            </a:r>
            <a:endParaRPr sz="1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6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79"/>
          <p:cNvSpPr/>
          <p:nvPr/>
        </p:nvSpPr>
        <p:spPr>
          <a:xfrm>
            <a:off x="27586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2</a:t>
            </a:r>
            <a:endParaRPr>
              <a:latin typeface="Roboto"/>
              <a:ea typeface="Roboto"/>
              <a:cs typeface="Roboto"/>
              <a:sym typeface="Roboto"/>
            </a:endParaRPr>
          </a:p>
        </p:txBody>
      </p:sp>
      <p:sp>
        <p:nvSpPr>
          <p:cNvPr id="1271" name="Google Shape;1271;p7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272" name="Google Shape;1272;p79"/>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letter might hop across multiple post offices.</a:t>
            </a:r>
            <a:br>
              <a:rPr lang="en"/>
            </a:br>
            <a:r>
              <a:rPr lang="en"/>
              <a:t>Each post office unwraps the box, revealing the envelope inside.</a:t>
            </a:r>
            <a:br>
              <a:rPr lang="en"/>
            </a:br>
            <a:r>
              <a:rPr lang="en"/>
              <a:t>Then, it puts the letter in a new box, destined for the next post office.</a:t>
            </a:r>
            <a:endParaRPr/>
          </a:p>
        </p:txBody>
      </p:sp>
      <p:sp>
        <p:nvSpPr>
          <p:cNvPr id="1273" name="Google Shape;1273;p79"/>
          <p:cNvSpPr/>
          <p:nvPr/>
        </p:nvSpPr>
        <p:spPr>
          <a:xfrm>
            <a:off x="2440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A</a:t>
            </a:r>
            <a:endParaRPr>
              <a:latin typeface="Roboto"/>
              <a:ea typeface="Roboto"/>
              <a:cs typeface="Roboto"/>
              <a:sym typeface="Roboto"/>
            </a:endParaRPr>
          </a:p>
        </p:txBody>
      </p:sp>
      <p:sp>
        <p:nvSpPr>
          <p:cNvPr id="1274" name="Google Shape;1274;p79"/>
          <p:cNvSpPr/>
          <p:nvPr/>
        </p:nvSpPr>
        <p:spPr>
          <a:xfrm>
            <a:off x="2440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A</a:t>
            </a:r>
            <a:endParaRPr>
              <a:latin typeface="Roboto"/>
              <a:ea typeface="Roboto"/>
              <a:cs typeface="Roboto"/>
              <a:sym typeface="Roboto"/>
            </a:endParaRPr>
          </a:p>
        </p:txBody>
      </p:sp>
      <p:cxnSp>
        <p:nvCxnSpPr>
          <p:cNvPr id="1275" name="Google Shape;1275;p79"/>
          <p:cNvCxnSpPr>
            <a:stCxn id="1274" idx="2"/>
            <a:endCxn id="1273" idx="0"/>
          </p:cNvCxnSpPr>
          <p:nvPr/>
        </p:nvCxnSpPr>
        <p:spPr>
          <a:xfrm>
            <a:off x="824275" y="3177375"/>
            <a:ext cx="0" cy="467100"/>
          </a:xfrm>
          <a:prstGeom prst="straightConnector1">
            <a:avLst/>
          </a:prstGeom>
          <a:noFill/>
          <a:ln w="19050" cap="flat" cmpd="sng">
            <a:solidFill>
              <a:schemeClr val="accent2"/>
            </a:solidFill>
            <a:prstDash val="solid"/>
            <a:round/>
            <a:headEnd type="none" w="med" len="med"/>
            <a:tailEnd type="triangle" w="med" len="med"/>
          </a:ln>
        </p:spPr>
      </p:cxnSp>
      <p:sp>
        <p:nvSpPr>
          <p:cNvPr id="1276" name="Google Shape;1276;p79"/>
          <p:cNvSpPr/>
          <p:nvPr/>
        </p:nvSpPr>
        <p:spPr>
          <a:xfrm>
            <a:off x="2440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A</a:t>
            </a:r>
            <a:endParaRPr>
              <a:latin typeface="Roboto"/>
              <a:ea typeface="Roboto"/>
              <a:cs typeface="Roboto"/>
              <a:sym typeface="Roboto"/>
            </a:endParaRPr>
          </a:p>
        </p:txBody>
      </p:sp>
      <p:cxnSp>
        <p:nvCxnSpPr>
          <p:cNvPr id="1277" name="Google Shape;1277;p79"/>
          <p:cNvCxnSpPr>
            <a:stCxn id="1276" idx="2"/>
            <a:endCxn id="1274" idx="0"/>
          </p:cNvCxnSpPr>
          <p:nvPr/>
        </p:nvCxnSpPr>
        <p:spPr>
          <a:xfrm>
            <a:off x="824275" y="2339175"/>
            <a:ext cx="0" cy="467100"/>
          </a:xfrm>
          <a:prstGeom prst="straightConnector1">
            <a:avLst/>
          </a:prstGeom>
          <a:noFill/>
          <a:ln w="19050" cap="flat" cmpd="sng">
            <a:solidFill>
              <a:schemeClr val="accent2"/>
            </a:solidFill>
            <a:prstDash val="solid"/>
            <a:round/>
            <a:headEnd type="none" w="med" len="med"/>
            <a:tailEnd type="triangle" w="med" len="med"/>
          </a:ln>
        </p:spPr>
      </p:cxnSp>
      <p:sp>
        <p:nvSpPr>
          <p:cNvPr id="1278" name="Google Shape;1278;p79"/>
          <p:cNvSpPr/>
          <p:nvPr/>
        </p:nvSpPr>
        <p:spPr>
          <a:xfrm>
            <a:off x="52732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5</a:t>
            </a:r>
            <a:endParaRPr>
              <a:latin typeface="Roboto"/>
              <a:ea typeface="Roboto"/>
              <a:cs typeface="Roboto"/>
              <a:sym typeface="Roboto"/>
            </a:endParaRPr>
          </a:p>
        </p:txBody>
      </p:sp>
      <p:sp>
        <p:nvSpPr>
          <p:cNvPr id="1279" name="Google Shape;1279;p79"/>
          <p:cNvSpPr/>
          <p:nvPr/>
        </p:nvSpPr>
        <p:spPr>
          <a:xfrm>
            <a:off x="7787875" y="3644475"/>
            <a:ext cx="11604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Mail Room B</a:t>
            </a:r>
            <a:endParaRPr>
              <a:latin typeface="Roboto"/>
              <a:ea typeface="Roboto"/>
              <a:cs typeface="Roboto"/>
              <a:sym typeface="Roboto"/>
            </a:endParaRPr>
          </a:p>
        </p:txBody>
      </p:sp>
      <p:sp>
        <p:nvSpPr>
          <p:cNvPr id="1280" name="Google Shape;1280;p79"/>
          <p:cNvSpPr/>
          <p:nvPr/>
        </p:nvSpPr>
        <p:spPr>
          <a:xfrm>
            <a:off x="7787875" y="2806275"/>
            <a:ext cx="11604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Secretary B</a:t>
            </a:r>
            <a:endParaRPr>
              <a:latin typeface="Roboto"/>
              <a:ea typeface="Roboto"/>
              <a:cs typeface="Roboto"/>
              <a:sym typeface="Roboto"/>
            </a:endParaRPr>
          </a:p>
        </p:txBody>
      </p:sp>
      <p:cxnSp>
        <p:nvCxnSpPr>
          <p:cNvPr id="1281" name="Google Shape;1281;p79"/>
          <p:cNvCxnSpPr>
            <a:stCxn id="1280" idx="2"/>
            <a:endCxn id="1279" idx="0"/>
          </p:cNvCxnSpPr>
          <p:nvPr/>
        </p:nvCxnSpPr>
        <p:spPr>
          <a:xfrm>
            <a:off x="8368075" y="3177375"/>
            <a:ext cx="0" cy="467100"/>
          </a:xfrm>
          <a:prstGeom prst="straightConnector1">
            <a:avLst/>
          </a:prstGeom>
          <a:noFill/>
          <a:ln w="19050" cap="flat" cmpd="sng">
            <a:solidFill>
              <a:schemeClr val="accent2"/>
            </a:solidFill>
            <a:prstDash val="solid"/>
            <a:round/>
            <a:headEnd type="triangle" w="med" len="med"/>
            <a:tailEnd type="none" w="med" len="med"/>
          </a:ln>
        </p:spPr>
      </p:cxnSp>
      <p:sp>
        <p:nvSpPr>
          <p:cNvPr id="1282" name="Google Shape;1282;p79"/>
          <p:cNvSpPr/>
          <p:nvPr/>
        </p:nvSpPr>
        <p:spPr>
          <a:xfrm>
            <a:off x="7787875" y="1968075"/>
            <a:ext cx="11604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CEO B</a:t>
            </a:r>
            <a:endParaRPr>
              <a:latin typeface="Roboto"/>
              <a:ea typeface="Roboto"/>
              <a:cs typeface="Roboto"/>
              <a:sym typeface="Roboto"/>
            </a:endParaRPr>
          </a:p>
        </p:txBody>
      </p:sp>
      <p:cxnSp>
        <p:nvCxnSpPr>
          <p:cNvPr id="1283" name="Google Shape;1283;p79"/>
          <p:cNvCxnSpPr>
            <a:stCxn id="1282" idx="2"/>
            <a:endCxn id="1280" idx="0"/>
          </p:cNvCxnSpPr>
          <p:nvPr/>
        </p:nvCxnSpPr>
        <p:spPr>
          <a:xfrm>
            <a:off x="8368075" y="2339175"/>
            <a:ext cx="0" cy="467100"/>
          </a:xfrm>
          <a:prstGeom prst="straightConnector1">
            <a:avLst/>
          </a:prstGeom>
          <a:noFill/>
          <a:ln w="19050" cap="flat" cmpd="sng">
            <a:solidFill>
              <a:schemeClr val="accent2"/>
            </a:solidFill>
            <a:prstDash val="solid"/>
            <a:round/>
            <a:headEnd type="triangle" w="med" len="med"/>
            <a:tailEnd type="none" w="med" len="med"/>
          </a:ln>
        </p:spPr>
      </p:cxnSp>
      <p:sp>
        <p:nvSpPr>
          <p:cNvPr id="1284" name="Google Shape;1284;p79"/>
          <p:cNvSpPr/>
          <p:nvPr/>
        </p:nvSpPr>
        <p:spPr>
          <a:xfrm>
            <a:off x="2440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7</a:t>
            </a:r>
            <a:endParaRPr>
              <a:latin typeface="Roboto"/>
              <a:ea typeface="Roboto"/>
              <a:cs typeface="Roboto"/>
              <a:sym typeface="Roboto"/>
            </a:endParaRPr>
          </a:p>
        </p:txBody>
      </p:sp>
      <p:cxnSp>
        <p:nvCxnSpPr>
          <p:cNvPr id="1285" name="Google Shape;1285;p79"/>
          <p:cNvCxnSpPr>
            <a:stCxn id="1273" idx="2"/>
            <a:endCxn id="1284" idx="0"/>
          </p:cNvCxnSpPr>
          <p:nvPr/>
        </p:nvCxnSpPr>
        <p:spPr>
          <a:xfrm>
            <a:off x="824275" y="4015575"/>
            <a:ext cx="0" cy="467100"/>
          </a:xfrm>
          <a:prstGeom prst="straightConnector1">
            <a:avLst/>
          </a:prstGeom>
          <a:noFill/>
          <a:ln w="19050" cap="flat" cmpd="sng">
            <a:solidFill>
              <a:schemeClr val="accent2"/>
            </a:solidFill>
            <a:prstDash val="solid"/>
            <a:round/>
            <a:headEnd type="none" w="med" len="med"/>
            <a:tailEnd type="triangle" w="med" len="med"/>
          </a:ln>
        </p:spPr>
      </p:cxnSp>
      <p:sp>
        <p:nvSpPr>
          <p:cNvPr id="1286" name="Google Shape;1286;p79"/>
          <p:cNvSpPr/>
          <p:nvPr/>
        </p:nvSpPr>
        <p:spPr>
          <a:xfrm>
            <a:off x="7787875" y="4482675"/>
            <a:ext cx="11604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Post Office 9</a:t>
            </a:r>
            <a:endParaRPr>
              <a:latin typeface="Roboto"/>
              <a:ea typeface="Roboto"/>
              <a:cs typeface="Roboto"/>
              <a:sym typeface="Roboto"/>
            </a:endParaRPr>
          </a:p>
        </p:txBody>
      </p:sp>
      <p:cxnSp>
        <p:nvCxnSpPr>
          <p:cNvPr id="1287" name="Google Shape;1287;p79"/>
          <p:cNvCxnSpPr>
            <a:stCxn id="1279" idx="2"/>
            <a:endCxn id="1286" idx="0"/>
          </p:cNvCxnSpPr>
          <p:nvPr/>
        </p:nvCxnSpPr>
        <p:spPr>
          <a:xfrm>
            <a:off x="8368075" y="4015575"/>
            <a:ext cx="0" cy="467100"/>
          </a:xfrm>
          <a:prstGeom prst="straightConnector1">
            <a:avLst/>
          </a:prstGeom>
          <a:noFill/>
          <a:ln w="19050" cap="flat" cmpd="sng">
            <a:solidFill>
              <a:schemeClr val="accent2"/>
            </a:solidFill>
            <a:prstDash val="solid"/>
            <a:round/>
            <a:headEnd type="triangle" w="med" len="med"/>
            <a:tailEnd type="none" w="med" len="med"/>
          </a:ln>
        </p:spPr>
      </p:cxnSp>
      <p:sp>
        <p:nvSpPr>
          <p:cNvPr id="1288" name="Google Shape;1288;p79"/>
          <p:cNvSpPr/>
          <p:nvPr/>
        </p:nvSpPr>
        <p:spPr>
          <a:xfrm>
            <a:off x="2565021" y="1968075"/>
            <a:ext cx="1547700" cy="19068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Post Office 2</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Post Office 5</a:t>
            </a:r>
            <a:endParaRPr sz="1200">
              <a:latin typeface="Roboto"/>
              <a:ea typeface="Roboto"/>
              <a:cs typeface="Roboto"/>
              <a:sym typeface="Roboto"/>
            </a:endParaRPr>
          </a:p>
        </p:txBody>
      </p:sp>
      <p:sp>
        <p:nvSpPr>
          <p:cNvPr id="1289" name="Google Shape;1289;p79"/>
          <p:cNvSpPr/>
          <p:nvPr/>
        </p:nvSpPr>
        <p:spPr>
          <a:xfrm>
            <a:off x="2659521" y="2468400"/>
            <a:ext cx="1369500" cy="1358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123 Alice St</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456 Bob St</a:t>
            </a:r>
            <a:endParaRPr sz="1200">
              <a:latin typeface="Roboto"/>
              <a:ea typeface="Roboto"/>
              <a:cs typeface="Roboto"/>
              <a:sym typeface="Roboto"/>
            </a:endParaRPr>
          </a:p>
        </p:txBody>
      </p:sp>
      <p:sp>
        <p:nvSpPr>
          <p:cNvPr id="1290" name="Google Shape;1290;p79"/>
          <p:cNvSpPr/>
          <p:nvPr/>
        </p:nvSpPr>
        <p:spPr>
          <a:xfrm>
            <a:off x="2730472" y="2972625"/>
            <a:ext cx="1227600" cy="8019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 To: B</a:t>
            </a:r>
            <a:endParaRPr sz="1200">
              <a:latin typeface="Roboto"/>
              <a:ea typeface="Roboto"/>
              <a:cs typeface="Roboto"/>
              <a:sym typeface="Roboto"/>
            </a:endParaRPr>
          </a:p>
        </p:txBody>
      </p:sp>
      <p:sp>
        <p:nvSpPr>
          <p:cNvPr id="1291" name="Google Shape;1291;p79"/>
          <p:cNvSpPr/>
          <p:nvPr/>
        </p:nvSpPr>
        <p:spPr>
          <a:xfrm>
            <a:off x="2797821" y="3242399"/>
            <a:ext cx="1092900" cy="477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"Your days are numbered."</a:t>
            </a:r>
            <a:endParaRPr sz="1200">
              <a:latin typeface="Roboto"/>
              <a:ea typeface="Roboto"/>
              <a:cs typeface="Roboto"/>
              <a:sym typeface="Roboto"/>
            </a:endParaRPr>
          </a:p>
        </p:txBody>
      </p:sp>
      <p:cxnSp>
        <p:nvCxnSpPr>
          <p:cNvPr id="1292" name="Google Shape;1292;p79"/>
          <p:cNvCxnSpPr>
            <a:stCxn id="1284" idx="3"/>
            <a:endCxn id="1270" idx="1"/>
          </p:cNvCxnSpPr>
          <p:nvPr/>
        </p:nvCxnSpPr>
        <p:spPr>
          <a:xfrm>
            <a:off x="1404475" y="4668225"/>
            <a:ext cx="1354200" cy="0"/>
          </a:xfrm>
          <a:prstGeom prst="straightConnector1">
            <a:avLst/>
          </a:prstGeom>
          <a:noFill/>
          <a:ln w="19050" cap="flat" cmpd="sng">
            <a:solidFill>
              <a:schemeClr val="accent2"/>
            </a:solidFill>
            <a:prstDash val="solid"/>
            <a:round/>
            <a:headEnd type="none" w="med" len="med"/>
            <a:tailEnd type="triangle" w="med" len="med"/>
          </a:ln>
        </p:spPr>
      </p:cxnSp>
      <p:cxnSp>
        <p:nvCxnSpPr>
          <p:cNvPr id="1293" name="Google Shape;1293;p79"/>
          <p:cNvCxnSpPr>
            <a:stCxn id="1270" idx="3"/>
            <a:endCxn id="1278" idx="1"/>
          </p:cNvCxnSpPr>
          <p:nvPr/>
        </p:nvCxnSpPr>
        <p:spPr>
          <a:xfrm>
            <a:off x="3919075" y="4668225"/>
            <a:ext cx="1354200" cy="0"/>
          </a:xfrm>
          <a:prstGeom prst="straightConnector1">
            <a:avLst/>
          </a:prstGeom>
          <a:noFill/>
          <a:ln w="19050" cap="flat" cmpd="sng">
            <a:solidFill>
              <a:schemeClr val="accent2"/>
            </a:solidFill>
            <a:prstDash val="solid"/>
            <a:round/>
            <a:headEnd type="none" w="med" len="med"/>
            <a:tailEnd type="triangle" w="med" len="med"/>
          </a:ln>
        </p:spPr>
      </p:cxnSp>
      <p:cxnSp>
        <p:nvCxnSpPr>
          <p:cNvPr id="1294" name="Google Shape;1294;p79"/>
          <p:cNvCxnSpPr>
            <a:stCxn id="1278" idx="3"/>
            <a:endCxn id="1286" idx="1"/>
          </p:cNvCxnSpPr>
          <p:nvPr/>
        </p:nvCxnSpPr>
        <p:spPr>
          <a:xfrm>
            <a:off x="6433675" y="4668225"/>
            <a:ext cx="1354200" cy="0"/>
          </a:xfrm>
          <a:prstGeom prst="straightConnector1">
            <a:avLst/>
          </a:prstGeom>
          <a:noFill/>
          <a:ln w="19050" cap="flat" cmpd="sng">
            <a:solidFill>
              <a:schemeClr val="accent2"/>
            </a:solidFill>
            <a:prstDash val="solid"/>
            <a:round/>
            <a:headEnd type="none" w="med" len="med"/>
            <a:tailEnd type="triangle" w="med" len="med"/>
          </a:ln>
        </p:spPr>
      </p:cxnSp>
      <p:sp>
        <p:nvSpPr>
          <p:cNvPr id="1295" name="Google Shape;1295;p79"/>
          <p:cNvSpPr txBox="1"/>
          <p:nvPr/>
        </p:nvSpPr>
        <p:spPr>
          <a:xfrm>
            <a:off x="4175700" y="1989350"/>
            <a:ext cx="23526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Intermediate post offices remove and add this header.</a:t>
            </a:r>
            <a:endParaRPr>
              <a:solidFill>
                <a:schemeClr val="accent2"/>
              </a:solidFill>
              <a:latin typeface="Roboto"/>
              <a:ea typeface="Roboto"/>
              <a:cs typeface="Roboto"/>
              <a:sym typeface="Roboto"/>
            </a:endParaRPr>
          </a:p>
        </p:txBody>
      </p:sp>
      <p:sp>
        <p:nvSpPr>
          <p:cNvPr id="1296" name="Google Shape;1296;p79"/>
          <p:cNvSpPr txBox="1"/>
          <p:nvPr/>
        </p:nvSpPr>
        <p:spPr>
          <a:xfrm>
            <a:off x="4175700" y="2596275"/>
            <a:ext cx="24915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But only the endpoints care about the higher-layer headers.</a:t>
            </a:r>
            <a:endParaRPr>
              <a:solidFill>
                <a:schemeClr val="accent2"/>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8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302" name="Google Shape;1302;p80"/>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Recall: Different layers use different addressing schemes.</a:t>
            </a:r>
            <a:endParaRPr/>
          </a:p>
          <a:p>
            <a:pPr marL="457200" lvl="0" indent="-342900" algn="l" rtl="0">
              <a:spcBef>
                <a:spcPts val="600"/>
              </a:spcBef>
              <a:spcAft>
                <a:spcPts val="0"/>
              </a:spcAft>
              <a:buSzPts val="1800"/>
              <a:buChar char="●"/>
            </a:pPr>
            <a:r>
              <a:rPr lang="en"/>
              <a:t>Each addressing scheme only makes sense to the protocol at that layer.</a:t>
            </a:r>
            <a:endParaRPr/>
          </a:p>
        </p:txBody>
      </p:sp>
      <p:sp>
        <p:nvSpPr>
          <p:cNvPr id="1303" name="Google Shape;1303;p80"/>
          <p:cNvSpPr/>
          <p:nvPr/>
        </p:nvSpPr>
        <p:spPr>
          <a:xfrm>
            <a:off x="717902" y="1937975"/>
            <a:ext cx="2250300" cy="27723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Post Office 2</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To: Post Office 5</a:t>
            </a:r>
            <a:endParaRPr sz="1600">
              <a:latin typeface="Roboto"/>
              <a:ea typeface="Roboto"/>
              <a:cs typeface="Roboto"/>
              <a:sym typeface="Roboto"/>
            </a:endParaRPr>
          </a:p>
        </p:txBody>
      </p:sp>
      <p:sp>
        <p:nvSpPr>
          <p:cNvPr id="1304" name="Google Shape;1304;p80"/>
          <p:cNvSpPr/>
          <p:nvPr/>
        </p:nvSpPr>
        <p:spPr>
          <a:xfrm>
            <a:off x="855294" y="2665385"/>
            <a:ext cx="1991100" cy="1975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123 Alice St</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To: 456 Bob St</a:t>
            </a:r>
            <a:endParaRPr sz="1600">
              <a:latin typeface="Roboto"/>
              <a:ea typeface="Roboto"/>
              <a:cs typeface="Roboto"/>
              <a:sym typeface="Roboto"/>
            </a:endParaRPr>
          </a:p>
        </p:txBody>
      </p:sp>
      <p:sp>
        <p:nvSpPr>
          <p:cNvPr id="1305" name="Google Shape;1305;p80"/>
          <p:cNvSpPr/>
          <p:nvPr/>
        </p:nvSpPr>
        <p:spPr>
          <a:xfrm>
            <a:off x="958447" y="3398466"/>
            <a:ext cx="1784700" cy="11658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A, To: B</a:t>
            </a:r>
            <a:endParaRPr sz="1600">
              <a:latin typeface="Roboto"/>
              <a:ea typeface="Roboto"/>
              <a:cs typeface="Roboto"/>
              <a:sym typeface="Roboto"/>
            </a:endParaRPr>
          </a:p>
        </p:txBody>
      </p:sp>
      <p:sp>
        <p:nvSpPr>
          <p:cNvPr id="1306" name="Google Shape;1306;p80"/>
          <p:cNvSpPr/>
          <p:nvPr/>
        </p:nvSpPr>
        <p:spPr>
          <a:xfrm>
            <a:off x="1056366" y="3790684"/>
            <a:ext cx="1588800" cy="693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Roboto"/>
                <a:ea typeface="Roboto"/>
                <a:cs typeface="Roboto"/>
                <a:sym typeface="Roboto"/>
              </a:rPr>
              <a:t>"Your days are numbered."</a:t>
            </a:r>
            <a:endParaRPr sz="1600">
              <a:latin typeface="Roboto"/>
              <a:ea typeface="Roboto"/>
              <a:cs typeface="Roboto"/>
              <a:sym typeface="Roboto"/>
            </a:endParaRPr>
          </a:p>
        </p:txBody>
      </p:sp>
      <p:sp>
        <p:nvSpPr>
          <p:cNvPr id="1307" name="Google Shape;1307;p80"/>
          <p:cNvSpPr txBox="1"/>
          <p:nvPr/>
        </p:nvSpPr>
        <p:spPr>
          <a:xfrm>
            <a:off x="3097687" y="1977517"/>
            <a:ext cx="3613800" cy="5481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rgbClr val="B45F06"/>
                </a:solidFill>
                <a:latin typeface="Roboto"/>
                <a:ea typeface="Roboto"/>
                <a:cs typeface="Roboto"/>
                <a:sym typeface="Roboto"/>
              </a:rPr>
              <a:t>Layer 2 header: Destination is the next intermediate post office.</a:t>
            </a:r>
            <a:endParaRPr sz="1600">
              <a:solidFill>
                <a:srgbClr val="B45F06"/>
              </a:solidFill>
              <a:latin typeface="Roboto"/>
              <a:ea typeface="Roboto"/>
              <a:cs typeface="Roboto"/>
              <a:sym typeface="Roboto"/>
            </a:endParaRPr>
          </a:p>
        </p:txBody>
      </p:sp>
      <p:sp>
        <p:nvSpPr>
          <p:cNvPr id="1308" name="Google Shape;1308;p80"/>
          <p:cNvSpPr txBox="1"/>
          <p:nvPr/>
        </p:nvSpPr>
        <p:spPr>
          <a:xfrm>
            <a:off x="3097687" y="2799675"/>
            <a:ext cx="5308200" cy="301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rgbClr val="38761D"/>
                </a:solidFill>
                <a:latin typeface="Roboto"/>
                <a:ea typeface="Roboto"/>
                <a:cs typeface="Roboto"/>
                <a:sym typeface="Roboto"/>
              </a:rPr>
              <a:t>Layer 3 header: Destination is always the actual endpoint.</a:t>
            </a:r>
            <a:endParaRPr sz="1600">
              <a:solidFill>
                <a:srgbClr val="38761D"/>
              </a:solidFill>
              <a:latin typeface="Roboto"/>
              <a:ea typeface="Roboto"/>
              <a:cs typeface="Roboto"/>
              <a:sym typeface="Roboto"/>
            </a:endParaRPr>
          </a:p>
        </p:txBody>
      </p:sp>
      <p:sp>
        <p:nvSpPr>
          <p:cNvPr id="1309" name="Google Shape;1309;p80"/>
          <p:cNvSpPr txBox="1"/>
          <p:nvPr/>
        </p:nvSpPr>
        <p:spPr>
          <a:xfrm>
            <a:off x="3097675" y="3409275"/>
            <a:ext cx="4772400" cy="5481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chemeClr val="accent3"/>
                </a:solidFill>
                <a:latin typeface="Roboto"/>
                <a:ea typeface="Roboto"/>
                <a:cs typeface="Roboto"/>
                <a:sym typeface="Roboto"/>
              </a:rPr>
              <a:t>Layer 4 header: A and B identify specific people in the endpoint (inside the building).</a:t>
            </a:r>
            <a:endParaRPr sz="1600">
              <a:solidFill>
                <a:schemeClr val="accent3"/>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8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Implementing Layers at Routers and End Hosts</a:t>
            </a:r>
            <a:endParaRPr/>
          </a:p>
        </p:txBody>
      </p:sp>
      <p:sp>
        <p:nvSpPr>
          <p:cNvPr id="1315" name="Google Shape;1315;p81"/>
          <p:cNvSpPr txBox="1">
            <a:spLocks noGrp="1"/>
          </p:cNvSpPr>
          <p:nvPr>
            <p:ph type="body" idx="1"/>
          </p:nvPr>
        </p:nvSpPr>
        <p:spPr>
          <a:xfrm>
            <a:off x="107050" y="402200"/>
            <a:ext cx="8909700" cy="2339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End hosts implement all the layers.</a:t>
            </a:r>
            <a:endParaRPr/>
          </a:p>
          <a:p>
            <a:pPr marL="457200" lvl="0" indent="-342900" algn="l" rtl="0">
              <a:spcBef>
                <a:spcPts val="600"/>
              </a:spcBef>
              <a:spcAft>
                <a:spcPts val="0"/>
              </a:spcAft>
              <a:buSzPts val="1800"/>
              <a:buChar char="●"/>
            </a:pPr>
            <a:r>
              <a:rPr lang="en"/>
              <a:t>Must take message, and wrap headers all the way down to bits on the wire.</a:t>
            </a:r>
            <a:endParaRPr/>
          </a:p>
          <a:p>
            <a:pPr marL="0" lvl="0" indent="0" algn="l" rtl="0">
              <a:spcBef>
                <a:spcPts val="600"/>
              </a:spcBef>
              <a:spcAft>
                <a:spcPts val="0"/>
              </a:spcAft>
              <a:buNone/>
            </a:pPr>
            <a:r>
              <a:rPr lang="en"/>
              <a:t>Routers only implement Layers 1–3.</a:t>
            </a:r>
            <a:endParaRPr/>
          </a:p>
          <a:p>
            <a:pPr marL="457200" lvl="0" indent="-342900" algn="l" rtl="0">
              <a:spcBef>
                <a:spcPts val="600"/>
              </a:spcBef>
              <a:spcAft>
                <a:spcPts val="0"/>
              </a:spcAft>
              <a:buSzPts val="1800"/>
              <a:buChar char="●"/>
            </a:pPr>
            <a:r>
              <a:rPr lang="en"/>
              <a:t>Must parse the packet (1, 2) and forward to the next router for global delivery (3).</a:t>
            </a:r>
            <a:endParaRPr/>
          </a:p>
          <a:p>
            <a:pPr marL="457200" lvl="0" indent="-342900" algn="l" rtl="0">
              <a:spcBef>
                <a:spcPts val="0"/>
              </a:spcBef>
              <a:spcAft>
                <a:spcPts val="0"/>
              </a:spcAft>
              <a:buSzPts val="1800"/>
              <a:buChar char="●"/>
            </a:pPr>
            <a:r>
              <a:rPr lang="en"/>
              <a:t>Routers don't support reliable delivery (4).</a:t>
            </a:r>
            <a:endParaRPr/>
          </a:p>
          <a:p>
            <a:pPr marL="457200" lvl="0" indent="-342900" algn="l" rtl="0">
              <a:spcBef>
                <a:spcPts val="0"/>
              </a:spcBef>
              <a:spcAft>
                <a:spcPts val="0"/>
              </a:spcAft>
              <a:buSzPts val="1800"/>
              <a:buChar char="●"/>
            </a:pPr>
            <a:r>
              <a:rPr lang="en"/>
              <a:t>Routers don't care about the application data (7).</a:t>
            </a:r>
            <a:endParaRPr/>
          </a:p>
        </p:txBody>
      </p:sp>
      <p:sp>
        <p:nvSpPr>
          <p:cNvPr id="1316" name="Google Shape;1316;p81"/>
          <p:cNvSpPr/>
          <p:nvPr/>
        </p:nvSpPr>
        <p:spPr>
          <a:xfrm>
            <a:off x="457200" y="3839642"/>
            <a:ext cx="1325700" cy="3120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2. Link</a:t>
            </a:r>
            <a:endParaRPr sz="1200">
              <a:latin typeface="Roboto"/>
              <a:ea typeface="Roboto"/>
              <a:cs typeface="Roboto"/>
              <a:sym typeface="Roboto"/>
            </a:endParaRPr>
          </a:p>
        </p:txBody>
      </p:sp>
      <p:sp>
        <p:nvSpPr>
          <p:cNvPr id="1317" name="Google Shape;1317;p81"/>
          <p:cNvSpPr/>
          <p:nvPr/>
        </p:nvSpPr>
        <p:spPr>
          <a:xfrm>
            <a:off x="457200" y="3527990"/>
            <a:ext cx="1325700" cy="3120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3. IP</a:t>
            </a:r>
            <a:endParaRPr sz="1200">
              <a:latin typeface="Roboto"/>
              <a:ea typeface="Roboto"/>
              <a:cs typeface="Roboto"/>
              <a:sym typeface="Roboto"/>
            </a:endParaRPr>
          </a:p>
        </p:txBody>
      </p:sp>
      <p:sp>
        <p:nvSpPr>
          <p:cNvPr id="1318" name="Google Shape;1318;p81"/>
          <p:cNvSpPr/>
          <p:nvPr/>
        </p:nvSpPr>
        <p:spPr>
          <a:xfrm>
            <a:off x="457200" y="4151294"/>
            <a:ext cx="1325700" cy="3120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1. Physical</a:t>
            </a:r>
            <a:endParaRPr sz="1200">
              <a:latin typeface="Roboto"/>
              <a:ea typeface="Roboto"/>
              <a:cs typeface="Roboto"/>
              <a:sym typeface="Roboto"/>
            </a:endParaRPr>
          </a:p>
        </p:txBody>
      </p:sp>
      <p:sp>
        <p:nvSpPr>
          <p:cNvPr id="1319" name="Google Shape;1319;p81"/>
          <p:cNvSpPr/>
          <p:nvPr/>
        </p:nvSpPr>
        <p:spPr>
          <a:xfrm>
            <a:off x="457200" y="3216338"/>
            <a:ext cx="1325700" cy="3120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4. Transport</a:t>
            </a:r>
            <a:endParaRPr sz="1200">
              <a:latin typeface="Roboto"/>
              <a:ea typeface="Roboto"/>
              <a:cs typeface="Roboto"/>
              <a:sym typeface="Roboto"/>
            </a:endParaRPr>
          </a:p>
        </p:txBody>
      </p:sp>
      <p:sp>
        <p:nvSpPr>
          <p:cNvPr id="1320" name="Google Shape;1320;p81"/>
          <p:cNvSpPr/>
          <p:nvPr/>
        </p:nvSpPr>
        <p:spPr>
          <a:xfrm>
            <a:off x="457200" y="2904686"/>
            <a:ext cx="1325700" cy="3120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7. Application</a:t>
            </a:r>
            <a:endParaRPr sz="1200">
              <a:latin typeface="Roboto"/>
              <a:ea typeface="Roboto"/>
              <a:cs typeface="Roboto"/>
              <a:sym typeface="Roboto"/>
            </a:endParaRPr>
          </a:p>
        </p:txBody>
      </p:sp>
      <p:sp>
        <p:nvSpPr>
          <p:cNvPr id="1321" name="Google Shape;1321;p81"/>
          <p:cNvSpPr txBox="1"/>
          <p:nvPr/>
        </p:nvSpPr>
        <p:spPr>
          <a:xfrm>
            <a:off x="457200" y="4462850"/>
            <a:ext cx="13257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00"/>
                </a:solidFill>
                <a:latin typeface="Roboto"/>
                <a:ea typeface="Roboto"/>
                <a:cs typeface="Roboto"/>
                <a:sym typeface="Roboto"/>
              </a:rPr>
              <a:t>End Host (Sender)</a:t>
            </a:r>
            <a:endParaRPr>
              <a:solidFill>
                <a:srgbClr val="000000"/>
              </a:solidFill>
              <a:latin typeface="Roboto"/>
              <a:ea typeface="Roboto"/>
              <a:cs typeface="Roboto"/>
              <a:sym typeface="Roboto"/>
            </a:endParaRPr>
          </a:p>
        </p:txBody>
      </p:sp>
      <p:sp>
        <p:nvSpPr>
          <p:cNvPr id="1322" name="Google Shape;1322;p81"/>
          <p:cNvSpPr/>
          <p:nvPr/>
        </p:nvSpPr>
        <p:spPr>
          <a:xfrm>
            <a:off x="7365350" y="3839642"/>
            <a:ext cx="1325700" cy="3120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2. Link</a:t>
            </a:r>
            <a:endParaRPr sz="1200">
              <a:latin typeface="Roboto"/>
              <a:ea typeface="Roboto"/>
              <a:cs typeface="Roboto"/>
              <a:sym typeface="Roboto"/>
            </a:endParaRPr>
          </a:p>
        </p:txBody>
      </p:sp>
      <p:sp>
        <p:nvSpPr>
          <p:cNvPr id="1323" name="Google Shape;1323;p81"/>
          <p:cNvSpPr/>
          <p:nvPr/>
        </p:nvSpPr>
        <p:spPr>
          <a:xfrm>
            <a:off x="7365350" y="3527990"/>
            <a:ext cx="1325700" cy="3120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3. IP</a:t>
            </a:r>
            <a:endParaRPr sz="1200">
              <a:latin typeface="Roboto"/>
              <a:ea typeface="Roboto"/>
              <a:cs typeface="Roboto"/>
              <a:sym typeface="Roboto"/>
            </a:endParaRPr>
          </a:p>
        </p:txBody>
      </p:sp>
      <p:sp>
        <p:nvSpPr>
          <p:cNvPr id="1324" name="Google Shape;1324;p81"/>
          <p:cNvSpPr/>
          <p:nvPr/>
        </p:nvSpPr>
        <p:spPr>
          <a:xfrm>
            <a:off x="7365350" y="4151294"/>
            <a:ext cx="1325700" cy="3120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1. Physical</a:t>
            </a:r>
            <a:endParaRPr sz="1200">
              <a:latin typeface="Roboto"/>
              <a:ea typeface="Roboto"/>
              <a:cs typeface="Roboto"/>
              <a:sym typeface="Roboto"/>
            </a:endParaRPr>
          </a:p>
        </p:txBody>
      </p:sp>
      <p:sp>
        <p:nvSpPr>
          <p:cNvPr id="1325" name="Google Shape;1325;p81"/>
          <p:cNvSpPr/>
          <p:nvPr/>
        </p:nvSpPr>
        <p:spPr>
          <a:xfrm>
            <a:off x="7365350" y="3216338"/>
            <a:ext cx="1325700" cy="3120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4. Transport</a:t>
            </a:r>
            <a:endParaRPr sz="1200">
              <a:latin typeface="Roboto"/>
              <a:ea typeface="Roboto"/>
              <a:cs typeface="Roboto"/>
              <a:sym typeface="Roboto"/>
            </a:endParaRPr>
          </a:p>
        </p:txBody>
      </p:sp>
      <p:sp>
        <p:nvSpPr>
          <p:cNvPr id="1326" name="Google Shape;1326;p81"/>
          <p:cNvSpPr/>
          <p:nvPr/>
        </p:nvSpPr>
        <p:spPr>
          <a:xfrm>
            <a:off x="7365350" y="2904686"/>
            <a:ext cx="1325700" cy="3120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7. Application</a:t>
            </a:r>
            <a:endParaRPr sz="1200">
              <a:latin typeface="Roboto"/>
              <a:ea typeface="Roboto"/>
              <a:cs typeface="Roboto"/>
              <a:sym typeface="Roboto"/>
            </a:endParaRPr>
          </a:p>
        </p:txBody>
      </p:sp>
      <p:sp>
        <p:nvSpPr>
          <p:cNvPr id="1327" name="Google Shape;1327;p81"/>
          <p:cNvSpPr txBox="1"/>
          <p:nvPr/>
        </p:nvSpPr>
        <p:spPr>
          <a:xfrm>
            <a:off x="7365349" y="4462850"/>
            <a:ext cx="13257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00"/>
                </a:solidFill>
                <a:latin typeface="Roboto"/>
                <a:ea typeface="Roboto"/>
                <a:cs typeface="Roboto"/>
                <a:sym typeface="Roboto"/>
              </a:rPr>
              <a:t>End Host (Recipient)</a:t>
            </a:r>
            <a:endParaRPr>
              <a:solidFill>
                <a:srgbClr val="000000"/>
              </a:solidFill>
              <a:latin typeface="Roboto"/>
              <a:ea typeface="Roboto"/>
              <a:cs typeface="Roboto"/>
              <a:sym typeface="Roboto"/>
            </a:endParaRPr>
          </a:p>
        </p:txBody>
      </p:sp>
      <p:sp>
        <p:nvSpPr>
          <p:cNvPr id="1328" name="Google Shape;1328;p81"/>
          <p:cNvSpPr/>
          <p:nvPr/>
        </p:nvSpPr>
        <p:spPr>
          <a:xfrm>
            <a:off x="2217092" y="3839971"/>
            <a:ext cx="1325700" cy="3120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2. Link</a:t>
            </a:r>
            <a:endParaRPr sz="1200">
              <a:latin typeface="Roboto"/>
              <a:ea typeface="Roboto"/>
              <a:cs typeface="Roboto"/>
              <a:sym typeface="Roboto"/>
            </a:endParaRPr>
          </a:p>
        </p:txBody>
      </p:sp>
      <p:sp>
        <p:nvSpPr>
          <p:cNvPr id="1329" name="Google Shape;1329;p81"/>
          <p:cNvSpPr/>
          <p:nvPr/>
        </p:nvSpPr>
        <p:spPr>
          <a:xfrm>
            <a:off x="2217092" y="3528319"/>
            <a:ext cx="1325700" cy="3120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3. IP</a:t>
            </a:r>
            <a:endParaRPr sz="1200">
              <a:latin typeface="Roboto"/>
              <a:ea typeface="Roboto"/>
              <a:cs typeface="Roboto"/>
              <a:sym typeface="Roboto"/>
            </a:endParaRPr>
          </a:p>
        </p:txBody>
      </p:sp>
      <p:sp>
        <p:nvSpPr>
          <p:cNvPr id="1330" name="Google Shape;1330;p81"/>
          <p:cNvSpPr/>
          <p:nvPr/>
        </p:nvSpPr>
        <p:spPr>
          <a:xfrm>
            <a:off x="2217092" y="4151623"/>
            <a:ext cx="1325700" cy="3120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1. Physical</a:t>
            </a:r>
            <a:endParaRPr sz="1200">
              <a:latin typeface="Roboto"/>
              <a:ea typeface="Roboto"/>
              <a:cs typeface="Roboto"/>
              <a:sym typeface="Roboto"/>
            </a:endParaRPr>
          </a:p>
        </p:txBody>
      </p:sp>
      <p:sp>
        <p:nvSpPr>
          <p:cNvPr id="1331" name="Google Shape;1331;p81"/>
          <p:cNvSpPr txBox="1"/>
          <p:nvPr/>
        </p:nvSpPr>
        <p:spPr>
          <a:xfrm>
            <a:off x="2217091" y="4463225"/>
            <a:ext cx="1325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00"/>
                </a:solidFill>
                <a:latin typeface="Roboto"/>
                <a:ea typeface="Roboto"/>
                <a:cs typeface="Roboto"/>
                <a:sym typeface="Roboto"/>
              </a:rPr>
              <a:t>Router</a:t>
            </a:r>
            <a:endParaRPr>
              <a:solidFill>
                <a:srgbClr val="000000"/>
              </a:solidFill>
              <a:latin typeface="Roboto"/>
              <a:ea typeface="Roboto"/>
              <a:cs typeface="Roboto"/>
              <a:sym typeface="Roboto"/>
            </a:endParaRPr>
          </a:p>
        </p:txBody>
      </p:sp>
      <p:sp>
        <p:nvSpPr>
          <p:cNvPr id="1332" name="Google Shape;1332;p81"/>
          <p:cNvSpPr/>
          <p:nvPr/>
        </p:nvSpPr>
        <p:spPr>
          <a:xfrm>
            <a:off x="3934267" y="3839971"/>
            <a:ext cx="1325700" cy="3120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2. Link</a:t>
            </a:r>
            <a:endParaRPr sz="1200">
              <a:latin typeface="Roboto"/>
              <a:ea typeface="Roboto"/>
              <a:cs typeface="Roboto"/>
              <a:sym typeface="Roboto"/>
            </a:endParaRPr>
          </a:p>
        </p:txBody>
      </p:sp>
      <p:sp>
        <p:nvSpPr>
          <p:cNvPr id="1333" name="Google Shape;1333;p81"/>
          <p:cNvSpPr/>
          <p:nvPr/>
        </p:nvSpPr>
        <p:spPr>
          <a:xfrm>
            <a:off x="3934267" y="3528319"/>
            <a:ext cx="1325700" cy="3120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3. IP</a:t>
            </a:r>
            <a:endParaRPr sz="1200">
              <a:latin typeface="Roboto"/>
              <a:ea typeface="Roboto"/>
              <a:cs typeface="Roboto"/>
              <a:sym typeface="Roboto"/>
            </a:endParaRPr>
          </a:p>
        </p:txBody>
      </p:sp>
      <p:sp>
        <p:nvSpPr>
          <p:cNvPr id="1334" name="Google Shape;1334;p81"/>
          <p:cNvSpPr/>
          <p:nvPr/>
        </p:nvSpPr>
        <p:spPr>
          <a:xfrm>
            <a:off x="3934267" y="4151623"/>
            <a:ext cx="1325700" cy="3120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1. Physical</a:t>
            </a:r>
            <a:endParaRPr sz="1200">
              <a:latin typeface="Roboto"/>
              <a:ea typeface="Roboto"/>
              <a:cs typeface="Roboto"/>
              <a:sym typeface="Roboto"/>
            </a:endParaRPr>
          </a:p>
        </p:txBody>
      </p:sp>
      <p:sp>
        <p:nvSpPr>
          <p:cNvPr id="1335" name="Google Shape;1335;p81"/>
          <p:cNvSpPr txBox="1"/>
          <p:nvPr/>
        </p:nvSpPr>
        <p:spPr>
          <a:xfrm>
            <a:off x="3934266" y="4463225"/>
            <a:ext cx="1325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00"/>
                </a:solidFill>
                <a:latin typeface="Roboto"/>
                <a:ea typeface="Roboto"/>
                <a:cs typeface="Roboto"/>
                <a:sym typeface="Roboto"/>
              </a:rPr>
              <a:t>Router</a:t>
            </a:r>
            <a:endParaRPr>
              <a:solidFill>
                <a:srgbClr val="000000"/>
              </a:solidFill>
              <a:latin typeface="Roboto"/>
              <a:ea typeface="Roboto"/>
              <a:cs typeface="Roboto"/>
              <a:sym typeface="Roboto"/>
            </a:endParaRPr>
          </a:p>
        </p:txBody>
      </p:sp>
      <p:sp>
        <p:nvSpPr>
          <p:cNvPr id="1336" name="Google Shape;1336;p81"/>
          <p:cNvSpPr/>
          <p:nvPr/>
        </p:nvSpPr>
        <p:spPr>
          <a:xfrm>
            <a:off x="5605442" y="3839971"/>
            <a:ext cx="1325700" cy="3120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2. Link</a:t>
            </a:r>
            <a:endParaRPr sz="1200">
              <a:latin typeface="Roboto"/>
              <a:ea typeface="Roboto"/>
              <a:cs typeface="Roboto"/>
              <a:sym typeface="Roboto"/>
            </a:endParaRPr>
          </a:p>
        </p:txBody>
      </p:sp>
      <p:sp>
        <p:nvSpPr>
          <p:cNvPr id="1337" name="Google Shape;1337;p81"/>
          <p:cNvSpPr/>
          <p:nvPr/>
        </p:nvSpPr>
        <p:spPr>
          <a:xfrm>
            <a:off x="5605442" y="3528319"/>
            <a:ext cx="1325700" cy="3120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3. IP</a:t>
            </a:r>
            <a:endParaRPr sz="1200">
              <a:latin typeface="Roboto"/>
              <a:ea typeface="Roboto"/>
              <a:cs typeface="Roboto"/>
              <a:sym typeface="Roboto"/>
            </a:endParaRPr>
          </a:p>
        </p:txBody>
      </p:sp>
      <p:sp>
        <p:nvSpPr>
          <p:cNvPr id="1338" name="Google Shape;1338;p81"/>
          <p:cNvSpPr/>
          <p:nvPr/>
        </p:nvSpPr>
        <p:spPr>
          <a:xfrm>
            <a:off x="5605442" y="4151623"/>
            <a:ext cx="1325700" cy="3120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1. Physical</a:t>
            </a:r>
            <a:endParaRPr sz="1200">
              <a:latin typeface="Roboto"/>
              <a:ea typeface="Roboto"/>
              <a:cs typeface="Roboto"/>
              <a:sym typeface="Roboto"/>
            </a:endParaRPr>
          </a:p>
        </p:txBody>
      </p:sp>
      <p:sp>
        <p:nvSpPr>
          <p:cNvPr id="1339" name="Google Shape;1339;p81"/>
          <p:cNvSpPr txBox="1"/>
          <p:nvPr/>
        </p:nvSpPr>
        <p:spPr>
          <a:xfrm>
            <a:off x="5605441" y="4463225"/>
            <a:ext cx="1325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00"/>
                </a:solidFill>
                <a:latin typeface="Roboto"/>
                <a:ea typeface="Roboto"/>
                <a:cs typeface="Roboto"/>
                <a:sym typeface="Roboto"/>
              </a:rPr>
              <a:t>Router</a:t>
            </a:r>
            <a:endParaRPr>
              <a:solidFill>
                <a:srgbClr val="000000"/>
              </a:solidFill>
              <a:latin typeface="Roboto"/>
              <a:ea typeface="Roboto"/>
              <a:cs typeface="Roboto"/>
              <a:sym typeface="Roboto"/>
            </a:endParaRPr>
          </a:p>
        </p:txBody>
      </p:sp>
      <p:cxnSp>
        <p:nvCxnSpPr>
          <p:cNvPr id="1340" name="Google Shape;1340;p81"/>
          <p:cNvCxnSpPr>
            <a:stCxn id="1318" idx="3"/>
            <a:endCxn id="1330" idx="1"/>
          </p:cNvCxnSpPr>
          <p:nvPr/>
        </p:nvCxnSpPr>
        <p:spPr>
          <a:xfrm>
            <a:off x="1782900" y="4307294"/>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41" name="Google Shape;1341;p81"/>
          <p:cNvCxnSpPr>
            <a:stCxn id="1330" idx="3"/>
            <a:endCxn id="1334" idx="1"/>
          </p:cNvCxnSpPr>
          <p:nvPr/>
        </p:nvCxnSpPr>
        <p:spPr>
          <a:xfrm>
            <a:off x="3542792" y="4307623"/>
            <a:ext cx="391500" cy="0"/>
          </a:xfrm>
          <a:prstGeom prst="straightConnector1">
            <a:avLst/>
          </a:prstGeom>
          <a:noFill/>
          <a:ln w="9525" cap="flat" cmpd="sng">
            <a:solidFill>
              <a:srgbClr val="666666"/>
            </a:solidFill>
            <a:prstDash val="solid"/>
            <a:round/>
            <a:headEnd type="triangle" w="med" len="med"/>
            <a:tailEnd type="triangle" w="med" len="med"/>
          </a:ln>
        </p:spPr>
      </p:cxnSp>
      <p:cxnSp>
        <p:nvCxnSpPr>
          <p:cNvPr id="1342" name="Google Shape;1342;p81"/>
          <p:cNvCxnSpPr>
            <a:stCxn id="1334" idx="3"/>
            <a:endCxn id="1338" idx="1"/>
          </p:cNvCxnSpPr>
          <p:nvPr/>
        </p:nvCxnSpPr>
        <p:spPr>
          <a:xfrm>
            <a:off x="5259967" y="4307623"/>
            <a:ext cx="345600" cy="0"/>
          </a:xfrm>
          <a:prstGeom prst="straightConnector1">
            <a:avLst/>
          </a:prstGeom>
          <a:noFill/>
          <a:ln w="9525" cap="flat" cmpd="sng">
            <a:solidFill>
              <a:srgbClr val="666666"/>
            </a:solidFill>
            <a:prstDash val="solid"/>
            <a:round/>
            <a:headEnd type="triangle" w="med" len="med"/>
            <a:tailEnd type="triangle" w="med" len="med"/>
          </a:ln>
        </p:spPr>
      </p:cxnSp>
      <p:cxnSp>
        <p:nvCxnSpPr>
          <p:cNvPr id="1343" name="Google Shape;1343;p81"/>
          <p:cNvCxnSpPr>
            <a:stCxn id="1338" idx="3"/>
            <a:endCxn id="1324" idx="1"/>
          </p:cNvCxnSpPr>
          <p:nvPr/>
        </p:nvCxnSpPr>
        <p:spPr>
          <a:xfrm rot="10800000" flipH="1">
            <a:off x="6931142" y="4307323"/>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44" name="Google Shape;1344;p81"/>
          <p:cNvCxnSpPr>
            <a:stCxn id="1336" idx="3"/>
            <a:endCxn id="1322" idx="1"/>
          </p:cNvCxnSpPr>
          <p:nvPr/>
        </p:nvCxnSpPr>
        <p:spPr>
          <a:xfrm rot="10800000" flipH="1">
            <a:off x="6931142" y="3995671"/>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45" name="Google Shape;1345;p81"/>
          <p:cNvCxnSpPr>
            <a:stCxn id="1332" idx="3"/>
            <a:endCxn id="1336" idx="1"/>
          </p:cNvCxnSpPr>
          <p:nvPr/>
        </p:nvCxnSpPr>
        <p:spPr>
          <a:xfrm>
            <a:off x="5259967" y="3995971"/>
            <a:ext cx="345600" cy="0"/>
          </a:xfrm>
          <a:prstGeom prst="straightConnector1">
            <a:avLst/>
          </a:prstGeom>
          <a:noFill/>
          <a:ln w="9525" cap="flat" cmpd="sng">
            <a:solidFill>
              <a:srgbClr val="666666"/>
            </a:solidFill>
            <a:prstDash val="solid"/>
            <a:round/>
            <a:headEnd type="triangle" w="med" len="med"/>
            <a:tailEnd type="triangle" w="med" len="med"/>
          </a:ln>
        </p:spPr>
      </p:cxnSp>
      <p:cxnSp>
        <p:nvCxnSpPr>
          <p:cNvPr id="1346" name="Google Shape;1346;p81"/>
          <p:cNvCxnSpPr>
            <a:stCxn id="1328" idx="3"/>
            <a:endCxn id="1332" idx="1"/>
          </p:cNvCxnSpPr>
          <p:nvPr/>
        </p:nvCxnSpPr>
        <p:spPr>
          <a:xfrm>
            <a:off x="3542792" y="3995971"/>
            <a:ext cx="391500" cy="0"/>
          </a:xfrm>
          <a:prstGeom prst="straightConnector1">
            <a:avLst/>
          </a:prstGeom>
          <a:noFill/>
          <a:ln w="9525" cap="flat" cmpd="sng">
            <a:solidFill>
              <a:srgbClr val="666666"/>
            </a:solidFill>
            <a:prstDash val="solid"/>
            <a:round/>
            <a:headEnd type="triangle" w="med" len="med"/>
            <a:tailEnd type="triangle" w="med" len="med"/>
          </a:ln>
        </p:spPr>
      </p:cxnSp>
      <p:cxnSp>
        <p:nvCxnSpPr>
          <p:cNvPr id="1347" name="Google Shape;1347;p81"/>
          <p:cNvCxnSpPr>
            <a:stCxn id="1316" idx="3"/>
            <a:endCxn id="1328" idx="1"/>
          </p:cNvCxnSpPr>
          <p:nvPr/>
        </p:nvCxnSpPr>
        <p:spPr>
          <a:xfrm>
            <a:off x="1782900" y="3995642"/>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48" name="Google Shape;1348;p81"/>
          <p:cNvCxnSpPr>
            <a:stCxn id="1317" idx="3"/>
            <a:endCxn id="1329" idx="1"/>
          </p:cNvCxnSpPr>
          <p:nvPr/>
        </p:nvCxnSpPr>
        <p:spPr>
          <a:xfrm>
            <a:off x="1782900" y="3683990"/>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49" name="Google Shape;1349;p81"/>
          <p:cNvCxnSpPr>
            <a:stCxn id="1329" idx="3"/>
            <a:endCxn id="1333" idx="1"/>
          </p:cNvCxnSpPr>
          <p:nvPr/>
        </p:nvCxnSpPr>
        <p:spPr>
          <a:xfrm>
            <a:off x="3542792" y="3684319"/>
            <a:ext cx="391500" cy="0"/>
          </a:xfrm>
          <a:prstGeom prst="straightConnector1">
            <a:avLst/>
          </a:prstGeom>
          <a:noFill/>
          <a:ln w="9525" cap="flat" cmpd="sng">
            <a:solidFill>
              <a:srgbClr val="666666"/>
            </a:solidFill>
            <a:prstDash val="solid"/>
            <a:round/>
            <a:headEnd type="triangle" w="med" len="med"/>
            <a:tailEnd type="triangle" w="med" len="med"/>
          </a:ln>
        </p:spPr>
      </p:cxnSp>
      <p:cxnSp>
        <p:nvCxnSpPr>
          <p:cNvPr id="1350" name="Google Shape;1350;p81"/>
          <p:cNvCxnSpPr>
            <a:stCxn id="1333" idx="3"/>
            <a:endCxn id="1337" idx="1"/>
          </p:cNvCxnSpPr>
          <p:nvPr/>
        </p:nvCxnSpPr>
        <p:spPr>
          <a:xfrm>
            <a:off x="5259967" y="3684319"/>
            <a:ext cx="345600" cy="0"/>
          </a:xfrm>
          <a:prstGeom prst="straightConnector1">
            <a:avLst/>
          </a:prstGeom>
          <a:noFill/>
          <a:ln w="9525" cap="flat" cmpd="sng">
            <a:solidFill>
              <a:srgbClr val="666666"/>
            </a:solidFill>
            <a:prstDash val="solid"/>
            <a:round/>
            <a:headEnd type="triangle" w="med" len="med"/>
            <a:tailEnd type="triangle" w="med" len="med"/>
          </a:ln>
        </p:spPr>
      </p:cxnSp>
      <p:cxnSp>
        <p:nvCxnSpPr>
          <p:cNvPr id="1351" name="Google Shape;1351;p81"/>
          <p:cNvCxnSpPr>
            <a:stCxn id="1337" idx="3"/>
            <a:endCxn id="1323" idx="1"/>
          </p:cNvCxnSpPr>
          <p:nvPr/>
        </p:nvCxnSpPr>
        <p:spPr>
          <a:xfrm rot="10800000" flipH="1">
            <a:off x="6931142" y="3684019"/>
            <a:ext cx="434100" cy="300"/>
          </a:xfrm>
          <a:prstGeom prst="straightConnector1">
            <a:avLst/>
          </a:prstGeom>
          <a:noFill/>
          <a:ln w="9525" cap="flat" cmpd="sng">
            <a:solidFill>
              <a:srgbClr val="666666"/>
            </a:solidFill>
            <a:prstDash val="solid"/>
            <a:round/>
            <a:headEnd type="triangle" w="med" len="med"/>
            <a:tailEnd type="triangle" w="med" len="med"/>
          </a:ln>
        </p:spPr>
      </p:cxnSp>
      <p:cxnSp>
        <p:nvCxnSpPr>
          <p:cNvPr id="1352" name="Google Shape;1352;p81"/>
          <p:cNvCxnSpPr>
            <a:stCxn id="1319" idx="3"/>
            <a:endCxn id="1325" idx="1"/>
          </p:cNvCxnSpPr>
          <p:nvPr/>
        </p:nvCxnSpPr>
        <p:spPr>
          <a:xfrm>
            <a:off x="1782900" y="3372338"/>
            <a:ext cx="5582400" cy="0"/>
          </a:xfrm>
          <a:prstGeom prst="straightConnector1">
            <a:avLst/>
          </a:prstGeom>
          <a:noFill/>
          <a:ln w="9525" cap="flat" cmpd="sng">
            <a:solidFill>
              <a:srgbClr val="666666"/>
            </a:solidFill>
            <a:prstDash val="solid"/>
            <a:round/>
            <a:headEnd type="triangle" w="med" len="med"/>
            <a:tailEnd type="triangle" w="med" len="med"/>
          </a:ln>
        </p:spPr>
      </p:cxnSp>
      <p:cxnSp>
        <p:nvCxnSpPr>
          <p:cNvPr id="1353" name="Google Shape;1353;p81"/>
          <p:cNvCxnSpPr>
            <a:stCxn id="1320" idx="3"/>
            <a:endCxn id="1326" idx="1"/>
          </p:cNvCxnSpPr>
          <p:nvPr/>
        </p:nvCxnSpPr>
        <p:spPr>
          <a:xfrm>
            <a:off x="1782900" y="3060686"/>
            <a:ext cx="5582400" cy="0"/>
          </a:xfrm>
          <a:prstGeom prst="straightConnector1">
            <a:avLst/>
          </a:prstGeom>
          <a:noFill/>
          <a:ln w="9525" cap="flat" cmpd="sng">
            <a:solidFill>
              <a:srgbClr val="666666"/>
            </a:solidFill>
            <a:prstDash val="solid"/>
            <a:round/>
            <a:headEnd type="triangl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82"/>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59" name="Google Shape;1359;p82"/>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60" name="Google Shape;1360;p82"/>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61" name="Google Shape;1361;p82"/>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62" name="Google Shape;1362;p8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Multiple Headers with Routers</a:t>
            </a:r>
            <a:endParaRPr/>
          </a:p>
        </p:txBody>
      </p:sp>
      <p:sp>
        <p:nvSpPr>
          <p:cNvPr id="1363" name="Google Shape;1363;p82"/>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unwrap the Layer 2 header, and add a new Layer 2 header for the next hop.</a:t>
            </a:r>
            <a:endParaRPr/>
          </a:p>
        </p:txBody>
      </p:sp>
      <p:sp>
        <p:nvSpPr>
          <p:cNvPr id="1364" name="Google Shape;1364;p82"/>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365" name="Google Shape;1365;p82"/>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366" name="Google Shape;1366;p82"/>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367" name="Google Shape;1367;p82"/>
          <p:cNvCxnSpPr>
            <a:stCxn id="1365" idx="2"/>
            <a:endCxn id="1364" idx="0"/>
          </p:cNvCxnSpPr>
          <p:nvPr/>
        </p:nvCxnSpPr>
        <p:spPr>
          <a:xfrm>
            <a:off x="1564750" y="38676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368" name="Google Shape;1368;p82"/>
          <p:cNvCxnSpPr>
            <a:stCxn id="1366" idx="2"/>
            <a:endCxn id="1365" idx="0"/>
          </p:cNvCxnSpPr>
          <p:nvPr/>
        </p:nvCxnSpPr>
        <p:spPr>
          <a:xfrm>
            <a:off x="1564750" y="31116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369" name="Google Shape;1369;p82"/>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370" name="Google Shape;1370;p82"/>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371" name="Google Shape;1371;p82"/>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372" name="Google Shape;1372;p82"/>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373" name="Google Shape;1373;p82"/>
          <p:cNvCxnSpPr>
            <a:stCxn id="1372" idx="2"/>
            <a:endCxn id="1366" idx="0"/>
          </p:cNvCxnSpPr>
          <p:nvPr/>
        </p:nvCxnSpPr>
        <p:spPr>
          <a:xfrm>
            <a:off x="1564750" y="2349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374" name="Google Shape;1374;p82"/>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375" name="Google Shape;1375;p82"/>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376" name="Google Shape;1376;p82"/>
          <p:cNvCxnSpPr>
            <a:stCxn id="1375" idx="2"/>
            <a:endCxn id="1372" idx="0"/>
          </p:cNvCxnSpPr>
          <p:nvPr/>
        </p:nvCxnSpPr>
        <p:spPr>
          <a:xfrm>
            <a:off x="1564750" y="1587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377" name="Google Shape;1377;p82"/>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378" name="Google Shape;1378;p82"/>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379" name="Google Shape;1379;p82"/>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380" name="Google Shape;1380;p82"/>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381" name="Google Shape;1381;p82"/>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382" name="Google Shape;1382;p82"/>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383" name="Google Shape;1383;p82"/>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384" name="Google Shape;1384;p82"/>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385" name="Google Shape;1385;p82"/>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386" name="Google Shape;1386;p82"/>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387" name="Google Shape;1387;p82"/>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388" name="Google Shape;1388;p82"/>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389" name="Google Shape;1389;p82"/>
          <p:cNvSpPr/>
          <p:nvPr/>
        </p:nvSpPr>
        <p:spPr>
          <a:xfrm>
            <a:off x="2388950" y="1096150"/>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Layer 2 Header</a:t>
            </a:r>
            <a:endParaRPr sz="1200">
              <a:latin typeface="Roboto"/>
              <a:ea typeface="Roboto"/>
              <a:cs typeface="Roboto"/>
              <a:sym typeface="Roboto"/>
            </a:endParaRPr>
          </a:p>
        </p:txBody>
      </p:sp>
      <p:sp>
        <p:nvSpPr>
          <p:cNvPr id="1390" name="Google Shape;1390;p82"/>
          <p:cNvSpPr/>
          <p:nvPr/>
        </p:nvSpPr>
        <p:spPr>
          <a:xfrm>
            <a:off x="2472350" y="1507575"/>
            <a:ext cx="1353900" cy="905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3 Header</a:t>
            </a:r>
            <a:endParaRPr sz="1200">
              <a:latin typeface="Roboto"/>
              <a:ea typeface="Roboto"/>
              <a:cs typeface="Roboto"/>
              <a:sym typeface="Roboto"/>
            </a:endParaRPr>
          </a:p>
        </p:txBody>
      </p:sp>
      <p:sp>
        <p:nvSpPr>
          <p:cNvPr id="1391" name="Google Shape;1391;p82"/>
          <p:cNvSpPr/>
          <p:nvPr/>
        </p:nvSpPr>
        <p:spPr>
          <a:xfrm>
            <a:off x="2546150" y="1782550"/>
            <a:ext cx="1206300" cy="5853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4 Header</a:t>
            </a:r>
            <a:endParaRPr sz="1200">
              <a:latin typeface="Roboto"/>
              <a:ea typeface="Roboto"/>
              <a:cs typeface="Roboto"/>
              <a:sym typeface="Roboto"/>
            </a:endParaRPr>
          </a:p>
        </p:txBody>
      </p:sp>
      <p:sp>
        <p:nvSpPr>
          <p:cNvPr id="1392" name="Google Shape;1392;p82"/>
          <p:cNvSpPr/>
          <p:nvPr/>
        </p:nvSpPr>
        <p:spPr>
          <a:xfrm>
            <a:off x="2736043" y="2055283"/>
            <a:ext cx="826500" cy="270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"Potato."</a:t>
            </a:r>
            <a:endParaRPr sz="1200">
              <a:latin typeface="Roboto"/>
              <a:ea typeface="Roboto"/>
              <a:cs typeface="Roboto"/>
              <a:sym typeface="Roboto"/>
            </a:endParaRPr>
          </a:p>
        </p:txBody>
      </p:sp>
      <p:sp>
        <p:nvSpPr>
          <p:cNvPr id="1393" name="Google Shape;1393;p82"/>
          <p:cNvSpPr/>
          <p:nvPr/>
        </p:nvSpPr>
        <p:spPr>
          <a:xfrm>
            <a:off x="2293550" y="999550"/>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sent over wire.</a:t>
            </a:r>
            <a:endParaRPr sz="1200">
              <a:latin typeface="Roboto"/>
              <a:ea typeface="Roboto"/>
              <a:cs typeface="Roboto"/>
              <a:sym typeface="Roboto"/>
            </a:endParaRPr>
          </a:p>
        </p:txBody>
      </p:sp>
      <p:sp>
        <p:nvSpPr>
          <p:cNvPr id="1394" name="Google Shape;1394;p82"/>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395" name="Google Shape;1395;p82"/>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sp>
        <p:nvSpPr>
          <p:cNvPr id="1396" name="Google Shape;1396;p82"/>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397" name="Google Shape;1397;p82"/>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83"/>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03" name="Google Shape;1403;p83"/>
          <p:cNvSpPr/>
          <p:nvPr/>
        </p:nvSpPr>
        <p:spPr>
          <a:xfrm>
            <a:off x="2992425" y="1147375"/>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Layer 2 Header</a:t>
            </a:r>
            <a:endParaRPr sz="1200">
              <a:latin typeface="Roboto"/>
              <a:ea typeface="Roboto"/>
              <a:cs typeface="Roboto"/>
              <a:sym typeface="Roboto"/>
            </a:endParaRPr>
          </a:p>
        </p:txBody>
      </p:sp>
      <p:sp>
        <p:nvSpPr>
          <p:cNvPr id="1404" name="Google Shape;1404;p83"/>
          <p:cNvSpPr/>
          <p:nvPr/>
        </p:nvSpPr>
        <p:spPr>
          <a:xfrm>
            <a:off x="2897025" y="1050775"/>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received over wire.</a:t>
            </a:r>
            <a:endParaRPr sz="1200">
              <a:latin typeface="Roboto"/>
              <a:ea typeface="Roboto"/>
              <a:cs typeface="Roboto"/>
              <a:sym typeface="Roboto"/>
            </a:endParaRPr>
          </a:p>
        </p:txBody>
      </p:sp>
      <p:sp>
        <p:nvSpPr>
          <p:cNvPr id="1405" name="Google Shape;1405;p83"/>
          <p:cNvSpPr/>
          <p:nvPr/>
        </p:nvSpPr>
        <p:spPr>
          <a:xfrm>
            <a:off x="2992425" y="1147375"/>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New Layer 2 Header</a:t>
            </a:r>
            <a:endParaRPr sz="1200">
              <a:latin typeface="Roboto"/>
              <a:ea typeface="Roboto"/>
              <a:cs typeface="Roboto"/>
              <a:sym typeface="Roboto"/>
            </a:endParaRPr>
          </a:p>
        </p:txBody>
      </p:sp>
      <p:sp>
        <p:nvSpPr>
          <p:cNvPr id="1406" name="Google Shape;1406;p83"/>
          <p:cNvSpPr/>
          <p:nvPr/>
        </p:nvSpPr>
        <p:spPr>
          <a:xfrm>
            <a:off x="2897025" y="1050775"/>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sent over wire.</a:t>
            </a:r>
            <a:endParaRPr sz="1200">
              <a:latin typeface="Roboto"/>
              <a:ea typeface="Roboto"/>
              <a:cs typeface="Roboto"/>
              <a:sym typeface="Roboto"/>
            </a:endParaRPr>
          </a:p>
        </p:txBody>
      </p:sp>
      <p:sp>
        <p:nvSpPr>
          <p:cNvPr id="1407" name="Google Shape;1407;p83"/>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08" name="Google Shape;1408;p83"/>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09" name="Google Shape;1409;p83"/>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10" name="Google Shape;1410;p8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411" name="Google Shape;1411;p83"/>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unwrap the Layer 2 header, and add a new Layer 2 header for the next hop.</a:t>
            </a:r>
            <a:endParaRPr/>
          </a:p>
        </p:txBody>
      </p:sp>
      <p:sp>
        <p:nvSpPr>
          <p:cNvPr id="1412" name="Google Shape;1412;p83"/>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13" name="Google Shape;1413;p83"/>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14" name="Google Shape;1414;p83"/>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415" name="Google Shape;1415;p83"/>
          <p:cNvCxnSpPr>
            <a:stCxn id="1413" idx="2"/>
            <a:endCxn id="1412" idx="0"/>
          </p:cNvCxnSpPr>
          <p:nvPr/>
        </p:nvCxnSpPr>
        <p:spPr>
          <a:xfrm>
            <a:off x="1564750" y="38676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16" name="Google Shape;1416;p83"/>
          <p:cNvCxnSpPr>
            <a:stCxn id="1414" idx="2"/>
            <a:endCxn id="1413" idx="0"/>
          </p:cNvCxnSpPr>
          <p:nvPr/>
        </p:nvCxnSpPr>
        <p:spPr>
          <a:xfrm>
            <a:off x="1564750" y="31116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417" name="Google Shape;1417;p83"/>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418" name="Google Shape;1418;p83"/>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419" name="Google Shape;1419;p83"/>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420" name="Google Shape;1420;p83"/>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421" name="Google Shape;1421;p83"/>
          <p:cNvCxnSpPr>
            <a:stCxn id="1420" idx="2"/>
            <a:endCxn id="1414" idx="0"/>
          </p:cNvCxnSpPr>
          <p:nvPr/>
        </p:nvCxnSpPr>
        <p:spPr>
          <a:xfrm>
            <a:off x="1564750" y="2349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422" name="Google Shape;1422;p83"/>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423" name="Google Shape;1423;p83"/>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424" name="Google Shape;1424;p83"/>
          <p:cNvCxnSpPr>
            <a:stCxn id="1423" idx="2"/>
            <a:endCxn id="1420" idx="0"/>
          </p:cNvCxnSpPr>
          <p:nvPr/>
        </p:nvCxnSpPr>
        <p:spPr>
          <a:xfrm>
            <a:off x="1564750" y="1587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425" name="Google Shape;1425;p83"/>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426" name="Google Shape;1426;p83"/>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27" name="Google Shape;1427;p83"/>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28" name="Google Shape;1428;p83"/>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29" name="Google Shape;1429;p83"/>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30" name="Google Shape;1430;p83"/>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31" name="Google Shape;1431;p83"/>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32" name="Google Shape;1432;p83"/>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33" name="Google Shape;1433;p83"/>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34" name="Google Shape;1434;p83"/>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35" name="Google Shape;1435;p83"/>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436" name="Google Shape;1436;p83"/>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437" name="Google Shape;1437;p83"/>
          <p:cNvSpPr/>
          <p:nvPr/>
        </p:nvSpPr>
        <p:spPr>
          <a:xfrm>
            <a:off x="3075825" y="1558800"/>
            <a:ext cx="1353900" cy="905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3 Header</a:t>
            </a:r>
            <a:endParaRPr sz="1200">
              <a:latin typeface="Roboto"/>
              <a:ea typeface="Roboto"/>
              <a:cs typeface="Roboto"/>
              <a:sym typeface="Roboto"/>
            </a:endParaRPr>
          </a:p>
        </p:txBody>
      </p:sp>
      <p:sp>
        <p:nvSpPr>
          <p:cNvPr id="1438" name="Google Shape;1438;p83"/>
          <p:cNvSpPr/>
          <p:nvPr/>
        </p:nvSpPr>
        <p:spPr>
          <a:xfrm>
            <a:off x="3149625" y="1833775"/>
            <a:ext cx="1206300" cy="5853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4 Header</a:t>
            </a:r>
            <a:endParaRPr sz="1200">
              <a:latin typeface="Roboto"/>
              <a:ea typeface="Roboto"/>
              <a:cs typeface="Roboto"/>
              <a:sym typeface="Roboto"/>
            </a:endParaRPr>
          </a:p>
        </p:txBody>
      </p:sp>
      <p:sp>
        <p:nvSpPr>
          <p:cNvPr id="1439" name="Google Shape;1439;p83"/>
          <p:cNvSpPr/>
          <p:nvPr/>
        </p:nvSpPr>
        <p:spPr>
          <a:xfrm>
            <a:off x="3339518" y="2106508"/>
            <a:ext cx="826500" cy="270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"Potato."</a:t>
            </a:r>
            <a:endParaRPr sz="1200">
              <a:latin typeface="Roboto"/>
              <a:ea typeface="Roboto"/>
              <a:cs typeface="Roboto"/>
              <a:sym typeface="Roboto"/>
            </a:endParaRPr>
          </a:p>
        </p:txBody>
      </p:sp>
      <p:sp>
        <p:nvSpPr>
          <p:cNvPr id="1440" name="Google Shape;1440;p83"/>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441" name="Google Shape;1441;p83"/>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cxnSp>
        <p:nvCxnSpPr>
          <p:cNvPr id="1442" name="Google Shape;1442;p83"/>
          <p:cNvCxnSpPr/>
          <p:nvPr/>
        </p:nvCxnSpPr>
        <p:spPr>
          <a:xfrm>
            <a:off x="3598900"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443" name="Google Shape;1443;p83"/>
          <p:cNvCxnSpPr/>
          <p:nvPr/>
        </p:nvCxnSpPr>
        <p:spPr>
          <a:xfrm>
            <a:off x="3903700"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44" name="Google Shape;1444;p83"/>
          <p:cNvCxnSpPr/>
          <p:nvPr/>
        </p:nvCxnSpPr>
        <p:spPr>
          <a:xfrm>
            <a:off x="359890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445" name="Google Shape;1445;p83"/>
          <p:cNvCxnSpPr/>
          <p:nvPr/>
        </p:nvCxnSpPr>
        <p:spPr>
          <a:xfrm>
            <a:off x="3903700"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46" name="Google Shape;1446;p83"/>
          <p:cNvCxnSpPr>
            <a:stCxn id="1426" idx="1"/>
            <a:endCxn id="1412" idx="3"/>
          </p:cNvCxnSpPr>
          <p:nvPr/>
        </p:nvCxnSpPr>
        <p:spPr>
          <a:xfrm rot="10800000">
            <a:off x="2117800" y="4438100"/>
            <a:ext cx="1179900" cy="0"/>
          </a:xfrm>
          <a:prstGeom prst="straightConnector1">
            <a:avLst/>
          </a:prstGeom>
          <a:noFill/>
          <a:ln w="9525" cap="flat" cmpd="sng">
            <a:solidFill>
              <a:schemeClr val="dk2"/>
            </a:solidFill>
            <a:prstDash val="solid"/>
            <a:round/>
            <a:headEnd type="triangle" w="med" len="med"/>
            <a:tailEnd type="none" w="med" len="med"/>
          </a:ln>
        </p:spPr>
      </p:cxnSp>
      <p:sp>
        <p:nvSpPr>
          <p:cNvPr id="1447" name="Google Shape;1447;p83"/>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448" name="Google Shape;1448;p83"/>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0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0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4"/>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4" name="Google Shape;1454;p84"/>
          <p:cNvSpPr/>
          <p:nvPr/>
        </p:nvSpPr>
        <p:spPr>
          <a:xfrm>
            <a:off x="5037175" y="1154225"/>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Layer 2 Header</a:t>
            </a:r>
            <a:endParaRPr sz="1200">
              <a:latin typeface="Roboto"/>
              <a:ea typeface="Roboto"/>
              <a:cs typeface="Roboto"/>
              <a:sym typeface="Roboto"/>
            </a:endParaRPr>
          </a:p>
        </p:txBody>
      </p:sp>
      <p:sp>
        <p:nvSpPr>
          <p:cNvPr id="1455" name="Google Shape;1455;p84"/>
          <p:cNvSpPr/>
          <p:nvPr/>
        </p:nvSpPr>
        <p:spPr>
          <a:xfrm>
            <a:off x="4941775" y="1057625"/>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received over wire.</a:t>
            </a:r>
            <a:endParaRPr sz="1200">
              <a:latin typeface="Roboto"/>
              <a:ea typeface="Roboto"/>
              <a:cs typeface="Roboto"/>
              <a:sym typeface="Roboto"/>
            </a:endParaRPr>
          </a:p>
        </p:txBody>
      </p:sp>
      <p:sp>
        <p:nvSpPr>
          <p:cNvPr id="1456" name="Google Shape;1456;p84"/>
          <p:cNvSpPr/>
          <p:nvPr/>
        </p:nvSpPr>
        <p:spPr>
          <a:xfrm>
            <a:off x="5037175" y="1154225"/>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New Layer 2 Header</a:t>
            </a:r>
            <a:endParaRPr sz="1200">
              <a:latin typeface="Roboto"/>
              <a:ea typeface="Roboto"/>
              <a:cs typeface="Roboto"/>
              <a:sym typeface="Roboto"/>
            </a:endParaRPr>
          </a:p>
        </p:txBody>
      </p:sp>
      <p:sp>
        <p:nvSpPr>
          <p:cNvPr id="1457" name="Google Shape;1457;p84"/>
          <p:cNvSpPr/>
          <p:nvPr/>
        </p:nvSpPr>
        <p:spPr>
          <a:xfrm>
            <a:off x="4941775" y="1057625"/>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sent over wire.</a:t>
            </a:r>
            <a:endParaRPr sz="1200">
              <a:latin typeface="Roboto"/>
              <a:ea typeface="Roboto"/>
              <a:cs typeface="Roboto"/>
              <a:sym typeface="Roboto"/>
            </a:endParaRPr>
          </a:p>
        </p:txBody>
      </p:sp>
      <p:sp>
        <p:nvSpPr>
          <p:cNvPr id="1458" name="Google Shape;1458;p84"/>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9" name="Google Shape;1459;p84"/>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0" name="Google Shape;1460;p84"/>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1" name="Google Shape;1461;p8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462" name="Google Shape;1462;p84"/>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unwrap the Layer 2 header, and add a new Layer 2 header for the next hop.</a:t>
            </a:r>
            <a:endParaRPr/>
          </a:p>
        </p:txBody>
      </p:sp>
      <p:sp>
        <p:nvSpPr>
          <p:cNvPr id="1463" name="Google Shape;1463;p84"/>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64" name="Google Shape;1464;p84"/>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65" name="Google Shape;1465;p84"/>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466" name="Google Shape;1466;p84"/>
          <p:cNvCxnSpPr>
            <a:stCxn id="1464" idx="2"/>
            <a:endCxn id="1463" idx="0"/>
          </p:cNvCxnSpPr>
          <p:nvPr/>
        </p:nvCxnSpPr>
        <p:spPr>
          <a:xfrm>
            <a:off x="1564750" y="38676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67" name="Google Shape;1467;p84"/>
          <p:cNvCxnSpPr>
            <a:stCxn id="1465" idx="2"/>
            <a:endCxn id="1464" idx="0"/>
          </p:cNvCxnSpPr>
          <p:nvPr/>
        </p:nvCxnSpPr>
        <p:spPr>
          <a:xfrm>
            <a:off x="1564750" y="31116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468" name="Google Shape;1468;p84"/>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469" name="Google Shape;1469;p84"/>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470" name="Google Shape;1470;p84"/>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471" name="Google Shape;1471;p84"/>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472" name="Google Shape;1472;p84"/>
          <p:cNvCxnSpPr>
            <a:stCxn id="1471" idx="2"/>
            <a:endCxn id="1465" idx="0"/>
          </p:cNvCxnSpPr>
          <p:nvPr/>
        </p:nvCxnSpPr>
        <p:spPr>
          <a:xfrm>
            <a:off x="1564750" y="2349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473" name="Google Shape;1473;p84"/>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474" name="Google Shape;1474;p84"/>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475" name="Google Shape;1475;p84"/>
          <p:cNvCxnSpPr>
            <a:stCxn id="1474" idx="2"/>
            <a:endCxn id="1471" idx="0"/>
          </p:cNvCxnSpPr>
          <p:nvPr/>
        </p:nvCxnSpPr>
        <p:spPr>
          <a:xfrm>
            <a:off x="1564750" y="1587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476" name="Google Shape;1476;p84"/>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477" name="Google Shape;1477;p84"/>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78" name="Google Shape;1478;p84"/>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79" name="Google Shape;1479;p84"/>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80" name="Google Shape;1480;p84"/>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81" name="Google Shape;1481;p84"/>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82" name="Google Shape;1482;p84"/>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83" name="Google Shape;1483;p84"/>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484" name="Google Shape;1484;p84"/>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485" name="Google Shape;1485;p84"/>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486" name="Google Shape;1486;p84"/>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487" name="Google Shape;1487;p84"/>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488" name="Google Shape;1488;p84"/>
          <p:cNvSpPr/>
          <p:nvPr/>
        </p:nvSpPr>
        <p:spPr>
          <a:xfrm>
            <a:off x="5120575" y="1565650"/>
            <a:ext cx="1353900" cy="905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3 Header</a:t>
            </a:r>
            <a:endParaRPr sz="1200">
              <a:latin typeface="Roboto"/>
              <a:ea typeface="Roboto"/>
              <a:cs typeface="Roboto"/>
              <a:sym typeface="Roboto"/>
            </a:endParaRPr>
          </a:p>
        </p:txBody>
      </p:sp>
      <p:sp>
        <p:nvSpPr>
          <p:cNvPr id="1489" name="Google Shape;1489;p84"/>
          <p:cNvSpPr/>
          <p:nvPr/>
        </p:nvSpPr>
        <p:spPr>
          <a:xfrm>
            <a:off x="5194375" y="1840625"/>
            <a:ext cx="1206300" cy="5853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4 Header</a:t>
            </a:r>
            <a:endParaRPr sz="1200">
              <a:latin typeface="Roboto"/>
              <a:ea typeface="Roboto"/>
              <a:cs typeface="Roboto"/>
              <a:sym typeface="Roboto"/>
            </a:endParaRPr>
          </a:p>
        </p:txBody>
      </p:sp>
      <p:sp>
        <p:nvSpPr>
          <p:cNvPr id="1490" name="Google Shape;1490;p84"/>
          <p:cNvSpPr/>
          <p:nvPr/>
        </p:nvSpPr>
        <p:spPr>
          <a:xfrm>
            <a:off x="5384268" y="2113358"/>
            <a:ext cx="826500" cy="270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"Potato."</a:t>
            </a:r>
            <a:endParaRPr sz="1200">
              <a:latin typeface="Roboto"/>
              <a:ea typeface="Roboto"/>
              <a:cs typeface="Roboto"/>
              <a:sym typeface="Roboto"/>
            </a:endParaRPr>
          </a:p>
        </p:txBody>
      </p:sp>
      <p:sp>
        <p:nvSpPr>
          <p:cNvPr id="1491" name="Google Shape;1491;p84"/>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492" name="Google Shape;1492;p84"/>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cxnSp>
        <p:nvCxnSpPr>
          <p:cNvPr id="1493" name="Google Shape;1493;p84"/>
          <p:cNvCxnSpPr/>
          <p:nvPr/>
        </p:nvCxnSpPr>
        <p:spPr>
          <a:xfrm>
            <a:off x="5686634"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494" name="Google Shape;1494;p84"/>
          <p:cNvCxnSpPr/>
          <p:nvPr/>
        </p:nvCxnSpPr>
        <p:spPr>
          <a:xfrm>
            <a:off x="5991434"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95" name="Google Shape;1495;p84"/>
          <p:cNvCxnSpPr/>
          <p:nvPr/>
        </p:nvCxnSpPr>
        <p:spPr>
          <a:xfrm>
            <a:off x="5686634"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496" name="Google Shape;1496;p84"/>
          <p:cNvCxnSpPr/>
          <p:nvPr/>
        </p:nvCxnSpPr>
        <p:spPr>
          <a:xfrm>
            <a:off x="5991434"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497" name="Google Shape;1497;p84"/>
          <p:cNvCxnSpPr>
            <a:stCxn id="1477" idx="1"/>
            <a:endCxn id="1463" idx="3"/>
          </p:cNvCxnSpPr>
          <p:nvPr/>
        </p:nvCxnSpPr>
        <p:spPr>
          <a:xfrm rot="10800000">
            <a:off x="2117800" y="4438100"/>
            <a:ext cx="1179900" cy="0"/>
          </a:xfrm>
          <a:prstGeom prst="straightConnector1">
            <a:avLst/>
          </a:prstGeom>
          <a:noFill/>
          <a:ln w="9525" cap="flat" cmpd="sng">
            <a:solidFill>
              <a:schemeClr val="dk2"/>
            </a:solidFill>
            <a:prstDash val="solid"/>
            <a:round/>
            <a:headEnd type="triangle" w="med" len="med"/>
            <a:tailEnd type="none" w="med" len="med"/>
          </a:ln>
        </p:spPr>
      </p:cxnSp>
      <p:sp>
        <p:nvSpPr>
          <p:cNvPr id="1498" name="Google Shape;1498;p84"/>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499" name="Google Shape;1499;p84"/>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cxnSp>
        <p:nvCxnSpPr>
          <p:cNvPr id="1500" name="Google Shape;1500;p84"/>
          <p:cNvCxnSpPr>
            <a:stCxn id="1480" idx="1"/>
            <a:endCxn id="1477" idx="3"/>
          </p:cNvCxnSpPr>
          <p:nvPr/>
        </p:nvCxnSpPr>
        <p:spPr>
          <a:xfrm rot="10800000">
            <a:off x="4204900" y="4438112"/>
            <a:ext cx="1179900" cy="0"/>
          </a:xfrm>
          <a:prstGeom prst="straightConnector1">
            <a:avLst/>
          </a:prstGeom>
          <a:noFill/>
          <a:ln w="9525" cap="flat" cmpd="sng">
            <a:solidFill>
              <a:schemeClr val="dk2"/>
            </a:solidFill>
            <a:prstDash val="solid"/>
            <a:round/>
            <a:headEnd type="triangle" w="med" len="med"/>
            <a:tailEnd type="none" w="med" len="med"/>
          </a:ln>
        </p:spPr>
      </p:cxnSp>
      <p:cxnSp>
        <p:nvCxnSpPr>
          <p:cNvPr id="1501" name="Google Shape;1501;p84"/>
          <p:cNvCxnSpPr/>
          <p:nvPr/>
        </p:nvCxnSpPr>
        <p:spPr>
          <a:xfrm>
            <a:off x="3598900"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02" name="Google Shape;1502;p84"/>
          <p:cNvCxnSpPr/>
          <p:nvPr/>
        </p:nvCxnSpPr>
        <p:spPr>
          <a:xfrm>
            <a:off x="3903700"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03" name="Google Shape;1503;p84"/>
          <p:cNvCxnSpPr/>
          <p:nvPr/>
        </p:nvCxnSpPr>
        <p:spPr>
          <a:xfrm>
            <a:off x="359890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04" name="Google Shape;1504;p84"/>
          <p:cNvCxnSpPr/>
          <p:nvPr/>
        </p:nvCxnSpPr>
        <p:spPr>
          <a:xfrm>
            <a:off x="3903700" y="3873625"/>
            <a:ext cx="0" cy="384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5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5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85"/>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0" name="Google Shape;1510;p85"/>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1" name="Google Shape;1511;p85"/>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2" name="Google Shape;1512;p85"/>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3" name="Google Shape;1513;p8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514" name="Google Shape;1514;p85"/>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unwrap the Layer 2 header, and add a new Layer 2 header for the next hop.</a:t>
            </a:r>
            <a:endParaRPr/>
          </a:p>
        </p:txBody>
      </p:sp>
      <p:sp>
        <p:nvSpPr>
          <p:cNvPr id="1515" name="Google Shape;1515;p85"/>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16" name="Google Shape;1516;p85"/>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17" name="Google Shape;1517;p85"/>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518" name="Google Shape;1518;p85"/>
          <p:cNvCxnSpPr>
            <a:stCxn id="1516" idx="2"/>
            <a:endCxn id="1515" idx="0"/>
          </p:cNvCxnSpPr>
          <p:nvPr/>
        </p:nvCxnSpPr>
        <p:spPr>
          <a:xfrm>
            <a:off x="1564750" y="38676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19" name="Google Shape;1519;p85"/>
          <p:cNvCxnSpPr>
            <a:stCxn id="1517" idx="2"/>
            <a:endCxn id="1516" idx="0"/>
          </p:cNvCxnSpPr>
          <p:nvPr/>
        </p:nvCxnSpPr>
        <p:spPr>
          <a:xfrm>
            <a:off x="1564750" y="31116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520" name="Google Shape;1520;p85"/>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521" name="Google Shape;1521;p85"/>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522" name="Google Shape;1522;p85"/>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523" name="Google Shape;1523;p85"/>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524" name="Google Shape;1524;p85"/>
          <p:cNvCxnSpPr>
            <a:stCxn id="1523" idx="2"/>
            <a:endCxn id="1517" idx="0"/>
          </p:cNvCxnSpPr>
          <p:nvPr/>
        </p:nvCxnSpPr>
        <p:spPr>
          <a:xfrm>
            <a:off x="1564750" y="2349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525" name="Google Shape;1525;p85"/>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526" name="Google Shape;1526;p85"/>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527" name="Google Shape;1527;p85"/>
          <p:cNvCxnSpPr>
            <a:stCxn id="1526" idx="2"/>
            <a:endCxn id="1523" idx="0"/>
          </p:cNvCxnSpPr>
          <p:nvPr/>
        </p:nvCxnSpPr>
        <p:spPr>
          <a:xfrm>
            <a:off x="1564750" y="1587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528" name="Google Shape;1528;p85"/>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529" name="Google Shape;1529;p85"/>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30" name="Google Shape;1530;p85"/>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31" name="Google Shape;1531;p85"/>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32" name="Google Shape;1532;p85"/>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33" name="Google Shape;1533;p85"/>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34" name="Google Shape;1534;p85"/>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35" name="Google Shape;1535;p85"/>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36" name="Google Shape;1536;p85"/>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37" name="Google Shape;1537;p85"/>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38" name="Google Shape;1538;p85"/>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539" name="Google Shape;1539;p85"/>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540" name="Google Shape;1540;p85"/>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541" name="Google Shape;1541;p85"/>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cxnSp>
        <p:nvCxnSpPr>
          <p:cNvPr id="1542" name="Google Shape;1542;p85"/>
          <p:cNvCxnSpPr/>
          <p:nvPr/>
        </p:nvCxnSpPr>
        <p:spPr>
          <a:xfrm>
            <a:off x="5686634"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43" name="Google Shape;1543;p85"/>
          <p:cNvCxnSpPr/>
          <p:nvPr/>
        </p:nvCxnSpPr>
        <p:spPr>
          <a:xfrm>
            <a:off x="5991434"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44" name="Google Shape;1544;p85"/>
          <p:cNvCxnSpPr/>
          <p:nvPr/>
        </p:nvCxnSpPr>
        <p:spPr>
          <a:xfrm>
            <a:off x="5686634"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45" name="Google Shape;1545;p85"/>
          <p:cNvCxnSpPr/>
          <p:nvPr/>
        </p:nvCxnSpPr>
        <p:spPr>
          <a:xfrm>
            <a:off x="5991434"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46" name="Google Shape;1546;p85"/>
          <p:cNvCxnSpPr>
            <a:stCxn id="1529" idx="1"/>
            <a:endCxn id="1515" idx="3"/>
          </p:cNvCxnSpPr>
          <p:nvPr/>
        </p:nvCxnSpPr>
        <p:spPr>
          <a:xfrm rot="10800000">
            <a:off x="2117800" y="4438100"/>
            <a:ext cx="1179900" cy="0"/>
          </a:xfrm>
          <a:prstGeom prst="straightConnector1">
            <a:avLst/>
          </a:prstGeom>
          <a:noFill/>
          <a:ln w="9525" cap="flat" cmpd="sng">
            <a:solidFill>
              <a:schemeClr val="dk2"/>
            </a:solidFill>
            <a:prstDash val="solid"/>
            <a:round/>
            <a:headEnd type="triangle" w="med" len="med"/>
            <a:tailEnd type="none" w="med" len="med"/>
          </a:ln>
        </p:spPr>
      </p:cxnSp>
      <p:sp>
        <p:nvSpPr>
          <p:cNvPr id="1547" name="Google Shape;1547;p85"/>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548" name="Google Shape;1548;p85"/>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cxnSp>
        <p:nvCxnSpPr>
          <p:cNvPr id="1549" name="Google Shape;1549;p85"/>
          <p:cNvCxnSpPr>
            <a:stCxn id="1532" idx="1"/>
            <a:endCxn id="1529" idx="3"/>
          </p:cNvCxnSpPr>
          <p:nvPr/>
        </p:nvCxnSpPr>
        <p:spPr>
          <a:xfrm rot="10800000">
            <a:off x="4204900" y="4438112"/>
            <a:ext cx="1179900" cy="0"/>
          </a:xfrm>
          <a:prstGeom prst="straightConnector1">
            <a:avLst/>
          </a:prstGeom>
          <a:noFill/>
          <a:ln w="9525" cap="flat" cmpd="sng">
            <a:solidFill>
              <a:schemeClr val="dk2"/>
            </a:solidFill>
            <a:prstDash val="solid"/>
            <a:round/>
            <a:headEnd type="triangle" w="med" len="med"/>
            <a:tailEnd type="none" w="med" len="med"/>
          </a:ln>
        </p:spPr>
      </p:cxnSp>
      <p:cxnSp>
        <p:nvCxnSpPr>
          <p:cNvPr id="1550" name="Google Shape;1550;p85"/>
          <p:cNvCxnSpPr/>
          <p:nvPr/>
        </p:nvCxnSpPr>
        <p:spPr>
          <a:xfrm>
            <a:off x="3598900"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51" name="Google Shape;1551;p85"/>
          <p:cNvCxnSpPr/>
          <p:nvPr/>
        </p:nvCxnSpPr>
        <p:spPr>
          <a:xfrm>
            <a:off x="3903700"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52" name="Google Shape;1552;p85"/>
          <p:cNvCxnSpPr/>
          <p:nvPr/>
        </p:nvCxnSpPr>
        <p:spPr>
          <a:xfrm>
            <a:off x="359890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53" name="Google Shape;1553;p85"/>
          <p:cNvCxnSpPr/>
          <p:nvPr/>
        </p:nvCxnSpPr>
        <p:spPr>
          <a:xfrm>
            <a:off x="3903700"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554" name="Google Shape;1554;p85"/>
          <p:cNvCxnSpPr>
            <a:stCxn id="1535" idx="1"/>
            <a:endCxn id="1532" idx="3"/>
          </p:cNvCxnSpPr>
          <p:nvPr/>
        </p:nvCxnSpPr>
        <p:spPr>
          <a:xfrm rot="10800000">
            <a:off x="6292000" y="4438088"/>
            <a:ext cx="1179900" cy="6000"/>
          </a:xfrm>
          <a:prstGeom prst="straightConnector1">
            <a:avLst/>
          </a:prstGeom>
          <a:noFill/>
          <a:ln w="9525" cap="flat" cmpd="sng">
            <a:solidFill>
              <a:schemeClr val="dk2"/>
            </a:solidFill>
            <a:prstDash val="solid"/>
            <a:round/>
            <a:headEnd type="triangle" w="med" len="med"/>
            <a:tailEnd type="none" w="med" len="med"/>
          </a:ln>
        </p:spPr>
      </p:cxnSp>
      <p:sp>
        <p:nvSpPr>
          <p:cNvPr id="1555" name="Google Shape;1555;p85"/>
          <p:cNvSpPr/>
          <p:nvPr/>
        </p:nvSpPr>
        <p:spPr>
          <a:xfrm>
            <a:off x="5589350" y="1096150"/>
            <a:ext cx="1520700" cy="1368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endParaRPr sz="8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Layer 2 Header</a:t>
            </a:r>
            <a:endParaRPr sz="1200">
              <a:latin typeface="Roboto"/>
              <a:ea typeface="Roboto"/>
              <a:cs typeface="Roboto"/>
              <a:sym typeface="Roboto"/>
            </a:endParaRPr>
          </a:p>
        </p:txBody>
      </p:sp>
      <p:sp>
        <p:nvSpPr>
          <p:cNvPr id="1556" name="Google Shape;1556;p85"/>
          <p:cNvSpPr/>
          <p:nvPr/>
        </p:nvSpPr>
        <p:spPr>
          <a:xfrm>
            <a:off x="5672750" y="1507575"/>
            <a:ext cx="1353900" cy="9057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3 Header</a:t>
            </a:r>
            <a:endParaRPr sz="1200">
              <a:latin typeface="Roboto"/>
              <a:ea typeface="Roboto"/>
              <a:cs typeface="Roboto"/>
              <a:sym typeface="Roboto"/>
            </a:endParaRPr>
          </a:p>
        </p:txBody>
      </p:sp>
      <p:sp>
        <p:nvSpPr>
          <p:cNvPr id="1557" name="Google Shape;1557;p85"/>
          <p:cNvSpPr/>
          <p:nvPr/>
        </p:nvSpPr>
        <p:spPr>
          <a:xfrm>
            <a:off x="5746550" y="1782550"/>
            <a:ext cx="1206300" cy="5853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Layer 4 Header</a:t>
            </a:r>
            <a:endParaRPr sz="1200">
              <a:latin typeface="Roboto"/>
              <a:ea typeface="Roboto"/>
              <a:cs typeface="Roboto"/>
              <a:sym typeface="Roboto"/>
            </a:endParaRPr>
          </a:p>
        </p:txBody>
      </p:sp>
      <p:sp>
        <p:nvSpPr>
          <p:cNvPr id="1558" name="Google Shape;1558;p85"/>
          <p:cNvSpPr/>
          <p:nvPr/>
        </p:nvSpPr>
        <p:spPr>
          <a:xfrm>
            <a:off x="5936443" y="2055283"/>
            <a:ext cx="826500" cy="270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"Potato."</a:t>
            </a:r>
            <a:endParaRPr sz="1200">
              <a:latin typeface="Roboto"/>
              <a:ea typeface="Roboto"/>
              <a:cs typeface="Roboto"/>
              <a:sym typeface="Roboto"/>
            </a:endParaRPr>
          </a:p>
        </p:txBody>
      </p:sp>
      <p:sp>
        <p:nvSpPr>
          <p:cNvPr id="1559" name="Google Shape;1559;p85"/>
          <p:cNvSpPr/>
          <p:nvPr/>
        </p:nvSpPr>
        <p:spPr>
          <a:xfrm>
            <a:off x="5493950" y="999550"/>
            <a:ext cx="1711500" cy="249000"/>
          </a:xfrm>
          <a:prstGeom prst="roundRect">
            <a:avLst>
              <a:gd name="adj" fmla="val 20978"/>
            </a:avLst>
          </a:prstGeom>
          <a:solidFill>
            <a:srgbClr val="F4CCCC"/>
          </a:solidFill>
          <a:ln w="9525" cap="flat" cmpd="sng">
            <a:solidFill>
              <a:schemeClr val="dk2"/>
            </a:solidFill>
            <a:prstDash val="solid"/>
            <a:round/>
            <a:headEnd type="none" w="sm" len="sm"/>
            <a:tailEnd type="none" w="sm" len="sm"/>
          </a:ln>
        </p:spPr>
        <p:txBody>
          <a:bodyPr spcFirstLastPara="1" wrap="square" lIns="27425" tIns="27425" rIns="27425" bIns="27425" anchor="ctr" anchorCtr="0">
            <a:noAutofit/>
          </a:bodyPr>
          <a:lstStyle/>
          <a:p>
            <a:pPr marL="0" lvl="0" indent="0" algn="ctr" rtl="0">
              <a:spcBef>
                <a:spcPts val="0"/>
              </a:spcBef>
              <a:spcAft>
                <a:spcPts val="0"/>
              </a:spcAft>
              <a:buNone/>
            </a:pPr>
            <a:r>
              <a:rPr lang="en" sz="1200">
                <a:latin typeface="Roboto"/>
                <a:ea typeface="Roboto"/>
                <a:cs typeface="Roboto"/>
                <a:sym typeface="Roboto"/>
              </a:rPr>
              <a:t>Bits received over wire.</a:t>
            </a:r>
            <a:endParaRPr sz="1200">
              <a:latin typeface="Roboto"/>
              <a:ea typeface="Roboto"/>
              <a:cs typeface="Roboto"/>
              <a:sym typeface="Roboto"/>
            </a:endParaRPr>
          </a:p>
        </p:txBody>
      </p:sp>
      <p:cxnSp>
        <p:nvCxnSpPr>
          <p:cNvPr id="1560" name="Google Shape;1560;p85"/>
          <p:cNvCxnSpPr>
            <a:stCxn id="1536" idx="2"/>
            <a:endCxn id="1535" idx="0"/>
          </p:cNvCxnSpPr>
          <p:nvPr/>
        </p:nvCxnSpPr>
        <p:spPr>
          <a:xfrm>
            <a:off x="802495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61" name="Google Shape;1561;p85"/>
          <p:cNvCxnSpPr>
            <a:stCxn id="1537" idx="2"/>
            <a:endCxn id="1536" idx="0"/>
          </p:cNvCxnSpPr>
          <p:nvPr/>
        </p:nvCxnSpPr>
        <p:spPr>
          <a:xfrm>
            <a:off x="8024950" y="3117613"/>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562" name="Google Shape;1562;p85"/>
          <p:cNvCxnSpPr>
            <a:stCxn id="1538" idx="2"/>
            <a:endCxn id="1537" idx="0"/>
          </p:cNvCxnSpPr>
          <p:nvPr/>
        </p:nvCxnSpPr>
        <p:spPr>
          <a:xfrm>
            <a:off x="8024950" y="2355613"/>
            <a:ext cx="0" cy="390900"/>
          </a:xfrm>
          <a:prstGeom prst="straightConnector1">
            <a:avLst/>
          </a:prstGeom>
          <a:noFill/>
          <a:ln w="9525" cap="flat" cmpd="sng">
            <a:solidFill>
              <a:schemeClr val="dk2"/>
            </a:solidFill>
            <a:prstDash val="solid"/>
            <a:round/>
            <a:headEnd type="triangle" w="med" len="med"/>
            <a:tailEnd type="none" w="med" len="med"/>
          </a:ln>
        </p:spPr>
      </p:cxnSp>
      <p:cxnSp>
        <p:nvCxnSpPr>
          <p:cNvPr id="1563" name="Google Shape;1563;p85"/>
          <p:cNvCxnSpPr>
            <a:stCxn id="1539" idx="2"/>
            <a:endCxn id="1538" idx="0"/>
          </p:cNvCxnSpPr>
          <p:nvPr/>
        </p:nvCxnSpPr>
        <p:spPr>
          <a:xfrm>
            <a:off x="8024950" y="1593613"/>
            <a:ext cx="0" cy="390900"/>
          </a:xfrm>
          <a:prstGeom prst="straightConnector1">
            <a:avLst/>
          </a:prstGeom>
          <a:noFill/>
          <a:ln w="9525" cap="flat" cmpd="sng">
            <a:solidFill>
              <a:schemeClr val="dk2"/>
            </a:solidFill>
            <a:prstDash val="solid"/>
            <a:round/>
            <a:headEnd type="triangl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5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55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5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55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86"/>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69" name="Google Shape;1569;p86"/>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70" name="Google Shape;1570;p86"/>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71" name="Google Shape;1571;p86"/>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72" name="Google Shape;1572;p8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573" name="Google Shape;1573;p86"/>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unwrap the Layer 2 header, and add a new Layer 2 header for the next hop.</a:t>
            </a:r>
            <a:endParaRPr/>
          </a:p>
        </p:txBody>
      </p:sp>
      <p:sp>
        <p:nvSpPr>
          <p:cNvPr id="1574" name="Google Shape;1574;p86"/>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75" name="Google Shape;1575;p86"/>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76" name="Google Shape;1576;p86"/>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77" name="Google Shape;1577;p86"/>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578" name="Google Shape;1578;p86"/>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579" name="Google Shape;1579;p86"/>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580" name="Google Shape;1580;p86"/>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581" name="Google Shape;1581;p86"/>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582" name="Google Shape;1582;p86"/>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583" name="Google Shape;1583;p86"/>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584" name="Google Shape;1584;p86"/>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85" name="Google Shape;1585;p86"/>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86" name="Google Shape;1586;p86"/>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87" name="Google Shape;1587;p86"/>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88" name="Google Shape;1588;p86"/>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89" name="Google Shape;1589;p86"/>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90" name="Google Shape;1590;p86"/>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591" name="Google Shape;1591;p86"/>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592" name="Google Shape;1592;p86"/>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593" name="Google Shape;1593;p86"/>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594" name="Google Shape;1594;p86"/>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595" name="Google Shape;1595;p86"/>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596" name="Google Shape;1596;p86"/>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sp>
        <p:nvSpPr>
          <p:cNvPr id="1597" name="Google Shape;1597;p86"/>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598" name="Google Shape;1598;p86"/>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599" name="Google Shape;1599;p86"/>
          <p:cNvSpPr/>
          <p:nvPr/>
        </p:nvSpPr>
        <p:spPr>
          <a:xfrm>
            <a:off x="1557650" y="1514600"/>
            <a:ext cx="6472975" cy="2857375"/>
          </a:xfrm>
          <a:custGeom>
            <a:avLst/>
            <a:gdLst/>
            <a:ahLst/>
            <a:cxnLst/>
            <a:rect l="l" t="t" r="r" b="b"/>
            <a:pathLst>
              <a:path w="258919" h="114295" extrusionOk="0">
                <a:moveTo>
                  <a:pt x="0" y="0"/>
                </a:moveTo>
                <a:lnTo>
                  <a:pt x="0" y="113227"/>
                </a:lnTo>
                <a:lnTo>
                  <a:pt x="74858" y="113227"/>
                </a:lnTo>
                <a:lnTo>
                  <a:pt x="89019" y="60379"/>
                </a:lnTo>
                <a:lnTo>
                  <a:pt x="103466" y="114295"/>
                </a:lnTo>
                <a:lnTo>
                  <a:pt x="158303" y="114295"/>
                </a:lnTo>
                <a:lnTo>
                  <a:pt x="172646" y="60768"/>
                </a:lnTo>
                <a:lnTo>
                  <a:pt x="186784" y="113532"/>
                </a:lnTo>
                <a:lnTo>
                  <a:pt x="258919" y="113532"/>
                </a:lnTo>
                <a:lnTo>
                  <a:pt x="258919" y="0"/>
                </a:lnTo>
              </a:path>
            </a:pathLst>
          </a:custGeom>
          <a:noFill/>
          <a:ln w="28575" cap="flat" cmpd="sng">
            <a:solidFill>
              <a:srgbClr val="FF00FF"/>
            </a:solidFill>
            <a:prstDash val="solid"/>
            <a:round/>
            <a:headEnd type="none" w="med" len="med"/>
            <a:tailEnd type="triangle" w="med" len="med"/>
          </a:ln>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8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605" name="Google Shape;1605;p87"/>
          <p:cNvSpPr txBox="1">
            <a:spLocks noGrp="1"/>
          </p:cNvSpPr>
          <p:nvPr>
            <p:ph type="body" idx="1"/>
          </p:nvPr>
        </p:nvSpPr>
        <p:spPr>
          <a:xfrm>
            <a:off x="107050" y="402200"/>
            <a:ext cx="8909700" cy="114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Recall: Different layers use different addressing schemes.</a:t>
            </a:r>
            <a:endParaRPr/>
          </a:p>
          <a:p>
            <a:pPr marL="457200" lvl="0" indent="-342900" algn="l" rtl="0">
              <a:spcBef>
                <a:spcPts val="600"/>
              </a:spcBef>
              <a:spcAft>
                <a:spcPts val="0"/>
              </a:spcAft>
              <a:buSzPts val="1800"/>
              <a:buChar char="●"/>
            </a:pPr>
            <a:r>
              <a:rPr lang="en"/>
              <a:t>Each addressing scheme only makes sense to the protocol at that layer.</a:t>
            </a:r>
            <a:endParaRPr/>
          </a:p>
        </p:txBody>
      </p:sp>
      <p:sp>
        <p:nvSpPr>
          <p:cNvPr id="1606" name="Google Shape;1606;p87"/>
          <p:cNvSpPr/>
          <p:nvPr/>
        </p:nvSpPr>
        <p:spPr>
          <a:xfrm>
            <a:off x="355700" y="1937975"/>
            <a:ext cx="2612400" cy="27723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Router 2</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To: Router 5</a:t>
            </a:r>
            <a:endParaRPr sz="1600">
              <a:latin typeface="Roboto"/>
              <a:ea typeface="Roboto"/>
              <a:cs typeface="Roboto"/>
              <a:sym typeface="Roboto"/>
            </a:endParaRPr>
          </a:p>
        </p:txBody>
      </p:sp>
      <p:sp>
        <p:nvSpPr>
          <p:cNvPr id="1607" name="Google Shape;1607;p87"/>
          <p:cNvSpPr/>
          <p:nvPr/>
        </p:nvSpPr>
        <p:spPr>
          <a:xfrm>
            <a:off x="515206" y="2665385"/>
            <a:ext cx="2311500" cy="19755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Alice's computer</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To: Bob's computer</a:t>
            </a:r>
            <a:endParaRPr sz="1600">
              <a:latin typeface="Roboto"/>
              <a:ea typeface="Roboto"/>
              <a:cs typeface="Roboto"/>
              <a:sym typeface="Roboto"/>
            </a:endParaRPr>
          </a:p>
        </p:txBody>
      </p:sp>
      <p:sp>
        <p:nvSpPr>
          <p:cNvPr id="1608" name="Google Shape;1608;p87"/>
          <p:cNvSpPr/>
          <p:nvPr/>
        </p:nvSpPr>
        <p:spPr>
          <a:xfrm>
            <a:off x="634962" y="3398466"/>
            <a:ext cx="2072100" cy="11658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600">
                <a:latin typeface="Roboto"/>
                <a:ea typeface="Roboto"/>
                <a:cs typeface="Roboto"/>
                <a:sym typeface="Roboto"/>
              </a:rPr>
              <a:t>From: Alice's Firefox</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To: Bob's Chrome</a:t>
            </a:r>
            <a:endParaRPr sz="1600">
              <a:latin typeface="Roboto"/>
              <a:ea typeface="Roboto"/>
              <a:cs typeface="Roboto"/>
              <a:sym typeface="Roboto"/>
            </a:endParaRPr>
          </a:p>
        </p:txBody>
      </p:sp>
      <p:sp>
        <p:nvSpPr>
          <p:cNvPr id="1609" name="Google Shape;1609;p87"/>
          <p:cNvSpPr/>
          <p:nvPr/>
        </p:nvSpPr>
        <p:spPr>
          <a:xfrm>
            <a:off x="748650" y="4129850"/>
            <a:ext cx="1844400" cy="354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Roboto"/>
                <a:ea typeface="Roboto"/>
                <a:cs typeface="Roboto"/>
                <a:sym typeface="Roboto"/>
              </a:rPr>
              <a:t>"Potato."</a:t>
            </a:r>
            <a:endParaRPr sz="1600">
              <a:latin typeface="Roboto"/>
              <a:ea typeface="Roboto"/>
              <a:cs typeface="Roboto"/>
              <a:sym typeface="Roboto"/>
            </a:endParaRPr>
          </a:p>
        </p:txBody>
      </p:sp>
      <p:sp>
        <p:nvSpPr>
          <p:cNvPr id="1610" name="Google Shape;1610;p87"/>
          <p:cNvSpPr txBox="1"/>
          <p:nvPr/>
        </p:nvSpPr>
        <p:spPr>
          <a:xfrm>
            <a:off x="3097675" y="2091448"/>
            <a:ext cx="5358900" cy="301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rgbClr val="B45F06"/>
                </a:solidFill>
                <a:latin typeface="Roboto"/>
                <a:ea typeface="Roboto"/>
                <a:cs typeface="Roboto"/>
                <a:sym typeface="Roboto"/>
              </a:rPr>
              <a:t>Layer 2 header: Destination is the next intermediate router.</a:t>
            </a:r>
            <a:endParaRPr sz="1600">
              <a:solidFill>
                <a:srgbClr val="B45F06"/>
              </a:solidFill>
              <a:latin typeface="Roboto"/>
              <a:ea typeface="Roboto"/>
              <a:cs typeface="Roboto"/>
              <a:sym typeface="Roboto"/>
            </a:endParaRPr>
          </a:p>
        </p:txBody>
      </p:sp>
      <p:sp>
        <p:nvSpPr>
          <p:cNvPr id="1611" name="Google Shape;1611;p87"/>
          <p:cNvSpPr txBox="1"/>
          <p:nvPr/>
        </p:nvSpPr>
        <p:spPr>
          <a:xfrm>
            <a:off x="3097687" y="2799675"/>
            <a:ext cx="5308200" cy="301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rgbClr val="38761D"/>
                </a:solidFill>
                <a:latin typeface="Roboto"/>
                <a:ea typeface="Roboto"/>
                <a:cs typeface="Roboto"/>
                <a:sym typeface="Roboto"/>
              </a:rPr>
              <a:t>Layer 3 header: Destination is always the end host.</a:t>
            </a:r>
            <a:endParaRPr sz="1600">
              <a:solidFill>
                <a:srgbClr val="38761D"/>
              </a:solidFill>
              <a:latin typeface="Roboto"/>
              <a:ea typeface="Roboto"/>
              <a:cs typeface="Roboto"/>
              <a:sym typeface="Roboto"/>
            </a:endParaRPr>
          </a:p>
        </p:txBody>
      </p:sp>
      <p:sp>
        <p:nvSpPr>
          <p:cNvPr id="1612" name="Google Shape;1612;p87"/>
          <p:cNvSpPr txBox="1"/>
          <p:nvPr/>
        </p:nvSpPr>
        <p:spPr>
          <a:xfrm>
            <a:off x="3097675" y="3561675"/>
            <a:ext cx="5660700" cy="301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600">
                <a:solidFill>
                  <a:schemeClr val="accent3"/>
                </a:solidFill>
                <a:latin typeface="Roboto"/>
                <a:ea typeface="Roboto"/>
                <a:cs typeface="Roboto"/>
                <a:sym typeface="Roboto"/>
              </a:rPr>
              <a:t>Layer 4 header: Identifies specific application on the end host.</a:t>
            </a:r>
            <a:endParaRPr sz="1600">
              <a:solidFill>
                <a:schemeClr val="accent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Internet Design Challenges – Scale, Evolution, and Diversity</a:t>
            </a:r>
            <a:endParaRPr/>
          </a:p>
        </p:txBody>
      </p:sp>
      <p:sp>
        <p:nvSpPr>
          <p:cNvPr id="259" name="Google Shape;259;p3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Challenge: The Internet is </a:t>
            </a:r>
            <a:r>
              <a:rPr lang="en" b="1"/>
              <a:t>scalable</a:t>
            </a:r>
            <a:r>
              <a:rPr lang="en"/>
              <a:t>.</a:t>
            </a:r>
            <a:endParaRPr/>
          </a:p>
          <a:p>
            <a:pPr marL="457200" lvl="0" indent="-342900" algn="l" rtl="0">
              <a:spcBef>
                <a:spcPts val="600"/>
              </a:spcBef>
              <a:spcAft>
                <a:spcPts val="0"/>
              </a:spcAft>
              <a:buSzPts val="1800"/>
              <a:buChar char="●"/>
            </a:pPr>
            <a:r>
              <a:rPr lang="en"/>
              <a:t>Billions of users, accessing trillions of web pages.</a:t>
            </a:r>
            <a:endParaRPr/>
          </a:p>
          <a:p>
            <a:pPr marL="0" lvl="0" indent="0" algn="l" rtl="0">
              <a:spcBef>
                <a:spcPts val="600"/>
              </a:spcBef>
              <a:spcAft>
                <a:spcPts val="0"/>
              </a:spcAft>
              <a:buNone/>
            </a:pPr>
            <a:endParaRPr/>
          </a:p>
          <a:p>
            <a:pPr marL="0" lvl="0" indent="0" algn="l" rtl="0">
              <a:spcBef>
                <a:spcPts val="600"/>
              </a:spcBef>
              <a:spcAft>
                <a:spcPts val="0"/>
              </a:spcAft>
              <a:buNone/>
            </a:pPr>
            <a:r>
              <a:rPr lang="en"/>
              <a:t>Challenge: The Internet is </a:t>
            </a:r>
            <a:r>
              <a:rPr lang="en" b="1"/>
              <a:t>constantly evolving</a:t>
            </a:r>
            <a:r>
              <a:rPr lang="en"/>
              <a:t>.</a:t>
            </a:r>
            <a:endParaRPr/>
          </a:p>
          <a:p>
            <a:pPr marL="457200" lvl="0" indent="-342900" algn="l" rtl="0">
              <a:spcBef>
                <a:spcPts val="600"/>
              </a:spcBef>
              <a:spcAft>
                <a:spcPts val="0"/>
              </a:spcAft>
              <a:buSzPts val="1800"/>
              <a:buChar char="●"/>
            </a:pPr>
            <a:r>
              <a:rPr lang="en"/>
              <a:t>Demand is constantly increasing!</a:t>
            </a:r>
            <a:endParaRPr/>
          </a:p>
          <a:p>
            <a:pPr marL="0" lvl="0" indent="0" algn="l" rtl="0">
              <a:spcBef>
                <a:spcPts val="600"/>
              </a:spcBef>
              <a:spcAft>
                <a:spcPts val="0"/>
              </a:spcAft>
              <a:buNone/>
            </a:pPr>
            <a:endParaRPr/>
          </a:p>
          <a:p>
            <a:pPr marL="0" lvl="0" indent="0" algn="l" rtl="0">
              <a:spcBef>
                <a:spcPts val="600"/>
              </a:spcBef>
              <a:spcAft>
                <a:spcPts val="0"/>
              </a:spcAft>
              <a:buNone/>
            </a:pPr>
            <a:r>
              <a:rPr lang="en"/>
              <a:t>Challenge: The Internet is </a:t>
            </a:r>
            <a:r>
              <a:rPr lang="en" b="1"/>
              <a:t>diverse</a:t>
            </a:r>
            <a:r>
              <a:rPr lang="en"/>
              <a:t>.</a:t>
            </a:r>
            <a:endParaRPr/>
          </a:p>
          <a:p>
            <a:pPr marL="457200" lvl="0" indent="-342900" algn="l" rtl="0">
              <a:spcBef>
                <a:spcPts val="600"/>
              </a:spcBef>
              <a:spcAft>
                <a:spcPts val="0"/>
              </a:spcAft>
              <a:buSzPts val="1800"/>
              <a:buChar char="●"/>
            </a:pPr>
            <a:r>
              <a:rPr lang="en"/>
              <a:t>Some users download more data than others.</a:t>
            </a:r>
            <a:endParaRPr/>
          </a:p>
          <a:p>
            <a:pPr marL="457200" lvl="0" indent="-342900" algn="l" rtl="0">
              <a:spcBef>
                <a:spcPts val="0"/>
              </a:spcBef>
              <a:spcAft>
                <a:spcPts val="0"/>
              </a:spcAft>
              <a:buSzPts val="1800"/>
              <a:buChar char="●"/>
            </a:pPr>
            <a:r>
              <a:rPr lang="en"/>
              <a:t>Some devices are higher-capacity than others.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8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Postal Analogy</a:t>
            </a:r>
            <a:endParaRPr/>
          </a:p>
        </p:txBody>
      </p:sp>
      <p:sp>
        <p:nvSpPr>
          <p:cNvPr id="1618" name="Google Shape;1618;p88"/>
          <p:cNvSpPr txBox="1">
            <a:spLocks noGrp="1"/>
          </p:cNvSpPr>
          <p:nvPr>
            <p:ph type="body" idx="1"/>
          </p:nvPr>
        </p:nvSpPr>
        <p:spPr>
          <a:xfrm>
            <a:off x="107050" y="402200"/>
            <a:ext cx="8909700" cy="1417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Routers don't care about Layer 4 and Layer 7.</a:t>
            </a:r>
            <a:endParaRPr/>
          </a:p>
          <a:p>
            <a:pPr marL="0" lvl="0" indent="0" algn="l" rtl="0">
              <a:spcBef>
                <a:spcPts val="600"/>
              </a:spcBef>
              <a:spcAft>
                <a:spcPts val="0"/>
              </a:spcAft>
              <a:buNone/>
            </a:pPr>
            <a:r>
              <a:rPr lang="en"/>
              <a:t>Router parses Layers 1–3 to determine where to forward the packet.</a:t>
            </a:r>
            <a:endParaRPr/>
          </a:p>
          <a:p>
            <a:pPr marL="0" lvl="0" indent="0" algn="l" rtl="0">
              <a:spcBef>
                <a:spcPts val="600"/>
              </a:spcBef>
              <a:spcAft>
                <a:spcPts val="0"/>
              </a:spcAft>
              <a:buNone/>
            </a:pPr>
            <a:r>
              <a:rPr lang="en"/>
              <a:t>Router unwraps Layer 2 header, and adds a new Layer 2 header for the next hop.</a:t>
            </a:r>
            <a:endParaRPr/>
          </a:p>
        </p:txBody>
      </p:sp>
      <p:sp>
        <p:nvSpPr>
          <p:cNvPr id="1619" name="Google Shape;1619;p88"/>
          <p:cNvSpPr/>
          <p:nvPr/>
        </p:nvSpPr>
        <p:spPr>
          <a:xfrm>
            <a:off x="228600" y="2385175"/>
            <a:ext cx="2329500" cy="2325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Router 2</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Router 5</a:t>
            </a:r>
            <a:endParaRPr>
              <a:latin typeface="Roboto"/>
              <a:ea typeface="Roboto"/>
              <a:cs typeface="Roboto"/>
              <a:sym typeface="Roboto"/>
            </a:endParaRPr>
          </a:p>
        </p:txBody>
      </p:sp>
      <p:sp>
        <p:nvSpPr>
          <p:cNvPr id="1620" name="Google Shape;1620;p88"/>
          <p:cNvSpPr/>
          <p:nvPr/>
        </p:nvSpPr>
        <p:spPr>
          <a:xfrm>
            <a:off x="370825" y="2951025"/>
            <a:ext cx="2061000" cy="16899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p:txBody>
      </p:sp>
      <p:sp>
        <p:nvSpPr>
          <p:cNvPr id="1621" name="Google Shape;1621;p88"/>
          <p:cNvSpPr/>
          <p:nvPr/>
        </p:nvSpPr>
        <p:spPr>
          <a:xfrm>
            <a:off x="477600" y="3554574"/>
            <a:ext cx="1847700" cy="10098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From: Alice's Firefox</a:t>
            </a:r>
            <a:endParaRPr>
              <a:solidFill>
                <a:srgbClr val="B7B7B7"/>
              </a:solidFill>
              <a:latin typeface="Roboto"/>
              <a:ea typeface="Roboto"/>
              <a:cs typeface="Roboto"/>
              <a:sym typeface="Roboto"/>
            </a:endParaRPr>
          </a:p>
          <a:p>
            <a:pPr marL="0" lvl="0" indent="0" algn="ctr" rtl="0">
              <a:spcBef>
                <a:spcPts val="0"/>
              </a:spcBef>
              <a:spcAft>
                <a:spcPts val="0"/>
              </a:spcAft>
              <a:buNone/>
            </a:pPr>
            <a:r>
              <a:rPr lang="en">
                <a:solidFill>
                  <a:srgbClr val="B7B7B7"/>
                </a:solidFill>
                <a:latin typeface="Roboto"/>
                <a:ea typeface="Roboto"/>
                <a:cs typeface="Roboto"/>
                <a:sym typeface="Roboto"/>
              </a:rPr>
              <a:t>To: Bob's Chrome</a:t>
            </a:r>
            <a:endParaRPr>
              <a:solidFill>
                <a:srgbClr val="B7B7B7"/>
              </a:solidFill>
              <a:latin typeface="Roboto"/>
              <a:ea typeface="Roboto"/>
              <a:cs typeface="Roboto"/>
              <a:sym typeface="Roboto"/>
            </a:endParaRPr>
          </a:p>
        </p:txBody>
      </p:sp>
      <p:sp>
        <p:nvSpPr>
          <p:cNvPr id="1622" name="Google Shape;1622;p88"/>
          <p:cNvSpPr/>
          <p:nvPr/>
        </p:nvSpPr>
        <p:spPr>
          <a:xfrm>
            <a:off x="578982" y="4129850"/>
            <a:ext cx="1644600" cy="354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"Potato."</a:t>
            </a:r>
            <a:endParaRPr>
              <a:solidFill>
                <a:srgbClr val="B7B7B7"/>
              </a:solidFill>
              <a:latin typeface="Roboto"/>
              <a:ea typeface="Roboto"/>
              <a:cs typeface="Roboto"/>
              <a:sym typeface="Roboto"/>
            </a:endParaRPr>
          </a:p>
        </p:txBody>
      </p:sp>
      <p:sp>
        <p:nvSpPr>
          <p:cNvPr id="1623" name="Google Shape;1623;p88"/>
          <p:cNvSpPr/>
          <p:nvPr/>
        </p:nvSpPr>
        <p:spPr>
          <a:xfrm>
            <a:off x="3541500" y="2951025"/>
            <a:ext cx="2061000" cy="16899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p:txBody>
      </p:sp>
      <p:sp>
        <p:nvSpPr>
          <p:cNvPr id="1624" name="Google Shape;1624;p88"/>
          <p:cNvSpPr/>
          <p:nvPr/>
        </p:nvSpPr>
        <p:spPr>
          <a:xfrm>
            <a:off x="3648275" y="3554574"/>
            <a:ext cx="1847700" cy="10098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From: Alice's Firefox</a:t>
            </a:r>
            <a:endParaRPr>
              <a:solidFill>
                <a:srgbClr val="B7B7B7"/>
              </a:solidFill>
              <a:latin typeface="Roboto"/>
              <a:ea typeface="Roboto"/>
              <a:cs typeface="Roboto"/>
              <a:sym typeface="Roboto"/>
            </a:endParaRPr>
          </a:p>
          <a:p>
            <a:pPr marL="0" lvl="0" indent="0" algn="ctr" rtl="0">
              <a:spcBef>
                <a:spcPts val="0"/>
              </a:spcBef>
              <a:spcAft>
                <a:spcPts val="0"/>
              </a:spcAft>
              <a:buNone/>
            </a:pPr>
            <a:r>
              <a:rPr lang="en">
                <a:solidFill>
                  <a:srgbClr val="B7B7B7"/>
                </a:solidFill>
                <a:latin typeface="Roboto"/>
                <a:ea typeface="Roboto"/>
                <a:cs typeface="Roboto"/>
                <a:sym typeface="Roboto"/>
              </a:rPr>
              <a:t>To: Bob's Chrome</a:t>
            </a:r>
            <a:endParaRPr>
              <a:solidFill>
                <a:srgbClr val="B7B7B7"/>
              </a:solidFill>
              <a:latin typeface="Roboto"/>
              <a:ea typeface="Roboto"/>
              <a:cs typeface="Roboto"/>
              <a:sym typeface="Roboto"/>
            </a:endParaRPr>
          </a:p>
        </p:txBody>
      </p:sp>
      <p:sp>
        <p:nvSpPr>
          <p:cNvPr id="1625" name="Google Shape;1625;p88"/>
          <p:cNvSpPr/>
          <p:nvPr/>
        </p:nvSpPr>
        <p:spPr>
          <a:xfrm>
            <a:off x="3749657" y="4129850"/>
            <a:ext cx="1644600" cy="354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"Potato."</a:t>
            </a:r>
            <a:endParaRPr>
              <a:solidFill>
                <a:srgbClr val="B7B7B7"/>
              </a:solidFill>
              <a:latin typeface="Roboto"/>
              <a:ea typeface="Roboto"/>
              <a:cs typeface="Roboto"/>
              <a:sym typeface="Roboto"/>
            </a:endParaRPr>
          </a:p>
        </p:txBody>
      </p:sp>
      <p:sp>
        <p:nvSpPr>
          <p:cNvPr id="1626" name="Google Shape;1626;p88"/>
          <p:cNvSpPr/>
          <p:nvPr/>
        </p:nvSpPr>
        <p:spPr>
          <a:xfrm>
            <a:off x="6585900" y="2385175"/>
            <a:ext cx="2329500" cy="2325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Router 5</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Router 9</a:t>
            </a:r>
            <a:endParaRPr>
              <a:latin typeface="Roboto"/>
              <a:ea typeface="Roboto"/>
              <a:cs typeface="Roboto"/>
              <a:sym typeface="Roboto"/>
            </a:endParaRPr>
          </a:p>
        </p:txBody>
      </p:sp>
      <p:sp>
        <p:nvSpPr>
          <p:cNvPr id="1627" name="Google Shape;1627;p88"/>
          <p:cNvSpPr/>
          <p:nvPr/>
        </p:nvSpPr>
        <p:spPr>
          <a:xfrm>
            <a:off x="6728125" y="2951025"/>
            <a:ext cx="2061000" cy="16899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p:txBody>
      </p:sp>
      <p:sp>
        <p:nvSpPr>
          <p:cNvPr id="1628" name="Google Shape;1628;p88"/>
          <p:cNvSpPr/>
          <p:nvPr/>
        </p:nvSpPr>
        <p:spPr>
          <a:xfrm>
            <a:off x="6834900" y="3554574"/>
            <a:ext cx="1847700" cy="10098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From: Alice's Firefox</a:t>
            </a:r>
            <a:endParaRPr>
              <a:solidFill>
                <a:srgbClr val="B7B7B7"/>
              </a:solidFill>
              <a:latin typeface="Roboto"/>
              <a:ea typeface="Roboto"/>
              <a:cs typeface="Roboto"/>
              <a:sym typeface="Roboto"/>
            </a:endParaRPr>
          </a:p>
          <a:p>
            <a:pPr marL="0" lvl="0" indent="0" algn="ctr" rtl="0">
              <a:spcBef>
                <a:spcPts val="0"/>
              </a:spcBef>
              <a:spcAft>
                <a:spcPts val="0"/>
              </a:spcAft>
              <a:buNone/>
            </a:pPr>
            <a:r>
              <a:rPr lang="en">
                <a:solidFill>
                  <a:srgbClr val="B7B7B7"/>
                </a:solidFill>
                <a:latin typeface="Roboto"/>
                <a:ea typeface="Roboto"/>
                <a:cs typeface="Roboto"/>
                <a:sym typeface="Roboto"/>
              </a:rPr>
              <a:t>To: Bob's Chrome</a:t>
            </a:r>
            <a:endParaRPr>
              <a:solidFill>
                <a:srgbClr val="B7B7B7"/>
              </a:solidFill>
              <a:latin typeface="Roboto"/>
              <a:ea typeface="Roboto"/>
              <a:cs typeface="Roboto"/>
              <a:sym typeface="Roboto"/>
            </a:endParaRPr>
          </a:p>
        </p:txBody>
      </p:sp>
      <p:sp>
        <p:nvSpPr>
          <p:cNvPr id="1629" name="Google Shape;1629;p88"/>
          <p:cNvSpPr/>
          <p:nvPr/>
        </p:nvSpPr>
        <p:spPr>
          <a:xfrm>
            <a:off x="6936282" y="4129850"/>
            <a:ext cx="1644600" cy="354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"Potato."</a:t>
            </a:r>
            <a:endParaRPr>
              <a:solidFill>
                <a:srgbClr val="B7B7B7"/>
              </a:solidFill>
              <a:latin typeface="Roboto"/>
              <a:ea typeface="Roboto"/>
              <a:cs typeface="Roboto"/>
              <a:sym typeface="Roboto"/>
            </a:endParaRPr>
          </a:p>
        </p:txBody>
      </p:sp>
      <p:cxnSp>
        <p:nvCxnSpPr>
          <p:cNvPr id="1630" name="Google Shape;1630;p88"/>
          <p:cNvCxnSpPr/>
          <p:nvPr/>
        </p:nvCxnSpPr>
        <p:spPr>
          <a:xfrm>
            <a:off x="2633850" y="3491175"/>
            <a:ext cx="831900" cy="0"/>
          </a:xfrm>
          <a:prstGeom prst="straightConnector1">
            <a:avLst/>
          </a:prstGeom>
          <a:noFill/>
          <a:ln w="19050" cap="flat" cmpd="sng">
            <a:solidFill>
              <a:schemeClr val="accent2"/>
            </a:solidFill>
            <a:prstDash val="solid"/>
            <a:round/>
            <a:headEnd type="none" w="med" len="med"/>
            <a:tailEnd type="triangle" w="med" len="med"/>
          </a:ln>
        </p:spPr>
      </p:cxnSp>
      <p:sp>
        <p:nvSpPr>
          <p:cNvPr id="1631" name="Google Shape;1631;p88"/>
          <p:cNvSpPr txBox="1"/>
          <p:nvPr/>
        </p:nvSpPr>
        <p:spPr>
          <a:xfrm>
            <a:off x="2633850" y="3585025"/>
            <a:ext cx="7449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Unwrap Layer 2 header.</a:t>
            </a:r>
            <a:endParaRPr>
              <a:solidFill>
                <a:schemeClr val="accent2"/>
              </a:solidFill>
              <a:latin typeface="Roboto"/>
              <a:ea typeface="Roboto"/>
              <a:cs typeface="Roboto"/>
              <a:sym typeface="Roboto"/>
            </a:endParaRPr>
          </a:p>
        </p:txBody>
      </p:sp>
      <p:cxnSp>
        <p:nvCxnSpPr>
          <p:cNvPr id="1632" name="Google Shape;1632;p88"/>
          <p:cNvCxnSpPr/>
          <p:nvPr/>
        </p:nvCxnSpPr>
        <p:spPr>
          <a:xfrm>
            <a:off x="5681850" y="3491175"/>
            <a:ext cx="831900" cy="0"/>
          </a:xfrm>
          <a:prstGeom prst="straightConnector1">
            <a:avLst/>
          </a:prstGeom>
          <a:noFill/>
          <a:ln w="19050" cap="flat" cmpd="sng">
            <a:solidFill>
              <a:schemeClr val="accent2"/>
            </a:solidFill>
            <a:prstDash val="solid"/>
            <a:round/>
            <a:headEnd type="none" w="med" len="med"/>
            <a:tailEnd type="triangle" w="med" len="med"/>
          </a:ln>
        </p:spPr>
      </p:cxnSp>
      <p:sp>
        <p:nvSpPr>
          <p:cNvPr id="1633" name="Google Shape;1633;p88"/>
          <p:cNvSpPr txBox="1"/>
          <p:nvPr/>
        </p:nvSpPr>
        <p:spPr>
          <a:xfrm>
            <a:off x="5681850" y="3585025"/>
            <a:ext cx="7449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Add new Layer 2 header.</a:t>
            </a:r>
            <a:endParaRPr>
              <a:solidFill>
                <a:schemeClr val="accent2"/>
              </a:solidFill>
              <a:latin typeface="Roboto"/>
              <a:ea typeface="Roboto"/>
              <a:cs typeface="Roboto"/>
              <a:sym typeface="Roboto"/>
            </a:endParaRPr>
          </a:p>
        </p:txBody>
      </p:sp>
      <p:sp>
        <p:nvSpPr>
          <p:cNvPr id="1634" name="Google Shape;1634;p88"/>
          <p:cNvSpPr txBox="1"/>
          <p:nvPr/>
        </p:nvSpPr>
        <p:spPr>
          <a:xfrm>
            <a:off x="3584650" y="2076700"/>
            <a:ext cx="19545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Parse Layer 3 header to figure out where to forward the packet.</a:t>
            </a:r>
            <a:endParaRPr>
              <a:solidFill>
                <a:schemeClr val="accent2"/>
              </a:solidFill>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89"/>
          <p:cNvSpPr/>
          <p:nvPr/>
        </p:nvSpPr>
        <p:spPr>
          <a:xfrm>
            <a:off x="51688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40" name="Google Shape;1640;p89"/>
          <p:cNvSpPr/>
          <p:nvPr/>
        </p:nvSpPr>
        <p:spPr>
          <a:xfrm>
            <a:off x="3111469" y="2645150"/>
            <a:ext cx="1257300" cy="2073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41" name="Google Shape;1641;p89"/>
          <p:cNvSpPr/>
          <p:nvPr/>
        </p:nvSpPr>
        <p:spPr>
          <a:xfrm>
            <a:off x="7308025" y="1133725"/>
            <a:ext cx="13455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42" name="Google Shape;1642;p89"/>
          <p:cNvSpPr/>
          <p:nvPr/>
        </p:nvSpPr>
        <p:spPr>
          <a:xfrm>
            <a:off x="936100" y="1133725"/>
            <a:ext cx="1257300" cy="35847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43" name="Google Shape;1643;p8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Multiple Headers with Routers</a:t>
            </a:r>
            <a:endParaRPr/>
          </a:p>
        </p:txBody>
      </p:sp>
      <p:sp>
        <p:nvSpPr>
          <p:cNvPr id="1644" name="Google Shape;1644;p89"/>
          <p:cNvSpPr txBox="1">
            <a:spLocks noGrp="1"/>
          </p:cNvSpPr>
          <p:nvPr>
            <p:ph type="body" idx="1"/>
          </p:nvPr>
        </p:nvSpPr>
        <p:spPr>
          <a:xfrm>
            <a:off x="107050" y="402200"/>
            <a:ext cx="8909700" cy="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Each hop could use a different Layer 2 protocol.</a:t>
            </a:r>
            <a:endParaRPr/>
          </a:p>
        </p:txBody>
      </p:sp>
      <p:sp>
        <p:nvSpPr>
          <p:cNvPr id="1645" name="Google Shape;1645;p89"/>
          <p:cNvSpPr/>
          <p:nvPr/>
        </p:nvSpPr>
        <p:spPr>
          <a:xfrm>
            <a:off x="1011700" y="42525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646" name="Google Shape;1646;p89"/>
          <p:cNvSpPr/>
          <p:nvPr/>
        </p:nvSpPr>
        <p:spPr>
          <a:xfrm>
            <a:off x="1011700" y="3496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647" name="Google Shape;1647;p89"/>
          <p:cNvSpPr/>
          <p:nvPr/>
        </p:nvSpPr>
        <p:spPr>
          <a:xfrm>
            <a:off x="1011700" y="27405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1648" name="Google Shape;1648;p89"/>
          <p:cNvCxnSpPr>
            <a:stCxn id="1646" idx="2"/>
            <a:endCxn id="1645" idx="0"/>
          </p:cNvCxnSpPr>
          <p:nvPr/>
        </p:nvCxnSpPr>
        <p:spPr>
          <a:xfrm>
            <a:off x="1564750" y="3867638"/>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649" name="Google Shape;1649;p89"/>
          <p:cNvCxnSpPr>
            <a:stCxn id="1647" idx="2"/>
            <a:endCxn id="1646" idx="0"/>
          </p:cNvCxnSpPr>
          <p:nvPr/>
        </p:nvCxnSpPr>
        <p:spPr>
          <a:xfrm>
            <a:off x="1564750" y="3111625"/>
            <a:ext cx="0" cy="384900"/>
          </a:xfrm>
          <a:prstGeom prst="straightConnector1">
            <a:avLst/>
          </a:prstGeom>
          <a:noFill/>
          <a:ln w="9525" cap="flat" cmpd="sng">
            <a:solidFill>
              <a:schemeClr val="dk2"/>
            </a:solidFill>
            <a:prstDash val="solid"/>
            <a:round/>
            <a:headEnd type="none" w="med" len="med"/>
            <a:tailEnd type="triangle" w="med" len="med"/>
          </a:ln>
        </p:spPr>
      </p:cxnSp>
      <p:sp>
        <p:nvSpPr>
          <p:cNvPr id="1650" name="Google Shape;1650;p89"/>
          <p:cNvSpPr txBox="1"/>
          <p:nvPr/>
        </p:nvSpPr>
        <p:spPr>
          <a:xfrm>
            <a:off x="193600" y="4302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651" name="Google Shape;1651;p89"/>
          <p:cNvSpPr txBox="1"/>
          <p:nvPr/>
        </p:nvSpPr>
        <p:spPr>
          <a:xfrm>
            <a:off x="193600" y="354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652" name="Google Shape;1652;p89"/>
          <p:cNvSpPr txBox="1"/>
          <p:nvPr/>
        </p:nvSpPr>
        <p:spPr>
          <a:xfrm>
            <a:off x="193600" y="2790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653" name="Google Shape;1653;p89"/>
          <p:cNvSpPr/>
          <p:nvPr/>
        </p:nvSpPr>
        <p:spPr>
          <a:xfrm>
            <a:off x="1011700" y="19785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1654" name="Google Shape;1654;p89"/>
          <p:cNvCxnSpPr>
            <a:stCxn id="1653" idx="2"/>
            <a:endCxn id="1647" idx="0"/>
          </p:cNvCxnSpPr>
          <p:nvPr/>
        </p:nvCxnSpPr>
        <p:spPr>
          <a:xfrm>
            <a:off x="1564750" y="2349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655" name="Google Shape;1655;p89"/>
          <p:cNvSpPr txBox="1"/>
          <p:nvPr/>
        </p:nvSpPr>
        <p:spPr>
          <a:xfrm>
            <a:off x="193600" y="202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656" name="Google Shape;1656;p89"/>
          <p:cNvSpPr/>
          <p:nvPr/>
        </p:nvSpPr>
        <p:spPr>
          <a:xfrm>
            <a:off x="1011700" y="12165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1657" name="Google Shape;1657;p89"/>
          <p:cNvCxnSpPr>
            <a:stCxn id="1656" idx="2"/>
            <a:endCxn id="1653" idx="0"/>
          </p:cNvCxnSpPr>
          <p:nvPr/>
        </p:nvCxnSpPr>
        <p:spPr>
          <a:xfrm>
            <a:off x="1564750" y="1587625"/>
            <a:ext cx="0" cy="390900"/>
          </a:xfrm>
          <a:prstGeom prst="straightConnector1">
            <a:avLst/>
          </a:prstGeom>
          <a:noFill/>
          <a:ln w="9525" cap="flat" cmpd="sng">
            <a:solidFill>
              <a:schemeClr val="dk2"/>
            </a:solidFill>
            <a:prstDash val="solid"/>
            <a:round/>
            <a:headEnd type="none" w="med" len="med"/>
            <a:tailEnd type="triangle" w="med" len="med"/>
          </a:ln>
        </p:spPr>
      </p:cxnSp>
      <p:sp>
        <p:nvSpPr>
          <p:cNvPr id="1658" name="Google Shape;1658;p89"/>
          <p:cNvSpPr txBox="1"/>
          <p:nvPr/>
        </p:nvSpPr>
        <p:spPr>
          <a:xfrm>
            <a:off x="193600" y="1266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659" name="Google Shape;1659;p89"/>
          <p:cNvSpPr/>
          <p:nvPr/>
        </p:nvSpPr>
        <p:spPr>
          <a:xfrm>
            <a:off x="3297700" y="4252550"/>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660" name="Google Shape;1660;p89"/>
          <p:cNvSpPr/>
          <p:nvPr/>
        </p:nvSpPr>
        <p:spPr>
          <a:xfrm>
            <a:off x="3297700" y="3496538"/>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661" name="Google Shape;1661;p89"/>
          <p:cNvSpPr/>
          <p:nvPr/>
        </p:nvSpPr>
        <p:spPr>
          <a:xfrm>
            <a:off x="3297700" y="2740525"/>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662" name="Google Shape;1662;p89"/>
          <p:cNvSpPr/>
          <p:nvPr/>
        </p:nvSpPr>
        <p:spPr>
          <a:xfrm>
            <a:off x="5384800" y="4252562"/>
            <a:ext cx="9072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663" name="Google Shape;1663;p89"/>
          <p:cNvSpPr/>
          <p:nvPr/>
        </p:nvSpPr>
        <p:spPr>
          <a:xfrm>
            <a:off x="5384800" y="3496550"/>
            <a:ext cx="9072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664" name="Google Shape;1664;p89"/>
          <p:cNvSpPr/>
          <p:nvPr/>
        </p:nvSpPr>
        <p:spPr>
          <a:xfrm>
            <a:off x="5384800" y="2740538"/>
            <a:ext cx="9072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665" name="Google Shape;1665;p89"/>
          <p:cNvSpPr/>
          <p:nvPr/>
        </p:nvSpPr>
        <p:spPr>
          <a:xfrm>
            <a:off x="7471900" y="4258538"/>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666" name="Google Shape;1666;p89"/>
          <p:cNvSpPr/>
          <p:nvPr/>
        </p:nvSpPr>
        <p:spPr>
          <a:xfrm>
            <a:off x="7471900" y="3502525"/>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667" name="Google Shape;1667;p89"/>
          <p:cNvSpPr/>
          <p:nvPr/>
        </p:nvSpPr>
        <p:spPr>
          <a:xfrm>
            <a:off x="7471900" y="2746513"/>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668" name="Google Shape;1668;p89"/>
          <p:cNvSpPr/>
          <p:nvPr/>
        </p:nvSpPr>
        <p:spPr>
          <a:xfrm>
            <a:off x="7471900" y="1984513"/>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669" name="Google Shape;1669;p89"/>
          <p:cNvSpPr/>
          <p:nvPr/>
        </p:nvSpPr>
        <p:spPr>
          <a:xfrm>
            <a:off x="7471900" y="1222513"/>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670" name="Google Shape;1670;p89"/>
          <p:cNvSpPr txBox="1"/>
          <p:nvPr/>
        </p:nvSpPr>
        <p:spPr>
          <a:xfrm>
            <a:off x="730450" y="4763979"/>
            <a:ext cx="16686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(Sender)</a:t>
            </a:r>
            <a:endParaRPr>
              <a:solidFill>
                <a:schemeClr val="dk1"/>
              </a:solidFill>
              <a:latin typeface="Roboto"/>
              <a:ea typeface="Roboto"/>
              <a:cs typeface="Roboto"/>
              <a:sym typeface="Roboto"/>
            </a:endParaRPr>
          </a:p>
        </p:txBody>
      </p:sp>
      <p:sp>
        <p:nvSpPr>
          <p:cNvPr id="1671" name="Google Shape;1671;p89"/>
          <p:cNvSpPr txBox="1"/>
          <p:nvPr/>
        </p:nvSpPr>
        <p:spPr>
          <a:xfrm>
            <a:off x="7135900" y="4763979"/>
            <a:ext cx="1778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End Host (Recipient)</a:t>
            </a:r>
            <a:endParaRPr>
              <a:solidFill>
                <a:schemeClr val="dk1"/>
              </a:solidFill>
              <a:latin typeface="Roboto"/>
              <a:ea typeface="Roboto"/>
              <a:cs typeface="Roboto"/>
              <a:sym typeface="Roboto"/>
            </a:endParaRPr>
          </a:p>
        </p:txBody>
      </p:sp>
      <p:cxnSp>
        <p:nvCxnSpPr>
          <p:cNvPr id="1672" name="Google Shape;1672;p89"/>
          <p:cNvCxnSpPr/>
          <p:nvPr/>
        </p:nvCxnSpPr>
        <p:spPr>
          <a:xfrm>
            <a:off x="5686634"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73" name="Google Shape;1673;p89"/>
          <p:cNvCxnSpPr/>
          <p:nvPr/>
        </p:nvCxnSpPr>
        <p:spPr>
          <a:xfrm>
            <a:off x="5991434"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674" name="Google Shape;1674;p89"/>
          <p:cNvCxnSpPr/>
          <p:nvPr/>
        </p:nvCxnSpPr>
        <p:spPr>
          <a:xfrm>
            <a:off x="5686634"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75" name="Google Shape;1675;p89"/>
          <p:cNvCxnSpPr/>
          <p:nvPr/>
        </p:nvCxnSpPr>
        <p:spPr>
          <a:xfrm>
            <a:off x="5991434"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676" name="Google Shape;1676;p89"/>
          <p:cNvCxnSpPr>
            <a:stCxn id="1659" idx="1"/>
            <a:endCxn id="1645" idx="3"/>
          </p:cNvCxnSpPr>
          <p:nvPr/>
        </p:nvCxnSpPr>
        <p:spPr>
          <a:xfrm rot="10800000">
            <a:off x="2117800" y="4438100"/>
            <a:ext cx="1179900" cy="0"/>
          </a:xfrm>
          <a:prstGeom prst="straightConnector1">
            <a:avLst/>
          </a:prstGeom>
          <a:noFill/>
          <a:ln w="19050" cap="flat" cmpd="sng">
            <a:solidFill>
              <a:schemeClr val="accent2"/>
            </a:solidFill>
            <a:prstDash val="solid"/>
            <a:round/>
            <a:headEnd type="triangle" w="med" len="med"/>
            <a:tailEnd type="none" w="med" len="med"/>
          </a:ln>
        </p:spPr>
      </p:cxnSp>
      <p:sp>
        <p:nvSpPr>
          <p:cNvPr id="1677" name="Google Shape;1677;p89"/>
          <p:cNvSpPr txBox="1"/>
          <p:nvPr/>
        </p:nvSpPr>
        <p:spPr>
          <a:xfrm>
            <a:off x="54251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sp>
        <p:nvSpPr>
          <p:cNvPr id="1678" name="Google Shape;1678;p89"/>
          <p:cNvSpPr txBox="1"/>
          <p:nvPr/>
        </p:nvSpPr>
        <p:spPr>
          <a:xfrm>
            <a:off x="3338050" y="4763979"/>
            <a:ext cx="826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a:t>
            </a:r>
            <a:endParaRPr>
              <a:solidFill>
                <a:schemeClr val="dk1"/>
              </a:solidFill>
              <a:latin typeface="Roboto"/>
              <a:ea typeface="Roboto"/>
              <a:cs typeface="Roboto"/>
              <a:sym typeface="Roboto"/>
            </a:endParaRPr>
          </a:p>
        </p:txBody>
      </p:sp>
      <p:cxnSp>
        <p:nvCxnSpPr>
          <p:cNvPr id="1679" name="Google Shape;1679;p89"/>
          <p:cNvCxnSpPr>
            <a:stCxn id="1662" idx="1"/>
            <a:endCxn id="1659" idx="3"/>
          </p:cNvCxnSpPr>
          <p:nvPr/>
        </p:nvCxnSpPr>
        <p:spPr>
          <a:xfrm rot="10800000">
            <a:off x="4204900" y="4438112"/>
            <a:ext cx="1179900" cy="0"/>
          </a:xfrm>
          <a:prstGeom prst="straightConnector1">
            <a:avLst/>
          </a:prstGeom>
          <a:noFill/>
          <a:ln w="19050" cap="flat" cmpd="sng">
            <a:solidFill>
              <a:schemeClr val="accent2"/>
            </a:solidFill>
            <a:prstDash val="solid"/>
            <a:round/>
            <a:headEnd type="triangle" w="med" len="med"/>
            <a:tailEnd type="none" w="med" len="med"/>
          </a:ln>
        </p:spPr>
      </p:cxnSp>
      <p:cxnSp>
        <p:nvCxnSpPr>
          <p:cNvPr id="1680" name="Google Shape;1680;p89"/>
          <p:cNvCxnSpPr/>
          <p:nvPr/>
        </p:nvCxnSpPr>
        <p:spPr>
          <a:xfrm>
            <a:off x="3598900" y="3111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81" name="Google Shape;1681;p89"/>
          <p:cNvCxnSpPr/>
          <p:nvPr/>
        </p:nvCxnSpPr>
        <p:spPr>
          <a:xfrm>
            <a:off x="3903700" y="3111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682" name="Google Shape;1682;p89"/>
          <p:cNvCxnSpPr/>
          <p:nvPr/>
        </p:nvCxnSpPr>
        <p:spPr>
          <a:xfrm>
            <a:off x="359890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83" name="Google Shape;1683;p89"/>
          <p:cNvCxnSpPr/>
          <p:nvPr/>
        </p:nvCxnSpPr>
        <p:spPr>
          <a:xfrm>
            <a:off x="3903700" y="3873625"/>
            <a:ext cx="0" cy="384900"/>
          </a:xfrm>
          <a:prstGeom prst="straightConnector1">
            <a:avLst/>
          </a:prstGeom>
          <a:noFill/>
          <a:ln w="9525" cap="flat" cmpd="sng">
            <a:solidFill>
              <a:schemeClr val="dk2"/>
            </a:solidFill>
            <a:prstDash val="solid"/>
            <a:round/>
            <a:headEnd type="none" w="med" len="med"/>
            <a:tailEnd type="triangle" w="med" len="med"/>
          </a:ln>
        </p:spPr>
      </p:cxnSp>
      <p:cxnSp>
        <p:nvCxnSpPr>
          <p:cNvPr id="1684" name="Google Shape;1684;p89"/>
          <p:cNvCxnSpPr>
            <a:stCxn id="1665" idx="1"/>
            <a:endCxn id="1662" idx="3"/>
          </p:cNvCxnSpPr>
          <p:nvPr/>
        </p:nvCxnSpPr>
        <p:spPr>
          <a:xfrm rot="10800000">
            <a:off x="6292000" y="4438088"/>
            <a:ext cx="1179900" cy="6000"/>
          </a:xfrm>
          <a:prstGeom prst="straightConnector1">
            <a:avLst/>
          </a:prstGeom>
          <a:noFill/>
          <a:ln w="19050" cap="flat" cmpd="sng">
            <a:solidFill>
              <a:schemeClr val="accent2"/>
            </a:solidFill>
            <a:prstDash val="solid"/>
            <a:round/>
            <a:headEnd type="triangle" w="med" len="med"/>
            <a:tailEnd type="none" w="med" len="med"/>
          </a:ln>
        </p:spPr>
      </p:cxnSp>
      <p:cxnSp>
        <p:nvCxnSpPr>
          <p:cNvPr id="1685" name="Google Shape;1685;p89"/>
          <p:cNvCxnSpPr>
            <a:stCxn id="1666" idx="2"/>
            <a:endCxn id="1665" idx="0"/>
          </p:cNvCxnSpPr>
          <p:nvPr/>
        </p:nvCxnSpPr>
        <p:spPr>
          <a:xfrm>
            <a:off x="8024950" y="3873625"/>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86" name="Google Shape;1686;p89"/>
          <p:cNvCxnSpPr>
            <a:stCxn id="1667" idx="2"/>
            <a:endCxn id="1666" idx="0"/>
          </p:cNvCxnSpPr>
          <p:nvPr/>
        </p:nvCxnSpPr>
        <p:spPr>
          <a:xfrm>
            <a:off x="8024950" y="3117613"/>
            <a:ext cx="0" cy="384900"/>
          </a:xfrm>
          <a:prstGeom prst="straightConnector1">
            <a:avLst/>
          </a:prstGeom>
          <a:noFill/>
          <a:ln w="9525" cap="flat" cmpd="sng">
            <a:solidFill>
              <a:schemeClr val="dk2"/>
            </a:solidFill>
            <a:prstDash val="solid"/>
            <a:round/>
            <a:headEnd type="triangle" w="med" len="med"/>
            <a:tailEnd type="none" w="med" len="med"/>
          </a:ln>
        </p:spPr>
      </p:cxnSp>
      <p:cxnSp>
        <p:nvCxnSpPr>
          <p:cNvPr id="1687" name="Google Shape;1687;p89"/>
          <p:cNvCxnSpPr>
            <a:stCxn id="1668" idx="2"/>
            <a:endCxn id="1667" idx="0"/>
          </p:cNvCxnSpPr>
          <p:nvPr/>
        </p:nvCxnSpPr>
        <p:spPr>
          <a:xfrm>
            <a:off x="8024950" y="2355613"/>
            <a:ext cx="0" cy="390900"/>
          </a:xfrm>
          <a:prstGeom prst="straightConnector1">
            <a:avLst/>
          </a:prstGeom>
          <a:noFill/>
          <a:ln w="9525" cap="flat" cmpd="sng">
            <a:solidFill>
              <a:schemeClr val="dk2"/>
            </a:solidFill>
            <a:prstDash val="solid"/>
            <a:round/>
            <a:headEnd type="triangle" w="med" len="med"/>
            <a:tailEnd type="none" w="med" len="med"/>
          </a:ln>
        </p:spPr>
      </p:cxnSp>
      <p:cxnSp>
        <p:nvCxnSpPr>
          <p:cNvPr id="1688" name="Google Shape;1688;p89"/>
          <p:cNvCxnSpPr>
            <a:stCxn id="1669" idx="2"/>
            <a:endCxn id="1668" idx="0"/>
          </p:cNvCxnSpPr>
          <p:nvPr/>
        </p:nvCxnSpPr>
        <p:spPr>
          <a:xfrm>
            <a:off x="8024950" y="1593613"/>
            <a:ext cx="0" cy="390900"/>
          </a:xfrm>
          <a:prstGeom prst="straightConnector1">
            <a:avLst/>
          </a:prstGeom>
          <a:noFill/>
          <a:ln w="9525" cap="flat" cmpd="sng">
            <a:solidFill>
              <a:schemeClr val="dk2"/>
            </a:solidFill>
            <a:prstDash val="solid"/>
            <a:round/>
            <a:headEnd type="triangle" w="med" len="med"/>
            <a:tailEnd type="none" w="med" len="med"/>
          </a:ln>
        </p:spPr>
      </p:cxnSp>
      <p:sp>
        <p:nvSpPr>
          <p:cNvPr id="1689" name="Google Shape;1689;p89"/>
          <p:cNvSpPr txBox="1"/>
          <p:nvPr/>
        </p:nvSpPr>
        <p:spPr>
          <a:xfrm>
            <a:off x="2279988" y="3664950"/>
            <a:ext cx="7449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This link could be wired.</a:t>
            </a:r>
            <a:endParaRPr>
              <a:solidFill>
                <a:schemeClr val="accent2"/>
              </a:solidFill>
              <a:latin typeface="Roboto"/>
              <a:ea typeface="Roboto"/>
              <a:cs typeface="Roboto"/>
              <a:sym typeface="Roboto"/>
            </a:endParaRPr>
          </a:p>
        </p:txBody>
      </p:sp>
      <p:sp>
        <p:nvSpPr>
          <p:cNvPr id="1690" name="Google Shape;1690;p89"/>
          <p:cNvSpPr txBox="1"/>
          <p:nvPr/>
        </p:nvSpPr>
        <p:spPr>
          <a:xfrm>
            <a:off x="4396363" y="3664950"/>
            <a:ext cx="7449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This link could be optical.</a:t>
            </a:r>
            <a:endParaRPr>
              <a:solidFill>
                <a:schemeClr val="accent2"/>
              </a:solidFill>
              <a:latin typeface="Roboto"/>
              <a:ea typeface="Roboto"/>
              <a:cs typeface="Roboto"/>
              <a:sym typeface="Roboto"/>
            </a:endParaRPr>
          </a:p>
        </p:txBody>
      </p:sp>
      <p:sp>
        <p:nvSpPr>
          <p:cNvPr id="1691" name="Google Shape;1691;p89"/>
          <p:cNvSpPr txBox="1"/>
          <p:nvPr/>
        </p:nvSpPr>
        <p:spPr>
          <a:xfrm>
            <a:off x="6471701" y="3664950"/>
            <a:ext cx="790800" cy="702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This link could be wireless.</a:t>
            </a:r>
            <a:endParaRPr>
              <a:solidFill>
                <a:schemeClr val="accent2"/>
              </a:solidFill>
              <a:latin typeface="Roboto"/>
              <a:ea typeface="Roboto"/>
              <a:cs typeface="Roboto"/>
              <a:sym typeface="Roboto"/>
            </a:endParaRPr>
          </a:p>
        </p:txBody>
      </p:sp>
      <p:sp>
        <p:nvSpPr>
          <p:cNvPr id="1692" name="Google Shape;1692;p89"/>
          <p:cNvSpPr txBox="1"/>
          <p:nvPr/>
        </p:nvSpPr>
        <p:spPr>
          <a:xfrm>
            <a:off x="2851073" y="1570575"/>
            <a:ext cx="1778100" cy="9174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This router unwraps wired Layer 2 header, and adds an optical Layer 2 header.</a:t>
            </a:r>
            <a:endParaRPr>
              <a:solidFill>
                <a:schemeClr val="accent2"/>
              </a:solidFill>
              <a:latin typeface="Roboto"/>
              <a:ea typeface="Roboto"/>
              <a:cs typeface="Roboto"/>
              <a:sym typeface="Roboto"/>
            </a:endParaRPr>
          </a:p>
        </p:txBody>
      </p:sp>
      <p:sp>
        <p:nvSpPr>
          <p:cNvPr id="1693" name="Google Shape;1693;p89"/>
          <p:cNvSpPr txBox="1"/>
          <p:nvPr/>
        </p:nvSpPr>
        <p:spPr>
          <a:xfrm>
            <a:off x="4866250" y="1564463"/>
            <a:ext cx="1944300" cy="9174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This router unwraps optical Layer 2 header, and adds a wireless Layer 2 header.</a:t>
            </a:r>
            <a:endParaRPr>
              <a:solidFill>
                <a:schemeClr val="accent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9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Layers of the Internet</a:t>
            </a:r>
            <a:endParaRPr/>
          </a:p>
        </p:txBody>
      </p:sp>
      <p:sp>
        <p:nvSpPr>
          <p:cNvPr id="1699" name="Google Shape;1699;p90"/>
          <p:cNvSpPr txBox="1">
            <a:spLocks noGrp="1"/>
          </p:cNvSpPr>
          <p:nvPr>
            <p:ph type="body" idx="1"/>
          </p:nvPr>
        </p:nvSpPr>
        <p:spPr>
          <a:xfrm>
            <a:off x="107050" y="402200"/>
            <a:ext cx="6383700" cy="1840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The Internet is built with layers of abstraction.</a:t>
            </a:r>
            <a:endParaRPr/>
          </a:p>
          <a:p>
            <a:pPr marL="457200" lvl="0" indent="-342900" algn="l" rtl="0">
              <a:spcBef>
                <a:spcPts val="0"/>
              </a:spcBef>
              <a:spcAft>
                <a:spcPts val="0"/>
              </a:spcAft>
              <a:buSzPts val="1800"/>
              <a:buChar char="●"/>
            </a:pPr>
            <a:r>
              <a:rPr lang="en"/>
              <a:t>Headers are added as the packet moves down the stack, and unwrapped as the packet moves up the stack.</a:t>
            </a:r>
            <a:endParaRPr/>
          </a:p>
          <a:p>
            <a:pPr marL="457200" lvl="0" indent="-342900" algn="l" rtl="0">
              <a:spcBef>
                <a:spcPts val="0"/>
              </a:spcBef>
              <a:spcAft>
                <a:spcPts val="0"/>
              </a:spcAft>
              <a:buSzPts val="1800"/>
              <a:buChar char="●"/>
            </a:pPr>
            <a:r>
              <a:rPr lang="en"/>
              <a:t>Hosts parse headers for Layers 1–7.</a:t>
            </a:r>
            <a:br>
              <a:rPr lang="en"/>
            </a:br>
            <a:r>
              <a:rPr lang="en"/>
              <a:t>Routers parse headers for Layers 1–3.</a:t>
            </a:r>
            <a:endParaRPr/>
          </a:p>
        </p:txBody>
      </p:sp>
      <p:sp>
        <p:nvSpPr>
          <p:cNvPr id="1700" name="Google Shape;1700;p90"/>
          <p:cNvSpPr/>
          <p:nvPr/>
        </p:nvSpPr>
        <p:spPr>
          <a:xfrm>
            <a:off x="7823100" y="2399750"/>
            <a:ext cx="1106100" cy="371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1701" name="Google Shape;1701;p90"/>
          <p:cNvSpPr/>
          <p:nvPr/>
        </p:nvSpPr>
        <p:spPr>
          <a:xfrm>
            <a:off x="7823100" y="1948538"/>
            <a:ext cx="1106100" cy="371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1702" name="Google Shape;1702;p90"/>
          <p:cNvSpPr/>
          <p:nvPr/>
        </p:nvSpPr>
        <p:spPr>
          <a:xfrm>
            <a:off x="7823100" y="1497325"/>
            <a:ext cx="1106100" cy="371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sp>
        <p:nvSpPr>
          <p:cNvPr id="1703" name="Google Shape;1703;p90"/>
          <p:cNvSpPr txBox="1"/>
          <p:nvPr/>
        </p:nvSpPr>
        <p:spPr>
          <a:xfrm>
            <a:off x="7005000" y="24498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1:</a:t>
            </a:r>
            <a:endParaRPr>
              <a:solidFill>
                <a:schemeClr val="dk1"/>
              </a:solidFill>
              <a:latin typeface="Roboto"/>
              <a:ea typeface="Roboto"/>
              <a:cs typeface="Roboto"/>
              <a:sym typeface="Roboto"/>
            </a:endParaRPr>
          </a:p>
        </p:txBody>
      </p:sp>
      <p:sp>
        <p:nvSpPr>
          <p:cNvPr id="1704" name="Google Shape;1704;p90"/>
          <p:cNvSpPr txBox="1"/>
          <p:nvPr/>
        </p:nvSpPr>
        <p:spPr>
          <a:xfrm>
            <a:off x="7005000" y="19986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2:</a:t>
            </a:r>
            <a:endParaRPr>
              <a:solidFill>
                <a:schemeClr val="dk1"/>
              </a:solidFill>
              <a:latin typeface="Roboto"/>
              <a:ea typeface="Roboto"/>
              <a:cs typeface="Roboto"/>
              <a:sym typeface="Roboto"/>
            </a:endParaRPr>
          </a:p>
        </p:txBody>
      </p:sp>
      <p:sp>
        <p:nvSpPr>
          <p:cNvPr id="1705" name="Google Shape;1705;p90"/>
          <p:cNvSpPr txBox="1"/>
          <p:nvPr/>
        </p:nvSpPr>
        <p:spPr>
          <a:xfrm>
            <a:off x="7005000" y="15474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1706" name="Google Shape;1706;p90"/>
          <p:cNvSpPr/>
          <p:nvPr/>
        </p:nvSpPr>
        <p:spPr>
          <a:xfrm>
            <a:off x="7823100" y="1040125"/>
            <a:ext cx="1106100" cy="37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sp>
        <p:nvSpPr>
          <p:cNvPr id="1707" name="Google Shape;1707;p90"/>
          <p:cNvSpPr txBox="1"/>
          <p:nvPr/>
        </p:nvSpPr>
        <p:spPr>
          <a:xfrm>
            <a:off x="7005000" y="10902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1708" name="Google Shape;1708;p90"/>
          <p:cNvSpPr/>
          <p:nvPr/>
        </p:nvSpPr>
        <p:spPr>
          <a:xfrm>
            <a:off x="7823100" y="582925"/>
            <a:ext cx="1106100" cy="371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sp>
        <p:nvSpPr>
          <p:cNvPr id="1709" name="Google Shape;1709;p90"/>
          <p:cNvSpPr txBox="1"/>
          <p:nvPr/>
        </p:nvSpPr>
        <p:spPr>
          <a:xfrm>
            <a:off x="7005000" y="633050"/>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1710" name="Google Shape;1710;p90"/>
          <p:cNvSpPr/>
          <p:nvPr/>
        </p:nvSpPr>
        <p:spPr>
          <a:xfrm>
            <a:off x="455925" y="3111700"/>
            <a:ext cx="542400" cy="1554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11" name="Google Shape;1711;p90"/>
          <p:cNvSpPr/>
          <p:nvPr/>
        </p:nvSpPr>
        <p:spPr>
          <a:xfrm>
            <a:off x="534973" y="4377399"/>
            <a:ext cx="384300" cy="242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L1</a:t>
            </a:r>
            <a:endParaRPr sz="1200">
              <a:latin typeface="Roboto"/>
              <a:ea typeface="Roboto"/>
              <a:cs typeface="Roboto"/>
              <a:sym typeface="Roboto"/>
            </a:endParaRPr>
          </a:p>
        </p:txBody>
      </p:sp>
      <p:sp>
        <p:nvSpPr>
          <p:cNvPr id="1712" name="Google Shape;1712;p90"/>
          <p:cNvSpPr/>
          <p:nvPr/>
        </p:nvSpPr>
        <p:spPr>
          <a:xfrm>
            <a:off x="534973" y="4072591"/>
            <a:ext cx="384300" cy="242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L2</a:t>
            </a:r>
            <a:endParaRPr sz="1200">
              <a:latin typeface="Roboto"/>
              <a:ea typeface="Roboto"/>
              <a:cs typeface="Roboto"/>
              <a:sym typeface="Roboto"/>
            </a:endParaRPr>
          </a:p>
        </p:txBody>
      </p:sp>
      <p:sp>
        <p:nvSpPr>
          <p:cNvPr id="1713" name="Google Shape;1713;p90"/>
          <p:cNvSpPr/>
          <p:nvPr/>
        </p:nvSpPr>
        <p:spPr>
          <a:xfrm>
            <a:off x="534973" y="3767808"/>
            <a:ext cx="384300" cy="242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L3</a:t>
            </a:r>
            <a:endParaRPr sz="1200">
              <a:latin typeface="Roboto"/>
              <a:ea typeface="Roboto"/>
              <a:cs typeface="Roboto"/>
              <a:sym typeface="Roboto"/>
            </a:endParaRPr>
          </a:p>
        </p:txBody>
      </p:sp>
      <p:sp>
        <p:nvSpPr>
          <p:cNvPr id="1714" name="Google Shape;1714;p90"/>
          <p:cNvSpPr/>
          <p:nvPr/>
        </p:nvSpPr>
        <p:spPr>
          <a:xfrm>
            <a:off x="534973" y="3462991"/>
            <a:ext cx="384300" cy="24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L4</a:t>
            </a:r>
            <a:endParaRPr sz="1200">
              <a:latin typeface="Roboto"/>
              <a:ea typeface="Roboto"/>
              <a:cs typeface="Roboto"/>
              <a:sym typeface="Roboto"/>
            </a:endParaRPr>
          </a:p>
        </p:txBody>
      </p:sp>
      <p:sp>
        <p:nvSpPr>
          <p:cNvPr id="1715" name="Google Shape;1715;p90"/>
          <p:cNvSpPr/>
          <p:nvPr/>
        </p:nvSpPr>
        <p:spPr>
          <a:xfrm>
            <a:off x="534973" y="3158200"/>
            <a:ext cx="384300" cy="242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L7</a:t>
            </a:r>
            <a:endParaRPr sz="1200">
              <a:latin typeface="Roboto"/>
              <a:ea typeface="Roboto"/>
              <a:cs typeface="Roboto"/>
              <a:sym typeface="Roboto"/>
            </a:endParaRPr>
          </a:p>
        </p:txBody>
      </p:sp>
      <p:sp>
        <p:nvSpPr>
          <p:cNvPr id="1716" name="Google Shape;1716;p90"/>
          <p:cNvSpPr txBox="1"/>
          <p:nvPr/>
        </p:nvSpPr>
        <p:spPr>
          <a:xfrm>
            <a:off x="455925" y="4666025"/>
            <a:ext cx="5424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Host</a:t>
            </a:r>
            <a:endParaRPr sz="1200">
              <a:solidFill>
                <a:schemeClr val="dk1"/>
              </a:solidFill>
              <a:latin typeface="Roboto"/>
              <a:ea typeface="Roboto"/>
              <a:cs typeface="Roboto"/>
              <a:sym typeface="Roboto"/>
            </a:endParaRPr>
          </a:p>
        </p:txBody>
      </p:sp>
      <p:sp>
        <p:nvSpPr>
          <p:cNvPr id="1717" name="Google Shape;1717;p90"/>
          <p:cNvSpPr/>
          <p:nvPr/>
        </p:nvSpPr>
        <p:spPr>
          <a:xfrm>
            <a:off x="1370325" y="3705100"/>
            <a:ext cx="542400" cy="960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18" name="Google Shape;1718;p90"/>
          <p:cNvSpPr/>
          <p:nvPr/>
        </p:nvSpPr>
        <p:spPr>
          <a:xfrm>
            <a:off x="1449373" y="4377399"/>
            <a:ext cx="384300" cy="242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L1</a:t>
            </a:r>
            <a:endParaRPr sz="1200">
              <a:latin typeface="Roboto"/>
              <a:ea typeface="Roboto"/>
              <a:cs typeface="Roboto"/>
              <a:sym typeface="Roboto"/>
            </a:endParaRPr>
          </a:p>
        </p:txBody>
      </p:sp>
      <p:sp>
        <p:nvSpPr>
          <p:cNvPr id="1719" name="Google Shape;1719;p90"/>
          <p:cNvSpPr/>
          <p:nvPr/>
        </p:nvSpPr>
        <p:spPr>
          <a:xfrm>
            <a:off x="1449373" y="4072591"/>
            <a:ext cx="384300" cy="242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L2</a:t>
            </a:r>
            <a:endParaRPr sz="1200">
              <a:latin typeface="Roboto"/>
              <a:ea typeface="Roboto"/>
              <a:cs typeface="Roboto"/>
              <a:sym typeface="Roboto"/>
            </a:endParaRPr>
          </a:p>
        </p:txBody>
      </p:sp>
      <p:sp>
        <p:nvSpPr>
          <p:cNvPr id="1720" name="Google Shape;1720;p90"/>
          <p:cNvSpPr/>
          <p:nvPr/>
        </p:nvSpPr>
        <p:spPr>
          <a:xfrm>
            <a:off x="1449373" y="3767808"/>
            <a:ext cx="384300" cy="242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L3</a:t>
            </a:r>
            <a:endParaRPr sz="1200">
              <a:latin typeface="Roboto"/>
              <a:ea typeface="Roboto"/>
              <a:cs typeface="Roboto"/>
              <a:sym typeface="Roboto"/>
            </a:endParaRPr>
          </a:p>
        </p:txBody>
      </p:sp>
      <p:sp>
        <p:nvSpPr>
          <p:cNvPr id="1721" name="Google Shape;1721;p90"/>
          <p:cNvSpPr txBox="1"/>
          <p:nvPr/>
        </p:nvSpPr>
        <p:spPr>
          <a:xfrm>
            <a:off x="1370325" y="4666025"/>
            <a:ext cx="5424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Router</a:t>
            </a:r>
            <a:endParaRPr sz="1200">
              <a:solidFill>
                <a:schemeClr val="dk1"/>
              </a:solidFill>
              <a:latin typeface="Roboto"/>
              <a:ea typeface="Roboto"/>
              <a:cs typeface="Roboto"/>
              <a:sym typeface="Roboto"/>
            </a:endParaRPr>
          </a:p>
        </p:txBody>
      </p:sp>
      <p:sp>
        <p:nvSpPr>
          <p:cNvPr id="1722" name="Google Shape;1722;p90"/>
          <p:cNvSpPr/>
          <p:nvPr/>
        </p:nvSpPr>
        <p:spPr>
          <a:xfrm>
            <a:off x="2284725" y="3705100"/>
            <a:ext cx="542400" cy="9609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3" name="Google Shape;1723;p90"/>
          <p:cNvSpPr/>
          <p:nvPr/>
        </p:nvSpPr>
        <p:spPr>
          <a:xfrm>
            <a:off x="2363773" y="4377399"/>
            <a:ext cx="384300" cy="242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L1</a:t>
            </a:r>
            <a:endParaRPr sz="1200">
              <a:latin typeface="Roboto"/>
              <a:ea typeface="Roboto"/>
              <a:cs typeface="Roboto"/>
              <a:sym typeface="Roboto"/>
            </a:endParaRPr>
          </a:p>
        </p:txBody>
      </p:sp>
      <p:sp>
        <p:nvSpPr>
          <p:cNvPr id="1724" name="Google Shape;1724;p90"/>
          <p:cNvSpPr/>
          <p:nvPr/>
        </p:nvSpPr>
        <p:spPr>
          <a:xfrm>
            <a:off x="2363773" y="4072591"/>
            <a:ext cx="384300" cy="242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L2</a:t>
            </a:r>
            <a:endParaRPr sz="1200">
              <a:latin typeface="Roboto"/>
              <a:ea typeface="Roboto"/>
              <a:cs typeface="Roboto"/>
              <a:sym typeface="Roboto"/>
            </a:endParaRPr>
          </a:p>
        </p:txBody>
      </p:sp>
      <p:sp>
        <p:nvSpPr>
          <p:cNvPr id="1725" name="Google Shape;1725;p90"/>
          <p:cNvSpPr/>
          <p:nvPr/>
        </p:nvSpPr>
        <p:spPr>
          <a:xfrm>
            <a:off x="2363773" y="3767808"/>
            <a:ext cx="384300" cy="242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L3</a:t>
            </a:r>
            <a:endParaRPr sz="1200">
              <a:latin typeface="Roboto"/>
              <a:ea typeface="Roboto"/>
              <a:cs typeface="Roboto"/>
              <a:sym typeface="Roboto"/>
            </a:endParaRPr>
          </a:p>
        </p:txBody>
      </p:sp>
      <p:sp>
        <p:nvSpPr>
          <p:cNvPr id="1726" name="Google Shape;1726;p90"/>
          <p:cNvSpPr txBox="1"/>
          <p:nvPr/>
        </p:nvSpPr>
        <p:spPr>
          <a:xfrm>
            <a:off x="2284725" y="4666025"/>
            <a:ext cx="5424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Router</a:t>
            </a:r>
            <a:endParaRPr sz="1200">
              <a:solidFill>
                <a:schemeClr val="dk1"/>
              </a:solidFill>
              <a:latin typeface="Roboto"/>
              <a:ea typeface="Roboto"/>
              <a:cs typeface="Roboto"/>
              <a:sym typeface="Roboto"/>
            </a:endParaRPr>
          </a:p>
        </p:txBody>
      </p:sp>
      <p:sp>
        <p:nvSpPr>
          <p:cNvPr id="1727" name="Google Shape;1727;p90"/>
          <p:cNvSpPr/>
          <p:nvPr/>
        </p:nvSpPr>
        <p:spPr>
          <a:xfrm>
            <a:off x="3199125" y="3111700"/>
            <a:ext cx="542400" cy="1554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8" name="Google Shape;1728;p90"/>
          <p:cNvSpPr/>
          <p:nvPr/>
        </p:nvSpPr>
        <p:spPr>
          <a:xfrm>
            <a:off x="3278173" y="4377399"/>
            <a:ext cx="384300" cy="242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L1</a:t>
            </a:r>
            <a:endParaRPr sz="1200">
              <a:latin typeface="Roboto"/>
              <a:ea typeface="Roboto"/>
              <a:cs typeface="Roboto"/>
              <a:sym typeface="Roboto"/>
            </a:endParaRPr>
          </a:p>
        </p:txBody>
      </p:sp>
      <p:sp>
        <p:nvSpPr>
          <p:cNvPr id="1729" name="Google Shape;1729;p90"/>
          <p:cNvSpPr/>
          <p:nvPr/>
        </p:nvSpPr>
        <p:spPr>
          <a:xfrm>
            <a:off x="3278173" y="4072591"/>
            <a:ext cx="384300" cy="242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L2</a:t>
            </a:r>
            <a:endParaRPr sz="1200">
              <a:latin typeface="Roboto"/>
              <a:ea typeface="Roboto"/>
              <a:cs typeface="Roboto"/>
              <a:sym typeface="Roboto"/>
            </a:endParaRPr>
          </a:p>
        </p:txBody>
      </p:sp>
      <p:sp>
        <p:nvSpPr>
          <p:cNvPr id="1730" name="Google Shape;1730;p90"/>
          <p:cNvSpPr/>
          <p:nvPr/>
        </p:nvSpPr>
        <p:spPr>
          <a:xfrm>
            <a:off x="3278173" y="3767808"/>
            <a:ext cx="384300" cy="242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L3</a:t>
            </a:r>
            <a:endParaRPr sz="1200">
              <a:latin typeface="Roboto"/>
              <a:ea typeface="Roboto"/>
              <a:cs typeface="Roboto"/>
              <a:sym typeface="Roboto"/>
            </a:endParaRPr>
          </a:p>
        </p:txBody>
      </p:sp>
      <p:sp>
        <p:nvSpPr>
          <p:cNvPr id="1731" name="Google Shape;1731;p90"/>
          <p:cNvSpPr/>
          <p:nvPr/>
        </p:nvSpPr>
        <p:spPr>
          <a:xfrm>
            <a:off x="3278173" y="3462991"/>
            <a:ext cx="384300" cy="24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L4</a:t>
            </a:r>
            <a:endParaRPr sz="1200">
              <a:latin typeface="Roboto"/>
              <a:ea typeface="Roboto"/>
              <a:cs typeface="Roboto"/>
              <a:sym typeface="Roboto"/>
            </a:endParaRPr>
          </a:p>
        </p:txBody>
      </p:sp>
      <p:sp>
        <p:nvSpPr>
          <p:cNvPr id="1732" name="Google Shape;1732;p90"/>
          <p:cNvSpPr/>
          <p:nvPr/>
        </p:nvSpPr>
        <p:spPr>
          <a:xfrm>
            <a:off x="3278173" y="3158200"/>
            <a:ext cx="384300" cy="242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L7</a:t>
            </a:r>
            <a:endParaRPr sz="1200">
              <a:latin typeface="Roboto"/>
              <a:ea typeface="Roboto"/>
              <a:cs typeface="Roboto"/>
              <a:sym typeface="Roboto"/>
            </a:endParaRPr>
          </a:p>
        </p:txBody>
      </p:sp>
      <p:sp>
        <p:nvSpPr>
          <p:cNvPr id="1733" name="Google Shape;1733;p90"/>
          <p:cNvSpPr txBox="1"/>
          <p:nvPr/>
        </p:nvSpPr>
        <p:spPr>
          <a:xfrm>
            <a:off x="3199125" y="4666025"/>
            <a:ext cx="5424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Host</a:t>
            </a:r>
            <a:endParaRPr sz="1200">
              <a:solidFill>
                <a:schemeClr val="dk1"/>
              </a:solidFill>
              <a:latin typeface="Roboto"/>
              <a:ea typeface="Roboto"/>
              <a:cs typeface="Roboto"/>
              <a:sym typeface="Roboto"/>
            </a:endParaRPr>
          </a:p>
        </p:txBody>
      </p:sp>
      <p:sp>
        <p:nvSpPr>
          <p:cNvPr id="1734" name="Google Shape;1734;p90"/>
          <p:cNvSpPr/>
          <p:nvPr/>
        </p:nvSpPr>
        <p:spPr>
          <a:xfrm>
            <a:off x="4445100" y="3082000"/>
            <a:ext cx="2124300" cy="1872000"/>
          </a:xfrm>
          <a:prstGeom prst="roundRect">
            <a:avLst>
              <a:gd name="adj" fmla="val 8208"/>
            </a:avLst>
          </a:prstGeom>
          <a:solidFill>
            <a:srgbClr val="FCE5CD"/>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Router 2, To: Router 5</a:t>
            </a:r>
            <a:endParaRPr sz="1200">
              <a:latin typeface="Roboto"/>
              <a:ea typeface="Roboto"/>
              <a:cs typeface="Roboto"/>
              <a:sym typeface="Roboto"/>
            </a:endParaRPr>
          </a:p>
        </p:txBody>
      </p:sp>
      <p:sp>
        <p:nvSpPr>
          <p:cNvPr id="1735" name="Google Shape;1735;p90"/>
          <p:cNvSpPr/>
          <p:nvPr/>
        </p:nvSpPr>
        <p:spPr>
          <a:xfrm>
            <a:off x="4574793" y="3417675"/>
            <a:ext cx="1879500" cy="1467000"/>
          </a:xfrm>
          <a:prstGeom prst="roundRect">
            <a:avLst>
              <a:gd name="adj" fmla="val 8208"/>
            </a:avLst>
          </a:prstGeom>
          <a:solidFill>
            <a:srgbClr val="D9EAD3"/>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Alice's computer</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Bob's computer</a:t>
            </a:r>
            <a:endParaRPr sz="1200">
              <a:latin typeface="Roboto"/>
              <a:ea typeface="Roboto"/>
              <a:cs typeface="Roboto"/>
              <a:sym typeface="Roboto"/>
            </a:endParaRPr>
          </a:p>
        </p:txBody>
      </p:sp>
      <p:sp>
        <p:nvSpPr>
          <p:cNvPr id="1736" name="Google Shape;1736;p90"/>
          <p:cNvSpPr/>
          <p:nvPr/>
        </p:nvSpPr>
        <p:spPr>
          <a:xfrm>
            <a:off x="4672164" y="3913523"/>
            <a:ext cx="1684800" cy="894600"/>
          </a:xfrm>
          <a:prstGeom prst="roundRect">
            <a:avLst>
              <a:gd name="adj" fmla="val 10409"/>
            </a:avLst>
          </a:prstGeom>
          <a:solidFill>
            <a:schemeClr val="lt2"/>
          </a:solidFill>
          <a:ln w="9525" cap="flat" cmpd="sng">
            <a:solidFill>
              <a:schemeClr val="dk2"/>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Alice's Firefox</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Bob's Chrome</a:t>
            </a:r>
            <a:endParaRPr sz="1200">
              <a:latin typeface="Roboto"/>
              <a:ea typeface="Roboto"/>
              <a:cs typeface="Roboto"/>
              <a:sym typeface="Roboto"/>
            </a:endParaRPr>
          </a:p>
        </p:txBody>
      </p:sp>
      <p:sp>
        <p:nvSpPr>
          <p:cNvPr id="1737" name="Google Shape;1737;p90"/>
          <p:cNvSpPr/>
          <p:nvPr/>
        </p:nvSpPr>
        <p:spPr>
          <a:xfrm>
            <a:off x="4764615" y="4373825"/>
            <a:ext cx="1499700" cy="354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Roboto"/>
                <a:ea typeface="Roboto"/>
                <a:cs typeface="Roboto"/>
                <a:sym typeface="Roboto"/>
              </a:rPr>
              <a:t>"Potato."</a:t>
            </a:r>
            <a:endParaRPr sz="1200">
              <a:latin typeface="Roboto"/>
              <a:ea typeface="Roboto"/>
              <a:cs typeface="Roboto"/>
              <a:sym typeface="Roboto"/>
            </a:endParaRPr>
          </a:p>
        </p:txBody>
      </p:sp>
      <p:sp>
        <p:nvSpPr>
          <p:cNvPr id="1738" name="Google Shape;1738;p90"/>
          <p:cNvSpPr txBox="1"/>
          <p:nvPr/>
        </p:nvSpPr>
        <p:spPr>
          <a:xfrm>
            <a:off x="6704375" y="3032000"/>
            <a:ext cx="2044500" cy="424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200">
                <a:solidFill>
                  <a:srgbClr val="B45F06"/>
                </a:solidFill>
                <a:latin typeface="Roboto"/>
                <a:ea typeface="Roboto"/>
                <a:cs typeface="Roboto"/>
                <a:sym typeface="Roboto"/>
              </a:rPr>
              <a:t>L2 header: Destination is the next intermediate router.</a:t>
            </a:r>
            <a:endParaRPr sz="1200">
              <a:solidFill>
                <a:srgbClr val="B45F06"/>
              </a:solidFill>
              <a:latin typeface="Roboto"/>
              <a:ea typeface="Roboto"/>
              <a:cs typeface="Roboto"/>
              <a:sym typeface="Roboto"/>
            </a:endParaRPr>
          </a:p>
        </p:txBody>
      </p:sp>
      <p:sp>
        <p:nvSpPr>
          <p:cNvPr id="1739" name="Google Shape;1739;p90"/>
          <p:cNvSpPr txBox="1"/>
          <p:nvPr/>
        </p:nvSpPr>
        <p:spPr>
          <a:xfrm>
            <a:off x="6704383" y="3592750"/>
            <a:ext cx="2044500" cy="424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200">
                <a:solidFill>
                  <a:srgbClr val="38761D"/>
                </a:solidFill>
                <a:latin typeface="Roboto"/>
                <a:ea typeface="Roboto"/>
                <a:cs typeface="Roboto"/>
                <a:sym typeface="Roboto"/>
              </a:rPr>
              <a:t>L3 header: Destination is always the end host.</a:t>
            </a:r>
            <a:endParaRPr sz="1200">
              <a:solidFill>
                <a:srgbClr val="38761D"/>
              </a:solidFill>
              <a:latin typeface="Roboto"/>
              <a:ea typeface="Roboto"/>
              <a:cs typeface="Roboto"/>
              <a:sym typeface="Roboto"/>
            </a:endParaRPr>
          </a:p>
        </p:txBody>
      </p:sp>
      <p:sp>
        <p:nvSpPr>
          <p:cNvPr id="1740" name="Google Shape;1740;p90"/>
          <p:cNvSpPr txBox="1"/>
          <p:nvPr/>
        </p:nvSpPr>
        <p:spPr>
          <a:xfrm>
            <a:off x="6704375" y="4107375"/>
            <a:ext cx="2044500" cy="6096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sz="1200">
                <a:solidFill>
                  <a:schemeClr val="accent3"/>
                </a:solidFill>
                <a:latin typeface="Roboto"/>
                <a:ea typeface="Roboto"/>
                <a:cs typeface="Roboto"/>
                <a:sym typeface="Roboto"/>
              </a:rPr>
              <a:t>L4 header (port): Identifies specific application on the end host.</a:t>
            </a:r>
            <a:endParaRPr sz="1200">
              <a:solidFill>
                <a:schemeClr val="accent3"/>
              </a:solidFill>
              <a:latin typeface="Roboto"/>
              <a:ea typeface="Roboto"/>
              <a:cs typeface="Roboto"/>
              <a:sym typeface="Roboto"/>
            </a:endParaRPr>
          </a:p>
        </p:txBody>
      </p:sp>
      <p:sp>
        <p:nvSpPr>
          <p:cNvPr id="1741" name="Google Shape;1741;p90"/>
          <p:cNvSpPr/>
          <p:nvPr/>
        </p:nvSpPr>
        <p:spPr>
          <a:xfrm>
            <a:off x="719450" y="3267800"/>
            <a:ext cx="2758135" cy="1280104"/>
          </a:xfrm>
          <a:custGeom>
            <a:avLst/>
            <a:gdLst/>
            <a:ahLst/>
            <a:cxnLst/>
            <a:rect l="l" t="t" r="r" b="b"/>
            <a:pathLst>
              <a:path w="258919" h="114295" extrusionOk="0">
                <a:moveTo>
                  <a:pt x="0" y="0"/>
                </a:moveTo>
                <a:lnTo>
                  <a:pt x="0" y="113227"/>
                </a:lnTo>
                <a:lnTo>
                  <a:pt x="74858" y="113227"/>
                </a:lnTo>
                <a:lnTo>
                  <a:pt x="89019" y="60379"/>
                </a:lnTo>
                <a:lnTo>
                  <a:pt x="103466" y="114295"/>
                </a:lnTo>
                <a:lnTo>
                  <a:pt x="158303" y="114295"/>
                </a:lnTo>
                <a:lnTo>
                  <a:pt x="172646" y="60768"/>
                </a:lnTo>
                <a:lnTo>
                  <a:pt x="186784" y="113532"/>
                </a:lnTo>
                <a:lnTo>
                  <a:pt x="258919" y="113532"/>
                </a:lnTo>
                <a:lnTo>
                  <a:pt x="258919" y="0"/>
                </a:lnTo>
              </a:path>
            </a:pathLst>
          </a:custGeom>
          <a:noFill/>
          <a:ln w="19050" cap="flat" cmpd="sng">
            <a:solidFill>
              <a:srgbClr val="FF00FF"/>
            </a:solidFill>
            <a:prstDash val="solid"/>
            <a:round/>
            <a:headEnd type="none" w="med" len="med"/>
            <a:tailEnd type="triangle"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5"/>
          <p:cNvPicPr preferRelativeResize="0"/>
          <p:nvPr/>
        </p:nvPicPr>
        <p:blipFill>
          <a:blip r:embed="rId3">
            <a:alphaModFix/>
          </a:blip>
          <a:stretch>
            <a:fillRect/>
          </a:stretch>
        </p:blipFill>
        <p:spPr>
          <a:xfrm>
            <a:off x="3530884" y="2213700"/>
            <a:ext cx="4847626" cy="2696175"/>
          </a:xfrm>
          <a:prstGeom prst="rect">
            <a:avLst/>
          </a:prstGeom>
          <a:noFill/>
          <a:ln>
            <a:noFill/>
          </a:ln>
        </p:spPr>
      </p:pic>
      <p:sp>
        <p:nvSpPr>
          <p:cNvPr id="265" name="Google Shape;265;p3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Internet Design Challenges – Asynchrony</a:t>
            </a:r>
            <a:endParaRPr/>
          </a:p>
        </p:txBody>
      </p:sp>
      <p:sp>
        <p:nvSpPr>
          <p:cNvPr id="266" name="Google Shape;266;p35"/>
          <p:cNvSpPr txBox="1">
            <a:spLocks noGrp="1"/>
          </p:cNvSpPr>
          <p:nvPr>
            <p:ph type="body" idx="1"/>
          </p:nvPr>
        </p:nvSpPr>
        <p:spPr>
          <a:xfrm>
            <a:off x="107050" y="402200"/>
            <a:ext cx="8909700" cy="141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Challenge: The Internet is </a:t>
            </a:r>
            <a:r>
              <a:rPr lang="en" b="1"/>
              <a:t>asynchronous</a:t>
            </a:r>
            <a:r>
              <a:rPr lang="en"/>
              <a:t>.</a:t>
            </a:r>
            <a:endParaRPr/>
          </a:p>
          <a:p>
            <a:pPr marL="457200" lvl="0" indent="-342900" algn="l" rtl="0">
              <a:spcBef>
                <a:spcPts val="600"/>
              </a:spcBef>
              <a:spcAft>
                <a:spcPts val="0"/>
              </a:spcAft>
              <a:buSzPts val="1800"/>
              <a:buChar char="●"/>
            </a:pPr>
            <a:r>
              <a:rPr lang="en"/>
              <a:t>We're constrained by the speed of light.</a:t>
            </a:r>
            <a:endParaRPr/>
          </a:p>
          <a:p>
            <a:pPr marL="457200" lvl="0" indent="-342900" algn="l" rtl="0">
              <a:spcBef>
                <a:spcPts val="0"/>
              </a:spcBef>
              <a:spcAft>
                <a:spcPts val="0"/>
              </a:spcAft>
              <a:buSzPts val="1800"/>
              <a:buChar char="●"/>
            </a:pPr>
            <a:r>
              <a:rPr lang="en"/>
              <a:t>Any data we receive is already dated.</a:t>
            </a:r>
            <a:endParaRPr/>
          </a:p>
        </p:txBody>
      </p:sp>
      <p:cxnSp>
        <p:nvCxnSpPr>
          <p:cNvPr id="267" name="Google Shape;267;p35"/>
          <p:cNvCxnSpPr>
            <a:stCxn id="268" idx="6"/>
            <a:endCxn id="269" idx="2"/>
          </p:cNvCxnSpPr>
          <p:nvPr/>
        </p:nvCxnSpPr>
        <p:spPr>
          <a:xfrm rot="10800000" flipH="1">
            <a:off x="4135295" y="3152375"/>
            <a:ext cx="3347700" cy="222900"/>
          </a:xfrm>
          <a:prstGeom prst="straightConnector1">
            <a:avLst/>
          </a:prstGeom>
          <a:noFill/>
          <a:ln w="19050" cap="flat" cmpd="sng">
            <a:solidFill>
              <a:srgbClr val="000000"/>
            </a:solidFill>
            <a:prstDash val="solid"/>
            <a:round/>
            <a:headEnd type="none" w="med" len="med"/>
            <a:tailEnd type="none" w="med" len="med"/>
          </a:ln>
        </p:spPr>
      </p:cxnSp>
      <p:sp>
        <p:nvSpPr>
          <p:cNvPr id="268" name="Google Shape;268;p35"/>
          <p:cNvSpPr/>
          <p:nvPr/>
        </p:nvSpPr>
        <p:spPr>
          <a:xfrm>
            <a:off x="3958295" y="3286775"/>
            <a:ext cx="177000" cy="177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9" name="Google Shape;269;p35"/>
          <p:cNvSpPr/>
          <p:nvPr/>
        </p:nvSpPr>
        <p:spPr>
          <a:xfrm>
            <a:off x="7482920" y="3063950"/>
            <a:ext cx="177000" cy="177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70" name="Google Shape;270;p35"/>
          <p:cNvCxnSpPr/>
          <p:nvPr/>
        </p:nvCxnSpPr>
        <p:spPr>
          <a:xfrm rot="10800000" flipH="1">
            <a:off x="4378359" y="3292353"/>
            <a:ext cx="2919300" cy="194400"/>
          </a:xfrm>
          <a:prstGeom prst="straightConnector1">
            <a:avLst/>
          </a:prstGeom>
          <a:noFill/>
          <a:ln w="19050" cap="flat" cmpd="sng">
            <a:solidFill>
              <a:schemeClr val="accent2"/>
            </a:solidFill>
            <a:prstDash val="solid"/>
            <a:round/>
            <a:headEnd type="none" w="med" len="med"/>
            <a:tailEnd type="triangle" w="med" len="med"/>
          </a:ln>
        </p:spPr>
      </p:cxnSp>
      <p:sp>
        <p:nvSpPr>
          <p:cNvPr id="271" name="Google Shape;271;p35"/>
          <p:cNvSpPr txBox="1"/>
          <p:nvPr/>
        </p:nvSpPr>
        <p:spPr>
          <a:xfrm rot="-222646">
            <a:off x="4581710" y="3392427"/>
            <a:ext cx="2512367" cy="701963"/>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4,125 km distance.</a:t>
            </a:r>
            <a:endParaRPr>
              <a:solidFill>
                <a:schemeClr val="accent2"/>
              </a:solidFill>
              <a:latin typeface="Roboto"/>
              <a:ea typeface="Roboto"/>
              <a:cs typeface="Roboto"/>
              <a:sym typeface="Roboto"/>
            </a:endParaRPr>
          </a:p>
          <a:p>
            <a:pPr marL="0" lvl="0" indent="0" algn="ctr" rtl="0">
              <a:spcBef>
                <a:spcPts val="0"/>
              </a:spcBef>
              <a:spcAft>
                <a:spcPts val="0"/>
              </a:spcAft>
              <a:buNone/>
            </a:pPr>
            <a:r>
              <a:rPr lang="en">
                <a:solidFill>
                  <a:schemeClr val="accent2"/>
                </a:solidFill>
                <a:latin typeface="Roboto"/>
                <a:ea typeface="Roboto"/>
                <a:cs typeface="Roboto"/>
                <a:sym typeface="Roboto"/>
              </a:rPr>
              <a:t>Speed of light is 300,000 km/s.</a:t>
            </a:r>
            <a:endParaRPr>
              <a:solidFill>
                <a:schemeClr val="accent2"/>
              </a:solidFill>
              <a:latin typeface="Roboto"/>
              <a:ea typeface="Roboto"/>
              <a:cs typeface="Roboto"/>
              <a:sym typeface="Roboto"/>
            </a:endParaRPr>
          </a:p>
          <a:p>
            <a:pPr marL="0" lvl="0" indent="0" algn="ctr" rtl="0">
              <a:spcBef>
                <a:spcPts val="0"/>
              </a:spcBef>
              <a:spcAft>
                <a:spcPts val="0"/>
              </a:spcAft>
              <a:buNone/>
            </a:pPr>
            <a:r>
              <a:rPr lang="en">
                <a:solidFill>
                  <a:schemeClr val="accent2"/>
                </a:solidFill>
                <a:latin typeface="Roboto"/>
                <a:ea typeface="Roboto"/>
                <a:cs typeface="Roboto"/>
                <a:sym typeface="Roboto"/>
              </a:rPr>
              <a:t>Trip takes 13.75 ms.</a:t>
            </a:r>
            <a:endParaRPr>
              <a:solidFill>
                <a:schemeClr val="accent2"/>
              </a:solidFill>
              <a:latin typeface="Roboto"/>
              <a:ea typeface="Roboto"/>
              <a:cs typeface="Roboto"/>
              <a:sym typeface="Roboto"/>
            </a:endParaRPr>
          </a:p>
        </p:txBody>
      </p:sp>
      <p:sp>
        <p:nvSpPr>
          <p:cNvPr id="272" name="Google Shape;272;p35"/>
          <p:cNvSpPr txBox="1"/>
          <p:nvPr/>
        </p:nvSpPr>
        <p:spPr>
          <a:xfrm rot="-1946">
            <a:off x="1107562" y="3219899"/>
            <a:ext cx="2649600" cy="702000"/>
          </a:xfrm>
          <a:prstGeom prst="rect">
            <a:avLst/>
          </a:prstGeom>
          <a:noFill/>
          <a:ln>
            <a:noFill/>
          </a:ln>
        </p:spPr>
        <p:txBody>
          <a:bodyPr spcFirstLastPara="1" wrap="square" lIns="27425" tIns="27425" rIns="27425" bIns="27425" anchor="t" anchorCtr="0">
            <a:spAutoFit/>
          </a:bodyPr>
          <a:lstStyle/>
          <a:p>
            <a:pPr marL="0" lvl="0" indent="0" algn="r" rtl="0">
              <a:spcBef>
                <a:spcPts val="0"/>
              </a:spcBef>
              <a:spcAft>
                <a:spcPts val="0"/>
              </a:spcAft>
              <a:buNone/>
            </a:pPr>
            <a:r>
              <a:rPr lang="en">
                <a:solidFill>
                  <a:schemeClr val="accent2"/>
                </a:solidFill>
                <a:latin typeface="Roboto"/>
                <a:ea typeface="Roboto"/>
                <a:cs typeface="Roboto"/>
                <a:sym typeface="Roboto"/>
              </a:rPr>
              <a:t>By the time the message is sent, our 3 GHz CPU has executed 42,000,000 more cycles!</a:t>
            </a:r>
            <a:endParaRPr>
              <a:solidFill>
                <a:schemeClr val="accen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Internet Design Challenges – Fault Tolerance</a:t>
            </a:r>
            <a:endParaRPr/>
          </a:p>
        </p:txBody>
      </p:sp>
      <p:sp>
        <p:nvSpPr>
          <p:cNvPr id="278" name="Google Shape;278;p36"/>
          <p:cNvSpPr txBox="1">
            <a:spLocks noGrp="1"/>
          </p:cNvSpPr>
          <p:nvPr>
            <p:ph type="body" idx="1"/>
          </p:nvPr>
        </p:nvSpPr>
        <p:spPr>
          <a:xfrm>
            <a:off x="107050" y="402199"/>
            <a:ext cx="8909700" cy="3005584"/>
          </a:xfrm>
          <a:prstGeom prst="rect">
            <a:avLst/>
          </a:prstGeom>
        </p:spPr>
        <p:txBody>
          <a:bodyPr spcFirstLastPara="1" wrap="square" lIns="91425" tIns="91425" rIns="91425" bIns="91425" anchor="t" anchorCtr="0">
            <a:normAutofit fontScale="92500" lnSpcReduction="10000"/>
          </a:bodyPr>
          <a:lstStyle/>
          <a:p>
            <a:pPr marL="0" lvl="0" indent="0" algn="l" rtl="0">
              <a:spcBef>
                <a:spcPts val="600"/>
              </a:spcBef>
              <a:spcAft>
                <a:spcPts val="0"/>
              </a:spcAft>
              <a:buNone/>
            </a:pPr>
            <a:r>
              <a:rPr lang="en" dirty="0"/>
              <a:t>Challenge: The Internet must </a:t>
            </a:r>
            <a:r>
              <a:rPr lang="en" b="1" dirty="0"/>
              <a:t>handle failures at scale</a:t>
            </a:r>
            <a:r>
              <a:rPr lang="en" dirty="0"/>
              <a:t>.</a:t>
            </a:r>
            <a:endParaRPr dirty="0"/>
          </a:p>
          <a:p>
            <a:pPr marL="457200" lvl="0" indent="-342900" algn="l" rtl="0">
              <a:spcBef>
                <a:spcPts val="600"/>
              </a:spcBef>
              <a:spcAft>
                <a:spcPts val="0"/>
              </a:spcAft>
              <a:buSzPts val="1800"/>
              <a:buChar char="●"/>
            </a:pPr>
            <a:r>
              <a:rPr lang="en" dirty="0"/>
              <a:t>Sending a message requires many components (wires, network devices, software).</a:t>
            </a:r>
            <a:endParaRPr dirty="0"/>
          </a:p>
          <a:p>
            <a:pPr marL="457200" lvl="0" indent="-342900" algn="l" rtl="0">
              <a:spcBef>
                <a:spcPts val="0"/>
              </a:spcBef>
              <a:spcAft>
                <a:spcPts val="0"/>
              </a:spcAft>
              <a:buSzPts val="1800"/>
              <a:buChar char="●"/>
            </a:pPr>
            <a:r>
              <a:rPr lang="en" dirty="0"/>
              <a:t>Asynchrony: Might take a long time to hear the bad news.</a:t>
            </a:r>
            <a:endParaRPr dirty="0"/>
          </a:p>
          <a:p>
            <a:pPr marL="457200" lvl="0" indent="-342900" algn="l" rtl="0">
              <a:spcBef>
                <a:spcPts val="0"/>
              </a:spcBef>
              <a:spcAft>
                <a:spcPts val="0"/>
              </a:spcAft>
              <a:buSzPts val="1800"/>
              <a:buChar char="●"/>
            </a:pPr>
            <a:r>
              <a:rPr lang="en" dirty="0"/>
              <a:t>The Internet was the first system that had to handle failure at scale!</a:t>
            </a:r>
          </a:p>
          <a:p>
            <a:pPr>
              <a:spcBef>
                <a:spcPts val="0"/>
              </a:spcBef>
            </a:pPr>
            <a:r>
              <a:rPr lang="en-US" dirty="0">
                <a:solidFill>
                  <a:schemeClr val="tx1"/>
                </a:solidFill>
              </a:rPr>
              <a:t>With 50 components connected serially, each working 99% of the time, there's a 39.5% chance that at least one of them fails!</a:t>
            </a:r>
          </a:p>
          <a:p>
            <a:pPr lvl="1"/>
            <a:r>
              <a:rPr lang="en-US" dirty="0"/>
              <a:t>Each component works with probability 0.99. The system has </a:t>
            </a:r>
            <a:r>
              <a:rPr lang="en-US" i="1" dirty="0"/>
              <a:t>no</a:t>
            </a:r>
            <a:r>
              <a:rPr lang="en-US" dirty="0"/>
              <a:t> failures only if all 50 components work at the same time, with probability of 0.99⁵⁰ ≈ 0.605</a:t>
            </a:r>
          </a:p>
          <a:p>
            <a:pPr lvl="1"/>
            <a:r>
              <a:rPr lang="en-US" dirty="0"/>
              <a:t>Probability that at least one component fails is 1 − 0.605 ≈ 0.395</a:t>
            </a:r>
          </a:p>
          <a:p>
            <a:pPr marL="457200" lvl="0" indent="-342900" algn="l" rtl="0">
              <a:spcBef>
                <a:spcPts val="0"/>
              </a:spcBef>
              <a:spcAft>
                <a:spcPts val="0"/>
              </a:spcAft>
              <a:buSzPts val="1800"/>
              <a:buChar char="●"/>
            </a:pPr>
            <a:endParaRPr dirty="0"/>
          </a:p>
        </p:txBody>
      </p:sp>
      <p:sp>
        <p:nvSpPr>
          <p:cNvPr id="279" name="Google Shape;279;p36"/>
          <p:cNvSpPr/>
          <p:nvPr/>
        </p:nvSpPr>
        <p:spPr>
          <a:xfrm>
            <a:off x="1371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0" name="Google Shape;280;p36"/>
          <p:cNvSpPr/>
          <p:nvPr/>
        </p:nvSpPr>
        <p:spPr>
          <a:xfrm>
            <a:off x="609388" y="4147458"/>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81" name="Google Shape;281;p36"/>
          <p:cNvCxnSpPr>
            <a:stCxn id="280" idx="6"/>
            <a:endCxn id="279" idx="1"/>
          </p:cNvCxnSpPr>
          <p:nvPr/>
        </p:nvCxnSpPr>
        <p:spPr>
          <a:xfrm>
            <a:off x="894388"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82" name="Google Shape;282;p36"/>
          <p:cNvSpPr txBox="1"/>
          <p:nvPr/>
        </p:nvSpPr>
        <p:spPr>
          <a:xfrm>
            <a:off x="2247400" y="4307750"/>
            <a:ext cx="4629000" cy="50934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600"/>
              </a:spcBef>
              <a:spcAft>
                <a:spcPts val="0"/>
              </a:spcAft>
              <a:buNone/>
            </a:pPr>
            <a:endParaRPr dirty="0">
              <a:solidFill>
                <a:schemeClr val="accent2"/>
              </a:solidFill>
            </a:endParaRPr>
          </a:p>
        </p:txBody>
      </p:sp>
      <p:sp>
        <p:nvSpPr>
          <p:cNvPr id="283" name="Google Shape;283;p36"/>
          <p:cNvSpPr/>
          <p:nvPr/>
        </p:nvSpPr>
        <p:spPr>
          <a:xfrm>
            <a:off x="2133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84" name="Google Shape;284;p36"/>
          <p:cNvCxnSpPr>
            <a:stCxn id="279" idx="3"/>
            <a:endCxn id="283" idx="1"/>
          </p:cNvCxnSpPr>
          <p:nvPr/>
        </p:nvCxnSpPr>
        <p:spPr>
          <a:xfrm>
            <a:off x="1656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85" name="Google Shape;285;p36"/>
          <p:cNvSpPr/>
          <p:nvPr/>
        </p:nvSpPr>
        <p:spPr>
          <a:xfrm>
            <a:off x="2895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86" name="Google Shape;286;p36"/>
          <p:cNvCxnSpPr>
            <a:stCxn id="283" idx="3"/>
            <a:endCxn id="285" idx="1"/>
          </p:cNvCxnSpPr>
          <p:nvPr/>
        </p:nvCxnSpPr>
        <p:spPr>
          <a:xfrm>
            <a:off x="2418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87" name="Google Shape;287;p36"/>
          <p:cNvSpPr/>
          <p:nvPr/>
        </p:nvSpPr>
        <p:spPr>
          <a:xfrm>
            <a:off x="3657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88" name="Google Shape;288;p36"/>
          <p:cNvCxnSpPr>
            <a:stCxn id="285" idx="3"/>
            <a:endCxn id="287" idx="1"/>
          </p:cNvCxnSpPr>
          <p:nvPr/>
        </p:nvCxnSpPr>
        <p:spPr>
          <a:xfrm>
            <a:off x="3180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89" name="Google Shape;289;p36"/>
          <p:cNvSpPr/>
          <p:nvPr/>
        </p:nvSpPr>
        <p:spPr>
          <a:xfrm>
            <a:off x="4419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90" name="Google Shape;290;p36"/>
          <p:cNvCxnSpPr>
            <a:stCxn id="287" idx="3"/>
            <a:endCxn id="289" idx="1"/>
          </p:cNvCxnSpPr>
          <p:nvPr/>
        </p:nvCxnSpPr>
        <p:spPr>
          <a:xfrm>
            <a:off x="3942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91" name="Google Shape;291;p36"/>
          <p:cNvSpPr/>
          <p:nvPr/>
        </p:nvSpPr>
        <p:spPr>
          <a:xfrm>
            <a:off x="5181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92" name="Google Shape;292;p36"/>
          <p:cNvCxnSpPr>
            <a:stCxn id="289" idx="3"/>
            <a:endCxn id="291" idx="1"/>
          </p:cNvCxnSpPr>
          <p:nvPr/>
        </p:nvCxnSpPr>
        <p:spPr>
          <a:xfrm>
            <a:off x="4704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93" name="Google Shape;293;p36"/>
          <p:cNvSpPr/>
          <p:nvPr/>
        </p:nvSpPr>
        <p:spPr>
          <a:xfrm>
            <a:off x="5943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94" name="Google Shape;294;p36"/>
          <p:cNvCxnSpPr>
            <a:stCxn id="291" idx="3"/>
            <a:endCxn id="293" idx="1"/>
          </p:cNvCxnSpPr>
          <p:nvPr/>
        </p:nvCxnSpPr>
        <p:spPr>
          <a:xfrm>
            <a:off x="5466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95" name="Google Shape;295;p36"/>
          <p:cNvSpPr/>
          <p:nvPr/>
        </p:nvSpPr>
        <p:spPr>
          <a:xfrm>
            <a:off x="6705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96" name="Google Shape;296;p36"/>
          <p:cNvCxnSpPr>
            <a:stCxn id="293" idx="3"/>
            <a:endCxn id="295" idx="1"/>
          </p:cNvCxnSpPr>
          <p:nvPr/>
        </p:nvCxnSpPr>
        <p:spPr>
          <a:xfrm>
            <a:off x="6228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297" name="Google Shape;297;p36"/>
          <p:cNvSpPr/>
          <p:nvPr/>
        </p:nvSpPr>
        <p:spPr>
          <a:xfrm>
            <a:off x="7467400" y="414745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98" name="Google Shape;298;p36"/>
          <p:cNvCxnSpPr>
            <a:stCxn id="295" idx="3"/>
            <a:endCxn id="297" idx="1"/>
          </p:cNvCxnSpPr>
          <p:nvPr/>
        </p:nvCxnSpPr>
        <p:spPr>
          <a:xfrm>
            <a:off x="6990400" y="4289958"/>
            <a:ext cx="477000" cy="0"/>
          </a:xfrm>
          <a:prstGeom prst="straightConnector1">
            <a:avLst/>
          </a:prstGeom>
          <a:noFill/>
          <a:ln w="19050" cap="flat" cmpd="sng">
            <a:solidFill>
              <a:srgbClr val="000000"/>
            </a:solidFill>
            <a:prstDash val="solid"/>
            <a:round/>
            <a:headEnd type="none" w="med" len="med"/>
            <a:tailEnd type="none" w="med" len="med"/>
          </a:ln>
        </p:spPr>
      </p:cxnSp>
      <p:cxnSp>
        <p:nvCxnSpPr>
          <p:cNvPr id="299" name="Google Shape;299;p36"/>
          <p:cNvCxnSpPr>
            <a:stCxn id="297" idx="3"/>
            <a:endCxn id="300" idx="2"/>
          </p:cNvCxnSpPr>
          <p:nvPr/>
        </p:nvCxnSpPr>
        <p:spPr>
          <a:xfrm>
            <a:off x="7752400" y="4289958"/>
            <a:ext cx="477000" cy="0"/>
          </a:xfrm>
          <a:prstGeom prst="straightConnector1">
            <a:avLst/>
          </a:prstGeom>
          <a:noFill/>
          <a:ln w="19050" cap="flat" cmpd="sng">
            <a:solidFill>
              <a:srgbClr val="000000"/>
            </a:solidFill>
            <a:prstDash val="solid"/>
            <a:round/>
            <a:headEnd type="none" w="med" len="med"/>
            <a:tailEnd type="none" w="med" len="med"/>
          </a:ln>
        </p:spPr>
      </p:cxnSp>
      <p:sp>
        <p:nvSpPr>
          <p:cNvPr id="300" name="Google Shape;300;p36"/>
          <p:cNvSpPr/>
          <p:nvPr/>
        </p:nvSpPr>
        <p:spPr>
          <a:xfrm>
            <a:off x="8229388" y="4147458"/>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301" name="Google Shape;301;p36"/>
          <p:cNvCxnSpPr>
            <a:stCxn id="302" idx="2"/>
          </p:cNvCxnSpPr>
          <p:nvPr/>
        </p:nvCxnSpPr>
        <p:spPr>
          <a:xfrm flipH="1">
            <a:off x="828100" y="3527008"/>
            <a:ext cx="304800" cy="544200"/>
          </a:xfrm>
          <a:prstGeom prst="straightConnector1">
            <a:avLst/>
          </a:prstGeom>
          <a:noFill/>
          <a:ln w="19050" cap="flat" cmpd="sng">
            <a:solidFill>
              <a:schemeClr val="accent2"/>
            </a:solidFill>
            <a:prstDash val="solid"/>
            <a:round/>
            <a:headEnd type="none" w="med" len="med"/>
            <a:tailEnd type="triangle" w="med" len="med"/>
          </a:ln>
        </p:spPr>
      </p:cxnSp>
      <p:sp>
        <p:nvSpPr>
          <p:cNvPr id="302" name="Google Shape;302;p36"/>
          <p:cNvSpPr txBox="1"/>
          <p:nvPr/>
        </p:nvSpPr>
        <p:spPr>
          <a:xfrm>
            <a:off x="814000" y="3256108"/>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solidFill>
                  <a:schemeClr val="accent2"/>
                </a:solidFill>
                <a:latin typeface="Roboto"/>
                <a:ea typeface="Roboto"/>
                <a:cs typeface="Roboto"/>
                <a:sym typeface="Roboto"/>
              </a:rPr>
              <a:t>Sender</a:t>
            </a:r>
            <a:endParaRPr>
              <a:solidFill>
                <a:schemeClr val="accent2"/>
              </a:solidFill>
            </a:endParaRPr>
          </a:p>
        </p:txBody>
      </p:sp>
      <p:cxnSp>
        <p:nvCxnSpPr>
          <p:cNvPr id="303" name="Google Shape;303;p36"/>
          <p:cNvCxnSpPr>
            <a:stCxn id="304" idx="2"/>
          </p:cNvCxnSpPr>
          <p:nvPr/>
        </p:nvCxnSpPr>
        <p:spPr>
          <a:xfrm>
            <a:off x="8004700" y="3550283"/>
            <a:ext cx="295800" cy="512100"/>
          </a:xfrm>
          <a:prstGeom prst="straightConnector1">
            <a:avLst/>
          </a:prstGeom>
          <a:noFill/>
          <a:ln w="19050" cap="flat" cmpd="sng">
            <a:solidFill>
              <a:schemeClr val="accent2"/>
            </a:solidFill>
            <a:prstDash val="solid"/>
            <a:round/>
            <a:headEnd type="none" w="med" len="med"/>
            <a:tailEnd type="triangle" w="med" len="med"/>
          </a:ln>
        </p:spPr>
      </p:cxnSp>
      <p:sp>
        <p:nvSpPr>
          <p:cNvPr id="304" name="Google Shape;304;p36"/>
          <p:cNvSpPr txBox="1"/>
          <p:nvPr/>
        </p:nvSpPr>
        <p:spPr>
          <a:xfrm>
            <a:off x="7571200" y="3279383"/>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solidFill>
                  <a:schemeClr val="accent2"/>
                </a:solidFill>
                <a:latin typeface="Roboto"/>
                <a:ea typeface="Roboto"/>
                <a:cs typeface="Roboto"/>
                <a:sym typeface="Roboto"/>
              </a:rPr>
              <a:t>Recipient</a:t>
            </a:r>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of the Internet – Recap</a:t>
            </a:r>
            <a:endParaRPr/>
          </a:p>
        </p:txBody>
      </p:sp>
      <p:sp>
        <p:nvSpPr>
          <p:cNvPr id="310" name="Google Shape;310;p37"/>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Internet:</a:t>
            </a:r>
            <a:endParaRPr/>
          </a:p>
          <a:p>
            <a:pPr marL="457200" lvl="0" indent="-342900" algn="l" rtl="0">
              <a:spcBef>
                <a:spcPts val="600"/>
              </a:spcBef>
              <a:spcAft>
                <a:spcPts val="0"/>
              </a:spcAft>
              <a:buSzPts val="1800"/>
              <a:buChar char="●"/>
            </a:pPr>
            <a:r>
              <a:rPr lang="en"/>
              <a:t>Is a federated system.</a:t>
            </a:r>
            <a:endParaRPr/>
          </a:p>
          <a:p>
            <a:pPr marL="457200" lvl="0" indent="-342900" algn="l" rtl="0">
              <a:spcBef>
                <a:spcPts val="0"/>
              </a:spcBef>
              <a:spcAft>
                <a:spcPts val="0"/>
              </a:spcAft>
              <a:buSzPts val="1800"/>
              <a:buChar char="●"/>
            </a:pPr>
            <a:r>
              <a:rPr lang="en"/>
              <a:t>Operates at enormous scale.</a:t>
            </a:r>
            <a:endParaRPr/>
          </a:p>
          <a:p>
            <a:pPr marL="457200" lvl="0" indent="-342900" algn="l" rtl="0">
              <a:spcBef>
                <a:spcPts val="0"/>
              </a:spcBef>
              <a:spcAft>
                <a:spcPts val="0"/>
              </a:spcAft>
              <a:buSzPts val="1800"/>
              <a:buChar char="●"/>
            </a:pPr>
            <a:r>
              <a:rPr lang="en"/>
              <a:t>Is constantly evolving.</a:t>
            </a:r>
            <a:endParaRPr/>
          </a:p>
          <a:p>
            <a:pPr marL="457200" lvl="0" indent="-342900" algn="l" rtl="0">
              <a:spcBef>
                <a:spcPts val="0"/>
              </a:spcBef>
              <a:spcAft>
                <a:spcPts val="0"/>
              </a:spcAft>
              <a:buSzPts val="1800"/>
              <a:buChar char="●"/>
            </a:pPr>
            <a:r>
              <a:rPr lang="en"/>
              <a:t>Has a tremendous range and diversity of users and devices.</a:t>
            </a:r>
            <a:endParaRPr/>
          </a:p>
          <a:p>
            <a:pPr marL="457200" lvl="0" indent="-342900" algn="l" rtl="0">
              <a:spcBef>
                <a:spcPts val="0"/>
              </a:spcBef>
              <a:spcAft>
                <a:spcPts val="0"/>
              </a:spcAft>
              <a:buSzPts val="1800"/>
              <a:buChar char="●"/>
            </a:pPr>
            <a:r>
              <a:rPr lang="en"/>
              <a:t>Operates asynchronously.</a:t>
            </a:r>
            <a:endParaRPr/>
          </a:p>
          <a:p>
            <a:pPr marL="457200" lvl="0" indent="-342900" algn="l" rtl="0">
              <a:spcBef>
                <a:spcPts val="0"/>
              </a:spcBef>
              <a:spcAft>
                <a:spcPts val="0"/>
              </a:spcAft>
              <a:buSzPts val="1800"/>
              <a:buChar char="●"/>
            </a:pPr>
            <a:r>
              <a:rPr lang="en"/>
              <a:t>Must handle failures at scale.</a:t>
            </a:r>
            <a:endParaRPr/>
          </a:p>
        </p:txBody>
      </p:sp>
    </p:spTree>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17047</Words>
  <Application>Microsoft Office PowerPoint</Application>
  <PresentationFormat>On-screen Show (16:9)</PresentationFormat>
  <Paragraphs>1944</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Roboto</vt:lpstr>
      <vt:lpstr>Roboto Medium</vt:lpstr>
      <vt:lpstr>Arial</vt:lpstr>
      <vt:lpstr>Roboto Light</vt:lpstr>
      <vt:lpstr>Simple Lecture</vt:lpstr>
      <vt:lpstr>What is the Internet?</vt:lpstr>
      <vt:lpstr>What is the Internet?</vt:lpstr>
      <vt:lpstr>Why Study the Internet?</vt:lpstr>
      <vt:lpstr>Why is the Internet Interesting?</vt:lpstr>
      <vt:lpstr>Internet Design Challenges – Federation</vt:lpstr>
      <vt:lpstr>Internet Design Challenges – Scale, Evolution, and Diversity</vt:lpstr>
      <vt:lpstr>Internet Design Challenges – Asynchrony</vt:lpstr>
      <vt:lpstr>Internet Design Challenges – Fault Tolerance</vt:lpstr>
      <vt:lpstr>Challenges of the Internet – Recap</vt:lpstr>
      <vt:lpstr>Why Is the Internet Interesting?</vt:lpstr>
      <vt:lpstr>Protocols</vt:lpstr>
      <vt:lpstr>Layers of the Internet: Building Layers 1–3</vt:lpstr>
      <vt:lpstr>Layer 1 – Moving Bits Across Space</vt:lpstr>
      <vt:lpstr>Layer 1 – Moving Bits Across Space</vt:lpstr>
      <vt:lpstr>Layer 2 – Local Networks</vt:lpstr>
      <vt:lpstr>Layer 3 – Connecting Local Networks</vt:lpstr>
      <vt:lpstr>Layer 3 – Connecting Local Networks</vt:lpstr>
      <vt:lpstr>Layer 3 – Connecting Local Networks</vt:lpstr>
      <vt:lpstr>Layer 3 Characteristics</vt:lpstr>
      <vt:lpstr>Network of Networks</vt:lpstr>
      <vt:lpstr>Hosts vs. Switches</vt:lpstr>
      <vt:lpstr>Layers of Abstraction</vt:lpstr>
      <vt:lpstr>Global Delivery at Layer 3</vt:lpstr>
      <vt:lpstr>Global Delivery at Layer 3</vt:lpstr>
      <vt:lpstr>Layer 3 is Best-Effort</vt:lpstr>
      <vt:lpstr>Layers of the Internet: Building Layers 4–7</vt:lpstr>
      <vt:lpstr>Layer 4 – Reliability</vt:lpstr>
      <vt:lpstr>Layer 7 – Application</vt:lpstr>
      <vt:lpstr>Header Fields</vt:lpstr>
      <vt:lpstr>Why Do We Need Headers?</vt:lpstr>
      <vt:lpstr>Common Header Fields</vt:lpstr>
      <vt:lpstr>Headers are Standardized</vt:lpstr>
      <vt:lpstr>Multiple Headers (Endpoints Only)</vt:lpstr>
      <vt:lpstr>Postal Analogy</vt:lpstr>
      <vt:lpstr>Postal Analogy</vt:lpstr>
      <vt:lpstr>Postal Analogy</vt:lpstr>
      <vt:lpstr>Postal Analogy</vt:lpstr>
      <vt:lpstr>Postal Analogy</vt:lpstr>
      <vt:lpstr>Postal Analogy</vt:lpstr>
      <vt:lpstr>Postal Analogy</vt:lpstr>
      <vt:lpstr>Postal Analogy</vt:lpstr>
      <vt:lpstr>Addressing at Different Layers</vt:lpstr>
      <vt:lpstr>Multiple Headers</vt:lpstr>
      <vt:lpstr>Multiple Headers</vt:lpstr>
      <vt:lpstr>Multiple Headers</vt:lpstr>
      <vt:lpstr>Multiple Headers (With Routers)</vt:lpstr>
      <vt:lpstr>Postal Analogy</vt:lpstr>
      <vt:lpstr>Postal Analogy</vt:lpstr>
      <vt:lpstr>Postal Analogy</vt:lpstr>
      <vt:lpstr>Postal Analogy</vt:lpstr>
      <vt:lpstr>Postal Analogy</vt:lpstr>
      <vt:lpstr>Postal Analogy</vt:lpstr>
      <vt:lpstr>Implementing Layers at Routers and End Hosts</vt:lpstr>
      <vt:lpstr>Multiple Headers with Routers</vt:lpstr>
      <vt:lpstr>Multiple Headers with Routers</vt:lpstr>
      <vt:lpstr>Multiple Headers with Routers</vt:lpstr>
      <vt:lpstr>Multiple Headers with Routers</vt:lpstr>
      <vt:lpstr>Multiple Headers with Routers</vt:lpstr>
      <vt:lpstr>Postal Analogy</vt:lpstr>
      <vt:lpstr>Postal Analogy</vt:lpstr>
      <vt:lpstr>Multiple Headers with Routers</vt:lpstr>
      <vt:lpstr>Summary: Layers of the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Zonghua Gu</cp:lastModifiedBy>
  <cp:revision>1</cp:revision>
  <dcterms:modified xsi:type="dcterms:W3CDTF">2026-01-29T05:17:02Z</dcterms:modified>
</cp:coreProperties>
</file>