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77" r:id="rId3"/>
    <p:sldId id="280" r:id="rId4"/>
    <p:sldId id="271" r:id="rId5"/>
    <p:sldId id="257" r:id="rId6"/>
    <p:sldId id="284" r:id="rId7"/>
    <p:sldId id="263" r:id="rId8"/>
    <p:sldId id="283" r:id="rId9"/>
    <p:sldId id="282" r:id="rId10"/>
    <p:sldId id="259" r:id="rId11"/>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4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461" autoAdjust="0"/>
    <p:restoredTop sz="77845" autoAdjust="0"/>
  </p:normalViewPr>
  <p:slideViewPr>
    <p:cSldViewPr>
      <p:cViewPr varScale="1">
        <p:scale>
          <a:sx n="82" d="100"/>
          <a:sy n="82" d="100"/>
        </p:scale>
        <p:origin x="414" y="96"/>
      </p:cViewPr>
      <p:guideLst>
        <p:guide orient="horz" pos="2160"/>
        <p:guide pos="3840"/>
      </p:guideLst>
    </p:cSldViewPr>
  </p:slideViewPr>
  <p:notesTextViewPr>
    <p:cViewPr>
      <p:scale>
        <a:sx n="1" d="1"/>
        <a:sy n="1" d="1"/>
      </p:scale>
      <p:origin x="0" y="0"/>
    </p:cViewPr>
  </p:notesTextViewPr>
  <p:sorterViewPr>
    <p:cViewPr>
      <p:scale>
        <a:sx n="200" d="100"/>
        <a:sy n="200" d="100"/>
      </p:scale>
      <p:origin x="0" y="-757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onghua Gu" userId="9a7e1853e1951ef5" providerId="LiveId" clId="{CF1FAA12-072C-4ED5-BA76-0FFFAEFDB88A}"/>
    <pc:docChg chg="undo redo custSel addSld delSld modSld sldOrd">
      <pc:chgData name="Zonghua Gu" userId="9a7e1853e1951ef5" providerId="LiveId" clId="{CF1FAA12-072C-4ED5-BA76-0FFFAEFDB88A}" dt="2025-12-02T22:23:44.980" v="4856" actId="478"/>
      <pc:docMkLst>
        <pc:docMk/>
      </pc:docMkLst>
      <pc:sldChg chg="addSp delSp modSp mod">
        <pc:chgData name="Zonghua Gu" userId="9a7e1853e1951ef5" providerId="LiveId" clId="{CF1FAA12-072C-4ED5-BA76-0FFFAEFDB88A}" dt="2025-11-12T01:11:54.281" v="4757" actId="20577"/>
        <pc:sldMkLst>
          <pc:docMk/>
          <pc:sldMk cId="3410570449" sldId="285"/>
        </pc:sldMkLst>
        <pc:spChg chg="add mod">
          <ac:chgData name="Zonghua Gu" userId="9a7e1853e1951ef5" providerId="LiveId" clId="{CF1FAA12-072C-4ED5-BA76-0FFFAEFDB88A}" dt="2025-11-12T01:11:54.281" v="4757" actId="20577"/>
          <ac:spMkLst>
            <pc:docMk/>
            <pc:sldMk cId="3410570449" sldId="285"/>
            <ac:spMk id="8" creationId="{070E943D-54D2-737B-8F17-C236B0E07369}"/>
          </ac:spMkLst>
        </pc:spChg>
      </pc:sldChg>
      <pc:sldChg chg="modSp mod">
        <pc:chgData name="Zonghua Gu" userId="9a7e1853e1951ef5" providerId="LiveId" clId="{CF1FAA12-072C-4ED5-BA76-0FFFAEFDB88A}" dt="2025-11-07T00:06:25.518" v="3299" actId="20577"/>
        <pc:sldMkLst>
          <pc:docMk/>
          <pc:sldMk cId="2121641431" sldId="298"/>
        </pc:sldMkLst>
        <pc:spChg chg="mod">
          <ac:chgData name="Zonghua Gu" userId="9a7e1853e1951ef5" providerId="LiveId" clId="{CF1FAA12-072C-4ED5-BA76-0FFFAEFDB88A}" dt="2025-11-07T00:06:25.518" v="3299" actId="20577"/>
          <ac:spMkLst>
            <pc:docMk/>
            <pc:sldMk cId="2121641431" sldId="298"/>
            <ac:spMk id="119811" creationId="{00000000-0000-0000-0000-000000000000}"/>
          </ac:spMkLst>
        </pc:spChg>
        <pc:spChg chg="mod">
          <ac:chgData name="Zonghua Gu" userId="9a7e1853e1951ef5" providerId="LiveId" clId="{CF1FAA12-072C-4ED5-BA76-0FFFAEFDB88A}" dt="2025-11-07T00:06:22.684" v="3298" actId="20577"/>
          <ac:spMkLst>
            <pc:docMk/>
            <pc:sldMk cId="2121641431" sldId="298"/>
            <ac:spMk id="119812" creationId="{00000000-0000-0000-0000-000000000000}"/>
          </ac:spMkLst>
        </pc:spChg>
      </pc:sldChg>
      <pc:sldChg chg="addSp modSp mod">
        <pc:chgData name="Zonghua Gu" userId="9a7e1853e1951ef5" providerId="LiveId" clId="{CF1FAA12-072C-4ED5-BA76-0FFFAEFDB88A}" dt="2025-11-02T12:50:04.518" v="3036"/>
        <pc:sldMkLst>
          <pc:docMk/>
          <pc:sldMk cId="3184454" sldId="313"/>
        </pc:sldMkLst>
      </pc:sldChg>
      <pc:sldChg chg="modSp mod">
        <pc:chgData name="Zonghua Gu" userId="9a7e1853e1951ef5" providerId="LiveId" clId="{CF1FAA12-072C-4ED5-BA76-0FFFAEFDB88A}" dt="2025-11-12T01:25:53.190" v="4810" actId="14100"/>
        <pc:sldMkLst>
          <pc:docMk/>
          <pc:sldMk cId="207599578" sldId="317"/>
        </pc:sldMkLst>
        <pc:spChg chg="mod">
          <ac:chgData name="Zonghua Gu" userId="9a7e1853e1951ef5" providerId="LiveId" clId="{CF1FAA12-072C-4ED5-BA76-0FFFAEFDB88A}" dt="2025-11-12T01:25:53.190" v="4810" actId="14100"/>
          <ac:spMkLst>
            <pc:docMk/>
            <pc:sldMk cId="207599578" sldId="317"/>
            <ac:spMk id="4" creationId="{00000000-0000-0000-0000-000000000000}"/>
          </ac:spMkLst>
        </pc:spChg>
        <pc:spChg chg="mod">
          <ac:chgData name="Zonghua Gu" userId="9a7e1853e1951ef5" providerId="LiveId" clId="{CF1FAA12-072C-4ED5-BA76-0FFFAEFDB88A}" dt="2025-11-12T01:25:42.189" v="4808" actId="1076"/>
          <ac:spMkLst>
            <pc:docMk/>
            <pc:sldMk cId="207599578" sldId="317"/>
            <ac:spMk id="11" creationId="{5068A1AF-722F-F81B-ABAF-811986421AAA}"/>
          </ac:spMkLst>
        </pc:spChg>
      </pc:sldChg>
      <pc:sldChg chg="addSp delSp modSp mod">
        <pc:chgData name="Zonghua Gu" userId="9a7e1853e1951ef5" providerId="LiveId" clId="{CF1FAA12-072C-4ED5-BA76-0FFFAEFDB88A}" dt="2025-11-12T01:17:17.556" v="4790" actId="20577"/>
        <pc:sldMkLst>
          <pc:docMk/>
          <pc:sldMk cId="956433268" sldId="321"/>
        </pc:sldMkLst>
        <pc:graphicFrameChg chg="add mod modGraphic">
          <ac:chgData name="Zonghua Gu" userId="9a7e1853e1951ef5" providerId="LiveId" clId="{CF1FAA12-072C-4ED5-BA76-0FFFAEFDB88A}" dt="2025-11-11T23:18:12.114" v="3732" actId="1035"/>
          <ac:graphicFrameMkLst>
            <pc:docMk/>
            <pc:sldMk cId="956433268" sldId="321"/>
            <ac:graphicFrameMk id="4" creationId="{8989EC59-E611-F201-0209-F4496711ACCE}"/>
          </ac:graphicFrameMkLst>
        </pc:graphicFrameChg>
        <pc:graphicFrameChg chg="mod modGraphic">
          <ac:chgData name="Zonghua Gu" userId="9a7e1853e1951ef5" providerId="LiveId" clId="{CF1FAA12-072C-4ED5-BA76-0FFFAEFDB88A}" dt="2025-11-12T01:17:17.556" v="4790" actId="20577"/>
          <ac:graphicFrameMkLst>
            <pc:docMk/>
            <pc:sldMk cId="956433268" sldId="321"/>
            <ac:graphicFrameMk id="8" creationId="{00000000-0000-0000-0000-000000000000}"/>
          </ac:graphicFrameMkLst>
        </pc:graphicFrameChg>
      </pc:sldChg>
      <pc:sldChg chg="modSp mod">
        <pc:chgData name="Zonghua Gu" userId="9a7e1853e1951ef5" providerId="LiveId" clId="{CF1FAA12-072C-4ED5-BA76-0FFFAEFDB88A}" dt="2025-11-12T01:34:42.025" v="4843" actId="20577"/>
        <pc:sldMkLst>
          <pc:docMk/>
          <pc:sldMk cId="2331627715" sldId="325"/>
        </pc:sldMkLst>
        <pc:graphicFrameChg chg="modGraphic">
          <ac:chgData name="Zonghua Gu" userId="9a7e1853e1951ef5" providerId="LiveId" clId="{CF1FAA12-072C-4ED5-BA76-0FFFAEFDB88A}" dt="2025-11-12T01:34:42.025" v="4843" actId="20577"/>
          <ac:graphicFrameMkLst>
            <pc:docMk/>
            <pc:sldMk cId="2331627715" sldId="325"/>
            <ac:graphicFrameMk id="4" creationId="{7F82155A-10D1-2BC7-1D07-F345C9BE816C}"/>
          </ac:graphicFrameMkLst>
        </pc:graphicFrameChg>
      </pc:sldChg>
      <pc:sldChg chg="modSp mod">
        <pc:chgData name="Zonghua Gu" userId="9a7e1853e1951ef5" providerId="LiveId" clId="{CF1FAA12-072C-4ED5-BA76-0FFFAEFDB88A}" dt="2025-11-12T01:18:34.117" v="4798" actId="20577"/>
        <pc:sldMkLst>
          <pc:docMk/>
          <pc:sldMk cId="4291846176" sldId="334"/>
        </pc:sldMkLst>
        <pc:spChg chg="mod">
          <ac:chgData name="Zonghua Gu" userId="9a7e1853e1951ef5" providerId="LiveId" clId="{CF1FAA12-072C-4ED5-BA76-0FFFAEFDB88A}" dt="2025-11-12T00:20:25.643" v="4741"/>
          <ac:spMkLst>
            <pc:docMk/>
            <pc:sldMk cId="4291846176" sldId="334"/>
            <ac:spMk id="2" creationId="{00000000-0000-0000-0000-000000000000}"/>
          </ac:spMkLst>
        </pc:spChg>
        <pc:graphicFrameChg chg="mod modGraphic">
          <ac:chgData name="Zonghua Gu" userId="9a7e1853e1951ef5" providerId="LiveId" clId="{CF1FAA12-072C-4ED5-BA76-0FFFAEFDB88A}" dt="2025-11-12T01:18:34.117" v="4798" actId="20577"/>
          <ac:graphicFrameMkLst>
            <pc:docMk/>
            <pc:sldMk cId="4291846176" sldId="334"/>
            <ac:graphicFrameMk id="5" creationId="{00000000-0000-0000-0000-000000000000}"/>
          </ac:graphicFrameMkLst>
        </pc:graphicFrameChg>
      </pc:sldChg>
      <pc:sldChg chg="addSp delSp modSp add mod modNotesTx">
        <pc:chgData name="Zonghua Gu" userId="9a7e1853e1951ef5" providerId="LiveId" clId="{CF1FAA12-072C-4ED5-BA76-0FFFAEFDB88A}" dt="2025-11-12T00:06:29.796" v="4574" actId="5793"/>
        <pc:sldMkLst>
          <pc:docMk/>
          <pc:sldMk cId="4015228595" sldId="335"/>
        </pc:sldMkLst>
        <pc:graphicFrameChg chg="mod modGraphic">
          <ac:chgData name="Zonghua Gu" userId="9a7e1853e1951ef5" providerId="LiveId" clId="{CF1FAA12-072C-4ED5-BA76-0FFFAEFDB88A}" dt="2025-11-12T00:06:29.796" v="4574" actId="5793"/>
          <ac:graphicFrameMkLst>
            <pc:docMk/>
            <pc:sldMk cId="4015228595" sldId="335"/>
            <ac:graphicFrameMk id="2" creationId="{40C49EE2-02DE-71EF-C8DB-8AA0416FD388}"/>
          </ac:graphicFrameMkLst>
        </pc:graphicFrameChg>
      </pc:sldChg>
      <pc:sldChg chg="modSp mod">
        <pc:chgData name="Zonghua Gu" userId="9a7e1853e1951ef5" providerId="LiveId" clId="{CF1FAA12-072C-4ED5-BA76-0FFFAEFDB88A}" dt="2025-11-06T23:55:35.215" v="3297" actId="1035"/>
        <pc:sldMkLst>
          <pc:docMk/>
          <pc:sldMk cId="2162368129" sldId="349"/>
        </pc:sldMkLst>
        <pc:spChg chg="mod">
          <ac:chgData name="Zonghua Gu" userId="9a7e1853e1951ef5" providerId="LiveId" clId="{CF1FAA12-072C-4ED5-BA76-0FFFAEFDB88A}" dt="2025-11-06T23:55:35.215" v="3297" actId="1035"/>
          <ac:spMkLst>
            <pc:docMk/>
            <pc:sldMk cId="2162368129" sldId="349"/>
            <ac:spMk id="4" creationId="{00000000-0000-0000-0000-000000000000}"/>
          </ac:spMkLst>
        </pc:spChg>
      </pc:sldChg>
      <pc:sldChg chg="addSp delSp modSp mod">
        <pc:chgData name="Zonghua Gu" userId="9a7e1853e1951ef5" providerId="LiveId" clId="{CF1FAA12-072C-4ED5-BA76-0FFFAEFDB88A}" dt="2025-12-02T22:23:44.980" v="4856" actId="478"/>
        <pc:sldMkLst>
          <pc:docMk/>
          <pc:sldMk cId="2171254142" sldId="352"/>
        </pc:sldMkLst>
        <pc:picChg chg="add del mod">
          <ac:chgData name="Zonghua Gu" userId="9a7e1853e1951ef5" providerId="LiveId" clId="{CF1FAA12-072C-4ED5-BA76-0FFFAEFDB88A}" dt="2025-12-02T22:23:44.980" v="4856" actId="478"/>
          <ac:picMkLst>
            <pc:docMk/>
            <pc:sldMk cId="2171254142" sldId="352"/>
            <ac:picMk id="5" creationId="{A8E4089D-8456-BBBA-51CF-026276139297}"/>
          </ac:picMkLst>
        </pc:picChg>
      </pc:sldChg>
      <pc:sldChg chg="modSp add mod modNotes">
        <pc:chgData name="Zonghua Gu" userId="9a7e1853e1951ef5" providerId="LiveId" clId="{CF1FAA12-072C-4ED5-BA76-0FFFAEFDB88A}" dt="2025-11-06T23:34:25.491" v="3073" actId="5793"/>
        <pc:sldMkLst>
          <pc:docMk/>
          <pc:sldMk cId="3037248441" sldId="356"/>
        </pc:sldMkLst>
        <pc:spChg chg="mod">
          <ac:chgData name="Zonghua Gu" userId="9a7e1853e1951ef5" providerId="LiveId" clId="{CF1FAA12-072C-4ED5-BA76-0FFFAEFDB88A}" dt="2025-11-06T23:34:25.491" v="3073" actId="5793"/>
          <ac:spMkLst>
            <pc:docMk/>
            <pc:sldMk cId="3037248441" sldId="356"/>
            <ac:spMk id="4" creationId="{00000000-0000-0000-0000-000000000000}"/>
          </ac:spMkLst>
        </pc:spChg>
      </pc:sldChg>
      <pc:sldChg chg="addSp delSp modSp add mod">
        <pc:chgData name="Zonghua Gu" userId="9a7e1853e1951ef5" providerId="LiveId" clId="{CF1FAA12-072C-4ED5-BA76-0FFFAEFDB88A}" dt="2025-11-12T01:15:35.056" v="4777" actId="20577"/>
        <pc:sldMkLst>
          <pc:docMk/>
          <pc:sldMk cId="2974562210" sldId="554"/>
        </pc:sldMkLst>
        <pc:spChg chg="mod">
          <ac:chgData name="Zonghua Gu" userId="9a7e1853e1951ef5" providerId="LiveId" clId="{CF1FAA12-072C-4ED5-BA76-0FFFAEFDB88A}" dt="2025-11-06T23:44:50.622" v="3213" actId="1035"/>
          <ac:spMkLst>
            <pc:docMk/>
            <pc:sldMk cId="2974562210" sldId="554"/>
            <ac:spMk id="4" creationId="{0994813A-6090-94C3-BB20-0506E22F6AC2}"/>
          </ac:spMkLst>
        </pc:spChg>
        <pc:spChg chg="mod">
          <ac:chgData name="Zonghua Gu" userId="9a7e1853e1951ef5" providerId="LiveId" clId="{CF1FAA12-072C-4ED5-BA76-0FFFAEFDB88A}" dt="2025-11-12T01:15:35.056" v="4777" actId="20577"/>
          <ac:spMkLst>
            <pc:docMk/>
            <pc:sldMk cId="2974562210" sldId="554"/>
            <ac:spMk id="6" creationId="{E5FFFCF9-37E2-4F46-BF73-3BA72A325AB2}"/>
          </ac:spMkLst>
        </pc:spChg>
        <pc:graphicFrameChg chg="add mod modGraphic">
          <ac:chgData name="Zonghua Gu" userId="9a7e1853e1951ef5" providerId="LiveId" clId="{CF1FAA12-072C-4ED5-BA76-0FFFAEFDB88A}" dt="2025-11-06T23:44:50.622" v="3213" actId="1035"/>
          <ac:graphicFrameMkLst>
            <pc:docMk/>
            <pc:sldMk cId="2974562210" sldId="554"/>
            <ac:graphicFrameMk id="7" creationId="{92162710-0645-EA84-2B5C-000E62B73A45}"/>
          </ac:graphicFrameMkLst>
        </pc:graphicFrameChg>
      </pc:sldChg>
      <pc:sldChg chg="modSp mod">
        <pc:chgData name="Zonghua Gu" userId="9a7e1853e1951ef5" providerId="LiveId" clId="{CF1FAA12-072C-4ED5-BA76-0FFFAEFDB88A}" dt="2025-11-12T00:15:54.970" v="4710" actId="20577"/>
        <pc:sldMkLst>
          <pc:docMk/>
          <pc:sldMk cId="3109016009" sldId="557"/>
        </pc:sldMkLst>
        <pc:graphicFrameChg chg="mod modGraphic">
          <ac:chgData name="Zonghua Gu" userId="9a7e1853e1951ef5" providerId="LiveId" clId="{CF1FAA12-072C-4ED5-BA76-0FFFAEFDB88A}" dt="2025-11-12T00:15:54.970" v="4710" actId="20577"/>
          <ac:graphicFrameMkLst>
            <pc:docMk/>
            <pc:sldMk cId="3109016009" sldId="557"/>
            <ac:graphicFrameMk id="5" creationId="{3AA2C914-9DD9-E383-780A-21A36B511DD8}"/>
          </ac:graphicFrameMkLst>
        </pc:graphicFrameChg>
      </pc:sldChg>
      <pc:sldChg chg="modAnim">
        <pc:chgData name="Zonghua Gu" userId="9a7e1853e1951ef5" providerId="LiveId" clId="{CF1FAA12-072C-4ED5-BA76-0FFFAEFDB88A}" dt="2025-11-11T23:23:40.490" v="3733"/>
        <pc:sldMkLst>
          <pc:docMk/>
          <pc:sldMk cId="372089210" sldId="558"/>
        </pc:sldMkLst>
      </pc:sldChg>
      <pc:sldChg chg="modAnim">
        <pc:chgData name="Zonghua Gu" userId="9a7e1853e1951ef5" providerId="LiveId" clId="{CF1FAA12-072C-4ED5-BA76-0FFFAEFDB88A}" dt="2025-11-11T23:24:03.286" v="3734"/>
        <pc:sldMkLst>
          <pc:docMk/>
          <pc:sldMk cId="3207256139" sldId="559"/>
        </pc:sldMkLst>
      </pc:sldChg>
      <pc:sldChg chg="addSp delSp modSp mod modAnim">
        <pc:chgData name="Zonghua Gu" userId="9a7e1853e1951ef5" providerId="LiveId" clId="{CF1FAA12-072C-4ED5-BA76-0FFFAEFDB88A}" dt="2025-11-11T23:37:53.047" v="4062" actId="478"/>
        <pc:sldMkLst>
          <pc:docMk/>
          <pc:sldMk cId="2498011978" sldId="560"/>
        </pc:sldMkLst>
        <pc:spChg chg="mod">
          <ac:chgData name="Zonghua Gu" userId="9a7e1853e1951ef5" providerId="LiveId" clId="{CF1FAA12-072C-4ED5-BA76-0FFFAEFDB88A}" dt="2025-11-07T00:19:38.439" v="3330" actId="20577"/>
          <ac:spMkLst>
            <pc:docMk/>
            <pc:sldMk cId="2498011978" sldId="560"/>
            <ac:spMk id="7" creationId="{A464CC59-3D0C-A490-2CDE-EC4627D26E12}"/>
          </ac:spMkLst>
        </pc:spChg>
      </pc:sldChg>
      <pc:sldChg chg="modSp mod">
        <pc:chgData name="Zonghua Gu" userId="9a7e1853e1951ef5" providerId="LiveId" clId="{CF1FAA12-072C-4ED5-BA76-0FFFAEFDB88A}" dt="2025-11-11T23:38:17.134" v="4071" actId="1076"/>
        <pc:sldMkLst>
          <pc:docMk/>
          <pc:sldMk cId="620600135" sldId="561"/>
        </pc:sldMkLst>
        <pc:spChg chg="mod">
          <ac:chgData name="Zonghua Gu" userId="9a7e1853e1951ef5" providerId="LiveId" clId="{CF1FAA12-072C-4ED5-BA76-0FFFAEFDB88A}" dt="2025-11-11T23:38:17.134" v="4071" actId="1076"/>
          <ac:spMkLst>
            <pc:docMk/>
            <pc:sldMk cId="620600135" sldId="561"/>
            <ac:spMk id="3" creationId="{C464A668-0AB8-96CF-5C60-2C7C4A7EC054}"/>
          </ac:spMkLst>
        </pc:spChg>
        <pc:spChg chg="mod">
          <ac:chgData name="Zonghua Gu" userId="9a7e1853e1951ef5" providerId="LiveId" clId="{CF1FAA12-072C-4ED5-BA76-0FFFAEFDB88A}" dt="2025-11-11T23:38:04.707" v="4069" actId="27636"/>
          <ac:spMkLst>
            <pc:docMk/>
            <pc:sldMk cId="620600135" sldId="561"/>
            <ac:spMk id="4" creationId="{4DA6FD01-9EBA-97EE-ECB7-E1CEB7C5AA2D}"/>
          </ac:spMkLst>
        </pc:spChg>
      </pc:sldChg>
      <pc:sldChg chg="addSp modSp mod modAnim">
        <pc:chgData name="Zonghua Gu" userId="9a7e1853e1951ef5" providerId="LiveId" clId="{CF1FAA12-072C-4ED5-BA76-0FFFAEFDB88A}" dt="2025-11-12T01:32:06.452" v="4823" actId="207"/>
        <pc:sldMkLst>
          <pc:docMk/>
          <pc:sldMk cId="3754840163" sldId="562"/>
        </pc:sldMkLst>
        <pc:spChg chg="add mod">
          <ac:chgData name="Zonghua Gu" userId="9a7e1853e1951ef5" providerId="LiveId" clId="{CF1FAA12-072C-4ED5-BA76-0FFFAEFDB88A}" dt="2025-11-11T23:41:45.854" v="4122" actId="1582"/>
          <ac:spMkLst>
            <pc:docMk/>
            <pc:sldMk cId="3754840163" sldId="562"/>
            <ac:spMk id="6" creationId="{07E71058-F16F-C389-F7C8-11F852D439BE}"/>
          </ac:spMkLst>
        </pc:spChg>
        <pc:spChg chg="mod">
          <ac:chgData name="Zonghua Gu" userId="9a7e1853e1951ef5" providerId="LiveId" clId="{CF1FAA12-072C-4ED5-BA76-0FFFAEFDB88A}" dt="2025-11-12T01:32:06.452" v="4823" actId="207"/>
          <ac:spMkLst>
            <pc:docMk/>
            <pc:sldMk cId="3754840163" sldId="562"/>
            <ac:spMk id="7" creationId="{4C1592DD-F03B-6E7A-3471-FB08A36F2965}"/>
          </ac:spMkLst>
        </pc:spChg>
      </pc:sldChg>
      <pc:sldChg chg="modSp modAnim">
        <pc:chgData name="Zonghua Gu" userId="9a7e1853e1951ef5" providerId="LiveId" clId="{CF1FAA12-072C-4ED5-BA76-0FFFAEFDB88A}" dt="2025-11-12T01:33:20.504" v="4825" actId="207"/>
        <pc:sldMkLst>
          <pc:docMk/>
          <pc:sldMk cId="2168830255" sldId="563"/>
        </pc:sldMkLst>
        <pc:spChg chg="mod">
          <ac:chgData name="Zonghua Gu" userId="9a7e1853e1951ef5" providerId="LiveId" clId="{CF1FAA12-072C-4ED5-BA76-0FFFAEFDB88A}" dt="2025-11-12T01:33:20.504" v="4825" actId="207"/>
          <ac:spMkLst>
            <pc:docMk/>
            <pc:sldMk cId="2168830255" sldId="563"/>
            <ac:spMk id="7" creationId="{EC1EA560-6C16-220F-A31C-F3027A7E493C}"/>
          </ac:spMkLst>
        </pc:spChg>
      </pc:sldChg>
      <pc:sldChg chg="modSp new mod">
        <pc:chgData name="Zonghua Gu" userId="9a7e1853e1951ef5" providerId="LiveId" clId="{CF1FAA12-072C-4ED5-BA76-0FFFAEFDB88A}" dt="2025-11-02T12:48:43.434" v="3033" actId="20577"/>
        <pc:sldMkLst>
          <pc:docMk/>
          <pc:sldMk cId="3277199290" sldId="566"/>
        </pc:sldMkLst>
        <pc:spChg chg="mod">
          <ac:chgData name="Zonghua Gu" userId="9a7e1853e1951ef5" providerId="LiveId" clId="{CF1FAA12-072C-4ED5-BA76-0FFFAEFDB88A}" dt="2025-11-02T12:48:43.434" v="3033" actId="20577"/>
          <ac:spMkLst>
            <pc:docMk/>
            <pc:sldMk cId="3277199290" sldId="566"/>
            <ac:spMk id="4" creationId="{52A8D265-BD59-8C4E-12B1-03AC7ABB6312}"/>
          </ac:spMkLst>
        </pc:spChg>
      </pc:sldChg>
      <pc:sldChg chg="addSp delSp modSp add mod ord">
        <pc:chgData name="Zonghua Gu" userId="9a7e1853e1951ef5" providerId="LiveId" clId="{CF1FAA12-072C-4ED5-BA76-0FFFAEFDB88A}" dt="2025-11-12T01:56:23.676" v="4846" actId="478"/>
        <pc:sldMkLst>
          <pc:docMk/>
          <pc:sldMk cId="1808792249" sldId="573"/>
        </pc:sldMkLst>
        <pc:graphicFrameChg chg="mod modGraphic">
          <ac:chgData name="Zonghua Gu" userId="9a7e1853e1951ef5" providerId="LiveId" clId="{CF1FAA12-072C-4ED5-BA76-0FFFAEFDB88A}" dt="2025-11-11T23:55:58.637" v="4222" actId="20577"/>
          <ac:graphicFrameMkLst>
            <pc:docMk/>
            <pc:sldMk cId="1808792249" sldId="573"/>
            <ac:graphicFrameMk id="9" creationId="{DE6EC2DE-E8D5-9BDA-9844-AEF4C2D651C2}"/>
          </ac:graphicFrameMkLst>
        </pc:graphicFrameChg>
      </pc:sldChg>
      <pc:sldChg chg="addSp modSp new mod">
        <pc:chgData name="Zonghua Gu" userId="9a7e1853e1951ef5" providerId="LiveId" clId="{CF1FAA12-072C-4ED5-BA76-0FFFAEFDB88A}" dt="2025-11-12T01:31:23.452" v="4821"/>
        <pc:sldMkLst>
          <pc:docMk/>
          <pc:sldMk cId="2233835745" sldId="574"/>
        </pc:sldMkLst>
        <pc:spChg chg="mod">
          <ac:chgData name="Zonghua Gu" userId="9a7e1853e1951ef5" providerId="LiveId" clId="{CF1FAA12-072C-4ED5-BA76-0FFFAEFDB88A}" dt="2025-11-11T23:56:40.415" v="4244" actId="20577"/>
          <ac:spMkLst>
            <pc:docMk/>
            <pc:sldMk cId="2233835745" sldId="574"/>
            <ac:spMk id="2" creationId="{6D828B5D-D2A7-3EBD-2FA9-188CD43A176A}"/>
          </ac:spMkLst>
        </pc:spChg>
        <pc:spChg chg="mod">
          <ac:chgData name="Zonghua Gu" userId="9a7e1853e1951ef5" providerId="LiveId" clId="{CF1FAA12-072C-4ED5-BA76-0FFFAEFDB88A}" dt="2025-11-12T01:31:23.452" v="4821"/>
          <ac:spMkLst>
            <pc:docMk/>
            <pc:sldMk cId="2233835745" sldId="574"/>
            <ac:spMk id="4" creationId="{E9951663-8FC6-6BB4-8FC4-8CE88E8B0FC9}"/>
          </ac:spMkLst>
        </pc:spChg>
        <pc:spChg chg="add mod">
          <ac:chgData name="Zonghua Gu" userId="9a7e1853e1951ef5" providerId="LiveId" clId="{CF1FAA12-072C-4ED5-BA76-0FFFAEFDB88A}" dt="2025-11-12T01:07:27.686" v="4753" actId="552"/>
          <ac:spMkLst>
            <pc:docMk/>
            <pc:sldMk cId="2233835745" sldId="574"/>
            <ac:spMk id="5" creationId="{A9D4380D-2A8B-450E-8AB2-F3B2FBE413D7}"/>
          </ac:spMkLst>
        </pc:spChg>
        <pc:spChg chg="add mod">
          <ac:chgData name="Zonghua Gu" userId="9a7e1853e1951ef5" providerId="LiveId" clId="{CF1FAA12-072C-4ED5-BA76-0FFFAEFDB88A}" dt="2025-11-12T01:07:27.686" v="4753" actId="552"/>
          <ac:spMkLst>
            <pc:docMk/>
            <pc:sldMk cId="2233835745" sldId="574"/>
            <ac:spMk id="6" creationId="{54329A90-85F5-5191-084E-13F419E28274}"/>
          </ac:spMkLst>
        </pc:spChg>
      </pc:sldChg>
      <pc:sldChg chg="modSp add mod ord">
        <pc:chgData name="Zonghua Gu" userId="9a7e1853e1951ef5" providerId="LiveId" clId="{CF1FAA12-072C-4ED5-BA76-0FFFAEFDB88A}" dt="2025-11-12T00:20:32.604" v="4751" actId="6549"/>
        <pc:sldMkLst>
          <pc:docMk/>
          <pc:sldMk cId="470490648" sldId="575"/>
        </pc:sldMkLst>
        <pc:spChg chg="mod">
          <ac:chgData name="Zonghua Gu" userId="9a7e1853e1951ef5" providerId="LiveId" clId="{CF1FAA12-072C-4ED5-BA76-0FFFAEFDB88A}" dt="2025-11-12T00:20:32.604" v="4751" actId="6549"/>
          <ac:spMkLst>
            <pc:docMk/>
            <pc:sldMk cId="470490648" sldId="575"/>
            <ac:spMk id="2" creationId="{9C163339-818F-65CE-0109-EA28403688BE}"/>
          </ac:spMkLst>
        </pc:spChg>
        <pc:graphicFrameChg chg="modGraphic">
          <ac:chgData name="Zonghua Gu" userId="9a7e1853e1951ef5" providerId="LiveId" clId="{CF1FAA12-072C-4ED5-BA76-0FFFAEFDB88A}" dt="2025-11-12T00:19:38.832" v="4732" actId="20577"/>
          <ac:graphicFrameMkLst>
            <pc:docMk/>
            <pc:sldMk cId="470490648" sldId="575"/>
            <ac:graphicFrameMk id="5" creationId="{600F48C1-45EE-FABF-5BA7-BE32837B3046}"/>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87" tIns="46244" rIns="92487" bIns="46244" rtlCol="0"/>
          <a:lstStyle>
            <a:lvl1pPr algn="l">
              <a:defRPr sz="1200"/>
            </a:lvl1pPr>
          </a:lstStyle>
          <a:p>
            <a:endParaRPr lang="en-US"/>
          </a:p>
        </p:txBody>
      </p:sp>
      <p:sp>
        <p:nvSpPr>
          <p:cNvPr id="3" name="Date Placeholder 2"/>
          <p:cNvSpPr>
            <a:spLocks noGrp="1"/>
          </p:cNvSpPr>
          <p:nvPr>
            <p:ph type="dt" idx="1"/>
          </p:nvPr>
        </p:nvSpPr>
        <p:spPr>
          <a:xfrm>
            <a:off x="3936768" y="0"/>
            <a:ext cx="3011699" cy="461804"/>
          </a:xfrm>
          <a:prstGeom prst="rect">
            <a:avLst/>
          </a:prstGeom>
        </p:spPr>
        <p:txBody>
          <a:bodyPr vert="horz" lIns="92487" tIns="46244" rIns="92487" bIns="46244" rtlCol="0"/>
          <a:lstStyle>
            <a:lvl1pPr algn="r">
              <a:defRPr sz="1200"/>
            </a:lvl1pPr>
          </a:lstStyle>
          <a:p>
            <a:fld id="{2AEAFE1F-9E52-45C8-9793-E819F0044A1C}" type="datetimeFigureOut">
              <a:rPr lang="en-US" smtClean="0"/>
              <a:pPr/>
              <a:t>4/6/2026</a:t>
            </a:fld>
            <a:endParaRPr lang="en-US"/>
          </a:p>
        </p:txBody>
      </p:sp>
      <p:sp>
        <p:nvSpPr>
          <p:cNvPr id="4" name="Slide Image Placeholder 3"/>
          <p:cNvSpPr>
            <a:spLocks noGrp="1" noRot="1" noChangeAspect="1"/>
          </p:cNvSpPr>
          <p:nvPr>
            <p:ph type="sldImg" idx="2"/>
          </p:nvPr>
        </p:nvSpPr>
        <p:spPr>
          <a:xfrm>
            <a:off x="396875" y="692150"/>
            <a:ext cx="6156325" cy="3463925"/>
          </a:xfrm>
          <a:prstGeom prst="rect">
            <a:avLst/>
          </a:prstGeom>
          <a:noFill/>
          <a:ln w="12700">
            <a:solidFill>
              <a:prstClr val="black"/>
            </a:solidFill>
          </a:ln>
        </p:spPr>
        <p:txBody>
          <a:bodyPr vert="horz" lIns="92487" tIns="46244" rIns="92487" bIns="46244" rtlCol="0" anchor="ctr"/>
          <a:lstStyle/>
          <a:p>
            <a:endParaRPr lang="en-US"/>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2487" tIns="46244" rIns="92487" bIns="4624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11699" cy="461804"/>
          </a:xfrm>
          <a:prstGeom prst="rect">
            <a:avLst/>
          </a:prstGeom>
        </p:spPr>
        <p:txBody>
          <a:bodyPr vert="horz" lIns="92487" tIns="46244" rIns="92487" bIns="46244"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9"/>
            <a:ext cx="3011699" cy="461804"/>
          </a:xfrm>
          <a:prstGeom prst="rect">
            <a:avLst/>
          </a:prstGeom>
        </p:spPr>
        <p:txBody>
          <a:bodyPr vert="horz" lIns="92487" tIns="46244" rIns="92487" bIns="46244" rtlCol="0" anchor="b"/>
          <a:lstStyle>
            <a:lvl1pPr algn="r">
              <a:defRPr sz="1200"/>
            </a:lvl1pPr>
          </a:lstStyle>
          <a:p>
            <a:fld id="{2D71AD5F-E36F-46B9-A99B-7B025244359D}" type="slidenum">
              <a:rPr lang="en-US" smtClean="0"/>
              <a:pPr/>
              <a:t>‹#›</a:t>
            </a:fld>
            <a:endParaRPr lang="en-US"/>
          </a:p>
        </p:txBody>
      </p:sp>
    </p:spTree>
    <p:extLst>
      <p:ext uri="{BB962C8B-B14F-4D97-AF65-F5344CB8AC3E}">
        <p14:creationId xmlns:p14="http://schemas.microsoft.com/office/powerpoint/2010/main" val="20196164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dirty="0"/>
              <a:t>• Poisoned reverse, split horizon, and route poisoning are disabled. </a:t>
            </a:r>
            <a:br>
              <a:rPr lang="en-US" altLang="zh-CN" dirty="0"/>
            </a:br>
            <a:endParaRPr lang="zh-CN" altLang="en-US" dirty="0"/>
          </a:p>
          <a:p>
            <a:endParaRPr lang="zh-CN" altLang="en-US" dirty="0"/>
          </a:p>
        </p:txBody>
      </p:sp>
      <p:sp>
        <p:nvSpPr>
          <p:cNvPr id="4" name="Slide Number Placeholder 3"/>
          <p:cNvSpPr>
            <a:spLocks noGrp="1"/>
          </p:cNvSpPr>
          <p:nvPr>
            <p:ph type="sldNum" sz="quarter" idx="5"/>
          </p:nvPr>
        </p:nvSpPr>
        <p:spPr/>
        <p:txBody>
          <a:bodyPr/>
          <a:lstStyle/>
          <a:p>
            <a:fld id="{2D71AD5F-E36F-46B9-A99B-7B025244359D}" type="slidenum">
              <a:rPr lang="en-US" smtClean="0"/>
              <a:pPr/>
              <a:t>4</a:t>
            </a:fld>
            <a:endParaRPr lang="en-US"/>
          </a:p>
        </p:txBody>
      </p:sp>
    </p:spTree>
    <p:extLst>
      <p:ext uri="{BB962C8B-B14F-4D97-AF65-F5344CB8AC3E}">
        <p14:creationId xmlns:p14="http://schemas.microsoft.com/office/powerpoint/2010/main" val="20500426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625600" y="3886200"/>
            <a:ext cx="9144000" cy="990600"/>
          </a:xfrm>
        </p:spPr>
        <p:txBody>
          <a:bodyPr anchor="t" anchorCtr="0"/>
          <a:lstStyle>
            <a:lvl1pPr algn="r">
              <a:defRPr sz="3200">
                <a:solidFill>
                  <a:schemeClr val="tx1"/>
                </a:solidFill>
              </a:defRPr>
            </a:lvl1pPr>
          </a:lstStyle>
          <a:p>
            <a:r>
              <a:rPr kumimoji="0" lang="en-US"/>
              <a:t>Click to edit Master title style</a:t>
            </a:r>
          </a:p>
        </p:txBody>
      </p:sp>
      <p:sp>
        <p:nvSpPr>
          <p:cNvPr id="9" name="Subtitle 8"/>
          <p:cNvSpPr>
            <a:spLocks noGrp="1"/>
          </p:cNvSpPr>
          <p:nvPr>
            <p:ph type="subTitle" idx="1"/>
          </p:nvPr>
        </p:nvSpPr>
        <p:spPr>
          <a:xfrm>
            <a:off x="1625600" y="5124450"/>
            <a:ext cx="9144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8534400" y="6355080"/>
            <a:ext cx="3048000" cy="365760"/>
          </a:xfrm>
        </p:spPr>
        <p:txBody>
          <a:bodyPr/>
          <a:lstStyle>
            <a:lvl1pPr>
              <a:defRPr sz="1400"/>
            </a:lvl1pPr>
          </a:lstStyle>
          <a:p>
            <a:pPr eaLnBrk="1" latinLnBrk="0" hangingPunct="1"/>
            <a:fld id="{2E26774B-6488-4259-9342-6CBDB2BFD4E4}" type="datetime1">
              <a:rPr lang="en-US" smtClean="0"/>
              <a:pPr eaLnBrk="1" latinLnBrk="0" hangingPunct="1"/>
              <a:t>4/6/2026</a:t>
            </a:fld>
            <a:endParaRPr lang="en-US" sz="1600" dirty="0"/>
          </a:p>
        </p:txBody>
      </p:sp>
      <p:sp>
        <p:nvSpPr>
          <p:cNvPr id="17" name="Footer Placeholder 16"/>
          <p:cNvSpPr>
            <a:spLocks noGrp="1"/>
          </p:cNvSpPr>
          <p:nvPr>
            <p:ph type="ftr" sz="quarter" idx="11"/>
          </p:nvPr>
        </p:nvSpPr>
        <p:spPr>
          <a:xfrm>
            <a:off x="3864864" y="6355080"/>
            <a:ext cx="4632960" cy="365760"/>
          </a:xfrm>
        </p:spPr>
        <p:txBody>
          <a:bodyPr/>
          <a:lstStyle/>
          <a:p>
            <a:endParaRPr kumimoji="0" lang="en-US" dirty="0"/>
          </a:p>
        </p:txBody>
      </p:sp>
      <p:sp>
        <p:nvSpPr>
          <p:cNvPr id="29" name="Slide Number Placeholder 28"/>
          <p:cNvSpPr>
            <a:spLocks noGrp="1"/>
          </p:cNvSpPr>
          <p:nvPr>
            <p:ph type="sldNum" sz="quarter" idx="12"/>
          </p:nvPr>
        </p:nvSpPr>
        <p:spPr>
          <a:xfrm>
            <a:off x="1621536" y="6355080"/>
            <a:ext cx="1625600" cy="365760"/>
          </a:xfrm>
        </p:spPr>
        <p:txBody>
          <a:bodyPr/>
          <a:lstStyle/>
          <a:p>
            <a:fld id="{EA7C8D44-3667-46F6-9772-CC52308E2A7F}" type="slidenum">
              <a:rPr kumimoji="0" lang="en-US" smtClean="0"/>
              <a:pPr/>
              <a:t>‹#›</a:t>
            </a:fld>
            <a:endParaRPr kumimoji="0" lang="en-US" dirty="0"/>
          </a:p>
        </p:txBody>
      </p:sp>
      <p:sp>
        <p:nvSpPr>
          <p:cNvPr id="21" name="Rectangle 20"/>
          <p:cNvSpPr/>
          <p:nvPr/>
        </p:nvSpPr>
        <p:spPr>
          <a:xfrm>
            <a:off x="1206500" y="3648075"/>
            <a:ext cx="97536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3" name="Rectangle 32"/>
          <p:cNvSpPr/>
          <p:nvPr/>
        </p:nvSpPr>
        <p:spPr>
          <a:xfrm>
            <a:off x="1219200" y="5048250"/>
            <a:ext cx="97536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2" name="Rectangle 21"/>
          <p:cNvSpPr/>
          <p:nvPr/>
        </p:nvSpPr>
        <p:spPr>
          <a:xfrm>
            <a:off x="1206500" y="3648075"/>
            <a:ext cx="3048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2" name="Rectangle 31"/>
          <p:cNvSpPr/>
          <p:nvPr/>
        </p:nvSpPr>
        <p:spPr>
          <a:xfrm>
            <a:off x="1219200" y="5048250"/>
            <a:ext cx="3048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eaLnBrk="1" latinLnBrk="0" hangingPunct="1"/>
            <a:fld id="{9B2E7711-0BE3-4AFC-959B-CB5C31A7AE48}" type="datetime1">
              <a:rPr lang="en-US" smtClean="0"/>
              <a:pPr eaLnBrk="1" latinLnBrk="0" hangingPunct="1"/>
              <a:t>4/6/2026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EA7C8D44-3667-46F6-9772-CC52308E2A7F}"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eaLnBrk="1" latinLnBrk="0" hangingPunct="1"/>
            <a:fld id="{825AAB62-A572-4E37-B772-B4A75ADE0B18}" type="datetime1">
              <a:rPr lang="en-US" smtClean="0"/>
              <a:pPr eaLnBrk="1" latinLnBrk="0" hangingPunct="1"/>
              <a:t>4/6/2026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7" name="Straight Connector 6"/>
          <p:cNvSpPr>
            <a:spLocks noChangeShapeType="1"/>
          </p:cNvSpPr>
          <p:nvPr/>
        </p:nvSpPr>
        <p:spPr bwMode="auto">
          <a:xfrm>
            <a:off x="609600" y="6353175"/>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
        <p:nvSpPr>
          <p:cNvPr id="8" name="Isosceles Triangle 7"/>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Straight Connector 8"/>
          <p:cNvSpPr>
            <a:spLocks noChangeShapeType="1"/>
          </p:cNvSpPr>
          <p:nvPr/>
        </p:nvSpPr>
        <p:spPr bwMode="auto">
          <a:xfrm rot="5400000">
            <a:off x="5814836"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pPr eaLnBrk="1" latinLnBrk="0" hangingPunct="1"/>
            <a:fld id="{B0F52420-10F8-488E-969A-A9BE388BE9C4}" type="datetime1">
              <a:rPr lang="en-US" smtClean="0"/>
              <a:pPr eaLnBrk="1" latinLnBrk="0" hangingPunct="1"/>
              <a:t>4/6/2026</a:t>
            </a:fld>
            <a:endParaRPr lang="en-US" dirty="0"/>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EA7C8D44-3667-46F6-9772-CC52308E2A7F}" type="slidenum">
              <a:rPr kumimoji="0" lang="en-US" smtClean="0"/>
              <a:pPr/>
              <a:t>‹#›</a:t>
            </a:fld>
            <a:endParaRPr kumimoji="0" lang="en-US" dirty="0"/>
          </a:p>
        </p:txBody>
      </p:sp>
      <p:sp>
        <p:nvSpPr>
          <p:cNvPr id="8" name="Content Placeholder 7"/>
          <p:cNvSpPr>
            <a:spLocks noGrp="1"/>
          </p:cNvSpPr>
          <p:nvPr>
            <p:ph sz="quarter" idx="1"/>
          </p:nvPr>
        </p:nvSpPr>
        <p:spPr>
          <a:xfrm>
            <a:off x="609600" y="1219200"/>
            <a:ext cx="10972800"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25600" y="2971800"/>
            <a:ext cx="9144000" cy="1066800"/>
          </a:xfrm>
        </p:spPr>
        <p:txBody>
          <a:bodyPr anchor="t" anchorCtr="0"/>
          <a:lstStyle>
            <a:lvl1pPr algn="r">
              <a:buNone/>
              <a:defRPr sz="3200" b="0" cap="none" baseline="0"/>
            </a:lvl1pPr>
          </a:lstStyle>
          <a:p>
            <a:r>
              <a:rPr kumimoji="0" lang="en-US"/>
              <a:t>Click to edit Master title style</a:t>
            </a:r>
          </a:p>
        </p:txBody>
      </p:sp>
      <p:sp>
        <p:nvSpPr>
          <p:cNvPr id="3" name="Text Placeholder 2"/>
          <p:cNvSpPr>
            <a:spLocks noGrp="1"/>
          </p:cNvSpPr>
          <p:nvPr>
            <p:ph type="body" idx="1"/>
          </p:nvPr>
        </p:nvSpPr>
        <p:spPr>
          <a:xfrm>
            <a:off x="1727200" y="4267200"/>
            <a:ext cx="90424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8534400" y="6355080"/>
            <a:ext cx="3048000" cy="365760"/>
          </a:xfrm>
        </p:spPr>
        <p:txBody>
          <a:bodyPr/>
          <a:lstStyle/>
          <a:p>
            <a:pPr eaLnBrk="1" latinLnBrk="0" hangingPunct="1"/>
            <a:fld id="{96E96F24-58CF-47DA-907C-A9CD6353E425}" type="datetime1">
              <a:rPr lang="en-US" smtClean="0"/>
              <a:pPr eaLnBrk="1" latinLnBrk="0" hangingPunct="1"/>
              <a:t>4/6/2026</a:t>
            </a:fld>
            <a:endParaRPr lang="en-US" dirty="0"/>
          </a:p>
        </p:txBody>
      </p:sp>
      <p:sp>
        <p:nvSpPr>
          <p:cNvPr id="5" name="Footer Placeholder 4"/>
          <p:cNvSpPr>
            <a:spLocks noGrp="1"/>
          </p:cNvSpPr>
          <p:nvPr>
            <p:ph type="ftr" sz="quarter" idx="11"/>
          </p:nvPr>
        </p:nvSpPr>
        <p:spPr>
          <a:xfrm>
            <a:off x="3864864" y="6355080"/>
            <a:ext cx="4632960" cy="365760"/>
          </a:xfrm>
        </p:spPr>
        <p:txBody>
          <a:bodyPr/>
          <a:lstStyle/>
          <a:p>
            <a:endParaRPr kumimoji="0" lang="en-US" dirty="0"/>
          </a:p>
        </p:txBody>
      </p:sp>
      <p:sp>
        <p:nvSpPr>
          <p:cNvPr id="6" name="Slide Number Placeholder 5"/>
          <p:cNvSpPr>
            <a:spLocks noGrp="1"/>
          </p:cNvSpPr>
          <p:nvPr>
            <p:ph type="sldNum" sz="quarter" idx="12"/>
          </p:nvPr>
        </p:nvSpPr>
        <p:spPr>
          <a:xfrm>
            <a:off x="1426464" y="6355080"/>
            <a:ext cx="2027936" cy="365760"/>
          </a:xfrm>
        </p:spPr>
        <p:txBody>
          <a:bodyPr/>
          <a:lstStyle/>
          <a:p>
            <a:fld id="{EA7C8D44-3667-46F6-9772-CC52308E2A7F}" type="slidenum">
              <a:rPr kumimoji="0" lang="en-US" smtClean="0"/>
              <a:pPr/>
              <a:t>‹#›</a:t>
            </a:fld>
            <a:endParaRPr kumimoji="0" lang="en-US" dirty="0"/>
          </a:p>
        </p:txBody>
      </p:sp>
      <p:sp>
        <p:nvSpPr>
          <p:cNvPr id="7" name="Rectangle 6"/>
          <p:cNvSpPr/>
          <p:nvPr/>
        </p:nvSpPr>
        <p:spPr>
          <a:xfrm>
            <a:off x="1219200" y="2819400"/>
            <a:ext cx="97536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8" name="Rectangle 7"/>
          <p:cNvSpPr/>
          <p:nvPr/>
        </p:nvSpPr>
        <p:spPr>
          <a:xfrm>
            <a:off x="1219200" y="2819400"/>
            <a:ext cx="3048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10972800" cy="914400"/>
          </a:xfrm>
        </p:spPr>
        <p:txBody>
          <a:bodyPr/>
          <a:lstStyle/>
          <a:p>
            <a:r>
              <a:rPr kumimoji="0" lang="en-US"/>
              <a:t>Click to edit Master title style</a:t>
            </a:r>
          </a:p>
        </p:txBody>
      </p:sp>
      <p:sp>
        <p:nvSpPr>
          <p:cNvPr id="5" name="Date Placeholder 4"/>
          <p:cNvSpPr>
            <a:spLocks noGrp="1"/>
          </p:cNvSpPr>
          <p:nvPr>
            <p:ph type="dt" sz="half" idx="10"/>
          </p:nvPr>
        </p:nvSpPr>
        <p:spPr/>
        <p:txBody>
          <a:bodyPr/>
          <a:lstStyle/>
          <a:p>
            <a:pPr eaLnBrk="1" latinLnBrk="0" hangingPunct="1"/>
            <a:fld id="{53AE4463-726A-4A35-9F46-98893432A3F9}" type="datetime1">
              <a:rPr lang="en-US" smtClean="0"/>
              <a:pPr eaLnBrk="1" latinLnBrk="0" hangingPunct="1"/>
              <a:t>4/6/2026</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9" name="Content Placeholder 8"/>
          <p:cNvSpPr>
            <a:spLocks noGrp="1"/>
          </p:cNvSpPr>
          <p:nvPr>
            <p:ph sz="quarter" idx="1"/>
          </p:nvPr>
        </p:nvSpPr>
        <p:spPr>
          <a:xfrm>
            <a:off x="609600" y="1219200"/>
            <a:ext cx="5388864"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6176264" y="1216152"/>
            <a:ext cx="5388864"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10972800" cy="914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609600" y="1285875"/>
            <a:ext cx="5386917"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197601" y="1295400"/>
            <a:ext cx="5389033"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pPr eaLnBrk="1" latinLnBrk="0" hangingPunct="1"/>
            <a:fld id="{FDF404D0-E306-4E90-90E3-E44D26246FFC}" type="datetime1">
              <a:rPr lang="en-US" smtClean="0"/>
              <a:pPr eaLnBrk="1" latinLnBrk="0" hangingPunct="1"/>
              <a:t>4/6/2026</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11" name="Content Placeholder 10"/>
          <p:cNvSpPr>
            <a:spLocks noGrp="1"/>
          </p:cNvSpPr>
          <p:nvPr>
            <p:ph sz="quarter" idx="2"/>
          </p:nvPr>
        </p:nvSpPr>
        <p:spPr>
          <a:xfrm>
            <a:off x="609600" y="2133600"/>
            <a:ext cx="53848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6197600" y="2133600"/>
            <a:ext cx="53848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10972800" cy="914400"/>
          </a:xfrm>
        </p:spPr>
        <p:txBody>
          <a:bodyPr/>
          <a:lstStyle/>
          <a:p>
            <a:r>
              <a:rPr kumimoji="0" lang="en-US"/>
              <a:t>Click to edit Master title style</a:t>
            </a:r>
          </a:p>
        </p:txBody>
      </p:sp>
      <p:sp>
        <p:nvSpPr>
          <p:cNvPr id="3" name="Date Placeholder 2"/>
          <p:cNvSpPr>
            <a:spLocks noGrp="1"/>
          </p:cNvSpPr>
          <p:nvPr>
            <p:ph type="dt" sz="half" idx="10"/>
          </p:nvPr>
        </p:nvSpPr>
        <p:spPr/>
        <p:txBody>
          <a:bodyPr/>
          <a:lstStyle/>
          <a:p>
            <a:pPr eaLnBrk="1" latinLnBrk="0" hangingPunct="1"/>
            <a:fld id="{1485DA14-76F0-4D93-83FB-7878C79A1986}" type="datetime1">
              <a:rPr lang="en-US" smtClean="0"/>
              <a:pPr eaLnBrk="1" latinLnBrk="0" hangingPunct="1"/>
              <a:t>4/6/2026</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6" name="Isosceles Triangle 5"/>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eaLnBrk="1" latinLnBrk="0" hangingPunct="1"/>
            <a:fld id="{A15E552D-49E1-496B-B79C-E100986B8B5F}" type="datetime1">
              <a:rPr lang="en-US" smtClean="0"/>
              <a:pPr eaLnBrk="1" latinLnBrk="0" hangingPunct="1"/>
              <a:t>4/6/2026</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5" name="Straight Connector 4"/>
          <p:cNvSpPr>
            <a:spLocks noChangeShapeType="1"/>
          </p:cNvSpPr>
          <p:nvPr/>
        </p:nvSpPr>
        <p:spPr bwMode="auto">
          <a:xfrm>
            <a:off x="609600" y="6353175"/>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
        <p:nvSpPr>
          <p:cNvPr id="6" name="Isosceles Triangle 5"/>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32800" y="304800"/>
            <a:ext cx="33528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a:t>Click to edit Master title style</a:t>
            </a:r>
          </a:p>
        </p:txBody>
      </p:sp>
      <p:sp>
        <p:nvSpPr>
          <p:cNvPr id="3" name="Text Placeholder 2"/>
          <p:cNvSpPr>
            <a:spLocks noGrp="1"/>
          </p:cNvSpPr>
          <p:nvPr>
            <p:ph type="body" idx="2"/>
          </p:nvPr>
        </p:nvSpPr>
        <p:spPr>
          <a:xfrm>
            <a:off x="8432800" y="1219201"/>
            <a:ext cx="33528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pPr eaLnBrk="1" latinLnBrk="0" hangingPunct="1"/>
            <a:fld id="{CEC72505-1551-4A98-97CD-F520B07184AD}" type="datetime1">
              <a:rPr lang="en-US" smtClean="0"/>
              <a:pPr eaLnBrk="1" latinLnBrk="0" hangingPunct="1"/>
              <a:t>4/6/2026</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8" name="Straight Connector 7"/>
          <p:cNvSpPr>
            <a:spLocks noChangeShapeType="1"/>
          </p:cNvSpPr>
          <p:nvPr/>
        </p:nvSpPr>
        <p:spPr bwMode="auto">
          <a:xfrm>
            <a:off x="609600" y="6353175"/>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
        <p:nvSpPr>
          <p:cNvPr id="10" name="Straight Connector 9"/>
          <p:cNvSpPr>
            <a:spLocks noChangeShapeType="1"/>
          </p:cNvSpPr>
          <p:nvPr/>
        </p:nvSpPr>
        <p:spPr bwMode="auto">
          <a:xfrm rot="5400000">
            <a:off x="5220033"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9" name="Isosceles Triangle 8"/>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2" name="Content Placeholder 11"/>
          <p:cNvSpPr>
            <a:spLocks noGrp="1"/>
          </p:cNvSpPr>
          <p:nvPr>
            <p:ph sz="quarter" idx="1"/>
          </p:nvPr>
        </p:nvSpPr>
        <p:spPr>
          <a:xfrm>
            <a:off x="406400" y="304800"/>
            <a:ext cx="7620000" cy="5715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500856"/>
            <a:ext cx="10972800" cy="674688"/>
          </a:xfrm>
          <a:ln>
            <a:solidFill>
              <a:schemeClr val="accent1"/>
            </a:solidFill>
          </a:ln>
        </p:spPr>
        <p:txBody>
          <a:bodyPr lIns="274320" anchor="ctr"/>
          <a:lstStyle>
            <a:lvl1pPr algn="r">
              <a:buNone/>
              <a:defRPr sz="2000" b="0">
                <a:solidFill>
                  <a:schemeClr val="tx1"/>
                </a:solidFill>
              </a:defRPr>
            </a:lvl1pPr>
          </a:lstStyle>
          <a:p>
            <a:r>
              <a:rPr kumimoji="0" lang="en-US"/>
              <a:t>Click to edit Master title style</a:t>
            </a:r>
          </a:p>
        </p:txBody>
      </p:sp>
      <p:sp>
        <p:nvSpPr>
          <p:cNvPr id="3" name="Picture Placeholder 2"/>
          <p:cNvSpPr>
            <a:spLocks noGrp="1"/>
          </p:cNvSpPr>
          <p:nvPr>
            <p:ph type="pic" idx="1"/>
          </p:nvPr>
        </p:nvSpPr>
        <p:spPr>
          <a:xfrm>
            <a:off x="609600" y="1905000"/>
            <a:ext cx="10972800" cy="4270248"/>
          </a:xfrm>
          <a:solidFill>
            <a:schemeClr val="tx1">
              <a:shade val="50000"/>
            </a:schemeClr>
          </a:solidFill>
          <a:ln>
            <a:noFill/>
          </a:ln>
          <a:effectLst/>
        </p:spPr>
        <p:txBody>
          <a:bodyPr/>
          <a:lstStyle>
            <a:lvl1pPr marL="0" indent="0">
              <a:spcBef>
                <a:spcPts val="600"/>
              </a:spcBef>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609600" y="1219200"/>
            <a:ext cx="109728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pPr eaLnBrk="1" latinLnBrk="0" hangingPunct="1"/>
            <a:fld id="{7218F47B-BA16-4F20-B5BA-73F598D94B51}" type="datetime1">
              <a:rPr lang="en-US" smtClean="0"/>
              <a:pPr eaLnBrk="1" latinLnBrk="0" hangingPunct="1"/>
              <a:t>4/6/2026</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8" name="Straight Connector 7"/>
          <p:cNvSpPr>
            <a:spLocks noChangeShapeType="1"/>
          </p:cNvSpPr>
          <p:nvPr/>
        </p:nvSpPr>
        <p:spPr bwMode="auto">
          <a:xfrm>
            <a:off x="609600" y="6353175"/>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
        <p:nvSpPr>
          <p:cNvPr id="9" name="Isosceles Triangle 8"/>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0" name="Rectangle 9"/>
          <p:cNvSpPr/>
          <p:nvPr/>
        </p:nvSpPr>
        <p:spPr>
          <a:xfrm>
            <a:off x="609600" y="500856"/>
            <a:ext cx="24384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152400"/>
            <a:ext cx="10972800" cy="990600"/>
          </a:xfrm>
          <a:prstGeom prst="rect">
            <a:avLst/>
          </a:prstGeom>
        </p:spPr>
        <p:txBody>
          <a:bodyPr vert="horz" anchor="b" anchorCtr="0">
            <a:normAutofit/>
          </a:bodyPr>
          <a:lstStyle/>
          <a:p>
            <a:r>
              <a:rPr kumimoji="0" lang="en-US"/>
              <a:t>Click to edit Master title style</a:t>
            </a:r>
          </a:p>
        </p:txBody>
      </p:sp>
      <p:sp>
        <p:nvSpPr>
          <p:cNvPr id="13" name="Text Placeholder 12"/>
          <p:cNvSpPr>
            <a:spLocks noGrp="1"/>
          </p:cNvSpPr>
          <p:nvPr>
            <p:ph type="body" idx="1"/>
          </p:nvPr>
        </p:nvSpPr>
        <p:spPr>
          <a:xfrm>
            <a:off x="609600" y="1219200"/>
            <a:ext cx="10972800" cy="491032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8534400" y="6356350"/>
            <a:ext cx="3052064" cy="365760"/>
          </a:xfrm>
          <a:prstGeom prst="rect">
            <a:avLst/>
          </a:prstGeom>
        </p:spPr>
        <p:txBody>
          <a:bodyPr vert="horz"/>
          <a:lstStyle>
            <a:lvl1pPr algn="l" eaLnBrk="1" latinLnBrk="0" hangingPunct="1">
              <a:defRPr kumimoji="0" sz="1400">
                <a:solidFill>
                  <a:schemeClr val="tx2"/>
                </a:solidFill>
              </a:defRPr>
            </a:lvl1pPr>
          </a:lstStyle>
          <a:p>
            <a:pPr eaLnBrk="1" latinLnBrk="0" hangingPunct="1"/>
            <a:fld id="{4F3CB514-9CA6-4E48-9463-A430D31CFDE3}" type="datetime1">
              <a:rPr lang="en-US" smtClean="0"/>
              <a:pPr eaLnBrk="1" latinLnBrk="0" hangingPunct="1"/>
              <a:t>4/6/2026</a:t>
            </a:fld>
            <a:endParaRPr lang="en-US" sz="1400" dirty="0">
              <a:solidFill>
                <a:schemeClr val="tx2"/>
              </a:solidFill>
            </a:endParaRPr>
          </a:p>
        </p:txBody>
      </p:sp>
      <p:sp>
        <p:nvSpPr>
          <p:cNvPr id="3" name="Footer Placeholder 2"/>
          <p:cNvSpPr>
            <a:spLocks noGrp="1"/>
          </p:cNvSpPr>
          <p:nvPr>
            <p:ph type="ftr" sz="quarter" idx="3"/>
          </p:nvPr>
        </p:nvSpPr>
        <p:spPr>
          <a:xfrm>
            <a:off x="3864864" y="6356350"/>
            <a:ext cx="4673600" cy="365760"/>
          </a:xfrm>
          <a:prstGeom prst="rect">
            <a:avLst/>
          </a:prstGeom>
        </p:spPr>
        <p:txBody>
          <a:bodyPr vert="horz"/>
          <a:lstStyle>
            <a:lvl1pPr algn="r" eaLnBrk="1" latinLnBrk="0" hangingPunct="1">
              <a:defRPr kumimoji="0" sz="1400">
                <a:solidFill>
                  <a:schemeClr val="tx2"/>
                </a:solidFill>
              </a:defRPr>
            </a:lvl1pPr>
          </a:lstStyle>
          <a:p>
            <a:pPr algn="r" eaLnBrk="1" latinLnBrk="0" hangingPunct="1"/>
            <a:endParaRPr kumimoji="0" lang="en-US" sz="1400" dirty="0">
              <a:solidFill>
                <a:schemeClr val="tx2"/>
              </a:solidFill>
            </a:endParaRPr>
          </a:p>
        </p:txBody>
      </p:sp>
      <p:sp>
        <p:nvSpPr>
          <p:cNvPr id="23" name="Slide Number Placeholder 22"/>
          <p:cNvSpPr>
            <a:spLocks noGrp="1"/>
          </p:cNvSpPr>
          <p:nvPr>
            <p:ph type="sldNum" sz="quarter" idx="4"/>
          </p:nvPr>
        </p:nvSpPr>
        <p:spPr>
          <a:xfrm>
            <a:off x="816864" y="6356350"/>
            <a:ext cx="2641600" cy="365760"/>
          </a:xfrm>
          <a:prstGeom prst="rect">
            <a:avLst/>
          </a:prstGeom>
        </p:spPr>
        <p:txBody>
          <a:bodyPr vert="horz"/>
          <a:lstStyle>
            <a:lvl1pPr algn="l" eaLnBrk="1" latinLnBrk="0" hangingPunct="1">
              <a:defRPr kumimoji="0" sz="1400">
                <a:solidFill>
                  <a:schemeClr val="tx2"/>
                </a:solidFill>
              </a:defRPr>
            </a:lvl1pPr>
          </a:lstStyle>
          <a:p>
            <a:pPr algn="l" eaLnBrk="1" latinLnBrk="0" hangingPunct="1"/>
            <a:fld id="{EA7C8D44-3667-46F6-9772-CC52308E2A7F}" type="slidenum">
              <a:rPr kumimoji="0" lang="en-US" smtClean="0"/>
              <a:pPr algn="l" eaLnBrk="1" latinLnBrk="0" hangingPunct="1"/>
              <a:t>‹#›</a:t>
            </a:fld>
            <a:endParaRPr kumimoji="0" lang="en-US" sz="1600" dirty="0">
              <a:solidFill>
                <a:schemeClr val="tx2"/>
              </a:solidFill>
            </a:endParaRPr>
          </a:p>
        </p:txBody>
      </p:sp>
      <p:sp>
        <p:nvSpPr>
          <p:cNvPr id="28" name="Straight Connector 27"/>
          <p:cNvSpPr>
            <a:spLocks noChangeShapeType="1"/>
          </p:cNvSpPr>
          <p:nvPr/>
        </p:nvSpPr>
        <p:spPr bwMode="auto">
          <a:xfrm>
            <a:off x="609600" y="6353175"/>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
        <p:nvSpPr>
          <p:cNvPr id="29" name="Straight Connector 28"/>
          <p:cNvSpPr>
            <a:spLocks noChangeShapeType="1"/>
          </p:cNvSpPr>
          <p:nvPr/>
        </p:nvSpPr>
        <p:spPr bwMode="auto">
          <a:xfrm>
            <a:off x="609600" y="1143000"/>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
        <p:nvSpPr>
          <p:cNvPr id="10" name="Isosceles Triangle 9"/>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2000" dirty="0"/>
              <a:t>Z. Gu</a:t>
            </a:r>
          </a:p>
        </p:txBody>
      </p:sp>
      <p:sp>
        <p:nvSpPr>
          <p:cNvPr id="3" name="Subtitle 2"/>
          <p:cNvSpPr>
            <a:spLocks noGrp="1"/>
          </p:cNvSpPr>
          <p:nvPr>
            <p:ph type="subTitle" idx="1"/>
          </p:nvPr>
        </p:nvSpPr>
        <p:spPr/>
        <p:txBody>
          <a:bodyPr/>
          <a:lstStyle/>
          <a:p>
            <a:r>
              <a:rPr lang="en-US" dirty="0"/>
              <a:t>Spring 2026</a:t>
            </a:r>
          </a:p>
        </p:txBody>
      </p:sp>
      <p:sp>
        <p:nvSpPr>
          <p:cNvPr id="6" name="TextBox 5"/>
          <p:cNvSpPr txBox="1"/>
          <p:nvPr/>
        </p:nvSpPr>
        <p:spPr>
          <a:xfrm>
            <a:off x="1734679" y="2562285"/>
            <a:ext cx="8925841" cy="584775"/>
          </a:xfrm>
          <a:prstGeom prst="rect">
            <a:avLst/>
          </a:prstGeom>
          <a:noFill/>
        </p:spPr>
        <p:txBody>
          <a:bodyPr wrap="none" rtlCol="0">
            <a:spAutoFit/>
          </a:bodyPr>
          <a:lstStyle/>
          <a:p>
            <a:pPr algn="r"/>
            <a:r>
              <a:rPr lang="pt-BR" sz="3200" b="1" dirty="0">
                <a:solidFill>
                  <a:srgbClr val="C00000"/>
                </a:solidFill>
              </a:rPr>
              <a:t>CSC175 Spring 2026 Sample Exam Questions</a:t>
            </a:r>
          </a:p>
        </p:txBody>
      </p:sp>
      <p:sp>
        <p:nvSpPr>
          <p:cNvPr id="4" name="Slide Number Placeholder 3"/>
          <p:cNvSpPr>
            <a:spLocks noGrp="1"/>
          </p:cNvSpPr>
          <p:nvPr>
            <p:ph type="sldNum" sz="quarter" idx="12"/>
          </p:nvPr>
        </p:nvSpPr>
        <p:spPr/>
        <p:txBody>
          <a:bodyPr/>
          <a:lstStyle/>
          <a:p>
            <a:pPr eaLnBrk="1" latinLnBrk="0" hangingPunct="1"/>
            <a:fld id="{EA7C8D44-3667-46F6-9772-CC52308E2A7F}" type="slidenum">
              <a:rPr kumimoji="0" lang="en-US" smtClean="0"/>
              <a:pPr eaLnBrk="1" latinLnBrk="0" hangingPunct="1"/>
              <a:t>1</a:t>
            </a:fld>
            <a:endParaRPr kumimoji="0" lang="en-US" dirty="0"/>
          </a:p>
        </p:txBody>
      </p:sp>
    </p:spTree>
    <p:extLst>
      <p:ext uri="{BB962C8B-B14F-4D97-AF65-F5344CB8AC3E}">
        <p14:creationId xmlns:p14="http://schemas.microsoft.com/office/powerpoint/2010/main" val="16832813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DC1024-9F78-CA95-3251-2A0E02E20AA6}"/>
              </a:ext>
            </a:extLst>
          </p:cNvPr>
          <p:cNvSpPr>
            <a:spLocks noGrp="1"/>
          </p:cNvSpPr>
          <p:nvPr>
            <p:ph type="title"/>
          </p:nvPr>
        </p:nvSpPr>
        <p:spPr/>
        <p:txBody>
          <a:bodyPr>
            <a:normAutofit/>
          </a:bodyPr>
          <a:lstStyle/>
          <a:p>
            <a:r>
              <a:rPr lang="nl-NL" altLang="zh-CN" dirty="0"/>
              <a:t>Lecture 8 - Inter-Domain Routing</a:t>
            </a:r>
            <a:endParaRPr lang="zh-CN" altLang="en-US" dirty="0"/>
          </a:p>
        </p:txBody>
      </p:sp>
      <p:sp>
        <p:nvSpPr>
          <p:cNvPr id="3" name="Slide Number Placeholder 2">
            <a:extLst>
              <a:ext uri="{FF2B5EF4-FFF2-40B4-BE49-F238E27FC236}">
                <a16:creationId xmlns:a16="http://schemas.microsoft.com/office/drawing/2014/main" id="{057965F7-625E-CB0A-9D07-A62A96AE2B8E}"/>
              </a:ext>
            </a:extLst>
          </p:cNvPr>
          <p:cNvSpPr>
            <a:spLocks noGrp="1"/>
          </p:cNvSpPr>
          <p:nvPr>
            <p:ph type="sldNum" sz="quarter" idx="12"/>
          </p:nvPr>
        </p:nvSpPr>
        <p:spPr/>
        <p:txBody>
          <a:bodyPr/>
          <a:lstStyle/>
          <a:p>
            <a:fld id="{EA7C8D44-3667-46F6-9772-CC52308E2A7F}" type="slidenum">
              <a:rPr kumimoji="0" lang="en-US" smtClean="0"/>
              <a:pPr/>
              <a:t>10</a:t>
            </a:fld>
            <a:endParaRPr kumimoji="0" lang="en-US" dirty="0"/>
          </a:p>
        </p:txBody>
      </p:sp>
      <p:sp>
        <p:nvSpPr>
          <p:cNvPr id="4" name="Content Placeholder 3">
            <a:extLst>
              <a:ext uri="{FF2B5EF4-FFF2-40B4-BE49-F238E27FC236}">
                <a16:creationId xmlns:a16="http://schemas.microsoft.com/office/drawing/2014/main" id="{2A4F9306-6FEF-0D88-1099-792696A51E7D}"/>
              </a:ext>
            </a:extLst>
          </p:cNvPr>
          <p:cNvSpPr>
            <a:spLocks noGrp="1"/>
          </p:cNvSpPr>
          <p:nvPr>
            <p:ph sz="quarter" idx="1"/>
          </p:nvPr>
        </p:nvSpPr>
        <p:spPr>
          <a:xfrm>
            <a:off x="609600" y="1219200"/>
            <a:ext cx="5597855" cy="4937760"/>
          </a:xfrm>
        </p:spPr>
        <p:txBody>
          <a:bodyPr>
            <a:normAutofit fontScale="85000" lnSpcReduction="20000"/>
          </a:bodyPr>
          <a:lstStyle/>
          <a:p>
            <a:r>
              <a:rPr lang="en-US" altLang="zh-CN" dirty="0"/>
              <a:t>Consider the AS graph below, where each AS follows the Gao-Rexford import and export policies. For each source/destination pair, select whether it is possible for packets to be sent from the source AS to the destination AS. In other words, is there an AS path from source to destination where all intermediate </a:t>
            </a:r>
            <a:r>
              <a:rPr lang="en-US" altLang="zh-CN" dirty="0" err="1"/>
              <a:t>ASes</a:t>
            </a:r>
            <a:r>
              <a:rPr lang="en-US" altLang="zh-CN" dirty="0"/>
              <a:t> agree to export the path?</a:t>
            </a:r>
          </a:p>
          <a:p>
            <a:r>
              <a:rPr lang="en-US" altLang="zh-CN" dirty="0"/>
              <a:t>Q1 Source AS1, destination AS3.</a:t>
            </a:r>
            <a:endParaRPr lang="zh-CN" altLang="zh-CN" dirty="0"/>
          </a:p>
          <a:p>
            <a:r>
              <a:rPr lang="en-US" altLang="zh-CN" dirty="0"/>
              <a:t>Q2 Source AS1, destination AS4.</a:t>
            </a:r>
            <a:endParaRPr lang="zh-CN" altLang="zh-CN" dirty="0"/>
          </a:p>
          <a:p>
            <a:r>
              <a:rPr lang="en-US" altLang="zh-CN" dirty="0"/>
              <a:t>Q3 Source AS2, destination AS4.</a:t>
            </a:r>
            <a:endParaRPr lang="zh-CN" altLang="zh-CN" dirty="0"/>
          </a:p>
          <a:p>
            <a:r>
              <a:rPr lang="en-US" altLang="zh-CN" dirty="0"/>
              <a:t>Q4 Why is reachability not guaranteed in this AS graph? </a:t>
            </a:r>
          </a:p>
          <a:p>
            <a:r>
              <a:rPr lang="en-US" altLang="zh-CN" dirty="0"/>
              <a:t>Q5 On the graph below, draw at most 3 extra links, such that the resulting AS graph provides reachability.</a:t>
            </a:r>
            <a:endParaRPr lang="zh-CN" altLang="en-US" dirty="0"/>
          </a:p>
        </p:txBody>
      </p:sp>
      <p:grpSp>
        <p:nvGrpSpPr>
          <p:cNvPr id="5" name="Group 4">
            <a:extLst>
              <a:ext uri="{FF2B5EF4-FFF2-40B4-BE49-F238E27FC236}">
                <a16:creationId xmlns:a16="http://schemas.microsoft.com/office/drawing/2014/main" id="{426A681A-9864-C06A-B500-ED6A9E903F2C}"/>
              </a:ext>
            </a:extLst>
          </p:cNvPr>
          <p:cNvGrpSpPr>
            <a:grpSpLocks/>
          </p:cNvGrpSpPr>
          <p:nvPr/>
        </p:nvGrpSpPr>
        <p:grpSpPr>
          <a:xfrm>
            <a:off x="6324600" y="2228110"/>
            <a:ext cx="5659527" cy="1232788"/>
            <a:chOff x="6338" y="6338"/>
            <a:chExt cx="5659527" cy="1232788"/>
          </a:xfrm>
        </p:grpSpPr>
        <p:sp>
          <p:nvSpPr>
            <p:cNvPr id="6" name="Graphic 287">
              <a:extLst>
                <a:ext uri="{FF2B5EF4-FFF2-40B4-BE49-F238E27FC236}">
                  <a16:creationId xmlns:a16="http://schemas.microsoft.com/office/drawing/2014/main" id="{AA10729B-0300-245F-4037-1296059907FA}"/>
                </a:ext>
              </a:extLst>
            </p:cNvPr>
            <p:cNvSpPr/>
            <p:nvPr/>
          </p:nvSpPr>
          <p:spPr>
            <a:xfrm>
              <a:off x="6338" y="6338"/>
              <a:ext cx="2008505" cy="320040"/>
            </a:xfrm>
            <a:custGeom>
              <a:avLst/>
              <a:gdLst/>
              <a:ahLst/>
              <a:cxnLst/>
              <a:rect l="l" t="t" r="r" b="b"/>
              <a:pathLst>
                <a:path w="2008505" h="320040">
                  <a:moveTo>
                    <a:pt x="638923" y="159730"/>
                  </a:moveTo>
                  <a:lnTo>
                    <a:pt x="613818" y="221905"/>
                  </a:lnTo>
                  <a:lnTo>
                    <a:pt x="584364" y="249038"/>
                  </a:lnTo>
                  <a:lnTo>
                    <a:pt x="545355" y="272677"/>
                  </a:lnTo>
                  <a:lnTo>
                    <a:pt x="498076" y="292182"/>
                  </a:lnTo>
                  <a:lnTo>
                    <a:pt x="443810" y="306909"/>
                  </a:lnTo>
                  <a:lnTo>
                    <a:pt x="383844" y="316216"/>
                  </a:lnTo>
                  <a:lnTo>
                    <a:pt x="319461" y="319461"/>
                  </a:lnTo>
                  <a:lnTo>
                    <a:pt x="255079" y="316216"/>
                  </a:lnTo>
                  <a:lnTo>
                    <a:pt x="195112" y="306909"/>
                  </a:lnTo>
                  <a:lnTo>
                    <a:pt x="140847" y="292182"/>
                  </a:lnTo>
                  <a:lnTo>
                    <a:pt x="93568" y="272677"/>
                  </a:lnTo>
                  <a:lnTo>
                    <a:pt x="54559" y="249038"/>
                  </a:lnTo>
                  <a:lnTo>
                    <a:pt x="25104" y="221905"/>
                  </a:lnTo>
                  <a:lnTo>
                    <a:pt x="0" y="159730"/>
                  </a:lnTo>
                  <a:lnTo>
                    <a:pt x="6490" y="127539"/>
                  </a:lnTo>
                  <a:lnTo>
                    <a:pt x="54559" y="70423"/>
                  </a:lnTo>
                  <a:lnTo>
                    <a:pt x="93568" y="46784"/>
                  </a:lnTo>
                  <a:lnTo>
                    <a:pt x="140847" y="27279"/>
                  </a:lnTo>
                  <a:lnTo>
                    <a:pt x="195112" y="12552"/>
                  </a:lnTo>
                  <a:lnTo>
                    <a:pt x="255079" y="3245"/>
                  </a:lnTo>
                  <a:lnTo>
                    <a:pt x="319461" y="0"/>
                  </a:lnTo>
                  <a:lnTo>
                    <a:pt x="383844" y="3245"/>
                  </a:lnTo>
                  <a:lnTo>
                    <a:pt x="443810" y="12552"/>
                  </a:lnTo>
                  <a:lnTo>
                    <a:pt x="498076" y="27279"/>
                  </a:lnTo>
                  <a:lnTo>
                    <a:pt x="545355" y="46784"/>
                  </a:lnTo>
                  <a:lnTo>
                    <a:pt x="584364" y="70423"/>
                  </a:lnTo>
                  <a:lnTo>
                    <a:pt x="613818" y="97556"/>
                  </a:lnTo>
                  <a:lnTo>
                    <a:pt x="638923" y="159730"/>
                  </a:lnTo>
                  <a:close/>
                </a:path>
                <a:path w="2008505" h="320040">
                  <a:moveTo>
                    <a:pt x="2008046" y="159730"/>
                  </a:moveTo>
                  <a:lnTo>
                    <a:pt x="1982941" y="221905"/>
                  </a:lnTo>
                  <a:lnTo>
                    <a:pt x="1953487" y="249038"/>
                  </a:lnTo>
                  <a:lnTo>
                    <a:pt x="1914478" y="272677"/>
                  </a:lnTo>
                  <a:lnTo>
                    <a:pt x="1867198" y="292182"/>
                  </a:lnTo>
                  <a:lnTo>
                    <a:pt x="1812933" y="306909"/>
                  </a:lnTo>
                  <a:lnTo>
                    <a:pt x="1752967" y="316216"/>
                  </a:lnTo>
                  <a:lnTo>
                    <a:pt x="1688584" y="319461"/>
                  </a:lnTo>
                  <a:lnTo>
                    <a:pt x="1624201" y="316216"/>
                  </a:lnTo>
                  <a:lnTo>
                    <a:pt x="1564235" y="306909"/>
                  </a:lnTo>
                  <a:lnTo>
                    <a:pt x="1509970" y="292182"/>
                  </a:lnTo>
                  <a:lnTo>
                    <a:pt x="1462690" y="272677"/>
                  </a:lnTo>
                  <a:lnTo>
                    <a:pt x="1423681" y="249038"/>
                  </a:lnTo>
                  <a:lnTo>
                    <a:pt x="1394227" y="221905"/>
                  </a:lnTo>
                  <a:lnTo>
                    <a:pt x="1369122" y="159730"/>
                  </a:lnTo>
                  <a:lnTo>
                    <a:pt x="1375612" y="127539"/>
                  </a:lnTo>
                  <a:lnTo>
                    <a:pt x="1423681" y="70423"/>
                  </a:lnTo>
                  <a:lnTo>
                    <a:pt x="1462690" y="46784"/>
                  </a:lnTo>
                  <a:lnTo>
                    <a:pt x="1509970" y="27279"/>
                  </a:lnTo>
                  <a:lnTo>
                    <a:pt x="1564235" y="12552"/>
                  </a:lnTo>
                  <a:lnTo>
                    <a:pt x="1624201" y="3245"/>
                  </a:lnTo>
                  <a:lnTo>
                    <a:pt x="1688584" y="0"/>
                  </a:lnTo>
                  <a:lnTo>
                    <a:pt x="1752967" y="3245"/>
                  </a:lnTo>
                  <a:lnTo>
                    <a:pt x="1812933" y="12552"/>
                  </a:lnTo>
                  <a:lnTo>
                    <a:pt x="1867198" y="27279"/>
                  </a:lnTo>
                  <a:lnTo>
                    <a:pt x="1914478" y="46784"/>
                  </a:lnTo>
                  <a:lnTo>
                    <a:pt x="1953487" y="70423"/>
                  </a:lnTo>
                  <a:lnTo>
                    <a:pt x="1982941" y="97556"/>
                  </a:lnTo>
                  <a:lnTo>
                    <a:pt x="2008046" y="159730"/>
                  </a:lnTo>
                  <a:close/>
                </a:path>
                <a:path w="2008505" h="320040">
                  <a:moveTo>
                    <a:pt x="756313" y="159730"/>
                  </a:moveTo>
                  <a:lnTo>
                    <a:pt x="756313" y="159730"/>
                  </a:lnTo>
                  <a:lnTo>
                    <a:pt x="1206583" y="159730"/>
                  </a:lnTo>
                  <a:lnTo>
                    <a:pt x="1254902" y="159730"/>
                  </a:lnTo>
                </a:path>
              </a:pathLst>
            </a:custGeom>
            <a:ln w="12677">
              <a:solidFill>
                <a:srgbClr val="000000"/>
              </a:solidFill>
              <a:prstDash val="solid"/>
            </a:ln>
          </p:spPr>
          <p:txBody>
            <a:bodyPr wrap="square" lIns="0" tIns="0" rIns="0" bIns="0" rtlCol="0">
              <a:prstTxWarp prst="textNoShape">
                <a:avLst/>
              </a:prstTxWarp>
              <a:noAutofit/>
            </a:bodyPr>
            <a:lstStyle/>
            <a:p>
              <a:endParaRPr lang="zh-CN" altLang="en-US"/>
            </a:p>
          </p:txBody>
        </p:sp>
        <p:pic>
          <p:nvPicPr>
            <p:cNvPr id="7" name="Image 288">
              <a:extLst>
                <a:ext uri="{FF2B5EF4-FFF2-40B4-BE49-F238E27FC236}">
                  <a16:creationId xmlns:a16="http://schemas.microsoft.com/office/drawing/2014/main" id="{10F01E24-B1A4-61F2-6F15-7AF3F54D7C94}"/>
                </a:ext>
              </a:extLst>
            </p:cNvPr>
            <p:cNvPicPr/>
            <p:nvPr/>
          </p:nvPicPr>
          <p:blipFill>
            <a:blip r:embed="rId2" cstate="print"/>
            <a:stretch>
              <a:fillRect/>
            </a:stretch>
          </p:blipFill>
          <p:spPr>
            <a:xfrm>
              <a:off x="650206" y="109022"/>
              <a:ext cx="114093" cy="114093"/>
            </a:xfrm>
            <a:prstGeom prst="rect">
              <a:avLst/>
            </a:prstGeom>
          </p:spPr>
        </p:pic>
        <p:pic>
          <p:nvPicPr>
            <p:cNvPr id="8" name="Image 289">
              <a:extLst>
                <a:ext uri="{FF2B5EF4-FFF2-40B4-BE49-F238E27FC236}">
                  <a16:creationId xmlns:a16="http://schemas.microsoft.com/office/drawing/2014/main" id="{64886679-F445-B7B2-24AD-267A54BB18EC}"/>
                </a:ext>
              </a:extLst>
            </p:cNvPr>
            <p:cNvPicPr/>
            <p:nvPr/>
          </p:nvPicPr>
          <p:blipFill>
            <a:blip r:embed="rId2" cstate="print"/>
            <a:stretch>
              <a:fillRect/>
            </a:stretch>
          </p:blipFill>
          <p:spPr>
            <a:xfrm>
              <a:off x="1258705" y="109022"/>
              <a:ext cx="114093" cy="114093"/>
            </a:xfrm>
            <a:prstGeom prst="rect">
              <a:avLst/>
            </a:prstGeom>
          </p:spPr>
        </p:pic>
        <p:sp>
          <p:nvSpPr>
            <p:cNvPr id="9" name="Graphic 290">
              <a:extLst>
                <a:ext uri="{FF2B5EF4-FFF2-40B4-BE49-F238E27FC236}">
                  <a16:creationId xmlns:a16="http://schemas.microsoft.com/office/drawing/2014/main" id="{B8A00ED4-EF84-1216-0B7D-CA7D6983C19F}"/>
                </a:ext>
              </a:extLst>
            </p:cNvPr>
            <p:cNvSpPr/>
            <p:nvPr/>
          </p:nvSpPr>
          <p:spPr>
            <a:xfrm>
              <a:off x="1774408" y="325039"/>
              <a:ext cx="696595" cy="913765"/>
            </a:xfrm>
            <a:custGeom>
              <a:avLst/>
              <a:gdLst/>
              <a:ahLst/>
              <a:cxnLst/>
              <a:rect l="l" t="t" r="r" b="b"/>
              <a:pathLst>
                <a:path w="696595" h="913765">
                  <a:moveTo>
                    <a:pt x="696350" y="753778"/>
                  </a:moveTo>
                  <a:lnTo>
                    <a:pt x="671246" y="815952"/>
                  </a:lnTo>
                  <a:lnTo>
                    <a:pt x="641791" y="843085"/>
                  </a:lnTo>
                  <a:lnTo>
                    <a:pt x="602782" y="866724"/>
                  </a:lnTo>
                  <a:lnTo>
                    <a:pt x="555503" y="886229"/>
                  </a:lnTo>
                  <a:lnTo>
                    <a:pt x="501238" y="900956"/>
                  </a:lnTo>
                  <a:lnTo>
                    <a:pt x="441271" y="910263"/>
                  </a:lnTo>
                  <a:lnTo>
                    <a:pt x="376889" y="913508"/>
                  </a:lnTo>
                  <a:lnTo>
                    <a:pt x="312506" y="910263"/>
                  </a:lnTo>
                  <a:lnTo>
                    <a:pt x="252540" y="900956"/>
                  </a:lnTo>
                  <a:lnTo>
                    <a:pt x="198274" y="886229"/>
                  </a:lnTo>
                  <a:lnTo>
                    <a:pt x="150995" y="866724"/>
                  </a:lnTo>
                  <a:lnTo>
                    <a:pt x="111986" y="843085"/>
                  </a:lnTo>
                  <a:lnTo>
                    <a:pt x="82531" y="815952"/>
                  </a:lnTo>
                  <a:lnTo>
                    <a:pt x="57427" y="753778"/>
                  </a:lnTo>
                  <a:lnTo>
                    <a:pt x="63917" y="721586"/>
                  </a:lnTo>
                  <a:lnTo>
                    <a:pt x="111986" y="664470"/>
                  </a:lnTo>
                  <a:lnTo>
                    <a:pt x="150995" y="640831"/>
                  </a:lnTo>
                  <a:lnTo>
                    <a:pt x="198274" y="621326"/>
                  </a:lnTo>
                  <a:lnTo>
                    <a:pt x="252540" y="606599"/>
                  </a:lnTo>
                  <a:lnTo>
                    <a:pt x="312506" y="597292"/>
                  </a:lnTo>
                  <a:lnTo>
                    <a:pt x="376889" y="594047"/>
                  </a:lnTo>
                  <a:lnTo>
                    <a:pt x="441271" y="597292"/>
                  </a:lnTo>
                  <a:lnTo>
                    <a:pt x="501238" y="606599"/>
                  </a:lnTo>
                  <a:lnTo>
                    <a:pt x="555503" y="621326"/>
                  </a:lnTo>
                  <a:lnTo>
                    <a:pt x="602782" y="640831"/>
                  </a:lnTo>
                  <a:lnTo>
                    <a:pt x="641791" y="664470"/>
                  </a:lnTo>
                  <a:lnTo>
                    <a:pt x="671246" y="691603"/>
                  </a:lnTo>
                  <a:lnTo>
                    <a:pt x="696350" y="753778"/>
                  </a:lnTo>
                  <a:close/>
                </a:path>
                <a:path w="696595" h="913765">
                  <a:moveTo>
                    <a:pt x="0" y="0"/>
                  </a:moveTo>
                  <a:lnTo>
                    <a:pt x="20241" y="40479"/>
                  </a:lnTo>
                  <a:lnTo>
                    <a:pt x="41922" y="83831"/>
                  </a:lnTo>
                  <a:lnTo>
                    <a:pt x="64777" y="129528"/>
                  </a:lnTo>
                  <a:lnTo>
                    <a:pt x="88542" y="177040"/>
                  </a:lnTo>
                  <a:lnTo>
                    <a:pt x="112952" y="225841"/>
                  </a:lnTo>
                  <a:lnTo>
                    <a:pt x="137742" y="275403"/>
                  </a:lnTo>
                  <a:lnTo>
                    <a:pt x="162648" y="325198"/>
                  </a:lnTo>
                  <a:lnTo>
                    <a:pt x="187405" y="374697"/>
                  </a:lnTo>
                  <a:lnTo>
                    <a:pt x="211748" y="423373"/>
                  </a:lnTo>
                  <a:lnTo>
                    <a:pt x="235413" y="470699"/>
                  </a:lnTo>
                </a:path>
              </a:pathLst>
            </a:custGeom>
            <a:ln w="12677">
              <a:solidFill>
                <a:srgbClr val="000000"/>
              </a:solidFill>
              <a:prstDash val="solid"/>
            </a:ln>
          </p:spPr>
          <p:txBody>
            <a:bodyPr wrap="square" lIns="0" tIns="0" rIns="0" bIns="0" rtlCol="0">
              <a:prstTxWarp prst="textNoShape">
                <a:avLst/>
              </a:prstTxWarp>
              <a:noAutofit/>
            </a:bodyPr>
            <a:lstStyle/>
            <a:p>
              <a:endParaRPr lang="zh-CN" altLang="en-US"/>
            </a:p>
          </p:txBody>
        </p:sp>
        <p:pic>
          <p:nvPicPr>
            <p:cNvPr id="10" name="Image 291">
              <a:extLst>
                <a:ext uri="{FF2B5EF4-FFF2-40B4-BE49-F238E27FC236}">
                  <a16:creationId xmlns:a16="http://schemas.microsoft.com/office/drawing/2014/main" id="{64EC52F9-4B58-2AFB-0824-08C9032CA1BB}"/>
                </a:ext>
              </a:extLst>
            </p:cNvPr>
            <p:cNvPicPr/>
            <p:nvPr/>
          </p:nvPicPr>
          <p:blipFill>
            <a:blip r:embed="rId3" cstate="print"/>
            <a:stretch>
              <a:fillRect/>
            </a:stretch>
          </p:blipFill>
          <p:spPr>
            <a:xfrm>
              <a:off x="1961395" y="764933"/>
              <a:ext cx="109022" cy="145912"/>
            </a:xfrm>
            <a:prstGeom prst="rect">
              <a:avLst/>
            </a:prstGeom>
          </p:spPr>
        </p:pic>
        <p:sp>
          <p:nvSpPr>
            <p:cNvPr id="11" name="Graphic 292">
              <a:extLst>
                <a:ext uri="{FF2B5EF4-FFF2-40B4-BE49-F238E27FC236}">
                  <a16:creationId xmlns:a16="http://schemas.microsoft.com/office/drawing/2014/main" id="{9D0CAF17-055B-42B4-BFA5-569C4FF36231}"/>
                </a:ext>
              </a:extLst>
            </p:cNvPr>
            <p:cNvSpPr/>
            <p:nvPr/>
          </p:nvSpPr>
          <p:spPr>
            <a:xfrm>
              <a:off x="2130126" y="6338"/>
              <a:ext cx="2166620" cy="320040"/>
            </a:xfrm>
            <a:custGeom>
              <a:avLst/>
              <a:gdLst/>
              <a:ahLst/>
              <a:cxnLst/>
              <a:rect l="l" t="t" r="r" b="b"/>
              <a:pathLst>
                <a:path w="2166620" h="320040">
                  <a:moveTo>
                    <a:pt x="2166129" y="159730"/>
                  </a:moveTo>
                  <a:lnTo>
                    <a:pt x="2141024" y="221905"/>
                  </a:lnTo>
                  <a:lnTo>
                    <a:pt x="2111570" y="249038"/>
                  </a:lnTo>
                  <a:lnTo>
                    <a:pt x="2072561" y="272677"/>
                  </a:lnTo>
                  <a:lnTo>
                    <a:pt x="2025281" y="292182"/>
                  </a:lnTo>
                  <a:lnTo>
                    <a:pt x="1971016" y="306909"/>
                  </a:lnTo>
                  <a:lnTo>
                    <a:pt x="1911050" y="316216"/>
                  </a:lnTo>
                  <a:lnTo>
                    <a:pt x="1846667" y="319461"/>
                  </a:lnTo>
                  <a:lnTo>
                    <a:pt x="1782284" y="316216"/>
                  </a:lnTo>
                  <a:lnTo>
                    <a:pt x="1722318" y="306909"/>
                  </a:lnTo>
                  <a:lnTo>
                    <a:pt x="1668053" y="292182"/>
                  </a:lnTo>
                  <a:lnTo>
                    <a:pt x="1620773" y="272677"/>
                  </a:lnTo>
                  <a:lnTo>
                    <a:pt x="1581764" y="249038"/>
                  </a:lnTo>
                  <a:lnTo>
                    <a:pt x="1552310" y="221905"/>
                  </a:lnTo>
                  <a:lnTo>
                    <a:pt x="1527205" y="159730"/>
                  </a:lnTo>
                  <a:lnTo>
                    <a:pt x="1533695" y="127539"/>
                  </a:lnTo>
                  <a:lnTo>
                    <a:pt x="1581764" y="70423"/>
                  </a:lnTo>
                  <a:lnTo>
                    <a:pt x="1620773" y="46784"/>
                  </a:lnTo>
                  <a:lnTo>
                    <a:pt x="1668053" y="27279"/>
                  </a:lnTo>
                  <a:lnTo>
                    <a:pt x="1722318" y="12552"/>
                  </a:lnTo>
                  <a:lnTo>
                    <a:pt x="1782284" y="3245"/>
                  </a:lnTo>
                  <a:lnTo>
                    <a:pt x="1846667" y="0"/>
                  </a:lnTo>
                  <a:lnTo>
                    <a:pt x="1911050" y="3245"/>
                  </a:lnTo>
                  <a:lnTo>
                    <a:pt x="1971016" y="12552"/>
                  </a:lnTo>
                  <a:lnTo>
                    <a:pt x="2025281" y="27279"/>
                  </a:lnTo>
                  <a:lnTo>
                    <a:pt x="2072561" y="46784"/>
                  </a:lnTo>
                  <a:lnTo>
                    <a:pt x="2111570" y="70423"/>
                  </a:lnTo>
                  <a:lnTo>
                    <a:pt x="2141024" y="97556"/>
                  </a:lnTo>
                  <a:lnTo>
                    <a:pt x="2166129" y="159730"/>
                  </a:lnTo>
                  <a:close/>
                </a:path>
                <a:path w="2166620" h="320040">
                  <a:moveTo>
                    <a:pt x="0" y="159730"/>
                  </a:moveTo>
                  <a:lnTo>
                    <a:pt x="0" y="159730"/>
                  </a:lnTo>
                  <a:lnTo>
                    <a:pt x="1364401" y="159730"/>
                  </a:lnTo>
                  <a:lnTo>
                    <a:pt x="1408548" y="159730"/>
                  </a:lnTo>
                </a:path>
              </a:pathLst>
            </a:custGeom>
            <a:ln w="12677">
              <a:solidFill>
                <a:srgbClr val="000000"/>
              </a:solidFill>
              <a:prstDash val="solid"/>
            </a:ln>
          </p:spPr>
          <p:txBody>
            <a:bodyPr wrap="square" lIns="0" tIns="0" rIns="0" bIns="0" rtlCol="0">
              <a:prstTxWarp prst="textNoShape">
                <a:avLst/>
              </a:prstTxWarp>
              <a:noAutofit/>
            </a:bodyPr>
            <a:lstStyle/>
            <a:p>
              <a:endParaRPr lang="zh-CN" altLang="en-US"/>
            </a:p>
          </p:txBody>
        </p:sp>
        <p:pic>
          <p:nvPicPr>
            <p:cNvPr id="12" name="Image 293">
              <a:extLst>
                <a:ext uri="{FF2B5EF4-FFF2-40B4-BE49-F238E27FC236}">
                  <a16:creationId xmlns:a16="http://schemas.microsoft.com/office/drawing/2014/main" id="{C0CB2BAE-4853-3D47-72FD-3AE9FE3945B7}"/>
                </a:ext>
              </a:extLst>
            </p:cNvPr>
            <p:cNvPicPr/>
            <p:nvPr/>
          </p:nvPicPr>
          <p:blipFill>
            <a:blip r:embed="rId2" cstate="print"/>
            <a:stretch>
              <a:fillRect/>
            </a:stretch>
          </p:blipFill>
          <p:spPr>
            <a:xfrm>
              <a:off x="2017047" y="109022"/>
              <a:ext cx="114093" cy="114093"/>
            </a:xfrm>
            <a:prstGeom prst="rect">
              <a:avLst/>
            </a:prstGeom>
          </p:spPr>
        </p:pic>
        <p:pic>
          <p:nvPicPr>
            <p:cNvPr id="13" name="Image 294">
              <a:extLst>
                <a:ext uri="{FF2B5EF4-FFF2-40B4-BE49-F238E27FC236}">
                  <a16:creationId xmlns:a16="http://schemas.microsoft.com/office/drawing/2014/main" id="{8F31CB9E-9907-F3B4-07DB-5C54C2245FA4}"/>
                </a:ext>
              </a:extLst>
            </p:cNvPr>
            <p:cNvPicPr/>
            <p:nvPr/>
          </p:nvPicPr>
          <p:blipFill>
            <a:blip r:embed="rId2" cstate="print"/>
            <a:stretch>
              <a:fillRect/>
            </a:stretch>
          </p:blipFill>
          <p:spPr>
            <a:xfrm>
              <a:off x="3538547" y="109022"/>
              <a:ext cx="114093" cy="114093"/>
            </a:xfrm>
            <a:prstGeom prst="rect">
              <a:avLst/>
            </a:prstGeom>
          </p:spPr>
        </p:pic>
        <p:sp>
          <p:nvSpPr>
            <p:cNvPr id="14" name="Graphic 295">
              <a:extLst>
                <a:ext uri="{FF2B5EF4-FFF2-40B4-BE49-F238E27FC236}">
                  <a16:creationId xmlns:a16="http://schemas.microsoft.com/office/drawing/2014/main" id="{E0625A59-7006-0C78-56B2-6B7943C36C27}"/>
                </a:ext>
              </a:extLst>
            </p:cNvPr>
            <p:cNvSpPr/>
            <p:nvPr/>
          </p:nvSpPr>
          <p:spPr>
            <a:xfrm>
              <a:off x="2588148" y="919086"/>
              <a:ext cx="1252220" cy="320040"/>
            </a:xfrm>
            <a:custGeom>
              <a:avLst/>
              <a:gdLst/>
              <a:ahLst/>
              <a:cxnLst/>
              <a:rect l="l" t="t" r="r" b="b"/>
              <a:pathLst>
                <a:path w="1252220" h="320040">
                  <a:moveTo>
                    <a:pt x="1251733" y="159730"/>
                  </a:moveTo>
                  <a:lnTo>
                    <a:pt x="1227415" y="220857"/>
                  </a:lnTo>
                  <a:lnTo>
                    <a:pt x="1198059" y="248349"/>
                  </a:lnTo>
                  <a:lnTo>
                    <a:pt x="1158164" y="272677"/>
                  </a:lnTo>
                  <a:lnTo>
                    <a:pt x="1119799" y="289046"/>
                  </a:lnTo>
                  <a:lnTo>
                    <a:pt x="1077170" y="302086"/>
                  </a:lnTo>
                  <a:lnTo>
                    <a:pt x="1031133" y="311621"/>
                  </a:lnTo>
                  <a:lnTo>
                    <a:pt x="982547" y="317472"/>
                  </a:lnTo>
                  <a:lnTo>
                    <a:pt x="932271" y="319461"/>
                  </a:lnTo>
                  <a:lnTo>
                    <a:pt x="867888" y="316216"/>
                  </a:lnTo>
                  <a:lnTo>
                    <a:pt x="807922" y="306909"/>
                  </a:lnTo>
                  <a:lnTo>
                    <a:pt x="753657" y="292182"/>
                  </a:lnTo>
                  <a:lnTo>
                    <a:pt x="706377" y="272677"/>
                  </a:lnTo>
                  <a:lnTo>
                    <a:pt x="667368" y="249038"/>
                  </a:lnTo>
                  <a:lnTo>
                    <a:pt x="637914" y="221905"/>
                  </a:lnTo>
                  <a:lnTo>
                    <a:pt x="612809" y="159730"/>
                  </a:lnTo>
                  <a:lnTo>
                    <a:pt x="619299" y="127539"/>
                  </a:lnTo>
                  <a:lnTo>
                    <a:pt x="667368" y="70423"/>
                  </a:lnTo>
                  <a:lnTo>
                    <a:pt x="706377" y="46784"/>
                  </a:lnTo>
                  <a:lnTo>
                    <a:pt x="753657" y="27279"/>
                  </a:lnTo>
                  <a:lnTo>
                    <a:pt x="807922" y="12552"/>
                  </a:lnTo>
                  <a:lnTo>
                    <a:pt x="867888" y="3245"/>
                  </a:lnTo>
                  <a:lnTo>
                    <a:pt x="932271" y="0"/>
                  </a:lnTo>
                  <a:lnTo>
                    <a:pt x="982547" y="1989"/>
                  </a:lnTo>
                  <a:lnTo>
                    <a:pt x="1031133" y="7840"/>
                  </a:lnTo>
                  <a:lnTo>
                    <a:pt x="1077170" y="17375"/>
                  </a:lnTo>
                  <a:lnTo>
                    <a:pt x="1119799" y="30415"/>
                  </a:lnTo>
                  <a:lnTo>
                    <a:pt x="1158164" y="46784"/>
                  </a:lnTo>
                  <a:lnTo>
                    <a:pt x="1198059" y="71112"/>
                  </a:lnTo>
                  <a:lnTo>
                    <a:pt x="1227415" y="98604"/>
                  </a:lnTo>
                  <a:lnTo>
                    <a:pt x="1251733" y="159730"/>
                  </a:lnTo>
                  <a:close/>
                </a:path>
                <a:path w="1252220" h="320040">
                  <a:moveTo>
                    <a:pt x="0" y="159730"/>
                  </a:moveTo>
                  <a:lnTo>
                    <a:pt x="0" y="159730"/>
                  </a:lnTo>
                  <a:lnTo>
                    <a:pt x="450270" y="159730"/>
                  </a:lnTo>
                  <a:lnTo>
                    <a:pt x="498588" y="159730"/>
                  </a:lnTo>
                </a:path>
              </a:pathLst>
            </a:custGeom>
            <a:ln w="12677">
              <a:solidFill>
                <a:srgbClr val="000000"/>
              </a:solidFill>
              <a:prstDash val="solid"/>
            </a:ln>
          </p:spPr>
          <p:txBody>
            <a:bodyPr wrap="square" lIns="0" tIns="0" rIns="0" bIns="0" rtlCol="0">
              <a:prstTxWarp prst="textNoShape">
                <a:avLst/>
              </a:prstTxWarp>
              <a:noAutofit/>
            </a:bodyPr>
            <a:lstStyle/>
            <a:p>
              <a:endParaRPr lang="zh-CN" altLang="en-US"/>
            </a:p>
          </p:txBody>
        </p:sp>
        <p:pic>
          <p:nvPicPr>
            <p:cNvPr id="15" name="Image 296">
              <a:extLst>
                <a:ext uri="{FF2B5EF4-FFF2-40B4-BE49-F238E27FC236}">
                  <a16:creationId xmlns:a16="http://schemas.microsoft.com/office/drawing/2014/main" id="{65C8493E-EEB9-3C54-767E-405444386794}"/>
                </a:ext>
              </a:extLst>
            </p:cNvPr>
            <p:cNvPicPr/>
            <p:nvPr/>
          </p:nvPicPr>
          <p:blipFill>
            <a:blip r:embed="rId2" cstate="print"/>
            <a:stretch>
              <a:fillRect/>
            </a:stretch>
          </p:blipFill>
          <p:spPr>
            <a:xfrm>
              <a:off x="2475703" y="1021771"/>
              <a:ext cx="114093" cy="114093"/>
            </a:xfrm>
            <a:prstGeom prst="rect">
              <a:avLst/>
            </a:prstGeom>
          </p:spPr>
        </p:pic>
        <p:pic>
          <p:nvPicPr>
            <p:cNvPr id="16" name="Image 297">
              <a:extLst>
                <a:ext uri="{FF2B5EF4-FFF2-40B4-BE49-F238E27FC236}">
                  <a16:creationId xmlns:a16="http://schemas.microsoft.com/office/drawing/2014/main" id="{8BB92FFE-F9F5-25B9-7DF7-FBC372DCFEDA}"/>
                </a:ext>
              </a:extLst>
            </p:cNvPr>
            <p:cNvPicPr/>
            <p:nvPr/>
          </p:nvPicPr>
          <p:blipFill>
            <a:blip r:embed="rId2" cstate="print"/>
            <a:stretch>
              <a:fillRect/>
            </a:stretch>
          </p:blipFill>
          <p:spPr>
            <a:xfrm>
              <a:off x="3084202" y="1021771"/>
              <a:ext cx="114093" cy="114093"/>
            </a:xfrm>
            <a:prstGeom prst="rect">
              <a:avLst/>
            </a:prstGeom>
          </p:spPr>
        </p:pic>
        <p:sp>
          <p:nvSpPr>
            <p:cNvPr id="17" name="Graphic 298">
              <a:extLst>
                <a:ext uri="{FF2B5EF4-FFF2-40B4-BE49-F238E27FC236}">
                  <a16:creationId xmlns:a16="http://schemas.microsoft.com/office/drawing/2014/main" id="{C08A6009-631A-EABA-B9FD-071B94B0D087}"/>
                </a:ext>
              </a:extLst>
            </p:cNvPr>
            <p:cNvSpPr/>
            <p:nvPr/>
          </p:nvSpPr>
          <p:spPr>
            <a:xfrm>
              <a:off x="3661895" y="325039"/>
              <a:ext cx="235585" cy="471170"/>
            </a:xfrm>
            <a:custGeom>
              <a:avLst/>
              <a:gdLst/>
              <a:ahLst/>
              <a:cxnLst/>
              <a:rect l="l" t="t" r="r" b="b"/>
              <a:pathLst>
                <a:path w="235585" h="471170">
                  <a:moveTo>
                    <a:pt x="235413" y="0"/>
                  </a:moveTo>
                  <a:lnTo>
                    <a:pt x="215171" y="40479"/>
                  </a:lnTo>
                  <a:lnTo>
                    <a:pt x="193490" y="83831"/>
                  </a:lnTo>
                  <a:lnTo>
                    <a:pt x="170635" y="129528"/>
                  </a:lnTo>
                  <a:lnTo>
                    <a:pt x="146870" y="177040"/>
                  </a:lnTo>
                  <a:lnTo>
                    <a:pt x="122460" y="225841"/>
                  </a:lnTo>
                  <a:lnTo>
                    <a:pt x="97670" y="275403"/>
                  </a:lnTo>
                  <a:lnTo>
                    <a:pt x="72764" y="325198"/>
                  </a:lnTo>
                  <a:lnTo>
                    <a:pt x="48007" y="374697"/>
                  </a:lnTo>
                  <a:lnTo>
                    <a:pt x="23664" y="423373"/>
                  </a:lnTo>
                  <a:lnTo>
                    <a:pt x="0" y="470699"/>
                  </a:lnTo>
                </a:path>
              </a:pathLst>
            </a:custGeom>
            <a:ln w="12677">
              <a:solidFill>
                <a:srgbClr val="000000"/>
              </a:solidFill>
              <a:prstDash val="solid"/>
            </a:ln>
          </p:spPr>
          <p:txBody>
            <a:bodyPr wrap="square" lIns="0" tIns="0" rIns="0" bIns="0" rtlCol="0">
              <a:prstTxWarp prst="textNoShape">
                <a:avLst/>
              </a:prstTxWarp>
              <a:noAutofit/>
            </a:bodyPr>
            <a:lstStyle/>
            <a:p>
              <a:endParaRPr lang="zh-CN" altLang="en-US"/>
            </a:p>
          </p:txBody>
        </p:sp>
        <p:pic>
          <p:nvPicPr>
            <p:cNvPr id="18" name="Image 299">
              <a:extLst>
                <a:ext uri="{FF2B5EF4-FFF2-40B4-BE49-F238E27FC236}">
                  <a16:creationId xmlns:a16="http://schemas.microsoft.com/office/drawing/2014/main" id="{F02DE8C3-7C70-F561-9E66-E7AE215DDBE9}"/>
                </a:ext>
              </a:extLst>
            </p:cNvPr>
            <p:cNvPicPr/>
            <p:nvPr/>
          </p:nvPicPr>
          <p:blipFill>
            <a:blip r:embed="rId4" cstate="print"/>
            <a:stretch>
              <a:fillRect/>
            </a:stretch>
          </p:blipFill>
          <p:spPr>
            <a:xfrm>
              <a:off x="3601299" y="764933"/>
              <a:ext cx="109022" cy="145912"/>
            </a:xfrm>
            <a:prstGeom prst="rect">
              <a:avLst/>
            </a:prstGeom>
          </p:spPr>
        </p:pic>
        <p:sp>
          <p:nvSpPr>
            <p:cNvPr id="19" name="Graphic 300">
              <a:extLst>
                <a:ext uri="{FF2B5EF4-FFF2-40B4-BE49-F238E27FC236}">
                  <a16:creationId xmlns:a16="http://schemas.microsoft.com/office/drawing/2014/main" id="{2C7F680A-6601-9728-28BC-A9140D4A2709}"/>
                </a:ext>
              </a:extLst>
            </p:cNvPr>
            <p:cNvSpPr/>
            <p:nvPr/>
          </p:nvSpPr>
          <p:spPr>
            <a:xfrm>
              <a:off x="4413645" y="6338"/>
              <a:ext cx="1252220" cy="320040"/>
            </a:xfrm>
            <a:custGeom>
              <a:avLst/>
              <a:gdLst/>
              <a:ahLst/>
              <a:cxnLst/>
              <a:rect l="l" t="t" r="r" b="b"/>
              <a:pathLst>
                <a:path w="1252220" h="320040">
                  <a:moveTo>
                    <a:pt x="1251733" y="159730"/>
                  </a:moveTo>
                  <a:lnTo>
                    <a:pt x="1226628" y="221905"/>
                  </a:lnTo>
                  <a:lnTo>
                    <a:pt x="1197174" y="249038"/>
                  </a:lnTo>
                  <a:lnTo>
                    <a:pt x="1158164" y="272677"/>
                  </a:lnTo>
                  <a:lnTo>
                    <a:pt x="1110885" y="292182"/>
                  </a:lnTo>
                  <a:lnTo>
                    <a:pt x="1056620" y="306909"/>
                  </a:lnTo>
                  <a:lnTo>
                    <a:pt x="996653" y="316216"/>
                  </a:lnTo>
                  <a:lnTo>
                    <a:pt x="932271" y="319461"/>
                  </a:lnTo>
                  <a:lnTo>
                    <a:pt x="867888" y="316216"/>
                  </a:lnTo>
                  <a:lnTo>
                    <a:pt x="807922" y="306909"/>
                  </a:lnTo>
                  <a:lnTo>
                    <a:pt x="753656" y="292182"/>
                  </a:lnTo>
                  <a:lnTo>
                    <a:pt x="706377" y="272677"/>
                  </a:lnTo>
                  <a:lnTo>
                    <a:pt x="667368" y="249038"/>
                  </a:lnTo>
                  <a:lnTo>
                    <a:pt x="637914" y="221905"/>
                  </a:lnTo>
                  <a:lnTo>
                    <a:pt x="612809" y="159730"/>
                  </a:lnTo>
                  <a:lnTo>
                    <a:pt x="619299" y="127539"/>
                  </a:lnTo>
                  <a:lnTo>
                    <a:pt x="667368" y="70423"/>
                  </a:lnTo>
                  <a:lnTo>
                    <a:pt x="706377" y="46784"/>
                  </a:lnTo>
                  <a:lnTo>
                    <a:pt x="753656" y="27279"/>
                  </a:lnTo>
                  <a:lnTo>
                    <a:pt x="807922" y="12552"/>
                  </a:lnTo>
                  <a:lnTo>
                    <a:pt x="867888" y="3245"/>
                  </a:lnTo>
                  <a:lnTo>
                    <a:pt x="932271" y="0"/>
                  </a:lnTo>
                  <a:lnTo>
                    <a:pt x="996653" y="3245"/>
                  </a:lnTo>
                  <a:lnTo>
                    <a:pt x="1056620" y="12552"/>
                  </a:lnTo>
                  <a:lnTo>
                    <a:pt x="1110885" y="27279"/>
                  </a:lnTo>
                  <a:lnTo>
                    <a:pt x="1158164" y="46784"/>
                  </a:lnTo>
                  <a:lnTo>
                    <a:pt x="1197174" y="70423"/>
                  </a:lnTo>
                  <a:lnTo>
                    <a:pt x="1226628" y="97556"/>
                  </a:lnTo>
                  <a:lnTo>
                    <a:pt x="1251733" y="159730"/>
                  </a:lnTo>
                  <a:close/>
                </a:path>
                <a:path w="1252220" h="320040">
                  <a:moveTo>
                    <a:pt x="0" y="159730"/>
                  </a:moveTo>
                  <a:lnTo>
                    <a:pt x="0" y="159730"/>
                  </a:lnTo>
                  <a:lnTo>
                    <a:pt x="450270" y="159730"/>
                  </a:lnTo>
                  <a:lnTo>
                    <a:pt x="498588" y="159730"/>
                  </a:lnTo>
                </a:path>
              </a:pathLst>
            </a:custGeom>
            <a:ln w="12677">
              <a:solidFill>
                <a:srgbClr val="000000"/>
              </a:solidFill>
              <a:prstDash val="solid"/>
            </a:ln>
          </p:spPr>
          <p:txBody>
            <a:bodyPr wrap="square" lIns="0" tIns="0" rIns="0" bIns="0" rtlCol="0">
              <a:prstTxWarp prst="textNoShape">
                <a:avLst/>
              </a:prstTxWarp>
              <a:noAutofit/>
            </a:bodyPr>
            <a:lstStyle/>
            <a:p>
              <a:endParaRPr lang="zh-CN" altLang="en-US"/>
            </a:p>
          </p:txBody>
        </p:sp>
        <p:pic>
          <p:nvPicPr>
            <p:cNvPr id="20" name="Image 301">
              <a:extLst>
                <a:ext uri="{FF2B5EF4-FFF2-40B4-BE49-F238E27FC236}">
                  <a16:creationId xmlns:a16="http://schemas.microsoft.com/office/drawing/2014/main" id="{784BE35F-D8CC-9126-35EE-0AB8276EEF6E}"/>
                </a:ext>
              </a:extLst>
            </p:cNvPr>
            <p:cNvPicPr/>
            <p:nvPr/>
          </p:nvPicPr>
          <p:blipFill>
            <a:blip r:embed="rId2" cstate="print"/>
            <a:stretch>
              <a:fillRect/>
            </a:stretch>
          </p:blipFill>
          <p:spPr>
            <a:xfrm>
              <a:off x="4301200" y="109022"/>
              <a:ext cx="114093" cy="114093"/>
            </a:xfrm>
            <a:prstGeom prst="rect">
              <a:avLst/>
            </a:prstGeom>
          </p:spPr>
        </p:pic>
        <p:pic>
          <p:nvPicPr>
            <p:cNvPr id="21" name="Image 302">
              <a:extLst>
                <a:ext uri="{FF2B5EF4-FFF2-40B4-BE49-F238E27FC236}">
                  <a16:creationId xmlns:a16="http://schemas.microsoft.com/office/drawing/2014/main" id="{14E0730D-E3D7-3205-ADFE-DA231C22C6AF}"/>
                </a:ext>
              </a:extLst>
            </p:cNvPr>
            <p:cNvPicPr/>
            <p:nvPr/>
          </p:nvPicPr>
          <p:blipFill>
            <a:blip r:embed="rId2" cstate="print"/>
            <a:stretch>
              <a:fillRect/>
            </a:stretch>
          </p:blipFill>
          <p:spPr>
            <a:xfrm>
              <a:off x="4909699" y="109022"/>
              <a:ext cx="114093" cy="114093"/>
            </a:xfrm>
            <a:prstGeom prst="rect">
              <a:avLst/>
            </a:prstGeom>
          </p:spPr>
        </p:pic>
        <p:sp>
          <p:nvSpPr>
            <p:cNvPr id="22" name="Textbox 303">
              <a:extLst>
                <a:ext uri="{FF2B5EF4-FFF2-40B4-BE49-F238E27FC236}">
                  <a16:creationId xmlns:a16="http://schemas.microsoft.com/office/drawing/2014/main" id="{2D4A9A9A-1111-BAB6-0C90-0FB3E54467D9}"/>
                </a:ext>
              </a:extLst>
            </p:cNvPr>
            <p:cNvSpPr txBox="1"/>
            <p:nvPr/>
          </p:nvSpPr>
          <p:spPr>
            <a:xfrm>
              <a:off x="208781" y="52061"/>
              <a:ext cx="242570" cy="193040"/>
            </a:xfrm>
            <a:prstGeom prst="rect">
              <a:avLst/>
            </a:prstGeom>
          </p:spPr>
          <p:txBody>
            <a:bodyPr wrap="square" lIns="0" tIns="0" rIns="0" bIns="0" rtlCol="0">
              <a:noAutofit/>
            </a:bodyPr>
            <a:lstStyle/>
            <a:p>
              <a:pPr>
                <a:spcBef>
                  <a:spcPts val="210"/>
                </a:spcBef>
                <a:buNone/>
              </a:pPr>
              <a:r>
                <a:rPr lang="en-US" sz="1100" spc="-40">
                  <a:effectLst/>
                  <a:latin typeface="Times New Roman" panose="02020603050405020304" pitchFamily="18" charset="0"/>
                  <a:ea typeface="Times New Roman" panose="02020603050405020304" pitchFamily="18" charset="0"/>
                </a:rPr>
                <a:t>AS1</a:t>
              </a:r>
              <a:endParaRPr lang="zh-CN" sz="1100">
                <a:effectLst/>
                <a:latin typeface="Times New Roman" panose="02020603050405020304" pitchFamily="18" charset="0"/>
                <a:ea typeface="Times New Roman" panose="02020603050405020304" pitchFamily="18" charset="0"/>
              </a:endParaRPr>
            </a:p>
          </p:txBody>
        </p:sp>
        <p:sp>
          <p:nvSpPr>
            <p:cNvPr id="23" name="Textbox 304">
              <a:extLst>
                <a:ext uri="{FF2B5EF4-FFF2-40B4-BE49-F238E27FC236}">
                  <a16:creationId xmlns:a16="http://schemas.microsoft.com/office/drawing/2014/main" id="{B79370E9-4317-FDB1-C84B-F81D0597BD29}"/>
                </a:ext>
              </a:extLst>
            </p:cNvPr>
            <p:cNvSpPr txBox="1"/>
            <p:nvPr/>
          </p:nvSpPr>
          <p:spPr>
            <a:xfrm>
              <a:off x="1580381" y="52061"/>
              <a:ext cx="242570" cy="193040"/>
            </a:xfrm>
            <a:prstGeom prst="rect">
              <a:avLst/>
            </a:prstGeom>
          </p:spPr>
          <p:txBody>
            <a:bodyPr wrap="square" lIns="0" tIns="0" rIns="0" bIns="0" rtlCol="0">
              <a:noAutofit/>
            </a:bodyPr>
            <a:lstStyle/>
            <a:p>
              <a:pPr>
                <a:spcBef>
                  <a:spcPts val="210"/>
                </a:spcBef>
                <a:buNone/>
              </a:pPr>
              <a:r>
                <a:rPr lang="en-US" sz="1100" spc="-40">
                  <a:effectLst/>
                  <a:latin typeface="Times New Roman" panose="02020603050405020304" pitchFamily="18" charset="0"/>
                  <a:ea typeface="Times New Roman" panose="02020603050405020304" pitchFamily="18" charset="0"/>
                </a:rPr>
                <a:t>AS2</a:t>
              </a:r>
              <a:endParaRPr lang="zh-CN" sz="1100">
                <a:effectLst/>
                <a:latin typeface="Times New Roman" panose="02020603050405020304" pitchFamily="18" charset="0"/>
                <a:ea typeface="Times New Roman" panose="02020603050405020304" pitchFamily="18" charset="0"/>
              </a:endParaRPr>
            </a:p>
          </p:txBody>
        </p:sp>
        <p:sp>
          <p:nvSpPr>
            <p:cNvPr id="24" name="Textbox 305">
              <a:extLst>
                <a:ext uri="{FF2B5EF4-FFF2-40B4-BE49-F238E27FC236}">
                  <a16:creationId xmlns:a16="http://schemas.microsoft.com/office/drawing/2014/main" id="{9B810E3A-9BEF-E545-2C3C-4D626BFC6F77}"/>
                </a:ext>
              </a:extLst>
            </p:cNvPr>
            <p:cNvSpPr txBox="1"/>
            <p:nvPr/>
          </p:nvSpPr>
          <p:spPr>
            <a:xfrm>
              <a:off x="3866381" y="51991"/>
              <a:ext cx="242570" cy="193040"/>
            </a:xfrm>
            <a:prstGeom prst="rect">
              <a:avLst/>
            </a:prstGeom>
          </p:spPr>
          <p:txBody>
            <a:bodyPr wrap="square" lIns="0" tIns="0" rIns="0" bIns="0" rtlCol="0">
              <a:noAutofit/>
            </a:bodyPr>
            <a:lstStyle/>
            <a:p>
              <a:pPr>
                <a:spcBef>
                  <a:spcPts val="210"/>
                </a:spcBef>
                <a:buNone/>
              </a:pPr>
              <a:r>
                <a:rPr lang="en-US" sz="1100" spc="-40">
                  <a:effectLst/>
                  <a:latin typeface="Times New Roman" panose="02020603050405020304" pitchFamily="18" charset="0"/>
                  <a:ea typeface="Times New Roman" panose="02020603050405020304" pitchFamily="18" charset="0"/>
                </a:rPr>
                <a:t>AS5</a:t>
              </a:r>
              <a:endParaRPr lang="zh-CN" sz="1100">
                <a:effectLst/>
                <a:latin typeface="Times New Roman" panose="02020603050405020304" pitchFamily="18" charset="0"/>
                <a:ea typeface="Times New Roman" panose="02020603050405020304" pitchFamily="18" charset="0"/>
              </a:endParaRPr>
            </a:p>
          </p:txBody>
        </p:sp>
        <p:sp>
          <p:nvSpPr>
            <p:cNvPr id="25" name="Textbox 306">
              <a:extLst>
                <a:ext uri="{FF2B5EF4-FFF2-40B4-BE49-F238E27FC236}">
                  <a16:creationId xmlns:a16="http://schemas.microsoft.com/office/drawing/2014/main" id="{CF882A61-B952-171C-AEA6-035EF10394B6}"/>
                </a:ext>
              </a:extLst>
            </p:cNvPr>
            <p:cNvSpPr txBox="1"/>
            <p:nvPr/>
          </p:nvSpPr>
          <p:spPr>
            <a:xfrm>
              <a:off x="5237981" y="51991"/>
              <a:ext cx="242570" cy="193040"/>
            </a:xfrm>
            <a:prstGeom prst="rect">
              <a:avLst/>
            </a:prstGeom>
          </p:spPr>
          <p:txBody>
            <a:bodyPr wrap="square" lIns="0" tIns="0" rIns="0" bIns="0" rtlCol="0">
              <a:noAutofit/>
            </a:bodyPr>
            <a:lstStyle/>
            <a:p>
              <a:pPr>
                <a:spcBef>
                  <a:spcPts val="210"/>
                </a:spcBef>
                <a:buNone/>
              </a:pPr>
              <a:r>
                <a:rPr lang="en-US" sz="1100" spc="-40">
                  <a:effectLst/>
                  <a:latin typeface="Times New Roman" panose="02020603050405020304" pitchFamily="18" charset="0"/>
                  <a:ea typeface="Times New Roman" panose="02020603050405020304" pitchFamily="18" charset="0"/>
                </a:rPr>
                <a:t>AS6</a:t>
              </a:r>
              <a:endParaRPr lang="zh-CN" sz="1100">
                <a:effectLst/>
                <a:latin typeface="Times New Roman" panose="02020603050405020304" pitchFamily="18" charset="0"/>
                <a:ea typeface="Times New Roman" panose="02020603050405020304" pitchFamily="18" charset="0"/>
              </a:endParaRPr>
            </a:p>
          </p:txBody>
        </p:sp>
        <p:sp>
          <p:nvSpPr>
            <p:cNvPr id="26" name="Textbox 307">
              <a:extLst>
                <a:ext uri="{FF2B5EF4-FFF2-40B4-BE49-F238E27FC236}">
                  <a16:creationId xmlns:a16="http://schemas.microsoft.com/office/drawing/2014/main" id="{F9946B19-D954-2E0C-D804-E7ED1EBE736A}"/>
                </a:ext>
              </a:extLst>
            </p:cNvPr>
            <p:cNvSpPr txBox="1"/>
            <p:nvPr/>
          </p:nvSpPr>
          <p:spPr>
            <a:xfrm>
              <a:off x="2037581" y="966461"/>
              <a:ext cx="242570" cy="193040"/>
            </a:xfrm>
            <a:prstGeom prst="rect">
              <a:avLst/>
            </a:prstGeom>
          </p:spPr>
          <p:txBody>
            <a:bodyPr wrap="square" lIns="0" tIns="0" rIns="0" bIns="0" rtlCol="0">
              <a:noAutofit/>
            </a:bodyPr>
            <a:lstStyle/>
            <a:p>
              <a:pPr>
                <a:spcBef>
                  <a:spcPts val="210"/>
                </a:spcBef>
                <a:buNone/>
              </a:pPr>
              <a:r>
                <a:rPr lang="en-US" sz="1100" spc="-40">
                  <a:effectLst/>
                  <a:latin typeface="Times New Roman" panose="02020603050405020304" pitchFamily="18" charset="0"/>
                  <a:ea typeface="Times New Roman" panose="02020603050405020304" pitchFamily="18" charset="0"/>
                </a:rPr>
                <a:t>AS3</a:t>
              </a:r>
              <a:endParaRPr lang="zh-CN" sz="1100">
                <a:effectLst/>
                <a:latin typeface="Times New Roman" panose="02020603050405020304" pitchFamily="18" charset="0"/>
                <a:ea typeface="Times New Roman" panose="02020603050405020304" pitchFamily="18" charset="0"/>
              </a:endParaRPr>
            </a:p>
          </p:txBody>
        </p:sp>
        <p:sp>
          <p:nvSpPr>
            <p:cNvPr id="27" name="Textbox 308">
              <a:extLst>
                <a:ext uri="{FF2B5EF4-FFF2-40B4-BE49-F238E27FC236}">
                  <a16:creationId xmlns:a16="http://schemas.microsoft.com/office/drawing/2014/main" id="{7FA54791-A6A9-DE30-0CC2-F51015282FA1}"/>
                </a:ext>
              </a:extLst>
            </p:cNvPr>
            <p:cNvSpPr txBox="1"/>
            <p:nvPr/>
          </p:nvSpPr>
          <p:spPr>
            <a:xfrm>
              <a:off x="3409181" y="966461"/>
              <a:ext cx="242570" cy="193040"/>
            </a:xfrm>
            <a:prstGeom prst="rect">
              <a:avLst/>
            </a:prstGeom>
          </p:spPr>
          <p:txBody>
            <a:bodyPr wrap="square" lIns="0" tIns="0" rIns="0" bIns="0" rtlCol="0">
              <a:noAutofit/>
            </a:bodyPr>
            <a:lstStyle/>
            <a:p>
              <a:pPr>
                <a:spcBef>
                  <a:spcPts val="210"/>
                </a:spcBef>
                <a:buNone/>
              </a:pPr>
              <a:r>
                <a:rPr lang="en-US" sz="1100" spc="-40">
                  <a:effectLst/>
                  <a:latin typeface="Times New Roman" panose="02020603050405020304" pitchFamily="18" charset="0"/>
                  <a:ea typeface="Times New Roman" panose="02020603050405020304" pitchFamily="18" charset="0"/>
                </a:rPr>
                <a:t>AS4</a:t>
              </a:r>
              <a:endParaRPr lang="zh-CN" sz="1100">
                <a:effectLst/>
                <a:latin typeface="Times New Roman" panose="02020603050405020304" pitchFamily="18" charset="0"/>
                <a:ea typeface="Times New Roman" panose="02020603050405020304" pitchFamily="18" charset="0"/>
              </a:endParaRPr>
            </a:p>
          </p:txBody>
        </p:sp>
      </p:grpSp>
      <p:sp>
        <p:nvSpPr>
          <p:cNvPr id="28" name="Text Box 2">
            <a:extLst>
              <a:ext uri="{FF2B5EF4-FFF2-40B4-BE49-F238E27FC236}">
                <a16:creationId xmlns:a16="http://schemas.microsoft.com/office/drawing/2014/main" id="{ECA6629D-EF69-1570-28EC-6D03E315A2AF}"/>
              </a:ext>
            </a:extLst>
          </p:cNvPr>
          <p:cNvSpPr txBox="1">
            <a:spLocks noChangeArrowheads="1"/>
          </p:cNvSpPr>
          <p:nvPr/>
        </p:nvSpPr>
        <p:spPr bwMode="auto">
          <a:xfrm>
            <a:off x="6138622" y="3702110"/>
            <a:ext cx="5845505" cy="2554545"/>
          </a:xfrm>
          <a:prstGeom prst="rect">
            <a:avLst/>
          </a:prstGeom>
          <a:solidFill>
            <a:schemeClr val="bg1">
              <a:lumMod val="85000"/>
            </a:schemeClr>
          </a:solidFill>
          <a:ln w="9525">
            <a:solidFill>
              <a:srgbClr val="000000"/>
            </a:solidFill>
            <a:miter lim="800000"/>
            <a:headEnd/>
            <a:tailEnd/>
          </a:ln>
        </p:spPr>
        <p:txBody>
          <a:bodyPr rot="0" vert="horz" wrap="square" lIns="91440" tIns="45720" rIns="91440" bIns="45720" anchor="t" anchorCtr="0">
            <a:spAutoFit/>
          </a:bodyPr>
          <a:lstStyle/>
          <a:p>
            <a:pPr marL="342900" lvl="0" indent="-342900">
              <a:buFont typeface="Times New Roman" panose="02020603050405020304" pitchFamily="18" charset="0"/>
              <a:buChar char="●"/>
              <a:tabLst>
                <a:tab pos="228600" algn="l"/>
              </a:tabLst>
            </a:pPr>
            <a:r>
              <a:rPr lang="en-US" sz="1600" dirty="0">
                <a:effectLst/>
                <a:latin typeface="Times New Roman" panose="02020603050405020304" pitchFamily="18" charset="0"/>
                <a:ea typeface="Times New Roman" panose="02020603050405020304" pitchFamily="18" charset="0"/>
              </a:rPr>
              <a:t>Under Gao-Rexford, a route is </a:t>
            </a:r>
            <a:r>
              <a:rPr lang="en-US" sz="1600" b="1" dirty="0">
                <a:effectLst/>
                <a:latin typeface="Times New Roman" panose="02020603050405020304" pitchFamily="18" charset="0"/>
                <a:ea typeface="Times New Roman" panose="02020603050405020304" pitchFamily="18" charset="0"/>
              </a:rPr>
              <a:t>legal</a:t>
            </a:r>
            <a:r>
              <a:rPr lang="en-US" sz="1600" dirty="0">
                <a:effectLst/>
                <a:latin typeface="Times New Roman" panose="02020603050405020304" pitchFamily="18" charset="0"/>
                <a:ea typeface="Times New Roman" panose="02020603050405020304" pitchFamily="18" charset="0"/>
              </a:rPr>
              <a:t> if it is </a:t>
            </a:r>
            <a:r>
              <a:rPr lang="en-US" sz="1600" b="1" dirty="0">
                <a:effectLst/>
                <a:latin typeface="Times New Roman" panose="02020603050405020304" pitchFamily="18" charset="0"/>
                <a:ea typeface="Times New Roman" panose="02020603050405020304" pitchFamily="18" charset="0"/>
              </a:rPr>
              <a:t>valley-free</a:t>
            </a:r>
            <a:r>
              <a:rPr lang="en-US" sz="1600" dirty="0">
                <a:effectLst/>
                <a:latin typeface="Times New Roman" panose="02020603050405020304" pitchFamily="18" charset="0"/>
                <a:ea typeface="Times New Roman" panose="02020603050405020304" pitchFamily="18" charset="0"/>
              </a:rPr>
              <a:t> and respects export preference rules:</a:t>
            </a:r>
            <a:endParaRPr lang="zh-CN" sz="1600" dirty="0">
              <a:effectLst/>
              <a:latin typeface="Times New Roman" panose="02020603050405020304" pitchFamily="18" charset="0"/>
              <a:ea typeface="Times New Roman" panose="02020603050405020304" pitchFamily="18" charset="0"/>
            </a:endParaRPr>
          </a:p>
          <a:p>
            <a:pPr marL="742950" lvl="1" indent="-285750">
              <a:buFont typeface="Times New Roman" panose="02020603050405020304" pitchFamily="18" charset="0"/>
              <a:buChar char="○"/>
              <a:tabLst>
                <a:tab pos="685800" algn="l"/>
              </a:tabLst>
            </a:pPr>
            <a:r>
              <a:rPr lang="en-US" sz="1600" dirty="0">
                <a:effectLst/>
                <a:latin typeface="Times New Roman" panose="02020603050405020304" pitchFamily="18" charset="0"/>
                <a:ea typeface="Times New Roman" panose="02020603050405020304" pitchFamily="18" charset="0"/>
              </a:rPr>
              <a:t>an AS may learn a route from a </a:t>
            </a:r>
            <a:r>
              <a:rPr lang="en-US" sz="1600" b="1" dirty="0">
                <a:effectLst/>
                <a:latin typeface="Times New Roman" panose="02020603050405020304" pitchFamily="18" charset="0"/>
                <a:ea typeface="Times New Roman" panose="02020603050405020304" pitchFamily="18" charset="0"/>
              </a:rPr>
              <a:t>customer</a:t>
            </a:r>
            <a:r>
              <a:rPr lang="en-US" sz="1600" dirty="0">
                <a:effectLst/>
                <a:latin typeface="Times New Roman" panose="02020603050405020304" pitchFamily="18" charset="0"/>
                <a:ea typeface="Times New Roman" panose="02020603050405020304" pitchFamily="18" charset="0"/>
              </a:rPr>
              <a:t>, </a:t>
            </a:r>
            <a:r>
              <a:rPr lang="en-US" sz="1600" b="1" dirty="0">
                <a:effectLst/>
                <a:latin typeface="Times New Roman" panose="02020603050405020304" pitchFamily="18" charset="0"/>
                <a:ea typeface="Times New Roman" panose="02020603050405020304" pitchFamily="18" charset="0"/>
              </a:rPr>
              <a:t>peer</a:t>
            </a:r>
            <a:r>
              <a:rPr lang="en-US" sz="1600" dirty="0">
                <a:effectLst/>
                <a:latin typeface="Times New Roman" panose="02020603050405020304" pitchFamily="18" charset="0"/>
                <a:ea typeface="Times New Roman" panose="02020603050405020304" pitchFamily="18" charset="0"/>
              </a:rPr>
              <a:t>, or </a:t>
            </a:r>
            <a:r>
              <a:rPr lang="en-US" sz="1600" b="1" dirty="0">
                <a:effectLst/>
                <a:latin typeface="Times New Roman" panose="02020603050405020304" pitchFamily="18" charset="0"/>
                <a:ea typeface="Times New Roman" panose="02020603050405020304" pitchFamily="18" charset="0"/>
              </a:rPr>
              <a:t>provider</a:t>
            </a:r>
            <a:r>
              <a:rPr lang="en-US" sz="1600" dirty="0">
                <a:effectLst/>
                <a:latin typeface="Times New Roman" panose="02020603050405020304" pitchFamily="18" charset="0"/>
                <a:ea typeface="Times New Roman" panose="02020603050405020304" pitchFamily="18" charset="0"/>
              </a:rPr>
              <a:t>; </a:t>
            </a:r>
            <a:endParaRPr lang="zh-CN" sz="1600" dirty="0">
              <a:effectLst/>
              <a:latin typeface="Times New Roman" panose="02020603050405020304" pitchFamily="18" charset="0"/>
              <a:ea typeface="Times New Roman" panose="02020603050405020304" pitchFamily="18" charset="0"/>
            </a:endParaRPr>
          </a:p>
          <a:p>
            <a:pPr marL="742950" lvl="1" indent="-285750">
              <a:buFont typeface="Times New Roman" panose="02020603050405020304" pitchFamily="18" charset="0"/>
              <a:buChar char="○"/>
              <a:tabLst>
                <a:tab pos="685800" algn="l"/>
              </a:tabLst>
            </a:pPr>
            <a:r>
              <a:rPr lang="en-US" sz="1600" dirty="0">
                <a:effectLst/>
                <a:latin typeface="Times New Roman" panose="02020603050405020304" pitchFamily="18" charset="0"/>
                <a:ea typeface="Times New Roman" panose="02020603050405020304" pitchFamily="18" charset="0"/>
              </a:rPr>
              <a:t>it prefers </a:t>
            </a:r>
            <a:r>
              <a:rPr lang="en-US" sz="1600" b="1" dirty="0">
                <a:effectLst/>
                <a:latin typeface="Times New Roman" panose="02020603050405020304" pitchFamily="18" charset="0"/>
                <a:ea typeface="Times New Roman" panose="02020603050405020304" pitchFamily="18" charset="0"/>
              </a:rPr>
              <a:t>customer routes</a:t>
            </a:r>
            <a:r>
              <a:rPr lang="en-US" sz="1600" dirty="0">
                <a:effectLst/>
                <a:latin typeface="Times New Roman" panose="02020603050405020304" pitchFamily="18" charset="0"/>
                <a:ea typeface="Times New Roman" panose="02020603050405020304" pitchFamily="18" charset="0"/>
              </a:rPr>
              <a:t> over </a:t>
            </a:r>
            <a:r>
              <a:rPr lang="en-US" sz="1600" b="1" dirty="0">
                <a:effectLst/>
                <a:latin typeface="Times New Roman" panose="02020603050405020304" pitchFamily="18" charset="0"/>
                <a:ea typeface="Times New Roman" panose="02020603050405020304" pitchFamily="18" charset="0"/>
              </a:rPr>
              <a:t>peer routes</a:t>
            </a:r>
            <a:r>
              <a:rPr lang="en-US" sz="1600" dirty="0">
                <a:effectLst/>
                <a:latin typeface="Times New Roman" panose="02020603050405020304" pitchFamily="18" charset="0"/>
                <a:ea typeface="Times New Roman" panose="02020603050405020304" pitchFamily="18" charset="0"/>
              </a:rPr>
              <a:t> over </a:t>
            </a:r>
            <a:r>
              <a:rPr lang="en-US" sz="1600" b="1" dirty="0">
                <a:effectLst/>
                <a:latin typeface="Times New Roman" panose="02020603050405020304" pitchFamily="18" charset="0"/>
                <a:ea typeface="Times New Roman" panose="02020603050405020304" pitchFamily="18" charset="0"/>
              </a:rPr>
              <a:t>provider routes</a:t>
            </a:r>
            <a:r>
              <a:rPr lang="en-US" sz="1600" dirty="0">
                <a:effectLst/>
                <a:latin typeface="Times New Roman" panose="02020603050405020304" pitchFamily="18" charset="0"/>
                <a:ea typeface="Times New Roman" panose="02020603050405020304" pitchFamily="18" charset="0"/>
              </a:rPr>
              <a:t>; </a:t>
            </a:r>
            <a:endParaRPr lang="zh-CN" sz="1600" dirty="0">
              <a:effectLst/>
              <a:latin typeface="Times New Roman" panose="02020603050405020304" pitchFamily="18" charset="0"/>
              <a:ea typeface="Times New Roman" panose="02020603050405020304" pitchFamily="18" charset="0"/>
            </a:endParaRPr>
          </a:p>
          <a:p>
            <a:pPr marL="742950" lvl="1" indent="-285750">
              <a:buFont typeface="Times New Roman" panose="02020603050405020304" pitchFamily="18" charset="0"/>
              <a:buChar char="○"/>
              <a:tabLst>
                <a:tab pos="685800" algn="l"/>
              </a:tabLst>
            </a:pPr>
            <a:r>
              <a:rPr lang="en-US" sz="1600" dirty="0">
                <a:effectLst/>
                <a:latin typeface="Times New Roman" panose="02020603050405020304" pitchFamily="18" charset="0"/>
                <a:ea typeface="Times New Roman" panose="02020603050405020304" pitchFamily="18" charset="0"/>
              </a:rPr>
              <a:t>it exports </a:t>
            </a:r>
            <a:r>
              <a:rPr lang="en-US" sz="1600" b="1" dirty="0">
                <a:effectLst/>
                <a:latin typeface="Times New Roman" panose="02020603050405020304" pitchFamily="18" charset="0"/>
                <a:ea typeface="Times New Roman" panose="02020603050405020304" pitchFamily="18" charset="0"/>
              </a:rPr>
              <a:t>customer-learned routes</a:t>
            </a:r>
            <a:r>
              <a:rPr lang="en-US" sz="1600" dirty="0">
                <a:effectLst/>
                <a:latin typeface="Times New Roman" panose="02020603050405020304" pitchFamily="18" charset="0"/>
                <a:ea typeface="Times New Roman" panose="02020603050405020304" pitchFamily="18" charset="0"/>
              </a:rPr>
              <a:t> to everyone, but </a:t>
            </a:r>
            <a:r>
              <a:rPr lang="en-US" sz="1600" b="1" dirty="0">
                <a:effectLst/>
                <a:latin typeface="Times New Roman" panose="02020603050405020304" pitchFamily="18" charset="0"/>
                <a:ea typeface="Times New Roman" panose="02020603050405020304" pitchFamily="18" charset="0"/>
              </a:rPr>
              <a:t>peer/provider-learned routes only to customers</a:t>
            </a:r>
            <a:r>
              <a:rPr lang="en-US" sz="1600" dirty="0">
                <a:effectLst/>
                <a:latin typeface="Times New Roman" panose="02020603050405020304" pitchFamily="18" charset="0"/>
                <a:ea typeface="Times New Roman" panose="02020603050405020304" pitchFamily="18" charset="0"/>
              </a:rPr>
              <a:t>.</a:t>
            </a:r>
            <a:endParaRPr lang="zh-CN" sz="1600" dirty="0">
              <a:effectLst/>
              <a:latin typeface="Times New Roman" panose="02020603050405020304" pitchFamily="18" charset="0"/>
              <a:ea typeface="Times New Roman" panose="02020603050405020304" pitchFamily="18" charset="0"/>
            </a:endParaRPr>
          </a:p>
          <a:p>
            <a:pPr marL="742950" lvl="1" indent="-285750">
              <a:buFont typeface="Times New Roman" panose="02020603050405020304" pitchFamily="18" charset="0"/>
              <a:buChar char="○"/>
              <a:tabLst>
                <a:tab pos="685800" algn="l"/>
              </a:tabLst>
            </a:pPr>
            <a:r>
              <a:rPr lang="en-US" sz="1600" dirty="0">
                <a:effectLst/>
                <a:latin typeface="Times New Roman" panose="02020603050405020304" pitchFamily="18" charset="0"/>
                <a:ea typeface="Times New Roman" panose="02020603050405020304" pitchFamily="18" charset="0"/>
              </a:rPr>
              <a:t>Every intermediate AS on a legal path has at least one customer neighbor along that</a:t>
            </a:r>
            <a:r>
              <a:rPr lang="en-US" sz="1600" dirty="0">
                <a:effectLst/>
                <a:latin typeface="Times New Roman" panose="02020603050405020304" pitchFamily="18" charset="0"/>
                <a:ea typeface="宋体" panose="02010600030101010101" pitchFamily="2" charset="-122"/>
              </a:rPr>
              <a:t> </a:t>
            </a:r>
            <a:r>
              <a:rPr lang="en-US" sz="1600" dirty="0">
                <a:effectLst/>
                <a:latin typeface="Times New Roman" panose="02020603050405020304" pitchFamily="18" charset="0"/>
                <a:ea typeface="Times New Roman" panose="02020603050405020304" pitchFamily="18" charset="0"/>
              </a:rPr>
              <a:t>path.</a:t>
            </a:r>
            <a:endParaRPr lang="zh-CN"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9559582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06E09-E980-57E2-828D-2010E654FC6A}"/>
              </a:ext>
            </a:extLst>
          </p:cNvPr>
          <p:cNvSpPr>
            <a:spLocks noGrp="1"/>
          </p:cNvSpPr>
          <p:nvPr>
            <p:ph type="title"/>
          </p:nvPr>
        </p:nvSpPr>
        <p:spPr/>
        <p:txBody>
          <a:bodyPr/>
          <a:lstStyle/>
          <a:p>
            <a:r>
              <a:rPr lang="en-US" altLang="zh-CN" dirty="0"/>
              <a:t>Lecture 3 - Links</a:t>
            </a:r>
            <a:endParaRPr lang="zh-CN" altLang="en-US" dirty="0"/>
          </a:p>
        </p:txBody>
      </p:sp>
      <p:sp>
        <p:nvSpPr>
          <p:cNvPr id="3" name="Slide Number Placeholder 2">
            <a:extLst>
              <a:ext uri="{FF2B5EF4-FFF2-40B4-BE49-F238E27FC236}">
                <a16:creationId xmlns:a16="http://schemas.microsoft.com/office/drawing/2014/main" id="{4D3DA894-4C1A-9B54-C79B-0408816AD310}"/>
              </a:ext>
            </a:extLst>
          </p:cNvPr>
          <p:cNvSpPr>
            <a:spLocks noGrp="1"/>
          </p:cNvSpPr>
          <p:nvPr>
            <p:ph type="sldNum" sz="quarter" idx="12"/>
          </p:nvPr>
        </p:nvSpPr>
        <p:spPr/>
        <p:txBody>
          <a:bodyPr/>
          <a:lstStyle/>
          <a:p>
            <a:fld id="{EA7C8D44-3667-46F6-9772-CC52308E2A7F}" type="slidenum">
              <a:rPr kumimoji="0" lang="en-US" smtClean="0"/>
              <a:pPr/>
              <a:t>2</a:t>
            </a:fld>
            <a:endParaRPr kumimoji="0" lang="en-US" dirty="0"/>
          </a:p>
        </p:txBody>
      </p:sp>
      <mc:AlternateContent xmlns:mc="http://schemas.openxmlformats.org/markup-compatibility/2006" xmlns:a14="http://schemas.microsoft.com/office/drawing/2010/main">
        <mc:Choice Requires="a14">
          <p:sp>
            <p:nvSpPr>
              <p:cNvPr id="4" name="Content Placeholder 3">
                <a:extLst>
                  <a:ext uri="{FF2B5EF4-FFF2-40B4-BE49-F238E27FC236}">
                    <a16:creationId xmlns:a16="http://schemas.microsoft.com/office/drawing/2014/main" id="{5662D83C-81DB-8600-F716-39C04C2C9389}"/>
                  </a:ext>
                </a:extLst>
              </p:cNvPr>
              <p:cNvSpPr>
                <a:spLocks noGrp="1"/>
              </p:cNvSpPr>
              <p:nvPr>
                <p:ph sz="quarter" idx="1"/>
              </p:nvPr>
            </p:nvSpPr>
            <p:spPr/>
            <p:txBody>
              <a:bodyPr>
                <a:normAutofit fontScale="85000" lnSpcReduction="20000"/>
              </a:bodyPr>
              <a:lstStyle/>
              <a:p>
                <a:r>
                  <a:rPr lang="nl-NL" altLang="zh-CN" dirty="0"/>
                  <a:t>Consider a network path between a source host (A) and a destination host (B) that passes through two routers (R1 and R2) connected in series. The routers use store-and-forward packet switching. You are given the following network parameters:</a:t>
                </a:r>
              </a:p>
              <a:p>
                <a:pPr lvl="1"/>
                <a:r>
                  <a:rPr lang="nl-NL" altLang="zh-CN" dirty="0"/>
                  <a:t>Packet size (L): 1,500 bytes</a:t>
                </a:r>
              </a:p>
              <a:p>
                <a:pPr lvl="1"/>
                <a:r>
                  <a:rPr lang="nl-NL" altLang="zh-CN" dirty="0"/>
                  <a:t>Transmission rate (R): 10 Mbps for all three links</a:t>
                </a:r>
              </a:p>
              <a:p>
                <a:pPr lvl="1"/>
                <a:r>
                  <a:rPr lang="nl-NL" altLang="zh-CN" dirty="0"/>
                  <a:t>Link lengths (d):</a:t>
                </a:r>
              </a:p>
              <a:p>
                <a:pPr lvl="2"/>
                <a:r>
                  <a:rPr lang="nl-NL" altLang="zh-CN" dirty="0"/>
                  <a:t>Link 1 (A to R1): 4,000 km</a:t>
                </a:r>
              </a:p>
              <a:p>
                <a:pPr lvl="2"/>
                <a:r>
                  <a:rPr lang="nl-NL" altLang="zh-CN" dirty="0"/>
                  <a:t>Link 2 (R1 to R2): 2,000 km</a:t>
                </a:r>
              </a:p>
              <a:p>
                <a:pPr lvl="2"/>
                <a:r>
                  <a:rPr lang="nl-NL" altLang="zh-CN" dirty="0"/>
                  <a:t>Link 3 (R2 to B): 1,000 km</a:t>
                </a:r>
              </a:p>
              <a:p>
                <a:pPr lvl="1"/>
                <a:r>
                  <a:rPr lang="nl-NL" altLang="zh-CN" dirty="0"/>
                  <a:t>Propagation speed (s): </a:t>
                </a:r>
                <a14:m>
                  <m:oMath xmlns:m="http://schemas.openxmlformats.org/officeDocument/2006/math">
                    <m:r>
                      <a:rPr lang="nl-NL" altLang="zh-CN" b="0" i="1" smtClean="0">
                        <a:latin typeface="Cambria Math" panose="02040503050406030204" pitchFamily="18" charset="0"/>
                      </a:rPr>
                      <m:t>2</m:t>
                    </m:r>
                    <m:r>
                      <a:rPr lang="nl-NL" altLang="zh-CN" b="0" smtClean="0">
                        <a:latin typeface="Cambria Math" panose="02040503050406030204" pitchFamily="18" charset="0"/>
                      </a:rPr>
                      <m:t>×</m:t>
                    </m:r>
                    <m:sSup>
                      <m:sSupPr>
                        <m:ctrlPr>
                          <a:rPr lang="ar-AE" altLang="zh-CN" i="1">
                            <a:latin typeface="Cambria Math" panose="02040503050406030204" pitchFamily="18" charset="0"/>
                          </a:rPr>
                        </m:ctrlPr>
                      </m:sSupPr>
                      <m:e>
                        <m:r>
                          <a:rPr lang="ar-AE" altLang="zh-CN" b="0" i="1" smtClean="0">
                            <a:latin typeface="Cambria Math" panose="02040503050406030204" pitchFamily="18" charset="0"/>
                          </a:rPr>
                          <m:t>10</m:t>
                        </m:r>
                      </m:e>
                      <m:sup>
                        <m:r>
                          <a:rPr lang="ar-AE" altLang="zh-CN" b="0" i="1" smtClean="0">
                            <a:latin typeface="Cambria Math" panose="02040503050406030204" pitchFamily="18" charset="0"/>
                          </a:rPr>
                          <m:t>8</m:t>
                        </m:r>
                      </m:sup>
                    </m:sSup>
                  </m:oMath>
                </a14:m>
                <a:r>
                  <a:rPr lang="ar-AE" altLang="zh-CN" dirty="0"/>
                  <a:t> </a:t>
                </a:r>
                <a:r>
                  <a:rPr lang="nl-NL" altLang="zh-CN" dirty="0"/>
                  <a:t>m/s for all links</a:t>
                </a:r>
              </a:p>
              <a:p>
                <a:pPr lvl="1"/>
                <a:r>
                  <a:rPr lang="nl-NL" altLang="zh-CN" dirty="0"/>
                  <a:t>Processing and Queuing delays: Assume both are negligible (0 ms)</a:t>
                </a:r>
              </a:p>
              <a:p>
                <a:r>
                  <a:rPr lang="nl-NL" altLang="zh-CN" dirty="0"/>
                  <a:t>Questions:</a:t>
                </a:r>
              </a:p>
              <a:p>
                <a:r>
                  <a:rPr lang="nl-NL" altLang="zh-CN" dirty="0"/>
                  <a:t>a) What is the transmission delay (</a:t>
                </a:r>
                <a14:m>
                  <m:oMath xmlns:m="http://schemas.openxmlformats.org/officeDocument/2006/math">
                    <m:sSub>
                      <m:sSubPr>
                        <m:ctrlPr>
                          <a:rPr lang="ar-AE" altLang="zh-CN" i="1">
                            <a:latin typeface="Cambria Math" panose="02040503050406030204" pitchFamily="18" charset="0"/>
                          </a:rPr>
                        </m:ctrlPr>
                      </m:sSubPr>
                      <m:e>
                        <m:r>
                          <a:rPr lang="zh-CN" altLang="ar-AE" b="0" i="1" smtClean="0">
                            <a:latin typeface="Cambria Math" panose="02040503050406030204" pitchFamily="18" charset="0"/>
                          </a:rPr>
                          <m:t>𝑑</m:t>
                        </m:r>
                      </m:e>
                      <m:sub>
                        <m:r>
                          <a:rPr lang="zh-CN" altLang="ar-AE" b="0" i="1" smtClean="0">
                            <a:latin typeface="Cambria Math" panose="02040503050406030204" pitchFamily="18" charset="0"/>
                          </a:rPr>
                          <m:t>𝑡𝑟𝑎𝑛𝑠</m:t>
                        </m:r>
                      </m:sub>
                    </m:sSub>
                  </m:oMath>
                </a14:m>
                <a:r>
                  <a:rPr lang="nl-NL" altLang="zh-CN" dirty="0"/>
                  <a:t>) for a single link in milliseconds?</a:t>
                </a:r>
              </a:p>
              <a:p>
                <a:r>
                  <a:rPr lang="nl-NL" altLang="zh-CN" dirty="0"/>
                  <a:t>b) What is the total propagation delay (</a:t>
                </a:r>
                <a14:m>
                  <m:oMath xmlns:m="http://schemas.openxmlformats.org/officeDocument/2006/math">
                    <m:sSub>
                      <m:sSubPr>
                        <m:ctrlPr>
                          <a:rPr lang="ar-AE" altLang="zh-CN" i="1">
                            <a:latin typeface="Cambria Math" panose="02040503050406030204" pitchFamily="18" charset="0"/>
                          </a:rPr>
                        </m:ctrlPr>
                      </m:sSubPr>
                      <m:e>
                        <m:r>
                          <a:rPr lang="zh-CN" altLang="ar-AE" b="0" i="1" smtClean="0">
                            <a:latin typeface="Cambria Math" panose="02040503050406030204" pitchFamily="18" charset="0"/>
                          </a:rPr>
                          <m:t>𝑑</m:t>
                        </m:r>
                      </m:e>
                      <m:sub>
                        <m:r>
                          <a:rPr lang="zh-CN" altLang="ar-AE" b="0" i="1" smtClean="0">
                            <a:latin typeface="Cambria Math" panose="02040503050406030204" pitchFamily="18" charset="0"/>
                          </a:rPr>
                          <m:t>𝑝𝑟𝑜𝑝</m:t>
                        </m:r>
                      </m:sub>
                    </m:sSub>
                  </m:oMath>
                </a14:m>
                <a:r>
                  <a:rPr lang="en-US" altLang="zh-CN" dirty="0"/>
                  <a:t>) </a:t>
                </a:r>
                <a:r>
                  <a:rPr lang="nl-NL" altLang="zh-CN" dirty="0"/>
                  <a:t>across all three links combined in milliseconds?</a:t>
                </a:r>
              </a:p>
              <a:p>
                <a:r>
                  <a:rPr lang="nl-NL" altLang="zh-CN" dirty="0"/>
                  <a:t>c) Calculate the total end-to-end delay from the moment Host A begins transmitting the first bit until Host B receives the last bit of the packet.</a:t>
                </a:r>
              </a:p>
            </p:txBody>
          </p:sp>
        </mc:Choice>
        <mc:Fallback xmlns="">
          <p:sp>
            <p:nvSpPr>
              <p:cNvPr id="4" name="Content Placeholder 3">
                <a:extLst>
                  <a:ext uri="{FF2B5EF4-FFF2-40B4-BE49-F238E27FC236}">
                    <a16:creationId xmlns:a16="http://schemas.microsoft.com/office/drawing/2014/main" id="{5662D83C-81DB-8600-F716-39C04C2C9389}"/>
                  </a:ext>
                </a:extLst>
              </p:cNvPr>
              <p:cNvSpPr>
                <a:spLocks noGrp="1" noRot="1" noChangeAspect="1" noMove="1" noResize="1" noEditPoints="1" noAdjustHandles="1" noChangeArrowheads="1" noChangeShapeType="1" noTextEdit="1"/>
              </p:cNvSpPr>
              <p:nvPr>
                <p:ph sz="quarter" idx="1"/>
              </p:nvPr>
            </p:nvSpPr>
            <p:spPr>
              <a:blipFill>
                <a:blip r:embed="rId2"/>
                <a:stretch>
                  <a:fillRect l="-278" t="-2222" r="-1611" b="-1975"/>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33379510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3CA26-565C-E33C-59BC-30468BFD2340}"/>
              </a:ext>
            </a:extLst>
          </p:cNvPr>
          <p:cNvSpPr>
            <a:spLocks noGrp="1"/>
          </p:cNvSpPr>
          <p:nvPr>
            <p:ph type="title"/>
          </p:nvPr>
        </p:nvSpPr>
        <p:spPr/>
        <p:txBody>
          <a:bodyPr>
            <a:normAutofit/>
          </a:bodyPr>
          <a:lstStyle/>
          <a:p>
            <a:r>
              <a:rPr lang="nl-NL" altLang="zh-CN" dirty="0"/>
              <a:t>Lecture 5.1 Shortest Paths Algorithms</a:t>
            </a:r>
            <a:endParaRPr lang="zh-CN" altLang="en-US" dirty="0"/>
          </a:p>
        </p:txBody>
      </p:sp>
      <p:sp>
        <p:nvSpPr>
          <p:cNvPr id="3" name="Slide Number Placeholder 2">
            <a:extLst>
              <a:ext uri="{FF2B5EF4-FFF2-40B4-BE49-F238E27FC236}">
                <a16:creationId xmlns:a16="http://schemas.microsoft.com/office/drawing/2014/main" id="{A4156EA5-D594-5AF5-1126-231348454E02}"/>
              </a:ext>
            </a:extLst>
          </p:cNvPr>
          <p:cNvSpPr>
            <a:spLocks noGrp="1"/>
          </p:cNvSpPr>
          <p:nvPr>
            <p:ph type="sldNum" sz="quarter" idx="12"/>
          </p:nvPr>
        </p:nvSpPr>
        <p:spPr/>
        <p:txBody>
          <a:bodyPr/>
          <a:lstStyle/>
          <a:p>
            <a:fld id="{EA7C8D44-3667-46F6-9772-CC52308E2A7F}" type="slidenum">
              <a:rPr kumimoji="0" lang="en-US" smtClean="0"/>
              <a:pPr/>
              <a:t>3</a:t>
            </a:fld>
            <a:endParaRPr kumimoji="0" lang="en-US" dirty="0"/>
          </a:p>
        </p:txBody>
      </p:sp>
      <p:sp>
        <p:nvSpPr>
          <p:cNvPr id="4" name="Content Placeholder 3">
            <a:extLst>
              <a:ext uri="{FF2B5EF4-FFF2-40B4-BE49-F238E27FC236}">
                <a16:creationId xmlns:a16="http://schemas.microsoft.com/office/drawing/2014/main" id="{6F52519D-18F0-BC03-77DF-F7F6962F5630}"/>
              </a:ext>
            </a:extLst>
          </p:cNvPr>
          <p:cNvSpPr>
            <a:spLocks noGrp="1"/>
          </p:cNvSpPr>
          <p:nvPr>
            <p:ph sz="quarter" idx="1"/>
          </p:nvPr>
        </p:nvSpPr>
        <p:spPr>
          <a:xfrm>
            <a:off x="609600" y="1219200"/>
            <a:ext cx="7903934" cy="4937760"/>
          </a:xfrm>
        </p:spPr>
        <p:txBody>
          <a:bodyPr/>
          <a:lstStyle/>
          <a:p>
            <a:r>
              <a:rPr lang="en-US" altLang="zh-CN" dirty="0"/>
              <a:t>Consider an Autonomous System with 5 routers (A, B, C, D, E) connected by bidirectional (undirected) point-to-point links. The link costs are shown in the figure:</a:t>
            </a:r>
          </a:p>
          <a:p>
            <a:pPr lvl="1"/>
            <a:r>
              <a:rPr lang="en-US" altLang="zh-CN" dirty="0"/>
              <a:t>Use Dijkstra’s Algorithm to compute the shortest path tree from the </a:t>
            </a:r>
            <a:r>
              <a:rPr lang="en-US" altLang="zh-CN" b="1" dirty="0"/>
              <a:t>Source Router A</a:t>
            </a:r>
            <a:r>
              <a:rPr lang="en-US" altLang="zh-CN" dirty="0"/>
              <a:t>.</a:t>
            </a:r>
          </a:p>
          <a:p>
            <a:pPr lvl="1"/>
            <a:r>
              <a:rPr lang="en-US" altLang="zh-CN" dirty="0"/>
              <a:t>List the </a:t>
            </a:r>
            <a:r>
              <a:rPr lang="en-US" altLang="zh-CN" b="1" dirty="0"/>
              <a:t>Visit Order</a:t>
            </a:r>
            <a:r>
              <a:rPr lang="en-US" altLang="zh-CN" dirty="0"/>
              <a:t> of the routers.</a:t>
            </a:r>
          </a:p>
          <a:p>
            <a:pPr lvl="1"/>
            <a:r>
              <a:rPr lang="en-US" altLang="zh-CN" dirty="0"/>
              <a:t>Fill out the </a:t>
            </a:r>
            <a:r>
              <a:rPr lang="en-US" altLang="zh-CN" b="1" dirty="0"/>
              <a:t>Routing Table</a:t>
            </a:r>
            <a:r>
              <a:rPr lang="en-US" altLang="zh-CN" dirty="0"/>
              <a:t>, keeping track of the Shortest Distance (SD) and Previous Node (PN). When a shorter path is found to a router, </a:t>
            </a:r>
            <a:r>
              <a:rPr lang="en-US" altLang="zh-CN" b="1" dirty="0"/>
              <a:t>cross out</a:t>
            </a:r>
            <a:r>
              <a:rPr lang="en-US" altLang="zh-CN" dirty="0"/>
              <a:t> the old value and write the new one.</a:t>
            </a:r>
          </a:p>
          <a:p>
            <a:endParaRPr lang="zh-CN" altLang="en-US" dirty="0"/>
          </a:p>
        </p:txBody>
      </p:sp>
      <p:sp>
        <p:nvSpPr>
          <p:cNvPr id="9" name="Oval 8">
            <a:extLst>
              <a:ext uri="{FF2B5EF4-FFF2-40B4-BE49-F238E27FC236}">
                <a16:creationId xmlns:a16="http://schemas.microsoft.com/office/drawing/2014/main" id="{0B5D991A-0DCB-CAD0-94C9-75BA4863612B}"/>
              </a:ext>
            </a:extLst>
          </p:cNvPr>
          <p:cNvSpPr/>
          <p:nvPr/>
        </p:nvSpPr>
        <p:spPr>
          <a:xfrm>
            <a:off x="8246834" y="3533490"/>
            <a:ext cx="533400" cy="533400"/>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zh-CN" sz="2400" dirty="0"/>
              <a:t>A</a:t>
            </a:r>
            <a:endParaRPr lang="zh-CN" altLang="en-US" sz="2400" dirty="0"/>
          </a:p>
        </p:txBody>
      </p:sp>
      <p:sp>
        <p:nvSpPr>
          <p:cNvPr id="10" name="Oval 9">
            <a:extLst>
              <a:ext uri="{FF2B5EF4-FFF2-40B4-BE49-F238E27FC236}">
                <a16:creationId xmlns:a16="http://schemas.microsoft.com/office/drawing/2014/main" id="{0EC9CA70-B29A-CC2D-69BF-0A52D357A51A}"/>
              </a:ext>
            </a:extLst>
          </p:cNvPr>
          <p:cNvSpPr/>
          <p:nvPr/>
        </p:nvSpPr>
        <p:spPr>
          <a:xfrm>
            <a:off x="9755515" y="2516515"/>
            <a:ext cx="533400" cy="533400"/>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zh-CN" sz="2400" dirty="0"/>
              <a:t>B</a:t>
            </a:r>
            <a:endParaRPr lang="zh-CN" altLang="en-US" sz="2400" dirty="0"/>
          </a:p>
        </p:txBody>
      </p:sp>
      <p:sp>
        <p:nvSpPr>
          <p:cNvPr id="11" name="Oval 10">
            <a:extLst>
              <a:ext uri="{FF2B5EF4-FFF2-40B4-BE49-F238E27FC236}">
                <a16:creationId xmlns:a16="http://schemas.microsoft.com/office/drawing/2014/main" id="{DA2DCBE9-2A0F-C205-321F-B08C83DCA0F5}"/>
              </a:ext>
            </a:extLst>
          </p:cNvPr>
          <p:cNvSpPr/>
          <p:nvPr/>
        </p:nvSpPr>
        <p:spPr>
          <a:xfrm>
            <a:off x="11395326" y="3533490"/>
            <a:ext cx="533400" cy="533400"/>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zh-CN" sz="2400" dirty="0"/>
              <a:t>C</a:t>
            </a:r>
            <a:endParaRPr lang="zh-CN" altLang="en-US" sz="2400" dirty="0"/>
          </a:p>
        </p:txBody>
      </p:sp>
      <p:sp>
        <p:nvSpPr>
          <p:cNvPr id="12" name="Oval 11">
            <a:extLst>
              <a:ext uri="{FF2B5EF4-FFF2-40B4-BE49-F238E27FC236}">
                <a16:creationId xmlns:a16="http://schemas.microsoft.com/office/drawing/2014/main" id="{7B86A048-A964-53FC-E323-FB135386B1A1}"/>
              </a:ext>
            </a:extLst>
          </p:cNvPr>
          <p:cNvSpPr/>
          <p:nvPr/>
        </p:nvSpPr>
        <p:spPr>
          <a:xfrm>
            <a:off x="10443230" y="4818146"/>
            <a:ext cx="533400" cy="533400"/>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zh-CN" sz="2400" dirty="0"/>
              <a:t>D</a:t>
            </a:r>
            <a:endParaRPr lang="zh-CN" altLang="en-US" sz="2400" dirty="0"/>
          </a:p>
        </p:txBody>
      </p:sp>
      <p:sp>
        <p:nvSpPr>
          <p:cNvPr id="13" name="Oval 12">
            <a:extLst>
              <a:ext uri="{FF2B5EF4-FFF2-40B4-BE49-F238E27FC236}">
                <a16:creationId xmlns:a16="http://schemas.microsoft.com/office/drawing/2014/main" id="{B8FE662E-DB9C-D743-67B4-8B9397033890}"/>
              </a:ext>
            </a:extLst>
          </p:cNvPr>
          <p:cNvSpPr/>
          <p:nvPr/>
        </p:nvSpPr>
        <p:spPr>
          <a:xfrm>
            <a:off x="8955415" y="4807680"/>
            <a:ext cx="533400" cy="533400"/>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zh-CN" sz="2400" dirty="0"/>
              <a:t>E</a:t>
            </a:r>
            <a:endParaRPr lang="zh-CN" altLang="en-US" sz="2400" dirty="0"/>
          </a:p>
        </p:txBody>
      </p:sp>
      <p:cxnSp>
        <p:nvCxnSpPr>
          <p:cNvPr id="15" name="Straight Arrow Connector 14">
            <a:extLst>
              <a:ext uri="{FF2B5EF4-FFF2-40B4-BE49-F238E27FC236}">
                <a16:creationId xmlns:a16="http://schemas.microsoft.com/office/drawing/2014/main" id="{FE838204-C300-4538-0B7E-350212992525}"/>
              </a:ext>
            </a:extLst>
          </p:cNvPr>
          <p:cNvCxnSpPr>
            <a:cxnSpLocks/>
            <a:stCxn id="9" idx="7"/>
            <a:endCxn id="10" idx="3"/>
          </p:cNvCxnSpPr>
          <p:nvPr/>
        </p:nvCxnSpPr>
        <p:spPr>
          <a:xfrm flipV="1">
            <a:off x="8702119" y="2971800"/>
            <a:ext cx="1131511" cy="639805"/>
          </a:xfrm>
          <a:prstGeom prst="straightConnector1">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18" name="Straight Arrow Connector 17">
            <a:extLst>
              <a:ext uri="{FF2B5EF4-FFF2-40B4-BE49-F238E27FC236}">
                <a16:creationId xmlns:a16="http://schemas.microsoft.com/office/drawing/2014/main" id="{BC87849A-DE0F-19CB-909A-4D56A4A46C83}"/>
              </a:ext>
            </a:extLst>
          </p:cNvPr>
          <p:cNvCxnSpPr>
            <a:cxnSpLocks/>
            <a:endCxn id="13" idx="0"/>
          </p:cNvCxnSpPr>
          <p:nvPr/>
        </p:nvCxnSpPr>
        <p:spPr>
          <a:xfrm flipH="1">
            <a:off x="9222115" y="3032945"/>
            <a:ext cx="761043" cy="1774735"/>
          </a:xfrm>
          <a:prstGeom prst="straightConnector1">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20" name="Straight Arrow Connector 19">
            <a:extLst>
              <a:ext uri="{FF2B5EF4-FFF2-40B4-BE49-F238E27FC236}">
                <a16:creationId xmlns:a16="http://schemas.microsoft.com/office/drawing/2014/main" id="{02485F14-A440-1A6F-6E21-79372BDFDAF0}"/>
              </a:ext>
            </a:extLst>
          </p:cNvPr>
          <p:cNvCxnSpPr>
            <a:cxnSpLocks/>
            <a:stCxn id="10" idx="5"/>
            <a:endCxn id="11" idx="1"/>
          </p:cNvCxnSpPr>
          <p:nvPr/>
        </p:nvCxnSpPr>
        <p:spPr>
          <a:xfrm>
            <a:off x="10210800" y="2971800"/>
            <a:ext cx="1262641" cy="639805"/>
          </a:xfrm>
          <a:prstGeom prst="straightConnector1">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24" name="Straight Arrow Connector 23">
            <a:extLst>
              <a:ext uri="{FF2B5EF4-FFF2-40B4-BE49-F238E27FC236}">
                <a16:creationId xmlns:a16="http://schemas.microsoft.com/office/drawing/2014/main" id="{8D88B1BA-B4B6-FA58-2FFD-5BBCA3EF8113}"/>
              </a:ext>
            </a:extLst>
          </p:cNvPr>
          <p:cNvCxnSpPr>
            <a:cxnSpLocks/>
            <a:endCxn id="12" idx="0"/>
          </p:cNvCxnSpPr>
          <p:nvPr/>
        </p:nvCxnSpPr>
        <p:spPr>
          <a:xfrm>
            <a:off x="10139387" y="3049915"/>
            <a:ext cx="570543" cy="1768231"/>
          </a:xfrm>
          <a:prstGeom prst="straightConnector1">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27" name="Straight Arrow Connector 26">
            <a:extLst>
              <a:ext uri="{FF2B5EF4-FFF2-40B4-BE49-F238E27FC236}">
                <a16:creationId xmlns:a16="http://schemas.microsoft.com/office/drawing/2014/main" id="{5DB8B4D5-18E2-C0DE-FFC7-ECC6E09552D2}"/>
              </a:ext>
            </a:extLst>
          </p:cNvPr>
          <p:cNvCxnSpPr>
            <a:cxnSpLocks/>
            <a:stCxn id="11" idx="3"/>
            <a:endCxn id="12" idx="7"/>
          </p:cNvCxnSpPr>
          <p:nvPr/>
        </p:nvCxnSpPr>
        <p:spPr>
          <a:xfrm flipH="1">
            <a:off x="10898515" y="3988775"/>
            <a:ext cx="574926" cy="907486"/>
          </a:xfrm>
          <a:prstGeom prst="straightConnector1">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40" name="Straight Arrow Connector 39">
            <a:extLst>
              <a:ext uri="{FF2B5EF4-FFF2-40B4-BE49-F238E27FC236}">
                <a16:creationId xmlns:a16="http://schemas.microsoft.com/office/drawing/2014/main" id="{CB77F193-4B8D-851D-FD33-9B97AA8BF362}"/>
              </a:ext>
            </a:extLst>
          </p:cNvPr>
          <p:cNvCxnSpPr>
            <a:cxnSpLocks/>
            <a:stCxn id="9" idx="6"/>
            <a:endCxn id="11" idx="2"/>
          </p:cNvCxnSpPr>
          <p:nvPr/>
        </p:nvCxnSpPr>
        <p:spPr>
          <a:xfrm>
            <a:off x="8780234" y="3800190"/>
            <a:ext cx="2615092" cy="0"/>
          </a:xfrm>
          <a:prstGeom prst="straightConnector1">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51" name="Straight Arrow Connector 50">
            <a:extLst>
              <a:ext uri="{FF2B5EF4-FFF2-40B4-BE49-F238E27FC236}">
                <a16:creationId xmlns:a16="http://schemas.microsoft.com/office/drawing/2014/main" id="{A97FE22F-241A-01BF-5626-94F9403F006A}"/>
              </a:ext>
            </a:extLst>
          </p:cNvPr>
          <p:cNvCxnSpPr>
            <a:cxnSpLocks/>
            <a:stCxn id="12" idx="2"/>
            <a:endCxn id="13" idx="6"/>
          </p:cNvCxnSpPr>
          <p:nvPr/>
        </p:nvCxnSpPr>
        <p:spPr>
          <a:xfrm flipH="1" flipV="1">
            <a:off x="9488815" y="5074380"/>
            <a:ext cx="954415" cy="10466"/>
          </a:xfrm>
          <a:prstGeom prst="straightConnector1">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57" name="TextBox 56">
            <a:extLst>
              <a:ext uri="{FF2B5EF4-FFF2-40B4-BE49-F238E27FC236}">
                <a16:creationId xmlns:a16="http://schemas.microsoft.com/office/drawing/2014/main" id="{8CC33B34-A1F4-7FB2-EC11-52C00BE9C98C}"/>
              </a:ext>
            </a:extLst>
          </p:cNvPr>
          <p:cNvSpPr txBox="1"/>
          <p:nvPr/>
        </p:nvSpPr>
        <p:spPr>
          <a:xfrm>
            <a:off x="8955415" y="2924341"/>
            <a:ext cx="402824" cy="461665"/>
          </a:xfrm>
          <a:prstGeom prst="rect">
            <a:avLst/>
          </a:prstGeom>
          <a:noFill/>
        </p:spPr>
        <p:txBody>
          <a:bodyPr wrap="square" rtlCol="0">
            <a:spAutoFit/>
          </a:bodyPr>
          <a:lstStyle/>
          <a:p>
            <a:r>
              <a:rPr lang="en-US" altLang="zh-CN" sz="2400" dirty="0"/>
              <a:t>6</a:t>
            </a:r>
            <a:endParaRPr lang="zh-CN" altLang="en-US" sz="2400" dirty="0"/>
          </a:p>
        </p:txBody>
      </p:sp>
      <p:sp>
        <p:nvSpPr>
          <p:cNvPr id="61" name="TextBox 60">
            <a:extLst>
              <a:ext uri="{FF2B5EF4-FFF2-40B4-BE49-F238E27FC236}">
                <a16:creationId xmlns:a16="http://schemas.microsoft.com/office/drawing/2014/main" id="{975802D1-552F-9969-38D8-F201A7508CCD}"/>
              </a:ext>
            </a:extLst>
          </p:cNvPr>
          <p:cNvSpPr txBox="1"/>
          <p:nvPr/>
        </p:nvSpPr>
        <p:spPr>
          <a:xfrm>
            <a:off x="9184618" y="3421873"/>
            <a:ext cx="402824" cy="461665"/>
          </a:xfrm>
          <a:prstGeom prst="rect">
            <a:avLst/>
          </a:prstGeom>
          <a:noFill/>
        </p:spPr>
        <p:txBody>
          <a:bodyPr wrap="square" rtlCol="0">
            <a:spAutoFit/>
          </a:bodyPr>
          <a:lstStyle/>
          <a:p>
            <a:r>
              <a:rPr lang="en-US" altLang="zh-CN" sz="2400" dirty="0"/>
              <a:t>2</a:t>
            </a:r>
            <a:endParaRPr lang="zh-CN" altLang="en-US" sz="2400" dirty="0"/>
          </a:p>
        </p:txBody>
      </p:sp>
      <p:sp>
        <p:nvSpPr>
          <p:cNvPr id="62" name="TextBox 61">
            <a:extLst>
              <a:ext uri="{FF2B5EF4-FFF2-40B4-BE49-F238E27FC236}">
                <a16:creationId xmlns:a16="http://schemas.microsoft.com/office/drawing/2014/main" id="{D6601F07-7E22-8840-894B-52FF66D3A54C}"/>
              </a:ext>
            </a:extLst>
          </p:cNvPr>
          <p:cNvSpPr txBox="1"/>
          <p:nvPr/>
        </p:nvSpPr>
        <p:spPr>
          <a:xfrm>
            <a:off x="10750025" y="2963387"/>
            <a:ext cx="402824" cy="461665"/>
          </a:xfrm>
          <a:prstGeom prst="rect">
            <a:avLst/>
          </a:prstGeom>
          <a:noFill/>
        </p:spPr>
        <p:txBody>
          <a:bodyPr wrap="square" rtlCol="0">
            <a:spAutoFit/>
          </a:bodyPr>
          <a:lstStyle/>
          <a:p>
            <a:r>
              <a:rPr lang="en-US" altLang="zh-CN" sz="2400" dirty="0"/>
              <a:t>3</a:t>
            </a:r>
            <a:endParaRPr lang="zh-CN" altLang="en-US" sz="2400" dirty="0"/>
          </a:p>
        </p:txBody>
      </p:sp>
      <p:sp>
        <p:nvSpPr>
          <p:cNvPr id="64" name="TextBox 63">
            <a:extLst>
              <a:ext uri="{FF2B5EF4-FFF2-40B4-BE49-F238E27FC236}">
                <a16:creationId xmlns:a16="http://schemas.microsoft.com/office/drawing/2014/main" id="{F05BC3FF-2C42-9FF5-4416-34B61D9A626B}"/>
              </a:ext>
            </a:extLst>
          </p:cNvPr>
          <p:cNvSpPr txBox="1"/>
          <p:nvPr/>
        </p:nvSpPr>
        <p:spPr>
          <a:xfrm>
            <a:off x="10529358" y="4152128"/>
            <a:ext cx="402824" cy="461665"/>
          </a:xfrm>
          <a:prstGeom prst="rect">
            <a:avLst/>
          </a:prstGeom>
          <a:noFill/>
        </p:spPr>
        <p:txBody>
          <a:bodyPr wrap="square" rtlCol="0">
            <a:spAutoFit/>
          </a:bodyPr>
          <a:lstStyle/>
          <a:p>
            <a:r>
              <a:rPr lang="en-US" altLang="zh-CN" sz="2400" dirty="0"/>
              <a:t>1</a:t>
            </a:r>
            <a:endParaRPr lang="zh-CN" altLang="en-US" sz="2400" dirty="0"/>
          </a:p>
        </p:txBody>
      </p:sp>
      <p:sp>
        <p:nvSpPr>
          <p:cNvPr id="65" name="TextBox 64">
            <a:extLst>
              <a:ext uri="{FF2B5EF4-FFF2-40B4-BE49-F238E27FC236}">
                <a16:creationId xmlns:a16="http://schemas.microsoft.com/office/drawing/2014/main" id="{AC3754A1-365C-5F2A-6DA1-6D742471BA4D}"/>
              </a:ext>
            </a:extLst>
          </p:cNvPr>
          <p:cNvSpPr txBox="1"/>
          <p:nvPr/>
        </p:nvSpPr>
        <p:spPr>
          <a:xfrm>
            <a:off x="9385265" y="4243252"/>
            <a:ext cx="402824" cy="461665"/>
          </a:xfrm>
          <a:prstGeom prst="rect">
            <a:avLst/>
          </a:prstGeom>
          <a:noFill/>
        </p:spPr>
        <p:txBody>
          <a:bodyPr wrap="square" rtlCol="0">
            <a:spAutoFit/>
          </a:bodyPr>
          <a:lstStyle/>
          <a:p>
            <a:r>
              <a:rPr lang="en-US" altLang="zh-CN" sz="2400" dirty="0"/>
              <a:t>5</a:t>
            </a:r>
            <a:endParaRPr lang="zh-CN" altLang="en-US" sz="2400" dirty="0"/>
          </a:p>
        </p:txBody>
      </p:sp>
      <p:sp>
        <p:nvSpPr>
          <p:cNvPr id="66" name="TextBox 65">
            <a:extLst>
              <a:ext uri="{FF2B5EF4-FFF2-40B4-BE49-F238E27FC236}">
                <a16:creationId xmlns:a16="http://schemas.microsoft.com/office/drawing/2014/main" id="{8B00F70A-6D66-90F6-0971-1237D8A315A5}"/>
              </a:ext>
            </a:extLst>
          </p:cNvPr>
          <p:cNvSpPr txBox="1"/>
          <p:nvPr/>
        </p:nvSpPr>
        <p:spPr>
          <a:xfrm>
            <a:off x="11183290" y="4250743"/>
            <a:ext cx="402824" cy="461665"/>
          </a:xfrm>
          <a:prstGeom prst="rect">
            <a:avLst/>
          </a:prstGeom>
          <a:noFill/>
        </p:spPr>
        <p:txBody>
          <a:bodyPr wrap="square" rtlCol="0">
            <a:spAutoFit/>
          </a:bodyPr>
          <a:lstStyle/>
          <a:p>
            <a:r>
              <a:rPr lang="en-US" altLang="zh-CN" sz="2400" dirty="0"/>
              <a:t>1</a:t>
            </a:r>
            <a:endParaRPr lang="zh-CN" altLang="en-US" sz="2400" dirty="0"/>
          </a:p>
        </p:txBody>
      </p:sp>
      <p:sp>
        <p:nvSpPr>
          <p:cNvPr id="67" name="TextBox 66">
            <a:extLst>
              <a:ext uri="{FF2B5EF4-FFF2-40B4-BE49-F238E27FC236}">
                <a16:creationId xmlns:a16="http://schemas.microsoft.com/office/drawing/2014/main" id="{7025F515-0A8C-673A-7646-2205B9016902}"/>
              </a:ext>
            </a:extLst>
          </p:cNvPr>
          <p:cNvSpPr txBox="1"/>
          <p:nvPr/>
        </p:nvSpPr>
        <p:spPr>
          <a:xfrm>
            <a:off x="9708418" y="4996265"/>
            <a:ext cx="402824" cy="461665"/>
          </a:xfrm>
          <a:prstGeom prst="rect">
            <a:avLst/>
          </a:prstGeom>
          <a:noFill/>
        </p:spPr>
        <p:txBody>
          <a:bodyPr wrap="square" rtlCol="0">
            <a:spAutoFit/>
          </a:bodyPr>
          <a:lstStyle/>
          <a:p>
            <a:r>
              <a:rPr lang="en-US" altLang="zh-CN" sz="2400" dirty="0"/>
              <a:t>2</a:t>
            </a:r>
            <a:endParaRPr lang="zh-CN" altLang="en-US" sz="2400" dirty="0"/>
          </a:p>
        </p:txBody>
      </p:sp>
    </p:spTree>
    <p:extLst>
      <p:ext uri="{BB962C8B-B14F-4D97-AF65-F5344CB8AC3E}">
        <p14:creationId xmlns:p14="http://schemas.microsoft.com/office/powerpoint/2010/main" val="33294478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93933-78B9-1E4D-531E-F5C0F811B91D}"/>
              </a:ext>
            </a:extLst>
          </p:cNvPr>
          <p:cNvSpPr>
            <a:spLocks noGrp="1"/>
          </p:cNvSpPr>
          <p:nvPr>
            <p:ph type="title"/>
          </p:nvPr>
        </p:nvSpPr>
        <p:spPr/>
        <p:txBody>
          <a:bodyPr/>
          <a:lstStyle/>
          <a:p>
            <a:r>
              <a:rPr lang="nl-NL" altLang="zh-CN" dirty="0"/>
              <a:t>Lecture 5.2 - Distance-Vector</a:t>
            </a:r>
            <a:endParaRPr lang="zh-CN" altLang="en-US" dirty="0"/>
          </a:p>
        </p:txBody>
      </p:sp>
      <p:sp>
        <p:nvSpPr>
          <p:cNvPr id="3" name="Slide Number Placeholder 2">
            <a:extLst>
              <a:ext uri="{FF2B5EF4-FFF2-40B4-BE49-F238E27FC236}">
                <a16:creationId xmlns:a16="http://schemas.microsoft.com/office/drawing/2014/main" id="{D13A4206-C2DF-9B78-0D85-C65C67C4507B}"/>
              </a:ext>
            </a:extLst>
          </p:cNvPr>
          <p:cNvSpPr>
            <a:spLocks noGrp="1"/>
          </p:cNvSpPr>
          <p:nvPr>
            <p:ph type="sldNum" sz="quarter" idx="12"/>
          </p:nvPr>
        </p:nvSpPr>
        <p:spPr/>
        <p:txBody>
          <a:bodyPr/>
          <a:lstStyle/>
          <a:p>
            <a:fld id="{EA7C8D44-3667-46F6-9772-CC52308E2A7F}" type="slidenum">
              <a:rPr kumimoji="0" lang="en-US" smtClean="0"/>
              <a:pPr/>
              <a:t>4</a:t>
            </a:fld>
            <a:endParaRPr kumimoji="0" lang="en-US" dirty="0"/>
          </a:p>
        </p:txBody>
      </p:sp>
      <p:sp>
        <p:nvSpPr>
          <p:cNvPr id="4" name="Content Placeholder 3">
            <a:extLst>
              <a:ext uri="{FF2B5EF4-FFF2-40B4-BE49-F238E27FC236}">
                <a16:creationId xmlns:a16="http://schemas.microsoft.com/office/drawing/2014/main" id="{D795F35A-217B-7B69-815F-06D41DA22B42}"/>
              </a:ext>
            </a:extLst>
          </p:cNvPr>
          <p:cNvSpPr>
            <a:spLocks noGrp="1"/>
          </p:cNvSpPr>
          <p:nvPr>
            <p:ph sz="quarter" idx="1"/>
          </p:nvPr>
        </p:nvSpPr>
        <p:spPr>
          <a:xfrm>
            <a:off x="609600" y="1219200"/>
            <a:ext cx="10972800" cy="3657600"/>
          </a:xfrm>
        </p:spPr>
        <p:txBody>
          <a:bodyPr>
            <a:normAutofit fontScale="62500" lnSpcReduction="20000"/>
          </a:bodyPr>
          <a:lstStyle/>
          <a:p>
            <a:r>
              <a:rPr lang="en-US" altLang="zh-CN" dirty="0"/>
              <a:t>Alice (</a:t>
            </a:r>
            <a:r>
              <a:rPr lang="zh-CN" altLang="en-US" dirty="0"/>
              <a:t>𝐴</a:t>
            </a:r>
            <a:r>
              <a:rPr lang="en-US" altLang="zh-CN" dirty="0"/>
              <a:t>), Bob (</a:t>
            </a:r>
            <a:r>
              <a:rPr lang="zh-CN" altLang="en-US" dirty="0"/>
              <a:t>𝐵</a:t>
            </a:r>
            <a:r>
              <a:rPr lang="en-US" altLang="zh-CN" dirty="0"/>
              <a:t>), Connie (</a:t>
            </a:r>
            <a:r>
              <a:rPr lang="zh-CN" altLang="en-US" dirty="0"/>
              <a:t>𝐶</a:t>
            </a:r>
            <a:r>
              <a:rPr lang="en-US" altLang="zh-CN" dirty="0"/>
              <a:t>), and Diego (</a:t>
            </a:r>
            <a:r>
              <a:rPr lang="zh-CN" altLang="en-US" dirty="0"/>
              <a:t>𝐷</a:t>
            </a:r>
            <a:r>
              <a:rPr lang="en-US" altLang="zh-CN" dirty="0"/>
              <a:t>) are connected to the local network, which runs the distance-vector algorithm.  Assumptions:</a:t>
            </a:r>
          </a:p>
          <a:p>
            <a:pPr lvl="1"/>
            <a:r>
              <a:rPr lang="en-US" altLang="zh-CN" dirty="0"/>
              <a:t>Static routes are installed at time </a:t>
            </a:r>
            <a:r>
              <a:rPr lang="zh-CN" altLang="en-US" dirty="0"/>
              <a:t>𝑡 </a:t>
            </a:r>
            <a:r>
              <a:rPr lang="en-US" altLang="zh-CN" dirty="0"/>
              <a:t>= 0.</a:t>
            </a:r>
          </a:p>
          <a:p>
            <a:pPr lvl="1"/>
            <a:r>
              <a:rPr lang="en-US" altLang="zh-CN" dirty="0"/>
              <a:t>Routers send periodic advertisements every 2 seconds, starting at </a:t>
            </a:r>
            <a:r>
              <a:rPr lang="zh-CN" altLang="en-US" dirty="0"/>
              <a:t>𝑡 </a:t>
            </a:r>
            <a:r>
              <a:rPr lang="en-US" altLang="zh-CN" dirty="0"/>
              <a:t>= 0. (Simplifying assumption assuming synchronized clocks for all routers.)</a:t>
            </a:r>
          </a:p>
          <a:p>
            <a:pPr lvl="1"/>
            <a:r>
              <a:rPr lang="en-US" altLang="zh-CN" dirty="0"/>
              <a:t>Routing table entries expire after TTL=10 seconds of receiving no advertisements.</a:t>
            </a:r>
          </a:p>
          <a:p>
            <a:pPr lvl="1"/>
            <a:r>
              <a:rPr lang="en-US" altLang="zh-CN" dirty="0"/>
              <a:t>Every second, each router (1) expires routes based on TTL, then (2) processes advertisements and updates its table, then (3) sends out advertisements if </a:t>
            </a:r>
            <a:r>
              <a:rPr lang="zh-CN" altLang="en-US" dirty="0"/>
              <a:t>𝑡 </a:t>
            </a:r>
            <a:r>
              <a:rPr lang="en-US" altLang="zh-CN" dirty="0"/>
              <a:t>is even (every 2 seconds).</a:t>
            </a:r>
          </a:p>
          <a:p>
            <a:pPr lvl="1"/>
            <a:r>
              <a:rPr lang="en-US" altLang="zh-CN" dirty="0"/>
              <a:t>Link costs correspond to packet travel times (in seconds). Ignore processing and queuing delays.</a:t>
            </a:r>
          </a:p>
          <a:p>
            <a:r>
              <a:rPr lang="en-US" altLang="zh-CN" dirty="0"/>
              <a:t>Q1 Fill in R1’s table at steady state. If a host is directly connected, the next hop is “Direct” </a:t>
            </a:r>
          </a:p>
          <a:p>
            <a:r>
              <a:rPr lang="en-US" altLang="zh-CN" dirty="0"/>
              <a:t>After the network converges, the R1 - R2 link is broken, and split horizon is enabled on all routers. </a:t>
            </a:r>
          </a:p>
          <a:p>
            <a:r>
              <a:rPr lang="en-US" altLang="zh-CN" dirty="0"/>
              <a:t>Q2 Fill in R1’s table at the new steady state after the R1 - R2 link is broken.</a:t>
            </a:r>
          </a:p>
          <a:p>
            <a:r>
              <a:rPr lang="en-US" altLang="zh-CN" sz="2800" dirty="0"/>
              <a:t>Q3 Suppose R1’s original table entry for destination </a:t>
            </a:r>
            <a:r>
              <a:rPr lang="zh-CN" altLang="en-US" sz="2800" dirty="0"/>
              <a:t>𝐶 </a:t>
            </a:r>
            <a:r>
              <a:rPr lang="en-US" altLang="zh-CN" sz="2800" dirty="0"/>
              <a:t>expires at </a:t>
            </a:r>
            <a:r>
              <a:rPr lang="zh-CN" altLang="en-US" sz="2800" dirty="0"/>
              <a:t>𝑡 </a:t>
            </a:r>
            <a:r>
              <a:rPr lang="en-US" altLang="zh-CN" sz="2800" dirty="0"/>
              <a:t>= 20. At what time step does R1’s table reach the new steady state in Q2? Assume split horizon but no route poisoning.</a:t>
            </a:r>
          </a:p>
          <a:p>
            <a:r>
              <a:rPr lang="en-US" altLang="zh-CN" sz="2700" dirty="0"/>
              <a:t>Q4 Redo Q3 assuming both split horizon and route poisoning.</a:t>
            </a:r>
          </a:p>
        </p:txBody>
      </p:sp>
      <p:pic>
        <p:nvPicPr>
          <p:cNvPr id="6" name="Picture 5" descr="This diagram appears to represent a flowchart or network diagram with nodes labeled as A, R1, R2, C, B, and R3, and connections or branches between them, possibly indicating a sequence or process.&#10;&#10;AI-generated content may be incorrect.">
            <a:extLst>
              <a:ext uri="{FF2B5EF4-FFF2-40B4-BE49-F238E27FC236}">
                <a16:creationId xmlns:a16="http://schemas.microsoft.com/office/drawing/2014/main" id="{3984926F-41BF-EFAD-24B7-CCB33C478828}"/>
              </a:ext>
            </a:extLst>
          </p:cNvPr>
          <p:cNvPicPr>
            <a:picLocks noChangeAspect="1"/>
          </p:cNvPicPr>
          <p:nvPr/>
        </p:nvPicPr>
        <p:blipFill>
          <a:blip r:embed="rId3"/>
          <a:stretch>
            <a:fillRect/>
          </a:stretch>
        </p:blipFill>
        <p:spPr>
          <a:xfrm>
            <a:off x="76199" y="4743176"/>
            <a:ext cx="5872765" cy="1581424"/>
          </a:xfrm>
          <a:prstGeom prst="rect">
            <a:avLst/>
          </a:prstGeom>
        </p:spPr>
      </p:pic>
      <p:pic>
        <p:nvPicPr>
          <p:cNvPr id="8" name="Picture 7" descr="The diagram illustrates a flowchart or logic diagram with nodes labeled as A, R1, R2, C, B, R3, and D, showing connections or relationships between these elements.&#10;&#10;AI-generated content may be incorrect.">
            <a:extLst>
              <a:ext uri="{FF2B5EF4-FFF2-40B4-BE49-F238E27FC236}">
                <a16:creationId xmlns:a16="http://schemas.microsoft.com/office/drawing/2014/main" id="{465FBA92-BBE6-6107-7975-9EC2B01CECCF}"/>
              </a:ext>
            </a:extLst>
          </p:cNvPr>
          <p:cNvPicPr>
            <a:picLocks noChangeAspect="1"/>
          </p:cNvPicPr>
          <p:nvPr/>
        </p:nvPicPr>
        <p:blipFill>
          <a:blip r:embed="rId4"/>
          <a:stretch>
            <a:fillRect/>
          </a:stretch>
        </p:blipFill>
        <p:spPr>
          <a:xfrm>
            <a:off x="6091656" y="4693112"/>
            <a:ext cx="5721383" cy="1631488"/>
          </a:xfrm>
          <a:prstGeom prst="rect">
            <a:avLst/>
          </a:prstGeom>
        </p:spPr>
      </p:pic>
    </p:spTree>
    <p:extLst>
      <p:ext uri="{BB962C8B-B14F-4D97-AF65-F5344CB8AC3E}">
        <p14:creationId xmlns:p14="http://schemas.microsoft.com/office/powerpoint/2010/main" val="16681672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2047B-141B-3251-DE0E-550D4EE16E67}"/>
              </a:ext>
            </a:extLst>
          </p:cNvPr>
          <p:cNvSpPr>
            <a:spLocks noGrp="1"/>
          </p:cNvSpPr>
          <p:nvPr>
            <p:ph type="title"/>
          </p:nvPr>
        </p:nvSpPr>
        <p:spPr/>
        <p:txBody>
          <a:bodyPr/>
          <a:lstStyle/>
          <a:p>
            <a:r>
              <a:rPr lang="nl-NL" altLang="zh-CN" dirty="0"/>
              <a:t>Lecture 5.3 - Link-State</a:t>
            </a:r>
            <a:endParaRPr lang="zh-CN" altLang="en-US" dirty="0"/>
          </a:p>
        </p:txBody>
      </p:sp>
      <p:sp>
        <p:nvSpPr>
          <p:cNvPr id="3" name="Slide Number Placeholder 2">
            <a:extLst>
              <a:ext uri="{FF2B5EF4-FFF2-40B4-BE49-F238E27FC236}">
                <a16:creationId xmlns:a16="http://schemas.microsoft.com/office/drawing/2014/main" id="{9C30C5B6-47D2-2CAF-AF41-B49AD0C69FA6}"/>
              </a:ext>
            </a:extLst>
          </p:cNvPr>
          <p:cNvSpPr>
            <a:spLocks noGrp="1"/>
          </p:cNvSpPr>
          <p:nvPr>
            <p:ph type="sldNum" sz="quarter" idx="12"/>
          </p:nvPr>
        </p:nvSpPr>
        <p:spPr/>
        <p:txBody>
          <a:bodyPr/>
          <a:lstStyle/>
          <a:p>
            <a:fld id="{EA7C8D44-3667-46F6-9772-CC52308E2A7F}" type="slidenum">
              <a:rPr kumimoji="0" lang="en-US" smtClean="0"/>
              <a:pPr/>
              <a:t>5</a:t>
            </a:fld>
            <a:endParaRPr kumimoji="0" lang="en-US" dirty="0"/>
          </a:p>
        </p:txBody>
      </p:sp>
      <p:sp>
        <p:nvSpPr>
          <p:cNvPr id="4" name="Content Placeholder 3">
            <a:extLst>
              <a:ext uri="{FF2B5EF4-FFF2-40B4-BE49-F238E27FC236}">
                <a16:creationId xmlns:a16="http://schemas.microsoft.com/office/drawing/2014/main" id="{A4E129ED-CE46-4B39-F97A-219964307A40}"/>
              </a:ext>
            </a:extLst>
          </p:cNvPr>
          <p:cNvSpPr>
            <a:spLocks noGrp="1"/>
          </p:cNvSpPr>
          <p:nvPr>
            <p:ph sz="quarter" idx="1"/>
          </p:nvPr>
        </p:nvSpPr>
        <p:spPr>
          <a:xfrm>
            <a:off x="609600" y="1219200"/>
            <a:ext cx="5791200" cy="5486400"/>
          </a:xfrm>
        </p:spPr>
        <p:txBody>
          <a:bodyPr>
            <a:normAutofit fontScale="92500" lnSpcReduction="10000"/>
          </a:bodyPr>
          <a:lstStyle/>
          <a:p>
            <a:r>
              <a:rPr lang="en-US" altLang="zh-CN" sz="1600" dirty="0"/>
              <a:t>Consider the following network graph with three hosts (A, B, C) and six routers (R1 - R6). For the following questions, assume that the routers run a link-state routing protocol and the routing state has converged. Every link is up unless otherwise noted. When picking between equal-cost paths, the routers pick the route through the neighbor with the lower ID number. For each answer, please provide a concise explanation.</a:t>
            </a:r>
          </a:p>
          <a:p>
            <a:pPr lvl="1"/>
            <a:r>
              <a:rPr lang="en-US" altLang="zh-CN" sz="1400" dirty="0"/>
              <a:t>Note that all subparts are independent questions (changes made in one subpart do not affect the subsequent ones).</a:t>
            </a:r>
          </a:p>
          <a:p>
            <a:r>
              <a:rPr lang="en-US" altLang="zh-CN" sz="1600" dirty="0"/>
              <a:t>Q1. Suppose that the link between R3 and R4 goes down. R3 and R4 have recomputed their routes, but they have not yet sent updates.  What route will a packet from A to C take?</a:t>
            </a:r>
          </a:p>
          <a:p>
            <a:r>
              <a:rPr lang="en-US" altLang="zh-CN" sz="1600" dirty="0"/>
              <a:t>Q2. Suppose that the link between R2 and R3 goes down. R2 and R3 have recomputed their routes, but have not yet sent updates.  What route will a packet from A to C take? </a:t>
            </a:r>
          </a:p>
          <a:p>
            <a:r>
              <a:rPr lang="en-US" altLang="zh-CN" sz="1600" dirty="0"/>
              <a:t>Q3.  Assume that at time t=0, A sends a packet to C. At t=0.5 seconds, the link between R4 and R5 goes down, and R4 and R5 instantaneously recognize and recompute their routes. Assume that link-state advertisements are processed and propagated instantaneously. A link’s propagation delay is equal to the link costs in the diagram (in seconds), i.e. R1 - R2 has a 1-second delay, R2 - R3 has 2-second delay, </a:t>
            </a:r>
            <a:r>
              <a:rPr lang="en-US" altLang="zh-CN" sz="1600" dirty="0" err="1"/>
              <a:t>etc</a:t>
            </a:r>
            <a:r>
              <a:rPr lang="en-US" altLang="zh-CN" sz="1600" dirty="0"/>
              <a:t>). You can ignore all processing and queuing delays. Does the packet reach its destination? If so, write down the route the packet from A to C takes.</a:t>
            </a:r>
            <a:endParaRPr lang="zh-CN" altLang="en-US" sz="1600" dirty="0"/>
          </a:p>
        </p:txBody>
      </p:sp>
      <p:pic>
        <p:nvPicPr>
          <p:cNvPr id="5" name="Picture 4">
            <a:extLst>
              <a:ext uri="{FF2B5EF4-FFF2-40B4-BE49-F238E27FC236}">
                <a16:creationId xmlns:a16="http://schemas.microsoft.com/office/drawing/2014/main" id="{664C32AF-CC1B-DA13-AA7A-6C911A8924EC}"/>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400800" y="1752600"/>
            <a:ext cx="5712155" cy="2988919"/>
          </a:xfrm>
          <a:prstGeom prst="rect">
            <a:avLst/>
          </a:prstGeom>
        </p:spPr>
      </p:pic>
    </p:spTree>
    <p:extLst>
      <p:ext uri="{BB962C8B-B14F-4D97-AF65-F5344CB8AC3E}">
        <p14:creationId xmlns:p14="http://schemas.microsoft.com/office/powerpoint/2010/main" val="22599217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F2CD81-45DB-5CCD-7CC9-C80160B4B882}"/>
              </a:ext>
            </a:extLst>
          </p:cNvPr>
          <p:cNvSpPr>
            <a:spLocks noGrp="1"/>
          </p:cNvSpPr>
          <p:nvPr>
            <p:ph type="title"/>
          </p:nvPr>
        </p:nvSpPr>
        <p:spPr/>
        <p:txBody>
          <a:bodyPr/>
          <a:lstStyle/>
          <a:p>
            <a:r>
              <a:rPr lang="nl-NL" altLang="zh-CN" dirty="0"/>
              <a:t>Lecture 6 - IP Addressing </a:t>
            </a:r>
            <a:endParaRPr lang="zh-CN" altLang="en-US" dirty="0"/>
          </a:p>
        </p:txBody>
      </p:sp>
      <p:sp>
        <p:nvSpPr>
          <p:cNvPr id="3" name="Slide Number Placeholder 2">
            <a:extLst>
              <a:ext uri="{FF2B5EF4-FFF2-40B4-BE49-F238E27FC236}">
                <a16:creationId xmlns:a16="http://schemas.microsoft.com/office/drawing/2014/main" id="{DA37C9C9-55D3-8886-DD27-91C3AB9D28C9}"/>
              </a:ext>
            </a:extLst>
          </p:cNvPr>
          <p:cNvSpPr>
            <a:spLocks noGrp="1"/>
          </p:cNvSpPr>
          <p:nvPr>
            <p:ph type="sldNum" sz="quarter" idx="12"/>
          </p:nvPr>
        </p:nvSpPr>
        <p:spPr/>
        <p:txBody>
          <a:bodyPr/>
          <a:lstStyle/>
          <a:p>
            <a:fld id="{EA7C8D44-3667-46F6-9772-CC52308E2A7F}" type="slidenum">
              <a:rPr kumimoji="0" lang="en-US" smtClean="0"/>
              <a:pPr/>
              <a:t>6</a:t>
            </a:fld>
            <a:endParaRPr kumimoji="0" lang="en-US" dirty="0"/>
          </a:p>
        </p:txBody>
      </p:sp>
      <p:sp>
        <p:nvSpPr>
          <p:cNvPr id="4" name="Content Placeholder 3">
            <a:extLst>
              <a:ext uri="{FF2B5EF4-FFF2-40B4-BE49-F238E27FC236}">
                <a16:creationId xmlns:a16="http://schemas.microsoft.com/office/drawing/2014/main" id="{6576AAD7-D6E1-4323-59DF-12A4E73EDE51}"/>
              </a:ext>
            </a:extLst>
          </p:cNvPr>
          <p:cNvSpPr>
            <a:spLocks noGrp="1"/>
          </p:cNvSpPr>
          <p:nvPr>
            <p:ph sz="quarter" idx="1"/>
          </p:nvPr>
        </p:nvSpPr>
        <p:spPr>
          <a:xfrm>
            <a:off x="609600" y="1219200"/>
            <a:ext cx="8686800" cy="5137150"/>
          </a:xfrm>
        </p:spPr>
        <p:txBody>
          <a:bodyPr>
            <a:normAutofit fontScale="70000" lnSpcReduction="20000"/>
          </a:bodyPr>
          <a:lstStyle/>
          <a:p>
            <a:r>
              <a:rPr lang="en-US" altLang="zh-CN" dirty="0"/>
              <a:t>Suppose hofstra.edu is the provider AS for Engineering (EE), CS, Math, and Biology, and needs to assign IPv4 addresses to them. Assume that CIDR (Classless Inter-Domain Routing) addressing is used, and that hofstra.edu has the prefix: 198.51.0.0/16. The address space is allocated as follows:</a:t>
            </a:r>
          </a:p>
          <a:p>
            <a:pPr lvl="1"/>
            <a:r>
              <a:rPr lang="en-US" altLang="zh-CN" dirty="0"/>
              <a:t>Chemistry: 198.51.0.0/18 </a:t>
            </a:r>
          </a:p>
          <a:p>
            <a:pPr lvl="1"/>
            <a:r>
              <a:rPr lang="en-US" altLang="zh-CN" dirty="0"/>
              <a:t>Math: 198.51.128.0/18 </a:t>
            </a:r>
          </a:p>
          <a:p>
            <a:pPr lvl="1"/>
            <a:r>
              <a:rPr lang="en-US" altLang="zh-CN" dirty="0"/>
              <a:t>The block 198.51.192.0/18 is reserved for EE and CS </a:t>
            </a:r>
          </a:p>
          <a:p>
            <a:pPr lvl="1"/>
            <a:r>
              <a:rPr lang="en-US" altLang="zh-CN" dirty="0"/>
              <a:t>The block 198.51.64.0/18 is currently unassigned </a:t>
            </a:r>
          </a:p>
          <a:p>
            <a:r>
              <a:rPr lang="en-US" altLang="zh-CN" dirty="0"/>
              <a:t>Questions</a:t>
            </a:r>
          </a:p>
          <a:p>
            <a:r>
              <a:rPr lang="en-US" altLang="zh-CN" dirty="0"/>
              <a:t>1) Which addresses are included in the Math department’s prefix? How many addresses are in this range?</a:t>
            </a:r>
          </a:p>
          <a:p>
            <a:r>
              <a:rPr lang="en-US" altLang="zh-CN" dirty="0"/>
              <a:t>2) The block 198.51.192.0/18 is reserved for EE and CS. Assign equal halves of this address space to the two departments.</a:t>
            </a:r>
          </a:p>
          <a:p>
            <a:r>
              <a:rPr lang="en-US" altLang="zh-CN" dirty="0"/>
              <a:t>3) You want to start a new department of Data Science, and assign it an unused address range. You foresee that no more than 90 people will enroll. Assuming one address per person, what prefix would you assign to minimize unused/wasted addresses?</a:t>
            </a:r>
          </a:p>
          <a:p>
            <a:r>
              <a:rPr lang="en-US" altLang="zh-CN" dirty="0"/>
              <a:t>4) After assigning the Data Science prefix, suppose Biology needs an address block for 30 people.</a:t>
            </a:r>
            <a:br>
              <a:rPr lang="en-US" altLang="zh-CN" dirty="0"/>
            </a:br>
            <a:r>
              <a:rPr lang="en-US" altLang="zh-CN" dirty="0"/>
              <a:t>What is the smallest unused prefix you can assign to Biology without overlapping any existing assignments?</a:t>
            </a:r>
          </a:p>
          <a:p>
            <a:endParaRPr lang="zh-CN" altLang="en-US" dirty="0"/>
          </a:p>
        </p:txBody>
      </p:sp>
      <p:graphicFrame>
        <p:nvGraphicFramePr>
          <p:cNvPr id="6" name="Table 5">
            <a:extLst>
              <a:ext uri="{FF2B5EF4-FFF2-40B4-BE49-F238E27FC236}">
                <a16:creationId xmlns:a16="http://schemas.microsoft.com/office/drawing/2014/main" id="{4E424810-DD32-37FE-43F5-DB491C93CF8A}"/>
              </a:ext>
            </a:extLst>
          </p:cNvPr>
          <p:cNvGraphicFramePr>
            <a:graphicFrameLocks noGrp="1"/>
          </p:cNvGraphicFramePr>
          <p:nvPr>
            <p:extLst>
              <p:ext uri="{D42A27DB-BD31-4B8C-83A1-F6EECF244321}">
                <p14:modId xmlns:p14="http://schemas.microsoft.com/office/powerpoint/2010/main" val="3617915001"/>
              </p:ext>
            </p:extLst>
          </p:nvPr>
        </p:nvGraphicFramePr>
        <p:xfrm>
          <a:off x="9525000" y="2438400"/>
          <a:ext cx="2489468" cy="2362232"/>
        </p:xfrm>
        <a:graphic>
          <a:graphicData uri="http://schemas.openxmlformats.org/drawingml/2006/table">
            <a:tbl>
              <a:tblPr firstRow="1" bandRow="1"/>
              <a:tblGrid>
                <a:gridCol w="1025075">
                  <a:extLst>
                    <a:ext uri="{9D8B030D-6E8A-4147-A177-3AD203B41FA5}">
                      <a16:colId xmlns:a16="http://schemas.microsoft.com/office/drawing/2014/main" val="4288895764"/>
                    </a:ext>
                  </a:extLst>
                </a:gridCol>
                <a:gridCol w="1464393">
                  <a:extLst>
                    <a:ext uri="{9D8B030D-6E8A-4147-A177-3AD203B41FA5}">
                      <a16:colId xmlns:a16="http://schemas.microsoft.com/office/drawing/2014/main" val="979843445"/>
                    </a:ext>
                  </a:extLst>
                </a:gridCol>
              </a:tblGrid>
              <a:tr h="350552">
                <a:tc>
                  <a:txBody>
                    <a:bodyPr/>
                    <a:lstStyle/>
                    <a:p>
                      <a:pPr algn="ctr"/>
                      <a:r>
                        <a:rPr lang="en-US" altLang="zh-CN" sz="1600" b="1" dirty="0"/>
                        <a:t>Decimal</a:t>
                      </a:r>
                      <a:endParaRPr lang="zh-CN" altLang="en-US" sz="1600" b="1" dirty="0"/>
                    </a:p>
                  </a:txBody>
                  <a:tcPr/>
                </a:tc>
                <a:tc>
                  <a:txBody>
                    <a:bodyPr/>
                    <a:lstStyle/>
                    <a:p>
                      <a:pPr algn="ctr"/>
                      <a:r>
                        <a:rPr lang="en-US" altLang="zh-CN" sz="1600" b="1" dirty="0"/>
                        <a:t>Binary</a:t>
                      </a:r>
                      <a:endParaRPr lang="zh-CN" altLang="en-US" sz="1600" b="1" dirty="0"/>
                    </a:p>
                  </a:txBody>
                  <a:tcPr/>
                </a:tc>
                <a:extLst>
                  <a:ext uri="{0D108BD9-81ED-4DB2-BD59-A6C34878D82A}">
                    <a16:rowId xmlns:a16="http://schemas.microsoft.com/office/drawing/2014/main" val="3613287987"/>
                  </a:ext>
                </a:extLst>
              </a:tr>
              <a:tr h="309073">
                <a:tc>
                  <a:txBody>
                    <a:bodyPr/>
                    <a:lstStyle/>
                    <a:p>
                      <a:pPr algn="ctr"/>
                      <a:r>
                        <a:rPr lang="en-US" altLang="zh-CN" sz="1600" dirty="0"/>
                        <a:t>198</a:t>
                      </a:r>
                      <a:endParaRPr lang="zh-CN" altLang="en-US" sz="1600" dirty="0"/>
                    </a:p>
                  </a:txBody>
                  <a:tcPr/>
                </a:tc>
                <a:tc>
                  <a:txBody>
                    <a:bodyPr/>
                    <a:lstStyle/>
                    <a:p>
                      <a:pPr algn="ctr"/>
                      <a:r>
                        <a:rPr lang="en-US" altLang="zh-CN" sz="1600" dirty="0"/>
                        <a:t>11000110</a:t>
                      </a:r>
                      <a:endParaRPr lang="zh-CN" altLang="en-US" sz="1600" dirty="0"/>
                    </a:p>
                  </a:txBody>
                  <a:tcPr/>
                </a:tc>
                <a:extLst>
                  <a:ext uri="{0D108BD9-81ED-4DB2-BD59-A6C34878D82A}">
                    <a16:rowId xmlns:a16="http://schemas.microsoft.com/office/drawing/2014/main" val="1442225972"/>
                  </a:ext>
                </a:extLst>
              </a:tr>
              <a:tr h="309073">
                <a:tc>
                  <a:txBody>
                    <a:bodyPr/>
                    <a:lstStyle/>
                    <a:p>
                      <a:pPr algn="ctr"/>
                      <a:r>
                        <a:rPr lang="en-US" altLang="zh-CN" sz="1600" dirty="0"/>
                        <a:t>51</a:t>
                      </a:r>
                      <a:endParaRPr lang="zh-CN" altLang="en-US" sz="1600" dirty="0"/>
                    </a:p>
                  </a:txBody>
                  <a:tcPr/>
                </a:tc>
                <a:tc>
                  <a:txBody>
                    <a:bodyPr/>
                    <a:lstStyle/>
                    <a:p>
                      <a:pPr algn="ctr"/>
                      <a:r>
                        <a:rPr lang="en-US" altLang="zh-CN" sz="1600" dirty="0"/>
                        <a:t>00110011</a:t>
                      </a:r>
                      <a:endParaRPr lang="zh-CN" altLang="en-US" sz="1600" dirty="0"/>
                    </a:p>
                  </a:txBody>
                  <a:tcPr/>
                </a:tc>
                <a:extLst>
                  <a:ext uri="{0D108BD9-81ED-4DB2-BD59-A6C34878D82A}">
                    <a16:rowId xmlns:a16="http://schemas.microsoft.com/office/drawing/2014/main" val="3986029047"/>
                  </a:ext>
                </a:extLst>
              </a:tr>
              <a:tr h="309073">
                <a:tc>
                  <a:txBody>
                    <a:bodyPr/>
                    <a:lstStyle/>
                    <a:p>
                      <a:pPr algn="ctr"/>
                      <a:r>
                        <a:rPr lang="en-US" altLang="zh-CN" sz="1600" dirty="0"/>
                        <a:t>192</a:t>
                      </a:r>
                      <a:endParaRPr lang="zh-CN" altLang="en-US" sz="1600" dirty="0"/>
                    </a:p>
                  </a:txBody>
                  <a:tcPr/>
                </a:tc>
                <a:tc>
                  <a:txBody>
                    <a:bodyPr/>
                    <a:lstStyle/>
                    <a:p>
                      <a:pPr algn="ctr"/>
                      <a:r>
                        <a:rPr lang="en-US" altLang="zh-CN" sz="1600" dirty="0"/>
                        <a:t>11000000</a:t>
                      </a:r>
                      <a:endParaRPr lang="zh-CN" altLang="en-US" sz="1600" dirty="0"/>
                    </a:p>
                  </a:txBody>
                  <a:tcPr/>
                </a:tc>
                <a:extLst>
                  <a:ext uri="{0D108BD9-81ED-4DB2-BD59-A6C34878D82A}">
                    <a16:rowId xmlns:a16="http://schemas.microsoft.com/office/drawing/2014/main" val="1625049812"/>
                  </a:ext>
                </a:extLst>
              </a:tr>
              <a:tr h="309073">
                <a:tc>
                  <a:txBody>
                    <a:bodyPr/>
                    <a:lstStyle/>
                    <a:p>
                      <a:pPr algn="ctr"/>
                      <a:r>
                        <a:rPr lang="en-US" altLang="zh-CN" sz="1600" dirty="0"/>
                        <a:t>224</a:t>
                      </a:r>
                      <a:endParaRPr lang="zh-CN" altLang="en-US" sz="1600" dirty="0"/>
                    </a:p>
                  </a:txBody>
                  <a:tcPr/>
                </a:tc>
                <a:tc>
                  <a:txBody>
                    <a:bodyPr/>
                    <a:lstStyle/>
                    <a:p>
                      <a:pPr algn="ctr"/>
                      <a:r>
                        <a:rPr lang="en-US" altLang="zh-CN" sz="1600" dirty="0"/>
                        <a:t>11100000</a:t>
                      </a:r>
                      <a:endParaRPr lang="zh-CN" altLang="en-US" sz="1600" dirty="0"/>
                    </a:p>
                  </a:txBody>
                  <a:tcPr/>
                </a:tc>
                <a:extLst>
                  <a:ext uri="{0D108BD9-81ED-4DB2-BD59-A6C34878D82A}">
                    <a16:rowId xmlns:a16="http://schemas.microsoft.com/office/drawing/2014/main" val="2547121994"/>
                  </a:ext>
                </a:extLst>
              </a:tr>
              <a:tr h="309073">
                <a:tc>
                  <a:txBody>
                    <a:bodyPr/>
                    <a:lstStyle/>
                    <a:p>
                      <a:pPr algn="ctr"/>
                      <a:r>
                        <a:rPr lang="en-US" altLang="zh-CN" sz="1600" dirty="0"/>
                        <a:t>64</a:t>
                      </a:r>
                      <a:endParaRPr lang="zh-CN" altLang="en-US" sz="1600" dirty="0"/>
                    </a:p>
                  </a:txBody>
                  <a:tcPr/>
                </a:tc>
                <a:tc>
                  <a:txBody>
                    <a:bodyPr/>
                    <a:lstStyle/>
                    <a:p>
                      <a:pPr algn="ctr"/>
                      <a:r>
                        <a:rPr lang="en-US" altLang="zh-CN" sz="1600" dirty="0"/>
                        <a:t>01000000</a:t>
                      </a:r>
                      <a:endParaRPr lang="zh-CN" altLang="en-US" sz="1600" dirty="0"/>
                    </a:p>
                  </a:txBody>
                  <a:tcPr/>
                </a:tc>
                <a:extLst>
                  <a:ext uri="{0D108BD9-81ED-4DB2-BD59-A6C34878D82A}">
                    <a16:rowId xmlns:a16="http://schemas.microsoft.com/office/drawing/2014/main" val="2161253667"/>
                  </a:ext>
                </a:extLst>
              </a:tr>
              <a:tr h="309073">
                <a:tc>
                  <a:txBody>
                    <a:bodyPr/>
                    <a:lstStyle/>
                    <a:p>
                      <a:pPr algn="ctr"/>
                      <a:r>
                        <a:rPr lang="en-US" altLang="zh-CN" sz="1600" dirty="0"/>
                        <a:t>128 </a:t>
                      </a:r>
                      <a:endParaRPr lang="zh-CN" altLang="en-US" sz="1600" dirty="0"/>
                    </a:p>
                  </a:txBody>
                  <a:tcPr/>
                </a:tc>
                <a:tc>
                  <a:txBody>
                    <a:bodyPr/>
                    <a:lstStyle/>
                    <a:p>
                      <a:pPr algn="ctr"/>
                      <a:r>
                        <a:rPr lang="en-US" altLang="zh-CN" sz="1600" dirty="0"/>
                        <a:t>10000000 </a:t>
                      </a:r>
                      <a:endParaRPr lang="zh-CN" altLang="en-US" sz="1600" dirty="0"/>
                    </a:p>
                  </a:txBody>
                  <a:tcPr/>
                </a:tc>
                <a:extLst>
                  <a:ext uri="{0D108BD9-81ED-4DB2-BD59-A6C34878D82A}">
                    <a16:rowId xmlns:a16="http://schemas.microsoft.com/office/drawing/2014/main" val="3343002594"/>
                  </a:ext>
                </a:extLst>
              </a:tr>
            </a:tbl>
          </a:graphicData>
        </a:graphic>
      </p:graphicFrame>
    </p:spTree>
    <p:extLst>
      <p:ext uri="{BB962C8B-B14F-4D97-AF65-F5344CB8AC3E}">
        <p14:creationId xmlns:p14="http://schemas.microsoft.com/office/powerpoint/2010/main" val="4400520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4D43A0-7B7F-5677-4F70-4DA30EFADDA2}"/>
              </a:ext>
            </a:extLst>
          </p:cNvPr>
          <p:cNvSpPr>
            <a:spLocks noGrp="1"/>
          </p:cNvSpPr>
          <p:nvPr>
            <p:ph type="title"/>
          </p:nvPr>
        </p:nvSpPr>
        <p:spPr/>
        <p:txBody>
          <a:bodyPr/>
          <a:lstStyle/>
          <a:p>
            <a:r>
              <a:rPr lang="en-US" altLang="zh-CN" dirty="0"/>
              <a:t>Lecture 7 - Routers</a:t>
            </a:r>
            <a:endParaRPr lang="zh-CN" altLang="en-US" dirty="0"/>
          </a:p>
        </p:txBody>
      </p:sp>
      <p:sp>
        <p:nvSpPr>
          <p:cNvPr id="3" name="Slide Number Placeholder 2">
            <a:extLst>
              <a:ext uri="{FF2B5EF4-FFF2-40B4-BE49-F238E27FC236}">
                <a16:creationId xmlns:a16="http://schemas.microsoft.com/office/drawing/2014/main" id="{443D3223-CE51-5E9E-40F8-FCF8BB864016}"/>
              </a:ext>
            </a:extLst>
          </p:cNvPr>
          <p:cNvSpPr>
            <a:spLocks noGrp="1"/>
          </p:cNvSpPr>
          <p:nvPr>
            <p:ph type="sldNum" sz="quarter" idx="12"/>
          </p:nvPr>
        </p:nvSpPr>
        <p:spPr/>
        <p:txBody>
          <a:bodyPr/>
          <a:lstStyle/>
          <a:p>
            <a:fld id="{EA7C8D44-3667-46F6-9772-CC52308E2A7F}" type="slidenum">
              <a:rPr kumimoji="0" lang="en-US" smtClean="0"/>
              <a:pPr/>
              <a:t>7</a:t>
            </a:fld>
            <a:endParaRPr kumimoji="0" lang="en-US" dirty="0"/>
          </a:p>
        </p:txBody>
      </p:sp>
      <p:sp>
        <p:nvSpPr>
          <p:cNvPr id="4" name="Content Placeholder 3">
            <a:extLst>
              <a:ext uri="{FF2B5EF4-FFF2-40B4-BE49-F238E27FC236}">
                <a16:creationId xmlns:a16="http://schemas.microsoft.com/office/drawing/2014/main" id="{C77D124F-8084-E5A5-F093-3F4AD281D0B3}"/>
              </a:ext>
            </a:extLst>
          </p:cNvPr>
          <p:cNvSpPr>
            <a:spLocks noGrp="1"/>
          </p:cNvSpPr>
          <p:nvPr>
            <p:ph sz="quarter" idx="1"/>
          </p:nvPr>
        </p:nvSpPr>
        <p:spPr>
          <a:xfrm>
            <a:off x="361255" y="1219200"/>
            <a:ext cx="6268146" cy="4937760"/>
          </a:xfrm>
        </p:spPr>
        <p:txBody>
          <a:bodyPr>
            <a:normAutofit fontScale="70000" lnSpcReduction="20000"/>
          </a:bodyPr>
          <a:lstStyle/>
          <a:p>
            <a:r>
              <a:rPr lang="en-US" altLang="zh-CN" dirty="0"/>
              <a:t>Consider a router in a network that uses a least-cost routing protocol, with </a:t>
            </a:r>
            <a:r>
              <a:rPr lang="en-US" altLang="zh-CN" dirty="0">
                <a:solidFill>
                  <a:srgbClr val="C00000"/>
                </a:solidFill>
              </a:rPr>
              <a:t>ties broken by taking the route from the link with the smallest port number.</a:t>
            </a:r>
            <a:r>
              <a:rPr lang="en-US" altLang="zh-CN" dirty="0"/>
              <a:t> The router has 4 ports and </a:t>
            </a:r>
            <a:r>
              <a:rPr lang="en-US" altLang="zh-CN" dirty="0">
                <a:solidFill>
                  <a:srgbClr val="C00000"/>
                </a:solidFill>
              </a:rPr>
              <a:t>its default route sends all traffic onto port 1</a:t>
            </a:r>
            <a:r>
              <a:rPr lang="en-US" altLang="zh-CN" dirty="0"/>
              <a:t>. Table 1 lists the routes that our router sees advertised at each port. You can find some useful binary conversions in the table below. For the following 7 subparts, determine which ports the packets with the following destinations are forwarded to based on the advertisements given above. Give brief explanation for each.</a:t>
            </a:r>
          </a:p>
          <a:p>
            <a:r>
              <a:rPr lang="en-US" altLang="zh-CN" dirty="0"/>
              <a:t>Q1 A packet with destination 3.4.0.1</a:t>
            </a:r>
          </a:p>
          <a:p>
            <a:r>
              <a:rPr lang="en-US" altLang="zh-CN" dirty="0"/>
              <a:t>Q2 A packet with destination 4.0.0.1</a:t>
            </a:r>
          </a:p>
          <a:p>
            <a:r>
              <a:rPr lang="en-US" altLang="zh-CN" dirty="0"/>
              <a:t>Q3 A packet with destination 2.2.208.1</a:t>
            </a:r>
          </a:p>
          <a:p>
            <a:r>
              <a:rPr lang="en-US" altLang="zh-CN" dirty="0"/>
              <a:t>Q4 A packet with destination 2.3.0.10</a:t>
            </a:r>
          </a:p>
          <a:p>
            <a:r>
              <a:rPr lang="en-US" altLang="zh-CN" dirty="0"/>
              <a:t>Q5 A packet with destination 2.2.204.13</a:t>
            </a:r>
          </a:p>
          <a:p>
            <a:r>
              <a:rPr lang="en-US" altLang="zh-CN" dirty="0"/>
              <a:t>Q6 A packet with destination 1.1.21.7</a:t>
            </a:r>
          </a:p>
          <a:p>
            <a:r>
              <a:rPr lang="en-US" altLang="zh-CN" dirty="0"/>
              <a:t>Q7 A packet with destination 2.2.96.22</a:t>
            </a:r>
            <a:endParaRPr lang="zh-CN" altLang="en-US" dirty="0"/>
          </a:p>
        </p:txBody>
      </p:sp>
      <p:pic>
        <p:nvPicPr>
          <p:cNvPr id="7" name="Picture 6">
            <a:extLst>
              <a:ext uri="{FF2B5EF4-FFF2-40B4-BE49-F238E27FC236}">
                <a16:creationId xmlns:a16="http://schemas.microsoft.com/office/drawing/2014/main" id="{72A21CDC-6199-B652-DCE1-7CEE8F4CF7DF}"/>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9601200" y="2286000"/>
            <a:ext cx="2489468" cy="2567965"/>
          </a:xfrm>
          <a:prstGeom prst="rect">
            <a:avLst/>
          </a:prstGeom>
        </p:spPr>
      </p:pic>
      <p:pic>
        <p:nvPicPr>
          <p:cNvPr id="8" name="Picture 7" descr="The image is a table presenting the number of routes advertised at different ports, with columns for the port number, IP address range, and the number of routes.&#10;&#10;AI-generated content may be incorrect.">
            <a:extLst>
              <a:ext uri="{FF2B5EF4-FFF2-40B4-BE49-F238E27FC236}">
                <a16:creationId xmlns:a16="http://schemas.microsoft.com/office/drawing/2014/main" id="{BE24FF79-9676-1C0C-7C30-8DFA1574D644}"/>
              </a:ext>
            </a:extLst>
          </p:cNvPr>
          <p:cNvPicPr>
            <a:picLocks noChangeAspect="1"/>
          </p:cNvPicPr>
          <p:nvPr/>
        </p:nvPicPr>
        <p:blipFill>
          <a:blip r:embed="rId3"/>
          <a:stretch>
            <a:fillRect/>
          </a:stretch>
        </p:blipFill>
        <p:spPr>
          <a:xfrm>
            <a:off x="6324600" y="1296645"/>
            <a:ext cx="3343742" cy="4906060"/>
          </a:xfrm>
          <a:prstGeom prst="rect">
            <a:avLst/>
          </a:prstGeom>
        </p:spPr>
      </p:pic>
    </p:spTree>
    <p:extLst>
      <p:ext uri="{BB962C8B-B14F-4D97-AF65-F5344CB8AC3E}">
        <p14:creationId xmlns:p14="http://schemas.microsoft.com/office/powerpoint/2010/main" val="20901423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1C33A3-45D7-5735-D31E-3E0C6A5F1F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3F33AE-23BC-7D52-2FA4-CD4FB018D720}"/>
              </a:ext>
            </a:extLst>
          </p:cNvPr>
          <p:cNvSpPr>
            <a:spLocks noGrp="1"/>
          </p:cNvSpPr>
          <p:nvPr>
            <p:ph type="title"/>
          </p:nvPr>
        </p:nvSpPr>
        <p:spPr/>
        <p:txBody>
          <a:bodyPr/>
          <a:lstStyle/>
          <a:p>
            <a:r>
              <a:rPr lang="en-US" altLang="zh-CN" dirty="0"/>
              <a:t>Lecture 7 – Routers 2</a:t>
            </a:r>
            <a:endParaRPr lang="zh-CN" altLang="en-US" dirty="0"/>
          </a:p>
        </p:txBody>
      </p:sp>
      <p:sp>
        <p:nvSpPr>
          <p:cNvPr id="3" name="Slide Number Placeholder 2">
            <a:extLst>
              <a:ext uri="{FF2B5EF4-FFF2-40B4-BE49-F238E27FC236}">
                <a16:creationId xmlns:a16="http://schemas.microsoft.com/office/drawing/2014/main" id="{90478DCF-F169-65AF-8142-3856F35890D7}"/>
              </a:ext>
            </a:extLst>
          </p:cNvPr>
          <p:cNvSpPr>
            <a:spLocks noGrp="1"/>
          </p:cNvSpPr>
          <p:nvPr>
            <p:ph type="sldNum" sz="quarter" idx="12"/>
          </p:nvPr>
        </p:nvSpPr>
        <p:spPr/>
        <p:txBody>
          <a:bodyPr/>
          <a:lstStyle/>
          <a:p>
            <a:fld id="{EA7C8D44-3667-46F6-9772-CC52308E2A7F}" type="slidenum">
              <a:rPr kumimoji="0" lang="en-US" smtClean="0"/>
              <a:pPr/>
              <a:t>8</a:t>
            </a:fld>
            <a:endParaRPr kumimoji="0" lang="en-US" dirty="0"/>
          </a:p>
        </p:txBody>
      </p:sp>
      <p:sp>
        <p:nvSpPr>
          <p:cNvPr id="4" name="Content Placeholder 3">
            <a:extLst>
              <a:ext uri="{FF2B5EF4-FFF2-40B4-BE49-F238E27FC236}">
                <a16:creationId xmlns:a16="http://schemas.microsoft.com/office/drawing/2014/main" id="{8E4EC940-7998-34CD-B91E-2AF508973B0D}"/>
              </a:ext>
            </a:extLst>
          </p:cNvPr>
          <p:cNvSpPr>
            <a:spLocks noGrp="1"/>
          </p:cNvSpPr>
          <p:nvPr>
            <p:ph sz="quarter" idx="1"/>
          </p:nvPr>
        </p:nvSpPr>
        <p:spPr>
          <a:xfrm>
            <a:off x="609600" y="1219200"/>
            <a:ext cx="8458200" cy="4937760"/>
          </a:xfrm>
        </p:spPr>
        <p:txBody>
          <a:bodyPr>
            <a:normAutofit/>
          </a:bodyPr>
          <a:lstStyle/>
          <a:p>
            <a:r>
              <a:rPr lang="en-US" altLang="zh-CN" dirty="0"/>
              <a:t>Consider a router running longest prefix matching to forward packets. </a:t>
            </a:r>
          </a:p>
          <a:p>
            <a:r>
              <a:rPr lang="en-US" altLang="zh-CN" dirty="0"/>
              <a:t>Q1 Given the current routing table, use route aggregation to build a new table, such that both tables produce the same forwarding decisions, and every IPv4 address matches only one prefix. Write one IP prefix per box.</a:t>
            </a:r>
          </a:p>
          <a:p>
            <a:endParaRPr lang="zh-CN" altLang="en-US" dirty="0"/>
          </a:p>
        </p:txBody>
      </p:sp>
      <p:graphicFrame>
        <p:nvGraphicFramePr>
          <p:cNvPr id="29" name="Table 28">
            <a:extLst>
              <a:ext uri="{FF2B5EF4-FFF2-40B4-BE49-F238E27FC236}">
                <a16:creationId xmlns:a16="http://schemas.microsoft.com/office/drawing/2014/main" id="{1AAF12F1-5ECD-4699-1380-4D38BC5ABC13}"/>
              </a:ext>
            </a:extLst>
          </p:cNvPr>
          <p:cNvGraphicFramePr>
            <a:graphicFrameLocks noGrp="1"/>
          </p:cNvGraphicFramePr>
          <p:nvPr/>
        </p:nvGraphicFramePr>
        <p:xfrm>
          <a:off x="9220200" y="1981200"/>
          <a:ext cx="2057400" cy="1691672"/>
        </p:xfrm>
        <a:graphic>
          <a:graphicData uri="http://schemas.openxmlformats.org/drawingml/2006/table">
            <a:tbl>
              <a:tblPr firstRow="1" bandRow="1"/>
              <a:tblGrid>
                <a:gridCol w="1422782">
                  <a:extLst>
                    <a:ext uri="{9D8B030D-6E8A-4147-A177-3AD203B41FA5}">
                      <a16:colId xmlns:a16="http://schemas.microsoft.com/office/drawing/2014/main" val="4288895764"/>
                    </a:ext>
                  </a:extLst>
                </a:gridCol>
                <a:gridCol w="634618">
                  <a:extLst>
                    <a:ext uri="{9D8B030D-6E8A-4147-A177-3AD203B41FA5}">
                      <a16:colId xmlns:a16="http://schemas.microsoft.com/office/drawing/2014/main" val="979843445"/>
                    </a:ext>
                  </a:extLst>
                </a:gridCol>
              </a:tblGrid>
              <a:tr h="350552">
                <a:tc>
                  <a:txBody>
                    <a:bodyPr/>
                    <a:lstStyle/>
                    <a:p>
                      <a:pPr algn="ctr"/>
                      <a:r>
                        <a:rPr lang="en-US" altLang="zh-CN" sz="1600" b="1" dirty="0"/>
                        <a:t>Destination</a:t>
                      </a:r>
                      <a:endParaRPr lang="zh-CN" altLang="en-US" sz="1600" b="1" dirty="0"/>
                    </a:p>
                  </a:txBody>
                  <a:tcPr/>
                </a:tc>
                <a:tc>
                  <a:txBody>
                    <a:bodyPr/>
                    <a:lstStyle/>
                    <a:p>
                      <a:pPr algn="ctr"/>
                      <a:r>
                        <a:rPr lang="en-US" altLang="zh-CN" sz="1600" b="1" dirty="0"/>
                        <a:t>Port</a:t>
                      </a:r>
                      <a:endParaRPr lang="zh-CN" altLang="en-US" sz="1600" b="1" dirty="0"/>
                    </a:p>
                  </a:txBody>
                  <a:tcPr/>
                </a:tc>
                <a:extLst>
                  <a:ext uri="{0D108BD9-81ED-4DB2-BD59-A6C34878D82A}">
                    <a16:rowId xmlns:a16="http://schemas.microsoft.com/office/drawing/2014/main" val="3613287987"/>
                  </a:ext>
                </a:extLst>
              </a:tr>
              <a:tr h="309073">
                <a:tc>
                  <a:txBody>
                    <a:bodyPr/>
                    <a:lstStyle/>
                    <a:p>
                      <a:r>
                        <a:rPr lang="en-US" altLang="zh-CN" sz="1600" dirty="0"/>
                        <a:t>128.1.0.0/24</a:t>
                      </a:r>
                      <a:endParaRPr lang="zh-CN" altLang="en-US" sz="1600" dirty="0"/>
                    </a:p>
                  </a:txBody>
                  <a:tcPr/>
                </a:tc>
                <a:tc>
                  <a:txBody>
                    <a:bodyPr/>
                    <a:lstStyle/>
                    <a:p>
                      <a:r>
                        <a:rPr lang="en-US" altLang="zh-CN" sz="1600" dirty="0"/>
                        <a:t>1</a:t>
                      </a:r>
                      <a:endParaRPr lang="zh-CN" altLang="en-US" sz="1600" dirty="0"/>
                    </a:p>
                  </a:txBody>
                  <a:tcPr/>
                </a:tc>
                <a:extLst>
                  <a:ext uri="{0D108BD9-81ED-4DB2-BD59-A6C34878D82A}">
                    <a16:rowId xmlns:a16="http://schemas.microsoft.com/office/drawing/2014/main" val="1442225972"/>
                  </a:ext>
                </a:extLst>
              </a:tr>
              <a:tr h="309073">
                <a:tc>
                  <a:txBody>
                    <a:bodyPr/>
                    <a:lstStyle/>
                    <a:p>
                      <a:r>
                        <a:rPr lang="en-US" altLang="zh-CN" sz="1600" dirty="0"/>
                        <a:t>128.1.1.0/24</a:t>
                      </a:r>
                      <a:endParaRPr lang="zh-CN" altLang="en-US" sz="1600" dirty="0"/>
                    </a:p>
                  </a:txBody>
                  <a:tcPr/>
                </a:tc>
                <a:tc>
                  <a:txBody>
                    <a:bodyPr/>
                    <a:lstStyle/>
                    <a:p>
                      <a:r>
                        <a:rPr lang="en-US" altLang="zh-CN" sz="1600" dirty="0"/>
                        <a:t>2</a:t>
                      </a:r>
                      <a:endParaRPr lang="zh-CN" altLang="en-US" sz="1600" dirty="0"/>
                    </a:p>
                  </a:txBody>
                  <a:tcPr/>
                </a:tc>
                <a:extLst>
                  <a:ext uri="{0D108BD9-81ED-4DB2-BD59-A6C34878D82A}">
                    <a16:rowId xmlns:a16="http://schemas.microsoft.com/office/drawing/2014/main" val="3205567541"/>
                  </a:ext>
                </a:extLst>
              </a:tr>
              <a:tr h="309073">
                <a:tc>
                  <a:txBody>
                    <a:bodyPr/>
                    <a:lstStyle/>
                    <a:p>
                      <a:r>
                        <a:rPr lang="en-US" altLang="zh-CN" sz="1600" dirty="0"/>
                        <a:t>128.1.2.0/24</a:t>
                      </a:r>
                      <a:endParaRPr lang="zh-CN" altLang="en-US" sz="1600" dirty="0"/>
                    </a:p>
                  </a:txBody>
                  <a:tcPr/>
                </a:tc>
                <a:tc>
                  <a:txBody>
                    <a:bodyPr/>
                    <a:lstStyle/>
                    <a:p>
                      <a:r>
                        <a:rPr lang="en-US" altLang="zh-CN" sz="1600" dirty="0"/>
                        <a:t>2</a:t>
                      </a:r>
                      <a:endParaRPr lang="zh-CN" altLang="en-US" sz="1600" dirty="0"/>
                    </a:p>
                  </a:txBody>
                  <a:tcPr/>
                </a:tc>
                <a:extLst>
                  <a:ext uri="{0D108BD9-81ED-4DB2-BD59-A6C34878D82A}">
                    <a16:rowId xmlns:a16="http://schemas.microsoft.com/office/drawing/2014/main" val="1625049812"/>
                  </a:ext>
                </a:extLst>
              </a:tr>
              <a:tr h="309073">
                <a:tc>
                  <a:txBody>
                    <a:bodyPr/>
                    <a:lstStyle/>
                    <a:p>
                      <a:r>
                        <a:rPr lang="en-US" altLang="zh-CN" sz="1600" dirty="0"/>
                        <a:t>128.1.3.0/24</a:t>
                      </a:r>
                      <a:endParaRPr lang="zh-CN" altLang="en-US" sz="1600" dirty="0"/>
                    </a:p>
                  </a:txBody>
                  <a:tcPr/>
                </a:tc>
                <a:tc>
                  <a:txBody>
                    <a:bodyPr/>
                    <a:lstStyle/>
                    <a:p>
                      <a:r>
                        <a:rPr lang="en-US" altLang="zh-CN" sz="1600" dirty="0"/>
                        <a:t>3</a:t>
                      </a:r>
                      <a:endParaRPr lang="zh-CN" altLang="en-US" sz="1600" dirty="0"/>
                    </a:p>
                  </a:txBody>
                  <a:tcPr/>
                </a:tc>
                <a:extLst>
                  <a:ext uri="{0D108BD9-81ED-4DB2-BD59-A6C34878D82A}">
                    <a16:rowId xmlns:a16="http://schemas.microsoft.com/office/drawing/2014/main" val="2547121994"/>
                  </a:ext>
                </a:extLst>
              </a:tr>
            </a:tbl>
          </a:graphicData>
        </a:graphic>
      </p:graphicFrame>
      <p:graphicFrame>
        <p:nvGraphicFramePr>
          <p:cNvPr id="30" name="Table 29">
            <a:extLst>
              <a:ext uri="{FF2B5EF4-FFF2-40B4-BE49-F238E27FC236}">
                <a16:creationId xmlns:a16="http://schemas.microsoft.com/office/drawing/2014/main" id="{DEAEA81B-09E9-FC50-52BE-A11170C45AB5}"/>
              </a:ext>
            </a:extLst>
          </p:cNvPr>
          <p:cNvGraphicFramePr>
            <a:graphicFrameLocks noGrp="1"/>
          </p:cNvGraphicFramePr>
          <p:nvPr/>
        </p:nvGraphicFramePr>
        <p:xfrm>
          <a:off x="9220200" y="4190968"/>
          <a:ext cx="2057400" cy="1356392"/>
        </p:xfrm>
        <a:graphic>
          <a:graphicData uri="http://schemas.openxmlformats.org/drawingml/2006/table">
            <a:tbl>
              <a:tblPr firstRow="1" bandRow="1"/>
              <a:tblGrid>
                <a:gridCol w="1422782">
                  <a:extLst>
                    <a:ext uri="{9D8B030D-6E8A-4147-A177-3AD203B41FA5}">
                      <a16:colId xmlns:a16="http://schemas.microsoft.com/office/drawing/2014/main" val="4288895764"/>
                    </a:ext>
                  </a:extLst>
                </a:gridCol>
                <a:gridCol w="634618">
                  <a:extLst>
                    <a:ext uri="{9D8B030D-6E8A-4147-A177-3AD203B41FA5}">
                      <a16:colId xmlns:a16="http://schemas.microsoft.com/office/drawing/2014/main" val="979843445"/>
                    </a:ext>
                  </a:extLst>
                </a:gridCol>
              </a:tblGrid>
              <a:tr h="350552">
                <a:tc>
                  <a:txBody>
                    <a:bodyPr/>
                    <a:lstStyle/>
                    <a:p>
                      <a:pPr algn="ctr"/>
                      <a:r>
                        <a:rPr lang="en-US" altLang="zh-CN" sz="1600" b="1" dirty="0"/>
                        <a:t>Destination</a:t>
                      </a:r>
                      <a:endParaRPr lang="zh-CN" altLang="en-US" sz="1600" b="1" dirty="0"/>
                    </a:p>
                  </a:txBody>
                  <a:tcPr/>
                </a:tc>
                <a:tc>
                  <a:txBody>
                    <a:bodyPr/>
                    <a:lstStyle/>
                    <a:p>
                      <a:pPr algn="ctr"/>
                      <a:r>
                        <a:rPr lang="en-US" altLang="zh-CN" sz="1600" b="1" dirty="0"/>
                        <a:t>Port</a:t>
                      </a:r>
                      <a:endParaRPr lang="zh-CN" altLang="en-US" sz="1600" b="1" dirty="0"/>
                    </a:p>
                  </a:txBody>
                  <a:tcPr/>
                </a:tc>
                <a:extLst>
                  <a:ext uri="{0D108BD9-81ED-4DB2-BD59-A6C34878D82A}">
                    <a16:rowId xmlns:a16="http://schemas.microsoft.com/office/drawing/2014/main" val="3613287987"/>
                  </a:ext>
                </a:extLst>
              </a:tr>
              <a:tr h="309073">
                <a:tc>
                  <a:txBody>
                    <a:bodyPr/>
                    <a:lstStyle/>
                    <a:p>
                      <a:endParaRPr lang="zh-CN" altLang="en-US" sz="1600" dirty="0"/>
                    </a:p>
                  </a:txBody>
                  <a:tcPr/>
                </a:tc>
                <a:tc>
                  <a:txBody>
                    <a:bodyPr/>
                    <a:lstStyle/>
                    <a:p>
                      <a:endParaRPr lang="zh-CN" altLang="en-US" sz="1600" dirty="0"/>
                    </a:p>
                  </a:txBody>
                  <a:tcPr/>
                </a:tc>
                <a:extLst>
                  <a:ext uri="{0D108BD9-81ED-4DB2-BD59-A6C34878D82A}">
                    <a16:rowId xmlns:a16="http://schemas.microsoft.com/office/drawing/2014/main" val="1442225972"/>
                  </a:ext>
                </a:extLst>
              </a:tr>
              <a:tr h="309073">
                <a:tc>
                  <a:txBody>
                    <a:bodyPr/>
                    <a:lstStyle/>
                    <a:p>
                      <a:endParaRPr lang="zh-CN" altLang="en-US" sz="1600" dirty="0"/>
                    </a:p>
                  </a:txBody>
                  <a:tcPr/>
                </a:tc>
                <a:tc>
                  <a:txBody>
                    <a:bodyPr/>
                    <a:lstStyle/>
                    <a:p>
                      <a:endParaRPr lang="zh-CN" altLang="en-US" sz="1600" dirty="0"/>
                    </a:p>
                  </a:txBody>
                  <a:tcPr/>
                </a:tc>
                <a:extLst>
                  <a:ext uri="{0D108BD9-81ED-4DB2-BD59-A6C34878D82A}">
                    <a16:rowId xmlns:a16="http://schemas.microsoft.com/office/drawing/2014/main" val="3205567541"/>
                  </a:ext>
                </a:extLst>
              </a:tr>
              <a:tr h="309073">
                <a:tc>
                  <a:txBody>
                    <a:bodyPr/>
                    <a:lstStyle/>
                    <a:p>
                      <a:endParaRPr lang="zh-CN" altLang="en-US" sz="1600" dirty="0"/>
                    </a:p>
                  </a:txBody>
                  <a:tcPr/>
                </a:tc>
                <a:tc>
                  <a:txBody>
                    <a:bodyPr/>
                    <a:lstStyle/>
                    <a:p>
                      <a:endParaRPr lang="zh-CN" altLang="en-US" sz="1600" dirty="0"/>
                    </a:p>
                  </a:txBody>
                  <a:tcPr/>
                </a:tc>
                <a:extLst>
                  <a:ext uri="{0D108BD9-81ED-4DB2-BD59-A6C34878D82A}">
                    <a16:rowId xmlns:a16="http://schemas.microsoft.com/office/drawing/2014/main" val="2547121994"/>
                  </a:ext>
                </a:extLst>
              </a:tr>
            </a:tbl>
          </a:graphicData>
        </a:graphic>
      </p:graphicFrame>
      <p:sp>
        <p:nvSpPr>
          <p:cNvPr id="32" name="TextBox 31">
            <a:extLst>
              <a:ext uri="{FF2B5EF4-FFF2-40B4-BE49-F238E27FC236}">
                <a16:creationId xmlns:a16="http://schemas.microsoft.com/office/drawing/2014/main" id="{E3C453AD-347D-F8E1-7927-2FBF6B9D460F}"/>
              </a:ext>
            </a:extLst>
          </p:cNvPr>
          <p:cNvSpPr txBox="1"/>
          <p:nvPr/>
        </p:nvSpPr>
        <p:spPr>
          <a:xfrm>
            <a:off x="9753600" y="5523771"/>
            <a:ext cx="1159035" cy="369332"/>
          </a:xfrm>
          <a:prstGeom prst="rect">
            <a:avLst/>
          </a:prstGeom>
          <a:noFill/>
        </p:spPr>
        <p:txBody>
          <a:bodyPr wrap="none" rtlCol="0">
            <a:spAutoFit/>
          </a:bodyPr>
          <a:lstStyle/>
          <a:p>
            <a:r>
              <a:rPr lang="en-US" altLang="zh-CN" dirty="0"/>
              <a:t>New Table</a:t>
            </a:r>
            <a:endParaRPr lang="zh-CN" altLang="en-US" dirty="0"/>
          </a:p>
        </p:txBody>
      </p:sp>
    </p:spTree>
    <p:extLst>
      <p:ext uri="{BB962C8B-B14F-4D97-AF65-F5344CB8AC3E}">
        <p14:creationId xmlns:p14="http://schemas.microsoft.com/office/powerpoint/2010/main" val="7045199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0A1AAB-D3B1-309C-1C14-6BD458EEF7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56E2DA-28F9-0AEA-2CF8-F962F7C50DD9}"/>
              </a:ext>
            </a:extLst>
          </p:cNvPr>
          <p:cNvSpPr>
            <a:spLocks noGrp="1"/>
          </p:cNvSpPr>
          <p:nvPr>
            <p:ph type="title"/>
          </p:nvPr>
        </p:nvSpPr>
        <p:spPr/>
        <p:txBody>
          <a:bodyPr/>
          <a:lstStyle/>
          <a:p>
            <a:r>
              <a:rPr lang="en-US" altLang="zh-CN" dirty="0"/>
              <a:t>Lecture 7 – Routers 2</a:t>
            </a:r>
            <a:endParaRPr lang="zh-CN" altLang="en-US" dirty="0"/>
          </a:p>
        </p:txBody>
      </p:sp>
      <p:sp>
        <p:nvSpPr>
          <p:cNvPr id="3" name="Slide Number Placeholder 2">
            <a:extLst>
              <a:ext uri="{FF2B5EF4-FFF2-40B4-BE49-F238E27FC236}">
                <a16:creationId xmlns:a16="http://schemas.microsoft.com/office/drawing/2014/main" id="{274BBC9D-41F2-B474-B4D8-58EE691F8616}"/>
              </a:ext>
            </a:extLst>
          </p:cNvPr>
          <p:cNvSpPr>
            <a:spLocks noGrp="1"/>
          </p:cNvSpPr>
          <p:nvPr>
            <p:ph type="sldNum" sz="quarter" idx="12"/>
          </p:nvPr>
        </p:nvSpPr>
        <p:spPr/>
        <p:txBody>
          <a:bodyPr/>
          <a:lstStyle/>
          <a:p>
            <a:fld id="{EA7C8D44-3667-46F6-9772-CC52308E2A7F}" type="slidenum">
              <a:rPr kumimoji="0" lang="en-US" smtClean="0"/>
              <a:pPr/>
              <a:t>9</a:t>
            </a:fld>
            <a:endParaRPr kumimoji="0" lang="en-US" dirty="0"/>
          </a:p>
        </p:txBody>
      </p:sp>
      <p:sp>
        <p:nvSpPr>
          <p:cNvPr id="4" name="Content Placeholder 3">
            <a:extLst>
              <a:ext uri="{FF2B5EF4-FFF2-40B4-BE49-F238E27FC236}">
                <a16:creationId xmlns:a16="http://schemas.microsoft.com/office/drawing/2014/main" id="{F2C1803D-6274-7401-2560-B0ED253E5F2E}"/>
              </a:ext>
            </a:extLst>
          </p:cNvPr>
          <p:cNvSpPr>
            <a:spLocks noGrp="1"/>
          </p:cNvSpPr>
          <p:nvPr>
            <p:ph sz="quarter" idx="1"/>
          </p:nvPr>
        </p:nvSpPr>
        <p:spPr>
          <a:xfrm>
            <a:off x="609600" y="1219200"/>
            <a:ext cx="10591800" cy="4937760"/>
          </a:xfrm>
        </p:spPr>
        <p:txBody>
          <a:bodyPr>
            <a:normAutofit/>
          </a:bodyPr>
          <a:lstStyle/>
          <a:p>
            <a:r>
              <a:rPr lang="en-US" altLang="zh-CN" dirty="0"/>
              <a:t>Q2 Using binary tries to run longest prefix matching. Consider building a binary </a:t>
            </a:r>
            <a:r>
              <a:rPr lang="en-US" altLang="zh-CN" dirty="0" err="1"/>
              <a:t>trie</a:t>
            </a:r>
            <a:r>
              <a:rPr lang="en-US" altLang="zh-CN" dirty="0"/>
              <a:t> out of a forwarding table with these three prefixes: 17.0.0.0/8, 17.1.0.0/16, 17.1.1.0/24. Draw the resulting </a:t>
            </a:r>
            <a:r>
              <a:rPr lang="en-US" altLang="zh-CN" dirty="0" err="1"/>
              <a:t>trie</a:t>
            </a:r>
            <a:r>
              <a:rPr lang="en-US" altLang="zh-CN"/>
              <a:t>.  What </a:t>
            </a:r>
            <a:r>
              <a:rPr lang="en-US" altLang="zh-CN" dirty="0"/>
              <a:t>is the height of the resulting binary </a:t>
            </a:r>
            <a:r>
              <a:rPr lang="en-US" altLang="zh-CN" dirty="0" err="1"/>
              <a:t>trie</a:t>
            </a:r>
            <a:r>
              <a:rPr lang="en-US" altLang="zh-CN" dirty="0"/>
              <a:t>?</a:t>
            </a:r>
          </a:p>
          <a:p>
            <a:r>
              <a:rPr lang="en-US" altLang="zh-CN" dirty="0"/>
              <a:t>Q3 Using binary tries to run longest prefix matching. Consider building a binary </a:t>
            </a:r>
            <a:r>
              <a:rPr lang="en-US" altLang="zh-CN" dirty="0" err="1"/>
              <a:t>trie</a:t>
            </a:r>
            <a:r>
              <a:rPr lang="en-US" altLang="zh-CN" dirty="0"/>
              <a:t> out of a forwarding table with these two prefixes: 17.0.0.0/8, 18.0.0.0/8. What is the height of the resulting binary </a:t>
            </a:r>
            <a:r>
              <a:rPr lang="en-US" altLang="zh-CN" dirty="0" err="1"/>
              <a:t>trie</a:t>
            </a:r>
            <a:r>
              <a:rPr lang="en-US" altLang="zh-CN" dirty="0"/>
              <a:t>? What is the earliest branching point?</a:t>
            </a:r>
          </a:p>
          <a:p>
            <a:endParaRPr lang="en-US" altLang="zh-CN" dirty="0"/>
          </a:p>
          <a:p>
            <a:endParaRPr lang="zh-CN" altLang="en-US" dirty="0"/>
          </a:p>
        </p:txBody>
      </p:sp>
    </p:spTree>
    <p:extLst>
      <p:ext uri="{BB962C8B-B14F-4D97-AF65-F5344CB8AC3E}">
        <p14:creationId xmlns:p14="http://schemas.microsoft.com/office/powerpoint/2010/main" val="257248792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4519</TotalTime>
  <Words>1666</Words>
  <Application>Microsoft Office PowerPoint</Application>
  <PresentationFormat>Widescreen</PresentationFormat>
  <Paragraphs>135</Paragraphs>
  <Slides>10</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Bookman Old Style</vt:lpstr>
      <vt:lpstr>Calibri</vt:lpstr>
      <vt:lpstr>Cambria Math</vt:lpstr>
      <vt:lpstr>Gill Sans MT</vt:lpstr>
      <vt:lpstr>Times New Roman</vt:lpstr>
      <vt:lpstr>Wingdings</vt:lpstr>
      <vt:lpstr>Wingdings 3</vt:lpstr>
      <vt:lpstr>Origin</vt:lpstr>
      <vt:lpstr>Z. Gu</vt:lpstr>
      <vt:lpstr>Lecture 3 - Links</vt:lpstr>
      <vt:lpstr>Lecture 5.1 Shortest Paths Algorithms</vt:lpstr>
      <vt:lpstr>Lecture 5.2 - Distance-Vector</vt:lpstr>
      <vt:lpstr>Lecture 5.3 - Link-State</vt:lpstr>
      <vt:lpstr>Lecture 6 - IP Addressing </vt:lpstr>
      <vt:lpstr>Lecture 7 - Routers</vt:lpstr>
      <vt:lpstr>Lecture 7 – Routers 2</vt:lpstr>
      <vt:lpstr>Lecture 7 – Routers 2</vt:lpstr>
      <vt:lpstr>Lecture 8 - Inter-Domain Routing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 Yifeng Zhu Electrical and Computer Engineering University of Maine</dc:title>
  <dc:creator>zhu</dc:creator>
  <cp:lastModifiedBy>Zonghua Gu</cp:lastModifiedBy>
  <cp:revision>264</cp:revision>
  <cp:lastPrinted>2018-02-28T12:51:32Z</cp:lastPrinted>
  <dcterms:created xsi:type="dcterms:W3CDTF">2014-02-09T17:12:51Z</dcterms:created>
  <dcterms:modified xsi:type="dcterms:W3CDTF">2026-04-07T03:24:51Z</dcterms:modified>
</cp:coreProperties>
</file>