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6" r:id="rId2"/>
    <p:sldId id="277" r:id="rId3"/>
    <p:sldId id="279" r:id="rId4"/>
    <p:sldId id="280" r:id="rId5"/>
    <p:sldId id="281" r:id="rId6"/>
    <p:sldId id="271" r:id="rId7"/>
    <p:sldId id="272" r:id="rId8"/>
    <p:sldId id="288" r:id="rId9"/>
    <p:sldId id="257" r:id="rId10"/>
    <p:sldId id="258" r:id="rId11"/>
    <p:sldId id="260" r:id="rId12"/>
    <p:sldId id="261" r:id="rId13"/>
    <p:sldId id="262" r:id="rId14"/>
    <p:sldId id="284" r:id="rId15"/>
    <p:sldId id="287" r:id="rId16"/>
    <p:sldId id="285" r:id="rId17"/>
    <p:sldId id="286" r:id="rId18"/>
    <p:sldId id="263" r:id="rId19"/>
    <p:sldId id="264" r:id="rId20"/>
    <p:sldId id="283" r:id="rId21"/>
    <p:sldId id="282" r:id="rId22"/>
    <p:sldId id="273" r:id="rId23"/>
    <p:sldId id="274" r:id="rId24"/>
    <p:sldId id="275" r:id="rId25"/>
    <p:sldId id="276" r:id="rId26"/>
    <p:sldId id="259" r:id="rId27"/>
    <p:sldId id="269" r:id="rId28"/>
    <p:sldId id="270" r:id="rId29"/>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306D86-5A7C-4D89-AFE7-0B4843AD8E55}" v="41" dt="2026-03-31T21:08:57.8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5461" autoAdjust="0"/>
    <p:restoredTop sz="95033" autoAdjust="0"/>
  </p:normalViewPr>
  <p:slideViewPr>
    <p:cSldViewPr>
      <p:cViewPr varScale="1">
        <p:scale>
          <a:sx n="90" d="100"/>
          <a:sy n="90" d="100"/>
        </p:scale>
        <p:origin x="96" y="462"/>
      </p:cViewPr>
      <p:guideLst>
        <p:guide orient="horz" pos="2160"/>
        <p:guide pos="3840"/>
      </p:guideLst>
    </p:cSldViewPr>
  </p:slideViewPr>
  <p:notesTextViewPr>
    <p:cViewPr>
      <p:scale>
        <a:sx n="1" d="1"/>
        <a:sy n="1" d="1"/>
      </p:scale>
      <p:origin x="0" y="0"/>
    </p:cViewPr>
  </p:notesTextViewPr>
  <p:sorterViewPr>
    <p:cViewPr>
      <p:scale>
        <a:sx n="200" d="100"/>
        <a:sy n="200" d="100"/>
      </p:scale>
      <p:origin x="0" y="-1252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custSel modSld">
      <pc:chgData name="Zonghua Gu" userId="9a7e1853e1951ef5" providerId="LiveId" clId="{CF1FAA12-072C-4ED5-BA76-0FFFAEFDB88A}" dt="2026-03-31T21:10:47.130" v="697" actId="20577"/>
      <pc:docMkLst>
        <pc:docMk/>
      </pc:docMkLst>
      <pc:sldChg chg="modSp mod">
        <pc:chgData name="Zonghua Gu" userId="9a7e1853e1951ef5" providerId="LiveId" clId="{CF1FAA12-072C-4ED5-BA76-0FFFAEFDB88A}" dt="2026-03-31T19:16:59.261" v="282" actId="20577"/>
        <pc:sldMkLst>
          <pc:docMk/>
          <pc:sldMk cId="2010822840" sldId="258"/>
        </pc:sldMkLst>
        <pc:spChg chg="mod">
          <ac:chgData name="Zonghua Gu" userId="9a7e1853e1951ef5" providerId="LiveId" clId="{CF1FAA12-072C-4ED5-BA76-0FFFAEFDB88A}" dt="2026-03-31T19:16:59.261" v="282" actId="20577"/>
          <ac:spMkLst>
            <pc:docMk/>
            <pc:sldMk cId="2010822840" sldId="258"/>
            <ac:spMk id="4" creationId="{8FEE1D6E-BDD8-543E-5201-693D655D1834}"/>
          </ac:spMkLst>
        </pc:spChg>
      </pc:sldChg>
      <pc:sldChg chg="modSp mod">
        <pc:chgData name="Zonghua Gu" userId="9a7e1853e1951ef5" providerId="LiveId" clId="{CF1FAA12-072C-4ED5-BA76-0FFFAEFDB88A}" dt="2026-03-31T21:07:12.091" v="666" actId="20577"/>
        <pc:sldMkLst>
          <pc:docMk/>
          <pc:sldMk cId="2761831774" sldId="261"/>
        </pc:sldMkLst>
        <pc:spChg chg="mod">
          <ac:chgData name="Zonghua Gu" userId="9a7e1853e1951ef5" providerId="LiveId" clId="{CF1FAA12-072C-4ED5-BA76-0FFFAEFDB88A}" dt="2026-03-31T21:07:12.091" v="666" actId="20577"/>
          <ac:spMkLst>
            <pc:docMk/>
            <pc:sldMk cId="2761831774" sldId="261"/>
            <ac:spMk id="4" creationId="{E77568DA-E2BD-B325-7077-1F2E3BCCADD6}"/>
          </ac:spMkLst>
        </pc:spChg>
      </pc:sldChg>
      <pc:sldChg chg="modSp mod">
        <pc:chgData name="Zonghua Gu" userId="9a7e1853e1951ef5" providerId="LiveId" clId="{CF1FAA12-072C-4ED5-BA76-0FFFAEFDB88A}" dt="2026-03-31T19:26:58.632" v="342" actId="20577"/>
        <pc:sldMkLst>
          <pc:docMk/>
          <pc:sldMk cId="1591002154" sldId="262"/>
        </pc:sldMkLst>
        <pc:spChg chg="mod">
          <ac:chgData name="Zonghua Gu" userId="9a7e1853e1951ef5" providerId="LiveId" clId="{CF1FAA12-072C-4ED5-BA76-0FFFAEFDB88A}" dt="2026-03-31T19:26:58.632" v="342" actId="20577"/>
          <ac:spMkLst>
            <pc:docMk/>
            <pc:sldMk cId="1591002154" sldId="262"/>
            <ac:spMk id="4" creationId="{FE6122BC-562C-CABB-6BF5-4C1CC4E4D457}"/>
          </ac:spMkLst>
        </pc:spChg>
      </pc:sldChg>
      <pc:sldChg chg="modSp mod">
        <pc:chgData name="Zonghua Gu" userId="9a7e1853e1951ef5" providerId="LiveId" clId="{CF1FAA12-072C-4ED5-BA76-0FFFAEFDB88A}" dt="2026-03-31T19:42:07.720" v="505" actId="167"/>
        <pc:sldMkLst>
          <pc:docMk/>
          <pc:sldMk cId="2090142393" sldId="263"/>
        </pc:sldMkLst>
        <pc:picChg chg="ord">
          <ac:chgData name="Zonghua Gu" userId="9a7e1853e1951ef5" providerId="LiveId" clId="{CF1FAA12-072C-4ED5-BA76-0FFFAEFDB88A}" dt="2026-03-31T19:42:07.720" v="505" actId="167"/>
          <ac:picMkLst>
            <pc:docMk/>
            <pc:sldMk cId="2090142393" sldId="263"/>
            <ac:picMk id="8" creationId="{BE24FF79-9676-1C0C-7C30-8DFA1574D644}"/>
          </ac:picMkLst>
        </pc:picChg>
      </pc:sldChg>
      <pc:sldChg chg="modSp mod">
        <pc:chgData name="Zonghua Gu" userId="9a7e1853e1951ef5" providerId="LiveId" clId="{CF1FAA12-072C-4ED5-BA76-0FFFAEFDB88A}" dt="2026-03-31T19:52:57.859" v="661" actId="6549"/>
        <pc:sldMkLst>
          <pc:docMk/>
          <pc:sldMk cId="1959821232" sldId="264"/>
        </pc:sldMkLst>
        <pc:spChg chg="mod">
          <ac:chgData name="Zonghua Gu" userId="9a7e1853e1951ef5" providerId="LiveId" clId="{CF1FAA12-072C-4ED5-BA76-0FFFAEFDB88A}" dt="2026-03-31T19:52:57.859" v="661" actId="6549"/>
          <ac:spMkLst>
            <pc:docMk/>
            <pc:sldMk cId="1959821232" sldId="264"/>
            <ac:spMk id="4" creationId="{7898589E-5174-DA30-FFC3-3F4F89F16945}"/>
          </ac:spMkLst>
        </pc:spChg>
      </pc:sldChg>
      <pc:sldChg chg="modSp mod">
        <pc:chgData name="Zonghua Gu" userId="9a7e1853e1951ef5" providerId="LiveId" clId="{CF1FAA12-072C-4ED5-BA76-0FFFAEFDB88A}" dt="2026-03-31T19:10:14.134" v="229" actId="20577"/>
        <pc:sldMkLst>
          <pc:docMk/>
          <pc:sldMk cId="1668167279" sldId="271"/>
        </pc:sldMkLst>
        <pc:spChg chg="mod">
          <ac:chgData name="Zonghua Gu" userId="9a7e1853e1951ef5" providerId="LiveId" clId="{CF1FAA12-072C-4ED5-BA76-0FFFAEFDB88A}" dt="2026-03-31T19:10:14.134" v="229" actId="20577"/>
          <ac:spMkLst>
            <pc:docMk/>
            <pc:sldMk cId="1668167279" sldId="271"/>
            <ac:spMk id="4" creationId="{D795F35A-217B-7B69-815F-06D41DA22B42}"/>
          </ac:spMkLst>
        </pc:spChg>
      </pc:sldChg>
      <pc:sldChg chg="modSp mod">
        <pc:chgData name="Zonghua Gu" userId="9a7e1853e1951ef5" providerId="LiveId" clId="{CF1FAA12-072C-4ED5-BA76-0FFFAEFDB88A}" dt="2026-03-31T19:13:23.338" v="246" actId="20577"/>
        <pc:sldMkLst>
          <pc:docMk/>
          <pc:sldMk cId="1189736278" sldId="272"/>
        </pc:sldMkLst>
        <pc:spChg chg="mod">
          <ac:chgData name="Zonghua Gu" userId="9a7e1853e1951ef5" providerId="LiveId" clId="{CF1FAA12-072C-4ED5-BA76-0FFFAEFDB88A}" dt="2026-03-31T19:13:23.338" v="246" actId="20577"/>
          <ac:spMkLst>
            <pc:docMk/>
            <pc:sldMk cId="1189736278" sldId="272"/>
            <ac:spMk id="4" creationId="{B8CE7E34-8C98-108D-1EF2-1A32D66D64C8}"/>
          </ac:spMkLst>
        </pc:spChg>
      </pc:sldChg>
      <pc:sldChg chg="modSp mod">
        <pc:chgData name="Zonghua Gu" userId="9a7e1853e1951ef5" providerId="LiveId" clId="{CF1FAA12-072C-4ED5-BA76-0FFFAEFDB88A}" dt="2026-03-31T19:54:47.759" v="663" actId="207"/>
        <pc:sldMkLst>
          <pc:docMk/>
          <pc:sldMk cId="291201338" sldId="273"/>
        </pc:sldMkLst>
        <pc:spChg chg="mod">
          <ac:chgData name="Zonghua Gu" userId="9a7e1853e1951ef5" providerId="LiveId" clId="{CF1FAA12-072C-4ED5-BA76-0FFFAEFDB88A}" dt="2026-03-31T19:54:47.759" v="663" actId="207"/>
          <ac:spMkLst>
            <pc:docMk/>
            <pc:sldMk cId="291201338" sldId="273"/>
            <ac:spMk id="4" creationId="{47270AD2-072F-B3D6-BBA9-F8977A6EEED1}"/>
          </ac:spMkLst>
        </pc:spChg>
      </pc:sldChg>
      <pc:sldChg chg="modSp mod">
        <pc:chgData name="Zonghua Gu" userId="9a7e1853e1951ef5" providerId="LiveId" clId="{CF1FAA12-072C-4ED5-BA76-0FFFAEFDB88A}" dt="2026-03-31T19:57:03.509" v="665" actId="207"/>
        <pc:sldMkLst>
          <pc:docMk/>
          <pc:sldMk cId="1816582539" sldId="276"/>
        </pc:sldMkLst>
        <pc:spChg chg="mod">
          <ac:chgData name="Zonghua Gu" userId="9a7e1853e1951ef5" providerId="LiveId" clId="{CF1FAA12-072C-4ED5-BA76-0FFFAEFDB88A}" dt="2026-03-31T19:57:03.509" v="665" actId="207"/>
          <ac:spMkLst>
            <pc:docMk/>
            <pc:sldMk cId="1816582539" sldId="276"/>
            <ac:spMk id="4" creationId="{AA668573-5006-3407-8DE1-C0206091C6A2}"/>
          </ac:spMkLst>
        </pc:spChg>
      </pc:sldChg>
      <pc:sldChg chg="modSp mod">
        <pc:chgData name="Zonghua Gu" userId="9a7e1853e1951ef5" providerId="LiveId" clId="{CF1FAA12-072C-4ED5-BA76-0FFFAEFDB88A}" dt="2026-03-31T21:10:18.960" v="683" actId="20577"/>
        <pc:sldMkLst>
          <pc:docMk/>
          <pc:sldMk cId="635324677" sldId="286"/>
        </pc:sldMkLst>
        <pc:spChg chg="mod">
          <ac:chgData name="Zonghua Gu" userId="9a7e1853e1951ef5" providerId="LiveId" clId="{CF1FAA12-072C-4ED5-BA76-0FFFAEFDB88A}" dt="2026-03-31T21:10:18.960" v="683" actId="20577"/>
          <ac:spMkLst>
            <pc:docMk/>
            <pc:sldMk cId="635324677" sldId="286"/>
            <ac:spMk id="4" creationId="{5D55CEFE-07C0-C1C0-0DB2-A53E29C3DCE1}"/>
          </ac:spMkLst>
        </pc:spChg>
      </pc:sldChg>
      <pc:sldChg chg="modSp mod">
        <pc:chgData name="Zonghua Gu" userId="9a7e1853e1951ef5" providerId="LiveId" clId="{CF1FAA12-072C-4ED5-BA76-0FFFAEFDB88A}" dt="2026-03-31T21:10:47.130" v="697" actId="20577"/>
        <pc:sldMkLst>
          <pc:docMk/>
          <pc:sldMk cId="1456145964" sldId="287"/>
        </pc:sldMkLst>
        <pc:spChg chg="mod">
          <ac:chgData name="Zonghua Gu" userId="9a7e1853e1951ef5" providerId="LiveId" clId="{CF1FAA12-072C-4ED5-BA76-0FFFAEFDB88A}" dt="2026-03-31T21:10:47.130" v="697" actId="20577"/>
          <ac:spMkLst>
            <pc:docMk/>
            <pc:sldMk cId="1456145964" sldId="287"/>
            <ac:spMk id="4" creationId="{E9F7465E-E24A-8171-F25B-76E56F0677E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7" tIns="46244" rIns="92487" bIns="46244"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87" tIns="46244" rIns="92487" bIns="46244" rtlCol="0"/>
          <a:lstStyle>
            <a:lvl1pPr algn="r">
              <a:defRPr sz="1200"/>
            </a:lvl1pPr>
          </a:lstStyle>
          <a:p>
            <a:fld id="{2AEAFE1F-9E52-45C8-9793-E819F0044A1C}" type="datetimeFigureOut">
              <a:rPr lang="en-US" smtClean="0"/>
              <a:pPr/>
              <a:t>4/6/2026</a:t>
            </a:fld>
            <a:endParaRPr lang="en-US"/>
          </a:p>
        </p:txBody>
      </p:sp>
      <p:sp>
        <p:nvSpPr>
          <p:cNvPr id="4" name="Slide Image Placeholder 3"/>
          <p:cNvSpPr>
            <a:spLocks noGrp="1" noRot="1" noChangeAspect="1"/>
          </p:cNvSpPr>
          <p:nvPr>
            <p:ph type="sldImg" idx="2"/>
          </p:nvPr>
        </p:nvSpPr>
        <p:spPr>
          <a:xfrm>
            <a:off x="396875" y="692150"/>
            <a:ext cx="6156325" cy="3463925"/>
          </a:xfrm>
          <a:prstGeom prst="rect">
            <a:avLst/>
          </a:prstGeom>
          <a:noFill/>
          <a:ln w="12700">
            <a:solidFill>
              <a:prstClr val="black"/>
            </a:solidFill>
          </a:ln>
        </p:spPr>
        <p:txBody>
          <a:bodyPr vert="horz" lIns="92487" tIns="46244" rIns="92487" bIns="46244"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87" tIns="46244" rIns="92487" bIns="4624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1804"/>
          </a:xfrm>
          <a:prstGeom prst="rect">
            <a:avLst/>
          </a:prstGeom>
        </p:spPr>
        <p:txBody>
          <a:bodyPr vert="horz" lIns="92487" tIns="46244" rIns="92487" bIns="46244"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1804"/>
          </a:xfrm>
          <a:prstGeom prst="rect">
            <a:avLst/>
          </a:prstGeom>
        </p:spPr>
        <p:txBody>
          <a:bodyPr vert="horz" lIns="92487" tIns="46244" rIns="92487" bIns="46244" rtlCol="0" anchor="b"/>
          <a:lstStyle>
            <a:lvl1pPr algn="r">
              <a:defRPr sz="1200"/>
            </a:lvl1pPr>
          </a:lstStyle>
          <a:p>
            <a:fld id="{2D71AD5F-E36F-46B9-A99B-7B025244359D}" type="slidenum">
              <a:rPr lang="en-US" smtClean="0"/>
              <a:pPr/>
              <a:t>‹#›</a:t>
            </a:fld>
            <a:endParaRPr lang="en-US"/>
          </a:p>
        </p:txBody>
      </p:sp>
    </p:spTree>
    <p:extLst>
      <p:ext uri="{BB962C8B-B14F-4D97-AF65-F5344CB8AC3E}">
        <p14:creationId xmlns:p14="http://schemas.microsoft.com/office/powerpoint/2010/main" val="2019616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 Poisoned reverse, split horizon, and route poisoning are disabled. </a:t>
            </a:r>
            <a:br>
              <a:rPr lang="en-US" altLang="zh-CN" dirty="0"/>
            </a:br>
            <a:endParaRPr lang="zh-CN" altLang="en-US" dirty="0"/>
          </a:p>
          <a:p>
            <a:endParaRPr lang="zh-CN" altLang="en-US" dirty="0"/>
          </a:p>
        </p:txBody>
      </p:sp>
      <p:sp>
        <p:nvSpPr>
          <p:cNvPr id="4" name="Slide Number Placeholder 3"/>
          <p:cNvSpPr>
            <a:spLocks noGrp="1"/>
          </p:cNvSpPr>
          <p:nvPr>
            <p:ph type="sldNum" sz="quarter" idx="5"/>
          </p:nvPr>
        </p:nvSpPr>
        <p:spPr/>
        <p:txBody>
          <a:bodyPr/>
          <a:lstStyle/>
          <a:p>
            <a:fld id="{2D71AD5F-E36F-46B9-A99B-7B025244359D}" type="slidenum">
              <a:rPr lang="en-US" smtClean="0"/>
              <a:pPr/>
              <a:t>6</a:t>
            </a:fld>
            <a:endParaRPr lang="en-US"/>
          </a:p>
        </p:txBody>
      </p:sp>
    </p:spTree>
    <p:extLst>
      <p:ext uri="{BB962C8B-B14F-4D97-AF65-F5344CB8AC3E}">
        <p14:creationId xmlns:p14="http://schemas.microsoft.com/office/powerpoint/2010/main" val="2050042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74324-D80A-A628-2AD0-75E71965FE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F9F8FF-0FD2-30E8-95D7-886388D925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6DCF7D-5EDD-AE7D-24BA-3D9760A71ED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 Poisoned reverse, split horizon, and route poisoning are disabled. </a:t>
            </a:r>
            <a:br>
              <a:rPr lang="en-US" altLang="zh-CN" dirty="0"/>
            </a:br>
            <a:endParaRPr lang="zh-CN" altLang="en-US" dirty="0"/>
          </a:p>
          <a:p>
            <a:endParaRPr lang="zh-CN" altLang="en-US" dirty="0"/>
          </a:p>
        </p:txBody>
      </p:sp>
      <p:sp>
        <p:nvSpPr>
          <p:cNvPr id="4" name="Slide Number Placeholder 3">
            <a:extLst>
              <a:ext uri="{FF2B5EF4-FFF2-40B4-BE49-F238E27FC236}">
                <a16:creationId xmlns:a16="http://schemas.microsoft.com/office/drawing/2014/main" id="{26293480-9C48-D339-3B99-B7253EC73F50}"/>
              </a:ext>
            </a:extLst>
          </p:cNvPr>
          <p:cNvSpPr>
            <a:spLocks noGrp="1"/>
          </p:cNvSpPr>
          <p:nvPr>
            <p:ph type="sldNum" sz="quarter" idx="5"/>
          </p:nvPr>
        </p:nvSpPr>
        <p:spPr/>
        <p:txBody>
          <a:bodyPr/>
          <a:lstStyle/>
          <a:p>
            <a:fld id="{2D71AD5F-E36F-46B9-A99B-7B025244359D}" type="slidenum">
              <a:rPr lang="en-US" smtClean="0"/>
              <a:pPr/>
              <a:t>7</a:t>
            </a:fld>
            <a:endParaRPr lang="en-US"/>
          </a:p>
        </p:txBody>
      </p:sp>
    </p:spTree>
    <p:extLst>
      <p:ext uri="{BB962C8B-B14F-4D97-AF65-F5344CB8AC3E}">
        <p14:creationId xmlns:p14="http://schemas.microsoft.com/office/powerpoint/2010/main" val="2229213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B41BE-F96C-70C6-A546-37B056B69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EE0339-1BC5-ACCE-8E6B-FA68128D14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AFF362-B33D-3563-39E9-24D6B7E7E47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 Poisoned reverse, split horizon, and route poisoning are disabled. </a:t>
            </a:r>
            <a:br>
              <a:rPr lang="en-US" altLang="zh-CN" dirty="0"/>
            </a:br>
            <a:endParaRPr lang="zh-CN" altLang="en-US" dirty="0"/>
          </a:p>
          <a:p>
            <a:endParaRPr lang="zh-CN" altLang="en-US" dirty="0"/>
          </a:p>
        </p:txBody>
      </p:sp>
      <p:sp>
        <p:nvSpPr>
          <p:cNvPr id="4" name="Slide Number Placeholder 3">
            <a:extLst>
              <a:ext uri="{FF2B5EF4-FFF2-40B4-BE49-F238E27FC236}">
                <a16:creationId xmlns:a16="http://schemas.microsoft.com/office/drawing/2014/main" id="{DF7C4628-05FF-1B1E-9D35-0D6371EEBB36}"/>
              </a:ext>
            </a:extLst>
          </p:cNvPr>
          <p:cNvSpPr>
            <a:spLocks noGrp="1"/>
          </p:cNvSpPr>
          <p:nvPr>
            <p:ph type="sldNum" sz="quarter" idx="5"/>
          </p:nvPr>
        </p:nvSpPr>
        <p:spPr/>
        <p:txBody>
          <a:bodyPr/>
          <a:lstStyle/>
          <a:p>
            <a:fld id="{2D71AD5F-E36F-46B9-A99B-7B025244359D}" type="slidenum">
              <a:rPr lang="en-US" smtClean="0"/>
              <a:pPr/>
              <a:t>8</a:t>
            </a:fld>
            <a:endParaRPr lang="en-US"/>
          </a:p>
        </p:txBody>
      </p:sp>
    </p:spTree>
    <p:extLst>
      <p:ext uri="{BB962C8B-B14F-4D97-AF65-F5344CB8AC3E}">
        <p14:creationId xmlns:p14="http://schemas.microsoft.com/office/powerpoint/2010/main" val="804821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Math is assigned:</a:t>
            </a:r>
          </a:p>
          <a:p>
            <a:pPr rtl="0"/>
            <a:r>
              <a:rPr lang="en-US" altLang="zh-CN" sz="1200" kern="1200" dirty="0">
                <a:solidFill>
                  <a:schemeClr val="tx1"/>
                </a:solidFill>
                <a:latin typeface="+mn-lt"/>
                <a:ea typeface="+mn-ea"/>
                <a:cs typeface="+mn-cs"/>
              </a:rPr>
              <a:t>198.51.128.0/18</a:t>
            </a:r>
            <a:br>
              <a:rPr lang="en-US" altLang="zh-CN" sz="1200" kern="1200" dirty="0">
                <a:solidFill>
                  <a:schemeClr val="tx1"/>
                </a:solidFill>
                <a:latin typeface="+mn-lt"/>
                <a:ea typeface="+mn-ea"/>
                <a:cs typeface="+mn-cs"/>
              </a:rPr>
            </a:br>
            <a:r>
              <a:rPr lang="en-US" altLang="zh-CN" sz="1200" kern="1200" dirty="0">
                <a:solidFill>
                  <a:schemeClr val="tx1"/>
                </a:solidFill>
                <a:latin typeface="+mn-lt"/>
                <a:ea typeface="+mn-ea"/>
                <a:cs typeface="+mn-cs"/>
              </a:rPr>
              <a:t>= 11000110 . 00110011 . 10 000000 . 00000000</a:t>
            </a:r>
          </a:p>
          <a:p>
            <a:r>
              <a:rPr lang="en-US" altLang="zh-CN" b="1" dirty="0"/>
              <a:t>Range</a:t>
            </a:r>
          </a:p>
          <a:p>
            <a:r>
              <a:rPr lang="en-US" altLang="zh-CN" dirty="0"/>
              <a:t>Since a </a:t>
            </a:r>
            <a:r>
              <a:rPr lang="en-US" altLang="zh-CN" sz="1200" kern="1200" dirty="0">
                <a:solidFill>
                  <a:schemeClr val="tx1"/>
                </a:solidFill>
                <a:latin typeface="+mn-lt"/>
                <a:ea typeface="+mn-ea"/>
                <a:cs typeface="+mn-cs"/>
              </a:rPr>
              <a:t>/18</a:t>
            </a:r>
            <a:r>
              <a:rPr lang="en-US" altLang="zh-CN" dirty="0"/>
              <a:t> fixes the first 18 bits, the host bits are the remaining 14 bits.</a:t>
            </a:r>
          </a:p>
          <a:p>
            <a:r>
              <a:rPr lang="en-US" altLang="zh-CN" dirty="0"/>
              <a:t>So the address range is:</a:t>
            </a:r>
          </a:p>
          <a:p>
            <a:pPr rtl="0"/>
            <a:r>
              <a:rPr lang="en-US" altLang="zh-CN" sz="1200" kern="1200" dirty="0">
                <a:solidFill>
                  <a:schemeClr val="tx1"/>
                </a:solidFill>
                <a:latin typeface="+mn-lt"/>
                <a:ea typeface="+mn-ea"/>
                <a:cs typeface="+mn-cs"/>
              </a:rPr>
              <a:t>11000110 . 00110011 . 10 000000 . 00000000</a:t>
            </a:r>
            <a:br>
              <a:rPr lang="en-US" altLang="zh-CN" sz="1200" kern="1200" dirty="0">
                <a:solidFill>
                  <a:schemeClr val="tx1"/>
                </a:solidFill>
                <a:latin typeface="+mn-lt"/>
                <a:ea typeface="+mn-ea"/>
                <a:cs typeface="+mn-cs"/>
              </a:rPr>
            </a:br>
            <a:r>
              <a:rPr lang="en-US" altLang="zh-CN" sz="1200" kern="1200" dirty="0">
                <a:solidFill>
                  <a:schemeClr val="tx1"/>
                </a:solidFill>
                <a:latin typeface="+mn-lt"/>
                <a:ea typeface="+mn-ea"/>
                <a:cs typeface="+mn-cs"/>
              </a:rPr>
              <a:t>through</a:t>
            </a:r>
            <a:br>
              <a:rPr lang="en-US" altLang="zh-CN" sz="1200" kern="1200" dirty="0">
                <a:solidFill>
                  <a:schemeClr val="tx1"/>
                </a:solidFill>
                <a:latin typeface="+mn-lt"/>
                <a:ea typeface="+mn-ea"/>
                <a:cs typeface="+mn-cs"/>
              </a:rPr>
            </a:br>
            <a:r>
              <a:rPr lang="en-US" altLang="zh-CN" sz="1200" kern="1200" dirty="0">
                <a:solidFill>
                  <a:schemeClr val="tx1"/>
                </a:solidFill>
                <a:latin typeface="+mn-lt"/>
                <a:ea typeface="+mn-ea"/>
                <a:cs typeface="+mn-cs"/>
              </a:rPr>
              <a:t>11000110 . 00110011 . 10 111111 . 11111111</a:t>
            </a:r>
          </a:p>
          <a:p>
            <a:r>
              <a:rPr lang="en-US" altLang="zh-CN" dirty="0"/>
              <a:t>In decimal:</a:t>
            </a:r>
          </a:p>
          <a:p>
            <a:pPr rtl="0"/>
            <a:r>
              <a:rPr lang="en-US" altLang="zh-CN" sz="1200" kern="1200" dirty="0">
                <a:solidFill>
                  <a:schemeClr val="tx1"/>
                </a:solidFill>
                <a:latin typeface="+mn-lt"/>
                <a:ea typeface="+mn-ea"/>
                <a:cs typeface="+mn-cs"/>
              </a:rPr>
              <a:t>198.51.128.0  through  198.51.191.255</a:t>
            </a:r>
          </a:p>
          <a:p>
            <a:r>
              <a:rPr lang="en-US" altLang="zh-CN" b="1" dirty="0"/>
              <a:t>Number of addresses</a:t>
            </a:r>
          </a:p>
          <a:p>
            <a:r>
              <a:rPr lang="en-US" altLang="zh-CN" dirty="0"/>
              <a:t>A </a:t>
            </a:r>
            <a:r>
              <a:rPr lang="en-US" altLang="zh-CN" sz="1200" kern="1200" dirty="0">
                <a:solidFill>
                  <a:schemeClr val="tx1"/>
                </a:solidFill>
                <a:latin typeface="+mn-lt"/>
                <a:ea typeface="+mn-ea"/>
                <a:cs typeface="+mn-cs"/>
              </a:rPr>
              <a:t>/18</a:t>
            </a:r>
            <a:r>
              <a:rPr lang="en-US" altLang="zh-CN" dirty="0"/>
              <a:t> has:</a:t>
            </a:r>
          </a:p>
          <a:p>
            <a:pPr rtl="0"/>
            <a:r>
              <a:rPr lang="en-US" altLang="zh-CN" sz="1200" kern="1200" dirty="0">
                <a:solidFill>
                  <a:schemeClr val="tx1"/>
                </a:solidFill>
                <a:latin typeface="+mn-lt"/>
                <a:ea typeface="+mn-ea"/>
                <a:cs typeface="+mn-cs"/>
              </a:rPr>
              <a:t>2^(32 - 18) = 2^14 = 16384</a:t>
            </a:r>
          </a:p>
          <a:p>
            <a:endParaRPr lang="zh-CN" altLang="en-US" dirty="0"/>
          </a:p>
        </p:txBody>
      </p:sp>
      <p:sp>
        <p:nvSpPr>
          <p:cNvPr id="4" name="Slide Number Placeholder 3"/>
          <p:cNvSpPr>
            <a:spLocks noGrp="1"/>
          </p:cNvSpPr>
          <p:nvPr>
            <p:ph type="sldNum" sz="quarter" idx="5"/>
          </p:nvPr>
        </p:nvSpPr>
        <p:spPr/>
        <p:txBody>
          <a:bodyPr/>
          <a:lstStyle/>
          <a:p>
            <a:fld id="{2D71AD5F-E36F-46B9-A99B-7B025244359D}" type="slidenum">
              <a:rPr lang="en-US" smtClean="0"/>
              <a:pPr/>
              <a:t>16</a:t>
            </a:fld>
            <a:endParaRPr lang="en-US"/>
          </a:p>
        </p:txBody>
      </p:sp>
    </p:spTree>
    <p:extLst>
      <p:ext uri="{BB962C8B-B14F-4D97-AF65-F5344CB8AC3E}">
        <p14:creationId xmlns:p14="http://schemas.microsoft.com/office/powerpoint/2010/main" val="410959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ltLang="en-US" dirty="0"/>
          </a:p>
        </p:txBody>
      </p:sp>
      <p:sp>
        <p:nvSpPr>
          <p:cNvPr id="4" name="Slide Number Placeholder 3"/>
          <p:cNvSpPr>
            <a:spLocks noGrp="1"/>
          </p:cNvSpPr>
          <p:nvPr>
            <p:ph type="sldNum" sz="quarter" idx="5"/>
          </p:nvPr>
        </p:nvSpPr>
        <p:spPr/>
        <p:txBody>
          <a:bodyPr/>
          <a:lstStyle/>
          <a:p>
            <a:fld id="{2D71AD5F-E36F-46B9-A99B-7B025244359D}" type="slidenum">
              <a:rPr lang="en-US" smtClean="0"/>
              <a:pPr/>
              <a:t>19</a:t>
            </a:fld>
            <a:endParaRPr lang="en-US"/>
          </a:p>
        </p:txBody>
      </p:sp>
    </p:spTree>
    <p:extLst>
      <p:ext uri="{BB962C8B-B14F-4D97-AF65-F5344CB8AC3E}">
        <p14:creationId xmlns:p14="http://schemas.microsoft.com/office/powerpoint/2010/main" val="3822595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625600" y="3886200"/>
            <a:ext cx="9144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625600" y="5124450"/>
            <a:ext cx="9144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8534400" y="6355080"/>
            <a:ext cx="3048000" cy="365760"/>
          </a:xfrm>
        </p:spPr>
        <p:txBody>
          <a:bodyPr/>
          <a:lstStyle>
            <a:lvl1pPr>
              <a:defRPr sz="1400"/>
            </a:lvl1pPr>
          </a:lstStyle>
          <a:p>
            <a:pPr eaLnBrk="1" latinLnBrk="0" hangingPunct="1"/>
            <a:fld id="{2E26774B-6488-4259-9342-6CBDB2BFD4E4}" type="datetime1">
              <a:rPr lang="en-US" smtClean="0"/>
              <a:pPr eaLnBrk="1" latinLnBrk="0" hangingPunct="1"/>
              <a:t>4/6/2026</a:t>
            </a:fld>
            <a:endParaRPr lang="en-US" sz="1600" dirty="0"/>
          </a:p>
        </p:txBody>
      </p:sp>
      <p:sp>
        <p:nvSpPr>
          <p:cNvPr id="17" name="Footer Placeholder 16"/>
          <p:cNvSpPr>
            <a:spLocks noGrp="1"/>
          </p:cNvSpPr>
          <p:nvPr>
            <p:ph type="ftr" sz="quarter" idx="11"/>
          </p:nvPr>
        </p:nvSpPr>
        <p:spPr>
          <a:xfrm>
            <a:off x="3864864" y="6355080"/>
            <a:ext cx="4632960" cy="365760"/>
          </a:xfrm>
        </p:spPr>
        <p:txBody>
          <a:bodyPr/>
          <a:lstStyle/>
          <a:p>
            <a:endParaRPr kumimoji="0" lang="en-US" dirty="0"/>
          </a:p>
        </p:txBody>
      </p:sp>
      <p:sp>
        <p:nvSpPr>
          <p:cNvPr id="29" name="Slide Number Placeholder 28"/>
          <p:cNvSpPr>
            <a:spLocks noGrp="1"/>
          </p:cNvSpPr>
          <p:nvPr>
            <p:ph type="sldNum" sz="quarter" idx="12"/>
          </p:nvPr>
        </p:nvSpPr>
        <p:spPr>
          <a:xfrm>
            <a:off x="1621536" y="6355080"/>
            <a:ext cx="1625600" cy="365760"/>
          </a:xfrm>
        </p:spPr>
        <p:txBody>
          <a:bodyPr/>
          <a:lstStyle/>
          <a:p>
            <a:fld id="{EA7C8D44-3667-46F6-9772-CC52308E2A7F}" type="slidenum">
              <a:rPr kumimoji="0" lang="en-US" smtClean="0"/>
              <a:pPr/>
              <a:t>‹#›</a:t>
            </a:fld>
            <a:endParaRPr kumimoji="0" lang="en-US" dirty="0"/>
          </a:p>
        </p:txBody>
      </p:sp>
      <p:sp>
        <p:nvSpPr>
          <p:cNvPr id="21" name="Rectangle 20"/>
          <p:cNvSpPr/>
          <p:nvPr/>
        </p:nvSpPr>
        <p:spPr>
          <a:xfrm>
            <a:off x="1206500" y="3648075"/>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3" name="Rectangle 32"/>
          <p:cNvSpPr/>
          <p:nvPr/>
        </p:nvSpPr>
        <p:spPr>
          <a:xfrm>
            <a:off x="1219200" y="5048250"/>
            <a:ext cx="97536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2" name="Rectangle 21"/>
          <p:cNvSpPr/>
          <p:nvPr/>
        </p:nvSpPr>
        <p:spPr>
          <a:xfrm>
            <a:off x="1206500" y="3648075"/>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2" name="Rectangle 31"/>
          <p:cNvSpPr/>
          <p:nvPr/>
        </p:nvSpPr>
        <p:spPr>
          <a:xfrm>
            <a:off x="1219200" y="5048250"/>
            <a:ext cx="3048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9B2E7711-0BE3-4AFC-959B-CB5C31A7AE48}" type="datetime1">
              <a:rPr lang="en-US" smtClean="0"/>
              <a:pPr eaLnBrk="1" latinLnBrk="0" hangingPunct="1"/>
              <a:t>4/6/2026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825AAB62-A572-4E37-B772-B4A75ADE0B18}" type="datetime1">
              <a:rPr lang="en-US" smtClean="0"/>
              <a:pPr eaLnBrk="1" latinLnBrk="0" hangingPunct="1"/>
              <a:t>4/6/2026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7" name="Straight Connector 6"/>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8" name="Isosceles Triangle 7"/>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Straight Connector 8"/>
          <p:cNvSpPr>
            <a:spLocks noChangeShapeType="1"/>
          </p:cNvSpPr>
          <p:nvPr/>
        </p:nvSpPr>
        <p:spPr bwMode="auto">
          <a:xfrm rot="5400000">
            <a:off x="5814836"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B0F52420-10F8-488E-969A-A9BE388BE9C4}" type="datetime1">
              <a:rPr lang="en-US" smtClean="0"/>
              <a:pPr eaLnBrk="1" latinLnBrk="0" hangingPunct="1"/>
              <a:t>4/6/2026</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EA7C8D44-3667-46F6-9772-CC52308E2A7F}" type="slidenum">
              <a:rPr kumimoji="0" lang="en-US" smtClean="0"/>
              <a:pPr/>
              <a:t>‹#›</a:t>
            </a:fld>
            <a:endParaRPr kumimoji="0" lang="en-US" dirty="0"/>
          </a:p>
        </p:txBody>
      </p:sp>
      <p:sp>
        <p:nvSpPr>
          <p:cNvPr id="8" name="Content Placeholder 7"/>
          <p:cNvSpPr>
            <a:spLocks noGrp="1"/>
          </p:cNvSpPr>
          <p:nvPr>
            <p:ph sz="quarter" idx="1"/>
          </p:nvPr>
        </p:nvSpPr>
        <p:spPr>
          <a:xfrm>
            <a:off x="609600" y="1219200"/>
            <a:ext cx="109728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25600" y="2971800"/>
            <a:ext cx="9144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727200" y="4267200"/>
            <a:ext cx="90424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8534400" y="6355080"/>
            <a:ext cx="3048000" cy="365760"/>
          </a:xfrm>
        </p:spPr>
        <p:txBody>
          <a:bodyPr/>
          <a:lstStyle/>
          <a:p>
            <a:pPr eaLnBrk="1" latinLnBrk="0" hangingPunct="1"/>
            <a:fld id="{96E96F24-58CF-47DA-907C-A9CD6353E425}" type="datetime1">
              <a:rPr lang="en-US" smtClean="0"/>
              <a:pPr eaLnBrk="1" latinLnBrk="0" hangingPunct="1"/>
              <a:t>4/6/2026</a:t>
            </a:fld>
            <a:endParaRPr lang="en-US" dirty="0"/>
          </a:p>
        </p:txBody>
      </p:sp>
      <p:sp>
        <p:nvSpPr>
          <p:cNvPr id="5" name="Footer Placeholder 4"/>
          <p:cNvSpPr>
            <a:spLocks noGrp="1"/>
          </p:cNvSpPr>
          <p:nvPr>
            <p:ph type="ftr" sz="quarter" idx="11"/>
          </p:nvPr>
        </p:nvSpPr>
        <p:spPr>
          <a:xfrm>
            <a:off x="3864864" y="6355080"/>
            <a:ext cx="4632960" cy="365760"/>
          </a:xfrm>
        </p:spPr>
        <p:txBody>
          <a:bodyPr/>
          <a:lstStyle/>
          <a:p>
            <a:endParaRPr kumimoji="0" lang="en-US" dirty="0"/>
          </a:p>
        </p:txBody>
      </p:sp>
      <p:sp>
        <p:nvSpPr>
          <p:cNvPr id="6" name="Slide Number Placeholder 5"/>
          <p:cNvSpPr>
            <a:spLocks noGrp="1"/>
          </p:cNvSpPr>
          <p:nvPr>
            <p:ph type="sldNum" sz="quarter" idx="12"/>
          </p:nvPr>
        </p:nvSpPr>
        <p:spPr>
          <a:xfrm>
            <a:off x="1426464" y="6355080"/>
            <a:ext cx="2027936" cy="365760"/>
          </a:xfrm>
        </p:spPr>
        <p:txBody>
          <a:bodyPr/>
          <a:lstStyle/>
          <a:p>
            <a:fld id="{EA7C8D44-3667-46F6-9772-CC52308E2A7F}" type="slidenum">
              <a:rPr kumimoji="0" lang="en-US" smtClean="0"/>
              <a:pPr/>
              <a:t>‹#›</a:t>
            </a:fld>
            <a:endParaRPr kumimoji="0" lang="en-US" dirty="0"/>
          </a:p>
        </p:txBody>
      </p:sp>
      <p:sp>
        <p:nvSpPr>
          <p:cNvPr id="7" name="Rectangle 6"/>
          <p:cNvSpPr/>
          <p:nvPr/>
        </p:nvSpPr>
        <p:spPr>
          <a:xfrm>
            <a:off x="1219200" y="2819400"/>
            <a:ext cx="97536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ctangle 7"/>
          <p:cNvSpPr/>
          <p:nvPr/>
        </p:nvSpPr>
        <p:spPr>
          <a:xfrm>
            <a:off x="1219200" y="2819400"/>
            <a:ext cx="3048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53AE4463-726A-4A35-9F46-98893432A3F9}" type="datetime1">
              <a:rPr lang="en-US" smtClean="0"/>
              <a:pPr eaLnBrk="1" latinLnBrk="0" hangingPunct="1"/>
              <a:t>4/6/2026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9" name="Content Placeholder 8"/>
          <p:cNvSpPr>
            <a:spLocks noGrp="1"/>
          </p:cNvSpPr>
          <p:nvPr>
            <p:ph sz="quarter" idx="1"/>
          </p:nvPr>
        </p:nvSpPr>
        <p:spPr>
          <a:xfrm>
            <a:off x="609600" y="1219200"/>
            <a:ext cx="5388864"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176264" y="1216152"/>
            <a:ext cx="5388864"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609600" y="1285875"/>
            <a:ext cx="5386917"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7601" y="1295400"/>
            <a:ext cx="5389033"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eaLnBrk="1" latinLnBrk="0" hangingPunct="1"/>
            <a:fld id="{FDF404D0-E306-4E90-90E3-E44D26246FFC}" type="datetime1">
              <a:rPr lang="en-US" smtClean="0"/>
              <a:pPr eaLnBrk="1" latinLnBrk="0" hangingPunct="1"/>
              <a:t>4/6/2026</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11" name="Content Placeholder 10"/>
          <p:cNvSpPr>
            <a:spLocks noGrp="1"/>
          </p:cNvSpPr>
          <p:nvPr>
            <p:ph sz="quarter" idx="2"/>
          </p:nvPr>
        </p:nvSpPr>
        <p:spPr>
          <a:xfrm>
            <a:off x="609600" y="2133600"/>
            <a:ext cx="53848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6197600" y="2133600"/>
            <a:ext cx="53848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1485DA14-76F0-4D93-83FB-7878C79A1986}" type="datetime1">
              <a:rPr lang="en-US" smtClean="0"/>
              <a:pPr eaLnBrk="1" latinLnBrk="0" hangingPunct="1"/>
              <a:t>4/6/2026</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6" name="Isosceles Triangle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A15E552D-49E1-496B-B79C-E100986B8B5F}" type="datetime1">
              <a:rPr lang="en-US" smtClean="0"/>
              <a:pPr eaLnBrk="1" latinLnBrk="0" hangingPunct="1"/>
              <a:t>4/6/2026</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5" name="Straight Connector 4"/>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6" name="Isosceles Triangle 5"/>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32800" y="304800"/>
            <a:ext cx="33528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8432800" y="1219201"/>
            <a:ext cx="33528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CEC72505-1551-4A98-97CD-F520B07184AD}" type="datetime1">
              <a:rPr lang="en-US" smtClean="0"/>
              <a:pPr eaLnBrk="1" latinLnBrk="0" hangingPunct="1"/>
              <a:t>4/6/2026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Straight Connector 9"/>
          <p:cNvSpPr>
            <a:spLocks noChangeShapeType="1"/>
          </p:cNvSpPr>
          <p:nvPr/>
        </p:nvSpPr>
        <p:spPr bwMode="auto">
          <a:xfrm rot="5400000">
            <a:off x="5220033"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9" name="Isosceles Triangle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Content Placeholder 11"/>
          <p:cNvSpPr>
            <a:spLocks noGrp="1"/>
          </p:cNvSpPr>
          <p:nvPr>
            <p:ph sz="quarter" idx="1"/>
          </p:nvPr>
        </p:nvSpPr>
        <p:spPr>
          <a:xfrm>
            <a:off x="406400" y="304800"/>
            <a:ext cx="7620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500856"/>
            <a:ext cx="109728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609600" y="1905000"/>
            <a:ext cx="109728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609600" y="1219200"/>
            <a:ext cx="109728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eaLnBrk="1" latinLnBrk="0" hangingPunct="1"/>
            <a:fld id="{7218F47B-BA16-4F20-B5BA-73F598D94B51}" type="datetime1">
              <a:rPr lang="en-US" smtClean="0"/>
              <a:pPr eaLnBrk="1" latinLnBrk="0" hangingPunct="1"/>
              <a:t>4/6/2026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EA7C8D44-3667-46F6-9772-CC52308E2A7F}" type="slidenum">
              <a:rPr kumimoji="0" lang="en-US" smtClean="0"/>
              <a:pPr/>
              <a:t>‹#›</a:t>
            </a:fld>
            <a:endParaRPr kumimoji="0" lang="en-US"/>
          </a:p>
        </p:txBody>
      </p:sp>
      <p:sp>
        <p:nvSpPr>
          <p:cNvPr id="8" name="Straight Connector 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9" name="Isosceles Triangle 8"/>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609600" y="500856"/>
            <a:ext cx="24384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152400"/>
            <a:ext cx="109728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609600" y="1219200"/>
            <a:ext cx="109728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534400" y="6356350"/>
            <a:ext cx="3052064" cy="365760"/>
          </a:xfrm>
          <a:prstGeom prst="rect">
            <a:avLst/>
          </a:prstGeom>
        </p:spPr>
        <p:txBody>
          <a:bodyPr vert="horz"/>
          <a:lstStyle>
            <a:lvl1pPr algn="l" eaLnBrk="1" latinLnBrk="0" hangingPunct="1">
              <a:defRPr kumimoji="0" sz="1400">
                <a:solidFill>
                  <a:schemeClr val="tx2"/>
                </a:solidFill>
              </a:defRPr>
            </a:lvl1pPr>
          </a:lstStyle>
          <a:p>
            <a:pPr eaLnBrk="1" latinLnBrk="0" hangingPunct="1"/>
            <a:fld id="{4F3CB514-9CA6-4E48-9463-A430D31CFDE3}" type="datetime1">
              <a:rPr lang="en-US" smtClean="0"/>
              <a:pPr eaLnBrk="1" latinLnBrk="0" hangingPunct="1"/>
              <a:t>4/6/2026</a:t>
            </a:fld>
            <a:endParaRPr lang="en-US" sz="1400" dirty="0">
              <a:solidFill>
                <a:schemeClr val="tx2"/>
              </a:solidFill>
            </a:endParaRPr>
          </a:p>
        </p:txBody>
      </p:sp>
      <p:sp>
        <p:nvSpPr>
          <p:cNvPr id="3" name="Footer Placeholder 2"/>
          <p:cNvSpPr>
            <a:spLocks noGrp="1"/>
          </p:cNvSpPr>
          <p:nvPr>
            <p:ph type="ftr" sz="quarter" idx="3"/>
          </p:nvPr>
        </p:nvSpPr>
        <p:spPr>
          <a:xfrm>
            <a:off x="3864864" y="6356350"/>
            <a:ext cx="4673600" cy="365760"/>
          </a:xfrm>
          <a:prstGeom prst="rect">
            <a:avLst/>
          </a:prstGeom>
        </p:spPr>
        <p:txBody>
          <a:bodyPr vert="horz"/>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23" name="Slide Number Placeholder 22"/>
          <p:cNvSpPr>
            <a:spLocks noGrp="1"/>
          </p:cNvSpPr>
          <p:nvPr>
            <p:ph type="sldNum" sz="quarter" idx="4"/>
          </p:nvPr>
        </p:nvSpPr>
        <p:spPr>
          <a:xfrm>
            <a:off x="816864" y="6356350"/>
            <a:ext cx="2641600" cy="365760"/>
          </a:xfrm>
          <a:prstGeom prst="rect">
            <a:avLst/>
          </a:prstGeom>
        </p:spPr>
        <p:txBody>
          <a:bodyPr vert="horz"/>
          <a:lstStyle>
            <a:lvl1pPr algn="l" eaLnBrk="1" latinLnBrk="0" hangingPunct="1">
              <a:defRPr kumimoji="0" sz="1400">
                <a:solidFill>
                  <a:schemeClr val="tx2"/>
                </a:solidFill>
              </a:defRPr>
            </a:lvl1pPr>
          </a:lstStyle>
          <a:p>
            <a:pPr algn="l" eaLnBrk="1" latinLnBrk="0" hangingPunct="1"/>
            <a:fld id="{EA7C8D44-3667-46F6-9772-CC52308E2A7F}" type="slidenum">
              <a:rPr kumimoji="0" lang="en-US" smtClean="0"/>
              <a:pPr algn="l" eaLnBrk="1" latinLnBrk="0" hangingPunct="1"/>
              <a:t>‹#›</a:t>
            </a:fld>
            <a:endParaRPr kumimoji="0" lang="en-US" sz="1600" dirty="0">
              <a:solidFill>
                <a:schemeClr val="tx2"/>
              </a:solidFill>
            </a:endParaRPr>
          </a:p>
        </p:txBody>
      </p:sp>
      <p:sp>
        <p:nvSpPr>
          <p:cNvPr id="28" name="Straight Connector 27"/>
          <p:cNvSpPr>
            <a:spLocks noChangeShapeType="1"/>
          </p:cNvSpPr>
          <p:nvPr/>
        </p:nvSpPr>
        <p:spPr bwMode="auto">
          <a:xfrm>
            <a:off x="609600" y="6353175"/>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29" name="Straight Connector 28"/>
          <p:cNvSpPr>
            <a:spLocks noChangeShapeType="1"/>
          </p:cNvSpPr>
          <p:nvPr/>
        </p:nvSpPr>
        <p:spPr bwMode="auto">
          <a:xfrm>
            <a:off x="609600" y="1143000"/>
            <a:ext cx="109728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Isosceles Triangle 9"/>
          <p:cNvSpPr>
            <a:spLocks noChangeAspect="1"/>
          </p:cNvSpPr>
          <p:nvPr/>
        </p:nvSpPr>
        <p:spPr>
          <a:xfrm rot="5400000">
            <a:off x="590609" y="6447423"/>
            <a:ext cx="190849" cy="16041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000" dirty="0"/>
              <a:t>Z. Gu</a:t>
            </a:r>
          </a:p>
        </p:txBody>
      </p:sp>
      <p:sp>
        <p:nvSpPr>
          <p:cNvPr id="3" name="Subtitle 2"/>
          <p:cNvSpPr>
            <a:spLocks noGrp="1"/>
          </p:cNvSpPr>
          <p:nvPr>
            <p:ph type="subTitle" idx="1"/>
          </p:nvPr>
        </p:nvSpPr>
        <p:spPr/>
        <p:txBody>
          <a:bodyPr/>
          <a:lstStyle/>
          <a:p>
            <a:r>
              <a:rPr lang="en-US" dirty="0"/>
              <a:t>Spring 2026</a:t>
            </a:r>
          </a:p>
        </p:txBody>
      </p:sp>
      <p:sp>
        <p:nvSpPr>
          <p:cNvPr id="6" name="TextBox 5"/>
          <p:cNvSpPr txBox="1"/>
          <p:nvPr/>
        </p:nvSpPr>
        <p:spPr>
          <a:xfrm>
            <a:off x="746651" y="2562285"/>
            <a:ext cx="9913869" cy="584775"/>
          </a:xfrm>
          <a:prstGeom prst="rect">
            <a:avLst/>
          </a:prstGeom>
          <a:noFill/>
        </p:spPr>
        <p:txBody>
          <a:bodyPr wrap="none" rtlCol="0">
            <a:spAutoFit/>
          </a:bodyPr>
          <a:lstStyle/>
          <a:p>
            <a:pPr algn="r"/>
            <a:r>
              <a:rPr lang="pt-BR" sz="3200" b="1" dirty="0">
                <a:solidFill>
                  <a:srgbClr val="C00000"/>
                </a:solidFill>
              </a:rPr>
              <a:t>CSC175 Spring 2026 Sample Exam Questions ANS</a:t>
            </a:r>
          </a:p>
        </p:txBody>
      </p:sp>
      <p:sp>
        <p:nvSpPr>
          <p:cNvPr id="4" name="Slide Number Placeholder 3"/>
          <p:cNvSpPr>
            <a:spLocks noGrp="1"/>
          </p:cNvSpPr>
          <p:nvPr>
            <p:ph type="sldNum" sz="quarter" idx="12"/>
          </p:nvPr>
        </p:nvSpPr>
        <p:spPr/>
        <p:txBody>
          <a:bodyPr/>
          <a:lstStyle/>
          <a:p>
            <a:pPr eaLnBrk="1" latinLnBrk="0" hangingPunct="1"/>
            <a:fld id="{EA7C8D44-3667-46F6-9772-CC52308E2A7F}" type="slidenum">
              <a:rPr kumimoji="0" lang="en-US" smtClean="0"/>
              <a:pPr eaLnBrk="1" latinLnBrk="0" hangingPunct="1"/>
              <a:t>1</a:t>
            </a:fld>
            <a:endParaRPr kumimoji="0" lang="en-US" dirty="0"/>
          </a:p>
        </p:txBody>
      </p:sp>
    </p:spTree>
    <p:extLst>
      <p:ext uri="{BB962C8B-B14F-4D97-AF65-F5344CB8AC3E}">
        <p14:creationId xmlns:p14="http://schemas.microsoft.com/office/powerpoint/2010/main" val="1683281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CD358-DCD5-5D54-466E-ACFF98743B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833A3F-6964-20F1-79E8-FCFE8C1AEBFE}"/>
              </a:ext>
            </a:extLst>
          </p:cNvPr>
          <p:cNvSpPr>
            <a:spLocks noGrp="1"/>
          </p:cNvSpPr>
          <p:nvPr>
            <p:ph type="title"/>
          </p:nvPr>
        </p:nvSpPr>
        <p:spPr/>
        <p:txBody>
          <a:bodyPr/>
          <a:lstStyle/>
          <a:p>
            <a:r>
              <a:rPr lang="nl-NL" altLang="zh-CN" dirty="0"/>
              <a:t>Lecture 5.3 - Link-State ANS</a:t>
            </a:r>
            <a:endParaRPr lang="zh-CN" altLang="en-US" dirty="0"/>
          </a:p>
        </p:txBody>
      </p:sp>
      <p:sp>
        <p:nvSpPr>
          <p:cNvPr id="3" name="Slide Number Placeholder 2">
            <a:extLst>
              <a:ext uri="{FF2B5EF4-FFF2-40B4-BE49-F238E27FC236}">
                <a16:creationId xmlns:a16="http://schemas.microsoft.com/office/drawing/2014/main" id="{8D106DA5-B39E-00EE-ADEA-C0F073DBB350}"/>
              </a:ext>
            </a:extLst>
          </p:cNvPr>
          <p:cNvSpPr>
            <a:spLocks noGrp="1"/>
          </p:cNvSpPr>
          <p:nvPr>
            <p:ph type="sldNum" sz="quarter" idx="12"/>
          </p:nvPr>
        </p:nvSpPr>
        <p:spPr/>
        <p:txBody>
          <a:bodyPr/>
          <a:lstStyle/>
          <a:p>
            <a:fld id="{EA7C8D44-3667-46F6-9772-CC52308E2A7F}" type="slidenum">
              <a:rPr kumimoji="0" lang="en-US" smtClean="0"/>
              <a:pPr/>
              <a:t>10</a:t>
            </a:fld>
            <a:endParaRPr kumimoji="0" lang="en-US" dirty="0"/>
          </a:p>
        </p:txBody>
      </p:sp>
      <p:sp>
        <p:nvSpPr>
          <p:cNvPr id="4" name="Content Placeholder 3">
            <a:extLst>
              <a:ext uri="{FF2B5EF4-FFF2-40B4-BE49-F238E27FC236}">
                <a16:creationId xmlns:a16="http://schemas.microsoft.com/office/drawing/2014/main" id="{8FEE1D6E-BDD8-543E-5201-693D655D1834}"/>
              </a:ext>
            </a:extLst>
          </p:cNvPr>
          <p:cNvSpPr>
            <a:spLocks noGrp="1"/>
          </p:cNvSpPr>
          <p:nvPr>
            <p:ph sz="quarter" idx="1"/>
          </p:nvPr>
        </p:nvSpPr>
        <p:spPr>
          <a:xfrm>
            <a:off x="609600" y="1219200"/>
            <a:ext cx="6260578" cy="5137150"/>
          </a:xfrm>
        </p:spPr>
        <p:txBody>
          <a:bodyPr>
            <a:normAutofit fontScale="62500" lnSpcReduction="20000"/>
          </a:bodyPr>
          <a:lstStyle/>
          <a:p>
            <a:r>
              <a:rPr lang="en-US" altLang="zh-CN" dirty="0"/>
              <a:t>Q1. Suppose that </a:t>
            </a:r>
            <a:r>
              <a:rPr lang="en-US" altLang="zh-CN" dirty="0">
                <a:solidFill>
                  <a:srgbClr val="C00000"/>
                </a:solidFill>
              </a:rPr>
              <a:t>the</a:t>
            </a:r>
            <a:r>
              <a:rPr lang="en-US" altLang="zh-CN" dirty="0"/>
              <a:t> </a:t>
            </a:r>
            <a:r>
              <a:rPr lang="en-US" altLang="zh-CN" dirty="0">
                <a:solidFill>
                  <a:srgbClr val="C00000"/>
                </a:solidFill>
              </a:rPr>
              <a:t>link between R3 and R4 goes down</a:t>
            </a:r>
            <a:r>
              <a:rPr lang="en-US" altLang="zh-CN" dirty="0"/>
              <a:t>. R3 and R4 have recomputed their routes, but they have not yet sent updates. What route will a packet from A to C take?</a:t>
            </a:r>
          </a:p>
          <a:p>
            <a:r>
              <a:rPr lang="en-US" altLang="zh-CN" dirty="0"/>
              <a:t>ANS: </a:t>
            </a:r>
            <a:r>
              <a:rPr lang="pt-BR" altLang="zh-CN" dirty="0"/>
              <a:t> A → R1 → R2 → R3 → R2 → R3 (loop)</a:t>
            </a:r>
          </a:p>
          <a:p>
            <a:r>
              <a:rPr lang="en-US" altLang="zh-CN" dirty="0"/>
              <a:t>Explanation: Because R3 and R4 have not yet sent their Link-State Advertisements (LSAs), R1 and R2 are unaware of the failure and continue forwarding the packet toward R3, assuming it is the shortest path. However, R3 knows its link to R4 is down, so it has locally recomputed its next-best path to C, which happens to go back through R2 (R3</a:t>
            </a:r>
            <a:r>
              <a:rPr lang="pt-BR" altLang="zh-CN" dirty="0"/>
              <a:t> → R2 → R4 → R5 → C</a:t>
            </a:r>
            <a:r>
              <a:rPr lang="en-US" altLang="zh-CN" dirty="0"/>
              <a:t>).  This creates a temporary routing loop until R1 and R2 receive the updates</a:t>
            </a:r>
          </a:p>
          <a:p>
            <a:r>
              <a:rPr lang="en-US" altLang="zh-CN" dirty="0"/>
              <a:t>Q2. Suppose that </a:t>
            </a:r>
            <a:r>
              <a:rPr lang="en-US" altLang="zh-CN" dirty="0">
                <a:solidFill>
                  <a:srgbClr val="C00000"/>
                </a:solidFill>
              </a:rPr>
              <a:t>the link between R2 and R3 goes down</a:t>
            </a:r>
            <a:r>
              <a:rPr lang="en-US" altLang="zh-CN" dirty="0"/>
              <a:t>. R2 and R3 have recomputed their routes, but have not yet sent updates.  What route will a packet from A to C take? </a:t>
            </a:r>
          </a:p>
          <a:p>
            <a:r>
              <a:rPr lang="en-US" altLang="zh-CN" dirty="0"/>
              <a:t>ANS:  </a:t>
            </a:r>
            <a:r>
              <a:rPr lang="pt-BR" altLang="zh-CN" dirty="0"/>
              <a:t>A → R1 → R2 → R4 → R5 → C </a:t>
            </a:r>
          </a:p>
          <a:p>
            <a:r>
              <a:rPr lang="en-US" altLang="zh-CN" dirty="0"/>
              <a:t>Explanation: R1 is unaware of the failure and sends the packet to R2. However, R2 is aware that its link to R3 is down. R2 locally recalculates an alternate route to C via R4 and R5. Because this new path does not bounce back to an uninformed router that points back to R2, the packet successfully reaches its destination without looping.</a:t>
            </a:r>
            <a:endParaRPr lang="zh-CN" altLang="en-US" dirty="0"/>
          </a:p>
        </p:txBody>
      </p:sp>
      <p:pic>
        <p:nvPicPr>
          <p:cNvPr id="5" name="Picture 4">
            <a:extLst>
              <a:ext uri="{FF2B5EF4-FFF2-40B4-BE49-F238E27FC236}">
                <a16:creationId xmlns:a16="http://schemas.microsoft.com/office/drawing/2014/main" id="{02D6FFA8-8915-83EB-E55C-9F4A48412A9A}"/>
              </a:ext>
            </a:extLst>
          </p:cNvPr>
          <p:cNvPicPr>
            <a:picLocks noChangeAspect="1"/>
          </p:cNvPicPr>
          <p:nvPr/>
        </p:nvPicPr>
        <p:blipFill>
          <a:blip r:embed="rId2"/>
          <a:srcRect/>
          <a:stretch/>
        </p:blipFill>
        <p:spPr>
          <a:xfrm>
            <a:off x="6870178" y="1752601"/>
            <a:ext cx="5243053" cy="2743200"/>
          </a:xfrm>
          <a:prstGeom prst="rect">
            <a:avLst/>
          </a:prstGeom>
        </p:spPr>
      </p:pic>
    </p:spTree>
    <p:extLst>
      <p:ext uri="{BB962C8B-B14F-4D97-AF65-F5344CB8AC3E}">
        <p14:creationId xmlns:p14="http://schemas.microsoft.com/office/powerpoint/2010/main" val="2010822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16761-7955-ADA3-105C-B6EAC4E460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8EB6C4-2E42-4DDC-F4A6-93051D8C1F3C}"/>
              </a:ext>
            </a:extLst>
          </p:cNvPr>
          <p:cNvSpPr>
            <a:spLocks noGrp="1"/>
          </p:cNvSpPr>
          <p:nvPr>
            <p:ph type="title"/>
          </p:nvPr>
        </p:nvSpPr>
        <p:spPr/>
        <p:txBody>
          <a:bodyPr/>
          <a:lstStyle/>
          <a:p>
            <a:r>
              <a:rPr lang="nl-NL" altLang="zh-CN" dirty="0"/>
              <a:t>Lecture 5.3 - Link-State ANS</a:t>
            </a:r>
            <a:endParaRPr lang="zh-CN" altLang="en-US" dirty="0"/>
          </a:p>
        </p:txBody>
      </p:sp>
      <p:sp>
        <p:nvSpPr>
          <p:cNvPr id="3" name="Slide Number Placeholder 2">
            <a:extLst>
              <a:ext uri="{FF2B5EF4-FFF2-40B4-BE49-F238E27FC236}">
                <a16:creationId xmlns:a16="http://schemas.microsoft.com/office/drawing/2014/main" id="{75306F7A-3438-BE58-233E-6E78C6CF022B}"/>
              </a:ext>
            </a:extLst>
          </p:cNvPr>
          <p:cNvSpPr>
            <a:spLocks noGrp="1"/>
          </p:cNvSpPr>
          <p:nvPr>
            <p:ph type="sldNum" sz="quarter" idx="12"/>
          </p:nvPr>
        </p:nvSpPr>
        <p:spPr/>
        <p:txBody>
          <a:bodyPr/>
          <a:lstStyle/>
          <a:p>
            <a:fld id="{EA7C8D44-3667-46F6-9772-CC52308E2A7F}" type="slidenum">
              <a:rPr kumimoji="0" lang="en-US" smtClean="0"/>
              <a:pPr/>
              <a:t>11</a:t>
            </a:fld>
            <a:endParaRPr kumimoji="0" lang="en-US" dirty="0"/>
          </a:p>
        </p:txBody>
      </p:sp>
      <p:sp>
        <p:nvSpPr>
          <p:cNvPr id="4" name="Content Placeholder 3">
            <a:extLst>
              <a:ext uri="{FF2B5EF4-FFF2-40B4-BE49-F238E27FC236}">
                <a16:creationId xmlns:a16="http://schemas.microsoft.com/office/drawing/2014/main" id="{0B0EEB01-A8D9-1082-DE6B-7EA4166B6EEC}"/>
              </a:ext>
            </a:extLst>
          </p:cNvPr>
          <p:cNvSpPr>
            <a:spLocks noGrp="1"/>
          </p:cNvSpPr>
          <p:nvPr>
            <p:ph sz="quarter" idx="1"/>
          </p:nvPr>
        </p:nvSpPr>
        <p:spPr>
          <a:xfrm>
            <a:off x="609600" y="1219200"/>
            <a:ext cx="6114938" cy="5137150"/>
          </a:xfrm>
        </p:spPr>
        <p:txBody>
          <a:bodyPr>
            <a:normAutofit fontScale="92500" lnSpcReduction="10000"/>
          </a:bodyPr>
          <a:lstStyle/>
          <a:p>
            <a:r>
              <a:rPr lang="en-US" altLang="zh-CN" dirty="0"/>
              <a:t>Q3.  ANS:  </a:t>
            </a:r>
            <a:r>
              <a:rPr lang="pt-BR" altLang="zh-CN" dirty="0"/>
              <a:t>A → R1 → R2 → R3 → R2 →R6 → R5 → C</a:t>
            </a:r>
          </a:p>
          <a:p>
            <a:r>
              <a:rPr lang="en-US" altLang="zh-CN" dirty="0"/>
              <a:t>Explanation:</a:t>
            </a:r>
            <a:r>
              <a:rPr lang="pt-BR" altLang="zh-CN" dirty="0"/>
              <a:t> </a:t>
            </a:r>
            <a:r>
              <a:rPr lang="en-US" altLang="zh-CN" dirty="0"/>
              <a:t>Because LSA propagation delays are tied to link costs, the failure updates spread across the network at the exact same time the packet is traveling.  As the packet advances (A → R1 → R2 → R3), the routers it hits are actively updating their tables based on newly arriving LSAs. When the packet hits R3, R3 has just learned of the failure and redirects it back to R2. R2 has also just updated its table and dynamically reroutes the packet through R6 and R5 to safely reach C.</a:t>
            </a:r>
            <a:endParaRPr lang="zh-CN" altLang="en-US" dirty="0"/>
          </a:p>
        </p:txBody>
      </p:sp>
      <p:pic>
        <p:nvPicPr>
          <p:cNvPr id="5" name="Picture 4">
            <a:extLst>
              <a:ext uri="{FF2B5EF4-FFF2-40B4-BE49-F238E27FC236}">
                <a16:creationId xmlns:a16="http://schemas.microsoft.com/office/drawing/2014/main" id="{4FF72DEB-2E00-F68A-9E2B-4EC9C233B3C4}"/>
              </a:ext>
            </a:extLst>
          </p:cNvPr>
          <p:cNvPicPr>
            <a:picLocks noChangeAspect="1"/>
          </p:cNvPicPr>
          <p:nvPr/>
        </p:nvPicPr>
        <p:blipFill>
          <a:blip r:embed="rId2"/>
          <a:srcRect/>
          <a:stretch/>
        </p:blipFill>
        <p:spPr>
          <a:xfrm>
            <a:off x="6724538" y="1752601"/>
            <a:ext cx="5388693" cy="2819400"/>
          </a:xfrm>
          <a:prstGeom prst="rect">
            <a:avLst/>
          </a:prstGeom>
        </p:spPr>
      </p:pic>
    </p:spTree>
    <p:extLst>
      <p:ext uri="{BB962C8B-B14F-4D97-AF65-F5344CB8AC3E}">
        <p14:creationId xmlns:p14="http://schemas.microsoft.com/office/powerpoint/2010/main" val="931409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E6A071-906A-B7B8-344E-B492C2B806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F5541C-79A3-D0BE-A082-F81C5FDBF4DA}"/>
              </a:ext>
            </a:extLst>
          </p:cNvPr>
          <p:cNvSpPr>
            <a:spLocks noGrp="1"/>
          </p:cNvSpPr>
          <p:nvPr>
            <p:ph type="title"/>
          </p:nvPr>
        </p:nvSpPr>
        <p:spPr/>
        <p:txBody>
          <a:bodyPr/>
          <a:lstStyle/>
          <a:p>
            <a:r>
              <a:rPr lang="nl-NL" altLang="zh-CN" dirty="0"/>
              <a:t>Lecture 5.3 - Link-State ANS</a:t>
            </a:r>
            <a:endParaRPr lang="zh-CN" altLang="en-US" dirty="0"/>
          </a:p>
        </p:txBody>
      </p:sp>
      <p:sp>
        <p:nvSpPr>
          <p:cNvPr id="3" name="Slide Number Placeholder 2">
            <a:extLst>
              <a:ext uri="{FF2B5EF4-FFF2-40B4-BE49-F238E27FC236}">
                <a16:creationId xmlns:a16="http://schemas.microsoft.com/office/drawing/2014/main" id="{72F2E81B-AFF1-39CE-99DD-4CE747DC73D7}"/>
              </a:ext>
            </a:extLst>
          </p:cNvPr>
          <p:cNvSpPr>
            <a:spLocks noGrp="1"/>
          </p:cNvSpPr>
          <p:nvPr>
            <p:ph type="sldNum" sz="quarter" idx="12"/>
          </p:nvPr>
        </p:nvSpPr>
        <p:spPr/>
        <p:txBody>
          <a:bodyPr/>
          <a:lstStyle/>
          <a:p>
            <a:fld id="{EA7C8D44-3667-46F6-9772-CC52308E2A7F}" type="slidenum">
              <a:rPr kumimoji="0" lang="en-US" smtClean="0"/>
              <a:pPr/>
              <a:t>12</a:t>
            </a:fld>
            <a:endParaRPr kumimoji="0" lang="en-US" dirty="0"/>
          </a:p>
        </p:txBody>
      </p:sp>
      <p:sp>
        <p:nvSpPr>
          <p:cNvPr id="4" name="Content Placeholder 3">
            <a:extLst>
              <a:ext uri="{FF2B5EF4-FFF2-40B4-BE49-F238E27FC236}">
                <a16:creationId xmlns:a16="http://schemas.microsoft.com/office/drawing/2014/main" id="{E77568DA-E2BD-B325-7077-1F2E3BCCADD6}"/>
              </a:ext>
            </a:extLst>
          </p:cNvPr>
          <p:cNvSpPr>
            <a:spLocks noGrp="1"/>
          </p:cNvSpPr>
          <p:nvPr>
            <p:ph sz="quarter" idx="1"/>
          </p:nvPr>
        </p:nvSpPr>
        <p:spPr>
          <a:xfrm>
            <a:off x="304800" y="1096108"/>
            <a:ext cx="7162800" cy="5638800"/>
          </a:xfrm>
          <a:solidFill>
            <a:schemeClr val="bg1"/>
          </a:solidFill>
        </p:spPr>
        <p:txBody>
          <a:bodyPr>
            <a:normAutofit fontScale="92500" lnSpcReduction="20000"/>
          </a:bodyPr>
          <a:lstStyle/>
          <a:p>
            <a:r>
              <a:rPr lang="en-US" altLang="zh-CN" sz="1400" dirty="0"/>
              <a:t>Q3. in detail. Assume that A sends a packet to C, and at</a:t>
            </a:r>
            <a:r>
              <a:rPr lang="en-US" altLang="zh-CN" sz="1400" dirty="0">
                <a:solidFill>
                  <a:srgbClr val="C00000"/>
                </a:solidFill>
              </a:rPr>
              <a:t> time t=0, it arrives at R1</a:t>
            </a:r>
            <a:r>
              <a:rPr lang="en-US" altLang="zh-CN" sz="1400" dirty="0"/>
              <a:t>. At </a:t>
            </a:r>
            <a:r>
              <a:rPr lang="en-US" altLang="zh-CN" sz="1400" dirty="0">
                <a:solidFill>
                  <a:srgbClr val="C00000"/>
                </a:solidFill>
              </a:rPr>
              <a:t>t=0.5s</a:t>
            </a:r>
            <a:r>
              <a:rPr lang="en-US" altLang="zh-CN" sz="1400" dirty="0"/>
              <a:t>, the link between R4 and R5 goes down.</a:t>
            </a:r>
          </a:p>
          <a:p>
            <a:r>
              <a:rPr lang="en-US" altLang="zh-CN" sz="1400" dirty="0"/>
              <a:t>ANS:  </a:t>
            </a:r>
            <a:r>
              <a:rPr lang="pt-BR" altLang="zh-CN" sz="1400" dirty="0"/>
              <a:t>A → R1 → R2 → R3 → R2 →R6 → R5 → C</a:t>
            </a:r>
          </a:p>
          <a:p>
            <a:r>
              <a:rPr lang="en-US" altLang="zh-CN" sz="1400" dirty="0"/>
              <a:t>Explanation: Here is the detailed timeline of events for Q4.5, which is driven by the "race" between the packet's physical propagation delay and the Link-State Advertisement (LSA) propagation delay. Both delays are strictly tied to the link costs.</a:t>
            </a:r>
          </a:p>
          <a:p>
            <a:r>
              <a:rPr lang="en-US" altLang="zh-CN" sz="1400" dirty="0"/>
              <a:t>t = 0.0s.  Packet from host A toward Host C arrives at R1, and R1 forwards it to R2. The propagation delay for the R1-R2 link is 1 second.</a:t>
            </a:r>
          </a:p>
          <a:p>
            <a:r>
              <a:rPr lang="en-US" altLang="zh-CN" sz="1400" dirty="0"/>
              <a:t>t = 0.5s. While the packet is mid-flight between R1 and R2, the link between R4 and R5 suddenly fails. R4 and R5 immediately recognize the failure and generate LSAs detailing the broken link. These LSAs begin propagating across the network at a speed dictated by the link costs.</a:t>
            </a:r>
          </a:p>
          <a:p>
            <a:r>
              <a:rPr lang="en-US" altLang="zh-CN" sz="1400" dirty="0"/>
              <a:t>t = 1.0s. Packet arrives at R2. LSA Status: The failure LSA from R4 has not yet reached R2 because it has only been propagating for 0.5 seconds, and the delay (cost) from R4 to R2 is longer than that. Action: Because R2 is unaware of the broken link, its routing table still indicates that the shortest path to C is via R3. R2 forwards the packet to R3. The delay for the R2-R3 link is 2 seconds.</a:t>
            </a:r>
          </a:p>
          <a:p>
            <a:r>
              <a:rPr lang="en-US" altLang="zh-CN" sz="1400" dirty="0"/>
              <a:t>t = 1.0s – 3.0s. Packet is in transit between R2 and R3. Meanwhile, the LSAs are continuing to propagate across the network toward R2 and R3.</a:t>
            </a:r>
          </a:p>
          <a:p>
            <a:r>
              <a:rPr lang="en-US" altLang="zh-CN" sz="1400" dirty="0"/>
              <a:t>t = 3.0s. Packet arrives at R3. LSA Status: By this time, </a:t>
            </a:r>
            <a:r>
              <a:rPr lang="en-US" altLang="zh-CN" sz="1400" dirty="0">
                <a:solidFill>
                  <a:srgbClr val="C00000"/>
                </a:solidFill>
              </a:rPr>
              <a:t>the LSA from R4 reaches R3 at time 2.5s</a:t>
            </a:r>
            <a:r>
              <a:rPr lang="en-US" altLang="zh-CN" sz="1400" dirty="0"/>
              <a:t>. R3 processes it instantaneously and updates its routing table.  Action: R3 recalculates its shortest path to C because it now knows the R4-R5 link is down. The new shortest path routes back through R2 (R3</a:t>
            </a:r>
            <a:r>
              <a:rPr lang="pt-BR" altLang="zh-CN" sz="1400" dirty="0"/>
              <a:t> → R2 → R6 → R5 → C</a:t>
            </a:r>
            <a:r>
              <a:rPr lang="en-US" altLang="zh-CN" sz="1400" dirty="0"/>
              <a:t>). R3 forwards the packet back to R2, which takes another 2 seconds.</a:t>
            </a:r>
          </a:p>
          <a:p>
            <a:r>
              <a:rPr lang="en-US" altLang="zh-CN" sz="1400" dirty="0"/>
              <a:t>t = 3.0s – 5.0s. Packet travels from R3 back to R2.  During this window, </a:t>
            </a:r>
            <a:r>
              <a:rPr lang="en-US" altLang="zh-CN" sz="1400" dirty="0">
                <a:solidFill>
                  <a:srgbClr val="C00000"/>
                </a:solidFill>
              </a:rPr>
              <a:t>the LSA from R4 reaches R2 at time 4.5s</a:t>
            </a:r>
            <a:r>
              <a:rPr lang="en-US" altLang="zh-CN" sz="1400" dirty="0"/>
              <a:t>, and R2 instantaneously updates its own routing table.</a:t>
            </a:r>
          </a:p>
          <a:p>
            <a:r>
              <a:rPr lang="en-US" altLang="zh-CN" sz="1400" dirty="0"/>
              <a:t>t = 5.0s. Packet arrives back at R2. LSA Status: R2 is now fully aware of the R4-R5 link failure. Action: R2 recalculates its next-best path to C. With the old route invalidated, R2 determines the new optimal route is via R6 (</a:t>
            </a:r>
            <a:r>
              <a:rPr lang="pt-BR" altLang="zh-CN" sz="1400" dirty="0"/>
              <a:t>R2 → R6 → R5 → C</a:t>
            </a:r>
            <a:r>
              <a:rPr lang="en-US" altLang="zh-CN" sz="1400" dirty="0"/>
              <a:t>). R2 forwards the packet to R6.</a:t>
            </a:r>
          </a:p>
          <a:p>
            <a:r>
              <a:rPr lang="en-US" altLang="zh-CN" sz="1400" dirty="0"/>
              <a:t>t &gt; 5.0s. The packet successfully continues along the updated path, safely traveling from R6 → R5 → Host C.</a:t>
            </a:r>
            <a:endParaRPr lang="zh-CN" altLang="en-US" sz="1400" dirty="0"/>
          </a:p>
        </p:txBody>
      </p:sp>
      <p:pic>
        <p:nvPicPr>
          <p:cNvPr id="5" name="Picture 4">
            <a:extLst>
              <a:ext uri="{FF2B5EF4-FFF2-40B4-BE49-F238E27FC236}">
                <a16:creationId xmlns:a16="http://schemas.microsoft.com/office/drawing/2014/main" id="{F730BFBB-F9F1-7D96-F16B-61DC9E1AFD93}"/>
              </a:ext>
            </a:extLst>
          </p:cNvPr>
          <p:cNvPicPr>
            <a:picLocks noChangeAspect="1"/>
          </p:cNvPicPr>
          <p:nvPr/>
        </p:nvPicPr>
        <p:blipFill>
          <a:blip r:embed="rId2"/>
          <a:srcRect/>
          <a:stretch/>
        </p:blipFill>
        <p:spPr>
          <a:xfrm>
            <a:off x="7391399" y="135802"/>
            <a:ext cx="4645631" cy="2430625"/>
          </a:xfrm>
          <a:prstGeom prst="rect">
            <a:avLst/>
          </a:prstGeom>
        </p:spPr>
      </p:pic>
      <p:graphicFrame>
        <p:nvGraphicFramePr>
          <p:cNvPr id="6" name="Table 5">
            <a:extLst>
              <a:ext uri="{FF2B5EF4-FFF2-40B4-BE49-F238E27FC236}">
                <a16:creationId xmlns:a16="http://schemas.microsoft.com/office/drawing/2014/main" id="{543D12B9-B3E7-175A-A2F1-7AF5F497DBA5}"/>
              </a:ext>
            </a:extLst>
          </p:cNvPr>
          <p:cNvGraphicFramePr>
            <a:graphicFrameLocks noGrp="1"/>
          </p:cNvGraphicFramePr>
          <p:nvPr>
            <p:extLst>
              <p:ext uri="{D42A27DB-BD31-4B8C-83A1-F6EECF244321}">
                <p14:modId xmlns:p14="http://schemas.microsoft.com/office/powerpoint/2010/main" val="2005901178"/>
              </p:ext>
            </p:extLst>
          </p:nvPr>
        </p:nvGraphicFramePr>
        <p:xfrm>
          <a:off x="8305800" y="2589815"/>
          <a:ext cx="2594572" cy="4206240"/>
        </p:xfrm>
        <a:graphic>
          <a:graphicData uri="http://schemas.openxmlformats.org/drawingml/2006/table">
            <a:tbl>
              <a:tblPr firstRow="1" bandRow="1">
                <a:tableStyleId>{5940675A-B579-460E-94D1-54222C63F5DA}</a:tableStyleId>
              </a:tblPr>
              <a:tblGrid>
                <a:gridCol w="493676">
                  <a:extLst>
                    <a:ext uri="{9D8B030D-6E8A-4147-A177-3AD203B41FA5}">
                      <a16:colId xmlns:a16="http://schemas.microsoft.com/office/drawing/2014/main" val="3073761005"/>
                    </a:ext>
                  </a:extLst>
                </a:gridCol>
                <a:gridCol w="2100896">
                  <a:extLst>
                    <a:ext uri="{9D8B030D-6E8A-4147-A177-3AD203B41FA5}">
                      <a16:colId xmlns:a16="http://schemas.microsoft.com/office/drawing/2014/main" val="1818550232"/>
                    </a:ext>
                  </a:extLst>
                </a:gridCol>
              </a:tblGrid>
              <a:tr h="296308">
                <a:tc>
                  <a:txBody>
                    <a:bodyPr/>
                    <a:lstStyle/>
                    <a:p>
                      <a:pPr algn="ctr"/>
                      <a:r>
                        <a:rPr lang="en-US" altLang="zh-CN" sz="1400" b="1" dirty="0"/>
                        <a:t>t (s)</a:t>
                      </a:r>
                      <a:endParaRPr lang="zh-CN" altLang="en-US" sz="1400" b="1" dirty="0"/>
                    </a:p>
                  </a:txBody>
                  <a:tcPr/>
                </a:tc>
                <a:tc>
                  <a:txBody>
                    <a:bodyPr/>
                    <a:lstStyle/>
                    <a:p>
                      <a:pPr algn="ctr"/>
                      <a:r>
                        <a:rPr lang="en-US" altLang="zh-CN" sz="1400" b="1" dirty="0"/>
                        <a:t>Event</a:t>
                      </a:r>
                      <a:endParaRPr lang="zh-CN" altLang="en-US" sz="1400" b="1" dirty="0"/>
                    </a:p>
                  </a:txBody>
                  <a:tcPr/>
                </a:tc>
                <a:extLst>
                  <a:ext uri="{0D108BD9-81ED-4DB2-BD59-A6C34878D82A}">
                    <a16:rowId xmlns:a16="http://schemas.microsoft.com/office/drawing/2014/main" val="3899441003"/>
                  </a:ext>
                </a:extLst>
              </a:tr>
              <a:tr h="289520">
                <a:tc>
                  <a:txBody>
                    <a:bodyPr/>
                    <a:lstStyle/>
                    <a:p>
                      <a:pPr algn="ctr"/>
                      <a:r>
                        <a:rPr lang="en-US" altLang="zh-CN" sz="1400" dirty="0"/>
                        <a:t>0</a:t>
                      </a:r>
                      <a:endParaRPr lang="zh-CN" altLang="en-US" sz="1400" dirty="0"/>
                    </a:p>
                  </a:txBody>
                  <a:tcPr/>
                </a:tc>
                <a:tc>
                  <a:txBody>
                    <a:bodyPr/>
                    <a:lstStyle/>
                    <a:p>
                      <a:pPr algn="ctr"/>
                      <a:r>
                        <a:rPr lang="nl-NL" altLang="zh-CN" sz="1400" dirty="0"/>
                        <a:t>Packet arrives at R1 </a:t>
                      </a:r>
                      <a:endParaRPr lang="zh-CN" altLang="en-US" sz="1400" dirty="0"/>
                    </a:p>
                  </a:txBody>
                  <a:tcPr/>
                </a:tc>
                <a:extLst>
                  <a:ext uri="{0D108BD9-81ED-4DB2-BD59-A6C34878D82A}">
                    <a16:rowId xmlns:a16="http://schemas.microsoft.com/office/drawing/2014/main" val="2806193906"/>
                  </a:ext>
                </a:extLst>
              </a:tr>
              <a:tr h="289520">
                <a:tc>
                  <a:txBody>
                    <a:bodyPr/>
                    <a:lstStyle/>
                    <a:p>
                      <a:pPr algn="ctr"/>
                      <a:r>
                        <a:rPr lang="en-US" altLang="zh-CN" sz="1400" dirty="0"/>
                        <a:t>0.5</a:t>
                      </a:r>
                      <a:endParaRPr lang="zh-CN" altLang="en-US" sz="1400" dirty="0"/>
                    </a:p>
                  </a:txBody>
                  <a:tcPr/>
                </a:tc>
                <a:tc>
                  <a:txBody>
                    <a:bodyPr/>
                    <a:lstStyle/>
                    <a:p>
                      <a:pPr algn="ctr"/>
                      <a:r>
                        <a:rPr lang="nl-NL" altLang="zh-CN" sz="1400" dirty="0"/>
                        <a:t>R4-R5 link breaks</a:t>
                      </a:r>
                      <a:endParaRPr lang="zh-CN" altLang="en-US" sz="1400" dirty="0"/>
                    </a:p>
                  </a:txBody>
                  <a:tcPr/>
                </a:tc>
                <a:extLst>
                  <a:ext uri="{0D108BD9-81ED-4DB2-BD59-A6C34878D82A}">
                    <a16:rowId xmlns:a16="http://schemas.microsoft.com/office/drawing/2014/main" val="2713977589"/>
                  </a:ext>
                </a:extLst>
              </a:tr>
              <a:tr h="289520">
                <a:tc>
                  <a:txBody>
                    <a:bodyPr/>
                    <a:lstStyle/>
                    <a:p>
                      <a:pPr algn="ctr"/>
                      <a:r>
                        <a:rPr lang="en-US" altLang="zh-CN" sz="1400" dirty="0"/>
                        <a:t>1</a:t>
                      </a:r>
                      <a:endParaRPr lang="zh-CN" alt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altLang="zh-CN" sz="1400" dirty="0"/>
                        <a:t>Packet arrives at R2</a:t>
                      </a:r>
                      <a:endParaRPr lang="zh-CN" altLang="en-US" sz="1400" dirty="0"/>
                    </a:p>
                  </a:txBody>
                  <a:tcPr/>
                </a:tc>
                <a:extLst>
                  <a:ext uri="{0D108BD9-81ED-4DB2-BD59-A6C34878D82A}">
                    <a16:rowId xmlns:a16="http://schemas.microsoft.com/office/drawing/2014/main" val="983516058"/>
                  </a:ext>
                </a:extLst>
              </a:tr>
              <a:tr h="289520">
                <a:tc>
                  <a:txBody>
                    <a:bodyPr/>
                    <a:lstStyle/>
                    <a:p>
                      <a:pPr algn="ctr"/>
                      <a:r>
                        <a:rPr lang="en-US" altLang="zh-CN" sz="1400" dirty="0"/>
                        <a:t>2.5</a:t>
                      </a:r>
                      <a:endParaRPr lang="zh-CN" alt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400" dirty="0"/>
                        <a:t>LSA from R4 arrives at R3. R3 reconfigures its route to C as R3</a:t>
                      </a:r>
                      <a:r>
                        <a:rPr lang="pt-BR" altLang="zh-CN" sz="1400" dirty="0"/>
                        <a:t>-R2-R6-R5-C</a:t>
                      </a:r>
                      <a:endParaRPr lang="zh-CN" altLang="en-US" sz="1400" dirty="0"/>
                    </a:p>
                  </a:txBody>
                  <a:tcPr/>
                </a:tc>
                <a:extLst>
                  <a:ext uri="{0D108BD9-81ED-4DB2-BD59-A6C34878D82A}">
                    <a16:rowId xmlns:a16="http://schemas.microsoft.com/office/drawing/2014/main" val="1236498457"/>
                  </a:ext>
                </a:extLst>
              </a:tr>
              <a:tr h="289520">
                <a:tc>
                  <a:txBody>
                    <a:bodyPr/>
                    <a:lstStyle/>
                    <a:p>
                      <a:pPr algn="ctr"/>
                      <a:r>
                        <a:rPr lang="en-US" altLang="zh-CN" sz="1400" dirty="0"/>
                        <a:t>3</a:t>
                      </a:r>
                      <a:endParaRPr lang="zh-CN" alt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altLang="zh-CN" sz="1400" dirty="0"/>
                        <a:t>Packet arrives at R3</a:t>
                      </a:r>
                      <a:endParaRPr lang="zh-CN" altLang="en-US" sz="1400" dirty="0"/>
                    </a:p>
                  </a:txBody>
                  <a:tcPr/>
                </a:tc>
                <a:extLst>
                  <a:ext uri="{0D108BD9-81ED-4DB2-BD59-A6C34878D82A}">
                    <a16:rowId xmlns:a16="http://schemas.microsoft.com/office/drawing/2014/main" val="3215007626"/>
                  </a:ext>
                </a:extLst>
              </a:tr>
              <a:tr h="296308">
                <a:tc>
                  <a:txBody>
                    <a:bodyPr/>
                    <a:lstStyle/>
                    <a:p>
                      <a:pPr algn="ctr"/>
                      <a:r>
                        <a:rPr lang="en-US" altLang="zh-CN" sz="1400" dirty="0"/>
                        <a:t>4.5</a:t>
                      </a:r>
                      <a:endParaRPr lang="zh-CN" altLang="en-US" sz="1400" dirty="0"/>
                    </a:p>
                  </a:txBody>
                  <a:tcPr/>
                </a:tc>
                <a:tc>
                  <a:txBody>
                    <a:bodyPr/>
                    <a:lstStyle/>
                    <a:p>
                      <a:pPr algn="ctr"/>
                      <a:r>
                        <a:rPr lang="en-US" altLang="zh-CN" sz="1400" dirty="0"/>
                        <a:t>LSA from R4 arrives at R2.</a:t>
                      </a:r>
                    </a:p>
                    <a:p>
                      <a:pPr algn="ctr"/>
                      <a:r>
                        <a:rPr lang="en-US" altLang="zh-CN" sz="1400" dirty="0"/>
                        <a:t>R2 reconfigures its route to C as </a:t>
                      </a:r>
                      <a:r>
                        <a:rPr lang="pt-BR" altLang="zh-CN" sz="1400" dirty="0"/>
                        <a:t>R2-R6-R5-C</a:t>
                      </a:r>
                      <a:endParaRPr lang="zh-CN" altLang="en-US" sz="1400" dirty="0"/>
                    </a:p>
                  </a:txBody>
                  <a:tcPr/>
                </a:tc>
                <a:extLst>
                  <a:ext uri="{0D108BD9-81ED-4DB2-BD59-A6C34878D82A}">
                    <a16:rowId xmlns:a16="http://schemas.microsoft.com/office/drawing/2014/main" val="3226813234"/>
                  </a:ext>
                </a:extLst>
              </a:tr>
              <a:tr h="296308">
                <a:tc>
                  <a:txBody>
                    <a:bodyPr/>
                    <a:lstStyle/>
                    <a:p>
                      <a:pPr algn="ctr"/>
                      <a:r>
                        <a:rPr lang="en-US" altLang="zh-CN" sz="1400" dirty="0"/>
                        <a:t>5</a:t>
                      </a:r>
                      <a:endParaRPr lang="zh-CN" alt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altLang="zh-CN" sz="1400" dirty="0"/>
                        <a:t>Packet arrives at R2</a:t>
                      </a:r>
                      <a:endParaRPr lang="zh-CN" altLang="en-US" sz="1400" dirty="0"/>
                    </a:p>
                  </a:txBody>
                  <a:tcPr/>
                </a:tc>
                <a:extLst>
                  <a:ext uri="{0D108BD9-81ED-4DB2-BD59-A6C34878D82A}">
                    <a16:rowId xmlns:a16="http://schemas.microsoft.com/office/drawing/2014/main" val="3652912180"/>
                  </a:ext>
                </a:extLst>
              </a:tr>
              <a:tr h="296308">
                <a:tc>
                  <a:txBody>
                    <a:bodyPr/>
                    <a:lstStyle/>
                    <a:p>
                      <a:pPr algn="ctr"/>
                      <a:r>
                        <a:rPr lang="en-US" altLang="zh-CN" sz="1400" dirty="0"/>
                        <a:t>7</a:t>
                      </a:r>
                      <a:endParaRPr lang="zh-CN" alt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altLang="zh-CN" sz="1400" dirty="0"/>
                        <a:t>Packet arrives at R6</a:t>
                      </a:r>
                      <a:endParaRPr lang="zh-CN" altLang="en-US" sz="1400" dirty="0"/>
                    </a:p>
                  </a:txBody>
                  <a:tcPr/>
                </a:tc>
                <a:extLst>
                  <a:ext uri="{0D108BD9-81ED-4DB2-BD59-A6C34878D82A}">
                    <a16:rowId xmlns:a16="http://schemas.microsoft.com/office/drawing/2014/main" val="2609314645"/>
                  </a:ext>
                </a:extLst>
              </a:tr>
              <a:tr h="296308">
                <a:tc>
                  <a:txBody>
                    <a:bodyPr/>
                    <a:lstStyle/>
                    <a:p>
                      <a:pPr algn="ctr"/>
                      <a:r>
                        <a:rPr lang="en-US" altLang="zh-CN" sz="1400" dirty="0"/>
                        <a:t>15</a:t>
                      </a:r>
                      <a:endParaRPr lang="zh-CN" alt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altLang="zh-CN" sz="1400" dirty="0"/>
                        <a:t>Packet arrives at R5</a:t>
                      </a:r>
                      <a:endParaRPr lang="zh-CN" altLang="en-US" sz="1400" dirty="0"/>
                    </a:p>
                  </a:txBody>
                  <a:tcPr/>
                </a:tc>
                <a:extLst>
                  <a:ext uri="{0D108BD9-81ED-4DB2-BD59-A6C34878D82A}">
                    <a16:rowId xmlns:a16="http://schemas.microsoft.com/office/drawing/2014/main" val="3615509973"/>
                  </a:ext>
                </a:extLst>
              </a:tr>
              <a:tr h="296308">
                <a:tc>
                  <a:txBody>
                    <a:bodyPr/>
                    <a:lstStyle/>
                    <a:p>
                      <a:pPr algn="ctr"/>
                      <a:r>
                        <a:rPr lang="en-US" altLang="zh-CN" sz="1400" dirty="0"/>
                        <a:t>20</a:t>
                      </a:r>
                      <a:endParaRPr lang="zh-CN" alt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altLang="zh-CN" sz="1400" dirty="0"/>
                        <a:t>Packet arrives at C</a:t>
                      </a:r>
                      <a:endParaRPr lang="zh-CN" altLang="en-US" sz="1400" dirty="0"/>
                    </a:p>
                  </a:txBody>
                  <a:tcPr/>
                </a:tc>
                <a:extLst>
                  <a:ext uri="{0D108BD9-81ED-4DB2-BD59-A6C34878D82A}">
                    <a16:rowId xmlns:a16="http://schemas.microsoft.com/office/drawing/2014/main" val="124958879"/>
                  </a:ext>
                </a:extLst>
              </a:tr>
            </a:tbl>
          </a:graphicData>
        </a:graphic>
      </p:graphicFrame>
    </p:spTree>
    <p:extLst>
      <p:ext uri="{BB962C8B-B14F-4D97-AF65-F5344CB8AC3E}">
        <p14:creationId xmlns:p14="http://schemas.microsoft.com/office/powerpoint/2010/main" val="2761831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CCF127-DF73-7B57-BAB9-7BEAE3A82C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C3D220-3B2B-D769-E560-E4F7D429483C}"/>
              </a:ext>
            </a:extLst>
          </p:cNvPr>
          <p:cNvSpPr>
            <a:spLocks noGrp="1"/>
          </p:cNvSpPr>
          <p:nvPr>
            <p:ph type="title"/>
          </p:nvPr>
        </p:nvSpPr>
        <p:spPr/>
        <p:txBody>
          <a:bodyPr/>
          <a:lstStyle/>
          <a:p>
            <a:r>
              <a:rPr lang="nl-NL" altLang="zh-CN" dirty="0"/>
              <a:t>Lecture 5.3 - Link-State ANS</a:t>
            </a:r>
            <a:endParaRPr lang="zh-CN" altLang="en-US" dirty="0"/>
          </a:p>
        </p:txBody>
      </p:sp>
      <p:sp>
        <p:nvSpPr>
          <p:cNvPr id="3" name="Slide Number Placeholder 2">
            <a:extLst>
              <a:ext uri="{FF2B5EF4-FFF2-40B4-BE49-F238E27FC236}">
                <a16:creationId xmlns:a16="http://schemas.microsoft.com/office/drawing/2014/main" id="{8A623F4E-23D1-DDC4-29CE-A8EE9A4CE4C3}"/>
              </a:ext>
            </a:extLst>
          </p:cNvPr>
          <p:cNvSpPr>
            <a:spLocks noGrp="1"/>
          </p:cNvSpPr>
          <p:nvPr>
            <p:ph type="sldNum" sz="quarter" idx="12"/>
          </p:nvPr>
        </p:nvSpPr>
        <p:spPr/>
        <p:txBody>
          <a:bodyPr/>
          <a:lstStyle/>
          <a:p>
            <a:fld id="{EA7C8D44-3667-46F6-9772-CC52308E2A7F}" type="slidenum">
              <a:rPr kumimoji="0" lang="en-US" smtClean="0"/>
              <a:pPr/>
              <a:t>13</a:t>
            </a:fld>
            <a:endParaRPr kumimoji="0" lang="en-US" dirty="0"/>
          </a:p>
        </p:txBody>
      </p:sp>
      <p:sp>
        <p:nvSpPr>
          <p:cNvPr id="4" name="Content Placeholder 3">
            <a:extLst>
              <a:ext uri="{FF2B5EF4-FFF2-40B4-BE49-F238E27FC236}">
                <a16:creationId xmlns:a16="http://schemas.microsoft.com/office/drawing/2014/main" id="{FE6122BC-562C-CABB-6BF5-4C1CC4E4D457}"/>
              </a:ext>
            </a:extLst>
          </p:cNvPr>
          <p:cNvSpPr>
            <a:spLocks noGrp="1"/>
          </p:cNvSpPr>
          <p:nvPr>
            <p:ph sz="quarter" idx="1"/>
          </p:nvPr>
        </p:nvSpPr>
        <p:spPr>
          <a:xfrm>
            <a:off x="600075" y="1143000"/>
            <a:ext cx="5791200" cy="5486400"/>
          </a:xfrm>
        </p:spPr>
        <p:txBody>
          <a:bodyPr>
            <a:normAutofit fontScale="92500" lnSpcReduction="10000"/>
          </a:bodyPr>
          <a:lstStyle/>
          <a:p>
            <a:r>
              <a:rPr lang="en-US" altLang="zh-CN" dirty="0"/>
              <a:t>Q3. continued.  Why does </a:t>
            </a:r>
            <a:r>
              <a:rPr lang="en-US" altLang="zh-CN" dirty="0">
                <a:solidFill>
                  <a:srgbClr val="C00000"/>
                </a:solidFill>
              </a:rPr>
              <a:t>the LSA from R4 reach R2 at time 4.5s</a:t>
            </a:r>
            <a:r>
              <a:rPr lang="en-US" altLang="zh-CN" dirty="0"/>
              <a:t>?</a:t>
            </a:r>
          </a:p>
          <a:p>
            <a:r>
              <a:rPr lang="en-US" altLang="zh-CN" dirty="0"/>
              <a:t>ANS: LSAs are flooded across all paths. So R4 and R5 both send our LSAs with the R4-R5 link failure to all their neighbors.</a:t>
            </a:r>
          </a:p>
          <a:p>
            <a:pPr lvl="1"/>
            <a:r>
              <a:rPr lang="en-US" altLang="zh-CN" dirty="0"/>
              <a:t>Through path R4 </a:t>
            </a:r>
            <a:r>
              <a:rPr lang="pt-BR" altLang="zh-CN" dirty="0"/>
              <a:t>→ R3 → R2: LSA arrives at R2 at time 4.5s.</a:t>
            </a:r>
          </a:p>
          <a:p>
            <a:pPr lvl="1"/>
            <a:r>
              <a:rPr lang="en-US" altLang="zh-CN" dirty="0"/>
              <a:t>Through path R4 </a:t>
            </a:r>
            <a:r>
              <a:rPr lang="pt-BR" altLang="zh-CN" dirty="0"/>
              <a:t>→ R2: LSA arrives at R2 at time 5.5s.</a:t>
            </a:r>
          </a:p>
          <a:p>
            <a:pPr lvl="1"/>
            <a:r>
              <a:rPr lang="en-US" altLang="zh-CN" dirty="0"/>
              <a:t>Through path R5 </a:t>
            </a:r>
            <a:r>
              <a:rPr lang="pt-BR" altLang="zh-CN" dirty="0"/>
              <a:t>→ R6 → R2: LSA arrives at R2 at time 10.5s.</a:t>
            </a:r>
          </a:p>
          <a:p>
            <a:r>
              <a:rPr lang="pt-BR" altLang="zh-CN" dirty="0"/>
              <a:t>Therefore, the earliest time that </a:t>
            </a:r>
            <a:r>
              <a:rPr lang="en-US" altLang="zh-CN" dirty="0"/>
              <a:t>LSA from R4 reaches R2 is at time 4.5s, making R2 aware that the R4-R5 link is dead, and allowing it to correctly recalculate the route and forward the packet to R6.</a:t>
            </a:r>
            <a:endParaRPr lang="pt-BR" altLang="zh-CN" dirty="0"/>
          </a:p>
          <a:p>
            <a:endParaRPr lang="pt-BR" altLang="zh-CN" dirty="0"/>
          </a:p>
        </p:txBody>
      </p:sp>
      <p:pic>
        <p:nvPicPr>
          <p:cNvPr id="5" name="Picture 4">
            <a:extLst>
              <a:ext uri="{FF2B5EF4-FFF2-40B4-BE49-F238E27FC236}">
                <a16:creationId xmlns:a16="http://schemas.microsoft.com/office/drawing/2014/main" id="{63947111-C329-DAA1-60E5-E6186B5BF530}"/>
              </a:ext>
            </a:extLst>
          </p:cNvPr>
          <p:cNvPicPr>
            <a:picLocks noChangeAspect="1"/>
          </p:cNvPicPr>
          <p:nvPr/>
        </p:nvPicPr>
        <p:blipFill>
          <a:blip r:embed="rId2"/>
          <a:srcRect/>
          <a:stretch/>
        </p:blipFill>
        <p:spPr>
          <a:xfrm>
            <a:off x="6248400" y="1752600"/>
            <a:ext cx="5864832" cy="3068519"/>
          </a:xfrm>
          <a:prstGeom prst="rect">
            <a:avLst/>
          </a:prstGeom>
        </p:spPr>
      </p:pic>
    </p:spTree>
    <p:extLst>
      <p:ext uri="{BB962C8B-B14F-4D97-AF65-F5344CB8AC3E}">
        <p14:creationId xmlns:p14="http://schemas.microsoft.com/office/powerpoint/2010/main" val="1591002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2CD81-45DB-5CCD-7CC9-C80160B4B882}"/>
              </a:ext>
            </a:extLst>
          </p:cNvPr>
          <p:cNvSpPr>
            <a:spLocks noGrp="1"/>
          </p:cNvSpPr>
          <p:nvPr>
            <p:ph type="title"/>
          </p:nvPr>
        </p:nvSpPr>
        <p:spPr/>
        <p:txBody>
          <a:bodyPr/>
          <a:lstStyle/>
          <a:p>
            <a:r>
              <a:rPr lang="nl-NL" altLang="zh-CN" dirty="0"/>
              <a:t>Lecture 6 - IP Addressing </a:t>
            </a:r>
            <a:endParaRPr lang="zh-CN" altLang="en-US" dirty="0"/>
          </a:p>
        </p:txBody>
      </p:sp>
      <p:sp>
        <p:nvSpPr>
          <p:cNvPr id="3" name="Slide Number Placeholder 2">
            <a:extLst>
              <a:ext uri="{FF2B5EF4-FFF2-40B4-BE49-F238E27FC236}">
                <a16:creationId xmlns:a16="http://schemas.microsoft.com/office/drawing/2014/main" id="{DA37C9C9-55D3-8886-DD27-91C3AB9D28C9}"/>
              </a:ext>
            </a:extLst>
          </p:cNvPr>
          <p:cNvSpPr>
            <a:spLocks noGrp="1"/>
          </p:cNvSpPr>
          <p:nvPr>
            <p:ph type="sldNum" sz="quarter" idx="12"/>
          </p:nvPr>
        </p:nvSpPr>
        <p:spPr/>
        <p:txBody>
          <a:bodyPr/>
          <a:lstStyle/>
          <a:p>
            <a:fld id="{EA7C8D44-3667-46F6-9772-CC52308E2A7F}" type="slidenum">
              <a:rPr kumimoji="0" lang="en-US" smtClean="0"/>
              <a:pPr/>
              <a:t>14</a:t>
            </a:fld>
            <a:endParaRPr kumimoji="0" lang="en-US" dirty="0"/>
          </a:p>
        </p:txBody>
      </p:sp>
      <p:sp>
        <p:nvSpPr>
          <p:cNvPr id="4" name="Content Placeholder 3">
            <a:extLst>
              <a:ext uri="{FF2B5EF4-FFF2-40B4-BE49-F238E27FC236}">
                <a16:creationId xmlns:a16="http://schemas.microsoft.com/office/drawing/2014/main" id="{6576AAD7-D6E1-4323-59DF-12A4E73EDE51}"/>
              </a:ext>
            </a:extLst>
          </p:cNvPr>
          <p:cNvSpPr>
            <a:spLocks noGrp="1"/>
          </p:cNvSpPr>
          <p:nvPr>
            <p:ph sz="quarter" idx="1"/>
          </p:nvPr>
        </p:nvSpPr>
        <p:spPr>
          <a:xfrm>
            <a:off x="609600" y="1219200"/>
            <a:ext cx="8686800" cy="5137150"/>
          </a:xfrm>
        </p:spPr>
        <p:txBody>
          <a:bodyPr>
            <a:normAutofit fontScale="70000" lnSpcReduction="20000"/>
          </a:bodyPr>
          <a:lstStyle/>
          <a:p>
            <a:r>
              <a:rPr lang="en-US" altLang="zh-CN" dirty="0"/>
              <a:t>Suppose hofstra.edu is the provider AS for Engineering (EE), CS, Math, and Biology, and needs to assign IPv4 addresses to them. Assume that CIDR (Classless Inter-Domain Routing) addressing is used, and that hofstra.edu has the prefix: 198.51.0.0/16. The address space is allocated as follows:</a:t>
            </a:r>
          </a:p>
          <a:p>
            <a:pPr lvl="1"/>
            <a:r>
              <a:rPr lang="en-US" altLang="zh-CN" dirty="0"/>
              <a:t>Chemistry: 198.51.0.0/18 </a:t>
            </a:r>
          </a:p>
          <a:p>
            <a:pPr lvl="1"/>
            <a:r>
              <a:rPr lang="en-US" altLang="zh-CN" dirty="0"/>
              <a:t>Math: 198.51.128.0/18 </a:t>
            </a:r>
          </a:p>
          <a:p>
            <a:pPr lvl="1"/>
            <a:r>
              <a:rPr lang="en-US" altLang="zh-CN" dirty="0"/>
              <a:t>The block 198.51.192.0/18 is reserved for EE and CS </a:t>
            </a:r>
          </a:p>
          <a:p>
            <a:pPr lvl="1"/>
            <a:r>
              <a:rPr lang="en-US" altLang="zh-CN" dirty="0"/>
              <a:t>The block 198.51.64.0/18 is currently unassigned </a:t>
            </a:r>
          </a:p>
          <a:p>
            <a:r>
              <a:rPr lang="en-US" altLang="zh-CN" dirty="0"/>
              <a:t>Questions</a:t>
            </a:r>
          </a:p>
          <a:p>
            <a:r>
              <a:rPr lang="en-US" altLang="zh-CN" dirty="0"/>
              <a:t>1) Which addresses are included in the Math department’s prefix? How many addresses are in this range?</a:t>
            </a:r>
          </a:p>
          <a:p>
            <a:r>
              <a:rPr lang="en-US" altLang="zh-CN" dirty="0"/>
              <a:t>2) The block 198.51.192.0/18 is reserved for EE and CS. Assign equal halves of this address space to the two departments.</a:t>
            </a:r>
          </a:p>
          <a:p>
            <a:r>
              <a:rPr lang="en-US" altLang="zh-CN" dirty="0"/>
              <a:t>3) You want to start a new department of Data Science, and assign it an unused address range. You foresee that no more than 90 people will enroll. Assuming one address per person, what prefix would you assign to minimize unused/wasted addresses?</a:t>
            </a:r>
          </a:p>
          <a:p>
            <a:r>
              <a:rPr lang="en-US" altLang="zh-CN" dirty="0"/>
              <a:t>4) After assigning the Data Science prefix, suppose Biology needs an address block for 30 people.</a:t>
            </a:r>
            <a:br>
              <a:rPr lang="en-US" altLang="zh-CN" dirty="0"/>
            </a:br>
            <a:r>
              <a:rPr lang="en-US" altLang="zh-CN" dirty="0"/>
              <a:t>What is the smallest unused prefix you can assign to Biology without overlapping any existing assignments?</a:t>
            </a:r>
          </a:p>
          <a:p>
            <a:endParaRPr lang="zh-CN" altLang="en-US" dirty="0"/>
          </a:p>
        </p:txBody>
      </p:sp>
      <p:graphicFrame>
        <p:nvGraphicFramePr>
          <p:cNvPr id="6" name="Table 5">
            <a:extLst>
              <a:ext uri="{FF2B5EF4-FFF2-40B4-BE49-F238E27FC236}">
                <a16:creationId xmlns:a16="http://schemas.microsoft.com/office/drawing/2014/main" id="{4E424810-DD32-37FE-43F5-DB491C93CF8A}"/>
              </a:ext>
            </a:extLst>
          </p:cNvPr>
          <p:cNvGraphicFramePr>
            <a:graphicFrameLocks noGrp="1"/>
          </p:cNvGraphicFramePr>
          <p:nvPr>
            <p:extLst>
              <p:ext uri="{D42A27DB-BD31-4B8C-83A1-F6EECF244321}">
                <p14:modId xmlns:p14="http://schemas.microsoft.com/office/powerpoint/2010/main" val="3617915001"/>
              </p:ext>
            </p:extLst>
          </p:nvPr>
        </p:nvGraphicFramePr>
        <p:xfrm>
          <a:off x="9525000" y="2438400"/>
          <a:ext cx="2489468" cy="2362232"/>
        </p:xfrm>
        <a:graphic>
          <a:graphicData uri="http://schemas.openxmlformats.org/drawingml/2006/table">
            <a:tbl>
              <a:tblPr firstRow="1" bandRow="1"/>
              <a:tblGrid>
                <a:gridCol w="1025075">
                  <a:extLst>
                    <a:ext uri="{9D8B030D-6E8A-4147-A177-3AD203B41FA5}">
                      <a16:colId xmlns:a16="http://schemas.microsoft.com/office/drawing/2014/main" val="4288895764"/>
                    </a:ext>
                  </a:extLst>
                </a:gridCol>
                <a:gridCol w="1464393">
                  <a:extLst>
                    <a:ext uri="{9D8B030D-6E8A-4147-A177-3AD203B41FA5}">
                      <a16:colId xmlns:a16="http://schemas.microsoft.com/office/drawing/2014/main" val="979843445"/>
                    </a:ext>
                  </a:extLst>
                </a:gridCol>
              </a:tblGrid>
              <a:tr h="350552">
                <a:tc>
                  <a:txBody>
                    <a:bodyPr/>
                    <a:lstStyle/>
                    <a:p>
                      <a:pPr algn="ctr"/>
                      <a:r>
                        <a:rPr lang="en-US" altLang="zh-CN" sz="1600" b="1" dirty="0"/>
                        <a:t>Decimal</a:t>
                      </a:r>
                      <a:endParaRPr lang="zh-CN" altLang="en-US" sz="1600" b="1" dirty="0"/>
                    </a:p>
                  </a:txBody>
                  <a:tcPr/>
                </a:tc>
                <a:tc>
                  <a:txBody>
                    <a:bodyPr/>
                    <a:lstStyle/>
                    <a:p>
                      <a:pPr algn="ctr"/>
                      <a:r>
                        <a:rPr lang="en-US" altLang="zh-CN" sz="1600" b="1" dirty="0"/>
                        <a:t>Binary</a:t>
                      </a:r>
                      <a:endParaRPr lang="zh-CN" altLang="en-US" sz="1600" b="1" dirty="0"/>
                    </a:p>
                  </a:txBody>
                  <a:tcPr/>
                </a:tc>
                <a:extLst>
                  <a:ext uri="{0D108BD9-81ED-4DB2-BD59-A6C34878D82A}">
                    <a16:rowId xmlns:a16="http://schemas.microsoft.com/office/drawing/2014/main" val="3613287987"/>
                  </a:ext>
                </a:extLst>
              </a:tr>
              <a:tr h="309073">
                <a:tc>
                  <a:txBody>
                    <a:bodyPr/>
                    <a:lstStyle/>
                    <a:p>
                      <a:pPr algn="ctr"/>
                      <a:r>
                        <a:rPr lang="en-US" altLang="zh-CN" sz="1600" dirty="0"/>
                        <a:t>198</a:t>
                      </a:r>
                      <a:endParaRPr lang="zh-CN" altLang="en-US" sz="1600" dirty="0"/>
                    </a:p>
                  </a:txBody>
                  <a:tcPr/>
                </a:tc>
                <a:tc>
                  <a:txBody>
                    <a:bodyPr/>
                    <a:lstStyle/>
                    <a:p>
                      <a:pPr algn="ctr"/>
                      <a:r>
                        <a:rPr lang="en-US" altLang="zh-CN" sz="1600" dirty="0"/>
                        <a:t>11000110</a:t>
                      </a:r>
                      <a:endParaRPr lang="zh-CN" altLang="en-US" sz="1600" dirty="0"/>
                    </a:p>
                  </a:txBody>
                  <a:tcPr/>
                </a:tc>
                <a:extLst>
                  <a:ext uri="{0D108BD9-81ED-4DB2-BD59-A6C34878D82A}">
                    <a16:rowId xmlns:a16="http://schemas.microsoft.com/office/drawing/2014/main" val="1442225972"/>
                  </a:ext>
                </a:extLst>
              </a:tr>
              <a:tr h="309073">
                <a:tc>
                  <a:txBody>
                    <a:bodyPr/>
                    <a:lstStyle/>
                    <a:p>
                      <a:pPr algn="ctr"/>
                      <a:r>
                        <a:rPr lang="en-US" altLang="zh-CN" sz="1600" dirty="0"/>
                        <a:t>51</a:t>
                      </a:r>
                      <a:endParaRPr lang="zh-CN" altLang="en-US" sz="1600" dirty="0"/>
                    </a:p>
                  </a:txBody>
                  <a:tcPr/>
                </a:tc>
                <a:tc>
                  <a:txBody>
                    <a:bodyPr/>
                    <a:lstStyle/>
                    <a:p>
                      <a:pPr algn="ctr"/>
                      <a:r>
                        <a:rPr lang="en-US" altLang="zh-CN" sz="1600" dirty="0"/>
                        <a:t>00110011</a:t>
                      </a:r>
                      <a:endParaRPr lang="zh-CN" altLang="en-US" sz="1600" dirty="0"/>
                    </a:p>
                  </a:txBody>
                  <a:tcPr/>
                </a:tc>
                <a:extLst>
                  <a:ext uri="{0D108BD9-81ED-4DB2-BD59-A6C34878D82A}">
                    <a16:rowId xmlns:a16="http://schemas.microsoft.com/office/drawing/2014/main" val="3986029047"/>
                  </a:ext>
                </a:extLst>
              </a:tr>
              <a:tr h="309073">
                <a:tc>
                  <a:txBody>
                    <a:bodyPr/>
                    <a:lstStyle/>
                    <a:p>
                      <a:pPr algn="ctr"/>
                      <a:r>
                        <a:rPr lang="en-US" altLang="zh-CN" sz="1600" dirty="0"/>
                        <a:t>192</a:t>
                      </a:r>
                      <a:endParaRPr lang="zh-CN" altLang="en-US" sz="1600" dirty="0"/>
                    </a:p>
                  </a:txBody>
                  <a:tcPr/>
                </a:tc>
                <a:tc>
                  <a:txBody>
                    <a:bodyPr/>
                    <a:lstStyle/>
                    <a:p>
                      <a:pPr algn="ctr"/>
                      <a:r>
                        <a:rPr lang="en-US" altLang="zh-CN" sz="1600" dirty="0"/>
                        <a:t>11000000</a:t>
                      </a:r>
                      <a:endParaRPr lang="zh-CN" altLang="en-US" sz="1600" dirty="0"/>
                    </a:p>
                  </a:txBody>
                  <a:tcPr/>
                </a:tc>
                <a:extLst>
                  <a:ext uri="{0D108BD9-81ED-4DB2-BD59-A6C34878D82A}">
                    <a16:rowId xmlns:a16="http://schemas.microsoft.com/office/drawing/2014/main" val="1625049812"/>
                  </a:ext>
                </a:extLst>
              </a:tr>
              <a:tr h="309073">
                <a:tc>
                  <a:txBody>
                    <a:bodyPr/>
                    <a:lstStyle/>
                    <a:p>
                      <a:pPr algn="ctr"/>
                      <a:r>
                        <a:rPr lang="en-US" altLang="zh-CN" sz="1600" dirty="0"/>
                        <a:t>224</a:t>
                      </a:r>
                      <a:endParaRPr lang="zh-CN" altLang="en-US" sz="1600" dirty="0"/>
                    </a:p>
                  </a:txBody>
                  <a:tcPr/>
                </a:tc>
                <a:tc>
                  <a:txBody>
                    <a:bodyPr/>
                    <a:lstStyle/>
                    <a:p>
                      <a:pPr algn="ctr"/>
                      <a:r>
                        <a:rPr lang="en-US" altLang="zh-CN" sz="1600" dirty="0"/>
                        <a:t>11100000</a:t>
                      </a:r>
                      <a:endParaRPr lang="zh-CN" altLang="en-US" sz="1600" dirty="0"/>
                    </a:p>
                  </a:txBody>
                  <a:tcPr/>
                </a:tc>
                <a:extLst>
                  <a:ext uri="{0D108BD9-81ED-4DB2-BD59-A6C34878D82A}">
                    <a16:rowId xmlns:a16="http://schemas.microsoft.com/office/drawing/2014/main" val="2547121994"/>
                  </a:ext>
                </a:extLst>
              </a:tr>
              <a:tr h="309073">
                <a:tc>
                  <a:txBody>
                    <a:bodyPr/>
                    <a:lstStyle/>
                    <a:p>
                      <a:pPr algn="ctr"/>
                      <a:r>
                        <a:rPr lang="en-US" altLang="zh-CN" sz="1600" dirty="0"/>
                        <a:t>64</a:t>
                      </a:r>
                      <a:endParaRPr lang="zh-CN" altLang="en-US" sz="1600" dirty="0"/>
                    </a:p>
                  </a:txBody>
                  <a:tcPr/>
                </a:tc>
                <a:tc>
                  <a:txBody>
                    <a:bodyPr/>
                    <a:lstStyle/>
                    <a:p>
                      <a:pPr algn="ctr"/>
                      <a:r>
                        <a:rPr lang="en-US" altLang="zh-CN" sz="1600" dirty="0"/>
                        <a:t>01000000</a:t>
                      </a:r>
                      <a:endParaRPr lang="zh-CN" altLang="en-US" sz="1600" dirty="0"/>
                    </a:p>
                  </a:txBody>
                  <a:tcPr/>
                </a:tc>
                <a:extLst>
                  <a:ext uri="{0D108BD9-81ED-4DB2-BD59-A6C34878D82A}">
                    <a16:rowId xmlns:a16="http://schemas.microsoft.com/office/drawing/2014/main" val="2161253667"/>
                  </a:ext>
                </a:extLst>
              </a:tr>
              <a:tr h="309073">
                <a:tc>
                  <a:txBody>
                    <a:bodyPr/>
                    <a:lstStyle/>
                    <a:p>
                      <a:pPr algn="ctr"/>
                      <a:r>
                        <a:rPr lang="en-US" altLang="zh-CN" sz="1600" dirty="0"/>
                        <a:t>128 </a:t>
                      </a:r>
                      <a:endParaRPr lang="zh-CN" altLang="en-US" sz="1600" dirty="0"/>
                    </a:p>
                  </a:txBody>
                  <a:tcPr/>
                </a:tc>
                <a:tc>
                  <a:txBody>
                    <a:bodyPr/>
                    <a:lstStyle/>
                    <a:p>
                      <a:pPr algn="ctr"/>
                      <a:r>
                        <a:rPr lang="en-US" altLang="zh-CN" sz="1600" dirty="0"/>
                        <a:t>10000000 </a:t>
                      </a:r>
                      <a:endParaRPr lang="zh-CN" altLang="en-US" sz="1600" dirty="0"/>
                    </a:p>
                  </a:txBody>
                  <a:tcPr/>
                </a:tc>
                <a:extLst>
                  <a:ext uri="{0D108BD9-81ED-4DB2-BD59-A6C34878D82A}">
                    <a16:rowId xmlns:a16="http://schemas.microsoft.com/office/drawing/2014/main" val="3343002594"/>
                  </a:ext>
                </a:extLst>
              </a:tr>
            </a:tbl>
          </a:graphicData>
        </a:graphic>
      </p:graphicFrame>
    </p:spTree>
    <p:extLst>
      <p:ext uri="{BB962C8B-B14F-4D97-AF65-F5344CB8AC3E}">
        <p14:creationId xmlns:p14="http://schemas.microsoft.com/office/powerpoint/2010/main" val="440052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0485B-C9A3-8EB1-CB7D-87D1A92C19C5}"/>
              </a:ext>
            </a:extLst>
          </p:cNvPr>
          <p:cNvSpPr>
            <a:spLocks noGrp="1"/>
          </p:cNvSpPr>
          <p:nvPr>
            <p:ph type="title"/>
          </p:nvPr>
        </p:nvSpPr>
        <p:spPr/>
        <p:txBody>
          <a:bodyPr/>
          <a:lstStyle/>
          <a:p>
            <a:r>
              <a:rPr lang="nl-NL" altLang="zh-CN" dirty="0"/>
              <a:t>Lecture 6 - IP Addressing </a:t>
            </a:r>
            <a:r>
              <a:rPr lang="en-US" altLang="zh-CN" dirty="0"/>
              <a:t>ANS</a:t>
            </a:r>
            <a:endParaRPr lang="zh-CN" altLang="en-US" dirty="0"/>
          </a:p>
        </p:txBody>
      </p:sp>
      <p:sp>
        <p:nvSpPr>
          <p:cNvPr id="3" name="Slide Number Placeholder 2">
            <a:extLst>
              <a:ext uri="{FF2B5EF4-FFF2-40B4-BE49-F238E27FC236}">
                <a16:creationId xmlns:a16="http://schemas.microsoft.com/office/drawing/2014/main" id="{4A890712-F10B-FEAE-6F06-EE11321BC4FE}"/>
              </a:ext>
            </a:extLst>
          </p:cNvPr>
          <p:cNvSpPr>
            <a:spLocks noGrp="1"/>
          </p:cNvSpPr>
          <p:nvPr>
            <p:ph type="sldNum" sz="quarter" idx="12"/>
          </p:nvPr>
        </p:nvSpPr>
        <p:spPr/>
        <p:txBody>
          <a:bodyPr/>
          <a:lstStyle/>
          <a:p>
            <a:fld id="{EA7C8D44-3667-46F6-9772-CC52308E2A7F}" type="slidenum">
              <a:rPr kumimoji="0" lang="en-US" smtClean="0"/>
              <a:pPr/>
              <a:t>15</a:t>
            </a:fld>
            <a:endParaRPr kumimoji="0" lang="en-US" dirty="0"/>
          </a:p>
        </p:txBody>
      </p:sp>
      <p:sp>
        <p:nvSpPr>
          <p:cNvPr id="4" name="Content Placeholder 3">
            <a:extLst>
              <a:ext uri="{FF2B5EF4-FFF2-40B4-BE49-F238E27FC236}">
                <a16:creationId xmlns:a16="http://schemas.microsoft.com/office/drawing/2014/main" id="{E9F7465E-E24A-8171-F25B-76E56F0677E8}"/>
              </a:ext>
            </a:extLst>
          </p:cNvPr>
          <p:cNvSpPr>
            <a:spLocks noGrp="1"/>
          </p:cNvSpPr>
          <p:nvPr>
            <p:ph sz="quarter" idx="1"/>
          </p:nvPr>
        </p:nvSpPr>
        <p:spPr/>
        <p:txBody>
          <a:bodyPr>
            <a:normAutofit fontScale="85000" lnSpcReduction="20000"/>
          </a:bodyPr>
          <a:lstStyle/>
          <a:p>
            <a:r>
              <a:rPr lang="en-US" altLang="zh-CN" b="1" dirty="0"/>
              <a:t>Math:</a:t>
            </a:r>
            <a:r>
              <a:rPr lang="en-US" altLang="zh-CN" dirty="0"/>
              <a:t> 198.51.128.0/18 </a:t>
            </a:r>
          </a:p>
          <a:p>
            <a:pPr lvl="1"/>
            <a:r>
              <a:rPr lang="en-US" altLang="zh-CN" dirty="0"/>
              <a:t>Binary: </a:t>
            </a:r>
            <a:r>
              <a:rPr lang="en-US" altLang="zh-CN" dirty="0">
                <a:solidFill>
                  <a:srgbClr val="C00000"/>
                </a:solidFill>
              </a:rPr>
              <a:t>11000110 . 00110011 . 10</a:t>
            </a:r>
            <a:r>
              <a:rPr lang="en-US" altLang="zh-CN" dirty="0"/>
              <a:t> 000000 . 00000000 </a:t>
            </a:r>
          </a:p>
          <a:p>
            <a:pPr lvl="1"/>
            <a:r>
              <a:rPr lang="en-US" altLang="zh-CN" dirty="0"/>
              <a:t>Range: 198.51.128.0 to 198.51.191.255 </a:t>
            </a:r>
          </a:p>
          <a:p>
            <a:pPr lvl="1"/>
            <a:r>
              <a:rPr lang="en-US" altLang="zh-CN" dirty="0"/>
              <a:t>Addresses: 16384 </a:t>
            </a:r>
          </a:p>
          <a:p>
            <a:r>
              <a:rPr lang="en-US" altLang="zh-CN" b="1" dirty="0"/>
              <a:t>EE / CS split of 198.51.192.0/18:</a:t>
            </a:r>
            <a:r>
              <a:rPr lang="en-US" altLang="zh-CN" dirty="0"/>
              <a:t> </a:t>
            </a:r>
          </a:p>
          <a:p>
            <a:pPr lvl="1"/>
            <a:r>
              <a:rPr lang="en-US" altLang="zh-CN"/>
              <a:t>Binary</a:t>
            </a:r>
            <a:r>
              <a:rPr lang="en-US" altLang="zh-CN" dirty="0"/>
              <a:t>: </a:t>
            </a:r>
            <a:r>
              <a:rPr lang="en-US" altLang="zh-CN" dirty="0">
                <a:solidFill>
                  <a:srgbClr val="C00000"/>
                </a:solidFill>
              </a:rPr>
              <a:t>11000110 . 00110011 . 11</a:t>
            </a:r>
            <a:r>
              <a:rPr lang="en-US" altLang="zh-CN" dirty="0"/>
              <a:t> 000000 . 00000000</a:t>
            </a:r>
          </a:p>
          <a:p>
            <a:pPr lvl="1"/>
            <a:r>
              <a:rPr lang="en-US" altLang="zh-CN" dirty="0"/>
              <a:t>EE: 198.51.192.0/19 </a:t>
            </a:r>
          </a:p>
          <a:p>
            <a:pPr lvl="1"/>
            <a:r>
              <a:rPr lang="en-US" altLang="zh-CN" dirty="0"/>
              <a:t>CS: 198.51.224.0/19 </a:t>
            </a:r>
          </a:p>
          <a:p>
            <a:pPr lvl="1"/>
            <a:r>
              <a:rPr lang="en-US" altLang="zh-CN" dirty="0"/>
              <a:t>Binary: </a:t>
            </a:r>
          </a:p>
          <a:p>
            <a:pPr lvl="2"/>
            <a:r>
              <a:rPr lang="en-US" altLang="zh-CN" dirty="0">
                <a:solidFill>
                  <a:srgbClr val="C00000"/>
                </a:solidFill>
              </a:rPr>
              <a:t>11000110 . 00110011 . 110</a:t>
            </a:r>
            <a:r>
              <a:rPr lang="en-US" altLang="zh-CN" dirty="0"/>
              <a:t> 00000 . 00000000 </a:t>
            </a:r>
          </a:p>
          <a:p>
            <a:pPr lvl="2"/>
            <a:r>
              <a:rPr lang="en-US" altLang="zh-CN" dirty="0">
                <a:solidFill>
                  <a:srgbClr val="C00000"/>
                </a:solidFill>
              </a:rPr>
              <a:t>11000110 . 00110011 . 111</a:t>
            </a:r>
            <a:r>
              <a:rPr lang="en-US" altLang="zh-CN" dirty="0"/>
              <a:t> 00000 . 00000000 </a:t>
            </a:r>
          </a:p>
          <a:p>
            <a:r>
              <a:rPr lang="en-US" altLang="zh-CN" b="1" dirty="0"/>
              <a:t>Data Science:</a:t>
            </a:r>
            <a:r>
              <a:rPr lang="en-US" altLang="zh-CN" dirty="0"/>
              <a:t> 198.51.64.0/25 </a:t>
            </a:r>
          </a:p>
          <a:p>
            <a:pPr lvl="1"/>
            <a:r>
              <a:rPr lang="en-US" altLang="zh-CN" dirty="0"/>
              <a:t>Binary: </a:t>
            </a:r>
            <a:r>
              <a:rPr lang="en-US" altLang="zh-CN" dirty="0">
                <a:solidFill>
                  <a:srgbClr val="C00000"/>
                </a:solidFill>
              </a:rPr>
              <a:t>11000110 . 00110011 . 01000000 . 0</a:t>
            </a:r>
            <a:r>
              <a:rPr lang="en-US" altLang="zh-CN" dirty="0"/>
              <a:t>0000000 </a:t>
            </a:r>
          </a:p>
          <a:p>
            <a:r>
              <a:rPr lang="en-US" altLang="zh-CN" b="1" dirty="0"/>
              <a:t>Biology:</a:t>
            </a:r>
            <a:r>
              <a:rPr lang="en-US" altLang="zh-CN" dirty="0"/>
              <a:t> 198.51.64.128/27 </a:t>
            </a:r>
          </a:p>
          <a:p>
            <a:pPr lvl="1"/>
            <a:r>
              <a:rPr lang="en-US" altLang="zh-CN" dirty="0"/>
              <a:t>Binary: </a:t>
            </a:r>
            <a:r>
              <a:rPr lang="en-US" altLang="zh-CN" dirty="0">
                <a:solidFill>
                  <a:srgbClr val="C00000"/>
                </a:solidFill>
              </a:rPr>
              <a:t>11000110 . 00110011 . 01000000 . 100</a:t>
            </a:r>
            <a:r>
              <a:rPr lang="en-US" altLang="zh-CN" dirty="0"/>
              <a:t>00000 </a:t>
            </a:r>
          </a:p>
          <a:p>
            <a:endParaRPr lang="zh-CN" altLang="en-US" dirty="0"/>
          </a:p>
        </p:txBody>
      </p:sp>
      <p:graphicFrame>
        <p:nvGraphicFramePr>
          <p:cNvPr id="6" name="Table 5">
            <a:extLst>
              <a:ext uri="{FF2B5EF4-FFF2-40B4-BE49-F238E27FC236}">
                <a16:creationId xmlns:a16="http://schemas.microsoft.com/office/drawing/2014/main" id="{FCF22305-09C4-9351-A56F-F000E4123DD1}"/>
              </a:ext>
            </a:extLst>
          </p:cNvPr>
          <p:cNvGraphicFramePr>
            <a:graphicFrameLocks noGrp="1"/>
          </p:cNvGraphicFramePr>
          <p:nvPr>
            <p:extLst>
              <p:ext uri="{D42A27DB-BD31-4B8C-83A1-F6EECF244321}">
                <p14:modId xmlns:p14="http://schemas.microsoft.com/office/powerpoint/2010/main" val="3781936587"/>
              </p:ext>
            </p:extLst>
          </p:nvPr>
        </p:nvGraphicFramePr>
        <p:xfrm>
          <a:off x="8534400" y="2506964"/>
          <a:ext cx="2489468" cy="2362232"/>
        </p:xfrm>
        <a:graphic>
          <a:graphicData uri="http://schemas.openxmlformats.org/drawingml/2006/table">
            <a:tbl>
              <a:tblPr firstRow="1" bandRow="1"/>
              <a:tblGrid>
                <a:gridCol w="1025075">
                  <a:extLst>
                    <a:ext uri="{9D8B030D-6E8A-4147-A177-3AD203B41FA5}">
                      <a16:colId xmlns:a16="http://schemas.microsoft.com/office/drawing/2014/main" val="4288895764"/>
                    </a:ext>
                  </a:extLst>
                </a:gridCol>
                <a:gridCol w="1464393">
                  <a:extLst>
                    <a:ext uri="{9D8B030D-6E8A-4147-A177-3AD203B41FA5}">
                      <a16:colId xmlns:a16="http://schemas.microsoft.com/office/drawing/2014/main" val="979843445"/>
                    </a:ext>
                  </a:extLst>
                </a:gridCol>
              </a:tblGrid>
              <a:tr h="350552">
                <a:tc>
                  <a:txBody>
                    <a:bodyPr/>
                    <a:lstStyle/>
                    <a:p>
                      <a:pPr algn="ctr"/>
                      <a:r>
                        <a:rPr lang="en-US" altLang="zh-CN" sz="1600" b="1" dirty="0"/>
                        <a:t>Decimal</a:t>
                      </a:r>
                      <a:endParaRPr lang="zh-CN" altLang="en-US" sz="1600" b="1" dirty="0"/>
                    </a:p>
                  </a:txBody>
                  <a:tcPr/>
                </a:tc>
                <a:tc>
                  <a:txBody>
                    <a:bodyPr/>
                    <a:lstStyle/>
                    <a:p>
                      <a:pPr algn="ctr"/>
                      <a:r>
                        <a:rPr lang="en-US" altLang="zh-CN" sz="1600" b="1" dirty="0"/>
                        <a:t>Binary</a:t>
                      </a:r>
                      <a:endParaRPr lang="zh-CN" altLang="en-US" sz="1600" b="1" dirty="0"/>
                    </a:p>
                  </a:txBody>
                  <a:tcPr/>
                </a:tc>
                <a:extLst>
                  <a:ext uri="{0D108BD9-81ED-4DB2-BD59-A6C34878D82A}">
                    <a16:rowId xmlns:a16="http://schemas.microsoft.com/office/drawing/2014/main" val="3613287987"/>
                  </a:ext>
                </a:extLst>
              </a:tr>
              <a:tr h="309073">
                <a:tc>
                  <a:txBody>
                    <a:bodyPr/>
                    <a:lstStyle/>
                    <a:p>
                      <a:pPr algn="ctr"/>
                      <a:r>
                        <a:rPr lang="en-US" altLang="zh-CN" sz="1600" dirty="0"/>
                        <a:t>198</a:t>
                      </a:r>
                      <a:endParaRPr lang="zh-CN" altLang="en-US" sz="1600" dirty="0"/>
                    </a:p>
                  </a:txBody>
                  <a:tcPr/>
                </a:tc>
                <a:tc>
                  <a:txBody>
                    <a:bodyPr/>
                    <a:lstStyle/>
                    <a:p>
                      <a:pPr algn="ctr"/>
                      <a:r>
                        <a:rPr lang="en-US" altLang="zh-CN" sz="1600" dirty="0"/>
                        <a:t>11000110</a:t>
                      </a:r>
                      <a:endParaRPr lang="zh-CN" altLang="en-US" sz="1600" dirty="0"/>
                    </a:p>
                  </a:txBody>
                  <a:tcPr/>
                </a:tc>
                <a:extLst>
                  <a:ext uri="{0D108BD9-81ED-4DB2-BD59-A6C34878D82A}">
                    <a16:rowId xmlns:a16="http://schemas.microsoft.com/office/drawing/2014/main" val="1442225972"/>
                  </a:ext>
                </a:extLst>
              </a:tr>
              <a:tr h="309073">
                <a:tc>
                  <a:txBody>
                    <a:bodyPr/>
                    <a:lstStyle/>
                    <a:p>
                      <a:pPr algn="ctr"/>
                      <a:r>
                        <a:rPr lang="en-US" altLang="zh-CN" sz="1600" dirty="0"/>
                        <a:t>51</a:t>
                      </a:r>
                      <a:endParaRPr lang="zh-CN" altLang="en-US" sz="1600" dirty="0"/>
                    </a:p>
                  </a:txBody>
                  <a:tcPr/>
                </a:tc>
                <a:tc>
                  <a:txBody>
                    <a:bodyPr/>
                    <a:lstStyle/>
                    <a:p>
                      <a:pPr algn="ctr"/>
                      <a:r>
                        <a:rPr lang="en-US" altLang="zh-CN" sz="1600" dirty="0"/>
                        <a:t>00110011</a:t>
                      </a:r>
                      <a:endParaRPr lang="zh-CN" altLang="en-US" sz="1600" dirty="0"/>
                    </a:p>
                  </a:txBody>
                  <a:tcPr/>
                </a:tc>
                <a:extLst>
                  <a:ext uri="{0D108BD9-81ED-4DB2-BD59-A6C34878D82A}">
                    <a16:rowId xmlns:a16="http://schemas.microsoft.com/office/drawing/2014/main" val="3986029047"/>
                  </a:ext>
                </a:extLst>
              </a:tr>
              <a:tr h="309073">
                <a:tc>
                  <a:txBody>
                    <a:bodyPr/>
                    <a:lstStyle/>
                    <a:p>
                      <a:pPr algn="ctr"/>
                      <a:r>
                        <a:rPr lang="en-US" altLang="zh-CN" sz="1600" dirty="0"/>
                        <a:t>192</a:t>
                      </a:r>
                      <a:endParaRPr lang="zh-CN" altLang="en-US" sz="1600" dirty="0"/>
                    </a:p>
                  </a:txBody>
                  <a:tcPr/>
                </a:tc>
                <a:tc>
                  <a:txBody>
                    <a:bodyPr/>
                    <a:lstStyle/>
                    <a:p>
                      <a:pPr algn="ctr"/>
                      <a:r>
                        <a:rPr lang="en-US" altLang="zh-CN" sz="1600" dirty="0"/>
                        <a:t>11000000</a:t>
                      </a:r>
                      <a:endParaRPr lang="zh-CN" altLang="en-US" sz="1600" dirty="0"/>
                    </a:p>
                  </a:txBody>
                  <a:tcPr/>
                </a:tc>
                <a:extLst>
                  <a:ext uri="{0D108BD9-81ED-4DB2-BD59-A6C34878D82A}">
                    <a16:rowId xmlns:a16="http://schemas.microsoft.com/office/drawing/2014/main" val="1625049812"/>
                  </a:ext>
                </a:extLst>
              </a:tr>
              <a:tr h="309073">
                <a:tc>
                  <a:txBody>
                    <a:bodyPr/>
                    <a:lstStyle/>
                    <a:p>
                      <a:pPr algn="ctr"/>
                      <a:r>
                        <a:rPr lang="en-US" altLang="zh-CN" sz="1600" dirty="0"/>
                        <a:t>224</a:t>
                      </a:r>
                      <a:endParaRPr lang="zh-CN" altLang="en-US" sz="1600" dirty="0"/>
                    </a:p>
                  </a:txBody>
                  <a:tcPr/>
                </a:tc>
                <a:tc>
                  <a:txBody>
                    <a:bodyPr/>
                    <a:lstStyle/>
                    <a:p>
                      <a:pPr algn="ctr"/>
                      <a:r>
                        <a:rPr lang="en-US" altLang="zh-CN" sz="1600" dirty="0"/>
                        <a:t>11100000</a:t>
                      </a:r>
                      <a:endParaRPr lang="zh-CN" altLang="en-US" sz="1600" dirty="0"/>
                    </a:p>
                  </a:txBody>
                  <a:tcPr/>
                </a:tc>
                <a:extLst>
                  <a:ext uri="{0D108BD9-81ED-4DB2-BD59-A6C34878D82A}">
                    <a16:rowId xmlns:a16="http://schemas.microsoft.com/office/drawing/2014/main" val="2547121994"/>
                  </a:ext>
                </a:extLst>
              </a:tr>
              <a:tr h="309073">
                <a:tc>
                  <a:txBody>
                    <a:bodyPr/>
                    <a:lstStyle/>
                    <a:p>
                      <a:pPr algn="ctr"/>
                      <a:r>
                        <a:rPr lang="en-US" altLang="zh-CN" sz="1600" dirty="0"/>
                        <a:t>64</a:t>
                      </a:r>
                      <a:endParaRPr lang="zh-CN" altLang="en-US" sz="1600" dirty="0"/>
                    </a:p>
                  </a:txBody>
                  <a:tcPr/>
                </a:tc>
                <a:tc>
                  <a:txBody>
                    <a:bodyPr/>
                    <a:lstStyle/>
                    <a:p>
                      <a:pPr algn="ctr"/>
                      <a:r>
                        <a:rPr lang="en-US" altLang="zh-CN" sz="1600" dirty="0"/>
                        <a:t>01000000</a:t>
                      </a:r>
                      <a:endParaRPr lang="zh-CN" altLang="en-US" sz="1600" dirty="0"/>
                    </a:p>
                  </a:txBody>
                  <a:tcPr/>
                </a:tc>
                <a:extLst>
                  <a:ext uri="{0D108BD9-81ED-4DB2-BD59-A6C34878D82A}">
                    <a16:rowId xmlns:a16="http://schemas.microsoft.com/office/drawing/2014/main" val="2161253667"/>
                  </a:ext>
                </a:extLst>
              </a:tr>
              <a:tr h="309073">
                <a:tc>
                  <a:txBody>
                    <a:bodyPr/>
                    <a:lstStyle/>
                    <a:p>
                      <a:pPr algn="ctr"/>
                      <a:r>
                        <a:rPr lang="en-US" altLang="zh-CN" sz="1600" dirty="0"/>
                        <a:t>128 </a:t>
                      </a:r>
                      <a:endParaRPr lang="zh-CN" altLang="en-US" sz="1600" dirty="0"/>
                    </a:p>
                  </a:txBody>
                  <a:tcPr/>
                </a:tc>
                <a:tc>
                  <a:txBody>
                    <a:bodyPr/>
                    <a:lstStyle/>
                    <a:p>
                      <a:pPr algn="ctr"/>
                      <a:r>
                        <a:rPr lang="en-US" altLang="zh-CN" sz="1600" dirty="0"/>
                        <a:t>10000000 </a:t>
                      </a:r>
                      <a:endParaRPr lang="zh-CN" altLang="en-US" sz="1600" dirty="0"/>
                    </a:p>
                  </a:txBody>
                  <a:tcPr/>
                </a:tc>
                <a:extLst>
                  <a:ext uri="{0D108BD9-81ED-4DB2-BD59-A6C34878D82A}">
                    <a16:rowId xmlns:a16="http://schemas.microsoft.com/office/drawing/2014/main" val="3343002594"/>
                  </a:ext>
                </a:extLst>
              </a:tr>
            </a:tbl>
          </a:graphicData>
        </a:graphic>
      </p:graphicFrame>
    </p:spTree>
    <p:extLst>
      <p:ext uri="{BB962C8B-B14F-4D97-AF65-F5344CB8AC3E}">
        <p14:creationId xmlns:p14="http://schemas.microsoft.com/office/powerpoint/2010/main" val="14561459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40BDD-07DC-E9DD-995E-DBDF7E8AA5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3E6446-1724-F66F-9A47-9F8FC68CDF07}"/>
              </a:ext>
            </a:extLst>
          </p:cNvPr>
          <p:cNvSpPr>
            <a:spLocks noGrp="1"/>
          </p:cNvSpPr>
          <p:nvPr>
            <p:ph type="title"/>
          </p:nvPr>
        </p:nvSpPr>
        <p:spPr/>
        <p:txBody>
          <a:bodyPr/>
          <a:lstStyle/>
          <a:p>
            <a:r>
              <a:rPr lang="nl-NL" altLang="zh-CN" dirty="0"/>
              <a:t>Lecture 6 - IP Addressing ANS Details</a:t>
            </a:r>
            <a:endParaRPr lang="zh-CN" altLang="en-US" dirty="0"/>
          </a:p>
        </p:txBody>
      </p:sp>
      <p:sp>
        <p:nvSpPr>
          <p:cNvPr id="3" name="Slide Number Placeholder 2">
            <a:extLst>
              <a:ext uri="{FF2B5EF4-FFF2-40B4-BE49-F238E27FC236}">
                <a16:creationId xmlns:a16="http://schemas.microsoft.com/office/drawing/2014/main" id="{8E834400-DEED-1970-9EF8-61098F9AC29F}"/>
              </a:ext>
            </a:extLst>
          </p:cNvPr>
          <p:cNvSpPr>
            <a:spLocks noGrp="1"/>
          </p:cNvSpPr>
          <p:nvPr>
            <p:ph type="sldNum" sz="quarter" idx="12"/>
          </p:nvPr>
        </p:nvSpPr>
        <p:spPr/>
        <p:txBody>
          <a:bodyPr/>
          <a:lstStyle/>
          <a:p>
            <a:fld id="{EA7C8D44-3667-46F6-9772-CC52308E2A7F}" type="slidenum">
              <a:rPr kumimoji="0" lang="en-US" smtClean="0"/>
              <a:pPr/>
              <a:t>16</a:t>
            </a:fld>
            <a:endParaRPr kumimoji="0" lang="en-US" dirty="0"/>
          </a:p>
        </p:txBody>
      </p:sp>
      <p:sp>
        <p:nvSpPr>
          <p:cNvPr id="4" name="Content Placeholder 3">
            <a:extLst>
              <a:ext uri="{FF2B5EF4-FFF2-40B4-BE49-F238E27FC236}">
                <a16:creationId xmlns:a16="http://schemas.microsoft.com/office/drawing/2014/main" id="{3D41BF95-16DB-C96D-7C31-8E6BE705F612}"/>
              </a:ext>
            </a:extLst>
          </p:cNvPr>
          <p:cNvSpPr>
            <a:spLocks noGrp="1"/>
          </p:cNvSpPr>
          <p:nvPr>
            <p:ph sz="quarter" idx="1"/>
          </p:nvPr>
        </p:nvSpPr>
        <p:spPr>
          <a:xfrm>
            <a:off x="609600" y="1219200"/>
            <a:ext cx="10972800" cy="5137150"/>
          </a:xfrm>
        </p:spPr>
        <p:txBody>
          <a:bodyPr>
            <a:normAutofit fontScale="62500" lnSpcReduction="20000"/>
          </a:bodyPr>
          <a:lstStyle/>
          <a:p>
            <a:r>
              <a:rPr lang="en-US" altLang="zh-CN" dirty="0"/>
              <a:t>Suppose hofstra.edu is the provider AS for Engineering (EE), CS, Math, and Biology, and needs to assign IPv4 addresses to them. Assume that CIDR (Classless Inter-Domain Routing) addressing is used, and that hofstra.edu has the prefix: 198.51.0.0/16. The address space is allocated as follows:</a:t>
            </a:r>
          </a:p>
          <a:p>
            <a:pPr lvl="1"/>
            <a:r>
              <a:rPr lang="en-US" altLang="zh-CN" dirty="0"/>
              <a:t>Chemistry: 198.51.0.0/18 </a:t>
            </a:r>
          </a:p>
          <a:p>
            <a:pPr lvl="1"/>
            <a:r>
              <a:rPr lang="en-US" altLang="zh-CN" dirty="0"/>
              <a:t>Math: 198.51.128.0/18 </a:t>
            </a:r>
          </a:p>
          <a:p>
            <a:pPr lvl="1"/>
            <a:r>
              <a:rPr lang="en-US" altLang="zh-CN" dirty="0"/>
              <a:t>The block 198.51.192.0/18 is reserved for EE and CS </a:t>
            </a:r>
          </a:p>
          <a:p>
            <a:pPr lvl="1"/>
            <a:r>
              <a:rPr lang="en-US" altLang="zh-CN" dirty="0"/>
              <a:t>The block 198.51.64.0/18 is currently unassigned </a:t>
            </a:r>
          </a:p>
          <a:p>
            <a:r>
              <a:rPr lang="en-US" altLang="zh-CN" dirty="0"/>
              <a:t>ANS:  198.51.0.0/16 in binary:198 = 1100011051 = 00110011So the reserved /16 block is:198.51.0.0/16= </a:t>
            </a:r>
            <a:r>
              <a:rPr lang="en-US" altLang="zh-CN" dirty="0">
                <a:solidFill>
                  <a:srgbClr val="C00000"/>
                </a:solidFill>
              </a:rPr>
              <a:t>11000110 . 00110011 </a:t>
            </a:r>
            <a:r>
              <a:rPr lang="en-US" altLang="zh-CN" dirty="0"/>
              <a:t>. 00000000 . 00000000</a:t>
            </a:r>
          </a:p>
          <a:p>
            <a:r>
              <a:rPr lang="en-US" altLang="zh-CN" dirty="0"/>
              <a:t>1) Which addresses are included in the Math department’s prefix? How many addresses are in this range?</a:t>
            </a:r>
          </a:p>
          <a:p>
            <a:pPr lvl="1"/>
            <a:r>
              <a:rPr lang="en-US" altLang="zh-CN" dirty="0"/>
              <a:t>Math is assigned: 198.51.128.0/18 = </a:t>
            </a:r>
            <a:r>
              <a:rPr lang="en-US" altLang="zh-CN" dirty="0">
                <a:solidFill>
                  <a:srgbClr val="C00000"/>
                </a:solidFill>
              </a:rPr>
              <a:t>11000110 . 00110011 . 10 </a:t>
            </a:r>
            <a:r>
              <a:rPr lang="en-US" altLang="zh-CN" dirty="0"/>
              <a:t>000000 . 00000000</a:t>
            </a:r>
          </a:p>
          <a:p>
            <a:pPr lvl="1"/>
            <a:r>
              <a:rPr lang="en-US" altLang="zh-CN" dirty="0"/>
              <a:t>Since a /18 fixes the first 18 bits, the host bits are the remaining 14 bits. So the address range is:</a:t>
            </a:r>
          </a:p>
          <a:p>
            <a:pPr lvl="1"/>
            <a:r>
              <a:rPr lang="en-US" altLang="zh-CN" dirty="0">
                <a:solidFill>
                  <a:srgbClr val="C00000"/>
                </a:solidFill>
              </a:rPr>
              <a:t>11000110 . 00110011 . 10</a:t>
            </a:r>
            <a:r>
              <a:rPr lang="en-US" altLang="zh-CN" dirty="0"/>
              <a:t> 000000 . 00000000</a:t>
            </a:r>
            <a:br>
              <a:rPr lang="en-US" altLang="zh-CN" dirty="0"/>
            </a:br>
            <a:r>
              <a:rPr lang="en-US" altLang="zh-CN" dirty="0"/>
              <a:t>through</a:t>
            </a:r>
            <a:br>
              <a:rPr lang="en-US" altLang="zh-CN" dirty="0"/>
            </a:br>
            <a:r>
              <a:rPr lang="en-US" altLang="zh-CN" dirty="0">
                <a:solidFill>
                  <a:srgbClr val="C00000"/>
                </a:solidFill>
              </a:rPr>
              <a:t>11000110 . 00110011 . 10</a:t>
            </a:r>
            <a:r>
              <a:rPr lang="en-US" altLang="zh-CN" dirty="0"/>
              <a:t> 111111 . 11111111</a:t>
            </a:r>
          </a:p>
          <a:p>
            <a:pPr lvl="1"/>
            <a:r>
              <a:rPr lang="en-US" altLang="zh-CN" dirty="0"/>
              <a:t>In decimal: 198.51.128.0  through  198.51.191.255</a:t>
            </a:r>
          </a:p>
          <a:p>
            <a:pPr lvl="1"/>
            <a:r>
              <a:rPr lang="en-US" altLang="zh-CN" b="1" dirty="0"/>
              <a:t>Number of addresses: </a:t>
            </a:r>
            <a:r>
              <a:rPr lang="en-US" altLang="zh-CN" dirty="0"/>
              <a:t>A /18 has: 2^(32 - 18) = 2^14 = 16384</a:t>
            </a:r>
          </a:p>
          <a:p>
            <a:r>
              <a:rPr lang="en-US" altLang="zh-CN" dirty="0"/>
              <a:t>2) The block 198.51.192.0/18 is reserved for EE and CS.  Assign equal halves of this address space to the two departments.</a:t>
            </a:r>
          </a:p>
          <a:p>
            <a:pPr lvl="1"/>
            <a:r>
              <a:rPr lang="en-US" altLang="zh-CN" dirty="0"/>
              <a:t>The block is: 198.51.192.0/18 = </a:t>
            </a:r>
            <a:r>
              <a:rPr lang="en-US" altLang="zh-CN" dirty="0">
                <a:solidFill>
                  <a:srgbClr val="C00000"/>
                </a:solidFill>
              </a:rPr>
              <a:t>11000110 . 00110011 . 11</a:t>
            </a:r>
            <a:r>
              <a:rPr lang="en-US" altLang="zh-CN" dirty="0"/>
              <a:t> 000000 . 00000000</a:t>
            </a:r>
          </a:p>
          <a:p>
            <a:pPr lvl="1"/>
            <a:r>
              <a:rPr lang="en-US" altLang="zh-CN" dirty="0"/>
              <a:t>To split a /18 into two equal halves, use two /19 prefixes.</a:t>
            </a:r>
          </a:p>
          <a:p>
            <a:pPr lvl="1"/>
            <a:r>
              <a:rPr lang="en-US" altLang="zh-CN" b="1" dirty="0"/>
              <a:t>EE </a:t>
            </a:r>
            <a:r>
              <a:rPr lang="en-US" altLang="zh-CN" dirty="0"/>
              <a:t>198.51.192.0/19 = </a:t>
            </a:r>
            <a:r>
              <a:rPr lang="en-US" altLang="zh-CN" dirty="0">
                <a:solidFill>
                  <a:srgbClr val="C00000"/>
                </a:solidFill>
              </a:rPr>
              <a:t>11000110 . 00110011 . 110</a:t>
            </a:r>
            <a:r>
              <a:rPr lang="en-US" altLang="zh-CN" dirty="0"/>
              <a:t> 00000 . 00000000</a:t>
            </a:r>
          </a:p>
          <a:p>
            <a:pPr lvl="1"/>
            <a:r>
              <a:rPr lang="en-US" altLang="zh-CN" b="1" dirty="0"/>
              <a:t>CS </a:t>
            </a:r>
            <a:r>
              <a:rPr lang="en-US" altLang="zh-CN" dirty="0"/>
              <a:t>198.51.224.0/19 = </a:t>
            </a:r>
            <a:r>
              <a:rPr lang="en-US" altLang="zh-CN" dirty="0">
                <a:solidFill>
                  <a:srgbClr val="C00000"/>
                </a:solidFill>
              </a:rPr>
              <a:t>11000110 . 00110011 . 111</a:t>
            </a:r>
            <a:r>
              <a:rPr lang="en-US" altLang="zh-CN" dirty="0"/>
              <a:t> 00000 . 00000000</a:t>
            </a:r>
          </a:p>
        </p:txBody>
      </p:sp>
    </p:spTree>
    <p:extLst>
      <p:ext uri="{BB962C8B-B14F-4D97-AF65-F5344CB8AC3E}">
        <p14:creationId xmlns:p14="http://schemas.microsoft.com/office/powerpoint/2010/main" val="873322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69471-63B5-AF33-8E25-DB5E34388B13}"/>
              </a:ext>
            </a:extLst>
          </p:cNvPr>
          <p:cNvSpPr>
            <a:spLocks noGrp="1"/>
          </p:cNvSpPr>
          <p:nvPr>
            <p:ph type="title"/>
          </p:nvPr>
        </p:nvSpPr>
        <p:spPr/>
        <p:txBody>
          <a:bodyPr/>
          <a:lstStyle/>
          <a:p>
            <a:r>
              <a:rPr lang="nl-NL" altLang="zh-CN" dirty="0"/>
              <a:t>Lecture 6 - IP Addressing ANS Details</a:t>
            </a:r>
            <a:endParaRPr lang="zh-CN" altLang="en-US" dirty="0"/>
          </a:p>
        </p:txBody>
      </p:sp>
      <p:sp>
        <p:nvSpPr>
          <p:cNvPr id="3" name="Slide Number Placeholder 2">
            <a:extLst>
              <a:ext uri="{FF2B5EF4-FFF2-40B4-BE49-F238E27FC236}">
                <a16:creationId xmlns:a16="http://schemas.microsoft.com/office/drawing/2014/main" id="{F4009216-3D52-E6EA-5985-26126DE3C267}"/>
              </a:ext>
            </a:extLst>
          </p:cNvPr>
          <p:cNvSpPr>
            <a:spLocks noGrp="1"/>
          </p:cNvSpPr>
          <p:nvPr>
            <p:ph type="sldNum" sz="quarter" idx="12"/>
          </p:nvPr>
        </p:nvSpPr>
        <p:spPr/>
        <p:txBody>
          <a:bodyPr/>
          <a:lstStyle/>
          <a:p>
            <a:fld id="{EA7C8D44-3667-46F6-9772-CC52308E2A7F}" type="slidenum">
              <a:rPr kumimoji="0" lang="en-US" smtClean="0"/>
              <a:pPr/>
              <a:t>17</a:t>
            </a:fld>
            <a:endParaRPr kumimoji="0" lang="en-US" dirty="0"/>
          </a:p>
        </p:txBody>
      </p:sp>
      <p:sp>
        <p:nvSpPr>
          <p:cNvPr id="4" name="Content Placeholder 3">
            <a:extLst>
              <a:ext uri="{FF2B5EF4-FFF2-40B4-BE49-F238E27FC236}">
                <a16:creationId xmlns:a16="http://schemas.microsoft.com/office/drawing/2014/main" id="{5D55CEFE-07C0-C1C0-0DB2-A53E29C3DCE1}"/>
              </a:ext>
            </a:extLst>
          </p:cNvPr>
          <p:cNvSpPr>
            <a:spLocks noGrp="1"/>
          </p:cNvSpPr>
          <p:nvPr>
            <p:ph sz="quarter" idx="1"/>
          </p:nvPr>
        </p:nvSpPr>
        <p:spPr>
          <a:xfrm>
            <a:off x="609600" y="1219200"/>
            <a:ext cx="10972800" cy="5029200"/>
          </a:xfrm>
        </p:spPr>
        <p:txBody>
          <a:bodyPr>
            <a:normAutofit fontScale="85000" lnSpcReduction="20000"/>
          </a:bodyPr>
          <a:lstStyle/>
          <a:p>
            <a:r>
              <a:rPr lang="en-US" altLang="zh-CN" dirty="0"/>
              <a:t>3) You want to start a new department of Data Science, and assign it an unused address range. You foresee that no more than 90 people will enroll. Assuming one address per person, what prefix would you assign to minimize unused/wasted addresses?</a:t>
            </a:r>
          </a:p>
          <a:p>
            <a:pPr lvl="1"/>
            <a:r>
              <a:rPr lang="en-US" altLang="zh-CN" dirty="0"/>
              <a:t>Need at least 90 addresses. Smallest power of 2 that is ≥ 90 is: 128 = 2^7. So the network prefix length is: 32 - 7 = /25.  The unused block is:</a:t>
            </a:r>
          </a:p>
          <a:p>
            <a:pPr lvl="1"/>
            <a:r>
              <a:rPr lang="en-US" altLang="zh-CN" dirty="0"/>
              <a:t>198.51.64.0/18 = </a:t>
            </a:r>
            <a:r>
              <a:rPr lang="en-US" altLang="zh-CN" dirty="0">
                <a:solidFill>
                  <a:srgbClr val="C00000"/>
                </a:solidFill>
              </a:rPr>
              <a:t>11000110 . 00110011 . 01</a:t>
            </a:r>
            <a:r>
              <a:rPr lang="en-US" altLang="zh-CN" dirty="0"/>
              <a:t> 000000 . 00000000</a:t>
            </a:r>
          </a:p>
          <a:p>
            <a:pPr lvl="1"/>
            <a:r>
              <a:rPr lang="en-US" altLang="zh-CN" dirty="0"/>
              <a:t>A valid minimal assignment is: 198.51.64.0/25 = </a:t>
            </a:r>
            <a:r>
              <a:rPr lang="en-US" altLang="zh-CN" dirty="0">
                <a:solidFill>
                  <a:srgbClr val="C00000"/>
                </a:solidFill>
              </a:rPr>
              <a:t>11000110 . 00110011 . 01000000 . 0</a:t>
            </a:r>
            <a:r>
              <a:rPr lang="en-US" altLang="zh-CN" dirty="0"/>
              <a:t>0000000</a:t>
            </a:r>
          </a:p>
          <a:p>
            <a:pPr lvl="1"/>
            <a:r>
              <a:rPr lang="en-US" altLang="zh-CN" dirty="0"/>
              <a:t>This gives 128 addresses, which is enough for 90 students. (You can use arbitrary bits for bits 19-25.)</a:t>
            </a:r>
          </a:p>
          <a:p>
            <a:r>
              <a:rPr lang="en-US" altLang="zh-CN" dirty="0"/>
              <a:t>4) After assigning the Data Science prefix, suppose Biology needs an address block for 30 people. What is the smallest unused prefix you can assign to Biology without overlapping any existing assignments?</a:t>
            </a:r>
          </a:p>
          <a:p>
            <a:r>
              <a:rPr lang="en-US" altLang="zh-CN" dirty="0"/>
              <a:t>Need at least 30 addresses. Smallest power of 2 that is ≥ 30 is 32 = 2^5. So the network prefix length is: 32 - 5 = /27</a:t>
            </a:r>
          </a:p>
          <a:p>
            <a:r>
              <a:rPr lang="en-US" altLang="zh-CN" dirty="0"/>
              <a:t>After assigning: 198.51.64.0/25 = </a:t>
            </a:r>
            <a:r>
              <a:rPr lang="en-US" altLang="zh-CN" dirty="0">
                <a:solidFill>
                  <a:srgbClr val="C00000"/>
                </a:solidFill>
              </a:rPr>
              <a:t>11000110 . 00110011 . 01000000 . 0</a:t>
            </a:r>
            <a:r>
              <a:rPr lang="en-US" altLang="zh-CN" dirty="0"/>
              <a:t>0000000, the next aligned unused /27 block is: 198.51.64.128/27 = </a:t>
            </a:r>
            <a:r>
              <a:rPr lang="en-US" altLang="zh-CN" dirty="0">
                <a:solidFill>
                  <a:srgbClr val="C00000"/>
                </a:solidFill>
              </a:rPr>
              <a:t>11000110 . 00110011 . 01000000 . 100</a:t>
            </a:r>
            <a:r>
              <a:rPr lang="en-US" altLang="zh-CN" dirty="0"/>
              <a:t>00000</a:t>
            </a:r>
          </a:p>
          <a:p>
            <a:pPr lvl="1"/>
            <a:r>
              <a:rPr lang="en-US" altLang="zh-CN" dirty="0"/>
              <a:t>That is a valid unused prefix and does not overlap any existing assignment. (The last octet can be 1xx00000, as long as it starts with a 1 (xx can be arbitrary bits).)</a:t>
            </a:r>
          </a:p>
          <a:p>
            <a:pPr lvl="1"/>
            <a:endParaRPr lang="en-US" altLang="zh-CN" dirty="0"/>
          </a:p>
          <a:p>
            <a:endParaRPr lang="zh-CN" altLang="en-US" dirty="0"/>
          </a:p>
        </p:txBody>
      </p:sp>
    </p:spTree>
    <p:extLst>
      <p:ext uri="{BB962C8B-B14F-4D97-AF65-F5344CB8AC3E}">
        <p14:creationId xmlns:p14="http://schemas.microsoft.com/office/powerpoint/2010/main" val="6353246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The image is a table presenting the number of routes advertised at different ports, with columns for the port number, IP address range, and the number of routes.&#10;&#10;AI-generated content may be incorrect.">
            <a:extLst>
              <a:ext uri="{FF2B5EF4-FFF2-40B4-BE49-F238E27FC236}">
                <a16:creationId xmlns:a16="http://schemas.microsoft.com/office/drawing/2014/main" id="{BE24FF79-9676-1C0C-7C30-8DFA1574D644}"/>
              </a:ext>
            </a:extLst>
          </p:cNvPr>
          <p:cNvPicPr>
            <a:picLocks noChangeAspect="1"/>
          </p:cNvPicPr>
          <p:nvPr/>
        </p:nvPicPr>
        <p:blipFill>
          <a:blip r:embed="rId2"/>
          <a:stretch>
            <a:fillRect/>
          </a:stretch>
        </p:blipFill>
        <p:spPr>
          <a:xfrm>
            <a:off x="6324600" y="1296645"/>
            <a:ext cx="3343742" cy="4906060"/>
          </a:xfrm>
          <a:prstGeom prst="rect">
            <a:avLst/>
          </a:prstGeom>
        </p:spPr>
      </p:pic>
      <p:sp>
        <p:nvSpPr>
          <p:cNvPr id="2" name="Title 1">
            <a:extLst>
              <a:ext uri="{FF2B5EF4-FFF2-40B4-BE49-F238E27FC236}">
                <a16:creationId xmlns:a16="http://schemas.microsoft.com/office/drawing/2014/main" id="{0D4D43A0-7B7F-5677-4F70-4DA30EFADDA2}"/>
              </a:ext>
            </a:extLst>
          </p:cNvPr>
          <p:cNvSpPr>
            <a:spLocks noGrp="1"/>
          </p:cNvSpPr>
          <p:nvPr>
            <p:ph type="title"/>
          </p:nvPr>
        </p:nvSpPr>
        <p:spPr/>
        <p:txBody>
          <a:bodyPr/>
          <a:lstStyle/>
          <a:p>
            <a:r>
              <a:rPr lang="en-US" altLang="zh-CN" dirty="0"/>
              <a:t>Lecture 7 - Routers</a:t>
            </a:r>
            <a:endParaRPr lang="zh-CN" altLang="en-US" dirty="0"/>
          </a:p>
        </p:txBody>
      </p:sp>
      <p:sp>
        <p:nvSpPr>
          <p:cNvPr id="3" name="Slide Number Placeholder 2">
            <a:extLst>
              <a:ext uri="{FF2B5EF4-FFF2-40B4-BE49-F238E27FC236}">
                <a16:creationId xmlns:a16="http://schemas.microsoft.com/office/drawing/2014/main" id="{443D3223-CE51-5E9E-40F8-FCF8BB864016}"/>
              </a:ext>
            </a:extLst>
          </p:cNvPr>
          <p:cNvSpPr>
            <a:spLocks noGrp="1"/>
          </p:cNvSpPr>
          <p:nvPr>
            <p:ph type="sldNum" sz="quarter" idx="12"/>
          </p:nvPr>
        </p:nvSpPr>
        <p:spPr/>
        <p:txBody>
          <a:bodyPr/>
          <a:lstStyle/>
          <a:p>
            <a:fld id="{EA7C8D44-3667-46F6-9772-CC52308E2A7F}" type="slidenum">
              <a:rPr kumimoji="0" lang="en-US" smtClean="0"/>
              <a:pPr/>
              <a:t>18</a:t>
            </a:fld>
            <a:endParaRPr kumimoji="0" lang="en-US" dirty="0"/>
          </a:p>
        </p:txBody>
      </p:sp>
      <p:sp>
        <p:nvSpPr>
          <p:cNvPr id="4" name="Content Placeholder 3">
            <a:extLst>
              <a:ext uri="{FF2B5EF4-FFF2-40B4-BE49-F238E27FC236}">
                <a16:creationId xmlns:a16="http://schemas.microsoft.com/office/drawing/2014/main" id="{C77D124F-8084-E5A5-F093-3F4AD281D0B3}"/>
              </a:ext>
            </a:extLst>
          </p:cNvPr>
          <p:cNvSpPr>
            <a:spLocks noGrp="1"/>
          </p:cNvSpPr>
          <p:nvPr>
            <p:ph sz="quarter" idx="1"/>
          </p:nvPr>
        </p:nvSpPr>
        <p:spPr>
          <a:xfrm>
            <a:off x="361255" y="1219200"/>
            <a:ext cx="6268146" cy="4937760"/>
          </a:xfrm>
        </p:spPr>
        <p:txBody>
          <a:bodyPr>
            <a:normAutofit fontScale="70000" lnSpcReduction="20000"/>
          </a:bodyPr>
          <a:lstStyle/>
          <a:p>
            <a:r>
              <a:rPr lang="en-US" altLang="zh-CN" dirty="0"/>
              <a:t>Consider a router in a network that uses a least-cost routing protocol, with </a:t>
            </a:r>
            <a:r>
              <a:rPr lang="en-US" altLang="zh-CN" dirty="0">
                <a:solidFill>
                  <a:srgbClr val="C00000"/>
                </a:solidFill>
              </a:rPr>
              <a:t>ties broken by taking the route from the link with the smallest port number.</a:t>
            </a:r>
            <a:r>
              <a:rPr lang="en-US" altLang="zh-CN" dirty="0"/>
              <a:t> The router has 4 ports and </a:t>
            </a:r>
            <a:r>
              <a:rPr lang="en-US" altLang="zh-CN" dirty="0">
                <a:solidFill>
                  <a:srgbClr val="C00000"/>
                </a:solidFill>
              </a:rPr>
              <a:t>its default route sends all traffic onto port 1</a:t>
            </a:r>
            <a:r>
              <a:rPr lang="en-US" altLang="zh-CN" dirty="0"/>
              <a:t>. Table 1 lists the routes that our router sees advertised at each port. You can find some useful binary conversions in the table below. For the following 7 subparts, determine which ports the packets with the following destinations are forwarded to based on the advertisements given above. Give brief explanation for each.</a:t>
            </a:r>
          </a:p>
          <a:p>
            <a:r>
              <a:rPr lang="en-US" altLang="zh-CN" dirty="0"/>
              <a:t>Q1 A packet with destination 3.4.0.1</a:t>
            </a:r>
          </a:p>
          <a:p>
            <a:r>
              <a:rPr lang="en-US" altLang="zh-CN" dirty="0"/>
              <a:t>Q2 A packet with destination 4.0.0.1</a:t>
            </a:r>
          </a:p>
          <a:p>
            <a:r>
              <a:rPr lang="en-US" altLang="zh-CN" dirty="0"/>
              <a:t>Q3 A packet with destination 2.2.208.1</a:t>
            </a:r>
          </a:p>
          <a:p>
            <a:r>
              <a:rPr lang="en-US" altLang="zh-CN" dirty="0"/>
              <a:t>Q4 A packet with destination 2.3.0.10</a:t>
            </a:r>
          </a:p>
          <a:p>
            <a:r>
              <a:rPr lang="en-US" altLang="zh-CN" dirty="0"/>
              <a:t>Q5 A packet with destination 2.2.204.13</a:t>
            </a:r>
          </a:p>
          <a:p>
            <a:r>
              <a:rPr lang="en-US" altLang="zh-CN" dirty="0"/>
              <a:t>Q6 A packet with destination 1.1.21.7</a:t>
            </a:r>
          </a:p>
          <a:p>
            <a:r>
              <a:rPr lang="en-US" altLang="zh-CN" dirty="0"/>
              <a:t>Q7 A packet with destination 2.2.96.22</a:t>
            </a:r>
            <a:endParaRPr lang="zh-CN" altLang="en-US" dirty="0"/>
          </a:p>
        </p:txBody>
      </p:sp>
      <p:pic>
        <p:nvPicPr>
          <p:cNvPr id="7" name="Picture 6">
            <a:extLst>
              <a:ext uri="{FF2B5EF4-FFF2-40B4-BE49-F238E27FC236}">
                <a16:creationId xmlns:a16="http://schemas.microsoft.com/office/drawing/2014/main" id="{72A21CDC-6199-B652-DCE1-7CEE8F4CF7D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601200" y="2286000"/>
            <a:ext cx="2489468" cy="2567965"/>
          </a:xfrm>
          <a:prstGeom prst="rect">
            <a:avLst/>
          </a:prstGeom>
        </p:spPr>
      </p:pic>
    </p:spTree>
    <p:extLst>
      <p:ext uri="{BB962C8B-B14F-4D97-AF65-F5344CB8AC3E}">
        <p14:creationId xmlns:p14="http://schemas.microsoft.com/office/powerpoint/2010/main" val="20901423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D9700-7BE0-1BBC-B464-960AA1CFFD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AC6A10-EC68-47CE-B200-16CDFB260E8F}"/>
              </a:ext>
            </a:extLst>
          </p:cNvPr>
          <p:cNvSpPr>
            <a:spLocks noGrp="1"/>
          </p:cNvSpPr>
          <p:nvPr>
            <p:ph type="title"/>
          </p:nvPr>
        </p:nvSpPr>
        <p:spPr/>
        <p:txBody>
          <a:bodyPr/>
          <a:lstStyle/>
          <a:p>
            <a:r>
              <a:rPr lang="en-US" altLang="zh-CN" dirty="0"/>
              <a:t>Lecture 7 - Routers ANS </a:t>
            </a:r>
            <a:endParaRPr lang="zh-CN" altLang="en-US" dirty="0"/>
          </a:p>
        </p:txBody>
      </p:sp>
      <p:sp>
        <p:nvSpPr>
          <p:cNvPr id="3" name="Slide Number Placeholder 2">
            <a:extLst>
              <a:ext uri="{FF2B5EF4-FFF2-40B4-BE49-F238E27FC236}">
                <a16:creationId xmlns:a16="http://schemas.microsoft.com/office/drawing/2014/main" id="{79C857FD-2C2F-686D-B411-7454FD6C6BFF}"/>
              </a:ext>
            </a:extLst>
          </p:cNvPr>
          <p:cNvSpPr>
            <a:spLocks noGrp="1"/>
          </p:cNvSpPr>
          <p:nvPr>
            <p:ph type="sldNum" sz="quarter" idx="12"/>
          </p:nvPr>
        </p:nvSpPr>
        <p:spPr/>
        <p:txBody>
          <a:bodyPr/>
          <a:lstStyle/>
          <a:p>
            <a:fld id="{EA7C8D44-3667-46F6-9772-CC52308E2A7F}" type="slidenum">
              <a:rPr kumimoji="0" lang="en-US" smtClean="0"/>
              <a:pPr/>
              <a:t>19</a:t>
            </a:fld>
            <a:endParaRPr kumimoji="0" lang="en-US" dirty="0"/>
          </a:p>
        </p:txBody>
      </p:sp>
      <p:sp>
        <p:nvSpPr>
          <p:cNvPr id="4" name="Content Placeholder 3">
            <a:extLst>
              <a:ext uri="{FF2B5EF4-FFF2-40B4-BE49-F238E27FC236}">
                <a16:creationId xmlns:a16="http://schemas.microsoft.com/office/drawing/2014/main" id="{7898589E-5174-DA30-FFC3-3F4F89F16945}"/>
              </a:ext>
            </a:extLst>
          </p:cNvPr>
          <p:cNvSpPr>
            <a:spLocks noGrp="1"/>
          </p:cNvSpPr>
          <p:nvPr>
            <p:ph sz="quarter" idx="1"/>
          </p:nvPr>
        </p:nvSpPr>
        <p:spPr>
          <a:xfrm>
            <a:off x="438691" y="1112469"/>
            <a:ext cx="6039546" cy="5516931"/>
          </a:xfrm>
        </p:spPr>
        <p:txBody>
          <a:bodyPr>
            <a:normAutofit fontScale="92500" lnSpcReduction="20000"/>
          </a:bodyPr>
          <a:lstStyle/>
          <a:p>
            <a:r>
              <a:rPr lang="en-US" altLang="zh-CN" sz="1400" b="1" dirty="0"/>
              <a:t>Three rules:</a:t>
            </a:r>
          </a:p>
          <a:p>
            <a:pPr lvl="1"/>
            <a:r>
              <a:rPr lang="en-US" altLang="zh-CN" sz="1200" b="1" dirty="0"/>
              <a:t>Longest Prefix Match (LPM):</a:t>
            </a:r>
            <a:r>
              <a:rPr lang="en-US" altLang="zh-CN" sz="1200" dirty="0"/>
              <a:t> Select the route with the most specific subnet mask (highest /X number).</a:t>
            </a:r>
          </a:p>
          <a:p>
            <a:pPr lvl="1"/>
            <a:r>
              <a:rPr lang="en-US" altLang="zh-CN" sz="1200" b="1" dirty="0"/>
              <a:t>Lowest Cost:</a:t>
            </a:r>
            <a:r>
              <a:rPr lang="en-US" altLang="zh-CN" sz="1200" dirty="0"/>
              <a:t> If multiple routes tie for the longest prefix, choose the one with the lowest cost.</a:t>
            </a:r>
          </a:p>
          <a:p>
            <a:pPr lvl="1"/>
            <a:r>
              <a:rPr lang="en-US" altLang="zh-CN" sz="1200" b="1" dirty="0"/>
              <a:t>Smallest Port Number:</a:t>
            </a:r>
            <a:r>
              <a:rPr lang="en-US" altLang="zh-CN" sz="1200" dirty="0"/>
              <a:t> If costs are also identical, break the tie by choosing the lower port number.</a:t>
            </a:r>
            <a:br>
              <a:rPr lang="en-US" altLang="zh-CN" sz="1200" dirty="0"/>
            </a:br>
            <a:r>
              <a:rPr lang="en-US" altLang="zh-CN" sz="1200" i="1" dirty="0"/>
              <a:t>If no prefixes match, use the Default Route (Port 1).</a:t>
            </a:r>
            <a:endParaRPr lang="en-US" altLang="zh-CN" sz="1200" dirty="0"/>
          </a:p>
          <a:p>
            <a:r>
              <a:rPr lang="nl-NL" altLang="zh-CN" sz="1400" b="1" dirty="0"/>
              <a:t>Q1 (</a:t>
            </a:r>
            <a:r>
              <a:rPr lang="nl-NL" altLang="zh-CN" sz="1400" dirty="0"/>
              <a:t>3.4.0.1</a:t>
            </a:r>
            <a:r>
              <a:rPr lang="nl-NL" altLang="zh-CN" sz="1400" b="1" dirty="0"/>
              <a:t>):</a:t>
            </a:r>
            <a:r>
              <a:rPr lang="nl-NL" altLang="zh-CN" sz="1400" dirty="0"/>
              <a:t> Matches 3.0.0.0/8 (Port 3) and 3.4.0.0/16 (Port 4). Port 4 wins via </a:t>
            </a:r>
            <a:r>
              <a:rPr lang="nl-NL" altLang="zh-CN" sz="1400" b="1" dirty="0"/>
              <a:t>LPM</a:t>
            </a:r>
            <a:r>
              <a:rPr lang="nl-NL" altLang="zh-CN" sz="1400" dirty="0"/>
              <a:t> (/16 is more specific than /8).</a:t>
            </a:r>
          </a:p>
          <a:p>
            <a:r>
              <a:rPr lang="nl-NL" altLang="zh-CN" sz="1400" b="1" dirty="0"/>
              <a:t>Q2 (</a:t>
            </a:r>
            <a:r>
              <a:rPr lang="nl-NL" altLang="zh-CN" sz="1400" dirty="0"/>
              <a:t>4.0.0.1</a:t>
            </a:r>
            <a:r>
              <a:rPr lang="nl-NL" altLang="zh-CN" sz="1400" b="1" dirty="0"/>
              <a:t>):</a:t>
            </a:r>
            <a:r>
              <a:rPr lang="nl-NL" altLang="zh-CN" sz="1400" dirty="0"/>
              <a:t> Ties on LPM between 4.0.0.0/8 on Port 1 (Cost 10) and Port 2 (Cost 8). Port 2 wins via </a:t>
            </a:r>
            <a:r>
              <a:rPr lang="nl-NL" altLang="zh-CN" sz="1400" b="1" dirty="0"/>
              <a:t>Lowest Cost</a:t>
            </a:r>
            <a:r>
              <a:rPr lang="nl-NL" altLang="zh-CN" sz="1400" dirty="0"/>
              <a:t>.  (Such duplicate routing entries should not exist in a real router, since the higher cost route will never be taken.)</a:t>
            </a:r>
          </a:p>
          <a:p>
            <a:r>
              <a:rPr lang="nl-NL" altLang="zh-CN" sz="1400" b="1" dirty="0"/>
              <a:t>Q3 (</a:t>
            </a:r>
            <a:r>
              <a:rPr lang="nl-NL" altLang="zh-CN" sz="1400" dirty="0"/>
              <a:t>2.2.208.1</a:t>
            </a:r>
            <a:r>
              <a:rPr lang="nl-NL" altLang="zh-CN" sz="1400" b="1" dirty="0"/>
              <a:t>):</a:t>
            </a:r>
            <a:r>
              <a:rPr lang="nl-NL" altLang="zh-CN" sz="1400" dirty="0"/>
              <a:t> 208 (11010000 in binary) only matches 2.2.128.0/17 on Port 2 because it successfully checks the first bit (1) of the 3rd octet. It fails the more specific /20 checks, 2.2.192.0/20, 2.2.204.0/20, since 1101 does not match 1100 in the 3rd octet. So Port 2 wins via </a:t>
            </a:r>
            <a:r>
              <a:rPr lang="nl-NL" altLang="zh-CN" sz="1400" b="1" dirty="0"/>
              <a:t>LPM</a:t>
            </a:r>
            <a:r>
              <a:rPr lang="nl-NL" altLang="zh-CN" sz="1400" dirty="0"/>
              <a:t>.</a:t>
            </a:r>
          </a:p>
          <a:p>
            <a:r>
              <a:rPr lang="nl-NL" altLang="zh-CN" sz="1400" b="1" dirty="0"/>
              <a:t>Q4 (</a:t>
            </a:r>
            <a:r>
              <a:rPr lang="nl-NL" altLang="zh-CN" sz="1400" dirty="0"/>
              <a:t>2.3.0.10</a:t>
            </a:r>
            <a:r>
              <a:rPr lang="nl-NL" altLang="zh-CN" sz="1400" b="1" dirty="0"/>
              <a:t>):</a:t>
            </a:r>
            <a:r>
              <a:rPr lang="nl-NL" altLang="zh-CN" sz="1400" dirty="0"/>
              <a:t> Does not match any of the advertised 2.1 or 2.2 prefixes. It falls back to the </a:t>
            </a:r>
            <a:r>
              <a:rPr lang="nl-NL" altLang="zh-CN" sz="1400" b="1" dirty="0"/>
              <a:t>Default Route</a:t>
            </a:r>
            <a:r>
              <a:rPr lang="nl-NL" altLang="zh-CN" sz="1400" dirty="0"/>
              <a:t> on Port 1.</a:t>
            </a:r>
          </a:p>
          <a:p>
            <a:r>
              <a:rPr lang="nl-NL" altLang="zh-CN" sz="1400" b="1" dirty="0"/>
              <a:t>Q5 (</a:t>
            </a:r>
            <a:r>
              <a:rPr lang="nl-NL" altLang="zh-CN" sz="1400" dirty="0"/>
              <a:t>2.2.204.13</a:t>
            </a:r>
            <a:r>
              <a:rPr lang="nl-NL" altLang="zh-CN" sz="1400" b="1" dirty="0"/>
              <a:t>):</a:t>
            </a:r>
            <a:r>
              <a:rPr lang="nl-NL" altLang="zh-CN" sz="1400" dirty="0"/>
              <a:t> 204 (11001100) matches two /20 subnets:, 2.2.192.0/20, 2.2.204.0/20, since they all have 1100 in the 3rd octet. Among Port 1 (Cost 12) and Port 3 (Cost 13), Port 1 wins via </a:t>
            </a:r>
            <a:r>
              <a:rPr lang="nl-NL" altLang="zh-CN" sz="1400" b="1" dirty="0"/>
              <a:t>Lowest Cost</a:t>
            </a:r>
            <a:r>
              <a:rPr lang="nl-NL" altLang="zh-CN" sz="1400" dirty="0"/>
              <a:t>.</a:t>
            </a:r>
          </a:p>
          <a:p>
            <a:r>
              <a:rPr lang="nl-NL" altLang="zh-CN" sz="1400" b="1" dirty="0"/>
              <a:t>Q6 (</a:t>
            </a:r>
            <a:r>
              <a:rPr lang="nl-NL" altLang="zh-CN" sz="1400" dirty="0"/>
              <a:t>1.1.21.7</a:t>
            </a:r>
            <a:r>
              <a:rPr lang="nl-NL" altLang="zh-CN" sz="1400" b="1" dirty="0"/>
              <a:t>):</a:t>
            </a:r>
            <a:r>
              <a:rPr lang="nl-NL" altLang="zh-CN" sz="1400" dirty="0"/>
              <a:t> Ties on LPM between two 1.1.0.0/16 routes with equal costs (Cost 8 on both Port 2 and Port 4). Port 2 wins via the </a:t>
            </a:r>
            <a:r>
              <a:rPr lang="nl-NL" altLang="zh-CN" sz="1400" b="1" dirty="0"/>
              <a:t>Smallest Port Number</a:t>
            </a:r>
            <a:r>
              <a:rPr lang="nl-NL" altLang="zh-CN" sz="1400" dirty="0"/>
              <a:t> tie-breaker. .  (Such duplicate routing entries should not exist in a real router.)</a:t>
            </a:r>
          </a:p>
          <a:p>
            <a:r>
              <a:rPr lang="nl-NL" altLang="zh-CN" sz="1400" b="1" dirty="0"/>
              <a:t>Q7 (</a:t>
            </a:r>
            <a:r>
              <a:rPr lang="nl-NL" altLang="zh-CN" sz="1400" dirty="0"/>
              <a:t>2.2.96.22</a:t>
            </a:r>
            <a:r>
              <a:rPr lang="nl-NL" altLang="zh-CN" sz="1400" b="1" dirty="0"/>
              <a:t>):</a:t>
            </a:r>
            <a:r>
              <a:rPr lang="nl-NL" altLang="zh-CN" sz="1400" dirty="0"/>
              <a:t> 96 (01100000) matches two overlapping /17 routes 2.2.96.0/17, 2.2.0.0/17, (not 2.2.128.0/17), since both check that the first bit is 0: Port 1 (Cost 15) and Port 4 (Cost 14). Port 4 wins via </a:t>
            </a:r>
            <a:r>
              <a:rPr lang="nl-NL" altLang="zh-CN" sz="1400" b="1" dirty="0"/>
              <a:t>Lowest Cost</a:t>
            </a:r>
            <a:r>
              <a:rPr lang="nl-NL" altLang="zh-CN" sz="1400" dirty="0"/>
              <a:t>.</a:t>
            </a:r>
            <a:endParaRPr lang="zh-CN" altLang="en-US" sz="1400" dirty="0"/>
          </a:p>
        </p:txBody>
      </p:sp>
      <p:pic>
        <p:nvPicPr>
          <p:cNvPr id="6" name="Picture 5">
            <a:extLst>
              <a:ext uri="{FF2B5EF4-FFF2-40B4-BE49-F238E27FC236}">
                <a16:creationId xmlns:a16="http://schemas.microsoft.com/office/drawing/2014/main" id="{B9181E7A-A71E-D937-D984-AB8CCC45FB8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601200" y="2286000"/>
            <a:ext cx="2489468" cy="2567965"/>
          </a:xfrm>
          <a:prstGeom prst="rect">
            <a:avLst/>
          </a:prstGeom>
        </p:spPr>
      </p:pic>
      <p:pic>
        <p:nvPicPr>
          <p:cNvPr id="7" name="Picture 6" descr="The image is a table presenting the number of routes advertised at different ports, with columns for the port number, IP address range, and the number of routes.&#10;&#10;AI-generated content may be incorrect.">
            <a:extLst>
              <a:ext uri="{FF2B5EF4-FFF2-40B4-BE49-F238E27FC236}">
                <a16:creationId xmlns:a16="http://schemas.microsoft.com/office/drawing/2014/main" id="{550FF61E-5093-0B9F-DCAA-D5E7C117342C}"/>
              </a:ext>
            </a:extLst>
          </p:cNvPr>
          <p:cNvPicPr>
            <a:picLocks noChangeAspect="1"/>
          </p:cNvPicPr>
          <p:nvPr/>
        </p:nvPicPr>
        <p:blipFill>
          <a:blip r:embed="rId4"/>
          <a:stretch>
            <a:fillRect/>
          </a:stretch>
        </p:blipFill>
        <p:spPr>
          <a:xfrm>
            <a:off x="6324600" y="1296645"/>
            <a:ext cx="3343742" cy="4906060"/>
          </a:xfrm>
          <a:prstGeom prst="rect">
            <a:avLst/>
          </a:prstGeom>
        </p:spPr>
      </p:pic>
    </p:spTree>
    <p:extLst>
      <p:ext uri="{BB962C8B-B14F-4D97-AF65-F5344CB8AC3E}">
        <p14:creationId xmlns:p14="http://schemas.microsoft.com/office/powerpoint/2010/main" val="1959821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06E09-E980-57E2-828D-2010E654FC6A}"/>
              </a:ext>
            </a:extLst>
          </p:cNvPr>
          <p:cNvSpPr>
            <a:spLocks noGrp="1"/>
          </p:cNvSpPr>
          <p:nvPr>
            <p:ph type="title"/>
          </p:nvPr>
        </p:nvSpPr>
        <p:spPr/>
        <p:txBody>
          <a:bodyPr/>
          <a:lstStyle/>
          <a:p>
            <a:r>
              <a:rPr lang="en-US" altLang="zh-CN" dirty="0"/>
              <a:t>Lecture 3 - Links</a:t>
            </a:r>
            <a:endParaRPr lang="zh-CN" altLang="en-US" dirty="0"/>
          </a:p>
        </p:txBody>
      </p:sp>
      <p:sp>
        <p:nvSpPr>
          <p:cNvPr id="3" name="Slide Number Placeholder 2">
            <a:extLst>
              <a:ext uri="{FF2B5EF4-FFF2-40B4-BE49-F238E27FC236}">
                <a16:creationId xmlns:a16="http://schemas.microsoft.com/office/drawing/2014/main" id="{4D3DA894-4C1A-9B54-C79B-0408816AD310}"/>
              </a:ext>
            </a:extLst>
          </p:cNvPr>
          <p:cNvSpPr>
            <a:spLocks noGrp="1"/>
          </p:cNvSpPr>
          <p:nvPr>
            <p:ph type="sldNum" sz="quarter" idx="12"/>
          </p:nvPr>
        </p:nvSpPr>
        <p:spPr/>
        <p:txBody>
          <a:bodyPr/>
          <a:lstStyle/>
          <a:p>
            <a:fld id="{EA7C8D44-3667-46F6-9772-CC52308E2A7F}" type="slidenum">
              <a:rPr kumimoji="0" lang="en-US" smtClean="0"/>
              <a:pPr/>
              <a:t>2</a:t>
            </a:fld>
            <a:endParaRPr kumimoji="0" lang="en-US" dirty="0"/>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5662D83C-81DB-8600-F716-39C04C2C9389}"/>
                  </a:ext>
                </a:extLst>
              </p:cNvPr>
              <p:cNvSpPr>
                <a:spLocks noGrp="1"/>
              </p:cNvSpPr>
              <p:nvPr>
                <p:ph sz="quarter" idx="1"/>
              </p:nvPr>
            </p:nvSpPr>
            <p:spPr/>
            <p:txBody>
              <a:bodyPr>
                <a:normAutofit fontScale="85000" lnSpcReduction="20000"/>
              </a:bodyPr>
              <a:lstStyle/>
              <a:p>
                <a:r>
                  <a:rPr lang="nl-NL" altLang="zh-CN" dirty="0"/>
                  <a:t>Consider a network path between a source host (A) and a destination host (B) that passes through two routers (R1 and R2) connected in series. The routers use store-and-forward packet switching. You are given the following network parameters:</a:t>
                </a:r>
              </a:p>
              <a:p>
                <a:pPr lvl="1"/>
                <a:r>
                  <a:rPr lang="nl-NL" altLang="zh-CN" dirty="0"/>
                  <a:t>Packet size (L): 1,500 bytes</a:t>
                </a:r>
              </a:p>
              <a:p>
                <a:pPr lvl="1"/>
                <a:r>
                  <a:rPr lang="nl-NL" altLang="zh-CN" dirty="0"/>
                  <a:t>Transmission rate (R): 10 Mbps for all three links</a:t>
                </a:r>
              </a:p>
              <a:p>
                <a:pPr lvl="1"/>
                <a:r>
                  <a:rPr lang="nl-NL" altLang="zh-CN" dirty="0"/>
                  <a:t>Link lengths (d):</a:t>
                </a:r>
              </a:p>
              <a:p>
                <a:pPr lvl="2"/>
                <a:r>
                  <a:rPr lang="nl-NL" altLang="zh-CN" dirty="0"/>
                  <a:t>Link 1 (A to R1): 4,000 km</a:t>
                </a:r>
              </a:p>
              <a:p>
                <a:pPr lvl="2"/>
                <a:r>
                  <a:rPr lang="nl-NL" altLang="zh-CN" dirty="0"/>
                  <a:t>Link 2 (R1 to R2): 2,000 km</a:t>
                </a:r>
              </a:p>
              <a:p>
                <a:pPr lvl="2"/>
                <a:r>
                  <a:rPr lang="nl-NL" altLang="zh-CN" dirty="0"/>
                  <a:t>Link 3 (R2 to B): 1,000 km</a:t>
                </a:r>
              </a:p>
              <a:p>
                <a:pPr lvl="1"/>
                <a:r>
                  <a:rPr lang="nl-NL" altLang="zh-CN" dirty="0"/>
                  <a:t>Propagation speed (s): </a:t>
                </a:r>
                <a14:m>
                  <m:oMath xmlns:m="http://schemas.openxmlformats.org/officeDocument/2006/math">
                    <m:r>
                      <a:rPr lang="nl-NL" altLang="zh-CN" b="0" i="1" smtClean="0">
                        <a:latin typeface="Cambria Math" panose="02040503050406030204" pitchFamily="18" charset="0"/>
                      </a:rPr>
                      <m:t>2</m:t>
                    </m:r>
                    <m:r>
                      <a:rPr lang="nl-NL" altLang="zh-CN" b="0" smtClean="0">
                        <a:latin typeface="Cambria Math" panose="02040503050406030204" pitchFamily="18" charset="0"/>
                      </a:rPr>
                      <m:t>×</m:t>
                    </m:r>
                    <m:sSup>
                      <m:sSupPr>
                        <m:ctrlPr>
                          <a:rPr lang="ar-AE" altLang="zh-CN" i="1">
                            <a:latin typeface="Cambria Math" panose="02040503050406030204" pitchFamily="18" charset="0"/>
                          </a:rPr>
                        </m:ctrlPr>
                      </m:sSupPr>
                      <m:e>
                        <m:r>
                          <a:rPr lang="ar-AE" altLang="zh-CN" b="0" i="1" smtClean="0">
                            <a:latin typeface="Cambria Math" panose="02040503050406030204" pitchFamily="18" charset="0"/>
                          </a:rPr>
                          <m:t>10</m:t>
                        </m:r>
                      </m:e>
                      <m:sup>
                        <m:r>
                          <a:rPr lang="ar-AE" altLang="zh-CN" b="0" i="1" smtClean="0">
                            <a:latin typeface="Cambria Math" panose="02040503050406030204" pitchFamily="18" charset="0"/>
                          </a:rPr>
                          <m:t>8</m:t>
                        </m:r>
                      </m:sup>
                    </m:sSup>
                  </m:oMath>
                </a14:m>
                <a:r>
                  <a:rPr lang="ar-AE" altLang="zh-CN" dirty="0"/>
                  <a:t> </a:t>
                </a:r>
                <a:r>
                  <a:rPr lang="nl-NL" altLang="zh-CN" dirty="0"/>
                  <a:t>m/s for all links</a:t>
                </a:r>
              </a:p>
              <a:p>
                <a:pPr lvl="1"/>
                <a:r>
                  <a:rPr lang="nl-NL" altLang="zh-CN" dirty="0"/>
                  <a:t>Processing and Queuing delays: Assume both are negligible (0 ms)</a:t>
                </a:r>
              </a:p>
              <a:p>
                <a:r>
                  <a:rPr lang="nl-NL" altLang="zh-CN" dirty="0"/>
                  <a:t>Questions:</a:t>
                </a:r>
              </a:p>
              <a:p>
                <a:r>
                  <a:rPr lang="nl-NL" altLang="zh-CN" dirty="0"/>
                  <a:t>a) What is the transmission delay (</a:t>
                </a:r>
                <a14:m>
                  <m:oMath xmlns:m="http://schemas.openxmlformats.org/officeDocument/2006/math">
                    <m:sSub>
                      <m:sSubPr>
                        <m:ctrlPr>
                          <a:rPr lang="ar-AE" altLang="zh-CN" i="1">
                            <a:latin typeface="Cambria Math" panose="02040503050406030204" pitchFamily="18" charset="0"/>
                          </a:rPr>
                        </m:ctrlPr>
                      </m:sSubPr>
                      <m:e>
                        <m:r>
                          <a:rPr lang="zh-CN" altLang="ar-AE" b="0" i="1" smtClean="0">
                            <a:latin typeface="Cambria Math" panose="02040503050406030204" pitchFamily="18" charset="0"/>
                          </a:rPr>
                          <m:t>𝑑</m:t>
                        </m:r>
                      </m:e>
                      <m:sub>
                        <m:r>
                          <a:rPr lang="zh-CN" altLang="ar-AE" b="0" i="1" smtClean="0">
                            <a:latin typeface="Cambria Math" panose="02040503050406030204" pitchFamily="18" charset="0"/>
                          </a:rPr>
                          <m:t>𝑡𝑟𝑎𝑛𝑠</m:t>
                        </m:r>
                      </m:sub>
                    </m:sSub>
                  </m:oMath>
                </a14:m>
                <a:r>
                  <a:rPr lang="nl-NL" altLang="zh-CN" dirty="0"/>
                  <a:t>) for a single link in milliseconds?</a:t>
                </a:r>
              </a:p>
              <a:p>
                <a:r>
                  <a:rPr lang="nl-NL" altLang="zh-CN" dirty="0"/>
                  <a:t>b) What is the total propagation delay (</a:t>
                </a:r>
                <a14:m>
                  <m:oMath xmlns:m="http://schemas.openxmlformats.org/officeDocument/2006/math">
                    <m:sSub>
                      <m:sSubPr>
                        <m:ctrlPr>
                          <a:rPr lang="ar-AE" altLang="zh-CN" i="1">
                            <a:latin typeface="Cambria Math" panose="02040503050406030204" pitchFamily="18" charset="0"/>
                          </a:rPr>
                        </m:ctrlPr>
                      </m:sSubPr>
                      <m:e>
                        <m:r>
                          <a:rPr lang="zh-CN" altLang="ar-AE" b="0" i="1" smtClean="0">
                            <a:latin typeface="Cambria Math" panose="02040503050406030204" pitchFamily="18" charset="0"/>
                          </a:rPr>
                          <m:t>𝑑</m:t>
                        </m:r>
                      </m:e>
                      <m:sub>
                        <m:r>
                          <a:rPr lang="zh-CN" altLang="ar-AE" b="0" i="1" smtClean="0">
                            <a:latin typeface="Cambria Math" panose="02040503050406030204" pitchFamily="18" charset="0"/>
                          </a:rPr>
                          <m:t>𝑝𝑟𝑜𝑝</m:t>
                        </m:r>
                      </m:sub>
                    </m:sSub>
                  </m:oMath>
                </a14:m>
                <a:r>
                  <a:rPr lang="en-US" altLang="zh-CN" dirty="0"/>
                  <a:t>) </a:t>
                </a:r>
                <a:r>
                  <a:rPr lang="nl-NL" altLang="zh-CN" dirty="0"/>
                  <a:t>across all three links combined in milliseconds?</a:t>
                </a:r>
              </a:p>
              <a:p>
                <a:r>
                  <a:rPr lang="nl-NL" altLang="zh-CN" dirty="0"/>
                  <a:t>c) Calculate the total end-to-end delay from the moment Host A begins transmitting the first bit until Host B receives the last bit of the packet.</a:t>
                </a:r>
              </a:p>
            </p:txBody>
          </p:sp>
        </mc:Choice>
        <mc:Fallback xmlns="">
          <p:sp>
            <p:nvSpPr>
              <p:cNvPr id="4" name="Content Placeholder 3">
                <a:extLst>
                  <a:ext uri="{FF2B5EF4-FFF2-40B4-BE49-F238E27FC236}">
                    <a16:creationId xmlns:a16="http://schemas.microsoft.com/office/drawing/2014/main" id="{5662D83C-81DB-8600-F716-39C04C2C9389}"/>
                  </a:ext>
                </a:extLst>
              </p:cNvPr>
              <p:cNvSpPr>
                <a:spLocks noGrp="1" noRot="1" noChangeAspect="1" noMove="1" noResize="1" noEditPoints="1" noAdjustHandles="1" noChangeArrowheads="1" noChangeShapeType="1" noTextEdit="1"/>
              </p:cNvSpPr>
              <p:nvPr>
                <p:ph sz="quarter" idx="1"/>
              </p:nvPr>
            </p:nvSpPr>
            <p:spPr>
              <a:blipFill>
                <a:blip r:embed="rId2"/>
                <a:stretch>
                  <a:fillRect l="-278" t="-2222" r="-1611" b="-1975"/>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3379510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C33A3-45D7-5735-D31E-3E0C6A5F1F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3F33AE-23BC-7D52-2FA4-CD4FB018D720}"/>
              </a:ext>
            </a:extLst>
          </p:cNvPr>
          <p:cNvSpPr>
            <a:spLocks noGrp="1"/>
          </p:cNvSpPr>
          <p:nvPr>
            <p:ph type="title"/>
          </p:nvPr>
        </p:nvSpPr>
        <p:spPr/>
        <p:txBody>
          <a:bodyPr/>
          <a:lstStyle/>
          <a:p>
            <a:r>
              <a:rPr lang="en-US" altLang="zh-CN" dirty="0"/>
              <a:t>Lecture 7 – Routers 2</a:t>
            </a:r>
            <a:endParaRPr lang="zh-CN" altLang="en-US" dirty="0"/>
          </a:p>
        </p:txBody>
      </p:sp>
      <p:sp>
        <p:nvSpPr>
          <p:cNvPr id="3" name="Slide Number Placeholder 2">
            <a:extLst>
              <a:ext uri="{FF2B5EF4-FFF2-40B4-BE49-F238E27FC236}">
                <a16:creationId xmlns:a16="http://schemas.microsoft.com/office/drawing/2014/main" id="{90478DCF-F169-65AF-8142-3856F35890D7}"/>
              </a:ext>
            </a:extLst>
          </p:cNvPr>
          <p:cNvSpPr>
            <a:spLocks noGrp="1"/>
          </p:cNvSpPr>
          <p:nvPr>
            <p:ph type="sldNum" sz="quarter" idx="12"/>
          </p:nvPr>
        </p:nvSpPr>
        <p:spPr/>
        <p:txBody>
          <a:bodyPr/>
          <a:lstStyle/>
          <a:p>
            <a:fld id="{EA7C8D44-3667-46F6-9772-CC52308E2A7F}" type="slidenum">
              <a:rPr kumimoji="0" lang="en-US" smtClean="0"/>
              <a:pPr/>
              <a:t>20</a:t>
            </a:fld>
            <a:endParaRPr kumimoji="0" lang="en-US" dirty="0"/>
          </a:p>
        </p:txBody>
      </p:sp>
      <p:sp>
        <p:nvSpPr>
          <p:cNvPr id="4" name="Content Placeholder 3">
            <a:extLst>
              <a:ext uri="{FF2B5EF4-FFF2-40B4-BE49-F238E27FC236}">
                <a16:creationId xmlns:a16="http://schemas.microsoft.com/office/drawing/2014/main" id="{8E4EC940-7998-34CD-B91E-2AF508973B0D}"/>
              </a:ext>
            </a:extLst>
          </p:cNvPr>
          <p:cNvSpPr>
            <a:spLocks noGrp="1"/>
          </p:cNvSpPr>
          <p:nvPr>
            <p:ph sz="quarter" idx="1"/>
          </p:nvPr>
        </p:nvSpPr>
        <p:spPr>
          <a:xfrm>
            <a:off x="609600" y="1219200"/>
            <a:ext cx="8458200" cy="4937760"/>
          </a:xfrm>
        </p:spPr>
        <p:txBody>
          <a:bodyPr>
            <a:normAutofit/>
          </a:bodyPr>
          <a:lstStyle/>
          <a:p>
            <a:r>
              <a:rPr lang="en-US" altLang="zh-CN" dirty="0"/>
              <a:t>Consider a router running longest prefix matching to forward packets. </a:t>
            </a:r>
          </a:p>
          <a:p>
            <a:r>
              <a:rPr lang="en-US" altLang="zh-CN" dirty="0"/>
              <a:t>Q1 Given the current routing table, use route aggregation to build a new table, such that both tables produce the same forwarding decisions. Write one IP prefix per box.</a:t>
            </a:r>
          </a:p>
          <a:p>
            <a:endParaRPr lang="zh-CN" altLang="en-US" dirty="0"/>
          </a:p>
        </p:txBody>
      </p:sp>
      <p:graphicFrame>
        <p:nvGraphicFramePr>
          <p:cNvPr id="29" name="Table 28">
            <a:extLst>
              <a:ext uri="{FF2B5EF4-FFF2-40B4-BE49-F238E27FC236}">
                <a16:creationId xmlns:a16="http://schemas.microsoft.com/office/drawing/2014/main" id="{1AAF12F1-5ECD-4699-1380-4D38BC5ABC13}"/>
              </a:ext>
            </a:extLst>
          </p:cNvPr>
          <p:cNvGraphicFramePr>
            <a:graphicFrameLocks noGrp="1"/>
          </p:cNvGraphicFramePr>
          <p:nvPr/>
        </p:nvGraphicFramePr>
        <p:xfrm>
          <a:off x="9220200" y="1981200"/>
          <a:ext cx="2057400" cy="1691672"/>
        </p:xfrm>
        <a:graphic>
          <a:graphicData uri="http://schemas.openxmlformats.org/drawingml/2006/table">
            <a:tbl>
              <a:tblPr firstRow="1" bandRow="1"/>
              <a:tblGrid>
                <a:gridCol w="1422782">
                  <a:extLst>
                    <a:ext uri="{9D8B030D-6E8A-4147-A177-3AD203B41FA5}">
                      <a16:colId xmlns:a16="http://schemas.microsoft.com/office/drawing/2014/main" val="4288895764"/>
                    </a:ext>
                  </a:extLst>
                </a:gridCol>
                <a:gridCol w="634618">
                  <a:extLst>
                    <a:ext uri="{9D8B030D-6E8A-4147-A177-3AD203B41FA5}">
                      <a16:colId xmlns:a16="http://schemas.microsoft.com/office/drawing/2014/main" val="979843445"/>
                    </a:ext>
                  </a:extLst>
                </a:gridCol>
              </a:tblGrid>
              <a:tr h="350552">
                <a:tc>
                  <a:txBody>
                    <a:bodyPr/>
                    <a:lstStyle/>
                    <a:p>
                      <a:pPr algn="ctr"/>
                      <a:r>
                        <a:rPr lang="en-US" altLang="zh-CN" sz="1600" b="1" dirty="0"/>
                        <a:t>Destination</a:t>
                      </a:r>
                      <a:endParaRPr lang="zh-CN" altLang="en-US" sz="1600" b="1" dirty="0"/>
                    </a:p>
                  </a:txBody>
                  <a:tcPr/>
                </a:tc>
                <a:tc>
                  <a:txBody>
                    <a:bodyPr/>
                    <a:lstStyle/>
                    <a:p>
                      <a:pPr algn="ctr"/>
                      <a:r>
                        <a:rPr lang="en-US" altLang="zh-CN" sz="1600" b="1" dirty="0"/>
                        <a:t>Port</a:t>
                      </a:r>
                      <a:endParaRPr lang="zh-CN" altLang="en-US" sz="1600" b="1" dirty="0"/>
                    </a:p>
                  </a:txBody>
                  <a:tcPr/>
                </a:tc>
                <a:extLst>
                  <a:ext uri="{0D108BD9-81ED-4DB2-BD59-A6C34878D82A}">
                    <a16:rowId xmlns:a16="http://schemas.microsoft.com/office/drawing/2014/main" val="3613287987"/>
                  </a:ext>
                </a:extLst>
              </a:tr>
              <a:tr h="309073">
                <a:tc>
                  <a:txBody>
                    <a:bodyPr/>
                    <a:lstStyle/>
                    <a:p>
                      <a:r>
                        <a:rPr lang="en-US" altLang="zh-CN" sz="1600" dirty="0"/>
                        <a:t>128.1.0.0/24</a:t>
                      </a:r>
                      <a:endParaRPr lang="zh-CN" altLang="en-US" sz="1600" dirty="0"/>
                    </a:p>
                  </a:txBody>
                  <a:tcPr/>
                </a:tc>
                <a:tc>
                  <a:txBody>
                    <a:bodyPr/>
                    <a:lstStyle/>
                    <a:p>
                      <a:r>
                        <a:rPr lang="en-US" altLang="zh-CN" sz="1600" dirty="0"/>
                        <a:t>1</a:t>
                      </a:r>
                      <a:endParaRPr lang="zh-CN" altLang="en-US" sz="1600" dirty="0"/>
                    </a:p>
                  </a:txBody>
                  <a:tcPr/>
                </a:tc>
                <a:extLst>
                  <a:ext uri="{0D108BD9-81ED-4DB2-BD59-A6C34878D82A}">
                    <a16:rowId xmlns:a16="http://schemas.microsoft.com/office/drawing/2014/main" val="1442225972"/>
                  </a:ext>
                </a:extLst>
              </a:tr>
              <a:tr h="309073">
                <a:tc>
                  <a:txBody>
                    <a:bodyPr/>
                    <a:lstStyle/>
                    <a:p>
                      <a:r>
                        <a:rPr lang="en-US" altLang="zh-CN" sz="1600" dirty="0"/>
                        <a:t>128.1.1.0/24</a:t>
                      </a:r>
                      <a:endParaRPr lang="zh-CN" altLang="en-US" sz="1600" dirty="0"/>
                    </a:p>
                  </a:txBody>
                  <a:tcPr/>
                </a:tc>
                <a:tc>
                  <a:txBody>
                    <a:bodyPr/>
                    <a:lstStyle/>
                    <a:p>
                      <a:r>
                        <a:rPr lang="en-US" altLang="zh-CN" sz="1600" dirty="0"/>
                        <a:t>2</a:t>
                      </a:r>
                      <a:endParaRPr lang="zh-CN" altLang="en-US" sz="1600" dirty="0"/>
                    </a:p>
                  </a:txBody>
                  <a:tcPr/>
                </a:tc>
                <a:extLst>
                  <a:ext uri="{0D108BD9-81ED-4DB2-BD59-A6C34878D82A}">
                    <a16:rowId xmlns:a16="http://schemas.microsoft.com/office/drawing/2014/main" val="3205567541"/>
                  </a:ext>
                </a:extLst>
              </a:tr>
              <a:tr h="309073">
                <a:tc>
                  <a:txBody>
                    <a:bodyPr/>
                    <a:lstStyle/>
                    <a:p>
                      <a:r>
                        <a:rPr lang="en-US" altLang="zh-CN" sz="1600" dirty="0"/>
                        <a:t>128.1.2.0/24</a:t>
                      </a:r>
                      <a:endParaRPr lang="zh-CN" altLang="en-US" sz="1600" dirty="0"/>
                    </a:p>
                  </a:txBody>
                  <a:tcPr/>
                </a:tc>
                <a:tc>
                  <a:txBody>
                    <a:bodyPr/>
                    <a:lstStyle/>
                    <a:p>
                      <a:r>
                        <a:rPr lang="en-US" altLang="zh-CN" sz="1600" dirty="0"/>
                        <a:t>2</a:t>
                      </a:r>
                      <a:endParaRPr lang="zh-CN" altLang="en-US" sz="1600" dirty="0"/>
                    </a:p>
                  </a:txBody>
                  <a:tcPr/>
                </a:tc>
                <a:extLst>
                  <a:ext uri="{0D108BD9-81ED-4DB2-BD59-A6C34878D82A}">
                    <a16:rowId xmlns:a16="http://schemas.microsoft.com/office/drawing/2014/main" val="1625049812"/>
                  </a:ext>
                </a:extLst>
              </a:tr>
              <a:tr h="309073">
                <a:tc>
                  <a:txBody>
                    <a:bodyPr/>
                    <a:lstStyle/>
                    <a:p>
                      <a:r>
                        <a:rPr lang="en-US" altLang="zh-CN" sz="1600" dirty="0"/>
                        <a:t>128.1.3.0/24</a:t>
                      </a:r>
                      <a:endParaRPr lang="zh-CN" altLang="en-US" sz="1600" dirty="0"/>
                    </a:p>
                  </a:txBody>
                  <a:tcPr/>
                </a:tc>
                <a:tc>
                  <a:txBody>
                    <a:bodyPr/>
                    <a:lstStyle/>
                    <a:p>
                      <a:r>
                        <a:rPr lang="en-US" altLang="zh-CN" sz="1600" dirty="0"/>
                        <a:t>3</a:t>
                      </a:r>
                      <a:endParaRPr lang="zh-CN" altLang="en-US" sz="1600" dirty="0"/>
                    </a:p>
                  </a:txBody>
                  <a:tcPr/>
                </a:tc>
                <a:extLst>
                  <a:ext uri="{0D108BD9-81ED-4DB2-BD59-A6C34878D82A}">
                    <a16:rowId xmlns:a16="http://schemas.microsoft.com/office/drawing/2014/main" val="2547121994"/>
                  </a:ext>
                </a:extLst>
              </a:tr>
            </a:tbl>
          </a:graphicData>
        </a:graphic>
      </p:graphicFrame>
      <p:graphicFrame>
        <p:nvGraphicFramePr>
          <p:cNvPr id="30" name="Table 29">
            <a:extLst>
              <a:ext uri="{FF2B5EF4-FFF2-40B4-BE49-F238E27FC236}">
                <a16:creationId xmlns:a16="http://schemas.microsoft.com/office/drawing/2014/main" id="{DEAEA81B-09E9-FC50-52BE-A11170C45AB5}"/>
              </a:ext>
            </a:extLst>
          </p:cNvPr>
          <p:cNvGraphicFramePr>
            <a:graphicFrameLocks noGrp="1"/>
          </p:cNvGraphicFramePr>
          <p:nvPr/>
        </p:nvGraphicFramePr>
        <p:xfrm>
          <a:off x="9220200" y="4190968"/>
          <a:ext cx="2057400" cy="1356392"/>
        </p:xfrm>
        <a:graphic>
          <a:graphicData uri="http://schemas.openxmlformats.org/drawingml/2006/table">
            <a:tbl>
              <a:tblPr firstRow="1" bandRow="1"/>
              <a:tblGrid>
                <a:gridCol w="1422782">
                  <a:extLst>
                    <a:ext uri="{9D8B030D-6E8A-4147-A177-3AD203B41FA5}">
                      <a16:colId xmlns:a16="http://schemas.microsoft.com/office/drawing/2014/main" val="4288895764"/>
                    </a:ext>
                  </a:extLst>
                </a:gridCol>
                <a:gridCol w="634618">
                  <a:extLst>
                    <a:ext uri="{9D8B030D-6E8A-4147-A177-3AD203B41FA5}">
                      <a16:colId xmlns:a16="http://schemas.microsoft.com/office/drawing/2014/main" val="979843445"/>
                    </a:ext>
                  </a:extLst>
                </a:gridCol>
              </a:tblGrid>
              <a:tr h="350552">
                <a:tc>
                  <a:txBody>
                    <a:bodyPr/>
                    <a:lstStyle/>
                    <a:p>
                      <a:pPr algn="ctr"/>
                      <a:r>
                        <a:rPr lang="en-US" altLang="zh-CN" sz="1600" b="1" dirty="0"/>
                        <a:t>Destination</a:t>
                      </a:r>
                      <a:endParaRPr lang="zh-CN" altLang="en-US" sz="1600" b="1" dirty="0"/>
                    </a:p>
                  </a:txBody>
                  <a:tcPr/>
                </a:tc>
                <a:tc>
                  <a:txBody>
                    <a:bodyPr/>
                    <a:lstStyle/>
                    <a:p>
                      <a:pPr algn="ctr"/>
                      <a:r>
                        <a:rPr lang="en-US" altLang="zh-CN" sz="1600" b="1" dirty="0"/>
                        <a:t>Port</a:t>
                      </a:r>
                      <a:endParaRPr lang="zh-CN" altLang="en-US" sz="1600" b="1" dirty="0"/>
                    </a:p>
                  </a:txBody>
                  <a:tcPr/>
                </a:tc>
                <a:extLst>
                  <a:ext uri="{0D108BD9-81ED-4DB2-BD59-A6C34878D82A}">
                    <a16:rowId xmlns:a16="http://schemas.microsoft.com/office/drawing/2014/main" val="3613287987"/>
                  </a:ext>
                </a:extLst>
              </a:tr>
              <a:tr h="309073">
                <a:tc>
                  <a:txBody>
                    <a:bodyPr/>
                    <a:lstStyle/>
                    <a:p>
                      <a:endParaRPr lang="zh-CN" altLang="en-US" sz="1600" dirty="0"/>
                    </a:p>
                  </a:txBody>
                  <a:tcPr/>
                </a:tc>
                <a:tc>
                  <a:txBody>
                    <a:bodyPr/>
                    <a:lstStyle/>
                    <a:p>
                      <a:endParaRPr lang="zh-CN" altLang="en-US" sz="1600" dirty="0"/>
                    </a:p>
                  </a:txBody>
                  <a:tcPr/>
                </a:tc>
                <a:extLst>
                  <a:ext uri="{0D108BD9-81ED-4DB2-BD59-A6C34878D82A}">
                    <a16:rowId xmlns:a16="http://schemas.microsoft.com/office/drawing/2014/main" val="1442225972"/>
                  </a:ext>
                </a:extLst>
              </a:tr>
              <a:tr h="309073">
                <a:tc>
                  <a:txBody>
                    <a:bodyPr/>
                    <a:lstStyle/>
                    <a:p>
                      <a:endParaRPr lang="zh-CN" altLang="en-US" sz="1600" dirty="0"/>
                    </a:p>
                  </a:txBody>
                  <a:tcPr/>
                </a:tc>
                <a:tc>
                  <a:txBody>
                    <a:bodyPr/>
                    <a:lstStyle/>
                    <a:p>
                      <a:endParaRPr lang="zh-CN" altLang="en-US" sz="1600" dirty="0"/>
                    </a:p>
                  </a:txBody>
                  <a:tcPr/>
                </a:tc>
                <a:extLst>
                  <a:ext uri="{0D108BD9-81ED-4DB2-BD59-A6C34878D82A}">
                    <a16:rowId xmlns:a16="http://schemas.microsoft.com/office/drawing/2014/main" val="3205567541"/>
                  </a:ext>
                </a:extLst>
              </a:tr>
              <a:tr h="309073">
                <a:tc>
                  <a:txBody>
                    <a:bodyPr/>
                    <a:lstStyle/>
                    <a:p>
                      <a:endParaRPr lang="zh-CN" altLang="en-US" sz="1600" dirty="0"/>
                    </a:p>
                  </a:txBody>
                  <a:tcPr/>
                </a:tc>
                <a:tc>
                  <a:txBody>
                    <a:bodyPr/>
                    <a:lstStyle/>
                    <a:p>
                      <a:endParaRPr lang="zh-CN" altLang="en-US" sz="1600" dirty="0"/>
                    </a:p>
                  </a:txBody>
                  <a:tcPr/>
                </a:tc>
                <a:extLst>
                  <a:ext uri="{0D108BD9-81ED-4DB2-BD59-A6C34878D82A}">
                    <a16:rowId xmlns:a16="http://schemas.microsoft.com/office/drawing/2014/main" val="2547121994"/>
                  </a:ext>
                </a:extLst>
              </a:tr>
            </a:tbl>
          </a:graphicData>
        </a:graphic>
      </p:graphicFrame>
      <p:sp>
        <p:nvSpPr>
          <p:cNvPr id="32" name="TextBox 31">
            <a:extLst>
              <a:ext uri="{FF2B5EF4-FFF2-40B4-BE49-F238E27FC236}">
                <a16:creationId xmlns:a16="http://schemas.microsoft.com/office/drawing/2014/main" id="{E3C453AD-347D-F8E1-7927-2FBF6B9D460F}"/>
              </a:ext>
            </a:extLst>
          </p:cNvPr>
          <p:cNvSpPr txBox="1"/>
          <p:nvPr/>
        </p:nvSpPr>
        <p:spPr>
          <a:xfrm>
            <a:off x="9753600" y="5523771"/>
            <a:ext cx="1159035" cy="369332"/>
          </a:xfrm>
          <a:prstGeom prst="rect">
            <a:avLst/>
          </a:prstGeom>
          <a:noFill/>
        </p:spPr>
        <p:txBody>
          <a:bodyPr wrap="none" rtlCol="0">
            <a:spAutoFit/>
          </a:bodyPr>
          <a:lstStyle/>
          <a:p>
            <a:r>
              <a:rPr lang="en-US" altLang="zh-CN" dirty="0"/>
              <a:t>New Table</a:t>
            </a:r>
            <a:endParaRPr lang="zh-CN" altLang="en-US" dirty="0"/>
          </a:p>
        </p:txBody>
      </p:sp>
    </p:spTree>
    <p:extLst>
      <p:ext uri="{BB962C8B-B14F-4D97-AF65-F5344CB8AC3E}">
        <p14:creationId xmlns:p14="http://schemas.microsoft.com/office/powerpoint/2010/main" val="7045199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A1AAB-D3B1-309C-1C14-6BD458EEF7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56E2DA-28F9-0AEA-2CF8-F962F7C50DD9}"/>
              </a:ext>
            </a:extLst>
          </p:cNvPr>
          <p:cNvSpPr>
            <a:spLocks noGrp="1"/>
          </p:cNvSpPr>
          <p:nvPr>
            <p:ph type="title"/>
          </p:nvPr>
        </p:nvSpPr>
        <p:spPr/>
        <p:txBody>
          <a:bodyPr/>
          <a:lstStyle/>
          <a:p>
            <a:r>
              <a:rPr lang="en-US" altLang="zh-CN" dirty="0"/>
              <a:t>Lecture 7 – Routers 2</a:t>
            </a:r>
            <a:endParaRPr lang="zh-CN" altLang="en-US" dirty="0"/>
          </a:p>
        </p:txBody>
      </p:sp>
      <p:sp>
        <p:nvSpPr>
          <p:cNvPr id="3" name="Slide Number Placeholder 2">
            <a:extLst>
              <a:ext uri="{FF2B5EF4-FFF2-40B4-BE49-F238E27FC236}">
                <a16:creationId xmlns:a16="http://schemas.microsoft.com/office/drawing/2014/main" id="{274BBC9D-41F2-B474-B4D8-58EE691F8616}"/>
              </a:ext>
            </a:extLst>
          </p:cNvPr>
          <p:cNvSpPr>
            <a:spLocks noGrp="1"/>
          </p:cNvSpPr>
          <p:nvPr>
            <p:ph type="sldNum" sz="quarter" idx="12"/>
          </p:nvPr>
        </p:nvSpPr>
        <p:spPr/>
        <p:txBody>
          <a:bodyPr/>
          <a:lstStyle/>
          <a:p>
            <a:fld id="{EA7C8D44-3667-46F6-9772-CC52308E2A7F}" type="slidenum">
              <a:rPr kumimoji="0" lang="en-US" smtClean="0"/>
              <a:pPr/>
              <a:t>21</a:t>
            </a:fld>
            <a:endParaRPr kumimoji="0" lang="en-US" dirty="0"/>
          </a:p>
        </p:txBody>
      </p:sp>
      <p:sp>
        <p:nvSpPr>
          <p:cNvPr id="4" name="Content Placeholder 3">
            <a:extLst>
              <a:ext uri="{FF2B5EF4-FFF2-40B4-BE49-F238E27FC236}">
                <a16:creationId xmlns:a16="http://schemas.microsoft.com/office/drawing/2014/main" id="{F2C1803D-6274-7401-2560-B0ED253E5F2E}"/>
              </a:ext>
            </a:extLst>
          </p:cNvPr>
          <p:cNvSpPr>
            <a:spLocks noGrp="1"/>
          </p:cNvSpPr>
          <p:nvPr>
            <p:ph sz="quarter" idx="1"/>
          </p:nvPr>
        </p:nvSpPr>
        <p:spPr>
          <a:xfrm>
            <a:off x="609600" y="1219200"/>
            <a:ext cx="10591800" cy="4937760"/>
          </a:xfrm>
        </p:spPr>
        <p:txBody>
          <a:bodyPr>
            <a:normAutofit/>
          </a:bodyPr>
          <a:lstStyle/>
          <a:p>
            <a:r>
              <a:rPr lang="en-US" altLang="zh-CN" dirty="0"/>
              <a:t>Q2 Using binary tries to run longest prefix matching. Consider building a binary </a:t>
            </a:r>
            <a:r>
              <a:rPr lang="en-US" altLang="zh-CN" dirty="0" err="1"/>
              <a:t>trie</a:t>
            </a:r>
            <a:r>
              <a:rPr lang="en-US" altLang="zh-CN" dirty="0"/>
              <a:t> out of a forwarding table with these three prefixes: 17.0.0.0/8, 17.1.0.0/16, 17.1.1.0/24. Draw the resulting </a:t>
            </a:r>
            <a:r>
              <a:rPr lang="en-US" altLang="zh-CN" dirty="0" err="1"/>
              <a:t>trie</a:t>
            </a:r>
            <a:r>
              <a:rPr lang="en-US" altLang="zh-CN" dirty="0"/>
              <a:t>. What is the height of the resulting binary </a:t>
            </a:r>
            <a:r>
              <a:rPr lang="en-US" altLang="zh-CN" dirty="0" err="1"/>
              <a:t>trie</a:t>
            </a:r>
            <a:r>
              <a:rPr lang="en-US" altLang="zh-CN" dirty="0"/>
              <a:t>?</a:t>
            </a:r>
          </a:p>
          <a:p>
            <a:r>
              <a:rPr lang="en-US" altLang="zh-CN" dirty="0"/>
              <a:t>Q3 Using binary tries to run longest prefix matching. Consider building a binary </a:t>
            </a:r>
            <a:r>
              <a:rPr lang="en-US" altLang="zh-CN" dirty="0" err="1"/>
              <a:t>trie</a:t>
            </a:r>
            <a:r>
              <a:rPr lang="en-US" altLang="zh-CN" dirty="0"/>
              <a:t> out of a forwarding table with these two prefixes: 17.0.0.0/8, 18.0.0.0/8. What is the height of the resulting binary </a:t>
            </a:r>
            <a:r>
              <a:rPr lang="en-US" altLang="zh-CN" dirty="0" err="1"/>
              <a:t>trie</a:t>
            </a:r>
            <a:r>
              <a:rPr lang="en-US" altLang="zh-CN" dirty="0"/>
              <a:t>? What is the earliest branching point?</a:t>
            </a:r>
          </a:p>
          <a:p>
            <a:endParaRPr lang="en-US" altLang="zh-CN" dirty="0"/>
          </a:p>
          <a:p>
            <a:endParaRPr lang="zh-CN" altLang="en-US" dirty="0"/>
          </a:p>
        </p:txBody>
      </p:sp>
    </p:spTree>
    <p:extLst>
      <p:ext uri="{BB962C8B-B14F-4D97-AF65-F5344CB8AC3E}">
        <p14:creationId xmlns:p14="http://schemas.microsoft.com/office/powerpoint/2010/main" val="25724879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38901-F909-60AE-510F-982507237807}"/>
              </a:ext>
            </a:extLst>
          </p:cNvPr>
          <p:cNvSpPr>
            <a:spLocks noGrp="1"/>
          </p:cNvSpPr>
          <p:nvPr>
            <p:ph type="title"/>
          </p:nvPr>
        </p:nvSpPr>
        <p:spPr/>
        <p:txBody>
          <a:bodyPr/>
          <a:lstStyle/>
          <a:p>
            <a:r>
              <a:rPr lang="en-US" altLang="zh-CN" dirty="0"/>
              <a:t>Lecture 7 – Routers 2 ANS</a:t>
            </a:r>
            <a:endParaRPr lang="zh-CN" altLang="en-US" dirty="0"/>
          </a:p>
        </p:txBody>
      </p:sp>
      <p:sp>
        <p:nvSpPr>
          <p:cNvPr id="3" name="Slide Number Placeholder 2">
            <a:extLst>
              <a:ext uri="{FF2B5EF4-FFF2-40B4-BE49-F238E27FC236}">
                <a16:creationId xmlns:a16="http://schemas.microsoft.com/office/drawing/2014/main" id="{E66A2D49-5613-E0ED-43E3-DEDE2A56625B}"/>
              </a:ext>
            </a:extLst>
          </p:cNvPr>
          <p:cNvSpPr>
            <a:spLocks noGrp="1"/>
          </p:cNvSpPr>
          <p:nvPr>
            <p:ph type="sldNum" sz="quarter" idx="12"/>
          </p:nvPr>
        </p:nvSpPr>
        <p:spPr/>
        <p:txBody>
          <a:bodyPr/>
          <a:lstStyle/>
          <a:p>
            <a:fld id="{EA7C8D44-3667-46F6-9772-CC52308E2A7F}" type="slidenum">
              <a:rPr kumimoji="0" lang="en-US" smtClean="0"/>
              <a:pPr/>
              <a:t>22</a:t>
            </a:fld>
            <a:endParaRPr kumimoji="0" lang="en-US" dirty="0"/>
          </a:p>
        </p:txBody>
      </p:sp>
      <p:sp>
        <p:nvSpPr>
          <p:cNvPr id="4" name="Content Placeholder 3">
            <a:extLst>
              <a:ext uri="{FF2B5EF4-FFF2-40B4-BE49-F238E27FC236}">
                <a16:creationId xmlns:a16="http://schemas.microsoft.com/office/drawing/2014/main" id="{47270AD2-072F-B3D6-BBA9-F8977A6EEED1}"/>
              </a:ext>
            </a:extLst>
          </p:cNvPr>
          <p:cNvSpPr>
            <a:spLocks noGrp="1"/>
          </p:cNvSpPr>
          <p:nvPr>
            <p:ph sz="quarter" idx="1"/>
          </p:nvPr>
        </p:nvSpPr>
        <p:spPr>
          <a:xfrm>
            <a:off x="609600" y="1219200"/>
            <a:ext cx="8458200" cy="4937760"/>
          </a:xfrm>
        </p:spPr>
        <p:txBody>
          <a:bodyPr>
            <a:normAutofit fontScale="92500" lnSpcReduction="10000"/>
          </a:bodyPr>
          <a:lstStyle/>
          <a:p>
            <a:r>
              <a:rPr lang="en-US" altLang="zh-CN" dirty="0"/>
              <a:t>Consider a router running longest prefix matching to forward packets. </a:t>
            </a:r>
          </a:p>
          <a:p>
            <a:r>
              <a:rPr lang="en-US" altLang="zh-CN" dirty="0"/>
              <a:t>Q1 Given the current routing table, use route aggregation to build a new table, such that both tables produce the same forwarding decisions, and every IPv4 address matches only one prefix. Write one IP prefix per box.</a:t>
            </a:r>
          </a:p>
          <a:p>
            <a:r>
              <a:rPr lang="en-US" altLang="zh-CN" dirty="0"/>
              <a:t>ANS: First row and third row: stay the same.</a:t>
            </a:r>
          </a:p>
          <a:p>
            <a:r>
              <a:rPr lang="en-US" altLang="zh-CN" dirty="0"/>
              <a:t>Second row:  We want to use a prefix that allows for both IP prefixes 128.1.1.0/24 and 128.1.2.0/24 to map to port 2. We see that bits 17 to 24 (3rd octet from the left) for both prefixes are </a:t>
            </a:r>
            <a:r>
              <a:rPr lang="en-US" altLang="zh-CN" dirty="0">
                <a:solidFill>
                  <a:srgbClr val="C00000"/>
                </a:solidFill>
              </a:rPr>
              <a:t>000000</a:t>
            </a:r>
            <a:r>
              <a:rPr lang="en-US" altLang="zh-CN" dirty="0"/>
              <a:t>01 and </a:t>
            </a:r>
            <a:r>
              <a:rPr lang="en-US" altLang="zh-CN" dirty="0">
                <a:solidFill>
                  <a:srgbClr val="C00000"/>
                </a:solidFill>
              </a:rPr>
              <a:t>00000</a:t>
            </a:r>
            <a:r>
              <a:rPr lang="en-US" altLang="zh-CN" dirty="0"/>
              <a:t>10, respectively. Therefore, bits 1 to 22 are the same for the two IP addresses, so we can have the IP prefix 128.1.0.0/22.</a:t>
            </a:r>
          </a:p>
          <a:p>
            <a:endParaRPr lang="en-US" altLang="zh-CN" dirty="0"/>
          </a:p>
          <a:p>
            <a:endParaRPr lang="zh-CN" altLang="en-US" dirty="0"/>
          </a:p>
        </p:txBody>
      </p:sp>
      <p:graphicFrame>
        <p:nvGraphicFramePr>
          <p:cNvPr id="29" name="Table 28">
            <a:extLst>
              <a:ext uri="{FF2B5EF4-FFF2-40B4-BE49-F238E27FC236}">
                <a16:creationId xmlns:a16="http://schemas.microsoft.com/office/drawing/2014/main" id="{5F5D4238-D683-90E7-255A-FF93233591AE}"/>
              </a:ext>
            </a:extLst>
          </p:cNvPr>
          <p:cNvGraphicFramePr>
            <a:graphicFrameLocks noGrp="1"/>
          </p:cNvGraphicFramePr>
          <p:nvPr>
            <p:extLst>
              <p:ext uri="{D42A27DB-BD31-4B8C-83A1-F6EECF244321}">
                <p14:modId xmlns:p14="http://schemas.microsoft.com/office/powerpoint/2010/main" val="2871742437"/>
              </p:ext>
            </p:extLst>
          </p:nvPr>
        </p:nvGraphicFramePr>
        <p:xfrm>
          <a:off x="9220200" y="1981200"/>
          <a:ext cx="2057400" cy="1691672"/>
        </p:xfrm>
        <a:graphic>
          <a:graphicData uri="http://schemas.openxmlformats.org/drawingml/2006/table">
            <a:tbl>
              <a:tblPr firstRow="1" bandRow="1"/>
              <a:tblGrid>
                <a:gridCol w="1422782">
                  <a:extLst>
                    <a:ext uri="{9D8B030D-6E8A-4147-A177-3AD203B41FA5}">
                      <a16:colId xmlns:a16="http://schemas.microsoft.com/office/drawing/2014/main" val="4288895764"/>
                    </a:ext>
                  </a:extLst>
                </a:gridCol>
                <a:gridCol w="634618">
                  <a:extLst>
                    <a:ext uri="{9D8B030D-6E8A-4147-A177-3AD203B41FA5}">
                      <a16:colId xmlns:a16="http://schemas.microsoft.com/office/drawing/2014/main" val="979843445"/>
                    </a:ext>
                  </a:extLst>
                </a:gridCol>
              </a:tblGrid>
              <a:tr h="350552">
                <a:tc>
                  <a:txBody>
                    <a:bodyPr/>
                    <a:lstStyle/>
                    <a:p>
                      <a:pPr algn="ctr"/>
                      <a:r>
                        <a:rPr lang="en-US" altLang="zh-CN" sz="1600" b="1" dirty="0"/>
                        <a:t>Destination</a:t>
                      </a:r>
                      <a:endParaRPr lang="zh-CN" altLang="en-US" sz="1600" b="1" dirty="0"/>
                    </a:p>
                  </a:txBody>
                  <a:tcPr/>
                </a:tc>
                <a:tc>
                  <a:txBody>
                    <a:bodyPr/>
                    <a:lstStyle/>
                    <a:p>
                      <a:pPr algn="ctr"/>
                      <a:r>
                        <a:rPr lang="en-US" altLang="zh-CN" sz="1600" b="1" dirty="0"/>
                        <a:t>Port</a:t>
                      </a:r>
                      <a:endParaRPr lang="zh-CN" altLang="en-US" sz="1600" b="1" dirty="0"/>
                    </a:p>
                  </a:txBody>
                  <a:tcPr/>
                </a:tc>
                <a:extLst>
                  <a:ext uri="{0D108BD9-81ED-4DB2-BD59-A6C34878D82A}">
                    <a16:rowId xmlns:a16="http://schemas.microsoft.com/office/drawing/2014/main" val="3613287987"/>
                  </a:ext>
                </a:extLst>
              </a:tr>
              <a:tr h="309073">
                <a:tc>
                  <a:txBody>
                    <a:bodyPr/>
                    <a:lstStyle/>
                    <a:p>
                      <a:r>
                        <a:rPr lang="en-US" altLang="zh-CN" sz="1600" dirty="0"/>
                        <a:t>128.1.0.0/24</a:t>
                      </a:r>
                      <a:endParaRPr lang="zh-CN" altLang="en-US" sz="1600" dirty="0"/>
                    </a:p>
                  </a:txBody>
                  <a:tcPr/>
                </a:tc>
                <a:tc>
                  <a:txBody>
                    <a:bodyPr/>
                    <a:lstStyle/>
                    <a:p>
                      <a:r>
                        <a:rPr lang="en-US" altLang="zh-CN" sz="1600" dirty="0"/>
                        <a:t>1</a:t>
                      </a:r>
                      <a:endParaRPr lang="zh-CN" altLang="en-US" sz="1600" dirty="0"/>
                    </a:p>
                  </a:txBody>
                  <a:tcPr/>
                </a:tc>
                <a:extLst>
                  <a:ext uri="{0D108BD9-81ED-4DB2-BD59-A6C34878D82A}">
                    <a16:rowId xmlns:a16="http://schemas.microsoft.com/office/drawing/2014/main" val="1442225972"/>
                  </a:ext>
                </a:extLst>
              </a:tr>
              <a:tr h="309073">
                <a:tc>
                  <a:txBody>
                    <a:bodyPr/>
                    <a:lstStyle/>
                    <a:p>
                      <a:r>
                        <a:rPr lang="en-US" altLang="zh-CN" sz="1600" dirty="0"/>
                        <a:t>128.1.1.0/24</a:t>
                      </a:r>
                      <a:endParaRPr lang="zh-CN" altLang="en-US" sz="1600" dirty="0"/>
                    </a:p>
                  </a:txBody>
                  <a:tcPr/>
                </a:tc>
                <a:tc>
                  <a:txBody>
                    <a:bodyPr/>
                    <a:lstStyle/>
                    <a:p>
                      <a:r>
                        <a:rPr lang="en-US" altLang="zh-CN" sz="1600" dirty="0"/>
                        <a:t>2</a:t>
                      </a:r>
                      <a:endParaRPr lang="zh-CN" altLang="en-US" sz="1600" dirty="0"/>
                    </a:p>
                  </a:txBody>
                  <a:tcPr/>
                </a:tc>
                <a:extLst>
                  <a:ext uri="{0D108BD9-81ED-4DB2-BD59-A6C34878D82A}">
                    <a16:rowId xmlns:a16="http://schemas.microsoft.com/office/drawing/2014/main" val="3205567541"/>
                  </a:ext>
                </a:extLst>
              </a:tr>
              <a:tr h="309073">
                <a:tc>
                  <a:txBody>
                    <a:bodyPr/>
                    <a:lstStyle/>
                    <a:p>
                      <a:r>
                        <a:rPr lang="en-US" altLang="zh-CN" sz="1600" dirty="0"/>
                        <a:t>128.1.2.0/24</a:t>
                      </a:r>
                      <a:endParaRPr lang="zh-CN" altLang="en-US" sz="1600" dirty="0"/>
                    </a:p>
                  </a:txBody>
                  <a:tcPr/>
                </a:tc>
                <a:tc>
                  <a:txBody>
                    <a:bodyPr/>
                    <a:lstStyle/>
                    <a:p>
                      <a:r>
                        <a:rPr lang="en-US" altLang="zh-CN" sz="1600" dirty="0"/>
                        <a:t>2</a:t>
                      </a:r>
                      <a:endParaRPr lang="zh-CN" altLang="en-US" sz="1600" dirty="0"/>
                    </a:p>
                  </a:txBody>
                  <a:tcPr/>
                </a:tc>
                <a:extLst>
                  <a:ext uri="{0D108BD9-81ED-4DB2-BD59-A6C34878D82A}">
                    <a16:rowId xmlns:a16="http://schemas.microsoft.com/office/drawing/2014/main" val="1625049812"/>
                  </a:ext>
                </a:extLst>
              </a:tr>
              <a:tr h="309073">
                <a:tc>
                  <a:txBody>
                    <a:bodyPr/>
                    <a:lstStyle/>
                    <a:p>
                      <a:r>
                        <a:rPr lang="en-US" altLang="zh-CN" sz="1600" dirty="0"/>
                        <a:t>128.1.3.0/24</a:t>
                      </a:r>
                      <a:endParaRPr lang="zh-CN" altLang="en-US" sz="1600" dirty="0"/>
                    </a:p>
                  </a:txBody>
                  <a:tcPr/>
                </a:tc>
                <a:tc>
                  <a:txBody>
                    <a:bodyPr/>
                    <a:lstStyle/>
                    <a:p>
                      <a:r>
                        <a:rPr lang="en-US" altLang="zh-CN" sz="1600" dirty="0"/>
                        <a:t>3</a:t>
                      </a:r>
                      <a:endParaRPr lang="zh-CN" altLang="en-US" sz="1600" dirty="0"/>
                    </a:p>
                  </a:txBody>
                  <a:tcPr/>
                </a:tc>
                <a:extLst>
                  <a:ext uri="{0D108BD9-81ED-4DB2-BD59-A6C34878D82A}">
                    <a16:rowId xmlns:a16="http://schemas.microsoft.com/office/drawing/2014/main" val="2547121994"/>
                  </a:ext>
                </a:extLst>
              </a:tr>
            </a:tbl>
          </a:graphicData>
        </a:graphic>
      </p:graphicFrame>
      <p:graphicFrame>
        <p:nvGraphicFramePr>
          <p:cNvPr id="30" name="Table 29">
            <a:extLst>
              <a:ext uri="{FF2B5EF4-FFF2-40B4-BE49-F238E27FC236}">
                <a16:creationId xmlns:a16="http://schemas.microsoft.com/office/drawing/2014/main" id="{6029B872-B028-244A-1F2B-BA14C64C39BF}"/>
              </a:ext>
            </a:extLst>
          </p:cNvPr>
          <p:cNvGraphicFramePr>
            <a:graphicFrameLocks noGrp="1"/>
          </p:cNvGraphicFramePr>
          <p:nvPr>
            <p:extLst>
              <p:ext uri="{D42A27DB-BD31-4B8C-83A1-F6EECF244321}">
                <p14:modId xmlns:p14="http://schemas.microsoft.com/office/powerpoint/2010/main" val="1315702745"/>
              </p:ext>
            </p:extLst>
          </p:nvPr>
        </p:nvGraphicFramePr>
        <p:xfrm>
          <a:off x="9220200" y="4190968"/>
          <a:ext cx="2057400" cy="1356392"/>
        </p:xfrm>
        <a:graphic>
          <a:graphicData uri="http://schemas.openxmlformats.org/drawingml/2006/table">
            <a:tbl>
              <a:tblPr firstRow="1" bandRow="1"/>
              <a:tblGrid>
                <a:gridCol w="1422782">
                  <a:extLst>
                    <a:ext uri="{9D8B030D-6E8A-4147-A177-3AD203B41FA5}">
                      <a16:colId xmlns:a16="http://schemas.microsoft.com/office/drawing/2014/main" val="4288895764"/>
                    </a:ext>
                  </a:extLst>
                </a:gridCol>
                <a:gridCol w="634618">
                  <a:extLst>
                    <a:ext uri="{9D8B030D-6E8A-4147-A177-3AD203B41FA5}">
                      <a16:colId xmlns:a16="http://schemas.microsoft.com/office/drawing/2014/main" val="979843445"/>
                    </a:ext>
                  </a:extLst>
                </a:gridCol>
              </a:tblGrid>
              <a:tr h="350552">
                <a:tc>
                  <a:txBody>
                    <a:bodyPr/>
                    <a:lstStyle/>
                    <a:p>
                      <a:pPr algn="ctr"/>
                      <a:r>
                        <a:rPr lang="en-US" altLang="zh-CN" sz="1600" b="1" dirty="0"/>
                        <a:t>Destination</a:t>
                      </a:r>
                      <a:endParaRPr lang="zh-CN" altLang="en-US" sz="1600" b="1" dirty="0"/>
                    </a:p>
                  </a:txBody>
                  <a:tcPr/>
                </a:tc>
                <a:tc>
                  <a:txBody>
                    <a:bodyPr/>
                    <a:lstStyle/>
                    <a:p>
                      <a:pPr algn="ctr"/>
                      <a:r>
                        <a:rPr lang="en-US" altLang="zh-CN" sz="1600" b="1" dirty="0"/>
                        <a:t>Port</a:t>
                      </a:r>
                      <a:endParaRPr lang="zh-CN" altLang="en-US" sz="1600" b="1" dirty="0"/>
                    </a:p>
                  </a:txBody>
                  <a:tcPr/>
                </a:tc>
                <a:extLst>
                  <a:ext uri="{0D108BD9-81ED-4DB2-BD59-A6C34878D82A}">
                    <a16:rowId xmlns:a16="http://schemas.microsoft.com/office/drawing/2014/main" val="3613287987"/>
                  </a:ext>
                </a:extLst>
              </a:tr>
              <a:tr h="309073">
                <a:tc>
                  <a:txBody>
                    <a:bodyPr/>
                    <a:lstStyle/>
                    <a:p>
                      <a:r>
                        <a:rPr lang="en-US" altLang="zh-CN" sz="1600" dirty="0"/>
                        <a:t>128.1.0.0/24</a:t>
                      </a:r>
                      <a:endParaRPr lang="zh-CN" altLang="en-US" sz="1600" dirty="0"/>
                    </a:p>
                  </a:txBody>
                  <a:tcPr/>
                </a:tc>
                <a:tc>
                  <a:txBody>
                    <a:bodyPr/>
                    <a:lstStyle/>
                    <a:p>
                      <a:r>
                        <a:rPr lang="en-US" altLang="zh-CN" sz="1600" dirty="0"/>
                        <a:t>1</a:t>
                      </a:r>
                      <a:endParaRPr lang="zh-CN" altLang="en-US" sz="1600" dirty="0"/>
                    </a:p>
                  </a:txBody>
                  <a:tcPr/>
                </a:tc>
                <a:extLst>
                  <a:ext uri="{0D108BD9-81ED-4DB2-BD59-A6C34878D82A}">
                    <a16:rowId xmlns:a16="http://schemas.microsoft.com/office/drawing/2014/main" val="1442225972"/>
                  </a:ext>
                </a:extLst>
              </a:tr>
              <a:tr h="309073">
                <a:tc>
                  <a:txBody>
                    <a:bodyPr/>
                    <a:lstStyle/>
                    <a:p>
                      <a:r>
                        <a:rPr lang="en-US" altLang="zh-CN" sz="1600" dirty="0"/>
                        <a:t>128.1.1.0/22</a:t>
                      </a:r>
                      <a:endParaRPr lang="zh-CN" altLang="en-US" sz="1600" dirty="0"/>
                    </a:p>
                  </a:txBody>
                  <a:tcPr/>
                </a:tc>
                <a:tc>
                  <a:txBody>
                    <a:bodyPr/>
                    <a:lstStyle/>
                    <a:p>
                      <a:r>
                        <a:rPr lang="en-US" altLang="zh-CN" sz="1600" dirty="0"/>
                        <a:t>2</a:t>
                      </a:r>
                      <a:endParaRPr lang="zh-CN" altLang="en-US" sz="1600" dirty="0"/>
                    </a:p>
                  </a:txBody>
                  <a:tcPr/>
                </a:tc>
                <a:extLst>
                  <a:ext uri="{0D108BD9-81ED-4DB2-BD59-A6C34878D82A}">
                    <a16:rowId xmlns:a16="http://schemas.microsoft.com/office/drawing/2014/main" val="3205567541"/>
                  </a:ext>
                </a:extLst>
              </a:tr>
              <a:tr h="309073">
                <a:tc>
                  <a:txBody>
                    <a:bodyPr/>
                    <a:lstStyle/>
                    <a:p>
                      <a:r>
                        <a:rPr lang="en-US" altLang="zh-CN" sz="1600" dirty="0"/>
                        <a:t>128.1.3.0/24</a:t>
                      </a:r>
                      <a:endParaRPr lang="zh-CN" altLang="en-US" sz="1600" dirty="0"/>
                    </a:p>
                  </a:txBody>
                  <a:tcPr/>
                </a:tc>
                <a:tc>
                  <a:txBody>
                    <a:bodyPr/>
                    <a:lstStyle/>
                    <a:p>
                      <a:r>
                        <a:rPr lang="en-US" altLang="zh-CN" sz="1600" dirty="0"/>
                        <a:t>3</a:t>
                      </a:r>
                      <a:endParaRPr lang="zh-CN" altLang="en-US" sz="1600" dirty="0"/>
                    </a:p>
                  </a:txBody>
                  <a:tcPr/>
                </a:tc>
                <a:extLst>
                  <a:ext uri="{0D108BD9-81ED-4DB2-BD59-A6C34878D82A}">
                    <a16:rowId xmlns:a16="http://schemas.microsoft.com/office/drawing/2014/main" val="2547121994"/>
                  </a:ext>
                </a:extLst>
              </a:tr>
            </a:tbl>
          </a:graphicData>
        </a:graphic>
      </p:graphicFrame>
      <p:sp>
        <p:nvSpPr>
          <p:cNvPr id="32" name="TextBox 31">
            <a:extLst>
              <a:ext uri="{FF2B5EF4-FFF2-40B4-BE49-F238E27FC236}">
                <a16:creationId xmlns:a16="http://schemas.microsoft.com/office/drawing/2014/main" id="{6635C8D5-1A18-520F-3135-9B75AC940F29}"/>
              </a:ext>
            </a:extLst>
          </p:cNvPr>
          <p:cNvSpPr txBox="1"/>
          <p:nvPr/>
        </p:nvSpPr>
        <p:spPr>
          <a:xfrm>
            <a:off x="9753600" y="5523771"/>
            <a:ext cx="1159035" cy="369332"/>
          </a:xfrm>
          <a:prstGeom prst="rect">
            <a:avLst/>
          </a:prstGeom>
          <a:noFill/>
        </p:spPr>
        <p:txBody>
          <a:bodyPr wrap="none" rtlCol="0">
            <a:spAutoFit/>
          </a:bodyPr>
          <a:lstStyle/>
          <a:p>
            <a:r>
              <a:rPr lang="en-US" altLang="zh-CN" dirty="0"/>
              <a:t>New Table</a:t>
            </a:r>
            <a:endParaRPr lang="zh-CN" altLang="en-US" dirty="0"/>
          </a:p>
        </p:txBody>
      </p:sp>
    </p:spTree>
    <p:extLst>
      <p:ext uri="{BB962C8B-B14F-4D97-AF65-F5344CB8AC3E}">
        <p14:creationId xmlns:p14="http://schemas.microsoft.com/office/powerpoint/2010/main" val="291201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41044-9A12-0D59-6F43-8C089993F44F}"/>
              </a:ext>
            </a:extLst>
          </p:cNvPr>
          <p:cNvSpPr>
            <a:spLocks noGrp="1"/>
          </p:cNvSpPr>
          <p:nvPr>
            <p:ph type="title"/>
          </p:nvPr>
        </p:nvSpPr>
        <p:spPr/>
        <p:txBody>
          <a:bodyPr/>
          <a:lstStyle/>
          <a:p>
            <a:r>
              <a:rPr lang="en-US" altLang="zh-CN" dirty="0"/>
              <a:t>Lecture 7 – Routers 2 ANS</a:t>
            </a:r>
            <a:endParaRPr lang="zh-CN" altLang="en-US" dirty="0"/>
          </a:p>
        </p:txBody>
      </p:sp>
      <p:sp>
        <p:nvSpPr>
          <p:cNvPr id="3" name="Slide Number Placeholder 2">
            <a:extLst>
              <a:ext uri="{FF2B5EF4-FFF2-40B4-BE49-F238E27FC236}">
                <a16:creationId xmlns:a16="http://schemas.microsoft.com/office/drawing/2014/main" id="{001A7362-5229-4C4D-D0FA-5572D2A3E8C6}"/>
              </a:ext>
            </a:extLst>
          </p:cNvPr>
          <p:cNvSpPr>
            <a:spLocks noGrp="1"/>
          </p:cNvSpPr>
          <p:nvPr>
            <p:ph type="sldNum" sz="quarter" idx="12"/>
          </p:nvPr>
        </p:nvSpPr>
        <p:spPr/>
        <p:txBody>
          <a:bodyPr/>
          <a:lstStyle/>
          <a:p>
            <a:fld id="{EA7C8D44-3667-46F6-9772-CC52308E2A7F}" type="slidenum">
              <a:rPr kumimoji="0" lang="en-US" smtClean="0"/>
              <a:pPr/>
              <a:t>23</a:t>
            </a:fld>
            <a:endParaRPr kumimoji="0" lang="en-US" dirty="0"/>
          </a:p>
        </p:txBody>
      </p:sp>
      <p:sp>
        <p:nvSpPr>
          <p:cNvPr id="4" name="Content Placeholder 3">
            <a:extLst>
              <a:ext uri="{FF2B5EF4-FFF2-40B4-BE49-F238E27FC236}">
                <a16:creationId xmlns:a16="http://schemas.microsoft.com/office/drawing/2014/main" id="{DCD37A3C-D01C-5356-3FA6-0E7057463CE6}"/>
              </a:ext>
            </a:extLst>
          </p:cNvPr>
          <p:cNvSpPr>
            <a:spLocks noGrp="1"/>
          </p:cNvSpPr>
          <p:nvPr>
            <p:ph sz="quarter" idx="1"/>
          </p:nvPr>
        </p:nvSpPr>
        <p:spPr>
          <a:xfrm>
            <a:off x="609600" y="1219200"/>
            <a:ext cx="11201400" cy="4937760"/>
          </a:xfrm>
        </p:spPr>
        <p:txBody>
          <a:bodyPr>
            <a:normAutofit/>
          </a:bodyPr>
          <a:lstStyle/>
          <a:p>
            <a:r>
              <a:rPr lang="en-US" altLang="zh-CN" dirty="0"/>
              <a:t>Q2 Using binary tries to run longest prefix matching. Consider building a binary </a:t>
            </a:r>
            <a:r>
              <a:rPr lang="en-US" altLang="zh-CN" dirty="0" err="1"/>
              <a:t>trie</a:t>
            </a:r>
            <a:r>
              <a:rPr lang="en-US" altLang="zh-CN" dirty="0"/>
              <a:t> out of a forwarding table with these three prefixes: 17.0.0.0/8, 17.1.0.0/16, 17.1.1.0/24.  What is the height of the resulting binary </a:t>
            </a:r>
            <a:r>
              <a:rPr lang="en-US" altLang="zh-CN" dirty="0" err="1"/>
              <a:t>trie</a:t>
            </a:r>
            <a:r>
              <a:rPr lang="en-US" altLang="zh-CN" dirty="0"/>
              <a:t>? Draw or verbally describe the resulting </a:t>
            </a:r>
            <a:r>
              <a:rPr lang="en-US" altLang="zh-CN" dirty="0" err="1"/>
              <a:t>trie</a:t>
            </a:r>
            <a:r>
              <a:rPr lang="en-US" altLang="zh-CN" dirty="0"/>
              <a:t>. </a:t>
            </a:r>
          </a:p>
          <a:p>
            <a:r>
              <a:rPr lang="en-US" altLang="zh-CN" dirty="0"/>
              <a:t>ANS: A binary </a:t>
            </a:r>
            <a:r>
              <a:rPr lang="en-US" altLang="zh-CN" dirty="0" err="1"/>
              <a:t>trie</a:t>
            </a:r>
            <a:r>
              <a:rPr lang="en-US" altLang="zh-CN" dirty="0"/>
              <a:t> for IP prefixes branches one bit per level. Therefore, the height = length of the longest prefix. Given prefixes</a:t>
            </a:r>
          </a:p>
          <a:p>
            <a:r>
              <a:rPr lang="en-US" altLang="zh-CN" dirty="0"/>
              <a:t>17.0.0.0/8, 17.1.0.0/16, 17.1.1.0/24</a:t>
            </a:r>
          </a:p>
          <a:p>
            <a:r>
              <a:rPr lang="en-US" altLang="zh-CN" dirty="0"/>
              <a:t>The longest prefix is /24, so: Height = 24.</a:t>
            </a:r>
          </a:p>
          <a:p>
            <a:r>
              <a:rPr lang="en-US" altLang="zh-CN" dirty="0"/>
              <a:t>The </a:t>
            </a:r>
            <a:r>
              <a:rPr lang="en-US" altLang="zh-CN" dirty="0" err="1"/>
              <a:t>trie</a:t>
            </a:r>
            <a:r>
              <a:rPr lang="en-US" altLang="zh-CN" dirty="0"/>
              <a:t> is one long path (no branching), because each prefix extends the previous one. /8 is a prefix of /16; /16 is a prefix of /24. (See next page for picture drawing, which is optional.)</a:t>
            </a:r>
            <a:endParaRPr lang="zh-CN" altLang="en-US" dirty="0"/>
          </a:p>
        </p:txBody>
      </p:sp>
      <p:sp>
        <p:nvSpPr>
          <p:cNvPr id="5" name="Rectangle 4">
            <a:extLst>
              <a:ext uri="{FF2B5EF4-FFF2-40B4-BE49-F238E27FC236}">
                <a16:creationId xmlns:a16="http://schemas.microsoft.com/office/drawing/2014/main" id="{77534E22-F33C-734C-9BFF-155639F20F2C}"/>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5320654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BD13E-1E4D-C1E4-004D-C0CBAE2B5701}"/>
              </a:ext>
            </a:extLst>
          </p:cNvPr>
          <p:cNvSpPr>
            <a:spLocks noGrp="1"/>
          </p:cNvSpPr>
          <p:nvPr>
            <p:ph type="title"/>
          </p:nvPr>
        </p:nvSpPr>
        <p:spPr/>
        <p:txBody>
          <a:bodyPr/>
          <a:lstStyle/>
          <a:p>
            <a:r>
              <a:rPr lang="en-US" altLang="zh-CN" dirty="0"/>
              <a:t>Lecture 7 – Routers 2 ANS</a:t>
            </a:r>
            <a:endParaRPr lang="zh-CN" altLang="en-US" dirty="0"/>
          </a:p>
        </p:txBody>
      </p:sp>
      <p:sp>
        <p:nvSpPr>
          <p:cNvPr id="3" name="Slide Number Placeholder 2">
            <a:extLst>
              <a:ext uri="{FF2B5EF4-FFF2-40B4-BE49-F238E27FC236}">
                <a16:creationId xmlns:a16="http://schemas.microsoft.com/office/drawing/2014/main" id="{FB2FF155-EDCC-339E-00FA-E41F07D7BC49}"/>
              </a:ext>
            </a:extLst>
          </p:cNvPr>
          <p:cNvSpPr>
            <a:spLocks noGrp="1"/>
          </p:cNvSpPr>
          <p:nvPr>
            <p:ph type="sldNum" sz="quarter" idx="12"/>
          </p:nvPr>
        </p:nvSpPr>
        <p:spPr/>
        <p:txBody>
          <a:bodyPr/>
          <a:lstStyle/>
          <a:p>
            <a:fld id="{EA7C8D44-3667-46F6-9772-CC52308E2A7F}" type="slidenum">
              <a:rPr kumimoji="0" lang="en-US" smtClean="0"/>
              <a:pPr/>
              <a:t>24</a:t>
            </a:fld>
            <a:endParaRPr kumimoji="0" lang="en-US" dirty="0"/>
          </a:p>
        </p:txBody>
      </p:sp>
      <p:sp>
        <p:nvSpPr>
          <p:cNvPr id="4" name="Content Placeholder 3">
            <a:extLst>
              <a:ext uri="{FF2B5EF4-FFF2-40B4-BE49-F238E27FC236}">
                <a16:creationId xmlns:a16="http://schemas.microsoft.com/office/drawing/2014/main" id="{F79D6723-9D1A-B482-BF23-8BBF193ED242}"/>
              </a:ext>
            </a:extLst>
          </p:cNvPr>
          <p:cNvSpPr>
            <a:spLocks noGrp="1"/>
          </p:cNvSpPr>
          <p:nvPr>
            <p:ph sz="quarter" idx="1"/>
          </p:nvPr>
        </p:nvSpPr>
        <p:spPr/>
        <p:txBody>
          <a:bodyPr/>
          <a:lstStyle/>
          <a:p>
            <a:endParaRPr lang="zh-CN" altLang="en-US" dirty="0"/>
          </a:p>
        </p:txBody>
      </p:sp>
      <p:pic>
        <p:nvPicPr>
          <p:cNvPr id="4099" name="Picture 3" descr="The diagram illustrates the initial step in constructing a trie data structure, starting with a common prefix of '17' and indicating the first eight bits for the prefix matching '17.0.0.0/8'.&#10;&#10;AI-generated content may be incorrect.">
            <a:extLst>
              <a:ext uri="{FF2B5EF4-FFF2-40B4-BE49-F238E27FC236}">
                <a16:creationId xmlns:a16="http://schemas.microsoft.com/office/drawing/2014/main" id="{D08BD919-B808-A43A-9E87-F407065B17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1009" y="1219200"/>
            <a:ext cx="3276600" cy="5129759"/>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The image displays a technical configuration process, showing an extension of a network chain to /16, detailing the bits used for the second octet and confirming the extension matches the specified network.&#10;&#10;AI-generated content may be incorrect.">
            <a:extLst>
              <a:ext uri="{FF2B5EF4-FFF2-40B4-BE49-F238E27FC236}">
                <a16:creationId xmlns:a16="http://schemas.microsoft.com/office/drawing/2014/main" id="{A294DCC9-D163-18EA-5D59-1F3F37FAE2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23809" y="1219200"/>
            <a:ext cx="2938492" cy="5069150"/>
          </a:xfrm>
          <a:prstGeom prst="rect">
            <a:avLst/>
          </a:prstGeom>
          <a:noFill/>
          <a:extLst>
            <a:ext uri="{909E8E84-426E-40DD-AFC4-6F175D3DCCD1}">
              <a14:hiddenFill xmlns:a14="http://schemas.microsoft.com/office/drawing/2010/main">
                <a:solidFill>
                  <a:srgbClr val="FFFFFF"/>
                </a:solidFill>
              </a14:hiddenFill>
            </a:ext>
          </a:extLst>
        </p:spPr>
      </p:pic>
      <p:pic>
        <p:nvPicPr>
          <p:cNvPr id="4097" name="Picture 1" descr="The image depicts a network configuration step, specifically extending a subnet to /24 with an IP address of 17.1.1.0, and it includes details about the third octet and subnet depth.&#10;&#10;AI-generated content may be incorrect.">
            <a:extLst>
              <a:ext uri="{FF2B5EF4-FFF2-40B4-BE49-F238E27FC236}">
                <a16:creationId xmlns:a16="http://schemas.microsoft.com/office/drawing/2014/main" id="{D030889B-834B-2EA4-17BE-20F58A7C12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48600" y="1219200"/>
            <a:ext cx="2655751" cy="5089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06015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D8DE6-F902-445F-AFFF-1B1450CB4FCD}"/>
              </a:ext>
            </a:extLst>
          </p:cNvPr>
          <p:cNvSpPr>
            <a:spLocks noGrp="1"/>
          </p:cNvSpPr>
          <p:nvPr>
            <p:ph type="title"/>
          </p:nvPr>
        </p:nvSpPr>
        <p:spPr/>
        <p:txBody>
          <a:bodyPr/>
          <a:lstStyle/>
          <a:p>
            <a:r>
              <a:rPr lang="en-US" altLang="zh-CN" dirty="0"/>
              <a:t>Lecture 7 – Routers 2 ANS</a:t>
            </a:r>
            <a:endParaRPr lang="zh-CN" altLang="en-US" dirty="0"/>
          </a:p>
        </p:txBody>
      </p:sp>
      <p:sp>
        <p:nvSpPr>
          <p:cNvPr id="3" name="Slide Number Placeholder 2">
            <a:extLst>
              <a:ext uri="{FF2B5EF4-FFF2-40B4-BE49-F238E27FC236}">
                <a16:creationId xmlns:a16="http://schemas.microsoft.com/office/drawing/2014/main" id="{12900808-9008-CA97-4D0A-5F31262F88D7}"/>
              </a:ext>
            </a:extLst>
          </p:cNvPr>
          <p:cNvSpPr>
            <a:spLocks noGrp="1"/>
          </p:cNvSpPr>
          <p:nvPr>
            <p:ph type="sldNum" sz="quarter" idx="12"/>
          </p:nvPr>
        </p:nvSpPr>
        <p:spPr/>
        <p:txBody>
          <a:bodyPr/>
          <a:lstStyle/>
          <a:p>
            <a:fld id="{EA7C8D44-3667-46F6-9772-CC52308E2A7F}" type="slidenum">
              <a:rPr kumimoji="0" lang="en-US" smtClean="0"/>
              <a:pPr/>
              <a:t>25</a:t>
            </a:fld>
            <a:endParaRPr kumimoji="0" lang="en-US" dirty="0"/>
          </a:p>
        </p:txBody>
      </p:sp>
      <p:sp>
        <p:nvSpPr>
          <p:cNvPr id="4" name="Content Placeholder 3">
            <a:extLst>
              <a:ext uri="{FF2B5EF4-FFF2-40B4-BE49-F238E27FC236}">
                <a16:creationId xmlns:a16="http://schemas.microsoft.com/office/drawing/2014/main" id="{AA668573-5006-3407-8DE1-C0206091C6A2}"/>
              </a:ext>
            </a:extLst>
          </p:cNvPr>
          <p:cNvSpPr>
            <a:spLocks noGrp="1"/>
          </p:cNvSpPr>
          <p:nvPr>
            <p:ph sz="quarter" idx="1"/>
          </p:nvPr>
        </p:nvSpPr>
        <p:spPr>
          <a:xfrm>
            <a:off x="609600" y="1219200"/>
            <a:ext cx="11125200" cy="4937760"/>
          </a:xfrm>
        </p:spPr>
        <p:txBody>
          <a:bodyPr>
            <a:normAutofit/>
          </a:bodyPr>
          <a:lstStyle/>
          <a:p>
            <a:r>
              <a:rPr lang="en-US" altLang="zh-CN" dirty="0"/>
              <a:t>Q3 Using binary tries to run longest prefix matching. Consider building a binary </a:t>
            </a:r>
            <a:r>
              <a:rPr lang="en-US" altLang="zh-CN" dirty="0" err="1"/>
              <a:t>trie</a:t>
            </a:r>
            <a:r>
              <a:rPr lang="en-US" altLang="zh-CN" dirty="0"/>
              <a:t> out of a forwarding table with these two prefixes: 17.0.0.0/8, 18.0.0.0/8. What is the height of the resulting binary </a:t>
            </a:r>
            <a:r>
              <a:rPr lang="en-US" altLang="zh-CN" dirty="0" err="1"/>
              <a:t>trie</a:t>
            </a:r>
            <a:r>
              <a:rPr lang="en-US" altLang="zh-CN" dirty="0"/>
              <a:t>? Draw or verbally describe the resulting </a:t>
            </a:r>
            <a:r>
              <a:rPr lang="en-US" altLang="zh-CN" dirty="0" err="1"/>
              <a:t>trie</a:t>
            </a:r>
            <a:r>
              <a:rPr lang="en-US" altLang="zh-CN" dirty="0"/>
              <a:t>. </a:t>
            </a:r>
          </a:p>
          <a:p>
            <a:r>
              <a:rPr lang="en-US" altLang="zh-CN" dirty="0"/>
              <a:t>ANS:  Trie height = length of the longest prefix. Given prefixes: 17.0.0.0/8, 18.0.0.0/8. The longest prefix is /8, so: Height = 8.</a:t>
            </a:r>
          </a:p>
          <a:p>
            <a:r>
              <a:rPr lang="en-US" altLang="zh-CN" dirty="0"/>
              <a:t>Convert first octet to binary: 17 = </a:t>
            </a:r>
            <a:r>
              <a:rPr lang="en-US" altLang="zh-CN" dirty="0">
                <a:solidFill>
                  <a:srgbClr val="C00000"/>
                </a:solidFill>
              </a:rPr>
              <a:t>000100</a:t>
            </a:r>
            <a:r>
              <a:rPr lang="en-US" altLang="zh-CN" dirty="0"/>
              <a:t>01, 18 = </a:t>
            </a:r>
            <a:r>
              <a:rPr lang="en-US" altLang="zh-CN" dirty="0">
                <a:solidFill>
                  <a:srgbClr val="C00000"/>
                </a:solidFill>
              </a:rPr>
              <a:t>000100</a:t>
            </a:r>
            <a:r>
              <a:rPr lang="en-US" altLang="zh-CN" dirty="0"/>
              <a:t>10.  They share the first 6 bits, then split at the 7th bit. </a:t>
            </a:r>
          </a:p>
          <a:p>
            <a:pPr lvl="1"/>
            <a:r>
              <a:rPr lang="en-US" altLang="zh-CN" dirty="0"/>
              <a:t>First 6 levels: shared path.  At level 7: branch (0 vs 1).  Then each continues to depth 8. (Picture drawing is optional.)</a:t>
            </a:r>
          </a:p>
          <a:p>
            <a:endParaRPr lang="en-US" altLang="zh-CN" dirty="0"/>
          </a:p>
          <a:p>
            <a:endParaRPr lang="en-US" altLang="zh-CN" dirty="0"/>
          </a:p>
          <a:p>
            <a:endParaRPr lang="zh-CN" altLang="en-US" dirty="0"/>
          </a:p>
        </p:txBody>
      </p:sp>
    </p:spTree>
    <p:extLst>
      <p:ext uri="{BB962C8B-B14F-4D97-AF65-F5344CB8AC3E}">
        <p14:creationId xmlns:p14="http://schemas.microsoft.com/office/powerpoint/2010/main" val="18165825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C1024-9F78-CA95-3251-2A0E02E20AA6}"/>
              </a:ext>
            </a:extLst>
          </p:cNvPr>
          <p:cNvSpPr>
            <a:spLocks noGrp="1"/>
          </p:cNvSpPr>
          <p:nvPr>
            <p:ph type="title"/>
          </p:nvPr>
        </p:nvSpPr>
        <p:spPr/>
        <p:txBody>
          <a:bodyPr>
            <a:normAutofit/>
          </a:bodyPr>
          <a:lstStyle/>
          <a:p>
            <a:r>
              <a:rPr lang="nl-NL" altLang="zh-CN" dirty="0"/>
              <a:t>Lecture 8 - Inter-Domain Routing</a:t>
            </a:r>
            <a:endParaRPr lang="zh-CN" altLang="en-US" dirty="0"/>
          </a:p>
        </p:txBody>
      </p:sp>
      <p:sp>
        <p:nvSpPr>
          <p:cNvPr id="3" name="Slide Number Placeholder 2">
            <a:extLst>
              <a:ext uri="{FF2B5EF4-FFF2-40B4-BE49-F238E27FC236}">
                <a16:creationId xmlns:a16="http://schemas.microsoft.com/office/drawing/2014/main" id="{057965F7-625E-CB0A-9D07-A62A96AE2B8E}"/>
              </a:ext>
            </a:extLst>
          </p:cNvPr>
          <p:cNvSpPr>
            <a:spLocks noGrp="1"/>
          </p:cNvSpPr>
          <p:nvPr>
            <p:ph type="sldNum" sz="quarter" idx="12"/>
          </p:nvPr>
        </p:nvSpPr>
        <p:spPr/>
        <p:txBody>
          <a:bodyPr/>
          <a:lstStyle/>
          <a:p>
            <a:fld id="{EA7C8D44-3667-46F6-9772-CC52308E2A7F}" type="slidenum">
              <a:rPr kumimoji="0" lang="en-US" smtClean="0"/>
              <a:pPr/>
              <a:t>26</a:t>
            </a:fld>
            <a:endParaRPr kumimoji="0" lang="en-US" dirty="0"/>
          </a:p>
        </p:txBody>
      </p:sp>
      <p:sp>
        <p:nvSpPr>
          <p:cNvPr id="4" name="Content Placeholder 3">
            <a:extLst>
              <a:ext uri="{FF2B5EF4-FFF2-40B4-BE49-F238E27FC236}">
                <a16:creationId xmlns:a16="http://schemas.microsoft.com/office/drawing/2014/main" id="{2A4F9306-6FEF-0D88-1099-792696A51E7D}"/>
              </a:ext>
            </a:extLst>
          </p:cNvPr>
          <p:cNvSpPr>
            <a:spLocks noGrp="1"/>
          </p:cNvSpPr>
          <p:nvPr>
            <p:ph sz="quarter" idx="1"/>
          </p:nvPr>
        </p:nvSpPr>
        <p:spPr>
          <a:xfrm>
            <a:off x="609600" y="1219200"/>
            <a:ext cx="5597855" cy="4937760"/>
          </a:xfrm>
        </p:spPr>
        <p:txBody>
          <a:bodyPr>
            <a:normAutofit fontScale="85000" lnSpcReduction="20000"/>
          </a:bodyPr>
          <a:lstStyle/>
          <a:p>
            <a:r>
              <a:rPr lang="en-US" altLang="zh-CN" dirty="0"/>
              <a:t>Consider the AS graph below, where each AS follows the Gao-Rexford import and export policies. For each source/destination pair, select whether it is possible for packets to be sent from the source AS to the destination AS. In other words, is there an AS path from source to destination where all intermediate </a:t>
            </a:r>
            <a:r>
              <a:rPr lang="en-US" altLang="zh-CN" dirty="0" err="1"/>
              <a:t>ASes</a:t>
            </a:r>
            <a:r>
              <a:rPr lang="en-US" altLang="zh-CN" dirty="0"/>
              <a:t> agree to export the path?</a:t>
            </a:r>
          </a:p>
          <a:p>
            <a:r>
              <a:rPr lang="en-US" altLang="zh-CN" dirty="0"/>
              <a:t>Q1 Source AS1, destination AS3.</a:t>
            </a:r>
            <a:endParaRPr lang="zh-CN" altLang="zh-CN" dirty="0"/>
          </a:p>
          <a:p>
            <a:r>
              <a:rPr lang="en-US" altLang="zh-CN" dirty="0"/>
              <a:t>Q2 Source AS1, destination AS4.</a:t>
            </a:r>
            <a:endParaRPr lang="zh-CN" altLang="zh-CN" dirty="0"/>
          </a:p>
          <a:p>
            <a:r>
              <a:rPr lang="en-US" altLang="zh-CN" dirty="0"/>
              <a:t>Q3 Source AS2, destination AS4.</a:t>
            </a:r>
            <a:endParaRPr lang="zh-CN" altLang="zh-CN" dirty="0"/>
          </a:p>
          <a:p>
            <a:r>
              <a:rPr lang="en-US" altLang="zh-CN" dirty="0"/>
              <a:t>Q4 Why is reachability not guaranteed in this AS graph? </a:t>
            </a:r>
          </a:p>
          <a:p>
            <a:r>
              <a:rPr lang="en-US" altLang="zh-CN" dirty="0"/>
              <a:t>Q5 On the graph below, draw at most 3 extra links, such that the resulting AS graph provides reachability.</a:t>
            </a:r>
            <a:endParaRPr lang="zh-CN" altLang="en-US" dirty="0"/>
          </a:p>
        </p:txBody>
      </p:sp>
      <p:grpSp>
        <p:nvGrpSpPr>
          <p:cNvPr id="5" name="Group 4">
            <a:extLst>
              <a:ext uri="{FF2B5EF4-FFF2-40B4-BE49-F238E27FC236}">
                <a16:creationId xmlns:a16="http://schemas.microsoft.com/office/drawing/2014/main" id="{426A681A-9864-C06A-B500-ED6A9E903F2C}"/>
              </a:ext>
            </a:extLst>
          </p:cNvPr>
          <p:cNvGrpSpPr>
            <a:grpSpLocks/>
          </p:cNvGrpSpPr>
          <p:nvPr/>
        </p:nvGrpSpPr>
        <p:grpSpPr>
          <a:xfrm>
            <a:off x="6324600" y="2228110"/>
            <a:ext cx="5659527" cy="1232788"/>
            <a:chOff x="6338" y="6338"/>
            <a:chExt cx="5659527" cy="1232788"/>
          </a:xfrm>
        </p:grpSpPr>
        <p:sp>
          <p:nvSpPr>
            <p:cNvPr id="6" name="Graphic 287">
              <a:extLst>
                <a:ext uri="{FF2B5EF4-FFF2-40B4-BE49-F238E27FC236}">
                  <a16:creationId xmlns:a16="http://schemas.microsoft.com/office/drawing/2014/main" id="{AA10729B-0300-245F-4037-1296059907FA}"/>
                </a:ext>
              </a:extLst>
            </p:cNvPr>
            <p:cNvSpPr/>
            <p:nvPr/>
          </p:nvSpPr>
          <p:spPr>
            <a:xfrm>
              <a:off x="6338" y="6338"/>
              <a:ext cx="2008505" cy="320040"/>
            </a:xfrm>
            <a:custGeom>
              <a:avLst/>
              <a:gdLst/>
              <a:ahLst/>
              <a:cxnLst/>
              <a:rect l="l" t="t" r="r" b="b"/>
              <a:pathLst>
                <a:path w="2008505" h="320040">
                  <a:moveTo>
                    <a:pt x="638923" y="159730"/>
                  </a:moveTo>
                  <a:lnTo>
                    <a:pt x="613818" y="221905"/>
                  </a:lnTo>
                  <a:lnTo>
                    <a:pt x="584364" y="249038"/>
                  </a:lnTo>
                  <a:lnTo>
                    <a:pt x="545355" y="272677"/>
                  </a:lnTo>
                  <a:lnTo>
                    <a:pt x="498076" y="292182"/>
                  </a:lnTo>
                  <a:lnTo>
                    <a:pt x="443810" y="306909"/>
                  </a:lnTo>
                  <a:lnTo>
                    <a:pt x="383844" y="316216"/>
                  </a:lnTo>
                  <a:lnTo>
                    <a:pt x="319461" y="319461"/>
                  </a:lnTo>
                  <a:lnTo>
                    <a:pt x="255079" y="316216"/>
                  </a:lnTo>
                  <a:lnTo>
                    <a:pt x="195112" y="306909"/>
                  </a:lnTo>
                  <a:lnTo>
                    <a:pt x="140847" y="292182"/>
                  </a:lnTo>
                  <a:lnTo>
                    <a:pt x="93568" y="272677"/>
                  </a:lnTo>
                  <a:lnTo>
                    <a:pt x="54559" y="249038"/>
                  </a:lnTo>
                  <a:lnTo>
                    <a:pt x="25104" y="221905"/>
                  </a:lnTo>
                  <a:lnTo>
                    <a:pt x="0" y="159730"/>
                  </a:lnTo>
                  <a:lnTo>
                    <a:pt x="6490" y="127539"/>
                  </a:lnTo>
                  <a:lnTo>
                    <a:pt x="54559" y="70423"/>
                  </a:lnTo>
                  <a:lnTo>
                    <a:pt x="93568" y="46784"/>
                  </a:lnTo>
                  <a:lnTo>
                    <a:pt x="140847" y="27279"/>
                  </a:lnTo>
                  <a:lnTo>
                    <a:pt x="195112" y="12552"/>
                  </a:lnTo>
                  <a:lnTo>
                    <a:pt x="255079" y="3245"/>
                  </a:lnTo>
                  <a:lnTo>
                    <a:pt x="319461" y="0"/>
                  </a:lnTo>
                  <a:lnTo>
                    <a:pt x="383844" y="3245"/>
                  </a:lnTo>
                  <a:lnTo>
                    <a:pt x="443810" y="12552"/>
                  </a:lnTo>
                  <a:lnTo>
                    <a:pt x="498076" y="27279"/>
                  </a:lnTo>
                  <a:lnTo>
                    <a:pt x="545355" y="46784"/>
                  </a:lnTo>
                  <a:lnTo>
                    <a:pt x="584364" y="70423"/>
                  </a:lnTo>
                  <a:lnTo>
                    <a:pt x="613818" y="97556"/>
                  </a:lnTo>
                  <a:lnTo>
                    <a:pt x="638923" y="159730"/>
                  </a:lnTo>
                  <a:close/>
                </a:path>
                <a:path w="2008505" h="320040">
                  <a:moveTo>
                    <a:pt x="2008046" y="159730"/>
                  </a:moveTo>
                  <a:lnTo>
                    <a:pt x="1982941" y="221905"/>
                  </a:lnTo>
                  <a:lnTo>
                    <a:pt x="1953487" y="249038"/>
                  </a:lnTo>
                  <a:lnTo>
                    <a:pt x="1914478" y="272677"/>
                  </a:lnTo>
                  <a:lnTo>
                    <a:pt x="1867198" y="292182"/>
                  </a:lnTo>
                  <a:lnTo>
                    <a:pt x="1812933" y="306909"/>
                  </a:lnTo>
                  <a:lnTo>
                    <a:pt x="1752967" y="316216"/>
                  </a:lnTo>
                  <a:lnTo>
                    <a:pt x="1688584" y="319461"/>
                  </a:lnTo>
                  <a:lnTo>
                    <a:pt x="1624201" y="316216"/>
                  </a:lnTo>
                  <a:lnTo>
                    <a:pt x="1564235" y="306909"/>
                  </a:lnTo>
                  <a:lnTo>
                    <a:pt x="1509970" y="292182"/>
                  </a:lnTo>
                  <a:lnTo>
                    <a:pt x="1462690" y="272677"/>
                  </a:lnTo>
                  <a:lnTo>
                    <a:pt x="1423681" y="249038"/>
                  </a:lnTo>
                  <a:lnTo>
                    <a:pt x="1394227" y="221905"/>
                  </a:lnTo>
                  <a:lnTo>
                    <a:pt x="1369122" y="159730"/>
                  </a:lnTo>
                  <a:lnTo>
                    <a:pt x="1375612" y="127539"/>
                  </a:lnTo>
                  <a:lnTo>
                    <a:pt x="1423681" y="70423"/>
                  </a:lnTo>
                  <a:lnTo>
                    <a:pt x="1462690" y="46784"/>
                  </a:lnTo>
                  <a:lnTo>
                    <a:pt x="1509970" y="27279"/>
                  </a:lnTo>
                  <a:lnTo>
                    <a:pt x="1564235" y="12552"/>
                  </a:lnTo>
                  <a:lnTo>
                    <a:pt x="1624201" y="3245"/>
                  </a:lnTo>
                  <a:lnTo>
                    <a:pt x="1688584" y="0"/>
                  </a:lnTo>
                  <a:lnTo>
                    <a:pt x="1752967" y="3245"/>
                  </a:lnTo>
                  <a:lnTo>
                    <a:pt x="1812933" y="12552"/>
                  </a:lnTo>
                  <a:lnTo>
                    <a:pt x="1867198" y="27279"/>
                  </a:lnTo>
                  <a:lnTo>
                    <a:pt x="1914478" y="46784"/>
                  </a:lnTo>
                  <a:lnTo>
                    <a:pt x="1953487" y="70423"/>
                  </a:lnTo>
                  <a:lnTo>
                    <a:pt x="1982941" y="97556"/>
                  </a:lnTo>
                  <a:lnTo>
                    <a:pt x="2008046" y="159730"/>
                  </a:lnTo>
                  <a:close/>
                </a:path>
                <a:path w="2008505" h="320040">
                  <a:moveTo>
                    <a:pt x="756313" y="159730"/>
                  </a:moveTo>
                  <a:lnTo>
                    <a:pt x="756313" y="159730"/>
                  </a:lnTo>
                  <a:lnTo>
                    <a:pt x="1206583" y="159730"/>
                  </a:lnTo>
                  <a:lnTo>
                    <a:pt x="1254902" y="159730"/>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7" name="Image 288">
              <a:extLst>
                <a:ext uri="{FF2B5EF4-FFF2-40B4-BE49-F238E27FC236}">
                  <a16:creationId xmlns:a16="http://schemas.microsoft.com/office/drawing/2014/main" id="{10F01E24-B1A4-61F2-6F15-7AF3F54D7C94}"/>
                </a:ext>
              </a:extLst>
            </p:cNvPr>
            <p:cNvPicPr/>
            <p:nvPr/>
          </p:nvPicPr>
          <p:blipFill>
            <a:blip r:embed="rId2" cstate="print"/>
            <a:stretch>
              <a:fillRect/>
            </a:stretch>
          </p:blipFill>
          <p:spPr>
            <a:xfrm>
              <a:off x="650206" y="109022"/>
              <a:ext cx="114093" cy="114093"/>
            </a:xfrm>
            <a:prstGeom prst="rect">
              <a:avLst/>
            </a:prstGeom>
          </p:spPr>
        </p:pic>
        <p:pic>
          <p:nvPicPr>
            <p:cNvPr id="8" name="Image 289">
              <a:extLst>
                <a:ext uri="{FF2B5EF4-FFF2-40B4-BE49-F238E27FC236}">
                  <a16:creationId xmlns:a16="http://schemas.microsoft.com/office/drawing/2014/main" id="{64886679-F445-B7B2-24AD-267A54BB18EC}"/>
                </a:ext>
              </a:extLst>
            </p:cNvPr>
            <p:cNvPicPr/>
            <p:nvPr/>
          </p:nvPicPr>
          <p:blipFill>
            <a:blip r:embed="rId2" cstate="print"/>
            <a:stretch>
              <a:fillRect/>
            </a:stretch>
          </p:blipFill>
          <p:spPr>
            <a:xfrm>
              <a:off x="1258705" y="109022"/>
              <a:ext cx="114093" cy="114093"/>
            </a:xfrm>
            <a:prstGeom prst="rect">
              <a:avLst/>
            </a:prstGeom>
          </p:spPr>
        </p:pic>
        <p:sp>
          <p:nvSpPr>
            <p:cNvPr id="9" name="Graphic 290">
              <a:extLst>
                <a:ext uri="{FF2B5EF4-FFF2-40B4-BE49-F238E27FC236}">
                  <a16:creationId xmlns:a16="http://schemas.microsoft.com/office/drawing/2014/main" id="{B8A00ED4-EF84-1216-0B7D-CA7D6983C19F}"/>
                </a:ext>
              </a:extLst>
            </p:cNvPr>
            <p:cNvSpPr/>
            <p:nvPr/>
          </p:nvSpPr>
          <p:spPr>
            <a:xfrm>
              <a:off x="1774408" y="325039"/>
              <a:ext cx="696595" cy="913765"/>
            </a:xfrm>
            <a:custGeom>
              <a:avLst/>
              <a:gdLst/>
              <a:ahLst/>
              <a:cxnLst/>
              <a:rect l="l" t="t" r="r" b="b"/>
              <a:pathLst>
                <a:path w="696595" h="913765">
                  <a:moveTo>
                    <a:pt x="696350" y="753778"/>
                  </a:moveTo>
                  <a:lnTo>
                    <a:pt x="671246" y="815952"/>
                  </a:lnTo>
                  <a:lnTo>
                    <a:pt x="641791" y="843085"/>
                  </a:lnTo>
                  <a:lnTo>
                    <a:pt x="602782" y="866724"/>
                  </a:lnTo>
                  <a:lnTo>
                    <a:pt x="555503" y="886229"/>
                  </a:lnTo>
                  <a:lnTo>
                    <a:pt x="501238" y="900956"/>
                  </a:lnTo>
                  <a:lnTo>
                    <a:pt x="441271" y="910263"/>
                  </a:lnTo>
                  <a:lnTo>
                    <a:pt x="376889" y="913508"/>
                  </a:lnTo>
                  <a:lnTo>
                    <a:pt x="312506" y="910263"/>
                  </a:lnTo>
                  <a:lnTo>
                    <a:pt x="252540" y="900956"/>
                  </a:lnTo>
                  <a:lnTo>
                    <a:pt x="198274" y="886229"/>
                  </a:lnTo>
                  <a:lnTo>
                    <a:pt x="150995" y="866724"/>
                  </a:lnTo>
                  <a:lnTo>
                    <a:pt x="111986" y="843085"/>
                  </a:lnTo>
                  <a:lnTo>
                    <a:pt x="82531" y="815952"/>
                  </a:lnTo>
                  <a:lnTo>
                    <a:pt x="57427" y="753778"/>
                  </a:lnTo>
                  <a:lnTo>
                    <a:pt x="63917" y="721586"/>
                  </a:lnTo>
                  <a:lnTo>
                    <a:pt x="111986" y="664470"/>
                  </a:lnTo>
                  <a:lnTo>
                    <a:pt x="150995" y="640831"/>
                  </a:lnTo>
                  <a:lnTo>
                    <a:pt x="198274" y="621326"/>
                  </a:lnTo>
                  <a:lnTo>
                    <a:pt x="252540" y="606599"/>
                  </a:lnTo>
                  <a:lnTo>
                    <a:pt x="312506" y="597292"/>
                  </a:lnTo>
                  <a:lnTo>
                    <a:pt x="376889" y="594047"/>
                  </a:lnTo>
                  <a:lnTo>
                    <a:pt x="441271" y="597292"/>
                  </a:lnTo>
                  <a:lnTo>
                    <a:pt x="501238" y="606599"/>
                  </a:lnTo>
                  <a:lnTo>
                    <a:pt x="555503" y="621326"/>
                  </a:lnTo>
                  <a:lnTo>
                    <a:pt x="602782" y="640831"/>
                  </a:lnTo>
                  <a:lnTo>
                    <a:pt x="641791" y="664470"/>
                  </a:lnTo>
                  <a:lnTo>
                    <a:pt x="671246" y="691603"/>
                  </a:lnTo>
                  <a:lnTo>
                    <a:pt x="696350" y="753778"/>
                  </a:lnTo>
                  <a:close/>
                </a:path>
                <a:path w="696595" h="913765">
                  <a:moveTo>
                    <a:pt x="0" y="0"/>
                  </a:moveTo>
                  <a:lnTo>
                    <a:pt x="20241" y="40479"/>
                  </a:lnTo>
                  <a:lnTo>
                    <a:pt x="41922" y="83831"/>
                  </a:lnTo>
                  <a:lnTo>
                    <a:pt x="64777" y="129528"/>
                  </a:lnTo>
                  <a:lnTo>
                    <a:pt x="88542" y="177040"/>
                  </a:lnTo>
                  <a:lnTo>
                    <a:pt x="112952" y="225841"/>
                  </a:lnTo>
                  <a:lnTo>
                    <a:pt x="137742" y="275403"/>
                  </a:lnTo>
                  <a:lnTo>
                    <a:pt x="162648" y="325198"/>
                  </a:lnTo>
                  <a:lnTo>
                    <a:pt x="187405" y="374697"/>
                  </a:lnTo>
                  <a:lnTo>
                    <a:pt x="211748" y="423373"/>
                  </a:lnTo>
                  <a:lnTo>
                    <a:pt x="235413" y="470699"/>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10" name="Image 291">
              <a:extLst>
                <a:ext uri="{FF2B5EF4-FFF2-40B4-BE49-F238E27FC236}">
                  <a16:creationId xmlns:a16="http://schemas.microsoft.com/office/drawing/2014/main" id="{64EC52F9-4B58-2AFB-0824-08C9032CA1BB}"/>
                </a:ext>
              </a:extLst>
            </p:cNvPr>
            <p:cNvPicPr/>
            <p:nvPr/>
          </p:nvPicPr>
          <p:blipFill>
            <a:blip r:embed="rId3" cstate="print"/>
            <a:stretch>
              <a:fillRect/>
            </a:stretch>
          </p:blipFill>
          <p:spPr>
            <a:xfrm>
              <a:off x="1961395" y="764933"/>
              <a:ext cx="109022" cy="145912"/>
            </a:xfrm>
            <a:prstGeom prst="rect">
              <a:avLst/>
            </a:prstGeom>
          </p:spPr>
        </p:pic>
        <p:sp>
          <p:nvSpPr>
            <p:cNvPr id="11" name="Graphic 292">
              <a:extLst>
                <a:ext uri="{FF2B5EF4-FFF2-40B4-BE49-F238E27FC236}">
                  <a16:creationId xmlns:a16="http://schemas.microsoft.com/office/drawing/2014/main" id="{9D0CAF17-055B-42B4-BFA5-569C4FF36231}"/>
                </a:ext>
              </a:extLst>
            </p:cNvPr>
            <p:cNvSpPr/>
            <p:nvPr/>
          </p:nvSpPr>
          <p:spPr>
            <a:xfrm>
              <a:off x="2130126" y="6338"/>
              <a:ext cx="2166620" cy="320040"/>
            </a:xfrm>
            <a:custGeom>
              <a:avLst/>
              <a:gdLst/>
              <a:ahLst/>
              <a:cxnLst/>
              <a:rect l="l" t="t" r="r" b="b"/>
              <a:pathLst>
                <a:path w="2166620" h="320040">
                  <a:moveTo>
                    <a:pt x="2166129" y="159730"/>
                  </a:moveTo>
                  <a:lnTo>
                    <a:pt x="2141024" y="221905"/>
                  </a:lnTo>
                  <a:lnTo>
                    <a:pt x="2111570" y="249038"/>
                  </a:lnTo>
                  <a:lnTo>
                    <a:pt x="2072561" y="272677"/>
                  </a:lnTo>
                  <a:lnTo>
                    <a:pt x="2025281" y="292182"/>
                  </a:lnTo>
                  <a:lnTo>
                    <a:pt x="1971016" y="306909"/>
                  </a:lnTo>
                  <a:lnTo>
                    <a:pt x="1911050" y="316216"/>
                  </a:lnTo>
                  <a:lnTo>
                    <a:pt x="1846667" y="319461"/>
                  </a:lnTo>
                  <a:lnTo>
                    <a:pt x="1782284" y="316216"/>
                  </a:lnTo>
                  <a:lnTo>
                    <a:pt x="1722318" y="306909"/>
                  </a:lnTo>
                  <a:lnTo>
                    <a:pt x="1668053" y="292182"/>
                  </a:lnTo>
                  <a:lnTo>
                    <a:pt x="1620773" y="272677"/>
                  </a:lnTo>
                  <a:lnTo>
                    <a:pt x="1581764" y="249038"/>
                  </a:lnTo>
                  <a:lnTo>
                    <a:pt x="1552310" y="221905"/>
                  </a:lnTo>
                  <a:lnTo>
                    <a:pt x="1527205" y="159730"/>
                  </a:lnTo>
                  <a:lnTo>
                    <a:pt x="1533695" y="127539"/>
                  </a:lnTo>
                  <a:lnTo>
                    <a:pt x="1581764" y="70423"/>
                  </a:lnTo>
                  <a:lnTo>
                    <a:pt x="1620773" y="46784"/>
                  </a:lnTo>
                  <a:lnTo>
                    <a:pt x="1668053" y="27279"/>
                  </a:lnTo>
                  <a:lnTo>
                    <a:pt x="1722318" y="12552"/>
                  </a:lnTo>
                  <a:lnTo>
                    <a:pt x="1782284" y="3245"/>
                  </a:lnTo>
                  <a:lnTo>
                    <a:pt x="1846667" y="0"/>
                  </a:lnTo>
                  <a:lnTo>
                    <a:pt x="1911050" y="3245"/>
                  </a:lnTo>
                  <a:lnTo>
                    <a:pt x="1971016" y="12552"/>
                  </a:lnTo>
                  <a:lnTo>
                    <a:pt x="2025281" y="27279"/>
                  </a:lnTo>
                  <a:lnTo>
                    <a:pt x="2072561" y="46784"/>
                  </a:lnTo>
                  <a:lnTo>
                    <a:pt x="2111570" y="70423"/>
                  </a:lnTo>
                  <a:lnTo>
                    <a:pt x="2141024" y="97556"/>
                  </a:lnTo>
                  <a:lnTo>
                    <a:pt x="2166129" y="159730"/>
                  </a:lnTo>
                  <a:close/>
                </a:path>
                <a:path w="2166620" h="320040">
                  <a:moveTo>
                    <a:pt x="0" y="159730"/>
                  </a:moveTo>
                  <a:lnTo>
                    <a:pt x="0" y="159730"/>
                  </a:lnTo>
                  <a:lnTo>
                    <a:pt x="1364401" y="159730"/>
                  </a:lnTo>
                  <a:lnTo>
                    <a:pt x="1408548" y="159730"/>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12" name="Image 293">
              <a:extLst>
                <a:ext uri="{FF2B5EF4-FFF2-40B4-BE49-F238E27FC236}">
                  <a16:creationId xmlns:a16="http://schemas.microsoft.com/office/drawing/2014/main" id="{C0CB2BAE-4853-3D47-72FD-3AE9FE3945B7}"/>
                </a:ext>
              </a:extLst>
            </p:cNvPr>
            <p:cNvPicPr/>
            <p:nvPr/>
          </p:nvPicPr>
          <p:blipFill>
            <a:blip r:embed="rId2" cstate="print"/>
            <a:stretch>
              <a:fillRect/>
            </a:stretch>
          </p:blipFill>
          <p:spPr>
            <a:xfrm>
              <a:off x="2017047" y="109022"/>
              <a:ext cx="114093" cy="114093"/>
            </a:xfrm>
            <a:prstGeom prst="rect">
              <a:avLst/>
            </a:prstGeom>
          </p:spPr>
        </p:pic>
        <p:pic>
          <p:nvPicPr>
            <p:cNvPr id="13" name="Image 294">
              <a:extLst>
                <a:ext uri="{FF2B5EF4-FFF2-40B4-BE49-F238E27FC236}">
                  <a16:creationId xmlns:a16="http://schemas.microsoft.com/office/drawing/2014/main" id="{8F31CB9E-9907-F3B4-07DB-5C54C2245FA4}"/>
                </a:ext>
              </a:extLst>
            </p:cNvPr>
            <p:cNvPicPr/>
            <p:nvPr/>
          </p:nvPicPr>
          <p:blipFill>
            <a:blip r:embed="rId2" cstate="print"/>
            <a:stretch>
              <a:fillRect/>
            </a:stretch>
          </p:blipFill>
          <p:spPr>
            <a:xfrm>
              <a:off x="3538547" y="109022"/>
              <a:ext cx="114093" cy="114093"/>
            </a:xfrm>
            <a:prstGeom prst="rect">
              <a:avLst/>
            </a:prstGeom>
          </p:spPr>
        </p:pic>
        <p:sp>
          <p:nvSpPr>
            <p:cNvPr id="14" name="Graphic 295">
              <a:extLst>
                <a:ext uri="{FF2B5EF4-FFF2-40B4-BE49-F238E27FC236}">
                  <a16:creationId xmlns:a16="http://schemas.microsoft.com/office/drawing/2014/main" id="{E0625A59-7006-0C78-56B2-6B7943C36C27}"/>
                </a:ext>
              </a:extLst>
            </p:cNvPr>
            <p:cNvSpPr/>
            <p:nvPr/>
          </p:nvSpPr>
          <p:spPr>
            <a:xfrm>
              <a:off x="2588148" y="919086"/>
              <a:ext cx="1252220" cy="320040"/>
            </a:xfrm>
            <a:custGeom>
              <a:avLst/>
              <a:gdLst/>
              <a:ahLst/>
              <a:cxnLst/>
              <a:rect l="l" t="t" r="r" b="b"/>
              <a:pathLst>
                <a:path w="1252220" h="320040">
                  <a:moveTo>
                    <a:pt x="1251733" y="159730"/>
                  </a:moveTo>
                  <a:lnTo>
                    <a:pt x="1227415" y="220857"/>
                  </a:lnTo>
                  <a:lnTo>
                    <a:pt x="1198059" y="248349"/>
                  </a:lnTo>
                  <a:lnTo>
                    <a:pt x="1158164" y="272677"/>
                  </a:lnTo>
                  <a:lnTo>
                    <a:pt x="1119799" y="289046"/>
                  </a:lnTo>
                  <a:lnTo>
                    <a:pt x="1077170" y="302086"/>
                  </a:lnTo>
                  <a:lnTo>
                    <a:pt x="1031133" y="311621"/>
                  </a:lnTo>
                  <a:lnTo>
                    <a:pt x="982547" y="317472"/>
                  </a:lnTo>
                  <a:lnTo>
                    <a:pt x="932271" y="319461"/>
                  </a:lnTo>
                  <a:lnTo>
                    <a:pt x="867888" y="316216"/>
                  </a:lnTo>
                  <a:lnTo>
                    <a:pt x="807922" y="306909"/>
                  </a:lnTo>
                  <a:lnTo>
                    <a:pt x="753657" y="292182"/>
                  </a:lnTo>
                  <a:lnTo>
                    <a:pt x="706377" y="272677"/>
                  </a:lnTo>
                  <a:lnTo>
                    <a:pt x="667368" y="249038"/>
                  </a:lnTo>
                  <a:lnTo>
                    <a:pt x="637914" y="221905"/>
                  </a:lnTo>
                  <a:lnTo>
                    <a:pt x="612809" y="159730"/>
                  </a:lnTo>
                  <a:lnTo>
                    <a:pt x="619299" y="127539"/>
                  </a:lnTo>
                  <a:lnTo>
                    <a:pt x="667368" y="70423"/>
                  </a:lnTo>
                  <a:lnTo>
                    <a:pt x="706377" y="46784"/>
                  </a:lnTo>
                  <a:lnTo>
                    <a:pt x="753657" y="27279"/>
                  </a:lnTo>
                  <a:lnTo>
                    <a:pt x="807922" y="12552"/>
                  </a:lnTo>
                  <a:lnTo>
                    <a:pt x="867888" y="3245"/>
                  </a:lnTo>
                  <a:lnTo>
                    <a:pt x="932271" y="0"/>
                  </a:lnTo>
                  <a:lnTo>
                    <a:pt x="982547" y="1989"/>
                  </a:lnTo>
                  <a:lnTo>
                    <a:pt x="1031133" y="7840"/>
                  </a:lnTo>
                  <a:lnTo>
                    <a:pt x="1077170" y="17375"/>
                  </a:lnTo>
                  <a:lnTo>
                    <a:pt x="1119799" y="30415"/>
                  </a:lnTo>
                  <a:lnTo>
                    <a:pt x="1158164" y="46784"/>
                  </a:lnTo>
                  <a:lnTo>
                    <a:pt x="1198059" y="71112"/>
                  </a:lnTo>
                  <a:lnTo>
                    <a:pt x="1227415" y="98604"/>
                  </a:lnTo>
                  <a:lnTo>
                    <a:pt x="1251733" y="159730"/>
                  </a:lnTo>
                  <a:close/>
                </a:path>
                <a:path w="1252220" h="320040">
                  <a:moveTo>
                    <a:pt x="0" y="159730"/>
                  </a:moveTo>
                  <a:lnTo>
                    <a:pt x="0" y="159730"/>
                  </a:lnTo>
                  <a:lnTo>
                    <a:pt x="450270" y="159730"/>
                  </a:lnTo>
                  <a:lnTo>
                    <a:pt x="498588" y="159730"/>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15" name="Image 296">
              <a:extLst>
                <a:ext uri="{FF2B5EF4-FFF2-40B4-BE49-F238E27FC236}">
                  <a16:creationId xmlns:a16="http://schemas.microsoft.com/office/drawing/2014/main" id="{65C8493E-EEB9-3C54-767E-405444386794}"/>
                </a:ext>
              </a:extLst>
            </p:cNvPr>
            <p:cNvPicPr/>
            <p:nvPr/>
          </p:nvPicPr>
          <p:blipFill>
            <a:blip r:embed="rId2" cstate="print"/>
            <a:stretch>
              <a:fillRect/>
            </a:stretch>
          </p:blipFill>
          <p:spPr>
            <a:xfrm>
              <a:off x="2475703" y="1021771"/>
              <a:ext cx="114093" cy="114093"/>
            </a:xfrm>
            <a:prstGeom prst="rect">
              <a:avLst/>
            </a:prstGeom>
          </p:spPr>
        </p:pic>
        <p:pic>
          <p:nvPicPr>
            <p:cNvPr id="16" name="Image 297">
              <a:extLst>
                <a:ext uri="{FF2B5EF4-FFF2-40B4-BE49-F238E27FC236}">
                  <a16:creationId xmlns:a16="http://schemas.microsoft.com/office/drawing/2014/main" id="{8BB92FFE-F9F5-25B9-7DF7-FBC372DCFEDA}"/>
                </a:ext>
              </a:extLst>
            </p:cNvPr>
            <p:cNvPicPr/>
            <p:nvPr/>
          </p:nvPicPr>
          <p:blipFill>
            <a:blip r:embed="rId2" cstate="print"/>
            <a:stretch>
              <a:fillRect/>
            </a:stretch>
          </p:blipFill>
          <p:spPr>
            <a:xfrm>
              <a:off x="3084202" y="1021771"/>
              <a:ext cx="114093" cy="114093"/>
            </a:xfrm>
            <a:prstGeom prst="rect">
              <a:avLst/>
            </a:prstGeom>
          </p:spPr>
        </p:pic>
        <p:sp>
          <p:nvSpPr>
            <p:cNvPr id="17" name="Graphic 298">
              <a:extLst>
                <a:ext uri="{FF2B5EF4-FFF2-40B4-BE49-F238E27FC236}">
                  <a16:creationId xmlns:a16="http://schemas.microsoft.com/office/drawing/2014/main" id="{C08A6009-631A-EABA-B9FD-071B94B0D087}"/>
                </a:ext>
              </a:extLst>
            </p:cNvPr>
            <p:cNvSpPr/>
            <p:nvPr/>
          </p:nvSpPr>
          <p:spPr>
            <a:xfrm>
              <a:off x="3661895" y="325039"/>
              <a:ext cx="235585" cy="471170"/>
            </a:xfrm>
            <a:custGeom>
              <a:avLst/>
              <a:gdLst/>
              <a:ahLst/>
              <a:cxnLst/>
              <a:rect l="l" t="t" r="r" b="b"/>
              <a:pathLst>
                <a:path w="235585" h="471170">
                  <a:moveTo>
                    <a:pt x="235413" y="0"/>
                  </a:moveTo>
                  <a:lnTo>
                    <a:pt x="215171" y="40479"/>
                  </a:lnTo>
                  <a:lnTo>
                    <a:pt x="193490" y="83831"/>
                  </a:lnTo>
                  <a:lnTo>
                    <a:pt x="170635" y="129528"/>
                  </a:lnTo>
                  <a:lnTo>
                    <a:pt x="146870" y="177040"/>
                  </a:lnTo>
                  <a:lnTo>
                    <a:pt x="122460" y="225841"/>
                  </a:lnTo>
                  <a:lnTo>
                    <a:pt x="97670" y="275403"/>
                  </a:lnTo>
                  <a:lnTo>
                    <a:pt x="72764" y="325198"/>
                  </a:lnTo>
                  <a:lnTo>
                    <a:pt x="48007" y="374697"/>
                  </a:lnTo>
                  <a:lnTo>
                    <a:pt x="23664" y="423373"/>
                  </a:lnTo>
                  <a:lnTo>
                    <a:pt x="0" y="470699"/>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18" name="Image 299">
              <a:extLst>
                <a:ext uri="{FF2B5EF4-FFF2-40B4-BE49-F238E27FC236}">
                  <a16:creationId xmlns:a16="http://schemas.microsoft.com/office/drawing/2014/main" id="{F02DE8C3-7C70-F561-9E66-E7AE215DDBE9}"/>
                </a:ext>
              </a:extLst>
            </p:cNvPr>
            <p:cNvPicPr/>
            <p:nvPr/>
          </p:nvPicPr>
          <p:blipFill>
            <a:blip r:embed="rId4" cstate="print"/>
            <a:stretch>
              <a:fillRect/>
            </a:stretch>
          </p:blipFill>
          <p:spPr>
            <a:xfrm>
              <a:off x="3601299" y="764933"/>
              <a:ext cx="109022" cy="145912"/>
            </a:xfrm>
            <a:prstGeom prst="rect">
              <a:avLst/>
            </a:prstGeom>
          </p:spPr>
        </p:pic>
        <p:sp>
          <p:nvSpPr>
            <p:cNvPr id="19" name="Graphic 300">
              <a:extLst>
                <a:ext uri="{FF2B5EF4-FFF2-40B4-BE49-F238E27FC236}">
                  <a16:creationId xmlns:a16="http://schemas.microsoft.com/office/drawing/2014/main" id="{2C7F680A-6601-9728-28BC-A9140D4A2709}"/>
                </a:ext>
              </a:extLst>
            </p:cNvPr>
            <p:cNvSpPr/>
            <p:nvPr/>
          </p:nvSpPr>
          <p:spPr>
            <a:xfrm>
              <a:off x="4413645" y="6338"/>
              <a:ext cx="1252220" cy="320040"/>
            </a:xfrm>
            <a:custGeom>
              <a:avLst/>
              <a:gdLst/>
              <a:ahLst/>
              <a:cxnLst/>
              <a:rect l="l" t="t" r="r" b="b"/>
              <a:pathLst>
                <a:path w="1252220" h="320040">
                  <a:moveTo>
                    <a:pt x="1251733" y="159730"/>
                  </a:moveTo>
                  <a:lnTo>
                    <a:pt x="1226628" y="221905"/>
                  </a:lnTo>
                  <a:lnTo>
                    <a:pt x="1197174" y="249038"/>
                  </a:lnTo>
                  <a:lnTo>
                    <a:pt x="1158164" y="272677"/>
                  </a:lnTo>
                  <a:lnTo>
                    <a:pt x="1110885" y="292182"/>
                  </a:lnTo>
                  <a:lnTo>
                    <a:pt x="1056620" y="306909"/>
                  </a:lnTo>
                  <a:lnTo>
                    <a:pt x="996653" y="316216"/>
                  </a:lnTo>
                  <a:lnTo>
                    <a:pt x="932271" y="319461"/>
                  </a:lnTo>
                  <a:lnTo>
                    <a:pt x="867888" y="316216"/>
                  </a:lnTo>
                  <a:lnTo>
                    <a:pt x="807922" y="306909"/>
                  </a:lnTo>
                  <a:lnTo>
                    <a:pt x="753656" y="292182"/>
                  </a:lnTo>
                  <a:lnTo>
                    <a:pt x="706377" y="272677"/>
                  </a:lnTo>
                  <a:lnTo>
                    <a:pt x="667368" y="249038"/>
                  </a:lnTo>
                  <a:lnTo>
                    <a:pt x="637914" y="221905"/>
                  </a:lnTo>
                  <a:lnTo>
                    <a:pt x="612809" y="159730"/>
                  </a:lnTo>
                  <a:lnTo>
                    <a:pt x="619299" y="127539"/>
                  </a:lnTo>
                  <a:lnTo>
                    <a:pt x="667368" y="70423"/>
                  </a:lnTo>
                  <a:lnTo>
                    <a:pt x="706377" y="46784"/>
                  </a:lnTo>
                  <a:lnTo>
                    <a:pt x="753656" y="27279"/>
                  </a:lnTo>
                  <a:lnTo>
                    <a:pt x="807922" y="12552"/>
                  </a:lnTo>
                  <a:lnTo>
                    <a:pt x="867888" y="3245"/>
                  </a:lnTo>
                  <a:lnTo>
                    <a:pt x="932271" y="0"/>
                  </a:lnTo>
                  <a:lnTo>
                    <a:pt x="996653" y="3245"/>
                  </a:lnTo>
                  <a:lnTo>
                    <a:pt x="1056620" y="12552"/>
                  </a:lnTo>
                  <a:lnTo>
                    <a:pt x="1110885" y="27279"/>
                  </a:lnTo>
                  <a:lnTo>
                    <a:pt x="1158164" y="46784"/>
                  </a:lnTo>
                  <a:lnTo>
                    <a:pt x="1197174" y="70423"/>
                  </a:lnTo>
                  <a:lnTo>
                    <a:pt x="1226628" y="97556"/>
                  </a:lnTo>
                  <a:lnTo>
                    <a:pt x="1251733" y="159730"/>
                  </a:lnTo>
                  <a:close/>
                </a:path>
                <a:path w="1252220" h="320040">
                  <a:moveTo>
                    <a:pt x="0" y="159730"/>
                  </a:moveTo>
                  <a:lnTo>
                    <a:pt x="0" y="159730"/>
                  </a:lnTo>
                  <a:lnTo>
                    <a:pt x="450270" y="159730"/>
                  </a:lnTo>
                  <a:lnTo>
                    <a:pt x="498588" y="159730"/>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20" name="Image 301">
              <a:extLst>
                <a:ext uri="{FF2B5EF4-FFF2-40B4-BE49-F238E27FC236}">
                  <a16:creationId xmlns:a16="http://schemas.microsoft.com/office/drawing/2014/main" id="{784BE35F-D8CC-9126-35EE-0AB8276EEF6E}"/>
                </a:ext>
              </a:extLst>
            </p:cNvPr>
            <p:cNvPicPr/>
            <p:nvPr/>
          </p:nvPicPr>
          <p:blipFill>
            <a:blip r:embed="rId2" cstate="print"/>
            <a:stretch>
              <a:fillRect/>
            </a:stretch>
          </p:blipFill>
          <p:spPr>
            <a:xfrm>
              <a:off x="4301200" y="109022"/>
              <a:ext cx="114093" cy="114093"/>
            </a:xfrm>
            <a:prstGeom prst="rect">
              <a:avLst/>
            </a:prstGeom>
          </p:spPr>
        </p:pic>
        <p:pic>
          <p:nvPicPr>
            <p:cNvPr id="21" name="Image 302">
              <a:extLst>
                <a:ext uri="{FF2B5EF4-FFF2-40B4-BE49-F238E27FC236}">
                  <a16:creationId xmlns:a16="http://schemas.microsoft.com/office/drawing/2014/main" id="{14E0730D-E3D7-3205-ADFE-DA231C22C6AF}"/>
                </a:ext>
              </a:extLst>
            </p:cNvPr>
            <p:cNvPicPr/>
            <p:nvPr/>
          </p:nvPicPr>
          <p:blipFill>
            <a:blip r:embed="rId2" cstate="print"/>
            <a:stretch>
              <a:fillRect/>
            </a:stretch>
          </p:blipFill>
          <p:spPr>
            <a:xfrm>
              <a:off x="4909699" y="109022"/>
              <a:ext cx="114093" cy="114093"/>
            </a:xfrm>
            <a:prstGeom prst="rect">
              <a:avLst/>
            </a:prstGeom>
          </p:spPr>
        </p:pic>
        <p:sp>
          <p:nvSpPr>
            <p:cNvPr id="22" name="Textbox 303">
              <a:extLst>
                <a:ext uri="{FF2B5EF4-FFF2-40B4-BE49-F238E27FC236}">
                  <a16:creationId xmlns:a16="http://schemas.microsoft.com/office/drawing/2014/main" id="{2D4A9A9A-1111-BAB6-0C90-0FB3E54467D9}"/>
                </a:ext>
              </a:extLst>
            </p:cNvPr>
            <p:cNvSpPr txBox="1"/>
            <p:nvPr/>
          </p:nvSpPr>
          <p:spPr>
            <a:xfrm>
              <a:off x="208781" y="5206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AS1</a:t>
              </a:r>
              <a:endParaRPr lang="zh-CN" sz="1100">
                <a:effectLst/>
                <a:latin typeface="Times New Roman" panose="02020603050405020304" pitchFamily="18" charset="0"/>
                <a:ea typeface="Times New Roman" panose="02020603050405020304" pitchFamily="18" charset="0"/>
              </a:endParaRPr>
            </a:p>
          </p:txBody>
        </p:sp>
        <p:sp>
          <p:nvSpPr>
            <p:cNvPr id="23" name="Textbox 304">
              <a:extLst>
                <a:ext uri="{FF2B5EF4-FFF2-40B4-BE49-F238E27FC236}">
                  <a16:creationId xmlns:a16="http://schemas.microsoft.com/office/drawing/2014/main" id="{B79370E9-4317-FDB1-C84B-F81D0597BD29}"/>
                </a:ext>
              </a:extLst>
            </p:cNvPr>
            <p:cNvSpPr txBox="1"/>
            <p:nvPr/>
          </p:nvSpPr>
          <p:spPr>
            <a:xfrm>
              <a:off x="1580381" y="5206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AS2</a:t>
              </a:r>
              <a:endParaRPr lang="zh-CN" sz="1100">
                <a:effectLst/>
                <a:latin typeface="Times New Roman" panose="02020603050405020304" pitchFamily="18" charset="0"/>
                <a:ea typeface="Times New Roman" panose="02020603050405020304" pitchFamily="18" charset="0"/>
              </a:endParaRPr>
            </a:p>
          </p:txBody>
        </p:sp>
        <p:sp>
          <p:nvSpPr>
            <p:cNvPr id="24" name="Textbox 305">
              <a:extLst>
                <a:ext uri="{FF2B5EF4-FFF2-40B4-BE49-F238E27FC236}">
                  <a16:creationId xmlns:a16="http://schemas.microsoft.com/office/drawing/2014/main" id="{9B810E3A-9BEF-E545-2C3C-4D626BFC6F77}"/>
                </a:ext>
              </a:extLst>
            </p:cNvPr>
            <p:cNvSpPr txBox="1"/>
            <p:nvPr/>
          </p:nvSpPr>
          <p:spPr>
            <a:xfrm>
              <a:off x="3866381" y="5199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AS5</a:t>
              </a:r>
              <a:endParaRPr lang="zh-CN" sz="1100">
                <a:effectLst/>
                <a:latin typeface="Times New Roman" panose="02020603050405020304" pitchFamily="18" charset="0"/>
                <a:ea typeface="Times New Roman" panose="02020603050405020304" pitchFamily="18" charset="0"/>
              </a:endParaRPr>
            </a:p>
          </p:txBody>
        </p:sp>
        <p:sp>
          <p:nvSpPr>
            <p:cNvPr id="25" name="Textbox 306">
              <a:extLst>
                <a:ext uri="{FF2B5EF4-FFF2-40B4-BE49-F238E27FC236}">
                  <a16:creationId xmlns:a16="http://schemas.microsoft.com/office/drawing/2014/main" id="{CF882A61-B952-171C-AEA6-035EF10394B6}"/>
                </a:ext>
              </a:extLst>
            </p:cNvPr>
            <p:cNvSpPr txBox="1"/>
            <p:nvPr/>
          </p:nvSpPr>
          <p:spPr>
            <a:xfrm>
              <a:off x="5237981" y="5199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AS6</a:t>
              </a:r>
              <a:endParaRPr lang="zh-CN" sz="1100">
                <a:effectLst/>
                <a:latin typeface="Times New Roman" panose="02020603050405020304" pitchFamily="18" charset="0"/>
                <a:ea typeface="Times New Roman" panose="02020603050405020304" pitchFamily="18" charset="0"/>
              </a:endParaRPr>
            </a:p>
          </p:txBody>
        </p:sp>
        <p:sp>
          <p:nvSpPr>
            <p:cNvPr id="26" name="Textbox 307">
              <a:extLst>
                <a:ext uri="{FF2B5EF4-FFF2-40B4-BE49-F238E27FC236}">
                  <a16:creationId xmlns:a16="http://schemas.microsoft.com/office/drawing/2014/main" id="{F9946B19-D954-2E0C-D804-E7ED1EBE736A}"/>
                </a:ext>
              </a:extLst>
            </p:cNvPr>
            <p:cNvSpPr txBox="1"/>
            <p:nvPr/>
          </p:nvSpPr>
          <p:spPr>
            <a:xfrm>
              <a:off x="2037581" y="96646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AS3</a:t>
              </a:r>
              <a:endParaRPr lang="zh-CN" sz="1100">
                <a:effectLst/>
                <a:latin typeface="Times New Roman" panose="02020603050405020304" pitchFamily="18" charset="0"/>
                <a:ea typeface="Times New Roman" panose="02020603050405020304" pitchFamily="18" charset="0"/>
              </a:endParaRPr>
            </a:p>
          </p:txBody>
        </p:sp>
        <p:sp>
          <p:nvSpPr>
            <p:cNvPr id="27" name="Textbox 308">
              <a:extLst>
                <a:ext uri="{FF2B5EF4-FFF2-40B4-BE49-F238E27FC236}">
                  <a16:creationId xmlns:a16="http://schemas.microsoft.com/office/drawing/2014/main" id="{7FA54791-A6A9-DE30-0CC2-F51015282FA1}"/>
                </a:ext>
              </a:extLst>
            </p:cNvPr>
            <p:cNvSpPr txBox="1"/>
            <p:nvPr/>
          </p:nvSpPr>
          <p:spPr>
            <a:xfrm>
              <a:off x="3409181" y="96646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AS4</a:t>
              </a:r>
              <a:endParaRPr lang="zh-CN" sz="1100">
                <a:effectLst/>
                <a:latin typeface="Times New Roman" panose="02020603050405020304" pitchFamily="18" charset="0"/>
                <a:ea typeface="Times New Roman" panose="02020603050405020304" pitchFamily="18" charset="0"/>
              </a:endParaRPr>
            </a:p>
          </p:txBody>
        </p:sp>
      </p:grpSp>
      <p:sp>
        <p:nvSpPr>
          <p:cNvPr id="28" name="Text Box 2">
            <a:extLst>
              <a:ext uri="{FF2B5EF4-FFF2-40B4-BE49-F238E27FC236}">
                <a16:creationId xmlns:a16="http://schemas.microsoft.com/office/drawing/2014/main" id="{ECA6629D-EF69-1570-28EC-6D03E315A2AF}"/>
              </a:ext>
            </a:extLst>
          </p:cNvPr>
          <p:cNvSpPr txBox="1">
            <a:spLocks noChangeArrowheads="1"/>
          </p:cNvSpPr>
          <p:nvPr/>
        </p:nvSpPr>
        <p:spPr bwMode="auto">
          <a:xfrm>
            <a:off x="6138622" y="3702110"/>
            <a:ext cx="5845505" cy="2554545"/>
          </a:xfrm>
          <a:prstGeom prst="rect">
            <a:avLst/>
          </a:prstGeom>
          <a:solidFill>
            <a:schemeClr val="bg1">
              <a:lumMod val="85000"/>
            </a:schemeClr>
          </a:solidFill>
          <a:ln w="9525">
            <a:solidFill>
              <a:srgbClr val="000000"/>
            </a:solidFill>
            <a:miter lim="800000"/>
            <a:headEnd/>
            <a:tailEnd/>
          </a:ln>
        </p:spPr>
        <p:txBody>
          <a:bodyPr rot="0" vert="horz" wrap="square" lIns="91440" tIns="45720" rIns="91440" bIns="45720" anchor="t" anchorCtr="0">
            <a:spAutoFit/>
          </a:bodyPr>
          <a:lstStyle/>
          <a:p>
            <a:pPr marL="342900" lvl="0" indent="-342900">
              <a:buFont typeface="Times New Roman" panose="02020603050405020304" pitchFamily="18" charset="0"/>
              <a:buChar char="●"/>
              <a:tabLst>
                <a:tab pos="228600" algn="l"/>
              </a:tabLst>
            </a:pPr>
            <a:r>
              <a:rPr lang="en-US" sz="1600" dirty="0">
                <a:effectLst/>
                <a:latin typeface="Times New Roman" panose="02020603050405020304" pitchFamily="18" charset="0"/>
                <a:ea typeface="Times New Roman" panose="02020603050405020304" pitchFamily="18" charset="0"/>
              </a:rPr>
              <a:t>Under Gao-Rexford, a route is </a:t>
            </a:r>
            <a:r>
              <a:rPr lang="en-US" sz="1600" b="1" dirty="0">
                <a:effectLst/>
                <a:latin typeface="Times New Roman" panose="02020603050405020304" pitchFamily="18" charset="0"/>
                <a:ea typeface="Times New Roman" panose="02020603050405020304" pitchFamily="18" charset="0"/>
              </a:rPr>
              <a:t>legal</a:t>
            </a:r>
            <a:r>
              <a:rPr lang="en-US" sz="1600" dirty="0">
                <a:effectLst/>
                <a:latin typeface="Times New Roman" panose="02020603050405020304" pitchFamily="18" charset="0"/>
                <a:ea typeface="Times New Roman" panose="02020603050405020304" pitchFamily="18" charset="0"/>
              </a:rPr>
              <a:t> if it is </a:t>
            </a:r>
            <a:r>
              <a:rPr lang="en-US" sz="1600" b="1" dirty="0">
                <a:effectLst/>
                <a:latin typeface="Times New Roman" panose="02020603050405020304" pitchFamily="18" charset="0"/>
                <a:ea typeface="Times New Roman" panose="02020603050405020304" pitchFamily="18" charset="0"/>
              </a:rPr>
              <a:t>valley-free</a:t>
            </a:r>
            <a:r>
              <a:rPr lang="en-US" sz="1600" dirty="0">
                <a:effectLst/>
                <a:latin typeface="Times New Roman" panose="02020603050405020304" pitchFamily="18" charset="0"/>
                <a:ea typeface="Times New Roman" panose="02020603050405020304" pitchFamily="18" charset="0"/>
              </a:rPr>
              <a:t> and respects export preference rules:</a:t>
            </a:r>
            <a:endParaRPr lang="zh-CN" sz="1600" dirty="0">
              <a:effectLst/>
              <a:latin typeface="Times New Roman" panose="02020603050405020304" pitchFamily="18" charset="0"/>
              <a:ea typeface="Times New Roman" panose="02020603050405020304" pitchFamily="18" charset="0"/>
            </a:endParaRPr>
          </a:p>
          <a:p>
            <a:pPr marL="742950" lvl="1" indent="-285750">
              <a:buFont typeface="Times New Roman" panose="02020603050405020304" pitchFamily="18" charset="0"/>
              <a:buChar char="○"/>
              <a:tabLst>
                <a:tab pos="685800" algn="l"/>
              </a:tabLst>
            </a:pPr>
            <a:r>
              <a:rPr lang="en-US" sz="1600" dirty="0">
                <a:effectLst/>
                <a:latin typeface="Times New Roman" panose="02020603050405020304" pitchFamily="18" charset="0"/>
                <a:ea typeface="Times New Roman" panose="02020603050405020304" pitchFamily="18" charset="0"/>
              </a:rPr>
              <a:t>an AS may learn a route from a </a:t>
            </a:r>
            <a:r>
              <a:rPr lang="en-US" sz="1600" b="1" dirty="0">
                <a:effectLst/>
                <a:latin typeface="Times New Roman" panose="02020603050405020304" pitchFamily="18" charset="0"/>
                <a:ea typeface="Times New Roman" panose="02020603050405020304" pitchFamily="18" charset="0"/>
              </a:rPr>
              <a:t>customer</a:t>
            </a:r>
            <a:r>
              <a:rPr lang="en-US" sz="1600" dirty="0">
                <a:effectLst/>
                <a:latin typeface="Times New Roman" panose="02020603050405020304" pitchFamily="18" charset="0"/>
                <a:ea typeface="Times New Roman" panose="02020603050405020304" pitchFamily="18" charset="0"/>
              </a:rPr>
              <a:t>, </a:t>
            </a:r>
            <a:r>
              <a:rPr lang="en-US" sz="1600" b="1" dirty="0">
                <a:effectLst/>
                <a:latin typeface="Times New Roman" panose="02020603050405020304" pitchFamily="18" charset="0"/>
                <a:ea typeface="Times New Roman" panose="02020603050405020304" pitchFamily="18" charset="0"/>
              </a:rPr>
              <a:t>peer</a:t>
            </a:r>
            <a:r>
              <a:rPr lang="en-US" sz="1600" dirty="0">
                <a:effectLst/>
                <a:latin typeface="Times New Roman" panose="02020603050405020304" pitchFamily="18" charset="0"/>
                <a:ea typeface="Times New Roman" panose="02020603050405020304" pitchFamily="18" charset="0"/>
              </a:rPr>
              <a:t>, or </a:t>
            </a:r>
            <a:r>
              <a:rPr lang="en-US" sz="1600" b="1" dirty="0">
                <a:effectLst/>
                <a:latin typeface="Times New Roman" panose="02020603050405020304" pitchFamily="18" charset="0"/>
                <a:ea typeface="Times New Roman" panose="02020603050405020304" pitchFamily="18" charset="0"/>
              </a:rPr>
              <a:t>provider</a:t>
            </a:r>
            <a:r>
              <a:rPr lang="en-US" sz="1600" dirty="0">
                <a:effectLst/>
                <a:latin typeface="Times New Roman" panose="02020603050405020304" pitchFamily="18" charset="0"/>
                <a:ea typeface="Times New Roman" panose="02020603050405020304" pitchFamily="18" charset="0"/>
              </a:rPr>
              <a:t>; </a:t>
            </a:r>
            <a:endParaRPr lang="zh-CN" sz="1600" dirty="0">
              <a:effectLst/>
              <a:latin typeface="Times New Roman" panose="02020603050405020304" pitchFamily="18" charset="0"/>
              <a:ea typeface="Times New Roman" panose="02020603050405020304" pitchFamily="18" charset="0"/>
            </a:endParaRPr>
          </a:p>
          <a:p>
            <a:pPr marL="742950" lvl="1" indent="-285750">
              <a:buFont typeface="Times New Roman" panose="02020603050405020304" pitchFamily="18" charset="0"/>
              <a:buChar char="○"/>
              <a:tabLst>
                <a:tab pos="685800" algn="l"/>
              </a:tabLst>
            </a:pPr>
            <a:r>
              <a:rPr lang="en-US" sz="1600" dirty="0">
                <a:effectLst/>
                <a:latin typeface="Times New Roman" panose="02020603050405020304" pitchFamily="18" charset="0"/>
                <a:ea typeface="Times New Roman" panose="02020603050405020304" pitchFamily="18" charset="0"/>
              </a:rPr>
              <a:t>it prefers </a:t>
            </a:r>
            <a:r>
              <a:rPr lang="en-US" sz="1600" b="1" dirty="0">
                <a:effectLst/>
                <a:latin typeface="Times New Roman" panose="02020603050405020304" pitchFamily="18" charset="0"/>
                <a:ea typeface="Times New Roman" panose="02020603050405020304" pitchFamily="18" charset="0"/>
              </a:rPr>
              <a:t>customer routes</a:t>
            </a:r>
            <a:r>
              <a:rPr lang="en-US" sz="1600" dirty="0">
                <a:effectLst/>
                <a:latin typeface="Times New Roman" panose="02020603050405020304" pitchFamily="18" charset="0"/>
                <a:ea typeface="Times New Roman" panose="02020603050405020304" pitchFamily="18" charset="0"/>
              </a:rPr>
              <a:t> over </a:t>
            </a:r>
            <a:r>
              <a:rPr lang="en-US" sz="1600" b="1" dirty="0">
                <a:effectLst/>
                <a:latin typeface="Times New Roman" panose="02020603050405020304" pitchFamily="18" charset="0"/>
                <a:ea typeface="Times New Roman" panose="02020603050405020304" pitchFamily="18" charset="0"/>
              </a:rPr>
              <a:t>peer routes</a:t>
            </a:r>
            <a:r>
              <a:rPr lang="en-US" sz="1600" dirty="0">
                <a:effectLst/>
                <a:latin typeface="Times New Roman" panose="02020603050405020304" pitchFamily="18" charset="0"/>
                <a:ea typeface="Times New Roman" panose="02020603050405020304" pitchFamily="18" charset="0"/>
              </a:rPr>
              <a:t> over </a:t>
            </a:r>
            <a:r>
              <a:rPr lang="en-US" sz="1600" b="1" dirty="0">
                <a:effectLst/>
                <a:latin typeface="Times New Roman" panose="02020603050405020304" pitchFamily="18" charset="0"/>
                <a:ea typeface="Times New Roman" panose="02020603050405020304" pitchFamily="18" charset="0"/>
              </a:rPr>
              <a:t>provider routes</a:t>
            </a:r>
            <a:r>
              <a:rPr lang="en-US" sz="1600" dirty="0">
                <a:effectLst/>
                <a:latin typeface="Times New Roman" panose="02020603050405020304" pitchFamily="18" charset="0"/>
                <a:ea typeface="Times New Roman" panose="02020603050405020304" pitchFamily="18" charset="0"/>
              </a:rPr>
              <a:t>; </a:t>
            </a:r>
            <a:endParaRPr lang="zh-CN" sz="1600" dirty="0">
              <a:effectLst/>
              <a:latin typeface="Times New Roman" panose="02020603050405020304" pitchFamily="18" charset="0"/>
              <a:ea typeface="Times New Roman" panose="02020603050405020304" pitchFamily="18" charset="0"/>
            </a:endParaRPr>
          </a:p>
          <a:p>
            <a:pPr marL="742950" lvl="1" indent="-285750">
              <a:buFont typeface="Times New Roman" panose="02020603050405020304" pitchFamily="18" charset="0"/>
              <a:buChar char="○"/>
              <a:tabLst>
                <a:tab pos="685800" algn="l"/>
              </a:tabLst>
            </a:pPr>
            <a:r>
              <a:rPr lang="en-US" sz="1600" dirty="0">
                <a:effectLst/>
                <a:latin typeface="Times New Roman" panose="02020603050405020304" pitchFamily="18" charset="0"/>
                <a:ea typeface="Times New Roman" panose="02020603050405020304" pitchFamily="18" charset="0"/>
              </a:rPr>
              <a:t>it exports </a:t>
            </a:r>
            <a:r>
              <a:rPr lang="en-US" sz="1600" b="1" dirty="0">
                <a:effectLst/>
                <a:latin typeface="Times New Roman" panose="02020603050405020304" pitchFamily="18" charset="0"/>
                <a:ea typeface="Times New Roman" panose="02020603050405020304" pitchFamily="18" charset="0"/>
              </a:rPr>
              <a:t>customer-learned routes</a:t>
            </a:r>
            <a:r>
              <a:rPr lang="en-US" sz="1600" dirty="0">
                <a:effectLst/>
                <a:latin typeface="Times New Roman" panose="02020603050405020304" pitchFamily="18" charset="0"/>
                <a:ea typeface="Times New Roman" panose="02020603050405020304" pitchFamily="18" charset="0"/>
              </a:rPr>
              <a:t> to everyone, but </a:t>
            </a:r>
            <a:r>
              <a:rPr lang="en-US" sz="1600" b="1" dirty="0">
                <a:effectLst/>
                <a:latin typeface="Times New Roman" panose="02020603050405020304" pitchFamily="18" charset="0"/>
                <a:ea typeface="Times New Roman" panose="02020603050405020304" pitchFamily="18" charset="0"/>
              </a:rPr>
              <a:t>peer/provider-learned routes only to customers</a:t>
            </a:r>
            <a:r>
              <a:rPr lang="en-US" sz="1600" dirty="0">
                <a:effectLst/>
                <a:latin typeface="Times New Roman" panose="02020603050405020304" pitchFamily="18" charset="0"/>
                <a:ea typeface="Times New Roman" panose="02020603050405020304" pitchFamily="18" charset="0"/>
              </a:rPr>
              <a:t>.</a:t>
            </a:r>
            <a:endParaRPr lang="zh-CN" sz="1600" dirty="0">
              <a:effectLst/>
              <a:latin typeface="Times New Roman" panose="02020603050405020304" pitchFamily="18" charset="0"/>
              <a:ea typeface="Times New Roman" panose="02020603050405020304" pitchFamily="18" charset="0"/>
            </a:endParaRPr>
          </a:p>
          <a:p>
            <a:pPr marL="742950" lvl="1" indent="-285750">
              <a:buFont typeface="Times New Roman" panose="02020603050405020304" pitchFamily="18" charset="0"/>
              <a:buChar char="○"/>
              <a:tabLst>
                <a:tab pos="685800" algn="l"/>
              </a:tabLst>
            </a:pPr>
            <a:r>
              <a:rPr lang="en-US" sz="1600" dirty="0">
                <a:effectLst/>
                <a:latin typeface="Times New Roman" panose="02020603050405020304" pitchFamily="18" charset="0"/>
                <a:ea typeface="Times New Roman" panose="02020603050405020304" pitchFamily="18" charset="0"/>
              </a:rPr>
              <a:t>Every intermediate AS on a legal path has at least one customer neighbor along that</a:t>
            </a:r>
            <a:r>
              <a:rPr lang="en-US" sz="1600" dirty="0">
                <a:effectLst/>
                <a:latin typeface="Times New Roman" panose="02020603050405020304" pitchFamily="18" charset="0"/>
                <a:ea typeface="宋体" panose="02010600030101010101" pitchFamily="2" charset="-122"/>
              </a:rPr>
              <a:t> </a:t>
            </a:r>
            <a:r>
              <a:rPr lang="en-US" sz="1600" dirty="0">
                <a:effectLst/>
                <a:latin typeface="Times New Roman" panose="02020603050405020304" pitchFamily="18" charset="0"/>
                <a:ea typeface="Times New Roman" panose="02020603050405020304" pitchFamily="18" charset="0"/>
              </a:rPr>
              <a:t>path.</a:t>
            </a:r>
            <a:endParaRPr lang="zh-CN"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559582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8AADF-F42C-D1D8-3A09-2FD7E9AC11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D7DC1E-9256-DB6E-170A-A168DEA8106A}"/>
              </a:ext>
            </a:extLst>
          </p:cNvPr>
          <p:cNvSpPr>
            <a:spLocks noGrp="1"/>
          </p:cNvSpPr>
          <p:nvPr>
            <p:ph type="title"/>
          </p:nvPr>
        </p:nvSpPr>
        <p:spPr/>
        <p:txBody>
          <a:bodyPr>
            <a:normAutofit/>
          </a:bodyPr>
          <a:lstStyle/>
          <a:p>
            <a:r>
              <a:rPr lang="nl-NL" altLang="zh-CN" dirty="0"/>
              <a:t>Lecture 8 - Inter-Domain Routing ANS</a:t>
            </a:r>
            <a:endParaRPr lang="zh-CN" altLang="en-US" dirty="0"/>
          </a:p>
        </p:txBody>
      </p:sp>
      <p:sp>
        <p:nvSpPr>
          <p:cNvPr id="3" name="Slide Number Placeholder 2">
            <a:extLst>
              <a:ext uri="{FF2B5EF4-FFF2-40B4-BE49-F238E27FC236}">
                <a16:creationId xmlns:a16="http://schemas.microsoft.com/office/drawing/2014/main" id="{0F23157D-7D0B-29CE-89BD-216D38E8DBF5}"/>
              </a:ext>
            </a:extLst>
          </p:cNvPr>
          <p:cNvSpPr>
            <a:spLocks noGrp="1"/>
          </p:cNvSpPr>
          <p:nvPr>
            <p:ph type="sldNum" sz="quarter" idx="12"/>
          </p:nvPr>
        </p:nvSpPr>
        <p:spPr/>
        <p:txBody>
          <a:bodyPr/>
          <a:lstStyle/>
          <a:p>
            <a:fld id="{EA7C8D44-3667-46F6-9772-CC52308E2A7F}" type="slidenum">
              <a:rPr kumimoji="0" lang="en-US" smtClean="0"/>
              <a:pPr/>
              <a:t>27</a:t>
            </a:fld>
            <a:endParaRPr kumimoji="0" lang="en-US" dirty="0"/>
          </a:p>
        </p:txBody>
      </p:sp>
      <p:sp>
        <p:nvSpPr>
          <p:cNvPr id="4" name="Content Placeholder 3">
            <a:extLst>
              <a:ext uri="{FF2B5EF4-FFF2-40B4-BE49-F238E27FC236}">
                <a16:creationId xmlns:a16="http://schemas.microsoft.com/office/drawing/2014/main" id="{45B2886A-338B-231A-59F1-410C6F0D8C57}"/>
              </a:ext>
            </a:extLst>
          </p:cNvPr>
          <p:cNvSpPr>
            <a:spLocks noGrp="1"/>
          </p:cNvSpPr>
          <p:nvPr>
            <p:ph sz="quarter" idx="1"/>
          </p:nvPr>
        </p:nvSpPr>
        <p:spPr>
          <a:xfrm>
            <a:off x="601038" y="1134140"/>
            <a:ext cx="5597855" cy="5638800"/>
          </a:xfrm>
        </p:spPr>
        <p:txBody>
          <a:bodyPr>
            <a:normAutofit fontScale="55000" lnSpcReduction="20000"/>
          </a:bodyPr>
          <a:lstStyle/>
          <a:p>
            <a:r>
              <a:rPr lang="en-US" altLang="zh-CN" dirty="0"/>
              <a:t>Q1 Source AS1, destination AS3.</a:t>
            </a:r>
          </a:p>
          <a:p>
            <a:pPr lvl="1"/>
            <a:r>
              <a:rPr lang="en-US" altLang="zh-CN" sz="2500" dirty="0"/>
              <a:t>ANS: There are two possible paths:</a:t>
            </a:r>
            <a:endParaRPr lang="zh-CN" altLang="zh-CN" sz="2500" dirty="0"/>
          </a:p>
          <a:p>
            <a:pPr lvl="1"/>
            <a:r>
              <a:rPr lang="en-US" altLang="zh-CN" sz="2500" dirty="0"/>
              <a:t>AS1 → AS2 → AS3: This path </a:t>
            </a:r>
            <a:r>
              <a:rPr lang="en-US" altLang="zh-CN" sz="2500" b="1" dirty="0"/>
              <a:t>works</a:t>
            </a:r>
            <a:r>
              <a:rPr lang="en-US" altLang="zh-CN" sz="2500" dirty="0"/>
              <a:t> because the intermediate AS AS2 has a customer neighbor AS3 along that path. In other words, AS3 will advertise to AS2, and AS2 will advertise to AS1, creating the path.</a:t>
            </a:r>
            <a:endParaRPr lang="zh-CN" altLang="zh-CN" sz="2500" dirty="0"/>
          </a:p>
          <a:p>
            <a:pPr lvl="1"/>
            <a:r>
              <a:rPr lang="en-US" altLang="zh-CN" sz="2500" dirty="0"/>
              <a:t>AS1 → AS2 → AS5 → AS4 → AS3: This path </a:t>
            </a:r>
            <a:r>
              <a:rPr lang="en-US" altLang="zh-CN" sz="2500" b="1" dirty="0"/>
              <a:t>does not work</a:t>
            </a:r>
            <a:r>
              <a:rPr lang="en-US" altLang="zh-CN" sz="2500" dirty="0"/>
              <a:t> because AS2 does not have a customer neighbor along that path (both neighbors are peers).</a:t>
            </a:r>
            <a:endParaRPr lang="zh-CN" altLang="zh-CN" dirty="0"/>
          </a:p>
          <a:p>
            <a:r>
              <a:rPr lang="en-US" altLang="zh-CN" dirty="0"/>
              <a:t>Q2 Source AS1, destination AS4.</a:t>
            </a:r>
          </a:p>
          <a:p>
            <a:pPr lvl="1"/>
            <a:r>
              <a:rPr lang="en-US" altLang="zh-CN" sz="2500" dirty="0"/>
              <a:t>ANS: There are two possible paths:</a:t>
            </a:r>
            <a:endParaRPr lang="zh-CN" altLang="zh-CN" sz="2500" dirty="0"/>
          </a:p>
          <a:p>
            <a:pPr lvl="1"/>
            <a:r>
              <a:rPr lang="en-US" altLang="zh-CN" sz="2500" dirty="0"/>
              <a:t>AS1 → AS2 → AS3 → AS4: This path </a:t>
            </a:r>
            <a:r>
              <a:rPr lang="en-US" altLang="zh-CN" sz="2500" b="1" dirty="0"/>
              <a:t>does not work</a:t>
            </a:r>
            <a:r>
              <a:rPr lang="en-US" altLang="zh-CN" sz="2500" dirty="0"/>
              <a:t> because AS3 does not have a customer neighbor along that path.</a:t>
            </a:r>
            <a:endParaRPr lang="zh-CN" altLang="zh-CN" sz="2500" dirty="0"/>
          </a:p>
          <a:p>
            <a:pPr lvl="1"/>
            <a:r>
              <a:rPr lang="en-US" altLang="zh-CN" sz="2500" dirty="0"/>
              <a:t>AS1 → AS2 → AS5 → AS4: This path</a:t>
            </a:r>
            <a:r>
              <a:rPr lang="en-US" altLang="zh-CN" sz="2500" b="1" dirty="0"/>
              <a:t> does not work</a:t>
            </a:r>
            <a:r>
              <a:rPr lang="en-US" altLang="zh-CN" sz="2500" dirty="0"/>
              <a:t> because AS2 does not have a customer neighbor along that path.</a:t>
            </a:r>
            <a:endParaRPr lang="zh-CN" altLang="zh-CN" sz="2500" dirty="0"/>
          </a:p>
          <a:p>
            <a:pPr lvl="1"/>
            <a:r>
              <a:rPr lang="en-US" altLang="zh-CN" sz="2500" dirty="0"/>
              <a:t>Since none of the paths are valid, it’s not possible to send packets from AS1 to AS4.</a:t>
            </a:r>
            <a:endParaRPr lang="zh-CN" altLang="zh-CN" sz="2500" dirty="0"/>
          </a:p>
          <a:p>
            <a:r>
              <a:rPr lang="en-US" altLang="zh-CN" dirty="0"/>
              <a:t>Q3 Source AS2, destination AS4.</a:t>
            </a:r>
          </a:p>
          <a:p>
            <a:pPr lvl="1"/>
            <a:r>
              <a:rPr lang="en-US" altLang="zh-CN" sz="2500" dirty="0"/>
              <a:t>ANS: There are two possible paths:</a:t>
            </a:r>
            <a:endParaRPr lang="zh-CN" altLang="zh-CN" sz="2500" dirty="0"/>
          </a:p>
          <a:p>
            <a:pPr lvl="1"/>
            <a:r>
              <a:rPr lang="en-US" altLang="zh-CN" sz="2500" dirty="0"/>
              <a:t>AS2 → AS3 → AS4: This path </a:t>
            </a:r>
            <a:r>
              <a:rPr lang="en-US" altLang="zh-CN" sz="2500" b="1" dirty="0"/>
              <a:t>doesn’t work</a:t>
            </a:r>
            <a:r>
              <a:rPr lang="en-US" altLang="zh-CN" sz="2500" dirty="0"/>
              <a:t> because AS3 does not have a customer neighbor along that path.</a:t>
            </a:r>
            <a:endParaRPr lang="zh-CN" altLang="zh-CN" sz="2500" dirty="0"/>
          </a:p>
          <a:p>
            <a:pPr lvl="1"/>
            <a:r>
              <a:rPr lang="en-US" altLang="zh-CN" sz="2500" dirty="0"/>
              <a:t>AS2 → AS5 → AS4: This path </a:t>
            </a:r>
            <a:r>
              <a:rPr lang="en-US" altLang="zh-CN" sz="2500" b="1" dirty="0"/>
              <a:t>works</a:t>
            </a:r>
            <a:r>
              <a:rPr lang="en-US" altLang="zh-CN" sz="2500" dirty="0"/>
              <a:t> because AS5 has a customer neighbor AS4 along that path. In other words, AS4 will advertise to AS5, and AS5 will advertise to AS2, creating the path..</a:t>
            </a:r>
            <a:endParaRPr lang="zh-CN" altLang="zh-CN" sz="2500" dirty="0"/>
          </a:p>
        </p:txBody>
      </p:sp>
      <p:grpSp>
        <p:nvGrpSpPr>
          <p:cNvPr id="5" name="Group 4">
            <a:extLst>
              <a:ext uri="{FF2B5EF4-FFF2-40B4-BE49-F238E27FC236}">
                <a16:creationId xmlns:a16="http://schemas.microsoft.com/office/drawing/2014/main" id="{192768B5-25EE-4CEF-8B2C-CCED0E6977F7}"/>
              </a:ext>
            </a:extLst>
          </p:cNvPr>
          <p:cNvGrpSpPr>
            <a:grpSpLocks/>
          </p:cNvGrpSpPr>
          <p:nvPr/>
        </p:nvGrpSpPr>
        <p:grpSpPr>
          <a:xfrm>
            <a:off x="6324600" y="2228110"/>
            <a:ext cx="5659527" cy="1232788"/>
            <a:chOff x="6338" y="6338"/>
            <a:chExt cx="5659527" cy="1232788"/>
          </a:xfrm>
        </p:grpSpPr>
        <p:sp>
          <p:nvSpPr>
            <p:cNvPr id="6" name="Graphic 287">
              <a:extLst>
                <a:ext uri="{FF2B5EF4-FFF2-40B4-BE49-F238E27FC236}">
                  <a16:creationId xmlns:a16="http://schemas.microsoft.com/office/drawing/2014/main" id="{CDF39439-CC4D-8813-CFE1-12C37FE2DCB9}"/>
                </a:ext>
              </a:extLst>
            </p:cNvPr>
            <p:cNvSpPr/>
            <p:nvPr/>
          </p:nvSpPr>
          <p:spPr>
            <a:xfrm>
              <a:off x="6338" y="6338"/>
              <a:ext cx="2008505" cy="320040"/>
            </a:xfrm>
            <a:custGeom>
              <a:avLst/>
              <a:gdLst/>
              <a:ahLst/>
              <a:cxnLst/>
              <a:rect l="l" t="t" r="r" b="b"/>
              <a:pathLst>
                <a:path w="2008505" h="320040">
                  <a:moveTo>
                    <a:pt x="638923" y="159730"/>
                  </a:moveTo>
                  <a:lnTo>
                    <a:pt x="613818" y="221905"/>
                  </a:lnTo>
                  <a:lnTo>
                    <a:pt x="584364" y="249038"/>
                  </a:lnTo>
                  <a:lnTo>
                    <a:pt x="545355" y="272677"/>
                  </a:lnTo>
                  <a:lnTo>
                    <a:pt x="498076" y="292182"/>
                  </a:lnTo>
                  <a:lnTo>
                    <a:pt x="443810" y="306909"/>
                  </a:lnTo>
                  <a:lnTo>
                    <a:pt x="383844" y="316216"/>
                  </a:lnTo>
                  <a:lnTo>
                    <a:pt x="319461" y="319461"/>
                  </a:lnTo>
                  <a:lnTo>
                    <a:pt x="255079" y="316216"/>
                  </a:lnTo>
                  <a:lnTo>
                    <a:pt x="195112" y="306909"/>
                  </a:lnTo>
                  <a:lnTo>
                    <a:pt x="140847" y="292182"/>
                  </a:lnTo>
                  <a:lnTo>
                    <a:pt x="93568" y="272677"/>
                  </a:lnTo>
                  <a:lnTo>
                    <a:pt x="54559" y="249038"/>
                  </a:lnTo>
                  <a:lnTo>
                    <a:pt x="25104" y="221905"/>
                  </a:lnTo>
                  <a:lnTo>
                    <a:pt x="0" y="159730"/>
                  </a:lnTo>
                  <a:lnTo>
                    <a:pt x="6490" y="127539"/>
                  </a:lnTo>
                  <a:lnTo>
                    <a:pt x="54559" y="70423"/>
                  </a:lnTo>
                  <a:lnTo>
                    <a:pt x="93568" y="46784"/>
                  </a:lnTo>
                  <a:lnTo>
                    <a:pt x="140847" y="27279"/>
                  </a:lnTo>
                  <a:lnTo>
                    <a:pt x="195112" y="12552"/>
                  </a:lnTo>
                  <a:lnTo>
                    <a:pt x="255079" y="3245"/>
                  </a:lnTo>
                  <a:lnTo>
                    <a:pt x="319461" y="0"/>
                  </a:lnTo>
                  <a:lnTo>
                    <a:pt x="383844" y="3245"/>
                  </a:lnTo>
                  <a:lnTo>
                    <a:pt x="443810" y="12552"/>
                  </a:lnTo>
                  <a:lnTo>
                    <a:pt x="498076" y="27279"/>
                  </a:lnTo>
                  <a:lnTo>
                    <a:pt x="545355" y="46784"/>
                  </a:lnTo>
                  <a:lnTo>
                    <a:pt x="584364" y="70423"/>
                  </a:lnTo>
                  <a:lnTo>
                    <a:pt x="613818" y="97556"/>
                  </a:lnTo>
                  <a:lnTo>
                    <a:pt x="638923" y="159730"/>
                  </a:lnTo>
                  <a:close/>
                </a:path>
                <a:path w="2008505" h="320040">
                  <a:moveTo>
                    <a:pt x="2008046" y="159730"/>
                  </a:moveTo>
                  <a:lnTo>
                    <a:pt x="1982941" y="221905"/>
                  </a:lnTo>
                  <a:lnTo>
                    <a:pt x="1953487" y="249038"/>
                  </a:lnTo>
                  <a:lnTo>
                    <a:pt x="1914478" y="272677"/>
                  </a:lnTo>
                  <a:lnTo>
                    <a:pt x="1867198" y="292182"/>
                  </a:lnTo>
                  <a:lnTo>
                    <a:pt x="1812933" y="306909"/>
                  </a:lnTo>
                  <a:lnTo>
                    <a:pt x="1752967" y="316216"/>
                  </a:lnTo>
                  <a:lnTo>
                    <a:pt x="1688584" y="319461"/>
                  </a:lnTo>
                  <a:lnTo>
                    <a:pt x="1624201" y="316216"/>
                  </a:lnTo>
                  <a:lnTo>
                    <a:pt x="1564235" y="306909"/>
                  </a:lnTo>
                  <a:lnTo>
                    <a:pt x="1509970" y="292182"/>
                  </a:lnTo>
                  <a:lnTo>
                    <a:pt x="1462690" y="272677"/>
                  </a:lnTo>
                  <a:lnTo>
                    <a:pt x="1423681" y="249038"/>
                  </a:lnTo>
                  <a:lnTo>
                    <a:pt x="1394227" y="221905"/>
                  </a:lnTo>
                  <a:lnTo>
                    <a:pt x="1369122" y="159730"/>
                  </a:lnTo>
                  <a:lnTo>
                    <a:pt x="1375612" y="127539"/>
                  </a:lnTo>
                  <a:lnTo>
                    <a:pt x="1423681" y="70423"/>
                  </a:lnTo>
                  <a:lnTo>
                    <a:pt x="1462690" y="46784"/>
                  </a:lnTo>
                  <a:lnTo>
                    <a:pt x="1509970" y="27279"/>
                  </a:lnTo>
                  <a:lnTo>
                    <a:pt x="1564235" y="12552"/>
                  </a:lnTo>
                  <a:lnTo>
                    <a:pt x="1624201" y="3245"/>
                  </a:lnTo>
                  <a:lnTo>
                    <a:pt x="1688584" y="0"/>
                  </a:lnTo>
                  <a:lnTo>
                    <a:pt x="1752967" y="3245"/>
                  </a:lnTo>
                  <a:lnTo>
                    <a:pt x="1812933" y="12552"/>
                  </a:lnTo>
                  <a:lnTo>
                    <a:pt x="1867198" y="27279"/>
                  </a:lnTo>
                  <a:lnTo>
                    <a:pt x="1914478" y="46784"/>
                  </a:lnTo>
                  <a:lnTo>
                    <a:pt x="1953487" y="70423"/>
                  </a:lnTo>
                  <a:lnTo>
                    <a:pt x="1982941" y="97556"/>
                  </a:lnTo>
                  <a:lnTo>
                    <a:pt x="2008046" y="159730"/>
                  </a:lnTo>
                  <a:close/>
                </a:path>
                <a:path w="2008505" h="320040">
                  <a:moveTo>
                    <a:pt x="756313" y="159730"/>
                  </a:moveTo>
                  <a:lnTo>
                    <a:pt x="756313" y="159730"/>
                  </a:lnTo>
                  <a:lnTo>
                    <a:pt x="1206583" y="159730"/>
                  </a:lnTo>
                  <a:lnTo>
                    <a:pt x="1254902" y="159730"/>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7" name="Image 288">
              <a:extLst>
                <a:ext uri="{FF2B5EF4-FFF2-40B4-BE49-F238E27FC236}">
                  <a16:creationId xmlns:a16="http://schemas.microsoft.com/office/drawing/2014/main" id="{9C9BD508-C5CF-1A38-B46E-BDBA14B52B07}"/>
                </a:ext>
              </a:extLst>
            </p:cNvPr>
            <p:cNvPicPr/>
            <p:nvPr/>
          </p:nvPicPr>
          <p:blipFill>
            <a:blip r:embed="rId2" cstate="print"/>
            <a:stretch>
              <a:fillRect/>
            </a:stretch>
          </p:blipFill>
          <p:spPr>
            <a:xfrm>
              <a:off x="650206" y="109022"/>
              <a:ext cx="114093" cy="114093"/>
            </a:xfrm>
            <a:prstGeom prst="rect">
              <a:avLst/>
            </a:prstGeom>
          </p:spPr>
        </p:pic>
        <p:pic>
          <p:nvPicPr>
            <p:cNvPr id="8" name="Image 289">
              <a:extLst>
                <a:ext uri="{FF2B5EF4-FFF2-40B4-BE49-F238E27FC236}">
                  <a16:creationId xmlns:a16="http://schemas.microsoft.com/office/drawing/2014/main" id="{52E8BD3E-1786-C351-75E0-6F0CB75DCE1E}"/>
                </a:ext>
              </a:extLst>
            </p:cNvPr>
            <p:cNvPicPr/>
            <p:nvPr/>
          </p:nvPicPr>
          <p:blipFill>
            <a:blip r:embed="rId2" cstate="print"/>
            <a:stretch>
              <a:fillRect/>
            </a:stretch>
          </p:blipFill>
          <p:spPr>
            <a:xfrm>
              <a:off x="1258705" y="109022"/>
              <a:ext cx="114093" cy="114093"/>
            </a:xfrm>
            <a:prstGeom prst="rect">
              <a:avLst/>
            </a:prstGeom>
          </p:spPr>
        </p:pic>
        <p:sp>
          <p:nvSpPr>
            <p:cNvPr id="9" name="Graphic 290">
              <a:extLst>
                <a:ext uri="{FF2B5EF4-FFF2-40B4-BE49-F238E27FC236}">
                  <a16:creationId xmlns:a16="http://schemas.microsoft.com/office/drawing/2014/main" id="{00DD0E43-44D1-365D-9024-BF5312AEA99B}"/>
                </a:ext>
              </a:extLst>
            </p:cNvPr>
            <p:cNvSpPr/>
            <p:nvPr/>
          </p:nvSpPr>
          <p:spPr>
            <a:xfrm>
              <a:off x="1774408" y="325039"/>
              <a:ext cx="696595" cy="913765"/>
            </a:xfrm>
            <a:custGeom>
              <a:avLst/>
              <a:gdLst/>
              <a:ahLst/>
              <a:cxnLst/>
              <a:rect l="l" t="t" r="r" b="b"/>
              <a:pathLst>
                <a:path w="696595" h="913765">
                  <a:moveTo>
                    <a:pt x="696350" y="753778"/>
                  </a:moveTo>
                  <a:lnTo>
                    <a:pt x="671246" y="815952"/>
                  </a:lnTo>
                  <a:lnTo>
                    <a:pt x="641791" y="843085"/>
                  </a:lnTo>
                  <a:lnTo>
                    <a:pt x="602782" y="866724"/>
                  </a:lnTo>
                  <a:lnTo>
                    <a:pt x="555503" y="886229"/>
                  </a:lnTo>
                  <a:lnTo>
                    <a:pt x="501238" y="900956"/>
                  </a:lnTo>
                  <a:lnTo>
                    <a:pt x="441271" y="910263"/>
                  </a:lnTo>
                  <a:lnTo>
                    <a:pt x="376889" y="913508"/>
                  </a:lnTo>
                  <a:lnTo>
                    <a:pt x="312506" y="910263"/>
                  </a:lnTo>
                  <a:lnTo>
                    <a:pt x="252540" y="900956"/>
                  </a:lnTo>
                  <a:lnTo>
                    <a:pt x="198274" y="886229"/>
                  </a:lnTo>
                  <a:lnTo>
                    <a:pt x="150995" y="866724"/>
                  </a:lnTo>
                  <a:lnTo>
                    <a:pt x="111986" y="843085"/>
                  </a:lnTo>
                  <a:lnTo>
                    <a:pt x="82531" y="815952"/>
                  </a:lnTo>
                  <a:lnTo>
                    <a:pt x="57427" y="753778"/>
                  </a:lnTo>
                  <a:lnTo>
                    <a:pt x="63917" y="721586"/>
                  </a:lnTo>
                  <a:lnTo>
                    <a:pt x="111986" y="664470"/>
                  </a:lnTo>
                  <a:lnTo>
                    <a:pt x="150995" y="640831"/>
                  </a:lnTo>
                  <a:lnTo>
                    <a:pt x="198274" y="621326"/>
                  </a:lnTo>
                  <a:lnTo>
                    <a:pt x="252540" y="606599"/>
                  </a:lnTo>
                  <a:lnTo>
                    <a:pt x="312506" y="597292"/>
                  </a:lnTo>
                  <a:lnTo>
                    <a:pt x="376889" y="594047"/>
                  </a:lnTo>
                  <a:lnTo>
                    <a:pt x="441271" y="597292"/>
                  </a:lnTo>
                  <a:lnTo>
                    <a:pt x="501238" y="606599"/>
                  </a:lnTo>
                  <a:lnTo>
                    <a:pt x="555503" y="621326"/>
                  </a:lnTo>
                  <a:lnTo>
                    <a:pt x="602782" y="640831"/>
                  </a:lnTo>
                  <a:lnTo>
                    <a:pt x="641791" y="664470"/>
                  </a:lnTo>
                  <a:lnTo>
                    <a:pt x="671246" y="691603"/>
                  </a:lnTo>
                  <a:lnTo>
                    <a:pt x="696350" y="753778"/>
                  </a:lnTo>
                  <a:close/>
                </a:path>
                <a:path w="696595" h="913765">
                  <a:moveTo>
                    <a:pt x="0" y="0"/>
                  </a:moveTo>
                  <a:lnTo>
                    <a:pt x="20241" y="40479"/>
                  </a:lnTo>
                  <a:lnTo>
                    <a:pt x="41922" y="83831"/>
                  </a:lnTo>
                  <a:lnTo>
                    <a:pt x="64777" y="129528"/>
                  </a:lnTo>
                  <a:lnTo>
                    <a:pt x="88542" y="177040"/>
                  </a:lnTo>
                  <a:lnTo>
                    <a:pt x="112952" y="225841"/>
                  </a:lnTo>
                  <a:lnTo>
                    <a:pt x="137742" y="275403"/>
                  </a:lnTo>
                  <a:lnTo>
                    <a:pt x="162648" y="325198"/>
                  </a:lnTo>
                  <a:lnTo>
                    <a:pt x="187405" y="374697"/>
                  </a:lnTo>
                  <a:lnTo>
                    <a:pt x="211748" y="423373"/>
                  </a:lnTo>
                  <a:lnTo>
                    <a:pt x="235413" y="470699"/>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10" name="Image 291">
              <a:extLst>
                <a:ext uri="{FF2B5EF4-FFF2-40B4-BE49-F238E27FC236}">
                  <a16:creationId xmlns:a16="http://schemas.microsoft.com/office/drawing/2014/main" id="{25360265-EEE6-F8EA-A5AA-B7E83FB299DA}"/>
                </a:ext>
              </a:extLst>
            </p:cNvPr>
            <p:cNvPicPr/>
            <p:nvPr/>
          </p:nvPicPr>
          <p:blipFill>
            <a:blip r:embed="rId3" cstate="print"/>
            <a:stretch>
              <a:fillRect/>
            </a:stretch>
          </p:blipFill>
          <p:spPr>
            <a:xfrm>
              <a:off x="1961395" y="764933"/>
              <a:ext cx="109022" cy="145912"/>
            </a:xfrm>
            <a:prstGeom prst="rect">
              <a:avLst/>
            </a:prstGeom>
          </p:spPr>
        </p:pic>
        <p:sp>
          <p:nvSpPr>
            <p:cNvPr id="11" name="Graphic 292">
              <a:extLst>
                <a:ext uri="{FF2B5EF4-FFF2-40B4-BE49-F238E27FC236}">
                  <a16:creationId xmlns:a16="http://schemas.microsoft.com/office/drawing/2014/main" id="{198F4FC3-A361-ADAD-FE79-5148B3623C90}"/>
                </a:ext>
              </a:extLst>
            </p:cNvPr>
            <p:cNvSpPr/>
            <p:nvPr/>
          </p:nvSpPr>
          <p:spPr>
            <a:xfrm>
              <a:off x="2130126" y="6338"/>
              <a:ext cx="2166620" cy="320040"/>
            </a:xfrm>
            <a:custGeom>
              <a:avLst/>
              <a:gdLst/>
              <a:ahLst/>
              <a:cxnLst/>
              <a:rect l="l" t="t" r="r" b="b"/>
              <a:pathLst>
                <a:path w="2166620" h="320040">
                  <a:moveTo>
                    <a:pt x="2166129" y="159730"/>
                  </a:moveTo>
                  <a:lnTo>
                    <a:pt x="2141024" y="221905"/>
                  </a:lnTo>
                  <a:lnTo>
                    <a:pt x="2111570" y="249038"/>
                  </a:lnTo>
                  <a:lnTo>
                    <a:pt x="2072561" y="272677"/>
                  </a:lnTo>
                  <a:lnTo>
                    <a:pt x="2025281" y="292182"/>
                  </a:lnTo>
                  <a:lnTo>
                    <a:pt x="1971016" y="306909"/>
                  </a:lnTo>
                  <a:lnTo>
                    <a:pt x="1911050" y="316216"/>
                  </a:lnTo>
                  <a:lnTo>
                    <a:pt x="1846667" y="319461"/>
                  </a:lnTo>
                  <a:lnTo>
                    <a:pt x="1782284" y="316216"/>
                  </a:lnTo>
                  <a:lnTo>
                    <a:pt x="1722318" y="306909"/>
                  </a:lnTo>
                  <a:lnTo>
                    <a:pt x="1668053" y="292182"/>
                  </a:lnTo>
                  <a:lnTo>
                    <a:pt x="1620773" y="272677"/>
                  </a:lnTo>
                  <a:lnTo>
                    <a:pt x="1581764" y="249038"/>
                  </a:lnTo>
                  <a:lnTo>
                    <a:pt x="1552310" y="221905"/>
                  </a:lnTo>
                  <a:lnTo>
                    <a:pt x="1527205" y="159730"/>
                  </a:lnTo>
                  <a:lnTo>
                    <a:pt x="1533695" y="127539"/>
                  </a:lnTo>
                  <a:lnTo>
                    <a:pt x="1581764" y="70423"/>
                  </a:lnTo>
                  <a:lnTo>
                    <a:pt x="1620773" y="46784"/>
                  </a:lnTo>
                  <a:lnTo>
                    <a:pt x="1668053" y="27279"/>
                  </a:lnTo>
                  <a:lnTo>
                    <a:pt x="1722318" y="12552"/>
                  </a:lnTo>
                  <a:lnTo>
                    <a:pt x="1782284" y="3245"/>
                  </a:lnTo>
                  <a:lnTo>
                    <a:pt x="1846667" y="0"/>
                  </a:lnTo>
                  <a:lnTo>
                    <a:pt x="1911050" y="3245"/>
                  </a:lnTo>
                  <a:lnTo>
                    <a:pt x="1971016" y="12552"/>
                  </a:lnTo>
                  <a:lnTo>
                    <a:pt x="2025281" y="27279"/>
                  </a:lnTo>
                  <a:lnTo>
                    <a:pt x="2072561" y="46784"/>
                  </a:lnTo>
                  <a:lnTo>
                    <a:pt x="2111570" y="70423"/>
                  </a:lnTo>
                  <a:lnTo>
                    <a:pt x="2141024" y="97556"/>
                  </a:lnTo>
                  <a:lnTo>
                    <a:pt x="2166129" y="159730"/>
                  </a:lnTo>
                  <a:close/>
                </a:path>
                <a:path w="2166620" h="320040">
                  <a:moveTo>
                    <a:pt x="0" y="159730"/>
                  </a:moveTo>
                  <a:lnTo>
                    <a:pt x="0" y="159730"/>
                  </a:lnTo>
                  <a:lnTo>
                    <a:pt x="1364401" y="159730"/>
                  </a:lnTo>
                  <a:lnTo>
                    <a:pt x="1408548" y="159730"/>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12" name="Image 293">
              <a:extLst>
                <a:ext uri="{FF2B5EF4-FFF2-40B4-BE49-F238E27FC236}">
                  <a16:creationId xmlns:a16="http://schemas.microsoft.com/office/drawing/2014/main" id="{B2B42E84-9DF8-2E78-04EE-0D25A877DDF7}"/>
                </a:ext>
              </a:extLst>
            </p:cNvPr>
            <p:cNvPicPr/>
            <p:nvPr/>
          </p:nvPicPr>
          <p:blipFill>
            <a:blip r:embed="rId2" cstate="print"/>
            <a:stretch>
              <a:fillRect/>
            </a:stretch>
          </p:blipFill>
          <p:spPr>
            <a:xfrm>
              <a:off x="2017047" y="109022"/>
              <a:ext cx="114093" cy="114093"/>
            </a:xfrm>
            <a:prstGeom prst="rect">
              <a:avLst/>
            </a:prstGeom>
          </p:spPr>
        </p:pic>
        <p:pic>
          <p:nvPicPr>
            <p:cNvPr id="13" name="Image 294">
              <a:extLst>
                <a:ext uri="{FF2B5EF4-FFF2-40B4-BE49-F238E27FC236}">
                  <a16:creationId xmlns:a16="http://schemas.microsoft.com/office/drawing/2014/main" id="{45828D98-7505-5DCB-D4BC-F0AA75802BAA}"/>
                </a:ext>
              </a:extLst>
            </p:cNvPr>
            <p:cNvPicPr/>
            <p:nvPr/>
          </p:nvPicPr>
          <p:blipFill>
            <a:blip r:embed="rId2" cstate="print"/>
            <a:stretch>
              <a:fillRect/>
            </a:stretch>
          </p:blipFill>
          <p:spPr>
            <a:xfrm>
              <a:off x="3538547" y="109022"/>
              <a:ext cx="114093" cy="114093"/>
            </a:xfrm>
            <a:prstGeom prst="rect">
              <a:avLst/>
            </a:prstGeom>
          </p:spPr>
        </p:pic>
        <p:sp>
          <p:nvSpPr>
            <p:cNvPr id="14" name="Graphic 295">
              <a:extLst>
                <a:ext uri="{FF2B5EF4-FFF2-40B4-BE49-F238E27FC236}">
                  <a16:creationId xmlns:a16="http://schemas.microsoft.com/office/drawing/2014/main" id="{71B21A46-D8A3-B6CC-F428-3A34BC0B69AD}"/>
                </a:ext>
              </a:extLst>
            </p:cNvPr>
            <p:cNvSpPr/>
            <p:nvPr/>
          </p:nvSpPr>
          <p:spPr>
            <a:xfrm>
              <a:off x="2588148" y="919086"/>
              <a:ext cx="1252220" cy="320040"/>
            </a:xfrm>
            <a:custGeom>
              <a:avLst/>
              <a:gdLst/>
              <a:ahLst/>
              <a:cxnLst/>
              <a:rect l="l" t="t" r="r" b="b"/>
              <a:pathLst>
                <a:path w="1252220" h="320040">
                  <a:moveTo>
                    <a:pt x="1251733" y="159730"/>
                  </a:moveTo>
                  <a:lnTo>
                    <a:pt x="1227415" y="220857"/>
                  </a:lnTo>
                  <a:lnTo>
                    <a:pt x="1198059" y="248349"/>
                  </a:lnTo>
                  <a:lnTo>
                    <a:pt x="1158164" y="272677"/>
                  </a:lnTo>
                  <a:lnTo>
                    <a:pt x="1119799" y="289046"/>
                  </a:lnTo>
                  <a:lnTo>
                    <a:pt x="1077170" y="302086"/>
                  </a:lnTo>
                  <a:lnTo>
                    <a:pt x="1031133" y="311621"/>
                  </a:lnTo>
                  <a:lnTo>
                    <a:pt x="982547" y="317472"/>
                  </a:lnTo>
                  <a:lnTo>
                    <a:pt x="932271" y="319461"/>
                  </a:lnTo>
                  <a:lnTo>
                    <a:pt x="867888" y="316216"/>
                  </a:lnTo>
                  <a:lnTo>
                    <a:pt x="807922" y="306909"/>
                  </a:lnTo>
                  <a:lnTo>
                    <a:pt x="753657" y="292182"/>
                  </a:lnTo>
                  <a:lnTo>
                    <a:pt x="706377" y="272677"/>
                  </a:lnTo>
                  <a:lnTo>
                    <a:pt x="667368" y="249038"/>
                  </a:lnTo>
                  <a:lnTo>
                    <a:pt x="637914" y="221905"/>
                  </a:lnTo>
                  <a:lnTo>
                    <a:pt x="612809" y="159730"/>
                  </a:lnTo>
                  <a:lnTo>
                    <a:pt x="619299" y="127539"/>
                  </a:lnTo>
                  <a:lnTo>
                    <a:pt x="667368" y="70423"/>
                  </a:lnTo>
                  <a:lnTo>
                    <a:pt x="706377" y="46784"/>
                  </a:lnTo>
                  <a:lnTo>
                    <a:pt x="753657" y="27279"/>
                  </a:lnTo>
                  <a:lnTo>
                    <a:pt x="807922" y="12552"/>
                  </a:lnTo>
                  <a:lnTo>
                    <a:pt x="867888" y="3245"/>
                  </a:lnTo>
                  <a:lnTo>
                    <a:pt x="932271" y="0"/>
                  </a:lnTo>
                  <a:lnTo>
                    <a:pt x="982547" y="1989"/>
                  </a:lnTo>
                  <a:lnTo>
                    <a:pt x="1031133" y="7840"/>
                  </a:lnTo>
                  <a:lnTo>
                    <a:pt x="1077170" y="17375"/>
                  </a:lnTo>
                  <a:lnTo>
                    <a:pt x="1119799" y="30415"/>
                  </a:lnTo>
                  <a:lnTo>
                    <a:pt x="1158164" y="46784"/>
                  </a:lnTo>
                  <a:lnTo>
                    <a:pt x="1198059" y="71112"/>
                  </a:lnTo>
                  <a:lnTo>
                    <a:pt x="1227415" y="98604"/>
                  </a:lnTo>
                  <a:lnTo>
                    <a:pt x="1251733" y="159730"/>
                  </a:lnTo>
                  <a:close/>
                </a:path>
                <a:path w="1252220" h="320040">
                  <a:moveTo>
                    <a:pt x="0" y="159730"/>
                  </a:moveTo>
                  <a:lnTo>
                    <a:pt x="0" y="159730"/>
                  </a:lnTo>
                  <a:lnTo>
                    <a:pt x="450270" y="159730"/>
                  </a:lnTo>
                  <a:lnTo>
                    <a:pt x="498588" y="159730"/>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15" name="Image 296">
              <a:extLst>
                <a:ext uri="{FF2B5EF4-FFF2-40B4-BE49-F238E27FC236}">
                  <a16:creationId xmlns:a16="http://schemas.microsoft.com/office/drawing/2014/main" id="{094B7D0D-FFDF-5B9C-FAA3-27C359E3FF2A}"/>
                </a:ext>
              </a:extLst>
            </p:cNvPr>
            <p:cNvPicPr/>
            <p:nvPr/>
          </p:nvPicPr>
          <p:blipFill>
            <a:blip r:embed="rId2" cstate="print"/>
            <a:stretch>
              <a:fillRect/>
            </a:stretch>
          </p:blipFill>
          <p:spPr>
            <a:xfrm>
              <a:off x="2475703" y="1021771"/>
              <a:ext cx="114093" cy="114093"/>
            </a:xfrm>
            <a:prstGeom prst="rect">
              <a:avLst/>
            </a:prstGeom>
          </p:spPr>
        </p:pic>
        <p:pic>
          <p:nvPicPr>
            <p:cNvPr id="16" name="Image 297">
              <a:extLst>
                <a:ext uri="{FF2B5EF4-FFF2-40B4-BE49-F238E27FC236}">
                  <a16:creationId xmlns:a16="http://schemas.microsoft.com/office/drawing/2014/main" id="{568592C0-A74C-945E-A02B-7CD9863F9958}"/>
                </a:ext>
              </a:extLst>
            </p:cNvPr>
            <p:cNvPicPr/>
            <p:nvPr/>
          </p:nvPicPr>
          <p:blipFill>
            <a:blip r:embed="rId2" cstate="print"/>
            <a:stretch>
              <a:fillRect/>
            </a:stretch>
          </p:blipFill>
          <p:spPr>
            <a:xfrm>
              <a:off x="3084202" y="1021771"/>
              <a:ext cx="114093" cy="114093"/>
            </a:xfrm>
            <a:prstGeom prst="rect">
              <a:avLst/>
            </a:prstGeom>
          </p:spPr>
        </p:pic>
        <p:sp>
          <p:nvSpPr>
            <p:cNvPr id="17" name="Graphic 298">
              <a:extLst>
                <a:ext uri="{FF2B5EF4-FFF2-40B4-BE49-F238E27FC236}">
                  <a16:creationId xmlns:a16="http://schemas.microsoft.com/office/drawing/2014/main" id="{85A002F0-B749-3E7E-79E4-790E287014A9}"/>
                </a:ext>
              </a:extLst>
            </p:cNvPr>
            <p:cNvSpPr/>
            <p:nvPr/>
          </p:nvSpPr>
          <p:spPr>
            <a:xfrm>
              <a:off x="3661895" y="325039"/>
              <a:ext cx="235585" cy="471170"/>
            </a:xfrm>
            <a:custGeom>
              <a:avLst/>
              <a:gdLst/>
              <a:ahLst/>
              <a:cxnLst/>
              <a:rect l="l" t="t" r="r" b="b"/>
              <a:pathLst>
                <a:path w="235585" h="471170">
                  <a:moveTo>
                    <a:pt x="235413" y="0"/>
                  </a:moveTo>
                  <a:lnTo>
                    <a:pt x="215171" y="40479"/>
                  </a:lnTo>
                  <a:lnTo>
                    <a:pt x="193490" y="83831"/>
                  </a:lnTo>
                  <a:lnTo>
                    <a:pt x="170635" y="129528"/>
                  </a:lnTo>
                  <a:lnTo>
                    <a:pt x="146870" y="177040"/>
                  </a:lnTo>
                  <a:lnTo>
                    <a:pt x="122460" y="225841"/>
                  </a:lnTo>
                  <a:lnTo>
                    <a:pt x="97670" y="275403"/>
                  </a:lnTo>
                  <a:lnTo>
                    <a:pt x="72764" y="325198"/>
                  </a:lnTo>
                  <a:lnTo>
                    <a:pt x="48007" y="374697"/>
                  </a:lnTo>
                  <a:lnTo>
                    <a:pt x="23664" y="423373"/>
                  </a:lnTo>
                  <a:lnTo>
                    <a:pt x="0" y="470699"/>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18" name="Image 299">
              <a:extLst>
                <a:ext uri="{FF2B5EF4-FFF2-40B4-BE49-F238E27FC236}">
                  <a16:creationId xmlns:a16="http://schemas.microsoft.com/office/drawing/2014/main" id="{AFCC0923-BDE0-148C-FE59-54908566EA2C}"/>
                </a:ext>
              </a:extLst>
            </p:cNvPr>
            <p:cNvPicPr/>
            <p:nvPr/>
          </p:nvPicPr>
          <p:blipFill>
            <a:blip r:embed="rId4" cstate="print"/>
            <a:stretch>
              <a:fillRect/>
            </a:stretch>
          </p:blipFill>
          <p:spPr>
            <a:xfrm>
              <a:off x="3601299" y="764933"/>
              <a:ext cx="109022" cy="145912"/>
            </a:xfrm>
            <a:prstGeom prst="rect">
              <a:avLst/>
            </a:prstGeom>
          </p:spPr>
        </p:pic>
        <p:sp>
          <p:nvSpPr>
            <p:cNvPr id="19" name="Graphic 300">
              <a:extLst>
                <a:ext uri="{FF2B5EF4-FFF2-40B4-BE49-F238E27FC236}">
                  <a16:creationId xmlns:a16="http://schemas.microsoft.com/office/drawing/2014/main" id="{D9E3B5B3-10CC-9C8D-DC9D-C11EA2794ED2}"/>
                </a:ext>
              </a:extLst>
            </p:cNvPr>
            <p:cNvSpPr/>
            <p:nvPr/>
          </p:nvSpPr>
          <p:spPr>
            <a:xfrm>
              <a:off x="4413645" y="6338"/>
              <a:ext cx="1252220" cy="320040"/>
            </a:xfrm>
            <a:custGeom>
              <a:avLst/>
              <a:gdLst/>
              <a:ahLst/>
              <a:cxnLst/>
              <a:rect l="l" t="t" r="r" b="b"/>
              <a:pathLst>
                <a:path w="1252220" h="320040">
                  <a:moveTo>
                    <a:pt x="1251733" y="159730"/>
                  </a:moveTo>
                  <a:lnTo>
                    <a:pt x="1226628" y="221905"/>
                  </a:lnTo>
                  <a:lnTo>
                    <a:pt x="1197174" y="249038"/>
                  </a:lnTo>
                  <a:lnTo>
                    <a:pt x="1158164" y="272677"/>
                  </a:lnTo>
                  <a:lnTo>
                    <a:pt x="1110885" y="292182"/>
                  </a:lnTo>
                  <a:lnTo>
                    <a:pt x="1056620" y="306909"/>
                  </a:lnTo>
                  <a:lnTo>
                    <a:pt x="996653" y="316216"/>
                  </a:lnTo>
                  <a:lnTo>
                    <a:pt x="932271" y="319461"/>
                  </a:lnTo>
                  <a:lnTo>
                    <a:pt x="867888" y="316216"/>
                  </a:lnTo>
                  <a:lnTo>
                    <a:pt x="807922" y="306909"/>
                  </a:lnTo>
                  <a:lnTo>
                    <a:pt x="753656" y="292182"/>
                  </a:lnTo>
                  <a:lnTo>
                    <a:pt x="706377" y="272677"/>
                  </a:lnTo>
                  <a:lnTo>
                    <a:pt x="667368" y="249038"/>
                  </a:lnTo>
                  <a:lnTo>
                    <a:pt x="637914" y="221905"/>
                  </a:lnTo>
                  <a:lnTo>
                    <a:pt x="612809" y="159730"/>
                  </a:lnTo>
                  <a:lnTo>
                    <a:pt x="619299" y="127539"/>
                  </a:lnTo>
                  <a:lnTo>
                    <a:pt x="667368" y="70423"/>
                  </a:lnTo>
                  <a:lnTo>
                    <a:pt x="706377" y="46784"/>
                  </a:lnTo>
                  <a:lnTo>
                    <a:pt x="753656" y="27279"/>
                  </a:lnTo>
                  <a:lnTo>
                    <a:pt x="807922" y="12552"/>
                  </a:lnTo>
                  <a:lnTo>
                    <a:pt x="867888" y="3245"/>
                  </a:lnTo>
                  <a:lnTo>
                    <a:pt x="932271" y="0"/>
                  </a:lnTo>
                  <a:lnTo>
                    <a:pt x="996653" y="3245"/>
                  </a:lnTo>
                  <a:lnTo>
                    <a:pt x="1056620" y="12552"/>
                  </a:lnTo>
                  <a:lnTo>
                    <a:pt x="1110885" y="27279"/>
                  </a:lnTo>
                  <a:lnTo>
                    <a:pt x="1158164" y="46784"/>
                  </a:lnTo>
                  <a:lnTo>
                    <a:pt x="1197174" y="70423"/>
                  </a:lnTo>
                  <a:lnTo>
                    <a:pt x="1226628" y="97556"/>
                  </a:lnTo>
                  <a:lnTo>
                    <a:pt x="1251733" y="159730"/>
                  </a:lnTo>
                  <a:close/>
                </a:path>
                <a:path w="1252220" h="320040">
                  <a:moveTo>
                    <a:pt x="0" y="159730"/>
                  </a:moveTo>
                  <a:lnTo>
                    <a:pt x="0" y="159730"/>
                  </a:lnTo>
                  <a:lnTo>
                    <a:pt x="450270" y="159730"/>
                  </a:lnTo>
                  <a:lnTo>
                    <a:pt x="498588" y="159730"/>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20" name="Image 301">
              <a:extLst>
                <a:ext uri="{FF2B5EF4-FFF2-40B4-BE49-F238E27FC236}">
                  <a16:creationId xmlns:a16="http://schemas.microsoft.com/office/drawing/2014/main" id="{41942EA4-9208-8427-4661-B6AAC5952BB7}"/>
                </a:ext>
              </a:extLst>
            </p:cNvPr>
            <p:cNvPicPr/>
            <p:nvPr/>
          </p:nvPicPr>
          <p:blipFill>
            <a:blip r:embed="rId2" cstate="print"/>
            <a:stretch>
              <a:fillRect/>
            </a:stretch>
          </p:blipFill>
          <p:spPr>
            <a:xfrm>
              <a:off x="4301200" y="109022"/>
              <a:ext cx="114093" cy="114093"/>
            </a:xfrm>
            <a:prstGeom prst="rect">
              <a:avLst/>
            </a:prstGeom>
          </p:spPr>
        </p:pic>
        <p:pic>
          <p:nvPicPr>
            <p:cNvPr id="21" name="Image 302">
              <a:extLst>
                <a:ext uri="{FF2B5EF4-FFF2-40B4-BE49-F238E27FC236}">
                  <a16:creationId xmlns:a16="http://schemas.microsoft.com/office/drawing/2014/main" id="{F28B192A-CD6A-F303-756D-8758B6409F15}"/>
                </a:ext>
              </a:extLst>
            </p:cNvPr>
            <p:cNvPicPr/>
            <p:nvPr/>
          </p:nvPicPr>
          <p:blipFill>
            <a:blip r:embed="rId2" cstate="print"/>
            <a:stretch>
              <a:fillRect/>
            </a:stretch>
          </p:blipFill>
          <p:spPr>
            <a:xfrm>
              <a:off x="4909699" y="109022"/>
              <a:ext cx="114093" cy="114093"/>
            </a:xfrm>
            <a:prstGeom prst="rect">
              <a:avLst/>
            </a:prstGeom>
          </p:spPr>
        </p:pic>
        <p:sp>
          <p:nvSpPr>
            <p:cNvPr id="22" name="Textbox 303">
              <a:extLst>
                <a:ext uri="{FF2B5EF4-FFF2-40B4-BE49-F238E27FC236}">
                  <a16:creationId xmlns:a16="http://schemas.microsoft.com/office/drawing/2014/main" id="{0D2AAE47-3900-6749-7D09-0306089C637D}"/>
                </a:ext>
              </a:extLst>
            </p:cNvPr>
            <p:cNvSpPr txBox="1"/>
            <p:nvPr/>
          </p:nvSpPr>
          <p:spPr>
            <a:xfrm>
              <a:off x="208781" y="5206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AS1</a:t>
              </a:r>
              <a:endParaRPr lang="zh-CN" sz="1100">
                <a:effectLst/>
                <a:latin typeface="Times New Roman" panose="02020603050405020304" pitchFamily="18" charset="0"/>
                <a:ea typeface="Times New Roman" panose="02020603050405020304" pitchFamily="18" charset="0"/>
              </a:endParaRPr>
            </a:p>
          </p:txBody>
        </p:sp>
        <p:sp>
          <p:nvSpPr>
            <p:cNvPr id="23" name="Textbox 304">
              <a:extLst>
                <a:ext uri="{FF2B5EF4-FFF2-40B4-BE49-F238E27FC236}">
                  <a16:creationId xmlns:a16="http://schemas.microsoft.com/office/drawing/2014/main" id="{DD67C100-044B-C0E7-39CC-1FCE1CEF7CC8}"/>
                </a:ext>
              </a:extLst>
            </p:cNvPr>
            <p:cNvSpPr txBox="1"/>
            <p:nvPr/>
          </p:nvSpPr>
          <p:spPr>
            <a:xfrm>
              <a:off x="1580381" y="5206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AS2</a:t>
              </a:r>
              <a:endParaRPr lang="zh-CN" sz="1100">
                <a:effectLst/>
                <a:latin typeface="Times New Roman" panose="02020603050405020304" pitchFamily="18" charset="0"/>
                <a:ea typeface="Times New Roman" panose="02020603050405020304" pitchFamily="18" charset="0"/>
              </a:endParaRPr>
            </a:p>
          </p:txBody>
        </p:sp>
        <p:sp>
          <p:nvSpPr>
            <p:cNvPr id="24" name="Textbox 305">
              <a:extLst>
                <a:ext uri="{FF2B5EF4-FFF2-40B4-BE49-F238E27FC236}">
                  <a16:creationId xmlns:a16="http://schemas.microsoft.com/office/drawing/2014/main" id="{E196DC5F-53F0-57E5-9213-4D1E1AECBC3A}"/>
                </a:ext>
              </a:extLst>
            </p:cNvPr>
            <p:cNvSpPr txBox="1"/>
            <p:nvPr/>
          </p:nvSpPr>
          <p:spPr>
            <a:xfrm>
              <a:off x="3866381" y="5199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AS5</a:t>
              </a:r>
              <a:endParaRPr lang="zh-CN" sz="1100">
                <a:effectLst/>
                <a:latin typeface="Times New Roman" panose="02020603050405020304" pitchFamily="18" charset="0"/>
                <a:ea typeface="Times New Roman" panose="02020603050405020304" pitchFamily="18" charset="0"/>
              </a:endParaRPr>
            </a:p>
          </p:txBody>
        </p:sp>
        <p:sp>
          <p:nvSpPr>
            <p:cNvPr id="25" name="Textbox 306">
              <a:extLst>
                <a:ext uri="{FF2B5EF4-FFF2-40B4-BE49-F238E27FC236}">
                  <a16:creationId xmlns:a16="http://schemas.microsoft.com/office/drawing/2014/main" id="{FA177386-22F1-8EF0-9D89-894F7C0E50BF}"/>
                </a:ext>
              </a:extLst>
            </p:cNvPr>
            <p:cNvSpPr txBox="1"/>
            <p:nvPr/>
          </p:nvSpPr>
          <p:spPr>
            <a:xfrm>
              <a:off x="5237981" y="5199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AS6</a:t>
              </a:r>
              <a:endParaRPr lang="zh-CN" sz="1100">
                <a:effectLst/>
                <a:latin typeface="Times New Roman" panose="02020603050405020304" pitchFamily="18" charset="0"/>
                <a:ea typeface="Times New Roman" panose="02020603050405020304" pitchFamily="18" charset="0"/>
              </a:endParaRPr>
            </a:p>
          </p:txBody>
        </p:sp>
        <p:sp>
          <p:nvSpPr>
            <p:cNvPr id="26" name="Textbox 307">
              <a:extLst>
                <a:ext uri="{FF2B5EF4-FFF2-40B4-BE49-F238E27FC236}">
                  <a16:creationId xmlns:a16="http://schemas.microsoft.com/office/drawing/2014/main" id="{A310E2AC-13A1-B28B-79CE-5CC024AD03D3}"/>
                </a:ext>
              </a:extLst>
            </p:cNvPr>
            <p:cNvSpPr txBox="1"/>
            <p:nvPr/>
          </p:nvSpPr>
          <p:spPr>
            <a:xfrm>
              <a:off x="2037581" y="96646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AS3</a:t>
              </a:r>
              <a:endParaRPr lang="zh-CN" sz="1100">
                <a:effectLst/>
                <a:latin typeface="Times New Roman" panose="02020603050405020304" pitchFamily="18" charset="0"/>
                <a:ea typeface="Times New Roman" panose="02020603050405020304" pitchFamily="18" charset="0"/>
              </a:endParaRPr>
            </a:p>
          </p:txBody>
        </p:sp>
        <p:sp>
          <p:nvSpPr>
            <p:cNvPr id="27" name="Textbox 308">
              <a:extLst>
                <a:ext uri="{FF2B5EF4-FFF2-40B4-BE49-F238E27FC236}">
                  <a16:creationId xmlns:a16="http://schemas.microsoft.com/office/drawing/2014/main" id="{B7DCEC59-86B6-C995-29F7-1D6E2368ADE6}"/>
                </a:ext>
              </a:extLst>
            </p:cNvPr>
            <p:cNvSpPr txBox="1"/>
            <p:nvPr/>
          </p:nvSpPr>
          <p:spPr>
            <a:xfrm>
              <a:off x="3409181" y="96646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AS4</a:t>
              </a:r>
              <a:endParaRPr lang="zh-CN" sz="1100">
                <a:effectLst/>
                <a:latin typeface="Times New Roman" panose="02020603050405020304" pitchFamily="18" charset="0"/>
                <a:ea typeface="Times New Roman" panose="02020603050405020304" pitchFamily="18" charset="0"/>
              </a:endParaRPr>
            </a:p>
          </p:txBody>
        </p:sp>
      </p:grpSp>
      <p:sp>
        <p:nvSpPr>
          <p:cNvPr id="28" name="Text Box 2">
            <a:extLst>
              <a:ext uri="{FF2B5EF4-FFF2-40B4-BE49-F238E27FC236}">
                <a16:creationId xmlns:a16="http://schemas.microsoft.com/office/drawing/2014/main" id="{CE15D38F-AF59-EB0A-6285-D1F114649ACF}"/>
              </a:ext>
            </a:extLst>
          </p:cNvPr>
          <p:cNvSpPr txBox="1">
            <a:spLocks noChangeArrowheads="1"/>
          </p:cNvSpPr>
          <p:nvPr/>
        </p:nvSpPr>
        <p:spPr bwMode="auto">
          <a:xfrm>
            <a:off x="6138622" y="3702110"/>
            <a:ext cx="5845505" cy="2554545"/>
          </a:xfrm>
          <a:prstGeom prst="rect">
            <a:avLst/>
          </a:prstGeom>
          <a:solidFill>
            <a:schemeClr val="bg1">
              <a:lumMod val="85000"/>
            </a:schemeClr>
          </a:solidFill>
          <a:ln w="9525">
            <a:solidFill>
              <a:srgbClr val="000000"/>
            </a:solidFill>
            <a:miter lim="800000"/>
            <a:headEnd/>
            <a:tailEnd/>
          </a:ln>
        </p:spPr>
        <p:txBody>
          <a:bodyPr rot="0" vert="horz" wrap="square" lIns="91440" tIns="45720" rIns="91440" bIns="45720" anchor="t" anchorCtr="0">
            <a:spAutoFit/>
          </a:bodyPr>
          <a:lstStyle/>
          <a:p>
            <a:pPr marL="342900" lvl="0" indent="-342900">
              <a:buFont typeface="Times New Roman" panose="02020603050405020304" pitchFamily="18" charset="0"/>
              <a:buChar char="●"/>
              <a:tabLst>
                <a:tab pos="228600" algn="l"/>
              </a:tabLst>
            </a:pPr>
            <a:r>
              <a:rPr lang="en-US" sz="1600" dirty="0">
                <a:effectLst/>
                <a:latin typeface="Times New Roman" panose="02020603050405020304" pitchFamily="18" charset="0"/>
                <a:ea typeface="Times New Roman" panose="02020603050405020304" pitchFamily="18" charset="0"/>
              </a:rPr>
              <a:t>Under Gao-Rexford, a route is </a:t>
            </a:r>
            <a:r>
              <a:rPr lang="en-US" sz="1600" b="1" dirty="0">
                <a:effectLst/>
                <a:latin typeface="Times New Roman" panose="02020603050405020304" pitchFamily="18" charset="0"/>
                <a:ea typeface="Times New Roman" panose="02020603050405020304" pitchFamily="18" charset="0"/>
              </a:rPr>
              <a:t>legal</a:t>
            </a:r>
            <a:r>
              <a:rPr lang="en-US" sz="1600" dirty="0">
                <a:effectLst/>
                <a:latin typeface="Times New Roman" panose="02020603050405020304" pitchFamily="18" charset="0"/>
                <a:ea typeface="Times New Roman" panose="02020603050405020304" pitchFamily="18" charset="0"/>
              </a:rPr>
              <a:t> if it is </a:t>
            </a:r>
            <a:r>
              <a:rPr lang="en-US" sz="1600" b="1" dirty="0">
                <a:effectLst/>
                <a:latin typeface="Times New Roman" panose="02020603050405020304" pitchFamily="18" charset="0"/>
                <a:ea typeface="Times New Roman" panose="02020603050405020304" pitchFamily="18" charset="0"/>
              </a:rPr>
              <a:t>valley-free</a:t>
            </a:r>
            <a:r>
              <a:rPr lang="en-US" sz="1600" dirty="0">
                <a:effectLst/>
                <a:latin typeface="Times New Roman" panose="02020603050405020304" pitchFamily="18" charset="0"/>
                <a:ea typeface="Times New Roman" panose="02020603050405020304" pitchFamily="18" charset="0"/>
              </a:rPr>
              <a:t> and respects export preference rules:</a:t>
            </a:r>
            <a:endParaRPr lang="zh-CN" sz="1600" dirty="0">
              <a:effectLst/>
              <a:latin typeface="Times New Roman" panose="02020603050405020304" pitchFamily="18" charset="0"/>
              <a:ea typeface="Times New Roman" panose="02020603050405020304" pitchFamily="18" charset="0"/>
            </a:endParaRPr>
          </a:p>
          <a:p>
            <a:pPr marL="742950" lvl="1" indent="-285750">
              <a:buFont typeface="Times New Roman" panose="02020603050405020304" pitchFamily="18" charset="0"/>
              <a:buChar char="○"/>
              <a:tabLst>
                <a:tab pos="685800" algn="l"/>
              </a:tabLst>
            </a:pPr>
            <a:r>
              <a:rPr lang="en-US" sz="1600" dirty="0">
                <a:effectLst/>
                <a:latin typeface="Times New Roman" panose="02020603050405020304" pitchFamily="18" charset="0"/>
                <a:ea typeface="Times New Roman" panose="02020603050405020304" pitchFamily="18" charset="0"/>
              </a:rPr>
              <a:t>an AS may learn a route from a </a:t>
            </a:r>
            <a:r>
              <a:rPr lang="en-US" sz="1600" b="1" dirty="0">
                <a:effectLst/>
                <a:latin typeface="Times New Roman" panose="02020603050405020304" pitchFamily="18" charset="0"/>
                <a:ea typeface="Times New Roman" panose="02020603050405020304" pitchFamily="18" charset="0"/>
              </a:rPr>
              <a:t>customer</a:t>
            </a:r>
            <a:r>
              <a:rPr lang="en-US" sz="1600" dirty="0">
                <a:effectLst/>
                <a:latin typeface="Times New Roman" panose="02020603050405020304" pitchFamily="18" charset="0"/>
                <a:ea typeface="Times New Roman" panose="02020603050405020304" pitchFamily="18" charset="0"/>
              </a:rPr>
              <a:t>, </a:t>
            </a:r>
            <a:r>
              <a:rPr lang="en-US" sz="1600" b="1" dirty="0">
                <a:effectLst/>
                <a:latin typeface="Times New Roman" panose="02020603050405020304" pitchFamily="18" charset="0"/>
                <a:ea typeface="Times New Roman" panose="02020603050405020304" pitchFamily="18" charset="0"/>
              </a:rPr>
              <a:t>peer</a:t>
            </a:r>
            <a:r>
              <a:rPr lang="en-US" sz="1600" dirty="0">
                <a:effectLst/>
                <a:latin typeface="Times New Roman" panose="02020603050405020304" pitchFamily="18" charset="0"/>
                <a:ea typeface="Times New Roman" panose="02020603050405020304" pitchFamily="18" charset="0"/>
              </a:rPr>
              <a:t>, or </a:t>
            </a:r>
            <a:r>
              <a:rPr lang="en-US" sz="1600" b="1" dirty="0">
                <a:effectLst/>
                <a:latin typeface="Times New Roman" panose="02020603050405020304" pitchFamily="18" charset="0"/>
                <a:ea typeface="Times New Roman" panose="02020603050405020304" pitchFamily="18" charset="0"/>
              </a:rPr>
              <a:t>provider</a:t>
            </a:r>
            <a:r>
              <a:rPr lang="en-US" sz="1600" dirty="0">
                <a:effectLst/>
                <a:latin typeface="Times New Roman" panose="02020603050405020304" pitchFamily="18" charset="0"/>
                <a:ea typeface="Times New Roman" panose="02020603050405020304" pitchFamily="18" charset="0"/>
              </a:rPr>
              <a:t>; </a:t>
            </a:r>
            <a:endParaRPr lang="zh-CN" sz="1600" dirty="0">
              <a:effectLst/>
              <a:latin typeface="Times New Roman" panose="02020603050405020304" pitchFamily="18" charset="0"/>
              <a:ea typeface="Times New Roman" panose="02020603050405020304" pitchFamily="18" charset="0"/>
            </a:endParaRPr>
          </a:p>
          <a:p>
            <a:pPr marL="742950" lvl="1" indent="-285750">
              <a:buFont typeface="Times New Roman" panose="02020603050405020304" pitchFamily="18" charset="0"/>
              <a:buChar char="○"/>
              <a:tabLst>
                <a:tab pos="685800" algn="l"/>
              </a:tabLst>
            </a:pPr>
            <a:r>
              <a:rPr lang="en-US" sz="1600" dirty="0">
                <a:effectLst/>
                <a:latin typeface="Times New Roman" panose="02020603050405020304" pitchFamily="18" charset="0"/>
                <a:ea typeface="Times New Roman" panose="02020603050405020304" pitchFamily="18" charset="0"/>
              </a:rPr>
              <a:t>it prefers </a:t>
            </a:r>
            <a:r>
              <a:rPr lang="en-US" sz="1600" b="1" dirty="0">
                <a:effectLst/>
                <a:latin typeface="Times New Roman" panose="02020603050405020304" pitchFamily="18" charset="0"/>
                <a:ea typeface="Times New Roman" panose="02020603050405020304" pitchFamily="18" charset="0"/>
              </a:rPr>
              <a:t>customer routes</a:t>
            </a:r>
            <a:r>
              <a:rPr lang="en-US" sz="1600" dirty="0">
                <a:effectLst/>
                <a:latin typeface="Times New Roman" panose="02020603050405020304" pitchFamily="18" charset="0"/>
                <a:ea typeface="Times New Roman" panose="02020603050405020304" pitchFamily="18" charset="0"/>
              </a:rPr>
              <a:t> over </a:t>
            </a:r>
            <a:r>
              <a:rPr lang="en-US" sz="1600" b="1" dirty="0">
                <a:effectLst/>
                <a:latin typeface="Times New Roman" panose="02020603050405020304" pitchFamily="18" charset="0"/>
                <a:ea typeface="Times New Roman" panose="02020603050405020304" pitchFamily="18" charset="0"/>
              </a:rPr>
              <a:t>peer routes</a:t>
            </a:r>
            <a:r>
              <a:rPr lang="en-US" sz="1600" dirty="0">
                <a:effectLst/>
                <a:latin typeface="Times New Roman" panose="02020603050405020304" pitchFamily="18" charset="0"/>
                <a:ea typeface="Times New Roman" panose="02020603050405020304" pitchFamily="18" charset="0"/>
              </a:rPr>
              <a:t> over </a:t>
            </a:r>
            <a:r>
              <a:rPr lang="en-US" sz="1600" b="1" dirty="0">
                <a:effectLst/>
                <a:latin typeface="Times New Roman" panose="02020603050405020304" pitchFamily="18" charset="0"/>
                <a:ea typeface="Times New Roman" panose="02020603050405020304" pitchFamily="18" charset="0"/>
              </a:rPr>
              <a:t>provider routes</a:t>
            </a:r>
            <a:r>
              <a:rPr lang="en-US" sz="1600" dirty="0">
                <a:effectLst/>
                <a:latin typeface="Times New Roman" panose="02020603050405020304" pitchFamily="18" charset="0"/>
                <a:ea typeface="Times New Roman" panose="02020603050405020304" pitchFamily="18" charset="0"/>
              </a:rPr>
              <a:t>; </a:t>
            </a:r>
            <a:endParaRPr lang="zh-CN" sz="1600" dirty="0">
              <a:effectLst/>
              <a:latin typeface="Times New Roman" panose="02020603050405020304" pitchFamily="18" charset="0"/>
              <a:ea typeface="Times New Roman" panose="02020603050405020304" pitchFamily="18" charset="0"/>
            </a:endParaRPr>
          </a:p>
          <a:p>
            <a:pPr marL="742950" lvl="1" indent="-285750">
              <a:buFont typeface="Times New Roman" panose="02020603050405020304" pitchFamily="18" charset="0"/>
              <a:buChar char="○"/>
              <a:tabLst>
                <a:tab pos="685800" algn="l"/>
              </a:tabLst>
            </a:pPr>
            <a:r>
              <a:rPr lang="en-US" sz="1600" dirty="0">
                <a:effectLst/>
                <a:latin typeface="Times New Roman" panose="02020603050405020304" pitchFamily="18" charset="0"/>
                <a:ea typeface="Times New Roman" panose="02020603050405020304" pitchFamily="18" charset="0"/>
              </a:rPr>
              <a:t>it exports </a:t>
            </a:r>
            <a:r>
              <a:rPr lang="en-US" sz="1600" b="1" dirty="0">
                <a:effectLst/>
                <a:latin typeface="Times New Roman" panose="02020603050405020304" pitchFamily="18" charset="0"/>
                <a:ea typeface="Times New Roman" panose="02020603050405020304" pitchFamily="18" charset="0"/>
              </a:rPr>
              <a:t>customer-learned routes</a:t>
            </a:r>
            <a:r>
              <a:rPr lang="en-US" sz="1600" dirty="0">
                <a:effectLst/>
                <a:latin typeface="Times New Roman" panose="02020603050405020304" pitchFamily="18" charset="0"/>
                <a:ea typeface="Times New Roman" panose="02020603050405020304" pitchFamily="18" charset="0"/>
              </a:rPr>
              <a:t> to everyone, but </a:t>
            </a:r>
            <a:r>
              <a:rPr lang="en-US" sz="1600" b="1" dirty="0">
                <a:effectLst/>
                <a:latin typeface="Times New Roman" panose="02020603050405020304" pitchFamily="18" charset="0"/>
                <a:ea typeface="Times New Roman" panose="02020603050405020304" pitchFamily="18" charset="0"/>
              </a:rPr>
              <a:t>peer/provider-learned routes only to customers</a:t>
            </a:r>
            <a:r>
              <a:rPr lang="en-US" sz="1600" dirty="0">
                <a:effectLst/>
                <a:latin typeface="Times New Roman" panose="02020603050405020304" pitchFamily="18" charset="0"/>
                <a:ea typeface="Times New Roman" panose="02020603050405020304" pitchFamily="18" charset="0"/>
              </a:rPr>
              <a:t>.</a:t>
            </a:r>
            <a:endParaRPr lang="zh-CN" sz="1600" dirty="0">
              <a:effectLst/>
              <a:latin typeface="Times New Roman" panose="02020603050405020304" pitchFamily="18" charset="0"/>
              <a:ea typeface="Times New Roman" panose="02020603050405020304" pitchFamily="18" charset="0"/>
            </a:endParaRPr>
          </a:p>
          <a:p>
            <a:pPr marL="742950" lvl="1" indent="-285750">
              <a:buFont typeface="Times New Roman" panose="02020603050405020304" pitchFamily="18" charset="0"/>
              <a:buChar char="○"/>
              <a:tabLst>
                <a:tab pos="685800" algn="l"/>
              </a:tabLst>
            </a:pPr>
            <a:r>
              <a:rPr lang="en-US" sz="1600" dirty="0">
                <a:effectLst/>
                <a:latin typeface="Times New Roman" panose="02020603050405020304" pitchFamily="18" charset="0"/>
                <a:ea typeface="Times New Roman" panose="02020603050405020304" pitchFamily="18" charset="0"/>
              </a:rPr>
              <a:t>Every intermediate AS on a legal path has at least one customer neighbor along that</a:t>
            </a:r>
            <a:r>
              <a:rPr lang="en-US" sz="1600" dirty="0">
                <a:effectLst/>
                <a:latin typeface="Times New Roman" panose="02020603050405020304" pitchFamily="18" charset="0"/>
                <a:ea typeface="宋体" panose="02010600030101010101" pitchFamily="2" charset="-122"/>
              </a:rPr>
              <a:t> </a:t>
            </a:r>
            <a:r>
              <a:rPr lang="en-US" sz="1600" dirty="0">
                <a:effectLst/>
                <a:latin typeface="Times New Roman" panose="02020603050405020304" pitchFamily="18" charset="0"/>
                <a:ea typeface="Times New Roman" panose="02020603050405020304" pitchFamily="18" charset="0"/>
              </a:rPr>
              <a:t>path.</a:t>
            </a:r>
            <a:endParaRPr lang="zh-CN"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502300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0F24B-15AB-62C1-6ED5-3DF512DCD8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E0FFD4-E042-A4AD-845F-A8A0149DC62C}"/>
              </a:ext>
            </a:extLst>
          </p:cNvPr>
          <p:cNvSpPr>
            <a:spLocks noGrp="1"/>
          </p:cNvSpPr>
          <p:nvPr>
            <p:ph type="title"/>
          </p:nvPr>
        </p:nvSpPr>
        <p:spPr/>
        <p:txBody>
          <a:bodyPr>
            <a:normAutofit/>
          </a:bodyPr>
          <a:lstStyle/>
          <a:p>
            <a:r>
              <a:rPr lang="nl-NL" altLang="zh-CN" dirty="0"/>
              <a:t>Lecture 8 - Inter-Domain Routing ANS</a:t>
            </a:r>
            <a:endParaRPr lang="zh-CN" altLang="en-US" dirty="0"/>
          </a:p>
        </p:txBody>
      </p:sp>
      <p:sp>
        <p:nvSpPr>
          <p:cNvPr id="3" name="Slide Number Placeholder 2">
            <a:extLst>
              <a:ext uri="{FF2B5EF4-FFF2-40B4-BE49-F238E27FC236}">
                <a16:creationId xmlns:a16="http://schemas.microsoft.com/office/drawing/2014/main" id="{6DA298C8-0448-CA79-2714-FB85B8A8262C}"/>
              </a:ext>
            </a:extLst>
          </p:cNvPr>
          <p:cNvSpPr>
            <a:spLocks noGrp="1"/>
          </p:cNvSpPr>
          <p:nvPr>
            <p:ph type="sldNum" sz="quarter" idx="12"/>
          </p:nvPr>
        </p:nvSpPr>
        <p:spPr/>
        <p:txBody>
          <a:bodyPr/>
          <a:lstStyle/>
          <a:p>
            <a:fld id="{EA7C8D44-3667-46F6-9772-CC52308E2A7F}" type="slidenum">
              <a:rPr kumimoji="0" lang="en-US" smtClean="0"/>
              <a:pPr/>
              <a:t>28</a:t>
            </a:fld>
            <a:endParaRPr kumimoji="0" lang="en-US" dirty="0"/>
          </a:p>
        </p:txBody>
      </p:sp>
      <p:sp>
        <p:nvSpPr>
          <p:cNvPr id="4" name="Content Placeholder 3">
            <a:extLst>
              <a:ext uri="{FF2B5EF4-FFF2-40B4-BE49-F238E27FC236}">
                <a16:creationId xmlns:a16="http://schemas.microsoft.com/office/drawing/2014/main" id="{47D64087-EBB0-2620-B299-7F81531E61D0}"/>
              </a:ext>
            </a:extLst>
          </p:cNvPr>
          <p:cNvSpPr>
            <a:spLocks noGrp="1"/>
          </p:cNvSpPr>
          <p:nvPr>
            <p:ph sz="quarter" idx="1"/>
          </p:nvPr>
        </p:nvSpPr>
        <p:spPr>
          <a:xfrm>
            <a:off x="601038" y="1134140"/>
            <a:ext cx="5597855" cy="5638800"/>
          </a:xfrm>
        </p:spPr>
        <p:txBody>
          <a:bodyPr>
            <a:normAutofit fontScale="77500" lnSpcReduction="20000"/>
          </a:bodyPr>
          <a:lstStyle/>
          <a:p>
            <a:r>
              <a:rPr lang="en-US" altLang="zh-CN" dirty="0"/>
              <a:t>Q4 Why is reachability not guaranteed in this AS graph? </a:t>
            </a:r>
          </a:p>
          <a:p>
            <a:pPr lvl="1"/>
            <a:r>
              <a:rPr lang="en-US" altLang="zh-CN" dirty="0"/>
              <a:t>ANS: One of the requirements for reachability is that all Tier 1 </a:t>
            </a:r>
            <a:r>
              <a:rPr lang="en-US" altLang="zh-CN" dirty="0" err="1"/>
              <a:t>ASes</a:t>
            </a:r>
            <a:r>
              <a:rPr lang="en-US" altLang="zh-CN" dirty="0"/>
              <a:t> (with no provider) form a fully connected peering clique. However, this graph does not meet this requirement, e.g.  AS1 is not connected to AS6.</a:t>
            </a:r>
            <a:endParaRPr lang="zh-CN" altLang="zh-CN" dirty="0"/>
          </a:p>
          <a:p>
            <a:r>
              <a:rPr lang="en-US" altLang="zh-CN" dirty="0"/>
              <a:t>Q5 On the graph below, draw at most 3 extra links, such that the resulting AS graph provides reachability.</a:t>
            </a:r>
          </a:p>
          <a:p>
            <a:pPr lvl="1"/>
            <a:r>
              <a:rPr lang="en-US" altLang="zh-CN" sz="2500" dirty="0"/>
              <a:t>The simplest solution is to connect all the Tier 1 </a:t>
            </a:r>
            <a:r>
              <a:rPr lang="en-US" altLang="zh-CN" sz="2500" dirty="0" err="1"/>
              <a:t>ASes</a:t>
            </a:r>
            <a:r>
              <a:rPr lang="en-US" altLang="zh-CN" sz="2500" dirty="0"/>
              <a:t> to every other Tier 1 AS:</a:t>
            </a:r>
            <a:endParaRPr lang="zh-CN" altLang="zh-CN" sz="2500" dirty="0"/>
          </a:p>
          <a:p>
            <a:pPr lvl="1"/>
            <a:r>
              <a:rPr lang="en-US" altLang="zh-CN" sz="2500" dirty="0"/>
              <a:t>Peering link from AS1–AS5</a:t>
            </a:r>
            <a:endParaRPr lang="zh-CN" altLang="zh-CN" sz="2500" dirty="0"/>
          </a:p>
          <a:p>
            <a:pPr lvl="1"/>
            <a:r>
              <a:rPr lang="en-US" altLang="zh-CN" sz="2500" dirty="0"/>
              <a:t>Peering link from AS1–AS6</a:t>
            </a:r>
            <a:endParaRPr lang="zh-CN" altLang="zh-CN" sz="2500" dirty="0"/>
          </a:p>
          <a:p>
            <a:pPr lvl="1"/>
            <a:r>
              <a:rPr lang="en-US" altLang="zh-CN" sz="2500" dirty="0"/>
              <a:t>Peering link from AS2–AS6</a:t>
            </a:r>
            <a:endParaRPr lang="zh-CN" altLang="zh-CN" sz="2500" dirty="0"/>
          </a:p>
          <a:p>
            <a:pPr lvl="1"/>
            <a:r>
              <a:rPr lang="en-US" altLang="zh-CN" sz="2500" dirty="0"/>
              <a:t>Alternate solutions may exist, although they would not be able to use the conditions from lecture to prove reachability. For these alternate solutions, you would have to manually check all pairs of </a:t>
            </a:r>
            <a:r>
              <a:rPr lang="en-US" altLang="zh-CN" sz="2500" dirty="0" err="1"/>
              <a:t>ASes</a:t>
            </a:r>
            <a:r>
              <a:rPr lang="en-US" altLang="zh-CN" sz="2500" dirty="0"/>
              <a:t> to ensure that there is a valid path between every pair of </a:t>
            </a:r>
            <a:r>
              <a:rPr lang="en-US" altLang="zh-CN" sz="2500" dirty="0" err="1"/>
              <a:t>ASes</a:t>
            </a:r>
            <a:r>
              <a:rPr lang="en-US" altLang="zh-CN" sz="2500" dirty="0"/>
              <a:t>.</a:t>
            </a:r>
            <a:endParaRPr lang="zh-CN" altLang="zh-CN" sz="2500" dirty="0"/>
          </a:p>
        </p:txBody>
      </p:sp>
      <p:grpSp>
        <p:nvGrpSpPr>
          <p:cNvPr id="5" name="Group 4">
            <a:extLst>
              <a:ext uri="{FF2B5EF4-FFF2-40B4-BE49-F238E27FC236}">
                <a16:creationId xmlns:a16="http://schemas.microsoft.com/office/drawing/2014/main" id="{C7BF3567-4219-C1FC-CB8B-B2E4492C2E5E}"/>
              </a:ext>
            </a:extLst>
          </p:cNvPr>
          <p:cNvGrpSpPr>
            <a:grpSpLocks/>
          </p:cNvGrpSpPr>
          <p:nvPr/>
        </p:nvGrpSpPr>
        <p:grpSpPr>
          <a:xfrm>
            <a:off x="6324600" y="2228110"/>
            <a:ext cx="5659527" cy="1232788"/>
            <a:chOff x="6338" y="6338"/>
            <a:chExt cx="5659527" cy="1232788"/>
          </a:xfrm>
        </p:grpSpPr>
        <p:sp>
          <p:nvSpPr>
            <p:cNvPr id="6" name="Graphic 287">
              <a:extLst>
                <a:ext uri="{FF2B5EF4-FFF2-40B4-BE49-F238E27FC236}">
                  <a16:creationId xmlns:a16="http://schemas.microsoft.com/office/drawing/2014/main" id="{2E48B66B-9936-9FBA-C698-CA008119D95E}"/>
                </a:ext>
              </a:extLst>
            </p:cNvPr>
            <p:cNvSpPr/>
            <p:nvPr/>
          </p:nvSpPr>
          <p:spPr>
            <a:xfrm>
              <a:off x="6338" y="6338"/>
              <a:ext cx="2008505" cy="320040"/>
            </a:xfrm>
            <a:custGeom>
              <a:avLst/>
              <a:gdLst/>
              <a:ahLst/>
              <a:cxnLst/>
              <a:rect l="l" t="t" r="r" b="b"/>
              <a:pathLst>
                <a:path w="2008505" h="320040">
                  <a:moveTo>
                    <a:pt x="638923" y="159730"/>
                  </a:moveTo>
                  <a:lnTo>
                    <a:pt x="613818" y="221905"/>
                  </a:lnTo>
                  <a:lnTo>
                    <a:pt x="584364" y="249038"/>
                  </a:lnTo>
                  <a:lnTo>
                    <a:pt x="545355" y="272677"/>
                  </a:lnTo>
                  <a:lnTo>
                    <a:pt x="498076" y="292182"/>
                  </a:lnTo>
                  <a:lnTo>
                    <a:pt x="443810" y="306909"/>
                  </a:lnTo>
                  <a:lnTo>
                    <a:pt x="383844" y="316216"/>
                  </a:lnTo>
                  <a:lnTo>
                    <a:pt x="319461" y="319461"/>
                  </a:lnTo>
                  <a:lnTo>
                    <a:pt x="255079" y="316216"/>
                  </a:lnTo>
                  <a:lnTo>
                    <a:pt x="195112" y="306909"/>
                  </a:lnTo>
                  <a:lnTo>
                    <a:pt x="140847" y="292182"/>
                  </a:lnTo>
                  <a:lnTo>
                    <a:pt x="93568" y="272677"/>
                  </a:lnTo>
                  <a:lnTo>
                    <a:pt x="54559" y="249038"/>
                  </a:lnTo>
                  <a:lnTo>
                    <a:pt x="25104" y="221905"/>
                  </a:lnTo>
                  <a:lnTo>
                    <a:pt x="0" y="159730"/>
                  </a:lnTo>
                  <a:lnTo>
                    <a:pt x="6490" y="127539"/>
                  </a:lnTo>
                  <a:lnTo>
                    <a:pt x="54559" y="70423"/>
                  </a:lnTo>
                  <a:lnTo>
                    <a:pt x="93568" y="46784"/>
                  </a:lnTo>
                  <a:lnTo>
                    <a:pt x="140847" y="27279"/>
                  </a:lnTo>
                  <a:lnTo>
                    <a:pt x="195112" y="12552"/>
                  </a:lnTo>
                  <a:lnTo>
                    <a:pt x="255079" y="3245"/>
                  </a:lnTo>
                  <a:lnTo>
                    <a:pt x="319461" y="0"/>
                  </a:lnTo>
                  <a:lnTo>
                    <a:pt x="383844" y="3245"/>
                  </a:lnTo>
                  <a:lnTo>
                    <a:pt x="443810" y="12552"/>
                  </a:lnTo>
                  <a:lnTo>
                    <a:pt x="498076" y="27279"/>
                  </a:lnTo>
                  <a:lnTo>
                    <a:pt x="545355" y="46784"/>
                  </a:lnTo>
                  <a:lnTo>
                    <a:pt x="584364" y="70423"/>
                  </a:lnTo>
                  <a:lnTo>
                    <a:pt x="613818" y="97556"/>
                  </a:lnTo>
                  <a:lnTo>
                    <a:pt x="638923" y="159730"/>
                  </a:lnTo>
                  <a:close/>
                </a:path>
                <a:path w="2008505" h="320040">
                  <a:moveTo>
                    <a:pt x="2008046" y="159730"/>
                  </a:moveTo>
                  <a:lnTo>
                    <a:pt x="1982941" y="221905"/>
                  </a:lnTo>
                  <a:lnTo>
                    <a:pt x="1953487" y="249038"/>
                  </a:lnTo>
                  <a:lnTo>
                    <a:pt x="1914478" y="272677"/>
                  </a:lnTo>
                  <a:lnTo>
                    <a:pt x="1867198" y="292182"/>
                  </a:lnTo>
                  <a:lnTo>
                    <a:pt x="1812933" y="306909"/>
                  </a:lnTo>
                  <a:lnTo>
                    <a:pt x="1752967" y="316216"/>
                  </a:lnTo>
                  <a:lnTo>
                    <a:pt x="1688584" y="319461"/>
                  </a:lnTo>
                  <a:lnTo>
                    <a:pt x="1624201" y="316216"/>
                  </a:lnTo>
                  <a:lnTo>
                    <a:pt x="1564235" y="306909"/>
                  </a:lnTo>
                  <a:lnTo>
                    <a:pt x="1509970" y="292182"/>
                  </a:lnTo>
                  <a:lnTo>
                    <a:pt x="1462690" y="272677"/>
                  </a:lnTo>
                  <a:lnTo>
                    <a:pt x="1423681" y="249038"/>
                  </a:lnTo>
                  <a:lnTo>
                    <a:pt x="1394227" y="221905"/>
                  </a:lnTo>
                  <a:lnTo>
                    <a:pt x="1369122" y="159730"/>
                  </a:lnTo>
                  <a:lnTo>
                    <a:pt x="1375612" y="127539"/>
                  </a:lnTo>
                  <a:lnTo>
                    <a:pt x="1423681" y="70423"/>
                  </a:lnTo>
                  <a:lnTo>
                    <a:pt x="1462690" y="46784"/>
                  </a:lnTo>
                  <a:lnTo>
                    <a:pt x="1509970" y="27279"/>
                  </a:lnTo>
                  <a:lnTo>
                    <a:pt x="1564235" y="12552"/>
                  </a:lnTo>
                  <a:lnTo>
                    <a:pt x="1624201" y="3245"/>
                  </a:lnTo>
                  <a:lnTo>
                    <a:pt x="1688584" y="0"/>
                  </a:lnTo>
                  <a:lnTo>
                    <a:pt x="1752967" y="3245"/>
                  </a:lnTo>
                  <a:lnTo>
                    <a:pt x="1812933" y="12552"/>
                  </a:lnTo>
                  <a:lnTo>
                    <a:pt x="1867198" y="27279"/>
                  </a:lnTo>
                  <a:lnTo>
                    <a:pt x="1914478" y="46784"/>
                  </a:lnTo>
                  <a:lnTo>
                    <a:pt x="1953487" y="70423"/>
                  </a:lnTo>
                  <a:lnTo>
                    <a:pt x="1982941" y="97556"/>
                  </a:lnTo>
                  <a:lnTo>
                    <a:pt x="2008046" y="159730"/>
                  </a:lnTo>
                  <a:close/>
                </a:path>
                <a:path w="2008505" h="320040">
                  <a:moveTo>
                    <a:pt x="756313" y="159730"/>
                  </a:moveTo>
                  <a:lnTo>
                    <a:pt x="756313" y="159730"/>
                  </a:lnTo>
                  <a:lnTo>
                    <a:pt x="1206583" y="159730"/>
                  </a:lnTo>
                  <a:lnTo>
                    <a:pt x="1254902" y="159730"/>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7" name="Image 288">
              <a:extLst>
                <a:ext uri="{FF2B5EF4-FFF2-40B4-BE49-F238E27FC236}">
                  <a16:creationId xmlns:a16="http://schemas.microsoft.com/office/drawing/2014/main" id="{4CFC08B5-BC74-3899-3BFE-C922E9B34DF2}"/>
                </a:ext>
              </a:extLst>
            </p:cNvPr>
            <p:cNvPicPr/>
            <p:nvPr/>
          </p:nvPicPr>
          <p:blipFill>
            <a:blip r:embed="rId2" cstate="print"/>
            <a:stretch>
              <a:fillRect/>
            </a:stretch>
          </p:blipFill>
          <p:spPr>
            <a:xfrm>
              <a:off x="650206" y="109022"/>
              <a:ext cx="114093" cy="114093"/>
            </a:xfrm>
            <a:prstGeom prst="rect">
              <a:avLst/>
            </a:prstGeom>
          </p:spPr>
        </p:pic>
        <p:pic>
          <p:nvPicPr>
            <p:cNvPr id="8" name="Image 289">
              <a:extLst>
                <a:ext uri="{FF2B5EF4-FFF2-40B4-BE49-F238E27FC236}">
                  <a16:creationId xmlns:a16="http://schemas.microsoft.com/office/drawing/2014/main" id="{9804BE0D-B1F3-DAD8-1F15-F75D9CB15D1C}"/>
                </a:ext>
              </a:extLst>
            </p:cNvPr>
            <p:cNvPicPr/>
            <p:nvPr/>
          </p:nvPicPr>
          <p:blipFill>
            <a:blip r:embed="rId2" cstate="print"/>
            <a:stretch>
              <a:fillRect/>
            </a:stretch>
          </p:blipFill>
          <p:spPr>
            <a:xfrm>
              <a:off x="1258705" y="109022"/>
              <a:ext cx="114093" cy="114093"/>
            </a:xfrm>
            <a:prstGeom prst="rect">
              <a:avLst/>
            </a:prstGeom>
          </p:spPr>
        </p:pic>
        <p:sp>
          <p:nvSpPr>
            <p:cNvPr id="9" name="Graphic 290">
              <a:extLst>
                <a:ext uri="{FF2B5EF4-FFF2-40B4-BE49-F238E27FC236}">
                  <a16:creationId xmlns:a16="http://schemas.microsoft.com/office/drawing/2014/main" id="{11DD7BB8-746D-F977-75C2-DFED2EAAA078}"/>
                </a:ext>
              </a:extLst>
            </p:cNvPr>
            <p:cNvSpPr/>
            <p:nvPr/>
          </p:nvSpPr>
          <p:spPr>
            <a:xfrm>
              <a:off x="1774408" y="325039"/>
              <a:ext cx="696595" cy="913765"/>
            </a:xfrm>
            <a:custGeom>
              <a:avLst/>
              <a:gdLst/>
              <a:ahLst/>
              <a:cxnLst/>
              <a:rect l="l" t="t" r="r" b="b"/>
              <a:pathLst>
                <a:path w="696595" h="913765">
                  <a:moveTo>
                    <a:pt x="696350" y="753778"/>
                  </a:moveTo>
                  <a:lnTo>
                    <a:pt x="671246" y="815952"/>
                  </a:lnTo>
                  <a:lnTo>
                    <a:pt x="641791" y="843085"/>
                  </a:lnTo>
                  <a:lnTo>
                    <a:pt x="602782" y="866724"/>
                  </a:lnTo>
                  <a:lnTo>
                    <a:pt x="555503" y="886229"/>
                  </a:lnTo>
                  <a:lnTo>
                    <a:pt x="501238" y="900956"/>
                  </a:lnTo>
                  <a:lnTo>
                    <a:pt x="441271" y="910263"/>
                  </a:lnTo>
                  <a:lnTo>
                    <a:pt x="376889" y="913508"/>
                  </a:lnTo>
                  <a:lnTo>
                    <a:pt x="312506" y="910263"/>
                  </a:lnTo>
                  <a:lnTo>
                    <a:pt x="252540" y="900956"/>
                  </a:lnTo>
                  <a:lnTo>
                    <a:pt x="198274" y="886229"/>
                  </a:lnTo>
                  <a:lnTo>
                    <a:pt x="150995" y="866724"/>
                  </a:lnTo>
                  <a:lnTo>
                    <a:pt x="111986" y="843085"/>
                  </a:lnTo>
                  <a:lnTo>
                    <a:pt x="82531" y="815952"/>
                  </a:lnTo>
                  <a:lnTo>
                    <a:pt x="57427" y="753778"/>
                  </a:lnTo>
                  <a:lnTo>
                    <a:pt x="63917" y="721586"/>
                  </a:lnTo>
                  <a:lnTo>
                    <a:pt x="111986" y="664470"/>
                  </a:lnTo>
                  <a:lnTo>
                    <a:pt x="150995" y="640831"/>
                  </a:lnTo>
                  <a:lnTo>
                    <a:pt x="198274" y="621326"/>
                  </a:lnTo>
                  <a:lnTo>
                    <a:pt x="252540" y="606599"/>
                  </a:lnTo>
                  <a:lnTo>
                    <a:pt x="312506" y="597292"/>
                  </a:lnTo>
                  <a:lnTo>
                    <a:pt x="376889" y="594047"/>
                  </a:lnTo>
                  <a:lnTo>
                    <a:pt x="441271" y="597292"/>
                  </a:lnTo>
                  <a:lnTo>
                    <a:pt x="501238" y="606599"/>
                  </a:lnTo>
                  <a:lnTo>
                    <a:pt x="555503" y="621326"/>
                  </a:lnTo>
                  <a:lnTo>
                    <a:pt x="602782" y="640831"/>
                  </a:lnTo>
                  <a:lnTo>
                    <a:pt x="641791" y="664470"/>
                  </a:lnTo>
                  <a:lnTo>
                    <a:pt x="671246" y="691603"/>
                  </a:lnTo>
                  <a:lnTo>
                    <a:pt x="696350" y="753778"/>
                  </a:lnTo>
                  <a:close/>
                </a:path>
                <a:path w="696595" h="913765">
                  <a:moveTo>
                    <a:pt x="0" y="0"/>
                  </a:moveTo>
                  <a:lnTo>
                    <a:pt x="20241" y="40479"/>
                  </a:lnTo>
                  <a:lnTo>
                    <a:pt x="41922" y="83831"/>
                  </a:lnTo>
                  <a:lnTo>
                    <a:pt x="64777" y="129528"/>
                  </a:lnTo>
                  <a:lnTo>
                    <a:pt x="88542" y="177040"/>
                  </a:lnTo>
                  <a:lnTo>
                    <a:pt x="112952" y="225841"/>
                  </a:lnTo>
                  <a:lnTo>
                    <a:pt x="137742" y="275403"/>
                  </a:lnTo>
                  <a:lnTo>
                    <a:pt x="162648" y="325198"/>
                  </a:lnTo>
                  <a:lnTo>
                    <a:pt x="187405" y="374697"/>
                  </a:lnTo>
                  <a:lnTo>
                    <a:pt x="211748" y="423373"/>
                  </a:lnTo>
                  <a:lnTo>
                    <a:pt x="235413" y="470699"/>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10" name="Image 291">
              <a:extLst>
                <a:ext uri="{FF2B5EF4-FFF2-40B4-BE49-F238E27FC236}">
                  <a16:creationId xmlns:a16="http://schemas.microsoft.com/office/drawing/2014/main" id="{B33CC70B-E982-5184-684C-C5DF3F47ADEE}"/>
                </a:ext>
              </a:extLst>
            </p:cNvPr>
            <p:cNvPicPr/>
            <p:nvPr/>
          </p:nvPicPr>
          <p:blipFill>
            <a:blip r:embed="rId3" cstate="print"/>
            <a:stretch>
              <a:fillRect/>
            </a:stretch>
          </p:blipFill>
          <p:spPr>
            <a:xfrm>
              <a:off x="1961395" y="764933"/>
              <a:ext cx="109022" cy="145912"/>
            </a:xfrm>
            <a:prstGeom prst="rect">
              <a:avLst/>
            </a:prstGeom>
          </p:spPr>
        </p:pic>
        <p:sp>
          <p:nvSpPr>
            <p:cNvPr id="11" name="Graphic 292">
              <a:extLst>
                <a:ext uri="{FF2B5EF4-FFF2-40B4-BE49-F238E27FC236}">
                  <a16:creationId xmlns:a16="http://schemas.microsoft.com/office/drawing/2014/main" id="{1E3C1409-5CFE-C13A-2F09-1FE6F05A0EB6}"/>
                </a:ext>
              </a:extLst>
            </p:cNvPr>
            <p:cNvSpPr/>
            <p:nvPr/>
          </p:nvSpPr>
          <p:spPr>
            <a:xfrm>
              <a:off x="2130126" y="6338"/>
              <a:ext cx="2166620" cy="320040"/>
            </a:xfrm>
            <a:custGeom>
              <a:avLst/>
              <a:gdLst/>
              <a:ahLst/>
              <a:cxnLst/>
              <a:rect l="l" t="t" r="r" b="b"/>
              <a:pathLst>
                <a:path w="2166620" h="320040">
                  <a:moveTo>
                    <a:pt x="2166129" y="159730"/>
                  </a:moveTo>
                  <a:lnTo>
                    <a:pt x="2141024" y="221905"/>
                  </a:lnTo>
                  <a:lnTo>
                    <a:pt x="2111570" y="249038"/>
                  </a:lnTo>
                  <a:lnTo>
                    <a:pt x="2072561" y="272677"/>
                  </a:lnTo>
                  <a:lnTo>
                    <a:pt x="2025281" y="292182"/>
                  </a:lnTo>
                  <a:lnTo>
                    <a:pt x="1971016" y="306909"/>
                  </a:lnTo>
                  <a:lnTo>
                    <a:pt x="1911050" y="316216"/>
                  </a:lnTo>
                  <a:lnTo>
                    <a:pt x="1846667" y="319461"/>
                  </a:lnTo>
                  <a:lnTo>
                    <a:pt x="1782284" y="316216"/>
                  </a:lnTo>
                  <a:lnTo>
                    <a:pt x="1722318" y="306909"/>
                  </a:lnTo>
                  <a:lnTo>
                    <a:pt x="1668053" y="292182"/>
                  </a:lnTo>
                  <a:lnTo>
                    <a:pt x="1620773" y="272677"/>
                  </a:lnTo>
                  <a:lnTo>
                    <a:pt x="1581764" y="249038"/>
                  </a:lnTo>
                  <a:lnTo>
                    <a:pt x="1552310" y="221905"/>
                  </a:lnTo>
                  <a:lnTo>
                    <a:pt x="1527205" y="159730"/>
                  </a:lnTo>
                  <a:lnTo>
                    <a:pt x="1533695" y="127539"/>
                  </a:lnTo>
                  <a:lnTo>
                    <a:pt x="1581764" y="70423"/>
                  </a:lnTo>
                  <a:lnTo>
                    <a:pt x="1620773" y="46784"/>
                  </a:lnTo>
                  <a:lnTo>
                    <a:pt x="1668053" y="27279"/>
                  </a:lnTo>
                  <a:lnTo>
                    <a:pt x="1722318" y="12552"/>
                  </a:lnTo>
                  <a:lnTo>
                    <a:pt x="1782284" y="3245"/>
                  </a:lnTo>
                  <a:lnTo>
                    <a:pt x="1846667" y="0"/>
                  </a:lnTo>
                  <a:lnTo>
                    <a:pt x="1911050" y="3245"/>
                  </a:lnTo>
                  <a:lnTo>
                    <a:pt x="1971016" y="12552"/>
                  </a:lnTo>
                  <a:lnTo>
                    <a:pt x="2025281" y="27279"/>
                  </a:lnTo>
                  <a:lnTo>
                    <a:pt x="2072561" y="46784"/>
                  </a:lnTo>
                  <a:lnTo>
                    <a:pt x="2111570" y="70423"/>
                  </a:lnTo>
                  <a:lnTo>
                    <a:pt x="2141024" y="97556"/>
                  </a:lnTo>
                  <a:lnTo>
                    <a:pt x="2166129" y="159730"/>
                  </a:lnTo>
                  <a:close/>
                </a:path>
                <a:path w="2166620" h="320040">
                  <a:moveTo>
                    <a:pt x="0" y="159730"/>
                  </a:moveTo>
                  <a:lnTo>
                    <a:pt x="0" y="159730"/>
                  </a:lnTo>
                  <a:lnTo>
                    <a:pt x="1364401" y="159730"/>
                  </a:lnTo>
                  <a:lnTo>
                    <a:pt x="1408548" y="159730"/>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12" name="Image 293">
              <a:extLst>
                <a:ext uri="{FF2B5EF4-FFF2-40B4-BE49-F238E27FC236}">
                  <a16:creationId xmlns:a16="http://schemas.microsoft.com/office/drawing/2014/main" id="{D60E5596-C5B6-114B-7A9B-E67F532E80F0}"/>
                </a:ext>
              </a:extLst>
            </p:cNvPr>
            <p:cNvPicPr/>
            <p:nvPr/>
          </p:nvPicPr>
          <p:blipFill>
            <a:blip r:embed="rId2" cstate="print"/>
            <a:stretch>
              <a:fillRect/>
            </a:stretch>
          </p:blipFill>
          <p:spPr>
            <a:xfrm>
              <a:off x="2017047" y="109022"/>
              <a:ext cx="114093" cy="114093"/>
            </a:xfrm>
            <a:prstGeom prst="rect">
              <a:avLst/>
            </a:prstGeom>
          </p:spPr>
        </p:pic>
        <p:pic>
          <p:nvPicPr>
            <p:cNvPr id="13" name="Image 294">
              <a:extLst>
                <a:ext uri="{FF2B5EF4-FFF2-40B4-BE49-F238E27FC236}">
                  <a16:creationId xmlns:a16="http://schemas.microsoft.com/office/drawing/2014/main" id="{B03B72FF-FEF8-12F8-B66A-BFB74F80B223}"/>
                </a:ext>
              </a:extLst>
            </p:cNvPr>
            <p:cNvPicPr/>
            <p:nvPr/>
          </p:nvPicPr>
          <p:blipFill>
            <a:blip r:embed="rId2" cstate="print"/>
            <a:stretch>
              <a:fillRect/>
            </a:stretch>
          </p:blipFill>
          <p:spPr>
            <a:xfrm>
              <a:off x="3538547" y="109022"/>
              <a:ext cx="114093" cy="114093"/>
            </a:xfrm>
            <a:prstGeom prst="rect">
              <a:avLst/>
            </a:prstGeom>
          </p:spPr>
        </p:pic>
        <p:sp>
          <p:nvSpPr>
            <p:cNvPr id="14" name="Graphic 295">
              <a:extLst>
                <a:ext uri="{FF2B5EF4-FFF2-40B4-BE49-F238E27FC236}">
                  <a16:creationId xmlns:a16="http://schemas.microsoft.com/office/drawing/2014/main" id="{AC94A516-09DA-AD41-8827-FF6919FA5949}"/>
                </a:ext>
              </a:extLst>
            </p:cNvPr>
            <p:cNvSpPr/>
            <p:nvPr/>
          </p:nvSpPr>
          <p:spPr>
            <a:xfrm>
              <a:off x="2588148" y="919086"/>
              <a:ext cx="1252220" cy="320040"/>
            </a:xfrm>
            <a:custGeom>
              <a:avLst/>
              <a:gdLst/>
              <a:ahLst/>
              <a:cxnLst/>
              <a:rect l="l" t="t" r="r" b="b"/>
              <a:pathLst>
                <a:path w="1252220" h="320040">
                  <a:moveTo>
                    <a:pt x="1251733" y="159730"/>
                  </a:moveTo>
                  <a:lnTo>
                    <a:pt x="1227415" y="220857"/>
                  </a:lnTo>
                  <a:lnTo>
                    <a:pt x="1198059" y="248349"/>
                  </a:lnTo>
                  <a:lnTo>
                    <a:pt x="1158164" y="272677"/>
                  </a:lnTo>
                  <a:lnTo>
                    <a:pt x="1119799" y="289046"/>
                  </a:lnTo>
                  <a:lnTo>
                    <a:pt x="1077170" y="302086"/>
                  </a:lnTo>
                  <a:lnTo>
                    <a:pt x="1031133" y="311621"/>
                  </a:lnTo>
                  <a:lnTo>
                    <a:pt x="982547" y="317472"/>
                  </a:lnTo>
                  <a:lnTo>
                    <a:pt x="932271" y="319461"/>
                  </a:lnTo>
                  <a:lnTo>
                    <a:pt x="867888" y="316216"/>
                  </a:lnTo>
                  <a:lnTo>
                    <a:pt x="807922" y="306909"/>
                  </a:lnTo>
                  <a:lnTo>
                    <a:pt x="753657" y="292182"/>
                  </a:lnTo>
                  <a:lnTo>
                    <a:pt x="706377" y="272677"/>
                  </a:lnTo>
                  <a:lnTo>
                    <a:pt x="667368" y="249038"/>
                  </a:lnTo>
                  <a:lnTo>
                    <a:pt x="637914" y="221905"/>
                  </a:lnTo>
                  <a:lnTo>
                    <a:pt x="612809" y="159730"/>
                  </a:lnTo>
                  <a:lnTo>
                    <a:pt x="619299" y="127539"/>
                  </a:lnTo>
                  <a:lnTo>
                    <a:pt x="667368" y="70423"/>
                  </a:lnTo>
                  <a:lnTo>
                    <a:pt x="706377" y="46784"/>
                  </a:lnTo>
                  <a:lnTo>
                    <a:pt x="753657" y="27279"/>
                  </a:lnTo>
                  <a:lnTo>
                    <a:pt x="807922" y="12552"/>
                  </a:lnTo>
                  <a:lnTo>
                    <a:pt x="867888" y="3245"/>
                  </a:lnTo>
                  <a:lnTo>
                    <a:pt x="932271" y="0"/>
                  </a:lnTo>
                  <a:lnTo>
                    <a:pt x="982547" y="1989"/>
                  </a:lnTo>
                  <a:lnTo>
                    <a:pt x="1031133" y="7840"/>
                  </a:lnTo>
                  <a:lnTo>
                    <a:pt x="1077170" y="17375"/>
                  </a:lnTo>
                  <a:lnTo>
                    <a:pt x="1119799" y="30415"/>
                  </a:lnTo>
                  <a:lnTo>
                    <a:pt x="1158164" y="46784"/>
                  </a:lnTo>
                  <a:lnTo>
                    <a:pt x="1198059" y="71112"/>
                  </a:lnTo>
                  <a:lnTo>
                    <a:pt x="1227415" y="98604"/>
                  </a:lnTo>
                  <a:lnTo>
                    <a:pt x="1251733" y="159730"/>
                  </a:lnTo>
                  <a:close/>
                </a:path>
                <a:path w="1252220" h="320040">
                  <a:moveTo>
                    <a:pt x="0" y="159730"/>
                  </a:moveTo>
                  <a:lnTo>
                    <a:pt x="0" y="159730"/>
                  </a:lnTo>
                  <a:lnTo>
                    <a:pt x="450270" y="159730"/>
                  </a:lnTo>
                  <a:lnTo>
                    <a:pt x="498588" y="159730"/>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15" name="Image 296">
              <a:extLst>
                <a:ext uri="{FF2B5EF4-FFF2-40B4-BE49-F238E27FC236}">
                  <a16:creationId xmlns:a16="http://schemas.microsoft.com/office/drawing/2014/main" id="{C6D26A1E-057F-B70E-EABC-674F6AC80349}"/>
                </a:ext>
              </a:extLst>
            </p:cNvPr>
            <p:cNvPicPr/>
            <p:nvPr/>
          </p:nvPicPr>
          <p:blipFill>
            <a:blip r:embed="rId2" cstate="print"/>
            <a:stretch>
              <a:fillRect/>
            </a:stretch>
          </p:blipFill>
          <p:spPr>
            <a:xfrm>
              <a:off x="2475703" y="1021771"/>
              <a:ext cx="114093" cy="114093"/>
            </a:xfrm>
            <a:prstGeom prst="rect">
              <a:avLst/>
            </a:prstGeom>
          </p:spPr>
        </p:pic>
        <p:pic>
          <p:nvPicPr>
            <p:cNvPr id="16" name="Image 297">
              <a:extLst>
                <a:ext uri="{FF2B5EF4-FFF2-40B4-BE49-F238E27FC236}">
                  <a16:creationId xmlns:a16="http://schemas.microsoft.com/office/drawing/2014/main" id="{98DA29D3-10A7-02FF-DC16-5095D666B07F}"/>
                </a:ext>
              </a:extLst>
            </p:cNvPr>
            <p:cNvPicPr/>
            <p:nvPr/>
          </p:nvPicPr>
          <p:blipFill>
            <a:blip r:embed="rId2" cstate="print"/>
            <a:stretch>
              <a:fillRect/>
            </a:stretch>
          </p:blipFill>
          <p:spPr>
            <a:xfrm>
              <a:off x="3084202" y="1021771"/>
              <a:ext cx="114093" cy="114093"/>
            </a:xfrm>
            <a:prstGeom prst="rect">
              <a:avLst/>
            </a:prstGeom>
          </p:spPr>
        </p:pic>
        <p:sp>
          <p:nvSpPr>
            <p:cNvPr id="17" name="Graphic 298">
              <a:extLst>
                <a:ext uri="{FF2B5EF4-FFF2-40B4-BE49-F238E27FC236}">
                  <a16:creationId xmlns:a16="http://schemas.microsoft.com/office/drawing/2014/main" id="{09995E31-6485-A0BA-3D89-F4E31434A921}"/>
                </a:ext>
              </a:extLst>
            </p:cNvPr>
            <p:cNvSpPr/>
            <p:nvPr/>
          </p:nvSpPr>
          <p:spPr>
            <a:xfrm>
              <a:off x="3661895" y="325039"/>
              <a:ext cx="235585" cy="471170"/>
            </a:xfrm>
            <a:custGeom>
              <a:avLst/>
              <a:gdLst/>
              <a:ahLst/>
              <a:cxnLst/>
              <a:rect l="l" t="t" r="r" b="b"/>
              <a:pathLst>
                <a:path w="235585" h="471170">
                  <a:moveTo>
                    <a:pt x="235413" y="0"/>
                  </a:moveTo>
                  <a:lnTo>
                    <a:pt x="215171" y="40479"/>
                  </a:lnTo>
                  <a:lnTo>
                    <a:pt x="193490" y="83831"/>
                  </a:lnTo>
                  <a:lnTo>
                    <a:pt x="170635" y="129528"/>
                  </a:lnTo>
                  <a:lnTo>
                    <a:pt x="146870" y="177040"/>
                  </a:lnTo>
                  <a:lnTo>
                    <a:pt x="122460" y="225841"/>
                  </a:lnTo>
                  <a:lnTo>
                    <a:pt x="97670" y="275403"/>
                  </a:lnTo>
                  <a:lnTo>
                    <a:pt x="72764" y="325198"/>
                  </a:lnTo>
                  <a:lnTo>
                    <a:pt x="48007" y="374697"/>
                  </a:lnTo>
                  <a:lnTo>
                    <a:pt x="23664" y="423373"/>
                  </a:lnTo>
                  <a:lnTo>
                    <a:pt x="0" y="470699"/>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18" name="Image 299">
              <a:extLst>
                <a:ext uri="{FF2B5EF4-FFF2-40B4-BE49-F238E27FC236}">
                  <a16:creationId xmlns:a16="http://schemas.microsoft.com/office/drawing/2014/main" id="{9954B5CB-F807-2219-FF8C-86F175031E34}"/>
                </a:ext>
              </a:extLst>
            </p:cNvPr>
            <p:cNvPicPr/>
            <p:nvPr/>
          </p:nvPicPr>
          <p:blipFill>
            <a:blip r:embed="rId4" cstate="print"/>
            <a:stretch>
              <a:fillRect/>
            </a:stretch>
          </p:blipFill>
          <p:spPr>
            <a:xfrm>
              <a:off x="3601299" y="764933"/>
              <a:ext cx="109022" cy="145912"/>
            </a:xfrm>
            <a:prstGeom prst="rect">
              <a:avLst/>
            </a:prstGeom>
          </p:spPr>
        </p:pic>
        <p:sp>
          <p:nvSpPr>
            <p:cNvPr id="19" name="Graphic 300">
              <a:extLst>
                <a:ext uri="{FF2B5EF4-FFF2-40B4-BE49-F238E27FC236}">
                  <a16:creationId xmlns:a16="http://schemas.microsoft.com/office/drawing/2014/main" id="{86656EB8-133C-C297-814B-356253B05236}"/>
                </a:ext>
              </a:extLst>
            </p:cNvPr>
            <p:cNvSpPr/>
            <p:nvPr/>
          </p:nvSpPr>
          <p:spPr>
            <a:xfrm>
              <a:off x="4413645" y="6338"/>
              <a:ext cx="1252220" cy="320040"/>
            </a:xfrm>
            <a:custGeom>
              <a:avLst/>
              <a:gdLst/>
              <a:ahLst/>
              <a:cxnLst/>
              <a:rect l="l" t="t" r="r" b="b"/>
              <a:pathLst>
                <a:path w="1252220" h="320040">
                  <a:moveTo>
                    <a:pt x="1251733" y="159730"/>
                  </a:moveTo>
                  <a:lnTo>
                    <a:pt x="1226628" y="221905"/>
                  </a:lnTo>
                  <a:lnTo>
                    <a:pt x="1197174" y="249038"/>
                  </a:lnTo>
                  <a:lnTo>
                    <a:pt x="1158164" y="272677"/>
                  </a:lnTo>
                  <a:lnTo>
                    <a:pt x="1110885" y="292182"/>
                  </a:lnTo>
                  <a:lnTo>
                    <a:pt x="1056620" y="306909"/>
                  </a:lnTo>
                  <a:lnTo>
                    <a:pt x="996653" y="316216"/>
                  </a:lnTo>
                  <a:lnTo>
                    <a:pt x="932271" y="319461"/>
                  </a:lnTo>
                  <a:lnTo>
                    <a:pt x="867888" y="316216"/>
                  </a:lnTo>
                  <a:lnTo>
                    <a:pt x="807922" y="306909"/>
                  </a:lnTo>
                  <a:lnTo>
                    <a:pt x="753656" y="292182"/>
                  </a:lnTo>
                  <a:lnTo>
                    <a:pt x="706377" y="272677"/>
                  </a:lnTo>
                  <a:lnTo>
                    <a:pt x="667368" y="249038"/>
                  </a:lnTo>
                  <a:lnTo>
                    <a:pt x="637914" y="221905"/>
                  </a:lnTo>
                  <a:lnTo>
                    <a:pt x="612809" y="159730"/>
                  </a:lnTo>
                  <a:lnTo>
                    <a:pt x="619299" y="127539"/>
                  </a:lnTo>
                  <a:lnTo>
                    <a:pt x="667368" y="70423"/>
                  </a:lnTo>
                  <a:lnTo>
                    <a:pt x="706377" y="46784"/>
                  </a:lnTo>
                  <a:lnTo>
                    <a:pt x="753656" y="27279"/>
                  </a:lnTo>
                  <a:lnTo>
                    <a:pt x="807922" y="12552"/>
                  </a:lnTo>
                  <a:lnTo>
                    <a:pt x="867888" y="3245"/>
                  </a:lnTo>
                  <a:lnTo>
                    <a:pt x="932271" y="0"/>
                  </a:lnTo>
                  <a:lnTo>
                    <a:pt x="996653" y="3245"/>
                  </a:lnTo>
                  <a:lnTo>
                    <a:pt x="1056620" y="12552"/>
                  </a:lnTo>
                  <a:lnTo>
                    <a:pt x="1110885" y="27279"/>
                  </a:lnTo>
                  <a:lnTo>
                    <a:pt x="1158164" y="46784"/>
                  </a:lnTo>
                  <a:lnTo>
                    <a:pt x="1197174" y="70423"/>
                  </a:lnTo>
                  <a:lnTo>
                    <a:pt x="1226628" y="97556"/>
                  </a:lnTo>
                  <a:lnTo>
                    <a:pt x="1251733" y="159730"/>
                  </a:lnTo>
                  <a:close/>
                </a:path>
                <a:path w="1252220" h="320040">
                  <a:moveTo>
                    <a:pt x="0" y="159730"/>
                  </a:moveTo>
                  <a:lnTo>
                    <a:pt x="0" y="159730"/>
                  </a:lnTo>
                  <a:lnTo>
                    <a:pt x="450270" y="159730"/>
                  </a:lnTo>
                  <a:lnTo>
                    <a:pt x="498588" y="159730"/>
                  </a:lnTo>
                </a:path>
              </a:pathLst>
            </a:custGeom>
            <a:ln w="12677">
              <a:solidFill>
                <a:srgbClr val="000000"/>
              </a:solidFill>
              <a:prstDash val="solid"/>
            </a:ln>
          </p:spPr>
          <p:txBody>
            <a:bodyPr wrap="square" lIns="0" tIns="0" rIns="0" bIns="0" rtlCol="0">
              <a:prstTxWarp prst="textNoShape">
                <a:avLst/>
              </a:prstTxWarp>
              <a:noAutofit/>
            </a:bodyPr>
            <a:lstStyle/>
            <a:p>
              <a:endParaRPr lang="zh-CN" altLang="en-US"/>
            </a:p>
          </p:txBody>
        </p:sp>
        <p:pic>
          <p:nvPicPr>
            <p:cNvPr id="20" name="Image 301">
              <a:extLst>
                <a:ext uri="{FF2B5EF4-FFF2-40B4-BE49-F238E27FC236}">
                  <a16:creationId xmlns:a16="http://schemas.microsoft.com/office/drawing/2014/main" id="{7733E617-3028-0FEF-8F41-1A20EA460FF4}"/>
                </a:ext>
              </a:extLst>
            </p:cNvPr>
            <p:cNvPicPr/>
            <p:nvPr/>
          </p:nvPicPr>
          <p:blipFill>
            <a:blip r:embed="rId2" cstate="print"/>
            <a:stretch>
              <a:fillRect/>
            </a:stretch>
          </p:blipFill>
          <p:spPr>
            <a:xfrm>
              <a:off x="4301200" y="109022"/>
              <a:ext cx="114093" cy="114093"/>
            </a:xfrm>
            <a:prstGeom prst="rect">
              <a:avLst/>
            </a:prstGeom>
          </p:spPr>
        </p:pic>
        <p:pic>
          <p:nvPicPr>
            <p:cNvPr id="21" name="Image 302">
              <a:extLst>
                <a:ext uri="{FF2B5EF4-FFF2-40B4-BE49-F238E27FC236}">
                  <a16:creationId xmlns:a16="http://schemas.microsoft.com/office/drawing/2014/main" id="{9C310F5A-456E-3999-5103-7FA372B04823}"/>
                </a:ext>
              </a:extLst>
            </p:cNvPr>
            <p:cNvPicPr/>
            <p:nvPr/>
          </p:nvPicPr>
          <p:blipFill>
            <a:blip r:embed="rId2" cstate="print"/>
            <a:stretch>
              <a:fillRect/>
            </a:stretch>
          </p:blipFill>
          <p:spPr>
            <a:xfrm>
              <a:off x="4909699" y="109022"/>
              <a:ext cx="114093" cy="114093"/>
            </a:xfrm>
            <a:prstGeom prst="rect">
              <a:avLst/>
            </a:prstGeom>
          </p:spPr>
        </p:pic>
        <p:sp>
          <p:nvSpPr>
            <p:cNvPr id="22" name="Textbox 303">
              <a:extLst>
                <a:ext uri="{FF2B5EF4-FFF2-40B4-BE49-F238E27FC236}">
                  <a16:creationId xmlns:a16="http://schemas.microsoft.com/office/drawing/2014/main" id="{C8686791-03B1-598C-F1C4-4DF57A81A864}"/>
                </a:ext>
              </a:extLst>
            </p:cNvPr>
            <p:cNvSpPr txBox="1"/>
            <p:nvPr/>
          </p:nvSpPr>
          <p:spPr>
            <a:xfrm>
              <a:off x="208781" y="5206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AS1</a:t>
              </a:r>
              <a:endParaRPr lang="zh-CN" sz="1100">
                <a:effectLst/>
                <a:latin typeface="Times New Roman" panose="02020603050405020304" pitchFamily="18" charset="0"/>
                <a:ea typeface="Times New Roman" panose="02020603050405020304" pitchFamily="18" charset="0"/>
              </a:endParaRPr>
            </a:p>
          </p:txBody>
        </p:sp>
        <p:sp>
          <p:nvSpPr>
            <p:cNvPr id="23" name="Textbox 304">
              <a:extLst>
                <a:ext uri="{FF2B5EF4-FFF2-40B4-BE49-F238E27FC236}">
                  <a16:creationId xmlns:a16="http://schemas.microsoft.com/office/drawing/2014/main" id="{28DCDF08-272D-AE52-6967-FE7383B4AD65}"/>
                </a:ext>
              </a:extLst>
            </p:cNvPr>
            <p:cNvSpPr txBox="1"/>
            <p:nvPr/>
          </p:nvSpPr>
          <p:spPr>
            <a:xfrm>
              <a:off x="1580381" y="5206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AS2</a:t>
              </a:r>
              <a:endParaRPr lang="zh-CN" sz="1100">
                <a:effectLst/>
                <a:latin typeface="Times New Roman" panose="02020603050405020304" pitchFamily="18" charset="0"/>
                <a:ea typeface="Times New Roman" panose="02020603050405020304" pitchFamily="18" charset="0"/>
              </a:endParaRPr>
            </a:p>
          </p:txBody>
        </p:sp>
        <p:sp>
          <p:nvSpPr>
            <p:cNvPr id="24" name="Textbox 305">
              <a:extLst>
                <a:ext uri="{FF2B5EF4-FFF2-40B4-BE49-F238E27FC236}">
                  <a16:creationId xmlns:a16="http://schemas.microsoft.com/office/drawing/2014/main" id="{6176C586-C417-891F-616A-796B39A9C8CF}"/>
                </a:ext>
              </a:extLst>
            </p:cNvPr>
            <p:cNvSpPr txBox="1"/>
            <p:nvPr/>
          </p:nvSpPr>
          <p:spPr>
            <a:xfrm>
              <a:off x="3866381" y="5199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AS5</a:t>
              </a:r>
              <a:endParaRPr lang="zh-CN" sz="1100">
                <a:effectLst/>
                <a:latin typeface="Times New Roman" panose="02020603050405020304" pitchFamily="18" charset="0"/>
                <a:ea typeface="Times New Roman" panose="02020603050405020304" pitchFamily="18" charset="0"/>
              </a:endParaRPr>
            </a:p>
          </p:txBody>
        </p:sp>
        <p:sp>
          <p:nvSpPr>
            <p:cNvPr id="25" name="Textbox 306">
              <a:extLst>
                <a:ext uri="{FF2B5EF4-FFF2-40B4-BE49-F238E27FC236}">
                  <a16:creationId xmlns:a16="http://schemas.microsoft.com/office/drawing/2014/main" id="{8D0243CF-4047-37C2-1BCB-5E2B27623D96}"/>
                </a:ext>
              </a:extLst>
            </p:cNvPr>
            <p:cNvSpPr txBox="1"/>
            <p:nvPr/>
          </p:nvSpPr>
          <p:spPr>
            <a:xfrm>
              <a:off x="5237981" y="5199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AS6</a:t>
              </a:r>
              <a:endParaRPr lang="zh-CN" sz="1100">
                <a:effectLst/>
                <a:latin typeface="Times New Roman" panose="02020603050405020304" pitchFamily="18" charset="0"/>
                <a:ea typeface="Times New Roman" panose="02020603050405020304" pitchFamily="18" charset="0"/>
              </a:endParaRPr>
            </a:p>
          </p:txBody>
        </p:sp>
        <p:sp>
          <p:nvSpPr>
            <p:cNvPr id="26" name="Textbox 307">
              <a:extLst>
                <a:ext uri="{FF2B5EF4-FFF2-40B4-BE49-F238E27FC236}">
                  <a16:creationId xmlns:a16="http://schemas.microsoft.com/office/drawing/2014/main" id="{3FD43D47-135E-D824-08AD-19F54534695B}"/>
                </a:ext>
              </a:extLst>
            </p:cNvPr>
            <p:cNvSpPr txBox="1"/>
            <p:nvPr/>
          </p:nvSpPr>
          <p:spPr>
            <a:xfrm>
              <a:off x="2037581" y="96646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AS3</a:t>
              </a:r>
              <a:endParaRPr lang="zh-CN" sz="1100">
                <a:effectLst/>
                <a:latin typeface="Times New Roman" panose="02020603050405020304" pitchFamily="18" charset="0"/>
                <a:ea typeface="Times New Roman" panose="02020603050405020304" pitchFamily="18" charset="0"/>
              </a:endParaRPr>
            </a:p>
          </p:txBody>
        </p:sp>
        <p:sp>
          <p:nvSpPr>
            <p:cNvPr id="27" name="Textbox 308">
              <a:extLst>
                <a:ext uri="{FF2B5EF4-FFF2-40B4-BE49-F238E27FC236}">
                  <a16:creationId xmlns:a16="http://schemas.microsoft.com/office/drawing/2014/main" id="{CCD5DAD6-89D5-9B69-693B-5CA8232D2636}"/>
                </a:ext>
              </a:extLst>
            </p:cNvPr>
            <p:cNvSpPr txBox="1"/>
            <p:nvPr/>
          </p:nvSpPr>
          <p:spPr>
            <a:xfrm>
              <a:off x="3409181" y="966461"/>
              <a:ext cx="242570" cy="193040"/>
            </a:xfrm>
            <a:prstGeom prst="rect">
              <a:avLst/>
            </a:prstGeom>
          </p:spPr>
          <p:txBody>
            <a:bodyPr wrap="square" lIns="0" tIns="0" rIns="0" bIns="0" rtlCol="0">
              <a:noAutofit/>
            </a:bodyPr>
            <a:lstStyle/>
            <a:p>
              <a:pPr>
                <a:spcBef>
                  <a:spcPts val="210"/>
                </a:spcBef>
                <a:buNone/>
              </a:pPr>
              <a:r>
                <a:rPr lang="en-US" sz="1100" spc="-40">
                  <a:effectLst/>
                  <a:latin typeface="Times New Roman" panose="02020603050405020304" pitchFamily="18" charset="0"/>
                  <a:ea typeface="Times New Roman" panose="02020603050405020304" pitchFamily="18" charset="0"/>
                </a:rPr>
                <a:t>AS4</a:t>
              </a:r>
              <a:endParaRPr lang="zh-CN" sz="1100">
                <a:effectLst/>
                <a:latin typeface="Times New Roman" panose="02020603050405020304" pitchFamily="18" charset="0"/>
                <a:ea typeface="Times New Roman" panose="02020603050405020304" pitchFamily="18" charset="0"/>
              </a:endParaRPr>
            </a:p>
          </p:txBody>
        </p:sp>
      </p:grpSp>
      <p:sp>
        <p:nvSpPr>
          <p:cNvPr id="28" name="Text Box 2">
            <a:extLst>
              <a:ext uri="{FF2B5EF4-FFF2-40B4-BE49-F238E27FC236}">
                <a16:creationId xmlns:a16="http://schemas.microsoft.com/office/drawing/2014/main" id="{37D781AC-2EA0-329B-10C5-080741D86650}"/>
              </a:ext>
            </a:extLst>
          </p:cNvPr>
          <p:cNvSpPr txBox="1">
            <a:spLocks noChangeArrowheads="1"/>
          </p:cNvSpPr>
          <p:nvPr/>
        </p:nvSpPr>
        <p:spPr bwMode="auto">
          <a:xfrm>
            <a:off x="6138622" y="3702110"/>
            <a:ext cx="5845505" cy="2554545"/>
          </a:xfrm>
          <a:prstGeom prst="rect">
            <a:avLst/>
          </a:prstGeom>
          <a:solidFill>
            <a:schemeClr val="bg1">
              <a:lumMod val="85000"/>
            </a:schemeClr>
          </a:solidFill>
          <a:ln w="9525">
            <a:solidFill>
              <a:srgbClr val="000000"/>
            </a:solidFill>
            <a:miter lim="800000"/>
            <a:headEnd/>
            <a:tailEnd/>
          </a:ln>
        </p:spPr>
        <p:txBody>
          <a:bodyPr rot="0" vert="horz" wrap="square" lIns="91440" tIns="45720" rIns="91440" bIns="45720" anchor="t" anchorCtr="0">
            <a:spAutoFit/>
          </a:bodyPr>
          <a:lstStyle/>
          <a:p>
            <a:pPr marL="342900" lvl="0" indent="-342900">
              <a:buFont typeface="Times New Roman" panose="02020603050405020304" pitchFamily="18" charset="0"/>
              <a:buChar char="●"/>
              <a:tabLst>
                <a:tab pos="228600" algn="l"/>
              </a:tabLst>
            </a:pPr>
            <a:r>
              <a:rPr lang="en-US" sz="1600" dirty="0">
                <a:effectLst/>
                <a:latin typeface="Times New Roman" panose="02020603050405020304" pitchFamily="18" charset="0"/>
                <a:ea typeface="Times New Roman" panose="02020603050405020304" pitchFamily="18" charset="0"/>
              </a:rPr>
              <a:t>Under Gao-Rexford, a route is </a:t>
            </a:r>
            <a:r>
              <a:rPr lang="en-US" sz="1600" b="1" dirty="0">
                <a:effectLst/>
                <a:latin typeface="Times New Roman" panose="02020603050405020304" pitchFamily="18" charset="0"/>
                <a:ea typeface="Times New Roman" panose="02020603050405020304" pitchFamily="18" charset="0"/>
              </a:rPr>
              <a:t>legal</a:t>
            </a:r>
            <a:r>
              <a:rPr lang="en-US" sz="1600" dirty="0">
                <a:effectLst/>
                <a:latin typeface="Times New Roman" panose="02020603050405020304" pitchFamily="18" charset="0"/>
                <a:ea typeface="Times New Roman" panose="02020603050405020304" pitchFamily="18" charset="0"/>
              </a:rPr>
              <a:t> if it is </a:t>
            </a:r>
            <a:r>
              <a:rPr lang="en-US" sz="1600" b="1" dirty="0">
                <a:effectLst/>
                <a:latin typeface="Times New Roman" panose="02020603050405020304" pitchFamily="18" charset="0"/>
                <a:ea typeface="Times New Roman" panose="02020603050405020304" pitchFamily="18" charset="0"/>
              </a:rPr>
              <a:t>valley-free</a:t>
            </a:r>
            <a:r>
              <a:rPr lang="en-US" sz="1600" dirty="0">
                <a:effectLst/>
                <a:latin typeface="Times New Roman" panose="02020603050405020304" pitchFamily="18" charset="0"/>
                <a:ea typeface="Times New Roman" panose="02020603050405020304" pitchFamily="18" charset="0"/>
              </a:rPr>
              <a:t> and respects export preference rules:</a:t>
            </a:r>
            <a:endParaRPr lang="zh-CN" sz="1600" dirty="0">
              <a:effectLst/>
              <a:latin typeface="Times New Roman" panose="02020603050405020304" pitchFamily="18" charset="0"/>
              <a:ea typeface="Times New Roman" panose="02020603050405020304" pitchFamily="18" charset="0"/>
            </a:endParaRPr>
          </a:p>
          <a:p>
            <a:pPr marL="742950" lvl="1" indent="-285750">
              <a:buFont typeface="Times New Roman" panose="02020603050405020304" pitchFamily="18" charset="0"/>
              <a:buChar char="○"/>
              <a:tabLst>
                <a:tab pos="685800" algn="l"/>
              </a:tabLst>
            </a:pPr>
            <a:r>
              <a:rPr lang="en-US" sz="1600" dirty="0">
                <a:effectLst/>
                <a:latin typeface="Times New Roman" panose="02020603050405020304" pitchFamily="18" charset="0"/>
                <a:ea typeface="Times New Roman" panose="02020603050405020304" pitchFamily="18" charset="0"/>
              </a:rPr>
              <a:t>an AS may learn a route from a </a:t>
            </a:r>
            <a:r>
              <a:rPr lang="en-US" sz="1600" b="1" dirty="0">
                <a:effectLst/>
                <a:latin typeface="Times New Roman" panose="02020603050405020304" pitchFamily="18" charset="0"/>
                <a:ea typeface="Times New Roman" panose="02020603050405020304" pitchFamily="18" charset="0"/>
              </a:rPr>
              <a:t>customer</a:t>
            </a:r>
            <a:r>
              <a:rPr lang="en-US" sz="1600" dirty="0">
                <a:effectLst/>
                <a:latin typeface="Times New Roman" panose="02020603050405020304" pitchFamily="18" charset="0"/>
                <a:ea typeface="Times New Roman" panose="02020603050405020304" pitchFamily="18" charset="0"/>
              </a:rPr>
              <a:t>, </a:t>
            </a:r>
            <a:r>
              <a:rPr lang="en-US" sz="1600" b="1" dirty="0">
                <a:effectLst/>
                <a:latin typeface="Times New Roman" panose="02020603050405020304" pitchFamily="18" charset="0"/>
                <a:ea typeface="Times New Roman" panose="02020603050405020304" pitchFamily="18" charset="0"/>
              </a:rPr>
              <a:t>peer</a:t>
            </a:r>
            <a:r>
              <a:rPr lang="en-US" sz="1600" dirty="0">
                <a:effectLst/>
                <a:latin typeface="Times New Roman" panose="02020603050405020304" pitchFamily="18" charset="0"/>
                <a:ea typeface="Times New Roman" panose="02020603050405020304" pitchFamily="18" charset="0"/>
              </a:rPr>
              <a:t>, or </a:t>
            </a:r>
            <a:r>
              <a:rPr lang="en-US" sz="1600" b="1" dirty="0">
                <a:effectLst/>
                <a:latin typeface="Times New Roman" panose="02020603050405020304" pitchFamily="18" charset="0"/>
                <a:ea typeface="Times New Roman" panose="02020603050405020304" pitchFamily="18" charset="0"/>
              </a:rPr>
              <a:t>provider</a:t>
            </a:r>
            <a:r>
              <a:rPr lang="en-US" sz="1600" dirty="0">
                <a:effectLst/>
                <a:latin typeface="Times New Roman" panose="02020603050405020304" pitchFamily="18" charset="0"/>
                <a:ea typeface="Times New Roman" panose="02020603050405020304" pitchFamily="18" charset="0"/>
              </a:rPr>
              <a:t>; </a:t>
            </a:r>
            <a:endParaRPr lang="zh-CN" sz="1600" dirty="0">
              <a:effectLst/>
              <a:latin typeface="Times New Roman" panose="02020603050405020304" pitchFamily="18" charset="0"/>
              <a:ea typeface="Times New Roman" panose="02020603050405020304" pitchFamily="18" charset="0"/>
            </a:endParaRPr>
          </a:p>
          <a:p>
            <a:pPr marL="742950" lvl="1" indent="-285750">
              <a:buFont typeface="Times New Roman" panose="02020603050405020304" pitchFamily="18" charset="0"/>
              <a:buChar char="○"/>
              <a:tabLst>
                <a:tab pos="685800" algn="l"/>
              </a:tabLst>
            </a:pPr>
            <a:r>
              <a:rPr lang="en-US" sz="1600" dirty="0">
                <a:effectLst/>
                <a:latin typeface="Times New Roman" panose="02020603050405020304" pitchFamily="18" charset="0"/>
                <a:ea typeface="Times New Roman" panose="02020603050405020304" pitchFamily="18" charset="0"/>
              </a:rPr>
              <a:t>it prefers </a:t>
            </a:r>
            <a:r>
              <a:rPr lang="en-US" sz="1600" b="1" dirty="0">
                <a:effectLst/>
                <a:latin typeface="Times New Roman" panose="02020603050405020304" pitchFamily="18" charset="0"/>
                <a:ea typeface="Times New Roman" panose="02020603050405020304" pitchFamily="18" charset="0"/>
              </a:rPr>
              <a:t>customer routes</a:t>
            </a:r>
            <a:r>
              <a:rPr lang="en-US" sz="1600" dirty="0">
                <a:effectLst/>
                <a:latin typeface="Times New Roman" panose="02020603050405020304" pitchFamily="18" charset="0"/>
                <a:ea typeface="Times New Roman" panose="02020603050405020304" pitchFamily="18" charset="0"/>
              </a:rPr>
              <a:t> over </a:t>
            </a:r>
            <a:r>
              <a:rPr lang="en-US" sz="1600" b="1" dirty="0">
                <a:effectLst/>
                <a:latin typeface="Times New Roman" panose="02020603050405020304" pitchFamily="18" charset="0"/>
                <a:ea typeface="Times New Roman" panose="02020603050405020304" pitchFamily="18" charset="0"/>
              </a:rPr>
              <a:t>peer routes</a:t>
            </a:r>
            <a:r>
              <a:rPr lang="en-US" sz="1600" dirty="0">
                <a:effectLst/>
                <a:latin typeface="Times New Roman" panose="02020603050405020304" pitchFamily="18" charset="0"/>
                <a:ea typeface="Times New Roman" panose="02020603050405020304" pitchFamily="18" charset="0"/>
              </a:rPr>
              <a:t> over </a:t>
            </a:r>
            <a:r>
              <a:rPr lang="en-US" sz="1600" b="1" dirty="0">
                <a:effectLst/>
                <a:latin typeface="Times New Roman" panose="02020603050405020304" pitchFamily="18" charset="0"/>
                <a:ea typeface="Times New Roman" panose="02020603050405020304" pitchFamily="18" charset="0"/>
              </a:rPr>
              <a:t>provider routes</a:t>
            </a:r>
            <a:r>
              <a:rPr lang="en-US" sz="1600" dirty="0">
                <a:effectLst/>
                <a:latin typeface="Times New Roman" panose="02020603050405020304" pitchFamily="18" charset="0"/>
                <a:ea typeface="Times New Roman" panose="02020603050405020304" pitchFamily="18" charset="0"/>
              </a:rPr>
              <a:t>; </a:t>
            </a:r>
            <a:endParaRPr lang="zh-CN" sz="1600" dirty="0">
              <a:effectLst/>
              <a:latin typeface="Times New Roman" panose="02020603050405020304" pitchFamily="18" charset="0"/>
              <a:ea typeface="Times New Roman" panose="02020603050405020304" pitchFamily="18" charset="0"/>
            </a:endParaRPr>
          </a:p>
          <a:p>
            <a:pPr marL="742950" lvl="1" indent="-285750">
              <a:buFont typeface="Times New Roman" panose="02020603050405020304" pitchFamily="18" charset="0"/>
              <a:buChar char="○"/>
              <a:tabLst>
                <a:tab pos="685800" algn="l"/>
              </a:tabLst>
            </a:pPr>
            <a:r>
              <a:rPr lang="en-US" sz="1600" dirty="0">
                <a:effectLst/>
                <a:latin typeface="Times New Roman" panose="02020603050405020304" pitchFamily="18" charset="0"/>
                <a:ea typeface="Times New Roman" panose="02020603050405020304" pitchFamily="18" charset="0"/>
              </a:rPr>
              <a:t>it exports </a:t>
            </a:r>
            <a:r>
              <a:rPr lang="en-US" sz="1600" b="1" dirty="0">
                <a:effectLst/>
                <a:latin typeface="Times New Roman" panose="02020603050405020304" pitchFamily="18" charset="0"/>
                <a:ea typeface="Times New Roman" panose="02020603050405020304" pitchFamily="18" charset="0"/>
              </a:rPr>
              <a:t>customer-learned routes</a:t>
            </a:r>
            <a:r>
              <a:rPr lang="en-US" sz="1600" dirty="0">
                <a:effectLst/>
                <a:latin typeface="Times New Roman" panose="02020603050405020304" pitchFamily="18" charset="0"/>
                <a:ea typeface="Times New Roman" panose="02020603050405020304" pitchFamily="18" charset="0"/>
              </a:rPr>
              <a:t> to everyone, but </a:t>
            </a:r>
            <a:r>
              <a:rPr lang="en-US" sz="1600" b="1" dirty="0">
                <a:effectLst/>
                <a:latin typeface="Times New Roman" panose="02020603050405020304" pitchFamily="18" charset="0"/>
                <a:ea typeface="Times New Roman" panose="02020603050405020304" pitchFamily="18" charset="0"/>
              </a:rPr>
              <a:t>peer/provider-learned routes only to customers</a:t>
            </a:r>
            <a:r>
              <a:rPr lang="en-US" sz="1600" dirty="0">
                <a:effectLst/>
                <a:latin typeface="Times New Roman" panose="02020603050405020304" pitchFamily="18" charset="0"/>
                <a:ea typeface="Times New Roman" panose="02020603050405020304" pitchFamily="18" charset="0"/>
              </a:rPr>
              <a:t>.</a:t>
            </a:r>
            <a:endParaRPr lang="zh-CN" sz="1600" dirty="0">
              <a:effectLst/>
              <a:latin typeface="Times New Roman" panose="02020603050405020304" pitchFamily="18" charset="0"/>
              <a:ea typeface="Times New Roman" panose="02020603050405020304" pitchFamily="18" charset="0"/>
            </a:endParaRPr>
          </a:p>
          <a:p>
            <a:pPr marL="742950" lvl="1" indent="-285750">
              <a:buFont typeface="Times New Roman" panose="02020603050405020304" pitchFamily="18" charset="0"/>
              <a:buChar char="○"/>
              <a:tabLst>
                <a:tab pos="685800" algn="l"/>
              </a:tabLst>
            </a:pPr>
            <a:r>
              <a:rPr lang="en-US" sz="1600" dirty="0">
                <a:effectLst/>
                <a:latin typeface="Times New Roman" panose="02020603050405020304" pitchFamily="18" charset="0"/>
                <a:ea typeface="Times New Roman" panose="02020603050405020304" pitchFamily="18" charset="0"/>
              </a:rPr>
              <a:t>Every intermediate AS on a legal path has at least one customer neighbor along that</a:t>
            </a:r>
            <a:r>
              <a:rPr lang="en-US" sz="1600" dirty="0">
                <a:effectLst/>
                <a:latin typeface="Times New Roman" panose="02020603050405020304" pitchFamily="18" charset="0"/>
                <a:ea typeface="宋体" panose="02010600030101010101" pitchFamily="2" charset="-122"/>
              </a:rPr>
              <a:t> </a:t>
            </a:r>
            <a:r>
              <a:rPr lang="en-US" sz="1600" dirty="0">
                <a:effectLst/>
                <a:latin typeface="Times New Roman" panose="02020603050405020304" pitchFamily="18" charset="0"/>
                <a:ea typeface="Times New Roman" panose="02020603050405020304" pitchFamily="18" charset="0"/>
              </a:rPr>
              <a:t>path.</a:t>
            </a:r>
            <a:endParaRPr lang="zh-CN"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90487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CE5B4-618C-9847-C5CC-F350F1E9369D}"/>
              </a:ext>
            </a:extLst>
          </p:cNvPr>
          <p:cNvSpPr>
            <a:spLocks noGrp="1"/>
          </p:cNvSpPr>
          <p:nvPr>
            <p:ph type="title"/>
          </p:nvPr>
        </p:nvSpPr>
        <p:spPr/>
        <p:txBody>
          <a:bodyPr/>
          <a:lstStyle/>
          <a:p>
            <a:r>
              <a:rPr lang="en-US" altLang="zh-CN" dirty="0"/>
              <a:t>Lecture 3 - Links ANS</a:t>
            </a:r>
            <a:endParaRPr lang="zh-CN" altLang="en-US" dirty="0"/>
          </a:p>
        </p:txBody>
      </p:sp>
      <p:sp>
        <p:nvSpPr>
          <p:cNvPr id="3" name="Slide Number Placeholder 2">
            <a:extLst>
              <a:ext uri="{FF2B5EF4-FFF2-40B4-BE49-F238E27FC236}">
                <a16:creationId xmlns:a16="http://schemas.microsoft.com/office/drawing/2014/main" id="{49605F39-C9D3-18B1-85C7-804F5E5B9FD1}"/>
              </a:ext>
            </a:extLst>
          </p:cNvPr>
          <p:cNvSpPr>
            <a:spLocks noGrp="1"/>
          </p:cNvSpPr>
          <p:nvPr>
            <p:ph type="sldNum" sz="quarter" idx="12"/>
          </p:nvPr>
        </p:nvSpPr>
        <p:spPr/>
        <p:txBody>
          <a:bodyPr/>
          <a:lstStyle/>
          <a:p>
            <a:fld id="{EA7C8D44-3667-46F6-9772-CC52308E2A7F}" type="slidenum">
              <a:rPr kumimoji="0" lang="en-US" smtClean="0"/>
              <a:pPr/>
              <a:t>3</a:t>
            </a:fld>
            <a:endParaRPr kumimoji="0" lang="en-US" dirty="0"/>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5E09636C-0FE3-FC0D-7D46-B57D5C66B433}"/>
                  </a:ext>
                </a:extLst>
              </p:cNvPr>
              <p:cNvSpPr>
                <a:spLocks noGrp="1"/>
              </p:cNvSpPr>
              <p:nvPr>
                <p:ph sz="quarter" idx="1"/>
              </p:nvPr>
            </p:nvSpPr>
            <p:spPr/>
            <p:txBody>
              <a:bodyPr>
                <a:normAutofit fontScale="77500" lnSpcReduction="20000"/>
              </a:bodyPr>
              <a:lstStyle/>
              <a:p>
                <a:r>
                  <a:rPr lang="en-US" altLang="zh-CN" b="1" dirty="0"/>
                  <a:t>Part 1: Single Link Transmission Delay</a:t>
                </a:r>
                <a:endParaRPr lang="zh-CN" altLang="zh-CN" dirty="0"/>
              </a:p>
              <a:p>
                <a:pPr lvl="1"/>
                <a:r>
                  <a:rPr lang="en-US" altLang="zh-CN" b="1" dirty="0"/>
                  <a:t>Formula:</a:t>
                </a:r>
                <a:r>
                  <a:rPr lang="en-US" altLang="zh-CN" dirty="0"/>
                  <a:t> </a:t>
                </a:r>
                <a14:m>
                  <m:oMath xmlns:m="http://schemas.openxmlformats.org/officeDocument/2006/math">
                    <m:sSub>
                      <m:sSubPr>
                        <m:ctrlPr>
                          <a:rPr lang="zh-CN" altLang="zh-CN" i="1">
                            <a:latin typeface="Cambria Math" panose="02040503050406030204" pitchFamily="18" charset="0"/>
                          </a:rPr>
                        </m:ctrlPr>
                      </m:sSubPr>
                      <m:e>
                        <m:r>
                          <a:rPr lang="en-US" altLang="zh-CN" i="1">
                            <a:latin typeface="Cambria Math" panose="02040503050406030204" pitchFamily="18" charset="0"/>
                          </a:rPr>
                          <m:t>𝑑</m:t>
                        </m:r>
                      </m:e>
                      <m:sub>
                        <m:r>
                          <a:rPr lang="en-US" altLang="zh-CN" i="1">
                            <a:latin typeface="Cambria Math" panose="02040503050406030204" pitchFamily="18" charset="0"/>
                          </a:rPr>
                          <m:t>𝑡𝑟𝑎𝑛𝑠</m:t>
                        </m:r>
                      </m:sub>
                    </m:sSub>
                    <m:r>
                      <a:rPr lang="en-US" altLang="zh-CN">
                        <a:latin typeface="Cambria Math" panose="02040503050406030204" pitchFamily="18" charset="0"/>
                      </a:rPr>
                      <m:t>=</m:t>
                    </m:r>
                    <m:f>
                      <m:fPr>
                        <m:ctrlPr>
                          <a:rPr lang="zh-CN" altLang="zh-CN" i="1">
                            <a:latin typeface="Cambria Math" panose="02040503050406030204" pitchFamily="18" charset="0"/>
                          </a:rPr>
                        </m:ctrlPr>
                      </m:fPr>
                      <m:num>
                        <m:r>
                          <a:rPr lang="en-US" altLang="zh-CN" i="1">
                            <a:latin typeface="Cambria Math" panose="02040503050406030204" pitchFamily="18" charset="0"/>
                          </a:rPr>
                          <m:t>𝐿</m:t>
                        </m:r>
                      </m:num>
                      <m:den>
                        <m:r>
                          <a:rPr lang="en-US" altLang="zh-CN" i="1">
                            <a:latin typeface="Cambria Math" panose="02040503050406030204" pitchFamily="18" charset="0"/>
                          </a:rPr>
                          <m:t>𝑅</m:t>
                        </m:r>
                      </m:den>
                    </m:f>
                  </m:oMath>
                </a14:m>
                <a:endParaRPr lang="zh-CN" altLang="zh-CN" dirty="0"/>
              </a:p>
              <a:p>
                <a:pPr lvl="1"/>
                <a:r>
                  <a:rPr lang="en-US" altLang="zh-CN" dirty="0"/>
                  <a:t>Convert bytes to bits: </a:t>
                </a:r>
                <a14:m>
                  <m:oMath xmlns:m="http://schemas.openxmlformats.org/officeDocument/2006/math">
                    <m:r>
                      <a:rPr lang="en-US" altLang="zh-CN" i="1">
                        <a:latin typeface="Cambria Math" panose="02040503050406030204" pitchFamily="18" charset="0"/>
                      </a:rPr>
                      <m:t>𝐿</m:t>
                    </m:r>
                    <m:r>
                      <a:rPr lang="en-US" altLang="zh-CN">
                        <a:latin typeface="Cambria Math" panose="02040503050406030204" pitchFamily="18" charset="0"/>
                      </a:rPr>
                      <m:t>=1,500</m:t>
                    </m:r>
                    <m:r>
                      <m:rPr>
                        <m:nor/>
                      </m:rPr>
                      <a:rPr lang="en-US" altLang="zh-CN"/>
                      <m:t> </m:t>
                    </m:r>
                    <m:r>
                      <m:rPr>
                        <m:nor/>
                      </m:rPr>
                      <a:rPr lang="en-US" altLang="zh-CN"/>
                      <m:t>bytes</m:t>
                    </m:r>
                    <m:r>
                      <a:rPr lang="en-US" altLang="zh-CN">
                        <a:latin typeface="Cambria Math" panose="02040503050406030204" pitchFamily="18" charset="0"/>
                      </a:rPr>
                      <m:t>×8</m:t>
                    </m:r>
                    <m:r>
                      <m:rPr>
                        <m:nor/>
                      </m:rPr>
                      <a:rPr lang="en-US" altLang="zh-CN"/>
                      <m:t> </m:t>
                    </m:r>
                    <m:r>
                      <m:rPr>
                        <m:nor/>
                      </m:rPr>
                      <a:rPr lang="en-US" altLang="zh-CN"/>
                      <m:t>bits</m:t>
                    </m:r>
                    <m:r>
                      <m:rPr>
                        <m:nor/>
                      </m:rPr>
                      <a:rPr lang="en-US" altLang="zh-CN"/>
                      <m:t>/</m:t>
                    </m:r>
                    <m:r>
                      <m:rPr>
                        <m:nor/>
                      </m:rPr>
                      <a:rPr lang="en-US" altLang="zh-CN"/>
                      <m:t>byte</m:t>
                    </m:r>
                    <m:r>
                      <a:rPr lang="en-US" altLang="zh-CN">
                        <a:latin typeface="Cambria Math" panose="02040503050406030204" pitchFamily="18" charset="0"/>
                      </a:rPr>
                      <m:t>=12,000</m:t>
                    </m:r>
                    <m:r>
                      <m:rPr>
                        <m:nor/>
                      </m:rPr>
                      <a:rPr lang="en-US" altLang="zh-CN"/>
                      <m:t> </m:t>
                    </m:r>
                    <m:r>
                      <m:rPr>
                        <m:nor/>
                      </m:rPr>
                      <a:rPr lang="en-US" altLang="zh-CN"/>
                      <m:t>bits</m:t>
                    </m:r>
                  </m:oMath>
                </a14:m>
                <a:endParaRPr lang="zh-CN" altLang="zh-CN" dirty="0"/>
              </a:p>
              <a:p>
                <a:pPr lvl="1"/>
                <a:r>
                  <a:rPr lang="en-US" altLang="zh-CN" dirty="0"/>
                  <a:t>Convert Mbps to bps: </a:t>
                </a:r>
                <a14:m>
                  <m:oMath xmlns:m="http://schemas.openxmlformats.org/officeDocument/2006/math">
                    <m:r>
                      <a:rPr lang="en-US" altLang="zh-CN" i="1">
                        <a:latin typeface="Cambria Math" panose="02040503050406030204" pitchFamily="18" charset="0"/>
                      </a:rPr>
                      <m:t>𝑅</m:t>
                    </m:r>
                    <m:r>
                      <a:rPr lang="en-US" altLang="zh-CN">
                        <a:latin typeface="Cambria Math" panose="02040503050406030204" pitchFamily="18" charset="0"/>
                      </a:rPr>
                      <m:t>=10</m:t>
                    </m:r>
                    <m:r>
                      <m:rPr>
                        <m:nor/>
                      </m:rPr>
                      <a:rPr lang="en-US" altLang="zh-CN"/>
                      <m:t> </m:t>
                    </m:r>
                    <m:r>
                      <m:rPr>
                        <m:nor/>
                      </m:rPr>
                      <a:rPr lang="en-US" altLang="zh-CN"/>
                      <m:t>Mbps</m:t>
                    </m:r>
                    <m:r>
                      <a:rPr lang="en-US" altLang="zh-CN">
                        <a:latin typeface="Cambria Math" panose="02040503050406030204" pitchFamily="18" charset="0"/>
                      </a:rPr>
                      <m:t>=10,000,000</m:t>
                    </m:r>
                    <m:r>
                      <m:rPr>
                        <m:nor/>
                      </m:rPr>
                      <a:rPr lang="en-US" altLang="zh-CN"/>
                      <m:t> </m:t>
                    </m:r>
                    <m:r>
                      <m:rPr>
                        <m:nor/>
                      </m:rPr>
                      <a:rPr lang="en-US" altLang="zh-CN"/>
                      <m:t>bps</m:t>
                    </m:r>
                  </m:oMath>
                </a14:m>
                <a:endParaRPr lang="zh-CN" altLang="zh-CN" dirty="0"/>
              </a:p>
              <a:p>
                <a:pPr lvl="1"/>
                <a14:m>
                  <m:oMath xmlns:m="http://schemas.openxmlformats.org/officeDocument/2006/math">
                    <m:sSub>
                      <m:sSubPr>
                        <m:ctrlPr>
                          <a:rPr lang="zh-CN" altLang="zh-CN" i="1">
                            <a:latin typeface="Cambria Math" panose="02040503050406030204" pitchFamily="18" charset="0"/>
                          </a:rPr>
                        </m:ctrlPr>
                      </m:sSubPr>
                      <m:e>
                        <m:r>
                          <a:rPr lang="en-US" altLang="zh-CN" i="1">
                            <a:latin typeface="Cambria Math" panose="02040503050406030204" pitchFamily="18" charset="0"/>
                          </a:rPr>
                          <m:t>𝑑</m:t>
                        </m:r>
                      </m:e>
                      <m:sub>
                        <m:r>
                          <a:rPr lang="en-US" altLang="zh-CN" i="1">
                            <a:latin typeface="Cambria Math" panose="02040503050406030204" pitchFamily="18" charset="0"/>
                          </a:rPr>
                          <m:t>𝑡𝑟𝑎𝑛𝑠</m:t>
                        </m:r>
                      </m:sub>
                    </m:sSub>
                    <m:r>
                      <a:rPr lang="en-US" altLang="zh-CN">
                        <a:latin typeface="Cambria Math" panose="02040503050406030204" pitchFamily="18" charset="0"/>
                      </a:rPr>
                      <m:t>=</m:t>
                    </m:r>
                    <m:f>
                      <m:fPr>
                        <m:ctrlPr>
                          <a:rPr lang="zh-CN" altLang="zh-CN" i="1">
                            <a:latin typeface="Cambria Math" panose="02040503050406030204" pitchFamily="18" charset="0"/>
                          </a:rPr>
                        </m:ctrlPr>
                      </m:fPr>
                      <m:num>
                        <m:r>
                          <a:rPr lang="en-US" altLang="zh-CN">
                            <a:latin typeface="Cambria Math" panose="02040503050406030204" pitchFamily="18" charset="0"/>
                          </a:rPr>
                          <m:t>12,000</m:t>
                        </m:r>
                      </m:num>
                      <m:den>
                        <m:r>
                          <a:rPr lang="en-US" altLang="zh-CN">
                            <a:latin typeface="Cambria Math" panose="02040503050406030204" pitchFamily="18" charset="0"/>
                          </a:rPr>
                          <m:t>10,000,000</m:t>
                        </m:r>
                      </m:den>
                    </m:f>
                    <m:r>
                      <a:rPr lang="en-US" altLang="zh-CN">
                        <a:latin typeface="Cambria Math" panose="02040503050406030204" pitchFamily="18" charset="0"/>
                      </a:rPr>
                      <m:t>=0.0012</m:t>
                    </m:r>
                    <m:r>
                      <m:rPr>
                        <m:nor/>
                      </m:rPr>
                      <a:rPr lang="en-US" altLang="zh-CN"/>
                      <m:t> </m:t>
                    </m:r>
                    <m:r>
                      <m:rPr>
                        <m:nor/>
                      </m:rPr>
                      <a:rPr lang="en-US" altLang="zh-CN"/>
                      <m:t>seconds</m:t>
                    </m:r>
                    <m:r>
                      <a:rPr lang="en-US" altLang="zh-CN">
                        <a:latin typeface="Cambria Math" panose="02040503050406030204" pitchFamily="18" charset="0"/>
                      </a:rPr>
                      <m:t>=</m:t>
                    </m:r>
                    <m:r>
                      <a:rPr lang="en-US" altLang="zh-CN" b="1">
                        <a:latin typeface="Cambria Math" panose="02040503050406030204" pitchFamily="18" charset="0"/>
                      </a:rPr>
                      <m:t>𝟏</m:t>
                    </m:r>
                    <m:r>
                      <a:rPr lang="en-US" altLang="zh-CN" b="1">
                        <a:latin typeface="Cambria Math" panose="02040503050406030204" pitchFamily="18" charset="0"/>
                      </a:rPr>
                      <m:t>.</m:t>
                    </m:r>
                    <m:r>
                      <a:rPr lang="en-US" altLang="zh-CN" b="1">
                        <a:latin typeface="Cambria Math" panose="02040503050406030204" pitchFamily="18" charset="0"/>
                      </a:rPr>
                      <m:t>𝟐</m:t>
                    </m:r>
                    <m:r>
                      <a:rPr lang="en-US" altLang="zh-CN" b="1">
                        <a:latin typeface="Cambria Math" panose="02040503050406030204" pitchFamily="18" charset="0"/>
                      </a:rPr>
                      <m:t> </m:t>
                    </m:r>
                    <m:r>
                      <a:rPr lang="en-US" altLang="zh-CN" b="1">
                        <a:latin typeface="Cambria Math" panose="02040503050406030204" pitchFamily="18" charset="0"/>
                      </a:rPr>
                      <m:t>𝐦𝐬</m:t>
                    </m:r>
                  </m:oMath>
                </a14:m>
                <a:endParaRPr lang="zh-CN" altLang="zh-CN" dirty="0"/>
              </a:p>
              <a:p>
                <a:r>
                  <a:rPr lang="en-US" altLang="zh-CN" b="1" dirty="0"/>
                  <a:t>Part 2:  Total Propagation Delay</a:t>
                </a:r>
                <a:endParaRPr lang="zh-CN" altLang="zh-CN" dirty="0"/>
              </a:p>
              <a:p>
                <a:pPr lvl="1"/>
                <a:r>
                  <a:rPr lang="en-US" altLang="zh-CN" b="1" dirty="0"/>
                  <a:t>Formula:</a:t>
                </a:r>
                <a:r>
                  <a:rPr lang="en-US" altLang="zh-CN" dirty="0"/>
                  <a:t> </a:t>
                </a:r>
                <a14:m>
                  <m:oMath xmlns:m="http://schemas.openxmlformats.org/officeDocument/2006/math">
                    <m:sSub>
                      <m:sSubPr>
                        <m:ctrlPr>
                          <a:rPr lang="zh-CN" altLang="zh-CN" i="1">
                            <a:latin typeface="Cambria Math" panose="02040503050406030204" pitchFamily="18" charset="0"/>
                          </a:rPr>
                        </m:ctrlPr>
                      </m:sSubPr>
                      <m:e>
                        <m:r>
                          <a:rPr lang="en-US" altLang="zh-CN" i="1">
                            <a:latin typeface="Cambria Math" panose="02040503050406030204" pitchFamily="18" charset="0"/>
                          </a:rPr>
                          <m:t>𝑑</m:t>
                        </m:r>
                      </m:e>
                      <m:sub>
                        <m:r>
                          <a:rPr lang="en-US" altLang="zh-CN" i="1">
                            <a:latin typeface="Cambria Math" panose="02040503050406030204" pitchFamily="18" charset="0"/>
                          </a:rPr>
                          <m:t>𝑝𝑟𝑜𝑝</m:t>
                        </m:r>
                      </m:sub>
                    </m:sSub>
                    <m:r>
                      <a:rPr lang="en-US" altLang="zh-CN">
                        <a:latin typeface="Cambria Math" panose="02040503050406030204" pitchFamily="18" charset="0"/>
                      </a:rPr>
                      <m:t>=</m:t>
                    </m:r>
                    <m:f>
                      <m:fPr>
                        <m:ctrlPr>
                          <a:rPr lang="zh-CN" altLang="zh-CN" i="1">
                            <a:latin typeface="Cambria Math" panose="02040503050406030204" pitchFamily="18" charset="0"/>
                          </a:rPr>
                        </m:ctrlPr>
                      </m:fPr>
                      <m:num>
                        <m:r>
                          <a:rPr lang="en-US" altLang="zh-CN" i="1">
                            <a:latin typeface="Cambria Math" panose="02040503050406030204" pitchFamily="18" charset="0"/>
                          </a:rPr>
                          <m:t>𝑑</m:t>
                        </m:r>
                      </m:num>
                      <m:den>
                        <m:r>
                          <a:rPr lang="en-US" altLang="zh-CN" i="1">
                            <a:latin typeface="Cambria Math" panose="02040503050406030204" pitchFamily="18" charset="0"/>
                          </a:rPr>
                          <m:t>𝑠</m:t>
                        </m:r>
                      </m:den>
                    </m:f>
                  </m:oMath>
                </a14:m>
                <a:endParaRPr lang="zh-CN" altLang="zh-CN" dirty="0"/>
              </a:p>
              <a:p>
                <a:pPr lvl="1"/>
                <a:r>
                  <a:rPr lang="en-US" altLang="zh-CN" dirty="0"/>
                  <a:t>Total distance </a:t>
                </a:r>
                <a14:m>
                  <m:oMath xmlns:m="http://schemas.openxmlformats.org/officeDocument/2006/math">
                    <m:r>
                      <a:rPr lang="en-US" altLang="zh-CN" i="1">
                        <a:latin typeface="Cambria Math" panose="02040503050406030204" pitchFamily="18" charset="0"/>
                      </a:rPr>
                      <m:t>𝑑</m:t>
                    </m:r>
                    <m:r>
                      <a:rPr lang="en-US" altLang="zh-CN">
                        <a:latin typeface="Cambria Math" panose="02040503050406030204" pitchFamily="18" charset="0"/>
                      </a:rPr>
                      <m:t>=4,000+2,000+1,000=7,000</m:t>
                    </m:r>
                    <m:r>
                      <m:rPr>
                        <m:nor/>
                      </m:rPr>
                      <a:rPr lang="en-US" altLang="zh-CN"/>
                      <m:t> </m:t>
                    </m:r>
                    <m:r>
                      <m:rPr>
                        <m:nor/>
                      </m:rPr>
                      <a:rPr lang="en-US" altLang="zh-CN"/>
                      <m:t>km</m:t>
                    </m:r>
                    <m:r>
                      <a:rPr lang="en-US" altLang="zh-CN">
                        <a:latin typeface="Cambria Math" panose="02040503050406030204" pitchFamily="18" charset="0"/>
                      </a:rPr>
                      <m:t>=7,000,000</m:t>
                    </m:r>
                    <m:r>
                      <m:rPr>
                        <m:nor/>
                      </m:rPr>
                      <a:rPr lang="en-US" altLang="zh-CN"/>
                      <m:t> </m:t>
                    </m:r>
                    <m:r>
                      <m:rPr>
                        <m:nor/>
                      </m:rPr>
                      <a:rPr lang="en-US" altLang="zh-CN"/>
                      <m:t>m</m:t>
                    </m:r>
                  </m:oMath>
                </a14:m>
                <a:endParaRPr lang="zh-CN" altLang="zh-CN" dirty="0"/>
              </a:p>
              <a:p>
                <a:pPr lvl="1"/>
                <a:r>
                  <a:rPr lang="en-US" altLang="zh-CN" dirty="0"/>
                  <a:t>Total </a:t>
                </a:r>
                <a14:m>
                  <m:oMath xmlns:m="http://schemas.openxmlformats.org/officeDocument/2006/math">
                    <m:sSub>
                      <m:sSubPr>
                        <m:ctrlPr>
                          <a:rPr lang="zh-CN" altLang="zh-CN" i="1">
                            <a:latin typeface="Cambria Math" panose="02040503050406030204" pitchFamily="18" charset="0"/>
                          </a:rPr>
                        </m:ctrlPr>
                      </m:sSubPr>
                      <m:e>
                        <m:r>
                          <a:rPr lang="en-US" altLang="zh-CN" i="1">
                            <a:latin typeface="Cambria Math" panose="02040503050406030204" pitchFamily="18" charset="0"/>
                          </a:rPr>
                          <m:t>𝑑</m:t>
                        </m:r>
                      </m:e>
                      <m:sub>
                        <m:r>
                          <a:rPr lang="en-US" altLang="zh-CN" i="1">
                            <a:latin typeface="Cambria Math" panose="02040503050406030204" pitchFamily="18" charset="0"/>
                          </a:rPr>
                          <m:t>𝑝𝑟𝑜𝑝</m:t>
                        </m:r>
                      </m:sub>
                    </m:sSub>
                    <m:r>
                      <a:rPr lang="en-US" altLang="zh-CN">
                        <a:latin typeface="Cambria Math" panose="02040503050406030204" pitchFamily="18" charset="0"/>
                      </a:rPr>
                      <m:t>=</m:t>
                    </m:r>
                    <m:f>
                      <m:fPr>
                        <m:ctrlPr>
                          <a:rPr lang="zh-CN" altLang="zh-CN" i="1">
                            <a:latin typeface="Cambria Math" panose="02040503050406030204" pitchFamily="18" charset="0"/>
                          </a:rPr>
                        </m:ctrlPr>
                      </m:fPr>
                      <m:num>
                        <m:r>
                          <a:rPr lang="en-US" altLang="zh-CN">
                            <a:latin typeface="Cambria Math" panose="02040503050406030204" pitchFamily="18" charset="0"/>
                          </a:rPr>
                          <m:t>7,000,000</m:t>
                        </m:r>
                        <m:r>
                          <m:rPr>
                            <m:nor/>
                          </m:rPr>
                          <a:rPr lang="en-US" altLang="zh-CN"/>
                          <m:t> </m:t>
                        </m:r>
                        <m:r>
                          <m:rPr>
                            <m:nor/>
                          </m:rPr>
                          <a:rPr lang="en-US" altLang="zh-CN"/>
                          <m:t>m</m:t>
                        </m:r>
                      </m:num>
                      <m:den>
                        <m:r>
                          <a:rPr lang="en-US" altLang="zh-CN">
                            <a:latin typeface="Cambria Math" panose="02040503050406030204" pitchFamily="18" charset="0"/>
                          </a:rPr>
                          <m:t>2×</m:t>
                        </m:r>
                        <m:sSup>
                          <m:sSupPr>
                            <m:ctrlPr>
                              <a:rPr lang="zh-CN" altLang="zh-CN" i="1">
                                <a:latin typeface="Cambria Math" panose="02040503050406030204" pitchFamily="18" charset="0"/>
                              </a:rPr>
                            </m:ctrlPr>
                          </m:sSupPr>
                          <m:e>
                            <m:r>
                              <a:rPr lang="en-US" altLang="zh-CN">
                                <a:latin typeface="Cambria Math" panose="02040503050406030204" pitchFamily="18" charset="0"/>
                              </a:rPr>
                              <m:t>10</m:t>
                            </m:r>
                          </m:e>
                          <m:sup>
                            <m:r>
                              <a:rPr lang="en-US" altLang="zh-CN">
                                <a:latin typeface="Cambria Math" panose="02040503050406030204" pitchFamily="18" charset="0"/>
                              </a:rPr>
                              <m:t>8</m:t>
                            </m:r>
                          </m:sup>
                        </m:sSup>
                        <m:r>
                          <m:rPr>
                            <m:nor/>
                          </m:rPr>
                          <a:rPr lang="en-US" altLang="zh-CN"/>
                          <m:t> </m:t>
                        </m:r>
                        <m:r>
                          <m:rPr>
                            <m:nor/>
                          </m:rPr>
                          <a:rPr lang="en-US" altLang="zh-CN"/>
                          <m:t>m</m:t>
                        </m:r>
                        <m:r>
                          <m:rPr>
                            <m:nor/>
                          </m:rPr>
                          <a:rPr lang="en-US" altLang="zh-CN"/>
                          <m:t>/</m:t>
                        </m:r>
                        <m:r>
                          <m:rPr>
                            <m:nor/>
                          </m:rPr>
                          <a:rPr lang="en-US" altLang="zh-CN"/>
                          <m:t>s</m:t>
                        </m:r>
                      </m:den>
                    </m:f>
                    <m:r>
                      <a:rPr lang="en-US" altLang="zh-CN">
                        <a:latin typeface="Cambria Math" panose="02040503050406030204" pitchFamily="18" charset="0"/>
                      </a:rPr>
                      <m:t>=0.035</m:t>
                    </m:r>
                    <m:r>
                      <m:rPr>
                        <m:nor/>
                      </m:rPr>
                      <a:rPr lang="en-US" altLang="zh-CN"/>
                      <m:t> </m:t>
                    </m:r>
                    <m:r>
                      <m:rPr>
                        <m:nor/>
                      </m:rPr>
                      <a:rPr lang="en-US" altLang="zh-CN"/>
                      <m:t>seconds</m:t>
                    </m:r>
                    <m:r>
                      <a:rPr lang="en-US" altLang="zh-CN">
                        <a:latin typeface="Cambria Math" panose="02040503050406030204" pitchFamily="18" charset="0"/>
                      </a:rPr>
                      <m:t>=</m:t>
                    </m:r>
                    <m:r>
                      <a:rPr lang="en-US" altLang="zh-CN" b="1">
                        <a:latin typeface="Cambria Math" panose="02040503050406030204" pitchFamily="18" charset="0"/>
                      </a:rPr>
                      <m:t>𝟑𝟓</m:t>
                    </m:r>
                    <m:r>
                      <a:rPr lang="en-US" altLang="zh-CN" b="1">
                        <a:latin typeface="Cambria Math" panose="02040503050406030204" pitchFamily="18" charset="0"/>
                      </a:rPr>
                      <m:t> </m:t>
                    </m:r>
                    <m:r>
                      <a:rPr lang="en-US" altLang="zh-CN" b="1">
                        <a:latin typeface="Cambria Math" panose="02040503050406030204" pitchFamily="18" charset="0"/>
                      </a:rPr>
                      <m:t>𝐦𝐬</m:t>
                    </m:r>
                  </m:oMath>
                </a14:m>
                <a:endParaRPr lang="zh-CN" altLang="zh-CN" dirty="0"/>
              </a:p>
              <a:p>
                <a:r>
                  <a:rPr lang="en-US" altLang="zh-CN" b="1" dirty="0"/>
                  <a:t>Part 3: Total End-to-End Delay</a:t>
                </a:r>
                <a:endParaRPr lang="zh-CN" altLang="zh-CN" dirty="0"/>
              </a:p>
              <a:p>
                <a:pPr lvl="1"/>
                <a:r>
                  <a:rPr lang="en-US" altLang="zh-CN" b="1" dirty="0"/>
                  <a:t>Formula:</a:t>
                </a:r>
                <a:r>
                  <a:rPr lang="en-US" altLang="zh-CN" dirty="0"/>
                  <a:t> </a:t>
                </a:r>
                <a14:m>
                  <m:oMath xmlns:m="http://schemas.openxmlformats.org/officeDocument/2006/math">
                    <m:sSub>
                      <m:sSubPr>
                        <m:ctrlPr>
                          <a:rPr lang="zh-CN" altLang="zh-CN" i="1">
                            <a:latin typeface="Cambria Math" panose="02040503050406030204" pitchFamily="18" charset="0"/>
                          </a:rPr>
                        </m:ctrlPr>
                      </m:sSubPr>
                      <m:e>
                        <m:r>
                          <a:rPr lang="en-US" altLang="zh-CN" i="1">
                            <a:latin typeface="Cambria Math" panose="02040503050406030204" pitchFamily="18" charset="0"/>
                          </a:rPr>
                          <m:t>𝑑</m:t>
                        </m:r>
                      </m:e>
                      <m:sub>
                        <m:r>
                          <a:rPr lang="en-US" altLang="zh-CN" i="1">
                            <a:latin typeface="Cambria Math" panose="02040503050406030204" pitchFamily="18" charset="0"/>
                          </a:rPr>
                          <m:t>𝑡𝑜𝑡𝑎𝑙</m:t>
                        </m:r>
                      </m:sub>
                    </m:sSub>
                    <m:r>
                      <a:rPr lang="en-US" altLang="zh-CN">
                        <a:latin typeface="Cambria Math" panose="02040503050406030204" pitchFamily="18" charset="0"/>
                      </a:rPr>
                      <m:t>=</m:t>
                    </m:r>
                    <m:r>
                      <a:rPr lang="en-US" altLang="zh-CN" i="1">
                        <a:latin typeface="Cambria Math" panose="02040503050406030204" pitchFamily="18" charset="0"/>
                      </a:rPr>
                      <m:t>𝑁</m:t>
                    </m:r>
                    <m:r>
                      <a:rPr lang="en-US" altLang="zh-CN">
                        <a:latin typeface="Cambria Math" panose="02040503050406030204" pitchFamily="18" charset="0"/>
                      </a:rPr>
                      <m:t>×</m:t>
                    </m:r>
                    <m:sSub>
                      <m:sSubPr>
                        <m:ctrlPr>
                          <a:rPr lang="zh-CN" altLang="zh-CN" i="1">
                            <a:latin typeface="Cambria Math" panose="02040503050406030204" pitchFamily="18" charset="0"/>
                          </a:rPr>
                        </m:ctrlPr>
                      </m:sSubPr>
                      <m:e>
                        <m:r>
                          <a:rPr lang="en-US" altLang="zh-CN" i="1">
                            <a:latin typeface="Cambria Math" panose="02040503050406030204" pitchFamily="18" charset="0"/>
                          </a:rPr>
                          <m:t>𝑑</m:t>
                        </m:r>
                      </m:e>
                      <m:sub>
                        <m:r>
                          <a:rPr lang="en-US" altLang="zh-CN" i="1">
                            <a:latin typeface="Cambria Math" panose="02040503050406030204" pitchFamily="18" charset="0"/>
                          </a:rPr>
                          <m:t>𝑡𝑟𝑎𝑛𝑠</m:t>
                        </m:r>
                      </m:sub>
                    </m:sSub>
                    <m:r>
                      <a:rPr lang="en-US" altLang="zh-CN">
                        <a:latin typeface="Cambria Math" panose="02040503050406030204" pitchFamily="18" charset="0"/>
                      </a:rPr>
                      <m:t>+</m:t>
                    </m:r>
                    <m:r>
                      <m:rPr>
                        <m:nor/>
                      </m:rPr>
                      <a:rPr lang="en-US" altLang="zh-CN"/>
                      <m:t>Total</m:t>
                    </m:r>
                    <m:r>
                      <m:rPr>
                        <m:nor/>
                      </m:rPr>
                      <a:rPr lang="en-US" altLang="zh-CN"/>
                      <m:t> </m:t>
                    </m:r>
                    <m:sSub>
                      <m:sSubPr>
                        <m:ctrlPr>
                          <a:rPr lang="zh-CN" altLang="zh-CN" i="1">
                            <a:latin typeface="Cambria Math" panose="02040503050406030204" pitchFamily="18" charset="0"/>
                          </a:rPr>
                        </m:ctrlPr>
                      </m:sSubPr>
                      <m:e>
                        <m:r>
                          <a:rPr lang="en-US" altLang="zh-CN" i="1">
                            <a:latin typeface="Cambria Math" panose="02040503050406030204" pitchFamily="18" charset="0"/>
                          </a:rPr>
                          <m:t>𝑑</m:t>
                        </m:r>
                      </m:e>
                      <m:sub>
                        <m:r>
                          <a:rPr lang="en-US" altLang="zh-CN" i="1">
                            <a:latin typeface="Cambria Math" panose="02040503050406030204" pitchFamily="18" charset="0"/>
                          </a:rPr>
                          <m:t>𝑝𝑟𝑜𝑝</m:t>
                        </m:r>
                      </m:sub>
                    </m:sSub>
                  </m:oMath>
                </a14:m>
                <a:r>
                  <a:rPr lang="en-US" altLang="zh-CN" dirty="0"/>
                  <a:t> (where </a:t>
                </a:r>
                <a14:m>
                  <m:oMath xmlns:m="http://schemas.openxmlformats.org/officeDocument/2006/math">
                    <m:r>
                      <a:rPr lang="en-US" altLang="zh-CN" i="1">
                        <a:latin typeface="Cambria Math" panose="02040503050406030204" pitchFamily="18" charset="0"/>
                      </a:rPr>
                      <m:t>𝑁</m:t>
                    </m:r>
                  </m:oMath>
                </a14:m>
                <a:r>
                  <a:rPr lang="en-US" altLang="zh-CN" dirty="0"/>
                  <a:t> is the number of links).</a:t>
                </a:r>
                <a:endParaRPr lang="zh-CN" altLang="zh-CN" dirty="0"/>
              </a:p>
              <a:p>
                <a:pPr lvl="1"/>
                <a:r>
                  <a:rPr lang="en-US" altLang="zh-CN" dirty="0"/>
                  <a:t>Because the two routers use store-and-forward packet switching, the packet must be fully received before it is transmitted again. Across 3 links, the packet is transmitted 3 separate times.</a:t>
                </a:r>
                <a:endParaRPr lang="zh-CN" altLang="zh-CN" dirty="0"/>
              </a:p>
              <a:p>
                <a:pPr lvl="1"/>
                <a:r>
                  <a:rPr lang="en-US" altLang="zh-CN" dirty="0"/>
                  <a:t>Total Transmission Delay: </a:t>
                </a:r>
                <a14:m>
                  <m:oMath xmlns:m="http://schemas.openxmlformats.org/officeDocument/2006/math">
                    <m:r>
                      <a:rPr lang="en-US" altLang="zh-CN">
                        <a:latin typeface="Cambria Math" panose="02040503050406030204" pitchFamily="18" charset="0"/>
                      </a:rPr>
                      <m:t>3×1.2</m:t>
                    </m:r>
                    <m:r>
                      <m:rPr>
                        <m:nor/>
                      </m:rPr>
                      <a:rPr lang="en-US" altLang="zh-CN"/>
                      <m:t> </m:t>
                    </m:r>
                    <m:r>
                      <m:rPr>
                        <m:nor/>
                      </m:rPr>
                      <a:rPr lang="en-US" altLang="zh-CN"/>
                      <m:t>ms</m:t>
                    </m:r>
                    <m:r>
                      <a:rPr lang="en-US" altLang="zh-CN">
                        <a:latin typeface="Cambria Math" panose="02040503050406030204" pitchFamily="18" charset="0"/>
                      </a:rPr>
                      <m:t>=3.6</m:t>
                    </m:r>
                    <m:r>
                      <m:rPr>
                        <m:nor/>
                      </m:rPr>
                      <a:rPr lang="en-US" altLang="zh-CN"/>
                      <m:t> </m:t>
                    </m:r>
                    <m:r>
                      <m:rPr>
                        <m:nor/>
                      </m:rPr>
                      <a:rPr lang="en-US" altLang="zh-CN"/>
                      <m:t>ms</m:t>
                    </m:r>
                  </m:oMath>
                </a14:m>
                <a:endParaRPr lang="zh-CN" altLang="zh-CN" dirty="0"/>
              </a:p>
              <a:p>
                <a:pPr lvl="1"/>
                <a:r>
                  <a:rPr lang="en-US" altLang="zh-CN" dirty="0"/>
                  <a:t>Total Delay: </a:t>
                </a:r>
                <a14:m>
                  <m:oMath xmlns:m="http://schemas.openxmlformats.org/officeDocument/2006/math">
                    <m:sSub>
                      <m:sSubPr>
                        <m:ctrlPr>
                          <a:rPr lang="zh-CN" altLang="zh-CN" i="1">
                            <a:latin typeface="Cambria Math" panose="02040503050406030204" pitchFamily="18" charset="0"/>
                          </a:rPr>
                        </m:ctrlPr>
                      </m:sSubPr>
                      <m:e>
                        <m:r>
                          <a:rPr lang="en-US" altLang="zh-CN" i="1">
                            <a:latin typeface="Cambria Math" panose="02040503050406030204" pitchFamily="18" charset="0"/>
                          </a:rPr>
                          <m:t>𝑑</m:t>
                        </m:r>
                      </m:e>
                      <m:sub>
                        <m:r>
                          <a:rPr lang="en-US" altLang="zh-CN" i="1">
                            <a:latin typeface="Cambria Math" panose="02040503050406030204" pitchFamily="18" charset="0"/>
                          </a:rPr>
                          <m:t>𝑡𝑜𝑡𝑎𝑙</m:t>
                        </m:r>
                      </m:sub>
                    </m:sSub>
                    <m:r>
                      <a:rPr lang="en-US" altLang="zh-CN">
                        <a:latin typeface="Cambria Math" panose="02040503050406030204" pitchFamily="18" charset="0"/>
                      </a:rPr>
                      <m:t>=3.6</m:t>
                    </m:r>
                    <m:r>
                      <m:rPr>
                        <m:nor/>
                      </m:rPr>
                      <a:rPr lang="en-US" altLang="zh-CN"/>
                      <m:t> </m:t>
                    </m:r>
                    <m:r>
                      <m:rPr>
                        <m:nor/>
                      </m:rPr>
                      <a:rPr lang="en-US" altLang="zh-CN"/>
                      <m:t>ms</m:t>
                    </m:r>
                    <m:r>
                      <a:rPr lang="en-US" altLang="zh-CN">
                        <a:latin typeface="Cambria Math" panose="02040503050406030204" pitchFamily="18" charset="0"/>
                      </a:rPr>
                      <m:t>+35</m:t>
                    </m:r>
                    <m:r>
                      <m:rPr>
                        <m:nor/>
                      </m:rPr>
                      <a:rPr lang="en-US" altLang="zh-CN"/>
                      <m:t> </m:t>
                    </m:r>
                    <m:r>
                      <m:rPr>
                        <m:nor/>
                      </m:rPr>
                      <a:rPr lang="en-US" altLang="zh-CN"/>
                      <m:t>ms</m:t>
                    </m:r>
                    <m:r>
                      <a:rPr lang="en-US" altLang="zh-CN">
                        <a:latin typeface="Cambria Math" panose="02040503050406030204" pitchFamily="18" charset="0"/>
                      </a:rPr>
                      <m:t>=</m:t>
                    </m:r>
                    <m:r>
                      <a:rPr lang="en-US" altLang="zh-CN" b="1">
                        <a:latin typeface="Cambria Math" panose="02040503050406030204" pitchFamily="18" charset="0"/>
                      </a:rPr>
                      <m:t>𝟑𝟖</m:t>
                    </m:r>
                    <m:r>
                      <a:rPr lang="en-US" altLang="zh-CN" b="1">
                        <a:latin typeface="Cambria Math" panose="02040503050406030204" pitchFamily="18" charset="0"/>
                      </a:rPr>
                      <m:t>.</m:t>
                    </m:r>
                    <m:r>
                      <a:rPr lang="en-US" altLang="zh-CN" b="1">
                        <a:latin typeface="Cambria Math" panose="02040503050406030204" pitchFamily="18" charset="0"/>
                      </a:rPr>
                      <m:t>𝟔</m:t>
                    </m:r>
                    <m:r>
                      <a:rPr lang="en-US" altLang="zh-CN" b="1">
                        <a:latin typeface="Cambria Math" panose="02040503050406030204" pitchFamily="18" charset="0"/>
                      </a:rPr>
                      <m:t> </m:t>
                    </m:r>
                    <m:r>
                      <a:rPr lang="en-US" altLang="zh-CN" b="1">
                        <a:latin typeface="Cambria Math" panose="02040503050406030204" pitchFamily="18" charset="0"/>
                      </a:rPr>
                      <m:t>𝐦𝐬</m:t>
                    </m:r>
                  </m:oMath>
                </a14:m>
                <a:endParaRPr lang="zh-CN" altLang="zh-CN" dirty="0"/>
              </a:p>
              <a:p>
                <a:endParaRPr lang="zh-CN" altLang="en-US" dirty="0"/>
              </a:p>
            </p:txBody>
          </p:sp>
        </mc:Choice>
        <mc:Fallback xmlns="">
          <p:sp>
            <p:nvSpPr>
              <p:cNvPr id="4" name="Content Placeholder 3">
                <a:extLst>
                  <a:ext uri="{FF2B5EF4-FFF2-40B4-BE49-F238E27FC236}">
                    <a16:creationId xmlns:a16="http://schemas.microsoft.com/office/drawing/2014/main" id="{5E09636C-0FE3-FC0D-7D46-B57D5C66B433}"/>
                  </a:ext>
                </a:extLst>
              </p:cNvPr>
              <p:cNvSpPr>
                <a:spLocks noGrp="1" noRot="1" noChangeAspect="1" noMove="1" noResize="1" noEditPoints="1" noAdjustHandles="1" noChangeArrowheads="1" noChangeShapeType="1" noTextEdit="1"/>
              </p:cNvSpPr>
              <p:nvPr>
                <p:ph sz="quarter" idx="1"/>
              </p:nvPr>
            </p:nvSpPr>
            <p:spPr>
              <a:blipFill>
                <a:blip r:embed="rId2"/>
                <a:stretch>
                  <a:fillRect l="-222" t="-1852" r="-556"/>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77777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3CA26-565C-E33C-59BC-30468BFD2340}"/>
              </a:ext>
            </a:extLst>
          </p:cNvPr>
          <p:cNvSpPr>
            <a:spLocks noGrp="1"/>
          </p:cNvSpPr>
          <p:nvPr>
            <p:ph type="title"/>
          </p:nvPr>
        </p:nvSpPr>
        <p:spPr/>
        <p:txBody>
          <a:bodyPr>
            <a:normAutofit/>
          </a:bodyPr>
          <a:lstStyle/>
          <a:p>
            <a:r>
              <a:rPr lang="nl-NL" altLang="zh-CN" dirty="0"/>
              <a:t>Lecture 5.1 Shortest Paths Algorithms</a:t>
            </a:r>
            <a:endParaRPr lang="zh-CN" altLang="en-US" dirty="0"/>
          </a:p>
        </p:txBody>
      </p:sp>
      <p:sp>
        <p:nvSpPr>
          <p:cNvPr id="3" name="Slide Number Placeholder 2">
            <a:extLst>
              <a:ext uri="{FF2B5EF4-FFF2-40B4-BE49-F238E27FC236}">
                <a16:creationId xmlns:a16="http://schemas.microsoft.com/office/drawing/2014/main" id="{A4156EA5-D594-5AF5-1126-231348454E02}"/>
              </a:ext>
            </a:extLst>
          </p:cNvPr>
          <p:cNvSpPr>
            <a:spLocks noGrp="1"/>
          </p:cNvSpPr>
          <p:nvPr>
            <p:ph type="sldNum" sz="quarter" idx="12"/>
          </p:nvPr>
        </p:nvSpPr>
        <p:spPr/>
        <p:txBody>
          <a:bodyPr/>
          <a:lstStyle/>
          <a:p>
            <a:fld id="{EA7C8D44-3667-46F6-9772-CC52308E2A7F}" type="slidenum">
              <a:rPr kumimoji="0" lang="en-US" smtClean="0"/>
              <a:pPr/>
              <a:t>4</a:t>
            </a:fld>
            <a:endParaRPr kumimoji="0" lang="en-US" dirty="0"/>
          </a:p>
        </p:txBody>
      </p:sp>
      <p:sp>
        <p:nvSpPr>
          <p:cNvPr id="4" name="Content Placeholder 3">
            <a:extLst>
              <a:ext uri="{FF2B5EF4-FFF2-40B4-BE49-F238E27FC236}">
                <a16:creationId xmlns:a16="http://schemas.microsoft.com/office/drawing/2014/main" id="{6F52519D-18F0-BC03-77DF-F7F6962F5630}"/>
              </a:ext>
            </a:extLst>
          </p:cNvPr>
          <p:cNvSpPr>
            <a:spLocks noGrp="1"/>
          </p:cNvSpPr>
          <p:nvPr>
            <p:ph sz="quarter" idx="1"/>
          </p:nvPr>
        </p:nvSpPr>
        <p:spPr>
          <a:xfrm>
            <a:off x="609600" y="1219200"/>
            <a:ext cx="7903934" cy="4937760"/>
          </a:xfrm>
        </p:spPr>
        <p:txBody>
          <a:bodyPr/>
          <a:lstStyle/>
          <a:p>
            <a:r>
              <a:rPr lang="en-US" altLang="zh-CN" dirty="0"/>
              <a:t>Consider an Autonomous System with 5 routers (A, B, C, D, E) connected by bidirectional (undirected) point-to-point links. The link costs are shown in the figure:</a:t>
            </a:r>
          </a:p>
          <a:p>
            <a:pPr lvl="1"/>
            <a:r>
              <a:rPr lang="en-US" altLang="zh-CN" dirty="0"/>
              <a:t>Use Dijkstra’s Algorithm to compute the shortest path tree from the </a:t>
            </a:r>
            <a:r>
              <a:rPr lang="en-US" altLang="zh-CN" b="1" dirty="0"/>
              <a:t>Source Router A</a:t>
            </a:r>
            <a:r>
              <a:rPr lang="en-US" altLang="zh-CN" dirty="0"/>
              <a:t>.</a:t>
            </a:r>
          </a:p>
          <a:p>
            <a:pPr lvl="1"/>
            <a:r>
              <a:rPr lang="en-US" altLang="zh-CN" dirty="0"/>
              <a:t>List the </a:t>
            </a:r>
            <a:r>
              <a:rPr lang="en-US" altLang="zh-CN" b="1" dirty="0"/>
              <a:t>Visit Order</a:t>
            </a:r>
            <a:r>
              <a:rPr lang="en-US" altLang="zh-CN" dirty="0"/>
              <a:t> of the routers.</a:t>
            </a:r>
          </a:p>
          <a:p>
            <a:pPr lvl="1"/>
            <a:r>
              <a:rPr lang="en-US" altLang="zh-CN" dirty="0"/>
              <a:t>Fill out the </a:t>
            </a:r>
            <a:r>
              <a:rPr lang="en-US" altLang="zh-CN" b="1" dirty="0"/>
              <a:t>Routing Table</a:t>
            </a:r>
            <a:r>
              <a:rPr lang="en-US" altLang="zh-CN" dirty="0"/>
              <a:t>, keeping track of the Shortest Distance (SD) and Previous Node (PN). When a shorter path is found to a router, </a:t>
            </a:r>
            <a:r>
              <a:rPr lang="en-US" altLang="zh-CN" b="1" dirty="0"/>
              <a:t>cross out</a:t>
            </a:r>
            <a:r>
              <a:rPr lang="en-US" altLang="zh-CN" dirty="0"/>
              <a:t> the old value and write the new one.</a:t>
            </a:r>
            <a:endParaRPr lang="zh-CN" altLang="en-US" dirty="0"/>
          </a:p>
        </p:txBody>
      </p:sp>
      <p:sp>
        <p:nvSpPr>
          <p:cNvPr id="9" name="Oval 8">
            <a:extLst>
              <a:ext uri="{FF2B5EF4-FFF2-40B4-BE49-F238E27FC236}">
                <a16:creationId xmlns:a16="http://schemas.microsoft.com/office/drawing/2014/main" id="{0B5D991A-0DCB-CAD0-94C9-75BA4863612B}"/>
              </a:ext>
            </a:extLst>
          </p:cNvPr>
          <p:cNvSpPr/>
          <p:nvPr/>
        </p:nvSpPr>
        <p:spPr>
          <a:xfrm>
            <a:off x="8246834" y="3533490"/>
            <a:ext cx="5334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2400" dirty="0"/>
              <a:t>A</a:t>
            </a:r>
            <a:endParaRPr lang="zh-CN" altLang="en-US" sz="2400" dirty="0"/>
          </a:p>
        </p:txBody>
      </p:sp>
      <p:sp>
        <p:nvSpPr>
          <p:cNvPr id="10" name="Oval 9">
            <a:extLst>
              <a:ext uri="{FF2B5EF4-FFF2-40B4-BE49-F238E27FC236}">
                <a16:creationId xmlns:a16="http://schemas.microsoft.com/office/drawing/2014/main" id="{0EC9CA70-B29A-CC2D-69BF-0A52D357A51A}"/>
              </a:ext>
            </a:extLst>
          </p:cNvPr>
          <p:cNvSpPr/>
          <p:nvPr/>
        </p:nvSpPr>
        <p:spPr>
          <a:xfrm>
            <a:off x="9755515" y="2516515"/>
            <a:ext cx="5334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2400" dirty="0"/>
              <a:t>B</a:t>
            </a:r>
            <a:endParaRPr lang="zh-CN" altLang="en-US" sz="2400" dirty="0"/>
          </a:p>
        </p:txBody>
      </p:sp>
      <p:sp>
        <p:nvSpPr>
          <p:cNvPr id="11" name="Oval 10">
            <a:extLst>
              <a:ext uri="{FF2B5EF4-FFF2-40B4-BE49-F238E27FC236}">
                <a16:creationId xmlns:a16="http://schemas.microsoft.com/office/drawing/2014/main" id="{DA2DCBE9-2A0F-C205-321F-B08C83DCA0F5}"/>
              </a:ext>
            </a:extLst>
          </p:cNvPr>
          <p:cNvSpPr/>
          <p:nvPr/>
        </p:nvSpPr>
        <p:spPr>
          <a:xfrm>
            <a:off x="11395326" y="3533490"/>
            <a:ext cx="5334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2400" dirty="0"/>
              <a:t>C</a:t>
            </a:r>
            <a:endParaRPr lang="zh-CN" altLang="en-US" sz="2400" dirty="0"/>
          </a:p>
        </p:txBody>
      </p:sp>
      <p:sp>
        <p:nvSpPr>
          <p:cNvPr id="12" name="Oval 11">
            <a:extLst>
              <a:ext uri="{FF2B5EF4-FFF2-40B4-BE49-F238E27FC236}">
                <a16:creationId xmlns:a16="http://schemas.microsoft.com/office/drawing/2014/main" id="{7B86A048-A964-53FC-E323-FB135386B1A1}"/>
              </a:ext>
            </a:extLst>
          </p:cNvPr>
          <p:cNvSpPr/>
          <p:nvPr/>
        </p:nvSpPr>
        <p:spPr>
          <a:xfrm>
            <a:off x="10443230" y="4818146"/>
            <a:ext cx="5334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2400" dirty="0"/>
              <a:t>D</a:t>
            </a:r>
            <a:endParaRPr lang="zh-CN" altLang="en-US" sz="2400" dirty="0"/>
          </a:p>
        </p:txBody>
      </p:sp>
      <p:sp>
        <p:nvSpPr>
          <p:cNvPr id="13" name="Oval 12">
            <a:extLst>
              <a:ext uri="{FF2B5EF4-FFF2-40B4-BE49-F238E27FC236}">
                <a16:creationId xmlns:a16="http://schemas.microsoft.com/office/drawing/2014/main" id="{B8FE662E-DB9C-D743-67B4-8B9397033890}"/>
              </a:ext>
            </a:extLst>
          </p:cNvPr>
          <p:cNvSpPr/>
          <p:nvPr/>
        </p:nvSpPr>
        <p:spPr>
          <a:xfrm>
            <a:off x="8955415" y="4807680"/>
            <a:ext cx="5334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2400" dirty="0"/>
              <a:t>E</a:t>
            </a:r>
            <a:endParaRPr lang="zh-CN" altLang="en-US" sz="2400" dirty="0"/>
          </a:p>
        </p:txBody>
      </p:sp>
      <p:cxnSp>
        <p:nvCxnSpPr>
          <p:cNvPr id="15" name="Straight Arrow Connector 14">
            <a:extLst>
              <a:ext uri="{FF2B5EF4-FFF2-40B4-BE49-F238E27FC236}">
                <a16:creationId xmlns:a16="http://schemas.microsoft.com/office/drawing/2014/main" id="{FE838204-C300-4538-0B7E-350212992525}"/>
              </a:ext>
            </a:extLst>
          </p:cNvPr>
          <p:cNvCxnSpPr>
            <a:cxnSpLocks/>
            <a:stCxn id="9" idx="7"/>
            <a:endCxn id="10" idx="3"/>
          </p:cNvCxnSpPr>
          <p:nvPr/>
        </p:nvCxnSpPr>
        <p:spPr>
          <a:xfrm flipV="1">
            <a:off x="8702119" y="2971800"/>
            <a:ext cx="1131511" cy="639805"/>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8" name="Straight Arrow Connector 17">
            <a:extLst>
              <a:ext uri="{FF2B5EF4-FFF2-40B4-BE49-F238E27FC236}">
                <a16:creationId xmlns:a16="http://schemas.microsoft.com/office/drawing/2014/main" id="{BC87849A-DE0F-19CB-909A-4D56A4A46C83}"/>
              </a:ext>
            </a:extLst>
          </p:cNvPr>
          <p:cNvCxnSpPr>
            <a:cxnSpLocks/>
            <a:endCxn id="13" idx="0"/>
          </p:cNvCxnSpPr>
          <p:nvPr/>
        </p:nvCxnSpPr>
        <p:spPr>
          <a:xfrm flipH="1">
            <a:off x="9222115" y="3032945"/>
            <a:ext cx="761043" cy="1774735"/>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0" name="Straight Arrow Connector 19">
            <a:extLst>
              <a:ext uri="{FF2B5EF4-FFF2-40B4-BE49-F238E27FC236}">
                <a16:creationId xmlns:a16="http://schemas.microsoft.com/office/drawing/2014/main" id="{02485F14-A440-1A6F-6E21-79372BDFDAF0}"/>
              </a:ext>
            </a:extLst>
          </p:cNvPr>
          <p:cNvCxnSpPr>
            <a:cxnSpLocks/>
            <a:stCxn id="10" idx="5"/>
            <a:endCxn id="11" idx="1"/>
          </p:cNvCxnSpPr>
          <p:nvPr/>
        </p:nvCxnSpPr>
        <p:spPr>
          <a:xfrm>
            <a:off x="10210800" y="2971800"/>
            <a:ext cx="1262641" cy="639805"/>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4" name="Straight Arrow Connector 23">
            <a:extLst>
              <a:ext uri="{FF2B5EF4-FFF2-40B4-BE49-F238E27FC236}">
                <a16:creationId xmlns:a16="http://schemas.microsoft.com/office/drawing/2014/main" id="{8D88B1BA-B4B6-FA58-2FFD-5BBCA3EF8113}"/>
              </a:ext>
            </a:extLst>
          </p:cNvPr>
          <p:cNvCxnSpPr>
            <a:cxnSpLocks/>
            <a:endCxn id="12" idx="0"/>
          </p:cNvCxnSpPr>
          <p:nvPr/>
        </p:nvCxnSpPr>
        <p:spPr>
          <a:xfrm>
            <a:off x="10139387" y="3049915"/>
            <a:ext cx="570543" cy="1768231"/>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7" name="Straight Arrow Connector 26">
            <a:extLst>
              <a:ext uri="{FF2B5EF4-FFF2-40B4-BE49-F238E27FC236}">
                <a16:creationId xmlns:a16="http://schemas.microsoft.com/office/drawing/2014/main" id="{5DB8B4D5-18E2-C0DE-FFC7-ECC6E09552D2}"/>
              </a:ext>
            </a:extLst>
          </p:cNvPr>
          <p:cNvCxnSpPr>
            <a:cxnSpLocks/>
            <a:stCxn id="11" idx="3"/>
            <a:endCxn id="12" idx="7"/>
          </p:cNvCxnSpPr>
          <p:nvPr/>
        </p:nvCxnSpPr>
        <p:spPr>
          <a:xfrm flipH="1">
            <a:off x="10898515" y="3988775"/>
            <a:ext cx="574926" cy="907486"/>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0" name="Straight Arrow Connector 39">
            <a:extLst>
              <a:ext uri="{FF2B5EF4-FFF2-40B4-BE49-F238E27FC236}">
                <a16:creationId xmlns:a16="http://schemas.microsoft.com/office/drawing/2014/main" id="{CB77F193-4B8D-851D-FD33-9B97AA8BF362}"/>
              </a:ext>
            </a:extLst>
          </p:cNvPr>
          <p:cNvCxnSpPr>
            <a:cxnSpLocks/>
            <a:stCxn id="9" idx="6"/>
            <a:endCxn id="11" idx="2"/>
          </p:cNvCxnSpPr>
          <p:nvPr/>
        </p:nvCxnSpPr>
        <p:spPr>
          <a:xfrm>
            <a:off x="8780234" y="3800190"/>
            <a:ext cx="2615092" cy="0"/>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51" name="Straight Arrow Connector 50">
            <a:extLst>
              <a:ext uri="{FF2B5EF4-FFF2-40B4-BE49-F238E27FC236}">
                <a16:creationId xmlns:a16="http://schemas.microsoft.com/office/drawing/2014/main" id="{A97FE22F-241A-01BF-5626-94F9403F006A}"/>
              </a:ext>
            </a:extLst>
          </p:cNvPr>
          <p:cNvCxnSpPr>
            <a:cxnSpLocks/>
            <a:stCxn id="12" idx="2"/>
            <a:endCxn id="13" idx="6"/>
          </p:cNvCxnSpPr>
          <p:nvPr/>
        </p:nvCxnSpPr>
        <p:spPr>
          <a:xfrm flipH="1" flipV="1">
            <a:off x="9488815" y="5074380"/>
            <a:ext cx="954415" cy="10466"/>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57" name="TextBox 56">
            <a:extLst>
              <a:ext uri="{FF2B5EF4-FFF2-40B4-BE49-F238E27FC236}">
                <a16:creationId xmlns:a16="http://schemas.microsoft.com/office/drawing/2014/main" id="{8CC33B34-A1F4-7FB2-EC11-52C00BE9C98C}"/>
              </a:ext>
            </a:extLst>
          </p:cNvPr>
          <p:cNvSpPr txBox="1"/>
          <p:nvPr/>
        </p:nvSpPr>
        <p:spPr>
          <a:xfrm>
            <a:off x="8955415" y="2924341"/>
            <a:ext cx="402824" cy="461665"/>
          </a:xfrm>
          <a:prstGeom prst="rect">
            <a:avLst/>
          </a:prstGeom>
          <a:noFill/>
        </p:spPr>
        <p:txBody>
          <a:bodyPr wrap="square" rtlCol="0">
            <a:spAutoFit/>
          </a:bodyPr>
          <a:lstStyle/>
          <a:p>
            <a:r>
              <a:rPr lang="en-US" altLang="zh-CN" sz="2400" dirty="0"/>
              <a:t>6</a:t>
            </a:r>
            <a:endParaRPr lang="zh-CN" altLang="en-US" sz="2400" dirty="0"/>
          </a:p>
        </p:txBody>
      </p:sp>
      <p:sp>
        <p:nvSpPr>
          <p:cNvPr id="61" name="TextBox 60">
            <a:extLst>
              <a:ext uri="{FF2B5EF4-FFF2-40B4-BE49-F238E27FC236}">
                <a16:creationId xmlns:a16="http://schemas.microsoft.com/office/drawing/2014/main" id="{975802D1-552F-9969-38D8-F201A7508CCD}"/>
              </a:ext>
            </a:extLst>
          </p:cNvPr>
          <p:cNvSpPr txBox="1"/>
          <p:nvPr/>
        </p:nvSpPr>
        <p:spPr>
          <a:xfrm>
            <a:off x="9184618" y="3421873"/>
            <a:ext cx="402824" cy="461665"/>
          </a:xfrm>
          <a:prstGeom prst="rect">
            <a:avLst/>
          </a:prstGeom>
          <a:noFill/>
        </p:spPr>
        <p:txBody>
          <a:bodyPr wrap="square" rtlCol="0">
            <a:spAutoFit/>
          </a:bodyPr>
          <a:lstStyle/>
          <a:p>
            <a:r>
              <a:rPr lang="en-US" altLang="zh-CN" sz="2400" dirty="0"/>
              <a:t>2</a:t>
            </a:r>
            <a:endParaRPr lang="zh-CN" altLang="en-US" sz="2400" dirty="0"/>
          </a:p>
        </p:txBody>
      </p:sp>
      <p:sp>
        <p:nvSpPr>
          <p:cNvPr id="62" name="TextBox 61">
            <a:extLst>
              <a:ext uri="{FF2B5EF4-FFF2-40B4-BE49-F238E27FC236}">
                <a16:creationId xmlns:a16="http://schemas.microsoft.com/office/drawing/2014/main" id="{D6601F07-7E22-8840-894B-52FF66D3A54C}"/>
              </a:ext>
            </a:extLst>
          </p:cNvPr>
          <p:cNvSpPr txBox="1"/>
          <p:nvPr/>
        </p:nvSpPr>
        <p:spPr>
          <a:xfrm>
            <a:off x="10750025" y="2963387"/>
            <a:ext cx="402824" cy="461665"/>
          </a:xfrm>
          <a:prstGeom prst="rect">
            <a:avLst/>
          </a:prstGeom>
          <a:noFill/>
        </p:spPr>
        <p:txBody>
          <a:bodyPr wrap="square" rtlCol="0">
            <a:spAutoFit/>
          </a:bodyPr>
          <a:lstStyle/>
          <a:p>
            <a:r>
              <a:rPr lang="en-US" altLang="zh-CN" sz="2400" dirty="0"/>
              <a:t>3</a:t>
            </a:r>
            <a:endParaRPr lang="zh-CN" altLang="en-US" sz="2400" dirty="0"/>
          </a:p>
        </p:txBody>
      </p:sp>
      <p:sp>
        <p:nvSpPr>
          <p:cNvPr id="64" name="TextBox 63">
            <a:extLst>
              <a:ext uri="{FF2B5EF4-FFF2-40B4-BE49-F238E27FC236}">
                <a16:creationId xmlns:a16="http://schemas.microsoft.com/office/drawing/2014/main" id="{F05BC3FF-2C42-9FF5-4416-34B61D9A626B}"/>
              </a:ext>
            </a:extLst>
          </p:cNvPr>
          <p:cNvSpPr txBox="1"/>
          <p:nvPr/>
        </p:nvSpPr>
        <p:spPr>
          <a:xfrm>
            <a:off x="10529358" y="4152128"/>
            <a:ext cx="402824" cy="461665"/>
          </a:xfrm>
          <a:prstGeom prst="rect">
            <a:avLst/>
          </a:prstGeom>
          <a:noFill/>
        </p:spPr>
        <p:txBody>
          <a:bodyPr wrap="square" rtlCol="0">
            <a:spAutoFit/>
          </a:bodyPr>
          <a:lstStyle/>
          <a:p>
            <a:r>
              <a:rPr lang="en-US" altLang="zh-CN" sz="2400" dirty="0"/>
              <a:t>1</a:t>
            </a:r>
            <a:endParaRPr lang="zh-CN" altLang="en-US" sz="2400" dirty="0"/>
          </a:p>
        </p:txBody>
      </p:sp>
      <p:sp>
        <p:nvSpPr>
          <p:cNvPr id="65" name="TextBox 64">
            <a:extLst>
              <a:ext uri="{FF2B5EF4-FFF2-40B4-BE49-F238E27FC236}">
                <a16:creationId xmlns:a16="http://schemas.microsoft.com/office/drawing/2014/main" id="{AC3754A1-365C-5F2A-6DA1-6D742471BA4D}"/>
              </a:ext>
            </a:extLst>
          </p:cNvPr>
          <p:cNvSpPr txBox="1"/>
          <p:nvPr/>
        </p:nvSpPr>
        <p:spPr>
          <a:xfrm>
            <a:off x="9385265" y="4243252"/>
            <a:ext cx="402824" cy="461665"/>
          </a:xfrm>
          <a:prstGeom prst="rect">
            <a:avLst/>
          </a:prstGeom>
          <a:noFill/>
        </p:spPr>
        <p:txBody>
          <a:bodyPr wrap="square" rtlCol="0">
            <a:spAutoFit/>
          </a:bodyPr>
          <a:lstStyle/>
          <a:p>
            <a:r>
              <a:rPr lang="en-US" altLang="zh-CN" sz="2400" dirty="0"/>
              <a:t>5</a:t>
            </a:r>
            <a:endParaRPr lang="zh-CN" altLang="en-US" sz="2400" dirty="0"/>
          </a:p>
        </p:txBody>
      </p:sp>
      <p:sp>
        <p:nvSpPr>
          <p:cNvPr id="66" name="TextBox 65">
            <a:extLst>
              <a:ext uri="{FF2B5EF4-FFF2-40B4-BE49-F238E27FC236}">
                <a16:creationId xmlns:a16="http://schemas.microsoft.com/office/drawing/2014/main" id="{8B00F70A-6D66-90F6-0971-1237D8A315A5}"/>
              </a:ext>
            </a:extLst>
          </p:cNvPr>
          <p:cNvSpPr txBox="1"/>
          <p:nvPr/>
        </p:nvSpPr>
        <p:spPr>
          <a:xfrm>
            <a:off x="11183290" y="4250743"/>
            <a:ext cx="402824" cy="461665"/>
          </a:xfrm>
          <a:prstGeom prst="rect">
            <a:avLst/>
          </a:prstGeom>
          <a:noFill/>
        </p:spPr>
        <p:txBody>
          <a:bodyPr wrap="square" rtlCol="0">
            <a:spAutoFit/>
          </a:bodyPr>
          <a:lstStyle/>
          <a:p>
            <a:r>
              <a:rPr lang="en-US" altLang="zh-CN" sz="2400" dirty="0"/>
              <a:t>1</a:t>
            </a:r>
            <a:endParaRPr lang="zh-CN" altLang="en-US" sz="2400" dirty="0"/>
          </a:p>
        </p:txBody>
      </p:sp>
      <p:sp>
        <p:nvSpPr>
          <p:cNvPr id="67" name="TextBox 66">
            <a:extLst>
              <a:ext uri="{FF2B5EF4-FFF2-40B4-BE49-F238E27FC236}">
                <a16:creationId xmlns:a16="http://schemas.microsoft.com/office/drawing/2014/main" id="{7025F515-0A8C-673A-7646-2205B9016902}"/>
              </a:ext>
            </a:extLst>
          </p:cNvPr>
          <p:cNvSpPr txBox="1"/>
          <p:nvPr/>
        </p:nvSpPr>
        <p:spPr>
          <a:xfrm>
            <a:off x="9708418" y="4996265"/>
            <a:ext cx="402824" cy="461665"/>
          </a:xfrm>
          <a:prstGeom prst="rect">
            <a:avLst/>
          </a:prstGeom>
          <a:noFill/>
        </p:spPr>
        <p:txBody>
          <a:bodyPr wrap="square" rtlCol="0">
            <a:spAutoFit/>
          </a:bodyPr>
          <a:lstStyle/>
          <a:p>
            <a:r>
              <a:rPr lang="en-US" altLang="zh-CN" sz="2400" dirty="0"/>
              <a:t>2</a:t>
            </a:r>
            <a:endParaRPr lang="zh-CN" altLang="en-US" sz="2400" dirty="0"/>
          </a:p>
        </p:txBody>
      </p:sp>
    </p:spTree>
    <p:extLst>
      <p:ext uri="{BB962C8B-B14F-4D97-AF65-F5344CB8AC3E}">
        <p14:creationId xmlns:p14="http://schemas.microsoft.com/office/powerpoint/2010/main" val="3329447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A4FC8-80E0-2095-7CDE-2206942D71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7D6FD7-AE98-1271-1C05-9712FB3BBF44}"/>
              </a:ext>
            </a:extLst>
          </p:cNvPr>
          <p:cNvSpPr>
            <a:spLocks noGrp="1"/>
          </p:cNvSpPr>
          <p:nvPr>
            <p:ph type="title"/>
          </p:nvPr>
        </p:nvSpPr>
        <p:spPr/>
        <p:txBody>
          <a:bodyPr>
            <a:normAutofit/>
          </a:bodyPr>
          <a:lstStyle/>
          <a:p>
            <a:r>
              <a:rPr lang="nl-NL" altLang="zh-CN" dirty="0"/>
              <a:t>Lecture 5.1 Shortest Paths Algorithms ANS</a:t>
            </a:r>
            <a:endParaRPr lang="zh-CN" altLang="en-US" dirty="0"/>
          </a:p>
        </p:txBody>
      </p:sp>
      <p:sp>
        <p:nvSpPr>
          <p:cNvPr id="3" name="Slide Number Placeholder 2">
            <a:extLst>
              <a:ext uri="{FF2B5EF4-FFF2-40B4-BE49-F238E27FC236}">
                <a16:creationId xmlns:a16="http://schemas.microsoft.com/office/drawing/2014/main" id="{E0299471-C92A-20CE-0B0B-53199EA89CE0}"/>
              </a:ext>
            </a:extLst>
          </p:cNvPr>
          <p:cNvSpPr>
            <a:spLocks noGrp="1"/>
          </p:cNvSpPr>
          <p:nvPr>
            <p:ph type="sldNum" sz="quarter" idx="12"/>
          </p:nvPr>
        </p:nvSpPr>
        <p:spPr/>
        <p:txBody>
          <a:bodyPr/>
          <a:lstStyle/>
          <a:p>
            <a:fld id="{EA7C8D44-3667-46F6-9772-CC52308E2A7F}" type="slidenum">
              <a:rPr kumimoji="0" lang="en-US" smtClean="0"/>
              <a:pPr/>
              <a:t>5</a:t>
            </a:fld>
            <a:endParaRPr kumimoji="0" lang="en-US" dirty="0"/>
          </a:p>
        </p:txBody>
      </p:sp>
      <p:sp>
        <p:nvSpPr>
          <p:cNvPr id="4" name="Content Placeholder 3">
            <a:extLst>
              <a:ext uri="{FF2B5EF4-FFF2-40B4-BE49-F238E27FC236}">
                <a16:creationId xmlns:a16="http://schemas.microsoft.com/office/drawing/2014/main" id="{A351E59E-BC5E-49F4-284C-59E7611E8837}"/>
              </a:ext>
            </a:extLst>
          </p:cNvPr>
          <p:cNvSpPr>
            <a:spLocks noGrp="1"/>
          </p:cNvSpPr>
          <p:nvPr>
            <p:ph sz="quarter" idx="1"/>
          </p:nvPr>
        </p:nvSpPr>
        <p:spPr>
          <a:xfrm>
            <a:off x="609600" y="1219199"/>
            <a:ext cx="7903934" cy="1990907"/>
          </a:xfrm>
        </p:spPr>
        <p:txBody>
          <a:bodyPr>
            <a:normAutofit fontScale="92500" lnSpcReduction="20000"/>
          </a:bodyPr>
          <a:lstStyle/>
          <a:p>
            <a:r>
              <a:rPr lang="nl-NL" altLang="zh-CN" b="1" dirty="0"/>
              <a:t>Visit Order: </a:t>
            </a:r>
            <a:r>
              <a:rPr lang="nl-NL" altLang="zh-CN" dirty="0"/>
              <a:t>A, C, D, B, E</a:t>
            </a:r>
          </a:p>
          <a:p>
            <a:r>
              <a:rPr lang="en-US" altLang="zh-CN" dirty="0"/>
              <a:t>Router </a:t>
            </a:r>
            <a:r>
              <a:rPr lang="en-US" altLang="zh-CN" b="1" dirty="0"/>
              <a:t>B</a:t>
            </a:r>
            <a:r>
              <a:rPr lang="en-US" altLang="zh-CN" dirty="0"/>
              <a:t> gets updated </a:t>
            </a:r>
            <a:r>
              <a:rPr lang="en-US" altLang="zh-CN" i="1" dirty="0"/>
              <a:t>twice</a:t>
            </a:r>
            <a:r>
              <a:rPr lang="en-US" altLang="zh-CN" dirty="0"/>
              <a:t>.</a:t>
            </a:r>
          </a:p>
          <a:p>
            <a:r>
              <a:rPr lang="en-US" altLang="zh-CN" dirty="0"/>
              <a:t>First, it is discovered directly by A (Cost 6).</a:t>
            </a:r>
          </a:p>
          <a:p>
            <a:r>
              <a:rPr lang="en-US" altLang="zh-CN" dirty="0"/>
              <a:t>Then, visiting C finds a better path (2 + 3 = 5).</a:t>
            </a:r>
          </a:p>
          <a:p>
            <a:r>
              <a:rPr lang="en-US" altLang="zh-CN" dirty="0"/>
              <a:t>Finally, visiting D finds the </a:t>
            </a:r>
            <a:r>
              <a:rPr lang="en-US" altLang="zh-CN" i="1" dirty="0"/>
              <a:t>optimal</a:t>
            </a:r>
            <a:r>
              <a:rPr lang="en-US" altLang="zh-CN" dirty="0"/>
              <a:t> path (3 + 1 = 4).</a:t>
            </a:r>
            <a:endParaRPr lang="zh-CN" altLang="en-US" dirty="0"/>
          </a:p>
        </p:txBody>
      </p:sp>
      <p:sp>
        <p:nvSpPr>
          <p:cNvPr id="9" name="Oval 8">
            <a:extLst>
              <a:ext uri="{FF2B5EF4-FFF2-40B4-BE49-F238E27FC236}">
                <a16:creationId xmlns:a16="http://schemas.microsoft.com/office/drawing/2014/main" id="{2F1D342B-AFEA-7072-D071-CBD5733E5506}"/>
              </a:ext>
            </a:extLst>
          </p:cNvPr>
          <p:cNvSpPr/>
          <p:nvPr/>
        </p:nvSpPr>
        <p:spPr>
          <a:xfrm>
            <a:off x="8246834" y="3533490"/>
            <a:ext cx="5334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2400" dirty="0"/>
              <a:t>A</a:t>
            </a:r>
            <a:endParaRPr lang="zh-CN" altLang="en-US" sz="2400" dirty="0"/>
          </a:p>
        </p:txBody>
      </p:sp>
      <p:sp>
        <p:nvSpPr>
          <p:cNvPr id="10" name="Oval 9">
            <a:extLst>
              <a:ext uri="{FF2B5EF4-FFF2-40B4-BE49-F238E27FC236}">
                <a16:creationId xmlns:a16="http://schemas.microsoft.com/office/drawing/2014/main" id="{82B8AA2E-AD63-EA52-63CF-23A0EBC3E888}"/>
              </a:ext>
            </a:extLst>
          </p:cNvPr>
          <p:cNvSpPr/>
          <p:nvPr/>
        </p:nvSpPr>
        <p:spPr>
          <a:xfrm>
            <a:off x="9755515" y="2516515"/>
            <a:ext cx="5334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2400" dirty="0"/>
              <a:t>B</a:t>
            </a:r>
            <a:endParaRPr lang="zh-CN" altLang="en-US" sz="2400" dirty="0"/>
          </a:p>
        </p:txBody>
      </p:sp>
      <p:sp>
        <p:nvSpPr>
          <p:cNvPr id="11" name="Oval 10">
            <a:extLst>
              <a:ext uri="{FF2B5EF4-FFF2-40B4-BE49-F238E27FC236}">
                <a16:creationId xmlns:a16="http://schemas.microsoft.com/office/drawing/2014/main" id="{4E091C19-79DF-8245-6B46-9BCDDA7B07BE}"/>
              </a:ext>
            </a:extLst>
          </p:cNvPr>
          <p:cNvSpPr/>
          <p:nvPr/>
        </p:nvSpPr>
        <p:spPr>
          <a:xfrm>
            <a:off x="11395326" y="3533490"/>
            <a:ext cx="5334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2400" dirty="0"/>
              <a:t>C</a:t>
            </a:r>
            <a:endParaRPr lang="zh-CN" altLang="en-US" sz="2400" dirty="0"/>
          </a:p>
        </p:txBody>
      </p:sp>
      <p:sp>
        <p:nvSpPr>
          <p:cNvPr id="12" name="Oval 11">
            <a:extLst>
              <a:ext uri="{FF2B5EF4-FFF2-40B4-BE49-F238E27FC236}">
                <a16:creationId xmlns:a16="http://schemas.microsoft.com/office/drawing/2014/main" id="{54C88321-6714-427B-02D8-98C9DCBA8769}"/>
              </a:ext>
            </a:extLst>
          </p:cNvPr>
          <p:cNvSpPr/>
          <p:nvPr/>
        </p:nvSpPr>
        <p:spPr>
          <a:xfrm>
            <a:off x="10443230" y="4818146"/>
            <a:ext cx="5334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2400" dirty="0"/>
              <a:t>D</a:t>
            </a:r>
            <a:endParaRPr lang="zh-CN" altLang="en-US" sz="2400" dirty="0"/>
          </a:p>
        </p:txBody>
      </p:sp>
      <p:sp>
        <p:nvSpPr>
          <p:cNvPr id="13" name="Oval 12">
            <a:extLst>
              <a:ext uri="{FF2B5EF4-FFF2-40B4-BE49-F238E27FC236}">
                <a16:creationId xmlns:a16="http://schemas.microsoft.com/office/drawing/2014/main" id="{98F38080-3199-0EFE-AF58-119EA16B245E}"/>
              </a:ext>
            </a:extLst>
          </p:cNvPr>
          <p:cNvSpPr/>
          <p:nvPr/>
        </p:nvSpPr>
        <p:spPr>
          <a:xfrm>
            <a:off x="8955415" y="4807680"/>
            <a:ext cx="533400" cy="53340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zh-CN" sz="2400" dirty="0"/>
              <a:t>E</a:t>
            </a:r>
            <a:endParaRPr lang="zh-CN" altLang="en-US" sz="2400" dirty="0"/>
          </a:p>
        </p:txBody>
      </p:sp>
      <p:cxnSp>
        <p:nvCxnSpPr>
          <p:cNvPr id="15" name="Straight Arrow Connector 14">
            <a:extLst>
              <a:ext uri="{FF2B5EF4-FFF2-40B4-BE49-F238E27FC236}">
                <a16:creationId xmlns:a16="http://schemas.microsoft.com/office/drawing/2014/main" id="{F97FF53D-5BA6-A057-1CF8-4DDE559A4F81}"/>
              </a:ext>
            </a:extLst>
          </p:cNvPr>
          <p:cNvCxnSpPr>
            <a:cxnSpLocks/>
            <a:stCxn id="9" idx="7"/>
            <a:endCxn id="10" idx="3"/>
          </p:cNvCxnSpPr>
          <p:nvPr/>
        </p:nvCxnSpPr>
        <p:spPr>
          <a:xfrm flipV="1">
            <a:off x="8702119" y="2971800"/>
            <a:ext cx="1131511" cy="639805"/>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8" name="Straight Arrow Connector 17">
            <a:extLst>
              <a:ext uri="{FF2B5EF4-FFF2-40B4-BE49-F238E27FC236}">
                <a16:creationId xmlns:a16="http://schemas.microsoft.com/office/drawing/2014/main" id="{6AEC1627-758F-930C-62F3-4A806FDDE61D}"/>
              </a:ext>
            </a:extLst>
          </p:cNvPr>
          <p:cNvCxnSpPr>
            <a:cxnSpLocks/>
            <a:endCxn id="13" idx="0"/>
          </p:cNvCxnSpPr>
          <p:nvPr/>
        </p:nvCxnSpPr>
        <p:spPr>
          <a:xfrm flipH="1">
            <a:off x="9222115" y="3032945"/>
            <a:ext cx="761043" cy="1774735"/>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0" name="Straight Arrow Connector 19">
            <a:extLst>
              <a:ext uri="{FF2B5EF4-FFF2-40B4-BE49-F238E27FC236}">
                <a16:creationId xmlns:a16="http://schemas.microsoft.com/office/drawing/2014/main" id="{2BE8B0A8-7CDE-A20A-3DEF-19BC41397277}"/>
              </a:ext>
            </a:extLst>
          </p:cNvPr>
          <p:cNvCxnSpPr>
            <a:cxnSpLocks/>
            <a:stCxn id="10" idx="5"/>
            <a:endCxn id="11" idx="1"/>
          </p:cNvCxnSpPr>
          <p:nvPr/>
        </p:nvCxnSpPr>
        <p:spPr>
          <a:xfrm>
            <a:off x="10210800" y="2971800"/>
            <a:ext cx="1262641" cy="639805"/>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4" name="Straight Arrow Connector 23">
            <a:extLst>
              <a:ext uri="{FF2B5EF4-FFF2-40B4-BE49-F238E27FC236}">
                <a16:creationId xmlns:a16="http://schemas.microsoft.com/office/drawing/2014/main" id="{60DB8EDF-8355-66E3-3A83-0F29B8D17FC5}"/>
              </a:ext>
            </a:extLst>
          </p:cNvPr>
          <p:cNvCxnSpPr>
            <a:cxnSpLocks/>
            <a:endCxn id="12" idx="0"/>
          </p:cNvCxnSpPr>
          <p:nvPr/>
        </p:nvCxnSpPr>
        <p:spPr>
          <a:xfrm>
            <a:off x="10139387" y="3049915"/>
            <a:ext cx="570543" cy="1768231"/>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7" name="Straight Arrow Connector 26">
            <a:extLst>
              <a:ext uri="{FF2B5EF4-FFF2-40B4-BE49-F238E27FC236}">
                <a16:creationId xmlns:a16="http://schemas.microsoft.com/office/drawing/2014/main" id="{02C70251-994E-6BE7-F489-1251A41A5E2F}"/>
              </a:ext>
            </a:extLst>
          </p:cNvPr>
          <p:cNvCxnSpPr>
            <a:cxnSpLocks/>
            <a:stCxn id="11" idx="3"/>
            <a:endCxn id="12" idx="7"/>
          </p:cNvCxnSpPr>
          <p:nvPr/>
        </p:nvCxnSpPr>
        <p:spPr>
          <a:xfrm flipH="1">
            <a:off x="10898515" y="3988775"/>
            <a:ext cx="574926" cy="907486"/>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40" name="Straight Arrow Connector 39">
            <a:extLst>
              <a:ext uri="{FF2B5EF4-FFF2-40B4-BE49-F238E27FC236}">
                <a16:creationId xmlns:a16="http://schemas.microsoft.com/office/drawing/2014/main" id="{8134AA24-6645-8293-B9A2-2FC796527870}"/>
              </a:ext>
            </a:extLst>
          </p:cNvPr>
          <p:cNvCxnSpPr>
            <a:cxnSpLocks/>
            <a:stCxn id="9" idx="6"/>
            <a:endCxn id="11" idx="2"/>
          </p:cNvCxnSpPr>
          <p:nvPr/>
        </p:nvCxnSpPr>
        <p:spPr>
          <a:xfrm>
            <a:off x="8780234" y="3800190"/>
            <a:ext cx="2615092" cy="0"/>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51" name="Straight Arrow Connector 50">
            <a:extLst>
              <a:ext uri="{FF2B5EF4-FFF2-40B4-BE49-F238E27FC236}">
                <a16:creationId xmlns:a16="http://schemas.microsoft.com/office/drawing/2014/main" id="{A800E3C3-94AB-DC5E-3278-6984B1471DE0}"/>
              </a:ext>
            </a:extLst>
          </p:cNvPr>
          <p:cNvCxnSpPr>
            <a:cxnSpLocks/>
            <a:stCxn id="12" idx="2"/>
            <a:endCxn id="13" idx="6"/>
          </p:cNvCxnSpPr>
          <p:nvPr/>
        </p:nvCxnSpPr>
        <p:spPr>
          <a:xfrm flipH="1" flipV="1">
            <a:off x="9488815" y="5074380"/>
            <a:ext cx="954415" cy="10466"/>
          </a:xfrm>
          <a:prstGeom prst="straightConnector1">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57" name="TextBox 56">
            <a:extLst>
              <a:ext uri="{FF2B5EF4-FFF2-40B4-BE49-F238E27FC236}">
                <a16:creationId xmlns:a16="http://schemas.microsoft.com/office/drawing/2014/main" id="{1A555B99-C99F-265F-7E80-A08E101C3D31}"/>
              </a:ext>
            </a:extLst>
          </p:cNvPr>
          <p:cNvSpPr txBox="1"/>
          <p:nvPr/>
        </p:nvSpPr>
        <p:spPr>
          <a:xfrm>
            <a:off x="8955415" y="2924341"/>
            <a:ext cx="402824" cy="461665"/>
          </a:xfrm>
          <a:prstGeom prst="rect">
            <a:avLst/>
          </a:prstGeom>
          <a:noFill/>
        </p:spPr>
        <p:txBody>
          <a:bodyPr wrap="square" rtlCol="0">
            <a:spAutoFit/>
          </a:bodyPr>
          <a:lstStyle/>
          <a:p>
            <a:r>
              <a:rPr lang="en-US" altLang="zh-CN" sz="2400" dirty="0"/>
              <a:t>6</a:t>
            </a:r>
            <a:endParaRPr lang="zh-CN" altLang="en-US" sz="2400" dirty="0"/>
          </a:p>
        </p:txBody>
      </p:sp>
      <p:sp>
        <p:nvSpPr>
          <p:cNvPr id="61" name="TextBox 60">
            <a:extLst>
              <a:ext uri="{FF2B5EF4-FFF2-40B4-BE49-F238E27FC236}">
                <a16:creationId xmlns:a16="http://schemas.microsoft.com/office/drawing/2014/main" id="{66896E97-D0E4-88C1-85BB-AD6ADE9B1015}"/>
              </a:ext>
            </a:extLst>
          </p:cNvPr>
          <p:cNvSpPr txBox="1"/>
          <p:nvPr/>
        </p:nvSpPr>
        <p:spPr>
          <a:xfrm>
            <a:off x="9879089" y="3425052"/>
            <a:ext cx="402824" cy="461665"/>
          </a:xfrm>
          <a:prstGeom prst="rect">
            <a:avLst/>
          </a:prstGeom>
          <a:noFill/>
        </p:spPr>
        <p:txBody>
          <a:bodyPr wrap="square" rtlCol="0">
            <a:spAutoFit/>
          </a:bodyPr>
          <a:lstStyle/>
          <a:p>
            <a:r>
              <a:rPr lang="en-US" altLang="zh-CN" sz="2400" dirty="0"/>
              <a:t>2</a:t>
            </a:r>
            <a:endParaRPr lang="zh-CN" altLang="en-US" sz="2400" dirty="0"/>
          </a:p>
        </p:txBody>
      </p:sp>
      <p:sp>
        <p:nvSpPr>
          <p:cNvPr id="62" name="TextBox 61">
            <a:extLst>
              <a:ext uri="{FF2B5EF4-FFF2-40B4-BE49-F238E27FC236}">
                <a16:creationId xmlns:a16="http://schemas.microsoft.com/office/drawing/2014/main" id="{BBD01B4F-380D-45DD-C0CB-908377E664BC}"/>
              </a:ext>
            </a:extLst>
          </p:cNvPr>
          <p:cNvSpPr txBox="1"/>
          <p:nvPr/>
        </p:nvSpPr>
        <p:spPr>
          <a:xfrm>
            <a:off x="10750025" y="2963387"/>
            <a:ext cx="402824" cy="461665"/>
          </a:xfrm>
          <a:prstGeom prst="rect">
            <a:avLst/>
          </a:prstGeom>
          <a:noFill/>
        </p:spPr>
        <p:txBody>
          <a:bodyPr wrap="square" rtlCol="0">
            <a:spAutoFit/>
          </a:bodyPr>
          <a:lstStyle/>
          <a:p>
            <a:r>
              <a:rPr lang="en-US" altLang="zh-CN" sz="2400" dirty="0"/>
              <a:t>3</a:t>
            </a:r>
            <a:endParaRPr lang="zh-CN" altLang="en-US" sz="2400" dirty="0"/>
          </a:p>
        </p:txBody>
      </p:sp>
      <p:sp>
        <p:nvSpPr>
          <p:cNvPr id="64" name="TextBox 63">
            <a:extLst>
              <a:ext uri="{FF2B5EF4-FFF2-40B4-BE49-F238E27FC236}">
                <a16:creationId xmlns:a16="http://schemas.microsoft.com/office/drawing/2014/main" id="{1D84CD9E-12AE-49AE-0E1B-92019AC7F6C7}"/>
              </a:ext>
            </a:extLst>
          </p:cNvPr>
          <p:cNvSpPr txBox="1"/>
          <p:nvPr/>
        </p:nvSpPr>
        <p:spPr>
          <a:xfrm>
            <a:off x="10529358" y="4152128"/>
            <a:ext cx="402824" cy="461665"/>
          </a:xfrm>
          <a:prstGeom prst="rect">
            <a:avLst/>
          </a:prstGeom>
          <a:noFill/>
        </p:spPr>
        <p:txBody>
          <a:bodyPr wrap="square" rtlCol="0">
            <a:spAutoFit/>
          </a:bodyPr>
          <a:lstStyle/>
          <a:p>
            <a:r>
              <a:rPr lang="en-US" altLang="zh-CN" sz="2400" dirty="0"/>
              <a:t>1</a:t>
            </a:r>
            <a:endParaRPr lang="zh-CN" altLang="en-US" sz="2400" dirty="0"/>
          </a:p>
        </p:txBody>
      </p:sp>
      <p:sp>
        <p:nvSpPr>
          <p:cNvPr id="65" name="TextBox 64">
            <a:extLst>
              <a:ext uri="{FF2B5EF4-FFF2-40B4-BE49-F238E27FC236}">
                <a16:creationId xmlns:a16="http://schemas.microsoft.com/office/drawing/2014/main" id="{6CAFC542-B423-79A7-1EBF-CB3E8DD3D916}"/>
              </a:ext>
            </a:extLst>
          </p:cNvPr>
          <p:cNvSpPr txBox="1"/>
          <p:nvPr/>
        </p:nvSpPr>
        <p:spPr>
          <a:xfrm>
            <a:off x="9428372" y="4099379"/>
            <a:ext cx="402824" cy="461665"/>
          </a:xfrm>
          <a:prstGeom prst="rect">
            <a:avLst/>
          </a:prstGeom>
          <a:noFill/>
        </p:spPr>
        <p:txBody>
          <a:bodyPr wrap="square" rtlCol="0">
            <a:spAutoFit/>
          </a:bodyPr>
          <a:lstStyle/>
          <a:p>
            <a:r>
              <a:rPr lang="en-US" altLang="zh-CN" sz="2400" dirty="0"/>
              <a:t>5</a:t>
            </a:r>
            <a:endParaRPr lang="zh-CN" altLang="en-US" sz="2400" dirty="0"/>
          </a:p>
        </p:txBody>
      </p:sp>
      <p:sp>
        <p:nvSpPr>
          <p:cNvPr id="66" name="TextBox 65">
            <a:extLst>
              <a:ext uri="{FF2B5EF4-FFF2-40B4-BE49-F238E27FC236}">
                <a16:creationId xmlns:a16="http://schemas.microsoft.com/office/drawing/2014/main" id="{C27ED7F4-D1F8-E837-0984-40B7CA19D382}"/>
              </a:ext>
            </a:extLst>
          </p:cNvPr>
          <p:cNvSpPr txBox="1"/>
          <p:nvPr/>
        </p:nvSpPr>
        <p:spPr>
          <a:xfrm>
            <a:off x="11183290" y="4250743"/>
            <a:ext cx="402824" cy="461665"/>
          </a:xfrm>
          <a:prstGeom prst="rect">
            <a:avLst/>
          </a:prstGeom>
          <a:noFill/>
        </p:spPr>
        <p:txBody>
          <a:bodyPr wrap="square" rtlCol="0">
            <a:spAutoFit/>
          </a:bodyPr>
          <a:lstStyle/>
          <a:p>
            <a:r>
              <a:rPr lang="en-US" altLang="zh-CN" sz="2400" dirty="0"/>
              <a:t>1</a:t>
            </a:r>
            <a:endParaRPr lang="zh-CN" altLang="en-US" sz="2400" dirty="0"/>
          </a:p>
        </p:txBody>
      </p:sp>
      <p:sp>
        <p:nvSpPr>
          <p:cNvPr id="67" name="TextBox 66">
            <a:extLst>
              <a:ext uri="{FF2B5EF4-FFF2-40B4-BE49-F238E27FC236}">
                <a16:creationId xmlns:a16="http://schemas.microsoft.com/office/drawing/2014/main" id="{EBB5C19D-B31F-7F2C-EE43-5A496D8C0B7A}"/>
              </a:ext>
            </a:extLst>
          </p:cNvPr>
          <p:cNvSpPr txBox="1"/>
          <p:nvPr/>
        </p:nvSpPr>
        <p:spPr>
          <a:xfrm>
            <a:off x="9708418" y="4996265"/>
            <a:ext cx="402824" cy="461665"/>
          </a:xfrm>
          <a:prstGeom prst="rect">
            <a:avLst/>
          </a:prstGeom>
          <a:noFill/>
        </p:spPr>
        <p:txBody>
          <a:bodyPr wrap="square" rtlCol="0">
            <a:spAutoFit/>
          </a:bodyPr>
          <a:lstStyle/>
          <a:p>
            <a:r>
              <a:rPr lang="en-US" altLang="zh-CN" sz="2400" dirty="0"/>
              <a:t>2</a:t>
            </a:r>
            <a:endParaRPr lang="zh-CN" altLang="en-US" sz="2400" dirty="0"/>
          </a:p>
        </p:txBody>
      </p:sp>
      <mc:AlternateContent xmlns:mc="http://schemas.openxmlformats.org/markup-compatibility/2006" xmlns:a14="http://schemas.microsoft.com/office/drawing/2010/main">
        <mc:Choice Requires="a14">
          <p:graphicFrame>
            <p:nvGraphicFramePr>
              <p:cNvPr id="5" name="Google Shape;519;p34">
                <a:extLst>
                  <a:ext uri="{FF2B5EF4-FFF2-40B4-BE49-F238E27FC236}">
                    <a16:creationId xmlns:a16="http://schemas.microsoft.com/office/drawing/2014/main" id="{67094CE7-CFB7-6012-4086-C4C3FB3D333E}"/>
                  </a:ext>
                </a:extLst>
              </p:cNvPr>
              <p:cNvGraphicFramePr/>
              <p:nvPr>
                <p:extLst>
                  <p:ext uri="{D42A27DB-BD31-4B8C-83A1-F6EECF244321}">
                    <p14:modId xmlns:p14="http://schemas.microsoft.com/office/powerpoint/2010/main" val="3481882910"/>
                  </p:ext>
                </p:extLst>
              </p:nvPr>
            </p:nvGraphicFramePr>
            <p:xfrm>
              <a:off x="3053585" y="3210107"/>
              <a:ext cx="3092700" cy="2240210"/>
            </p:xfrm>
            <a:graphic>
              <a:graphicData uri="http://schemas.openxmlformats.org/drawingml/2006/table">
                <a:tbl>
                  <a:tblPr firstRow="1" bandRow="1">
                    <a:noFill/>
                  </a:tblPr>
                  <a:tblGrid>
                    <a:gridCol w="1030900">
                      <a:extLst>
                        <a:ext uri="{9D8B030D-6E8A-4147-A177-3AD203B41FA5}">
                          <a16:colId xmlns:a16="http://schemas.microsoft.com/office/drawing/2014/main" val="20000"/>
                        </a:ext>
                      </a:extLst>
                    </a:gridCol>
                    <a:gridCol w="1030900">
                      <a:extLst>
                        <a:ext uri="{9D8B030D-6E8A-4147-A177-3AD203B41FA5}">
                          <a16:colId xmlns:a16="http://schemas.microsoft.com/office/drawing/2014/main" val="20002"/>
                        </a:ext>
                      </a:extLst>
                    </a:gridCol>
                    <a:gridCol w="1030900">
                      <a:extLst>
                        <a:ext uri="{9D8B030D-6E8A-4147-A177-3AD203B41FA5}">
                          <a16:colId xmlns:a16="http://schemas.microsoft.com/office/drawing/2014/main" val="20003"/>
                        </a:ext>
                      </a:extLst>
                    </a:gridCol>
                  </a:tblGrid>
                  <a:tr h="406400">
                    <a:tc>
                      <a:txBody>
                        <a:bodyPr/>
                        <a:lstStyle/>
                        <a:p>
                          <a:pPr marL="0" lvl="0" indent="0" algn="ctr" rtl="0">
                            <a:spcBef>
                              <a:spcPts val="0"/>
                            </a:spcBef>
                            <a:spcAft>
                              <a:spcPts val="0"/>
                            </a:spcAft>
                            <a:buClr>
                              <a:schemeClr val="dk1"/>
                            </a:buClr>
                            <a:buFont typeface="Arial"/>
                            <a:buNone/>
                          </a:pPr>
                          <a:r>
                            <a:rPr lang="en-US" sz="1900" dirty="0">
                              <a:solidFill>
                                <a:schemeClr val="lt1"/>
                              </a:solidFill>
                              <a:latin typeface="Quattrocento Sans"/>
                              <a:ea typeface="Quattrocento Sans"/>
                              <a:cs typeface="Quattrocento Sans"/>
                              <a:sym typeface="Quattrocento Sans"/>
                            </a:rPr>
                            <a:t>Node</a:t>
                          </a:r>
                          <a:endParaRPr sz="1900" dirty="0">
                            <a:solidFill>
                              <a:schemeClr val="lt1"/>
                            </a:solidFill>
                            <a:latin typeface="Quattrocento Sans"/>
                            <a:ea typeface="Quattrocento Sans"/>
                            <a:cs typeface="Quattrocento Sans"/>
                            <a:sym typeface="Quattrocento Sans"/>
                          </a:endParaRPr>
                        </a:p>
                      </a:txBody>
                      <a:tcPr marL="60950" marR="60950" marT="60950" marB="6095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rgbClr val="A48DD3"/>
                        </a:solidFill>
                      </a:tcPr>
                    </a:tc>
                    <a:tc>
                      <a:txBody>
                        <a:bodyPr/>
                        <a:lstStyle/>
                        <a:p>
                          <a:pPr marL="0" marR="0" lvl="0" indent="0" algn="ctr" rtl="0">
                            <a:spcBef>
                              <a:spcPts val="0"/>
                            </a:spcBef>
                            <a:spcAft>
                              <a:spcPts val="0"/>
                            </a:spcAft>
                            <a:buNone/>
                          </a:pPr>
                          <a:r>
                            <a:rPr lang="en-US" sz="1900" dirty="0">
                              <a:solidFill>
                                <a:schemeClr val="lt1"/>
                              </a:solidFill>
                              <a:latin typeface="Quattrocento Sans"/>
                              <a:ea typeface="Quattrocento Sans"/>
                              <a:cs typeface="Quattrocento Sans"/>
                              <a:sym typeface="Quattrocento Sans"/>
                            </a:rPr>
                            <a:t>SD</a:t>
                          </a:r>
                          <a:endParaRPr sz="1900" dirty="0">
                            <a:solidFill>
                              <a:schemeClr val="lt1"/>
                            </a:solidFill>
                            <a:latin typeface="Quattrocento Sans"/>
                            <a:ea typeface="Quattrocento Sans"/>
                            <a:cs typeface="Quattrocento Sans"/>
                            <a:sym typeface="Quattrocento Sans"/>
                          </a:endParaRPr>
                        </a:p>
                      </a:txBody>
                      <a:tcPr marL="60950" marR="60950" marT="60950" marB="60950" anchor="ctr">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rgbClr val="A48DD3"/>
                        </a:solidFill>
                      </a:tcPr>
                    </a:tc>
                    <a:tc>
                      <a:txBody>
                        <a:bodyPr/>
                        <a:lstStyle/>
                        <a:p>
                          <a:pPr marL="0" marR="0" lvl="0" indent="0" algn="ctr" rtl="0">
                            <a:spcBef>
                              <a:spcPts val="0"/>
                            </a:spcBef>
                            <a:spcAft>
                              <a:spcPts val="0"/>
                            </a:spcAft>
                            <a:buNone/>
                          </a:pPr>
                          <a:r>
                            <a:rPr lang="en-US" sz="1900" dirty="0">
                              <a:solidFill>
                                <a:schemeClr val="lt1"/>
                              </a:solidFill>
                              <a:latin typeface="Quattrocento Sans"/>
                              <a:ea typeface="Quattrocento Sans"/>
                              <a:cs typeface="Quattrocento Sans"/>
                              <a:sym typeface="Quattrocento Sans"/>
                            </a:rPr>
                            <a:t>PN</a:t>
                          </a:r>
                          <a:endParaRPr sz="1900" dirty="0">
                            <a:solidFill>
                              <a:schemeClr val="lt1"/>
                            </a:solidFill>
                            <a:latin typeface="Quattrocento Sans"/>
                            <a:ea typeface="Quattrocento Sans"/>
                            <a:cs typeface="Quattrocento Sans"/>
                            <a:sym typeface="Quattrocento Sans"/>
                          </a:endParaRPr>
                        </a:p>
                      </a:txBody>
                      <a:tcPr marL="60950" marR="60950" marT="60950" marB="6095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rgbClr val="A48DD3"/>
                        </a:solidFill>
                      </a:tcPr>
                    </a:tc>
                    <a:extLst>
                      <a:ext uri="{0D108BD9-81ED-4DB2-BD59-A6C34878D82A}">
                        <a16:rowId xmlns:a16="http://schemas.microsoft.com/office/drawing/2014/main" val="10000"/>
                      </a:ext>
                    </a:extLst>
                  </a:tr>
                  <a:tr h="365750">
                    <a:tc>
                      <a:txBody>
                        <a:bodyPr/>
                        <a:lstStyle/>
                        <a:p>
                          <a:pPr algn="ctr"/>
                          <a:r>
                            <a:rPr lang="en-US" altLang="zh-CN" sz="1600" dirty="0">
                              <a:solidFill>
                                <a:schemeClr val="tx1"/>
                              </a:solidFill>
                            </a:rPr>
                            <a:t>A</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lgn="ctr">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1"/>
                        </a:solidFill>
                      </a:tcPr>
                    </a:tc>
                    <a:tc>
                      <a:txBody>
                        <a:bodyPr/>
                        <a:lstStyle/>
                        <a:p>
                          <a:pPr algn="ctr"/>
                          <a:r>
                            <a:rPr lang="en-US" sz="1600" dirty="0">
                              <a:solidFill>
                                <a:schemeClr val="tx1"/>
                              </a:solidFill>
                            </a:rPr>
                            <a:t>0</a:t>
                          </a:r>
                          <a:endParaRPr lang="en-SE" sz="1600" dirty="0">
                            <a:solidFill>
                              <a:schemeClr val="tx1"/>
                            </a:solidFill>
                          </a:endParaRPr>
                        </a:p>
                      </a:txBody>
                      <a:tcPr>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chemeClr val="lt1"/>
                        </a:solidFill>
                      </a:tcPr>
                    </a:tc>
                    <a:tc>
                      <a:txBody>
                        <a:bodyPr/>
                        <a:lstStyle/>
                        <a:p>
                          <a:pPr algn="ct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365750">
                    <a:tc>
                      <a:txBody>
                        <a:bodyPr/>
                        <a:lstStyle/>
                        <a:p>
                          <a:pPr algn="ctr"/>
                          <a:r>
                            <a:rPr lang="en-US" sz="1600" dirty="0">
                              <a:solidFill>
                                <a:schemeClr val="tx1"/>
                              </a:solidFill>
                            </a:rPr>
                            <a:t>B</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lgn="ctr">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1"/>
                        </a:solidFill>
                      </a:tcPr>
                    </a:tc>
                    <a:tc>
                      <a:txBody>
                        <a:bodyPr/>
                        <a:lstStyle/>
                        <a:p>
                          <a:pPr algn="ctr"/>
                          <a:r>
                            <a:rPr lang="en-US" sz="1600" b="0" strike="sngStrike" dirty="0">
                              <a:solidFill>
                                <a:schemeClr val="tx1"/>
                              </a:solidFill>
                            </a:rPr>
                            <a:t>6</a:t>
                          </a:r>
                          <a:r>
                            <a:rPr lang="en-US" sz="1600" b="0" dirty="0">
                              <a:solidFill>
                                <a:schemeClr val="tx1"/>
                              </a:solidFill>
                            </a:rPr>
                            <a:t> </a:t>
                          </a:r>
                          <a:r>
                            <a:rPr lang="en-US" sz="1600" b="0" strike="sngStrike" dirty="0">
                              <a:solidFill>
                                <a:schemeClr val="tx1"/>
                              </a:solidFill>
                            </a:rPr>
                            <a:t>5</a:t>
                          </a:r>
                          <a:r>
                            <a:rPr lang="en-US" sz="1600" b="0" baseline="0" dirty="0">
                              <a:solidFill>
                                <a:schemeClr val="tx1"/>
                              </a:solidFill>
                            </a:rPr>
                            <a:t> </a:t>
                          </a:r>
                          <a14:m>
                            <m:oMath xmlns:m="http://schemas.openxmlformats.org/officeDocument/2006/math">
                              <m:r>
                                <a:rPr lang="en-US" sz="1600" b="0" i="1" smtClean="0">
                                  <a:solidFill>
                                    <a:schemeClr val="tx1"/>
                                  </a:solidFill>
                                  <a:latin typeface="Cambria Math" panose="02040503050406030204" pitchFamily="18" charset="0"/>
                                </a:rPr>
                                <m:t>4</m:t>
                              </m:r>
                            </m:oMath>
                          </a14:m>
                          <a:endParaRPr lang="en-SE" sz="1600" dirty="0">
                            <a:solidFill>
                              <a:schemeClr val="tx1"/>
                            </a:solidFill>
                          </a:endParaRPr>
                        </a:p>
                      </a:txBody>
                      <a:tcPr>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chemeClr val="lt1"/>
                        </a:solidFill>
                      </a:tcPr>
                    </a:tc>
                    <a:tc>
                      <a:txBody>
                        <a:bodyPr/>
                        <a:lstStyle/>
                        <a:p>
                          <a:pPr algn="ctr"/>
                          <a:r>
                            <a:rPr lang="en-GB" sz="1600" strike="sngStrike" dirty="0">
                              <a:solidFill>
                                <a:schemeClr val="tx1"/>
                              </a:solidFill>
                            </a:rPr>
                            <a:t>A</a:t>
                          </a:r>
                          <a:r>
                            <a:rPr lang="en-GB" sz="1600" dirty="0">
                              <a:solidFill>
                                <a:schemeClr val="tx1"/>
                              </a:solidFill>
                            </a:rPr>
                            <a:t> </a:t>
                          </a:r>
                          <a:r>
                            <a:rPr lang="en-GB" sz="1600" strike="sngStrike" dirty="0">
                              <a:solidFill>
                                <a:schemeClr val="tx1"/>
                              </a:solidFill>
                            </a:rPr>
                            <a:t>C</a:t>
                          </a:r>
                          <a:r>
                            <a:rPr lang="en-GB" sz="1600" dirty="0">
                              <a:solidFill>
                                <a:schemeClr val="tx1"/>
                              </a:solidFill>
                            </a:rPr>
                            <a:t> D</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365750">
                    <a:tc>
                      <a:txBody>
                        <a:bodyPr/>
                        <a:lstStyle/>
                        <a:p>
                          <a:pPr algn="ctr"/>
                          <a:r>
                            <a:rPr lang="en-US" sz="1600" dirty="0">
                              <a:solidFill>
                                <a:schemeClr val="tx1"/>
                              </a:solidFill>
                            </a:rPr>
                            <a:t>C</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lgn="ctr">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1"/>
                        </a:solidFill>
                      </a:tcPr>
                    </a:tc>
                    <a:tc>
                      <a:txBody>
                        <a:bodyPr/>
                        <a:lstStyle/>
                        <a:p>
                          <a:pPr algn="ctr"/>
                          <a:r>
                            <a:rPr lang="en-GB" sz="1600" dirty="0">
                              <a:solidFill>
                                <a:schemeClr val="tx1"/>
                              </a:solidFill>
                            </a:rPr>
                            <a:t>2</a:t>
                          </a:r>
                          <a:endParaRPr lang="en-SE" sz="1600" dirty="0">
                            <a:solidFill>
                              <a:schemeClr val="tx1"/>
                            </a:solidFill>
                          </a:endParaRPr>
                        </a:p>
                      </a:txBody>
                      <a:tcPr>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chemeClr val="lt1"/>
                        </a:solidFill>
                      </a:tcPr>
                    </a:tc>
                    <a:tc>
                      <a:txBody>
                        <a:bodyPr/>
                        <a:lstStyle/>
                        <a:p>
                          <a:pPr algn="ctr"/>
                          <a:r>
                            <a:rPr lang="en-GB" sz="1600" dirty="0">
                              <a:solidFill>
                                <a:schemeClr val="tx1"/>
                              </a:solidFill>
                            </a:rPr>
                            <a:t>A</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365750">
                    <a:tc>
                      <a:txBody>
                        <a:bodyPr/>
                        <a:lstStyle/>
                        <a:p>
                          <a:pPr algn="ctr"/>
                          <a:r>
                            <a:rPr lang="en-US" sz="1600" dirty="0">
                              <a:solidFill>
                                <a:schemeClr val="tx1"/>
                              </a:solidFill>
                            </a:rPr>
                            <a:t>D</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lgn="ctr">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1"/>
                        </a:solidFill>
                      </a:tcPr>
                    </a:tc>
                    <a:tc>
                      <a:txBody>
                        <a:bodyPr/>
                        <a:lstStyle/>
                        <a:p>
                          <a:pPr algn="ctr"/>
                          <a:r>
                            <a:rPr lang="en-US" sz="1600" dirty="0">
                              <a:solidFill>
                                <a:schemeClr val="tx1"/>
                              </a:solidFill>
                            </a:rPr>
                            <a:t>3</a:t>
                          </a:r>
                          <a:endParaRPr lang="en-SE" sz="1600" dirty="0">
                            <a:solidFill>
                              <a:schemeClr val="tx1"/>
                            </a:solidFill>
                          </a:endParaRPr>
                        </a:p>
                      </a:txBody>
                      <a:tcPr>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chemeClr val="lt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C</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365750">
                    <a:tc>
                      <a:txBody>
                        <a:bodyPr/>
                        <a:lstStyle/>
                        <a:p>
                          <a:pPr algn="ctr"/>
                          <a:r>
                            <a:rPr lang="en-US" sz="1600" dirty="0">
                              <a:solidFill>
                                <a:schemeClr val="tx1"/>
                              </a:solidFill>
                            </a:rPr>
                            <a:t>E</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lgn="ctr">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chemeClr val="lt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600" dirty="0">
                              <a:solidFill>
                                <a:schemeClr val="tx1"/>
                              </a:solidFill>
                            </a:rPr>
                            <a:t>5</a:t>
                          </a:r>
                          <a:endParaRPr lang="en-SE" sz="1600" dirty="0">
                            <a:solidFill>
                              <a:schemeClr val="tx1"/>
                            </a:solidFill>
                          </a:endParaRPr>
                        </a:p>
                      </a:txBody>
                      <a:tcPr>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chemeClr val="lt1"/>
                        </a:solidFill>
                      </a:tcPr>
                    </a:tc>
                    <a:tc>
                      <a:txBody>
                        <a:bodyPr/>
                        <a:lstStyle/>
                        <a:p>
                          <a:pPr algn="ctr"/>
                          <a:r>
                            <a:rPr lang="en-GB" sz="1600" dirty="0">
                              <a:solidFill>
                                <a:schemeClr val="tx1"/>
                              </a:solidFill>
                            </a:rPr>
                            <a:t>D</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5"/>
                      </a:ext>
                    </a:extLst>
                  </a:tr>
                </a:tbl>
              </a:graphicData>
            </a:graphic>
          </p:graphicFrame>
        </mc:Choice>
        <mc:Fallback xmlns="">
          <p:graphicFrame>
            <p:nvGraphicFramePr>
              <p:cNvPr id="5" name="Google Shape;519;p34">
                <a:extLst>
                  <a:ext uri="{FF2B5EF4-FFF2-40B4-BE49-F238E27FC236}">
                    <a16:creationId xmlns:a16="http://schemas.microsoft.com/office/drawing/2014/main" id="{67094CE7-CFB7-6012-4086-C4C3FB3D333E}"/>
                  </a:ext>
                </a:extLst>
              </p:cNvPr>
              <p:cNvGraphicFramePr/>
              <p:nvPr>
                <p:extLst>
                  <p:ext uri="{D42A27DB-BD31-4B8C-83A1-F6EECF244321}">
                    <p14:modId xmlns:p14="http://schemas.microsoft.com/office/powerpoint/2010/main" val="3481882910"/>
                  </p:ext>
                </p:extLst>
              </p:nvPr>
            </p:nvGraphicFramePr>
            <p:xfrm>
              <a:off x="3053585" y="3210107"/>
              <a:ext cx="3092700" cy="2240210"/>
            </p:xfrm>
            <a:graphic>
              <a:graphicData uri="http://schemas.openxmlformats.org/drawingml/2006/table">
                <a:tbl>
                  <a:tblPr firstRow="1" bandRow="1">
                    <a:noFill/>
                  </a:tblPr>
                  <a:tblGrid>
                    <a:gridCol w="1030900">
                      <a:extLst>
                        <a:ext uri="{9D8B030D-6E8A-4147-A177-3AD203B41FA5}">
                          <a16:colId xmlns:a16="http://schemas.microsoft.com/office/drawing/2014/main" val="20000"/>
                        </a:ext>
                      </a:extLst>
                    </a:gridCol>
                    <a:gridCol w="1030900">
                      <a:extLst>
                        <a:ext uri="{9D8B030D-6E8A-4147-A177-3AD203B41FA5}">
                          <a16:colId xmlns:a16="http://schemas.microsoft.com/office/drawing/2014/main" val="20002"/>
                        </a:ext>
                      </a:extLst>
                    </a:gridCol>
                    <a:gridCol w="1030900">
                      <a:extLst>
                        <a:ext uri="{9D8B030D-6E8A-4147-A177-3AD203B41FA5}">
                          <a16:colId xmlns:a16="http://schemas.microsoft.com/office/drawing/2014/main" val="20003"/>
                        </a:ext>
                      </a:extLst>
                    </a:gridCol>
                  </a:tblGrid>
                  <a:tr h="411460">
                    <a:tc>
                      <a:txBody>
                        <a:bodyPr/>
                        <a:lstStyle/>
                        <a:p>
                          <a:pPr marL="0" lvl="0" indent="0" algn="ctr" rtl="0">
                            <a:spcBef>
                              <a:spcPts val="0"/>
                            </a:spcBef>
                            <a:spcAft>
                              <a:spcPts val="0"/>
                            </a:spcAft>
                            <a:buClr>
                              <a:schemeClr val="dk1"/>
                            </a:buClr>
                            <a:buFont typeface="Arial"/>
                            <a:buNone/>
                          </a:pPr>
                          <a:r>
                            <a:rPr lang="en-US" sz="1900" dirty="0">
                              <a:solidFill>
                                <a:schemeClr val="lt1"/>
                              </a:solidFill>
                              <a:latin typeface="Quattrocento Sans"/>
                              <a:ea typeface="Quattrocento Sans"/>
                              <a:cs typeface="Quattrocento Sans"/>
                              <a:sym typeface="Quattrocento Sans"/>
                            </a:rPr>
                            <a:t>Node</a:t>
                          </a:r>
                          <a:endParaRPr sz="1900" dirty="0">
                            <a:solidFill>
                              <a:schemeClr val="lt1"/>
                            </a:solidFill>
                            <a:latin typeface="Quattrocento Sans"/>
                            <a:ea typeface="Quattrocento Sans"/>
                            <a:cs typeface="Quattrocento Sans"/>
                            <a:sym typeface="Quattrocento Sans"/>
                          </a:endParaRPr>
                        </a:p>
                      </a:txBody>
                      <a:tcPr marL="60950" marR="60950" marT="60950" marB="6095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rgbClr val="A48DD3"/>
                        </a:solidFill>
                      </a:tcPr>
                    </a:tc>
                    <a:tc>
                      <a:txBody>
                        <a:bodyPr/>
                        <a:lstStyle/>
                        <a:p>
                          <a:pPr marL="0" marR="0" lvl="0" indent="0" algn="ctr" rtl="0">
                            <a:spcBef>
                              <a:spcPts val="0"/>
                            </a:spcBef>
                            <a:spcAft>
                              <a:spcPts val="0"/>
                            </a:spcAft>
                            <a:buNone/>
                          </a:pPr>
                          <a:r>
                            <a:rPr lang="en-US" sz="1900" dirty="0">
                              <a:solidFill>
                                <a:schemeClr val="lt1"/>
                              </a:solidFill>
                              <a:latin typeface="Quattrocento Sans"/>
                              <a:ea typeface="Quattrocento Sans"/>
                              <a:cs typeface="Quattrocento Sans"/>
                              <a:sym typeface="Quattrocento Sans"/>
                            </a:rPr>
                            <a:t>SD</a:t>
                          </a:r>
                          <a:endParaRPr sz="1900" dirty="0">
                            <a:solidFill>
                              <a:schemeClr val="lt1"/>
                            </a:solidFill>
                            <a:latin typeface="Quattrocento Sans"/>
                            <a:ea typeface="Quattrocento Sans"/>
                            <a:cs typeface="Quattrocento Sans"/>
                            <a:sym typeface="Quattrocento Sans"/>
                          </a:endParaRPr>
                        </a:p>
                      </a:txBody>
                      <a:tcPr marL="60950" marR="60950" marT="60950" marB="60950" anchor="ctr">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rgbClr val="A48DD3"/>
                        </a:solidFill>
                      </a:tcPr>
                    </a:tc>
                    <a:tc>
                      <a:txBody>
                        <a:bodyPr/>
                        <a:lstStyle/>
                        <a:p>
                          <a:pPr marL="0" marR="0" lvl="0" indent="0" algn="ctr" rtl="0">
                            <a:spcBef>
                              <a:spcPts val="0"/>
                            </a:spcBef>
                            <a:spcAft>
                              <a:spcPts val="0"/>
                            </a:spcAft>
                            <a:buNone/>
                          </a:pPr>
                          <a:r>
                            <a:rPr lang="en-US" sz="1900" dirty="0">
                              <a:solidFill>
                                <a:schemeClr val="lt1"/>
                              </a:solidFill>
                              <a:latin typeface="Quattrocento Sans"/>
                              <a:ea typeface="Quattrocento Sans"/>
                              <a:cs typeface="Quattrocento Sans"/>
                              <a:sym typeface="Quattrocento Sans"/>
                            </a:rPr>
                            <a:t>PN</a:t>
                          </a:r>
                          <a:endParaRPr sz="1900" dirty="0">
                            <a:solidFill>
                              <a:schemeClr val="lt1"/>
                            </a:solidFill>
                            <a:latin typeface="Quattrocento Sans"/>
                            <a:ea typeface="Quattrocento Sans"/>
                            <a:cs typeface="Quattrocento Sans"/>
                            <a:sym typeface="Quattrocento Sans"/>
                          </a:endParaRPr>
                        </a:p>
                      </a:txBody>
                      <a:tcPr marL="60950" marR="60950" marT="60950" marB="6095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rgbClr val="A48DD3"/>
                        </a:solidFill>
                      </a:tcPr>
                    </a:tc>
                    <a:extLst>
                      <a:ext uri="{0D108BD9-81ED-4DB2-BD59-A6C34878D82A}">
                        <a16:rowId xmlns:a16="http://schemas.microsoft.com/office/drawing/2014/main" val="10000"/>
                      </a:ext>
                    </a:extLst>
                  </a:tr>
                  <a:tr h="365750">
                    <a:tc>
                      <a:txBody>
                        <a:bodyPr/>
                        <a:lstStyle/>
                        <a:p>
                          <a:pPr algn="ctr"/>
                          <a:r>
                            <a:rPr lang="en-US" altLang="zh-CN" sz="1600" dirty="0">
                              <a:solidFill>
                                <a:schemeClr val="tx1"/>
                              </a:solidFill>
                            </a:rPr>
                            <a:t>A</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lgn="ctr">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1"/>
                        </a:solidFill>
                      </a:tcPr>
                    </a:tc>
                    <a:tc>
                      <a:txBody>
                        <a:bodyPr/>
                        <a:lstStyle/>
                        <a:p>
                          <a:pPr algn="ctr"/>
                          <a:r>
                            <a:rPr lang="en-US" sz="1600" dirty="0">
                              <a:solidFill>
                                <a:schemeClr val="tx1"/>
                              </a:solidFill>
                            </a:rPr>
                            <a:t>0</a:t>
                          </a:r>
                          <a:endParaRPr lang="en-SE" sz="1600" dirty="0">
                            <a:solidFill>
                              <a:schemeClr val="tx1"/>
                            </a:solidFill>
                          </a:endParaRPr>
                        </a:p>
                      </a:txBody>
                      <a:tcPr>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chemeClr val="lt1"/>
                        </a:solidFill>
                      </a:tcPr>
                    </a:tc>
                    <a:tc>
                      <a:txBody>
                        <a:bodyPr/>
                        <a:lstStyle/>
                        <a:p>
                          <a:pPr algn="ct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365750">
                    <a:tc>
                      <a:txBody>
                        <a:bodyPr/>
                        <a:lstStyle/>
                        <a:p>
                          <a:pPr algn="ctr"/>
                          <a:r>
                            <a:rPr lang="en-US" sz="1600" dirty="0">
                              <a:solidFill>
                                <a:schemeClr val="tx1"/>
                              </a:solidFill>
                            </a:rPr>
                            <a:t>B</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lgn="ctr">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1"/>
                        </a:solidFill>
                      </a:tcPr>
                    </a:tc>
                    <a:tc>
                      <a:txBody>
                        <a:bodyPr/>
                        <a:lstStyle/>
                        <a:p>
                          <a:endParaRPr lang="zh-CN"/>
                        </a:p>
                      </a:txBody>
                      <a:tcPr>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blipFill>
                          <a:blip r:embed="rId2"/>
                          <a:stretch>
                            <a:fillRect l="-100592" t="-218333" r="-101183" b="-313333"/>
                          </a:stretch>
                        </a:blipFill>
                      </a:tcPr>
                    </a:tc>
                    <a:tc>
                      <a:txBody>
                        <a:bodyPr/>
                        <a:lstStyle/>
                        <a:p>
                          <a:pPr algn="ctr"/>
                          <a:r>
                            <a:rPr lang="en-GB" sz="1600" strike="sngStrike" dirty="0">
                              <a:solidFill>
                                <a:schemeClr val="tx1"/>
                              </a:solidFill>
                            </a:rPr>
                            <a:t>A</a:t>
                          </a:r>
                          <a:r>
                            <a:rPr lang="en-GB" sz="1600" dirty="0">
                              <a:solidFill>
                                <a:schemeClr val="tx1"/>
                              </a:solidFill>
                            </a:rPr>
                            <a:t> </a:t>
                          </a:r>
                          <a:r>
                            <a:rPr lang="en-GB" sz="1600" strike="sngStrike" dirty="0">
                              <a:solidFill>
                                <a:schemeClr val="tx1"/>
                              </a:solidFill>
                            </a:rPr>
                            <a:t>C</a:t>
                          </a:r>
                          <a:r>
                            <a:rPr lang="en-GB" sz="1600" dirty="0">
                              <a:solidFill>
                                <a:schemeClr val="tx1"/>
                              </a:solidFill>
                            </a:rPr>
                            <a:t> D</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365750">
                    <a:tc>
                      <a:txBody>
                        <a:bodyPr/>
                        <a:lstStyle/>
                        <a:p>
                          <a:pPr algn="ctr"/>
                          <a:r>
                            <a:rPr lang="en-US" sz="1600" dirty="0">
                              <a:solidFill>
                                <a:schemeClr val="tx1"/>
                              </a:solidFill>
                            </a:rPr>
                            <a:t>C</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lgn="ctr">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1"/>
                        </a:solidFill>
                      </a:tcPr>
                    </a:tc>
                    <a:tc>
                      <a:txBody>
                        <a:bodyPr/>
                        <a:lstStyle/>
                        <a:p>
                          <a:pPr algn="ctr"/>
                          <a:r>
                            <a:rPr lang="en-GB" sz="1600" dirty="0">
                              <a:solidFill>
                                <a:schemeClr val="tx1"/>
                              </a:solidFill>
                            </a:rPr>
                            <a:t>2</a:t>
                          </a:r>
                          <a:endParaRPr lang="en-SE" sz="1600" dirty="0">
                            <a:solidFill>
                              <a:schemeClr val="tx1"/>
                            </a:solidFill>
                          </a:endParaRPr>
                        </a:p>
                      </a:txBody>
                      <a:tcPr>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chemeClr val="lt1"/>
                        </a:solidFill>
                      </a:tcPr>
                    </a:tc>
                    <a:tc>
                      <a:txBody>
                        <a:bodyPr/>
                        <a:lstStyle/>
                        <a:p>
                          <a:pPr algn="ctr"/>
                          <a:r>
                            <a:rPr lang="en-GB" sz="1600" dirty="0">
                              <a:solidFill>
                                <a:schemeClr val="tx1"/>
                              </a:solidFill>
                            </a:rPr>
                            <a:t>A</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365750">
                    <a:tc>
                      <a:txBody>
                        <a:bodyPr/>
                        <a:lstStyle/>
                        <a:p>
                          <a:pPr algn="ctr"/>
                          <a:r>
                            <a:rPr lang="en-US" sz="1600" dirty="0">
                              <a:solidFill>
                                <a:schemeClr val="tx1"/>
                              </a:solidFill>
                            </a:rPr>
                            <a:t>D</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lgn="ctr">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1"/>
                        </a:solidFill>
                      </a:tcPr>
                    </a:tc>
                    <a:tc>
                      <a:txBody>
                        <a:bodyPr/>
                        <a:lstStyle/>
                        <a:p>
                          <a:pPr algn="ctr"/>
                          <a:r>
                            <a:rPr lang="en-US" sz="1600" dirty="0">
                              <a:solidFill>
                                <a:schemeClr val="tx1"/>
                              </a:solidFill>
                            </a:rPr>
                            <a:t>3</a:t>
                          </a:r>
                          <a:endParaRPr lang="en-SE" sz="1600" dirty="0">
                            <a:solidFill>
                              <a:schemeClr val="tx1"/>
                            </a:solidFill>
                          </a:endParaRPr>
                        </a:p>
                      </a:txBody>
                      <a:tcPr>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chemeClr val="lt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C</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365750">
                    <a:tc>
                      <a:txBody>
                        <a:bodyPr/>
                        <a:lstStyle/>
                        <a:p>
                          <a:pPr algn="ctr"/>
                          <a:r>
                            <a:rPr lang="en-US" sz="1600" dirty="0">
                              <a:solidFill>
                                <a:schemeClr val="tx1"/>
                              </a:solidFill>
                            </a:rPr>
                            <a:t>E</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lgn="ctr">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chemeClr val="lt1"/>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1600" dirty="0">
                              <a:solidFill>
                                <a:schemeClr val="tx1"/>
                              </a:solidFill>
                            </a:rPr>
                            <a:t>5</a:t>
                          </a:r>
                          <a:endParaRPr lang="en-SE" sz="1600" dirty="0">
                            <a:solidFill>
                              <a:schemeClr val="tx1"/>
                            </a:solidFill>
                          </a:endParaRPr>
                        </a:p>
                      </a:txBody>
                      <a:tcPr>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chemeClr val="lt1"/>
                        </a:solidFill>
                      </a:tcPr>
                    </a:tc>
                    <a:tc>
                      <a:txBody>
                        <a:bodyPr/>
                        <a:lstStyle/>
                        <a:p>
                          <a:pPr algn="ctr"/>
                          <a:r>
                            <a:rPr lang="en-GB" sz="1600" dirty="0">
                              <a:solidFill>
                                <a:schemeClr val="tx1"/>
                              </a:solidFill>
                            </a:rPr>
                            <a:t>D</a:t>
                          </a:r>
                          <a:endParaRPr lang="en-SE" sz="1600" dirty="0">
                            <a:solidFill>
                              <a:schemeClr val="tx1"/>
                            </a:solidFill>
                          </a:endParaRPr>
                        </a:p>
                      </a:txBody>
                      <a:tcP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5"/>
                      </a:ext>
                    </a:extLst>
                  </a:tr>
                </a:tbl>
              </a:graphicData>
            </a:graphic>
          </p:graphicFrame>
        </mc:Fallback>
      </mc:AlternateContent>
    </p:spTree>
    <p:extLst>
      <p:ext uri="{BB962C8B-B14F-4D97-AF65-F5344CB8AC3E}">
        <p14:creationId xmlns:p14="http://schemas.microsoft.com/office/powerpoint/2010/main" val="3543070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93933-78B9-1E4D-531E-F5C0F811B91D}"/>
              </a:ext>
            </a:extLst>
          </p:cNvPr>
          <p:cNvSpPr>
            <a:spLocks noGrp="1"/>
          </p:cNvSpPr>
          <p:nvPr>
            <p:ph type="title"/>
          </p:nvPr>
        </p:nvSpPr>
        <p:spPr/>
        <p:txBody>
          <a:bodyPr/>
          <a:lstStyle/>
          <a:p>
            <a:r>
              <a:rPr lang="nl-NL" altLang="zh-CN" dirty="0"/>
              <a:t>Lecture 5.2 - Distance-Vector</a:t>
            </a:r>
            <a:endParaRPr lang="zh-CN" altLang="en-US" dirty="0"/>
          </a:p>
        </p:txBody>
      </p:sp>
      <p:sp>
        <p:nvSpPr>
          <p:cNvPr id="3" name="Slide Number Placeholder 2">
            <a:extLst>
              <a:ext uri="{FF2B5EF4-FFF2-40B4-BE49-F238E27FC236}">
                <a16:creationId xmlns:a16="http://schemas.microsoft.com/office/drawing/2014/main" id="{D13A4206-C2DF-9B78-0D85-C65C67C4507B}"/>
              </a:ext>
            </a:extLst>
          </p:cNvPr>
          <p:cNvSpPr>
            <a:spLocks noGrp="1"/>
          </p:cNvSpPr>
          <p:nvPr>
            <p:ph type="sldNum" sz="quarter" idx="12"/>
          </p:nvPr>
        </p:nvSpPr>
        <p:spPr/>
        <p:txBody>
          <a:bodyPr/>
          <a:lstStyle/>
          <a:p>
            <a:fld id="{EA7C8D44-3667-46F6-9772-CC52308E2A7F}" type="slidenum">
              <a:rPr kumimoji="0" lang="en-US" smtClean="0"/>
              <a:pPr/>
              <a:t>6</a:t>
            </a:fld>
            <a:endParaRPr kumimoji="0" lang="en-US" dirty="0"/>
          </a:p>
        </p:txBody>
      </p:sp>
      <p:sp>
        <p:nvSpPr>
          <p:cNvPr id="4" name="Content Placeholder 3">
            <a:extLst>
              <a:ext uri="{FF2B5EF4-FFF2-40B4-BE49-F238E27FC236}">
                <a16:creationId xmlns:a16="http://schemas.microsoft.com/office/drawing/2014/main" id="{D795F35A-217B-7B69-815F-06D41DA22B42}"/>
              </a:ext>
            </a:extLst>
          </p:cNvPr>
          <p:cNvSpPr>
            <a:spLocks noGrp="1"/>
          </p:cNvSpPr>
          <p:nvPr>
            <p:ph sz="quarter" idx="1"/>
          </p:nvPr>
        </p:nvSpPr>
        <p:spPr>
          <a:xfrm>
            <a:off x="609600" y="1219200"/>
            <a:ext cx="10972800" cy="3302274"/>
          </a:xfrm>
        </p:spPr>
        <p:txBody>
          <a:bodyPr>
            <a:normAutofit fontScale="55000" lnSpcReduction="20000"/>
          </a:bodyPr>
          <a:lstStyle/>
          <a:p>
            <a:r>
              <a:rPr lang="en-US" altLang="zh-CN" dirty="0"/>
              <a:t>Alice (</a:t>
            </a:r>
            <a:r>
              <a:rPr lang="zh-CN" altLang="en-US" dirty="0"/>
              <a:t>𝐴</a:t>
            </a:r>
            <a:r>
              <a:rPr lang="en-US" altLang="zh-CN" dirty="0"/>
              <a:t>), Bob (</a:t>
            </a:r>
            <a:r>
              <a:rPr lang="zh-CN" altLang="en-US" dirty="0"/>
              <a:t>𝐵</a:t>
            </a:r>
            <a:r>
              <a:rPr lang="en-US" altLang="zh-CN" dirty="0"/>
              <a:t>), Connie (</a:t>
            </a:r>
            <a:r>
              <a:rPr lang="zh-CN" altLang="en-US" dirty="0"/>
              <a:t>𝐶</a:t>
            </a:r>
            <a:r>
              <a:rPr lang="en-US" altLang="zh-CN" dirty="0"/>
              <a:t>), and Diego (</a:t>
            </a:r>
            <a:r>
              <a:rPr lang="zh-CN" altLang="en-US" dirty="0"/>
              <a:t>𝐷</a:t>
            </a:r>
            <a:r>
              <a:rPr lang="en-US" altLang="zh-CN" dirty="0"/>
              <a:t>) are connected to the local network, which runs the distance-vector algorithm.  Assumptions:</a:t>
            </a:r>
          </a:p>
          <a:p>
            <a:pPr lvl="1"/>
            <a:r>
              <a:rPr lang="en-US" altLang="zh-CN" dirty="0"/>
              <a:t>Static routes are installed at time </a:t>
            </a:r>
            <a:r>
              <a:rPr lang="zh-CN" altLang="en-US" dirty="0"/>
              <a:t>𝑡 </a:t>
            </a:r>
            <a:r>
              <a:rPr lang="en-US" altLang="zh-CN" dirty="0"/>
              <a:t>= 0.</a:t>
            </a:r>
          </a:p>
          <a:p>
            <a:pPr lvl="1"/>
            <a:r>
              <a:rPr lang="en-US" altLang="zh-CN" dirty="0"/>
              <a:t>Routers send periodic advertisements every 2 seconds, starting at </a:t>
            </a:r>
            <a:r>
              <a:rPr lang="zh-CN" altLang="en-US" dirty="0"/>
              <a:t>𝑡 </a:t>
            </a:r>
            <a:r>
              <a:rPr lang="en-US" altLang="zh-CN" dirty="0"/>
              <a:t>= 0. (Simplifying assumption assuming synchronized clocks for all routers.)</a:t>
            </a:r>
          </a:p>
          <a:p>
            <a:pPr lvl="1"/>
            <a:r>
              <a:rPr lang="en-US" altLang="zh-CN" dirty="0"/>
              <a:t>Routing table entries expire after TTL=10 seconds of receiving no advertisements.</a:t>
            </a:r>
          </a:p>
          <a:p>
            <a:pPr lvl="1"/>
            <a:r>
              <a:rPr lang="en-US" altLang="zh-CN" dirty="0"/>
              <a:t>Every second, each router (1) expires routes based on TTL, then (2) processes advertisements and updates its table, then (3) sends out advertisements if </a:t>
            </a:r>
            <a:r>
              <a:rPr lang="zh-CN" altLang="en-US" dirty="0"/>
              <a:t>𝑡 </a:t>
            </a:r>
            <a:r>
              <a:rPr lang="en-US" altLang="zh-CN" dirty="0"/>
              <a:t>is even (every 2 seconds).</a:t>
            </a:r>
          </a:p>
          <a:p>
            <a:pPr lvl="1"/>
            <a:r>
              <a:rPr lang="en-US" altLang="zh-CN" dirty="0"/>
              <a:t>Link costs correspond to packet travel times (in seconds). Ignore processing and queuing delays.</a:t>
            </a:r>
          </a:p>
          <a:p>
            <a:r>
              <a:rPr lang="en-US" altLang="zh-CN" dirty="0"/>
              <a:t>Q1 Fill in R1’s table at steady state. If a host is directly connected, the next hop is “Direct” </a:t>
            </a:r>
          </a:p>
          <a:p>
            <a:r>
              <a:rPr lang="en-US" altLang="zh-CN" dirty="0"/>
              <a:t>After the network converges, the R1 - R2 link is broken, and split horizon is enabled on all routers. </a:t>
            </a:r>
          </a:p>
          <a:p>
            <a:r>
              <a:rPr lang="en-US" altLang="zh-CN" dirty="0"/>
              <a:t>Q2 Fill in R1’s table at the new steady state after the R1 - R2 link is broken.</a:t>
            </a:r>
          </a:p>
          <a:p>
            <a:r>
              <a:rPr lang="en-US" altLang="zh-CN" sz="2800" dirty="0"/>
              <a:t>Q3 Suppose R1’s original table entry for destination </a:t>
            </a:r>
            <a:r>
              <a:rPr lang="zh-CN" altLang="en-US" sz="2800" dirty="0"/>
              <a:t>𝐶 </a:t>
            </a:r>
            <a:r>
              <a:rPr lang="en-US" altLang="zh-CN" sz="2800" dirty="0"/>
              <a:t>expires at </a:t>
            </a:r>
            <a:r>
              <a:rPr lang="zh-CN" altLang="en-US" sz="2800" dirty="0"/>
              <a:t>𝑡 </a:t>
            </a:r>
            <a:r>
              <a:rPr lang="en-US" altLang="zh-CN" sz="2800" dirty="0"/>
              <a:t>= 20. At what time step does R1’s table reach the new steady state in Q2? Assume split horizon but no route poisoning.</a:t>
            </a:r>
          </a:p>
          <a:p>
            <a:r>
              <a:rPr lang="en-US" altLang="zh-CN" sz="2700" dirty="0"/>
              <a:t>Q4 Redo Q3 assuming both split horizon and route poisoning</a:t>
            </a:r>
          </a:p>
        </p:txBody>
      </p:sp>
      <p:pic>
        <p:nvPicPr>
          <p:cNvPr id="6" name="Picture 5" descr="This diagram appears to represent a flowchart or network diagram with nodes labeled as A, R1, R2, C, B, and R3, and connections or branches between them, possibly indicating a sequence or process.&#10;&#10;AI-generated content may be incorrect.">
            <a:extLst>
              <a:ext uri="{FF2B5EF4-FFF2-40B4-BE49-F238E27FC236}">
                <a16:creationId xmlns:a16="http://schemas.microsoft.com/office/drawing/2014/main" id="{3984926F-41BF-EFAD-24B7-CCB33C478828}"/>
              </a:ext>
            </a:extLst>
          </p:cNvPr>
          <p:cNvPicPr>
            <a:picLocks noChangeAspect="1"/>
          </p:cNvPicPr>
          <p:nvPr/>
        </p:nvPicPr>
        <p:blipFill>
          <a:blip r:embed="rId3"/>
          <a:stretch>
            <a:fillRect/>
          </a:stretch>
        </p:blipFill>
        <p:spPr>
          <a:xfrm>
            <a:off x="76199" y="4648200"/>
            <a:ext cx="5872765" cy="1581424"/>
          </a:xfrm>
          <a:prstGeom prst="rect">
            <a:avLst/>
          </a:prstGeom>
        </p:spPr>
      </p:pic>
      <p:pic>
        <p:nvPicPr>
          <p:cNvPr id="8" name="Picture 7" descr="The diagram illustrates a flowchart or logic diagram with nodes labeled as A, R1, R2, C, B, R3, and D, showing connections or relationships between these elements.&#10;&#10;AI-generated content may be incorrect.">
            <a:extLst>
              <a:ext uri="{FF2B5EF4-FFF2-40B4-BE49-F238E27FC236}">
                <a16:creationId xmlns:a16="http://schemas.microsoft.com/office/drawing/2014/main" id="{465FBA92-BBE6-6107-7975-9EC2B01CECCF}"/>
              </a:ext>
            </a:extLst>
          </p:cNvPr>
          <p:cNvPicPr>
            <a:picLocks noChangeAspect="1"/>
          </p:cNvPicPr>
          <p:nvPr/>
        </p:nvPicPr>
        <p:blipFill>
          <a:blip r:embed="rId4"/>
          <a:stretch>
            <a:fillRect/>
          </a:stretch>
        </p:blipFill>
        <p:spPr>
          <a:xfrm>
            <a:off x="6091656" y="4598136"/>
            <a:ext cx="5721383" cy="1631488"/>
          </a:xfrm>
          <a:prstGeom prst="rect">
            <a:avLst/>
          </a:prstGeom>
        </p:spPr>
      </p:pic>
    </p:spTree>
    <p:extLst>
      <p:ext uri="{BB962C8B-B14F-4D97-AF65-F5344CB8AC3E}">
        <p14:creationId xmlns:p14="http://schemas.microsoft.com/office/powerpoint/2010/main" val="1668167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71FC1-B67F-CFE7-9D3D-226138D796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B7845F-AD0E-1A27-EDF6-F5F636634860}"/>
              </a:ext>
            </a:extLst>
          </p:cNvPr>
          <p:cNvSpPr>
            <a:spLocks noGrp="1"/>
          </p:cNvSpPr>
          <p:nvPr>
            <p:ph type="title"/>
          </p:nvPr>
        </p:nvSpPr>
        <p:spPr/>
        <p:txBody>
          <a:bodyPr/>
          <a:lstStyle/>
          <a:p>
            <a:r>
              <a:rPr lang="nl-NL" altLang="zh-CN" dirty="0"/>
              <a:t>Lecture 5.2 - Distance-Vector </a:t>
            </a:r>
            <a:r>
              <a:rPr lang="en-US" altLang="zh-CN" dirty="0"/>
              <a:t>ANS</a:t>
            </a:r>
            <a:endParaRPr lang="zh-CN" altLang="en-US" dirty="0"/>
          </a:p>
        </p:txBody>
      </p:sp>
      <p:sp>
        <p:nvSpPr>
          <p:cNvPr id="3" name="Slide Number Placeholder 2">
            <a:extLst>
              <a:ext uri="{FF2B5EF4-FFF2-40B4-BE49-F238E27FC236}">
                <a16:creationId xmlns:a16="http://schemas.microsoft.com/office/drawing/2014/main" id="{D8A06ECB-EB94-D4A4-021D-BFBF7ED4355E}"/>
              </a:ext>
            </a:extLst>
          </p:cNvPr>
          <p:cNvSpPr>
            <a:spLocks noGrp="1"/>
          </p:cNvSpPr>
          <p:nvPr>
            <p:ph type="sldNum" sz="quarter" idx="12"/>
          </p:nvPr>
        </p:nvSpPr>
        <p:spPr/>
        <p:txBody>
          <a:bodyPr/>
          <a:lstStyle/>
          <a:p>
            <a:fld id="{EA7C8D44-3667-46F6-9772-CC52308E2A7F}" type="slidenum">
              <a:rPr kumimoji="0" lang="en-US" smtClean="0"/>
              <a:pPr/>
              <a:t>7</a:t>
            </a:fld>
            <a:endParaRPr kumimoji="0" lang="en-US" dirty="0"/>
          </a:p>
        </p:txBody>
      </p:sp>
      <p:sp>
        <p:nvSpPr>
          <p:cNvPr id="4" name="Content Placeholder 3">
            <a:extLst>
              <a:ext uri="{FF2B5EF4-FFF2-40B4-BE49-F238E27FC236}">
                <a16:creationId xmlns:a16="http://schemas.microsoft.com/office/drawing/2014/main" id="{B8CE7E34-8C98-108D-1EF2-1A32D66D64C8}"/>
              </a:ext>
            </a:extLst>
          </p:cNvPr>
          <p:cNvSpPr>
            <a:spLocks noGrp="1"/>
          </p:cNvSpPr>
          <p:nvPr>
            <p:ph sz="quarter" idx="1"/>
          </p:nvPr>
        </p:nvSpPr>
        <p:spPr>
          <a:xfrm>
            <a:off x="609600" y="1142998"/>
            <a:ext cx="10972800" cy="2514602"/>
          </a:xfrm>
        </p:spPr>
        <p:txBody>
          <a:bodyPr>
            <a:normAutofit fontScale="92500" lnSpcReduction="20000"/>
          </a:bodyPr>
          <a:lstStyle/>
          <a:p>
            <a:r>
              <a:rPr lang="en-US" altLang="zh-CN" sz="1600" dirty="0"/>
              <a:t>Q1 Fill in </a:t>
            </a:r>
            <a:r>
              <a:rPr lang="en-US" altLang="zh-CN" sz="1600" dirty="0">
                <a:solidFill>
                  <a:srgbClr val="C00000"/>
                </a:solidFill>
              </a:rPr>
              <a:t>R1’s table </a:t>
            </a:r>
            <a:r>
              <a:rPr lang="en-US" altLang="zh-CN" sz="1600" dirty="0"/>
              <a:t>at steady state. If a host is directly connected, the next hop is “Direct”  (table on left)</a:t>
            </a:r>
          </a:p>
          <a:p>
            <a:r>
              <a:rPr lang="en-US" altLang="zh-CN" sz="1600" dirty="0"/>
              <a:t>After the network converges, the R1 - R2 link is broken, and split horizon is enabled on all routers.</a:t>
            </a:r>
          </a:p>
          <a:p>
            <a:r>
              <a:rPr lang="en-US" altLang="zh-CN" sz="1600" dirty="0"/>
              <a:t>Q2 Fill in </a:t>
            </a:r>
            <a:r>
              <a:rPr lang="en-US" altLang="zh-CN" sz="1600" dirty="0">
                <a:solidFill>
                  <a:srgbClr val="C00000"/>
                </a:solidFill>
              </a:rPr>
              <a:t>R1’s table</a:t>
            </a:r>
            <a:r>
              <a:rPr lang="en-US" altLang="zh-CN" sz="1600" dirty="0"/>
              <a:t> at the new steady state after the R1 - R2 link is broken. (table on right)</a:t>
            </a:r>
          </a:p>
          <a:p>
            <a:r>
              <a:rPr lang="en-US" altLang="zh-CN" sz="1600" dirty="0"/>
              <a:t>Q3 Suppose R1’s original table entry for destination </a:t>
            </a:r>
            <a:r>
              <a:rPr lang="zh-CN" altLang="en-US" sz="1600" dirty="0"/>
              <a:t>𝐶 </a:t>
            </a:r>
            <a:r>
              <a:rPr lang="en-US" altLang="zh-CN" sz="1600" dirty="0"/>
              <a:t>expires at t = 20. At what time step does R1’s table reach the new steady state in Q2? </a:t>
            </a:r>
          </a:p>
          <a:p>
            <a:r>
              <a:rPr lang="en-US" altLang="zh-CN" sz="1600" dirty="0"/>
              <a:t>ANS: The route to C is the only route that changes for R1.  R1′s route to C expires at t = 20, this means that the last possible advertisement for the route to C was sent from R1 to R3 at t = 18.  (After t = 20, R1 cannot advertise the old route to C anymore; it must wait for a new usable route to come back from R3.) It reaches R3 after 2 seconds at t = 20. R3 had a route to C via R1 (R3 – R2 – R2 - C), which will expire at t = 20 + TTL = 30 at the earliest when it will accept new route to C via R2 from R2.  Then R3 advertises back to R1 (2 seconds) to reach steady state at t = 32.</a:t>
            </a:r>
            <a:br>
              <a:rPr lang="en-US" altLang="zh-CN" sz="1600" dirty="0"/>
            </a:br>
            <a:endParaRPr lang="en-US" altLang="zh-CN" sz="1600" dirty="0"/>
          </a:p>
        </p:txBody>
      </p:sp>
      <p:pic>
        <p:nvPicPr>
          <p:cNvPr id="6" name="Picture 5" descr="This diagram appears to represent a flowchart or network diagram with nodes labeled as A, R1, R2, C, B, and R3, and connections or branches between them, possibly indicating a sequence or process.&#10;&#10;AI-generated content may be incorrect.">
            <a:extLst>
              <a:ext uri="{FF2B5EF4-FFF2-40B4-BE49-F238E27FC236}">
                <a16:creationId xmlns:a16="http://schemas.microsoft.com/office/drawing/2014/main" id="{73E9E48F-E8AF-5634-A13A-DDAA70CC38A6}"/>
              </a:ext>
            </a:extLst>
          </p:cNvPr>
          <p:cNvPicPr>
            <a:picLocks noChangeAspect="1"/>
          </p:cNvPicPr>
          <p:nvPr/>
        </p:nvPicPr>
        <p:blipFill>
          <a:blip r:embed="rId3"/>
          <a:stretch>
            <a:fillRect/>
          </a:stretch>
        </p:blipFill>
        <p:spPr>
          <a:xfrm>
            <a:off x="76199" y="5200376"/>
            <a:ext cx="5872765" cy="1581424"/>
          </a:xfrm>
          <a:prstGeom prst="rect">
            <a:avLst/>
          </a:prstGeom>
        </p:spPr>
      </p:pic>
      <p:pic>
        <p:nvPicPr>
          <p:cNvPr id="8" name="Picture 7" descr="The diagram illustrates a flowchart or logic diagram with nodes labeled as A, R1, R2, C, B, R3, and D, showing connections or relationships between these elements.&#10;&#10;AI-generated content may be incorrect.">
            <a:extLst>
              <a:ext uri="{FF2B5EF4-FFF2-40B4-BE49-F238E27FC236}">
                <a16:creationId xmlns:a16="http://schemas.microsoft.com/office/drawing/2014/main" id="{D0D56582-1BE9-C073-0205-C4B5788EDB79}"/>
              </a:ext>
            </a:extLst>
          </p:cNvPr>
          <p:cNvPicPr>
            <a:picLocks noChangeAspect="1"/>
          </p:cNvPicPr>
          <p:nvPr/>
        </p:nvPicPr>
        <p:blipFill>
          <a:blip r:embed="rId4"/>
          <a:stretch>
            <a:fillRect/>
          </a:stretch>
        </p:blipFill>
        <p:spPr>
          <a:xfrm>
            <a:off x="6091656" y="5150312"/>
            <a:ext cx="5721383" cy="1631488"/>
          </a:xfrm>
          <a:prstGeom prst="rect">
            <a:avLst/>
          </a:prstGeom>
        </p:spPr>
      </p:pic>
      <p:pic>
        <p:nvPicPr>
          <p:cNvPr id="14" name="Picture 13" descr="The image presents a table displaying the routing information for a Next Hop Router, including the destination (A, B, C, D) and associated costs (1, 3, 2, 3).&#10;&#10;AI-generated content may be incorrect.">
            <a:extLst>
              <a:ext uri="{FF2B5EF4-FFF2-40B4-BE49-F238E27FC236}">
                <a16:creationId xmlns:a16="http://schemas.microsoft.com/office/drawing/2014/main" id="{A9E5DE06-9787-5EC3-306E-F396DDCD2852}"/>
              </a:ext>
            </a:extLst>
          </p:cNvPr>
          <p:cNvPicPr>
            <a:picLocks noChangeAspect="1"/>
          </p:cNvPicPr>
          <p:nvPr/>
        </p:nvPicPr>
        <p:blipFill>
          <a:blip r:embed="rId5"/>
          <a:stretch>
            <a:fillRect/>
          </a:stretch>
        </p:blipFill>
        <p:spPr>
          <a:xfrm>
            <a:off x="152400" y="3406048"/>
            <a:ext cx="5408710" cy="1794328"/>
          </a:xfrm>
          <a:prstGeom prst="rect">
            <a:avLst/>
          </a:prstGeom>
        </p:spPr>
      </p:pic>
      <p:pic>
        <p:nvPicPr>
          <p:cNvPr id="16" name="Picture 15" descr="Next Hop Router&#10;&#10;AI-generated content may be incorrect.">
            <a:extLst>
              <a:ext uri="{FF2B5EF4-FFF2-40B4-BE49-F238E27FC236}">
                <a16:creationId xmlns:a16="http://schemas.microsoft.com/office/drawing/2014/main" id="{939CD0B0-5948-B92D-9C56-80A337E9E3E4}"/>
              </a:ext>
            </a:extLst>
          </p:cNvPr>
          <p:cNvPicPr>
            <a:picLocks noChangeAspect="1"/>
          </p:cNvPicPr>
          <p:nvPr/>
        </p:nvPicPr>
        <p:blipFill>
          <a:blip r:embed="rId6"/>
          <a:stretch>
            <a:fillRect/>
          </a:stretch>
        </p:blipFill>
        <p:spPr>
          <a:xfrm>
            <a:off x="6274358" y="3376023"/>
            <a:ext cx="5538681" cy="1824353"/>
          </a:xfrm>
          <a:prstGeom prst="rect">
            <a:avLst/>
          </a:prstGeom>
        </p:spPr>
      </p:pic>
    </p:spTree>
    <p:extLst>
      <p:ext uri="{BB962C8B-B14F-4D97-AF65-F5344CB8AC3E}">
        <p14:creationId xmlns:p14="http://schemas.microsoft.com/office/powerpoint/2010/main" val="1189736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16637-EDA4-33F8-4B7E-A9EABA162C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F78994-FF8C-EE30-6F7A-EB8D1B120150}"/>
              </a:ext>
            </a:extLst>
          </p:cNvPr>
          <p:cNvSpPr>
            <a:spLocks noGrp="1"/>
          </p:cNvSpPr>
          <p:nvPr>
            <p:ph type="title"/>
          </p:nvPr>
        </p:nvSpPr>
        <p:spPr/>
        <p:txBody>
          <a:bodyPr/>
          <a:lstStyle/>
          <a:p>
            <a:r>
              <a:rPr lang="nl-NL" altLang="zh-CN" dirty="0"/>
              <a:t>Lecture 5.2 - Distance-Vector </a:t>
            </a:r>
            <a:r>
              <a:rPr lang="en-US" altLang="zh-CN" dirty="0"/>
              <a:t>ANS</a:t>
            </a:r>
            <a:endParaRPr lang="zh-CN" altLang="en-US" dirty="0"/>
          </a:p>
        </p:txBody>
      </p:sp>
      <p:sp>
        <p:nvSpPr>
          <p:cNvPr id="3" name="Slide Number Placeholder 2">
            <a:extLst>
              <a:ext uri="{FF2B5EF4-FFF2-40B4-BE49-F238E27FC236}">
                <a16:creationId xmlns:a16="http://schemas.microsoft.com/office/drawing/2014/main" id="{3E46BCE3-B9CC-3297-7295-242D25E68D83}"/>
              </a:ext>
            </a:extLst>
          </p:cNvPr>
          <p:cNvSpPr>
            <a:spLocks noGrp="1"/>
          </p:cNvSpPr>
          <p:nvPr>
            <p:ph type="sldNum" sz="quarter" idx="12"/>
          </p:nvPr>
        </p:nvSpPr>
        <p:spPr/>
        <p:txBody>
          <a:bodyPr/>
          <a:lstStyle/>
          <a:p>
            <a:fld id="{EA7C8D44-3667-46F6-9772-CC52308E2A7F}" type="slidenum">
              <a:rPr kumimoji="0" lang="en-US" smtClean="0"/>
              <a:pPr/>
              <a:t>8</a:t>
            </a:fld>
            <a:endParaRPr kumimoji="0" lang="en-US" dirty="0"/>
          </a:p>
        </p:txBody>
      </p:sp>
      <p:sp>
        <p:nvSpPr>
          <p:cNvPr id="4" name="Content Placeholder 3">
            <a:extLst>
              <a:ext uri="{FF2B5EF4-FFF2-40B4-BE49-F238E27FC236}">
                <a16:creationId xmlns:a16="http://schemas.microsoft.com/office/drawing/2014/main" id="{6AA40899-FF31-2E52-7845-946790403B61}"/>
              </a:ext>
            </a:extLst>
          </p:cNvPr>
          <p:cNvSpPr>
            <a:spLocks noGrp="1"/>
          </p:cNvSpPr>
          <p:nvPr>
            <p:ph sz="quarter" idx="1"/>
          </p:nvPr>
        </p:nvSpPr>
        <p:spPr>
          <a:xfrm>
            <a:off x="609600" y="1142998"/>
            <a:ext cx="10972800" cy="2514602"/>
          </a:xfrm>
        </p:spPr>
        <p:txBody>
          <a:bodyPr>
            <a:normAutofit lnSpcReduction="10000"/>
          </a:bodyPr>
          <a:lstStyle/>
          <a:p>
            <a:r>
              <a:rPr lang="en-US" altLang="zh-CN" sz="1700" dirty="0"/>
              <a:t>Q4 Redo Q3 assuming both split horizon and route poisoning</a:t>
            </a:r>
          </a:p>
          <a:p>
            <a:r>
              <a:rPr lang="en-US" altLang="zh-CN" sz="1500" dirty="0"/>
              <a:t>ANS: </a:t>
            </a:r>
            <a:r>
              <a:rPr lang="en-US" altLang="zh-CN" sz="1700" dirty="0"/>
              <a:t>For </a:t>
            </a:r>
            <a:r>
              <a:rPr lang="en-US" altLang="zh-CN" sz="1700" b="1" dirty="0"/>
              <a:t>split horizon + route poisoning</a:t>
            </a:r>
            <a:r>
              <a:rPr lang="en-US" altLang="zh-CN" sz="1700" dirty="0"/>
              <a:t>, R1 does </a:t>
            </a:r>
            <a:r>
              <a:rPr lang="en-US" altLang="zh-CN" sz="1700" b="1" dirty="0"/>
              <a:t>not</a:t>
            </a:r>
            <a:r>
              <a:rPr lang="en-US" altLang="zh-CN" sz="1700" dirty="0"/>
              <a:t> need to wait until R3’s old route to C times out at t = 30. The update happens sooner:</a:t>
            </a:r>
          </a:p>
          <a:p>
            <a:pPr lvl="1"/>
            <a:r>
              <a:rPr lang="en-US" altLang="zh-CN" sz="1500" dirty="0"/>
              <a:t>t = 20: R1’s route to C expires, and R1 advertises C as unreachable. </a:t>
            </a:r>
          </a:p>
          <a:p>
            <a:pPr lvl="1"/>
            <a:r>
              <a:rPr lang="en-US" altLang="zh-CN" sz="1500" dirty="0"/>
              <a:t>t = 22: R3 receives that poison from R1, and also still has the valid C advertisement from R2.  R3 switches to C via R2 with cost 5 and advertises it to R1. </a:t>
            </a:r>
          </a:p>
          <a:p>
            <a:pPr lvl="1"/>
            <a:r>
              <a:rPr lang="en-US" altLang="zh-CN" sz="1500" dirty="0"/>
              <a:t>t = 24: R1 receives that update from R3 and installs C via R3 with cost 7. </a:t>
            </a:r>
          </a:p>
          <a:p>
            <a:r>
              <a:rPr lang="en-US" altLang="zh-CN" sz="1700" dirty="0"/>
              <a:t>So R1 reaches the new steady state at t = 24, not t = 32.</a:t>
            </a:r>
            <a:br>
              <a:rPr lang="en-US" altLang="zh-CN" sz="1600" dirty="0"/>
            </a:br>
            <a:endParaRPr lang="en-US" altLang="zh-CN" sz="1600" dirty="0"/>
          </a:p>
        </p:txBody>
      </p:sp>
      <p:pic>
        <p:nvPicPr>
          <p:cNvPr id="6" name="Picture 5" descr="This diagram appears to represent a flowchart or network diagram with nodes labeled as A, R1, R2, C, B, and R3, and connections or branches between them, possibly indicating a sequence or process.&#10;&#10;AI-generated content may be incorrect.">
            <a:extLst>
              <a:ext uri="{FF2B5EF4-FFF2-40B4-BE49-F238E27FC236}">
                <a16:creationId xmlns:a16="http://schemas.microsoft.com/office/drawing/2014/main" id="{AB76A4EE-E85C-2817-84A3-0454593BFF7C}"/>
              </a:ext>
            </a:extLst>
          </p:cNvPr>
          <p:cNvPicPr>
            <a:picLocks noChangeAspect="1"/>
          </p:cNvPicPr>
          <p:nvPr/>
        </p:nvPicPr>
        <p:blipFill>
          <a:blip r:embed="rId3"/>
          <a:stretch>
            <a:fillRect/>
          </a:stretch>
        </p:blipFill>
        <p:spPr>
          <a:xfrm>
            <a:off x="76199" y="5200376"/>
            <a:ext cx="5872765" cy="1581424"/>
          </a:xfrm>
          <a:prstGeom prst="rect">
            <a:avLst/>
          </a:prstGeom>
        </p:spPr>
      </p:pic>
      <p:pic>
        <p:nvPicPr>
          <p:cNvPr id="8" name="Picture 7" descr="The diagram illustrates a flowchart or logic diagram with nodes labeled as A, R1, R2, C, B, R3, and D, showing connections or relationships between these elements.&#10;&#10;AI-generated content may be incorrect.">
            <a:extLst>
              <a:ext uri="{FF2B5EF4-FFF2-40B4-BE49-F238E27FC236}">
                <a16:creationId xmlns:a16="http://schemas.microsoft.com/office/drawing/2014/main" id="{652F0B2E-9845-2F54-191F-72AA422D53BE}"/>
              </a:ext>
            </a:extLst>
          </p:cNvPr>
          <p:cNvPicPr>
            <a:picLocks noChangeAspect="1"/>
          </p:cNvPicPr>
          <p:nvPr/>
        </p:nvPicPr>
        <p:blipFill>
          <a:blip r:embed="rId4"/>
          <a:stretch>
            <a:fillRect/>
          </a:stretch>
        </p:blipFill>
        <p:spPr>
          <a:xfrm>
            <a:off x="6091656" y="5150312"/>
            <a:ext cx="5721383" cy="1631488"/>
          </a:xfrm>
          <a:prstGeom prst="rect">
            <a:avLst/>
          </a:prstGeom>
        </p:spPr>
      </p:pic>
      <p:pic>
        <p:nvPicPr>
          <p:cNvPr id="14" name="Picture 13" descr="The image presents a table displaying the routing information for a Next Hop Router, including the destination (A, B, C, D) and associated costs (1, 3, 2, 3).&#10;&#10;AI-generated content may be incorrect.">
            <a:extLst>
              <a:ext uri="{FF2B5EF4-FFF2-40B4-BE49-F238E27FC236}">
                <a16:creationId xmlns:a16="http://schemas.microsoft.com/office/drawing/2014/main" id="{EE5D1112-93FB-B4DF-BAF6-7ABD76FCC0E7}"/>
              </a:ext>
            </a:extLst>
          </p:cNvPr>
          <p:cNvPicPr>
            <a:picLocks noChangeAspect="1"/>
          </p:cNvPicPr>
          <p:nvPr/>
        </p:nvPicPr>
        <p:blipFill>
          <a:blip r:embed="rId5"/>
          <a:stretch>
            <a:fillRect/>
          </a:stretch>
        </p:blipFill>
        <p:spPr>
          <a:xfrm>
            <a:off x="152400" y="3406048"/>
            <a:ext cx="5408710" cy="1794328"/>
          </a:xfrm>
          <a:prstGeom prst="rect">
            <a:avLst/>
          </a:prstGeom>
        </p:spPr>
      </p:pic>
      <p:pic>
        <p:nvPicPr>
          <p:cNvPr id="16" name="Picture 15" descr="Next Hop Router&#10;&#10;AI-generated content may be incorrect.">
            <a:extLst>
              <a:ext uri="{FF2B5EF4-FFF2-40B4-BE49-F238E27FC236}">
                <a16:creationId xmlns:a16="http://schemas.microsoft.com/office/drawing/2014/main" id="{A5306C0A-A378-B5BC-1D5D-697AC46F16E4}"/>
              </a:ext>
            </a:extLst>
          </p:cNvPr>
          <p:cNvPicPr>
            <a:picLocks noChangeAspect="1"/>
          </p:cNvPicPr>
          <p:nvPr/>
        </p:nvPicPr>
        <p:blipFill>
          <a:blip r:embed="rId6"/>
          <a:stretch>
            <a:fillRect/>
          </a:stretch>
        </p:blipFill>
        <p:spPr>
          <a:xfrm>
            <a:off x="6274358" y="3376023"/>
            <a:ext cx="5538681" cy="1824353"/>
          </a:xfrm>
          <a:prstGeom prst="rect">
            <a:avLst/>
          </a:prstGeom>
        </p:spPr>
      </p:pic>
    </p:spTree>
    <p:extLst>
      <p:ext uri="{BB962C8B-B14F-4D97-AF65-F5344CB8AC3E}">
        <p14:creationId xmlns:p14="http://schemas.microsoft.com/office/powerpoint/2010/main" val="2121627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2047B-141B-3251-DE0E-550D4EE16E67}"/>
              </a:ext>
            </a:extLst>
          </p:cNvPr>
          <p:cNvSpPr>
            <a:spLocks noGrp="1"/>
          </p:cNvSpPr>
          <p:nvPr>
            <p:ph type="title"/>
          </p:nvPr>
        </p:nvSpPr>
        <p:spPr/>
        <p:txBody>
          <a:bodyPr/>
          <a:lstStyle/>
          <a:p>
            <a:r>
              <a:rPr lang="nl-NL" altLang="zh-CN" dirty="0"/>
              <a:t>Lecture 5.3 - Link-State</a:t>
            </a:r>
            <a:endParaRPr lang="zh-CN" altLang="en-US" dirty="0"/>
          </a:p>
        </p:txBody>
      </p:sp>
      <p:sp>
        <p:nvSpPr>
          <p:cNvPr id="3" name="Slide Number Placeholder 2">
            <a:extLst>
              <a:ext uri="{FF2B5EF4-FFF2-40B4-BE49-F238E27FC236}">
                <a16:creationId xmlns:a16="http://schemas.microsoft.com/office/drawing/2014/main" id="{9C30C5B6-47D2-2CAF-AF41-B49AD0C69FA6}"/>
              </a:ext>
            </a:extLst>
          </p:cNvPr>
          <p:cNvSpPr>
            <a:spLocks noGrp="1"/>
          </p:cNvSpPr>
          <p:nvPr>
            <p:ph type="sldNum" sz="quarter" idx="12"/>
          </p:nvPr>
        </p:nvSpPr>
        <p:spPr/>
        <p:txBody>
          <a:bodyPr/>
          <a:lstStyle/>
          <a:p>
            <a:fld id="{EA7C8D44-3667-46F6-9772-CC52308E2A7F}" type="slidenum">
              <a:rPr kumimoji="0" lang="en-US" smtClean="0"/>
              <a:pPr/>
              <a:t>9</a:t>
            </a:fld>
            <a:endParaRPr kumimoji="0" lang="en-US" dirty="0"/>
          </a:p>
        </p:txBody>
      </p:sp>
      <p:sp>
        <p:nvSpPr>
          <p:cNvPr id="4" name="Content Placeholder 3">
            <a:extLst>
              <a:ext uri="{FF2B5EF4-FFF2-40B4-BE49-F238E27FC236}">
                <a16:creationId xmlns:a16="http://schemas.microsoft.com/office/drawing/2014/main" id="{A4E129ED-CE46-4B39-F97A-219964307A40}"/>
              </a:ext>
            </a:extLst>
          </p:cNvPr>
          <p:cNvSpPr>
            <a:spLocks noGrp="1"/>
          </p:cNvSpPr>
          <p:nvPr>
            <p:ph sz="quarter" idx="1"/>
          </p:nvPr>
        </p:nvSpPr>
        <p:spPr>
          <a:xfrm>
            <a:off x="609600" y="1219200"/>
            <a:ext cx="5791200" cy="5137150"/>
          </a:xfrm>
        </p:spPr>
        <p:txBody>
          <a:bodyPr>
            <a:normAutofit fontScale="55000" lnSpcReduction="20000"/>
          </a:bodyPr>
          <a:lstStyle/>
          <a:p>
            <a:r>
              <a:rPr lang="en-US" altLang="zh-CN" dirty="0"/>
              <a:t>Consider the following network graph with three hosts (A, B, C) and six routers (R1 - R6). For the following questions, assume that the routers run a link-state routing protocol and the routing state has converged. Every link is up unless otherwise noted. When picking between equal-cost paths, the routers pick the route through the neighbor with the lower ID number. For each answer, please provide a concise explanation.</a:t>
            </a:r>
          </a:p>
          <a:p>
            <a:pPr lvl="1"/>
            <a:r>
              <a:rPr lang="en-US" altLang="zh-CN" dirty="0"/>
              <a:t>Note that all subparts are independent questions (changes made in one subpart do not affect the subsequent ones).</a:t>
            </a:r>
          </a:p>
          <a:p>
            <a:r>
              <a:rPr lang="en-US" altLang="zh-CN" dirty="0"/>
              <a:t>Q1. Suppose that the link between R3 and R4 goes down. R3 and R4 have recomputed their routes, but they have not yet sent updates.  What route will a packet from A to C take?</a:t>
            </a:r>
          </a:p>
          <a:p>
            <a:r>
              <a:rPr lang="en-US" altLang="zh-CN" dirty="0"/>
              <a:t>Q2. Suppose that the link between R2 and R3 goes down. R2 and R3 have recomputed their routes, but have not yet sent updates.  What route will a packet from A to C take? </a:t>
            </a:r>
          </a:p>
          <a:p>
            <a:r>
              <a:rPr lang="en-US" altLang="zh-CN" dirty="0"/>
              <a:t>Q3.  Assume that A sends a packet to C, and at</a:t>
            </a:r>
            <a:r>
              <a:rPr lang="en-US" altLang="zh-CN" dirty="0">
                <a:solidFill>
                  <a:srgbClr val="C00000"/>
                </a:solidFill>
              </a:rPr>
              <a:t> time t=0, it arrives at R1</a:t>
            </a:r>
            <a:r>
              <a:rPr lang="en-US" altLang="zh-CN" dirty="0"/>
              <a:t>. At </a:t>
            </a:r>
            <a:r>
              <a:rPr lang="en-US" altLang="zh-CN" dirty="0">
                <a:solidFill>
                  <a:srgbClr val="C00000"/>
                </a:solidFill>
              </a:rPr>
              <a:t>t=0.5s</a:t>
            </a:r>
            <a:r>
              <a:rPr lang="en-US" altLang="zh-CN" dirty="0"/>
              <a:t>, the link between R4 and R5 goes down, and R4 and R5 instantaneously recognize and recompute their routes.  Assume that link-state advertisements are processed and propagated instantaneously. A link’s propagation delay is equal to the link costs in the diagram (in seconds), i.e. R1 - R2 has a 1-second delay, R2 - R3 has 2-second delay, </a:t>
            </a:r>
            <a:r>
              <a:rPr lang="en-US" altLang="zh-CN" dirty="0" err="1"/>
              <a:t>etc</a:t>
            </a:r>
            <a:r>
              <a:rPr lang="en-US" altLang="zh-CN" dirty="0"/>
              <a:t>). You can ignore all processing and queuing delays. Does the packet reach its destination? If so, write down the route the packet from A to C takes.</a:t>
            </a:r>
            <a:endParaRPr lang="zh-CN" altLang="en-US" dirty="0"/>
          </a:p>
        </p:txBody>
      </p:sp>
      <p:pic>
        <p:nvPicPr>
          <p:cNvPr id="5" name="Picture 4">
            <a:extLst>
              <a:ext uri="{FF2B5EF4-FFF2-40B4-BE49-F238E27FC236}">
                <a16:creationId xmlns:a16="http://schemas.microsoft.com/office/drawing/2014/main" id="{664C32AF-CC1B-DA13-AA7A-6C911A8924E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400800" y="1752600"/>
            <a:ext cx="5712155" cy="2988919"/>
          </a:xfrm>
          <a:prstGeom prst="rect">
            <a:avLst/>
          </a:prstGeom>
        </p:spPr>
      </p:pic>
    </p:spTree>
    <p:extLst>
      <p:ext uri="{BB962C8B-B14F-4D97-AF65-F5344CB8AC3E}">
        <p14:creationId xmlns:p14="http://schemas.microsoft.com/office/powerpoint/2010/main" val="22599217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4783</TotalTime>
  <Words>5742</Words>
  <Application>Microsoft Office PowerPoint</Application>
  <PresentationFormat>Widescreen</PresentationFormat>
  <Paragraphs>437</Paragraphs>
  <Slides>28</Slides>
  <Notes>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28</vt:i4>
      </vt:variant>
    </vt:vector>
  </HeadingPairs>
  <TitlesOfParts>
    <vt:vector size="38" baseType="lpstr">
      <vt:lpstr>Arial</vt:lpstr>
      <vt:lpstr>Bookman Old Style</vt:lpstr>
      <vt:lpstr>Calibri</vt:lpstr>
      <vt:lpstr>Cambria Math</vt:lpstr>
      <vt:lpstr>Gill Sans MT</vt:lpstr>
      <vt:lpstr>Quattrocento Sans</vt:lpstr>
      <vt:lpstr>Times New Roman</vt:lpstr>
      <vt:lpstr>Wingdings</vt:lpstr>
      <vt:lpstr>Wingdings 3</vt:lpstr>
      <vt:lpstr>Origin</vt:lpstr>
      <vt:lpstr>Z. Gu</vt:lpstr>
      <vt:lpstr>Lecture 3 - Links</vt:lpstr>
      <vt:lpstr>Lecture 3 - Links ANS</vt:lpstr>
      <vt:lpstr>Lecture 5.1 Shortest Paths Algorithms</vt:lpstr>
      <vt:lpstr>Lecture 5.1 Shortest Paths Algorithms ANS</vt:lpstr>
      <vt:lpstr>Lecture 5.2 - Distance-Vector</vt:lpstr>
      <vt:lpstr>Lecture 5.2 - Distance-Vector ANS</vt:lpstr>
      <vt:lpstr>Lecture 5.2 - Distance-Vector ANS</vt:lpstr>
      <vt:lpstr>Lecture 5.3 - Link-State</vt:lpstr>
      <vt:lpstr>Lecture 5.3 - Link-State ANS</vt:lpstr>
      <vt:lpstr>Lecture 5.3 - Link-State ANS</vt:lpstr>
      <vt:lpstr>Lecture 5.3 - Link-State ANS</vt:lpstr>
      <vt:lpstr>Lecture 5.3 - Link-State ANS</vt:lpstr>
      <vt:lpstr>Lecture 6 - IP Addressing </vt:lpstr>
      <vt:lpstr>Lecture 6 - IP Addressing ANS</vt:lpstr>
      <vt:lpstr>Lecture 6 - IP Addressing ANS Details</vt:lpstr>
      <vt:lpstr>Lecture 6 - IP Addressing ANS Details</vt:lpstr>
      <vt:lpstr>Lecture 7 - Routers</vt:lpstr>
      <vt:lpstr>Lecture 7 - Routers ANS </vt:lpstr>
      <vt:lpstr>Lecture 7 – Routers 2</vt:lpstr>
      <vt:lpstr>Lecture 7 – Routers 2</vt:lpstr>
      <vt:lpstr>Lecture 7 – Routers 2 ANS</vt:lpstr>
      <vt:lpstr>Lecture 7 – Routers 2 ANS</vt:lpstr>
      <vt:lpstr>Lecture 7 – Routers 2 ANS</vt:lpstr>
      <vt:lpstr>Lecture 7 – Routers 2 ANS</vt:lpstr>
      <vt:lpstr>Lecture 8 - Inter-Domain Routing</vt:lpstr>
      <vt:lpstr>Lecture 8 - Inter-Domain Routing ANS</vt:lpstr>
      <vt:lpstr>Lecture 8 - Inter-Domain Routing ANS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 Yifeng Zhu Electrical and Computer Engineering University of Maine</dc:title>
  <dc:creator>zhu</dc:creator>
  <cp:lastModifiedBy>Zonghua Gu</cp:lastModifiedBy>
  <cp:revision>278</cp:revision>
  <cp:lastPrinted>2018-02-28T12:51:32Z</cp:lastPrinted>
  <dcterms:created xsi:type="dcterms:W3CDTF">2014-02-09T17:12:51Z</dcterms:created>
  <dcterms:modified xsi:type="dcterms:W3CDTF">2026-04-07T04:40:28Z</dcterms:modified>
</cp:coreProperties>
</file>