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62" r:id="rId4"/>
    <p:sldId id="266" r:id="rId5"/>
    <p:sldId id="264" r:id="rId6"/>
    <p:sldId id="26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A20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69"/>
    <p:restoredTop sz="94671"/>
  </p:normalViewPr>
  <p:slideViewPr>
    <p:cSldViewPr snapToGrid="0" snapToObjects="1">
      <p:cViewPr varScale="1">
        <p:scale>
          <a:sx n="78" d="100"/>
          <a:sy n="78" d="100"/>
        </p:scale>
        <p:origin x="1944"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
        <p:nvSpPr>
          <p:cNvPr id="8" name="TextBox 7">
            <a:extLst>
              <a:ext uri="{FF2B5EF4-FFF2-40B4-BE49-F238E27FC236}">
                <a16:creationId xmlns:a16="http://schemas.microsoft.com/office/drawing/2014/main" id="{9AAE71CB-FC86-5924-BA93-1470A136B44E}"/>
              </a:ext>
            </a:extLst>
          </p:cNvPr>
          <p:cNvSpPr txBox="1"/>
          <p:nvPr userDrawn="1">
            <p:extLst>
              <p:ext uri="{1162E1C5-73C7-4A58-AE30-91384D911F3F}">
                <p184:classification xmlns:p184="http://schemas.microsoft.com/office/powerpoint/2018/4/main" val="hdr"/>
              </p:ext>
            </p:extLst>
          </p:nvPr>
        </p:nvSpPr>
        <p:spPr>
          <a:xfrm>
            <a:off x="8315325" y="63500"/>
            <a:ext cx="787400" cy="121920"/>
          </a:xfrm>
          <a:prstGeom prst="rect">
            <a:avLst/>
          </a:prstGeom>
        </p:spPr>
        <p:txBody>
          <a:bodyPr horzOverflow="overflow" lIns="0" tIns="0" rIns="0" bIns="0">
            <a:spAutoFit/>
          </a:bodyPr>
          <a:lstStyle/>
          <a:p>
            <a:pPr algn="l"/>
            <a:r>
              <a:rPr lang="en-SE" sz="800">
                <a:solidFill>
                  <a:srgbClr val="000000"/>
                </a:solidFill>
                <a:latin typeface="Calibri" panose="020F0502020204030204" pitchFamily="34" charset="0"/>
                <a:ea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uhofstra.github.io/CSC0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aia.cs.umass.edu/kurose_ross/index.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6697"/>
            <a:ext cx="7772400" cy="1470025"/>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t>0</a:t>
            </a:r>
            <a:br>
              <a:rPr lang="en-US" altLang="zh-CN" dirty="0">
                <a:solidFill>
                  <a:schemeClr val="accent1"/>
                </a:solidFill>
              </a:rPr>
            </a:br>
            <a:r>
              <a:rPr lang="en-US" altLang="zh-CN" dirty="0">
                <a:solidFill>
                  <a:schemeClr val="accent1"/>
                </a:solidFill>
              </a:rPr>
              <a:t>Welcome</a:t>
            </a:r>
            <a:r>
              <a:rPr lang="zh-CN" altLang="en-US" dirty="0">
                <a:solidFill>
                  <a:schemeClr val="accent1"/>
                </a:solidFill>
              </a:rPr>
              <a:t> </a:t>
            </a:r>
            <a:r>
              <a:rPr lang="en-US" altLang="zh-CN" dirty="0">
                <a:solidFill>
                  <a:schemeClr val="accent1"/>
                </a:solidFill>
              </a:rPr>
              <a:t>to</a:t>
            </a:r>
            <a:r>
              <a:rPr lang="zh-CN" altLang="en-US" dirty="0">
                <a:solidFill>
                  <a:schemeClr val="accent1"/>
                </a:solidFill>
              </a:rPr>
              <a:t> </a:t>
            </a:r>
            <a:r>
              <a:rPr lang="en-US" altLang="zh-CN" dirty="0">
                <a:solidFill>
                  <a:schemeClr val="accent1"/>
                </a:solidFill>
              </a:rPr>
              <a:t>CSC</a:t>
            </a:r>
            <a:r>
              <a:rPr lang="zh-CN" altLang="en-US" dirty="0">
                <a:solidFill>
                  <a:schemeClr val="accent1"/>
                </a:solidFill>
              </a:rPr>
              <a:t> </a:t>
            </a:r>
            <a:r>
              <a:rPr lang="en-US" altLang="zh-CN" dirty="0">
                <a:solidFill>
                  <a:schemeClr val="accent1"/>
                </a:solidFill>
              </a:rPr>
              <a:t>175</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GB" sz="2000" dirty="0">
                <a:solidFill>
                  <a:schemeClr val="tx1"/>
                </a:solidFill>
              </a:rPr>
              <a:t>Z. Gu</a:t>
            </a:r>
          </a:p>
          <a:p>
            <a:r>
              <a:rPr lang="en-US" sz="2000" dirty="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Instructor Information</a:t>
            </a:r>
          </a:p>
        </p:txBody>
      </p:sp>
      <p:sp>
        <p:nvSpPr>
          <p:cNvPr id="3" name="Content Placeholder 2"/>
          <p:cNvSpPr>
            <a:spLocks noGrp="1"/>
          </p:cNvSpPr>
          <p:nvPr>
            <p:ph idx="1"/>
          </p:nvPr>
        </p:nvSpPr>
        <p:spPr/>
        <p:txBody>
          <a:bodyPr/>
          <a:lstStyle/>
          <a:p>
            <a:pPr>
              <a:lnSpc>
                <a:spcPct val="150000"/>
              </a:lnSpc>
            </a:pPr>
            <a:r>
              <a:rPr lang="en-US" b="1" dirty="0"/>
              <a:t>Instructor: </a:t>
            </a:r>
            <a:r>
              <a:rPr lang="en-US" dirty="0"/>
              <a:t>Dr. Zonghua Gu</a:t>
            </a:r>
          </a:p>
          <a:p>
            <a:pPr>
              <a:lnSpc>
                <a:spcPct val="150000"/>
              </a:lnSpc>
            </a:pPr>
            <a:r>
              <a:rPr lang="en-US" b="1" dirty="0"/>
              <a:t>Email: </a:t>
            </a:r>
            <a:r>
              <a:rPr lang="en-US" dirty="0"/>
              <a:t>Zonghua.Gu@hofstra.edu</a:t>
            </a:r>
          </a:p>
          <a:p>
            <a:pPr>
              <a:lnSpc>
                <a:spcPct val="150000"/>
              </a:lnSpc>
            </a:pPr>
            <a:r>
              <a:rPr lang="en-US" b="1" dirty="0"/>
              <a:t>Office:</a:t>
            </a:r>
            <a:r>
              <a:rPr lang="en-US" dirty="0"/>
              <a:t> SIC 219</a:t>
            </a:r>
          </a:p>
          <a:p>
            <a:pPr>
              <a:lnSpc>
                <a:spcPct val="150000"/>
              </a:lnSpc>
            </a:pPr>
            <a:r>
              <a:rPr lang="en-US" b="1" dirty="0"/>
              <a:t>Office hours: </a:t>
            </a:r>
            <a:r>
              <a:rPr lang="en-US" dirty="0"/>
              <a:t>Tue 3:00-5:00 </a:t>
            </a:r>
            <a:r>
              <a:rPr lang="en-US" altLang="zh-CN" dirty="0"/>
              <a:t>pm</a:t>
            </a:r>
            <a:endParaRPr lang="en-US" sz="2000" dirty="0"/>
          </a:p>
        </p:txBody>
      </p:sp>
    </p:spTree>
    <p:extLst>
      <p:ext uri="{BB962C8B-B14F-4D97-AF65-F5344CB8AC3E}">
        <p14:creationId xmlns:p14="http://schemas.microsoft.com/office/powerpoint/2010/main" val="15505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Goals</a:t>
            </a:r>
          </a:p>
        </p:txBody>
      </p:sp>
      <p:sp>
        <p:nvSpPr>
          <p:cNvPr id="3" name="Content Placeholder 2"/>
          <p:cNvSpPr>
            <a:spLocks noGrp="1"/>
          </p:cNvSpPr>
          <p:nvPr>
            <p:ph idx="1"/>
          </p:nvPr>
        </p:nvSpPr>
        <p:spPr/>
        <p:txBody>
          <a:bodyPr/>
          <a:lstStyle/>
          <a:p>
            <a:pPr>
              <a:lnSpc>
                <a:spcPct val="120000"/>
              </a:lnSpc>
            </a:pPr>
            <a:r>
              <a:rPr lang="en-US" dirty="0"/>
              <a:t>A technical introduction to data communication. Topics include the OSI Reference Model, layer services, protocols, LANs, packet switching and X.25, ISDN, File transfer, virtual terminals, system management and distributed processing.</a:t>
            </a:r>
          </a:p>
          <a:p>
            <a:pPr>
              <a:lnSpc>
                <a:spcPct val="120000"/>
              </a:lnSpc>
            </a:pPr>
            <a:r>
              <a:rPr lang="en-US" dirty="0"/>
              <a:t>Course materials: </a:t>
            </a:r>
            <a:r>
              <a:rPr lang="en-US" dirty="0">
                <a:hlinkClick r:id="rId2"/>
              </a:rPr>
              <a:t>https://guhofstra.github.io/CSC175</a:t>
            </a:r>
            <a:endParaRPr lang="en-US" dirty="0"/>
          </a:p>
          <a:p>
            <a:endParaRPr lang="en-US" dirty="0"/>
          </a:p>
        </p:txBody>
      </p:sp>
    </p:spTree>
    <p:extLst>
      <p:ext uri="{BB962C8B-B14F-4D97-AF65-F5344CB8AC3E}">
        <p14:creationId xmlns:p14="http://schemas.microsoft.com/office/powerpoint/2010/main" val="402164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56E38-426A-6FE2-A3DA-F0837071FFE0}"/>
              </a:ext>
            </a:extLst>
          </p:cNvPr>
          <p:cNvSpPr>
            <a:spLocks noGrp="1"/>
          </p:cNvSpPr>
          <p:nvPr>
            <p:ph type="title"/>
          </p:nvPr>
        </p:nvSpPr>
        <p:spPr/>
        <p:txBody>
          <a:bodyPr/>
          <a:lstStyle/>
          <a:p>
            <a:r>
              <a:rPr lang="en-GB" dirty="0"/>
              <a:t>Course Topics</a:t>
            </a:r>
            <a:endParaRPr lang="en-SE" dirty="0"/>
          </a:p>
        </p:txBody>
      </p:sp>
      <p:sp>
        <p:nvSpPr>
          <p:cNvPr id="3" name="Content Placeholder 2">
            <a:extLst>
              <a:ext uri="{FF2B5EF4-FFF2-40B4-BE49-F238E27FC236}">
                <a16:creationId xmlns:a16="http://schemas.microsoft.com/office/drawing/2014/main" id="{34993DCC-24BC-5477-0E5E-E10FC2FBD4F2}"/>
              </a:ext>
            </a:extLst>
          </p:cNvPr>
          <p:cNvSpPr>
            <a:spLocks noGrp="1"/>
          </p:cNvSpPr>
          <p:nvPr>
            <p:ph idx="1"/>
          </p:nvPr>
        </p:nvSpPr>
        <p:spPr/>
        <p:txBody>
          <a:bodyPr>
            <a:normAutofit lnSpcReduction="10000"/>
          </a:bodyPr>
          <a:lstStyle/>
          <a:p>
            <a:r>
              <a:rPr lang="en-GB" dirty="0"/>
              <a:t>Origins of digital communication;</a:t>
            </a:r>
          </a:p>
          <a:p>
            <a:r>
              <a:rPr lang="en-GB" dirty="0"/>
              <a:t>Basics of network protocols;</a:t>
            </a:r>
          </a:p>
          <a:p>
            <a:r>
              <a:rPr lang="en-GB" dirty="0"/>
              <a:t>Circuit and packet-switched networks;</a:t>
            </a:r>
          </a:p>
          <a:p>
            <a:r>
              <a:rPr lang="en-GB" dirty="0"/>
              <a:t>Physical and link protocols: </a:t>
            </a:r>
            <a:r>
              <a:rPr lang="en-GB" dirty="0" err="1"/>
              <a:t>WiFi</a:t>
            </a:r>
            <a:r>
              <a:rPr lang="en-GB" dirty="0"/>
              <a:t>, Ethernet, cellular</a:t>
            </a:r>
          </a:p>
          <a:p>
            <a:r>
              <a:rPr lang="en-GB" dirty="0"/>
              <a:t>The IP protocol;</a:t>
            </a:r>
          </a:p>
          <a:p>
            <a:r>
              <a:rPr lang="en-GB" dirty="0"/>
              <a:t>Traffic management protocols: TCP, UDP, QUIC;</a:t>
            </a:r>
          </a:p>
          <a:p>
            <a:r>
              <a:rPr lang="en-GB" dirty="0"/>
              <a:t>Test-driven development and executable specifications;</a:t>
            </a:r>
          </a:p>
          <a:p>
            <a:r>
              <a:rPr lang="en-GB" dirty="0"/>
              <a:t>Application protocols: HTTP</a:t>
            </a:r>
          </a:p>
          <a:p>
            <a:r>
              <a:rPr lang="en-GB" dirty="0"/>
              <a:t>Public/private encryption basics</a:t>
            </a:r>
          </a:p>
          <a:p>
            <a:r>
              <a:rPr lang="en-GB" dirty="0"/>
              <a:t>Network security: IPSec, TLS, and certificate authorities</a:t>
            </a:r>
          </a:p>
          <a:p>
            <a:r>
              <a:rPr lang="en-GB" dirty="0"/>
              <a:t>Distributed systems</a:t>
            </a:r>
          </a:p>
          <a:p>
            <a:endParaRPr lang="en-SE" dirty="0"/>
          </a:p>
        </p:txBody>
      </p:sp>
    </p:spTree>
    <p:extLst>
      <p:ext uri="{BB962C8B-B14F-4D97-AF65-F5344CB8AC3E}">
        <p14:creationId xmlns:p14="http://schemas.microsoft.com/office/powerpoint/2010/main" val="28713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Textbook</a:t>
            </a:r>
          </a:p>
        </p:txBody>
      </p:sp>
      <p:sp>
        <p:nvSpPr>
          <p:cNvPr id="3" name="Content Placeholder 2"/>
          <p:cNvSpPr>
            <a:spLocks noGrp="1"/>
          </p:cNvSpPr>
          <p:nvPr>
            <p:ph idx="1"/>
          </p:nvPr>
        </p:nvSpPr>
        <p:spPr/>
        <p:txBody>
          <a:bodyPr>
            <a:normAutofit/>
          </a:bodyPr>
          <a:lstStyle/>
          <a:p>
            <a:pPr fontAlgn="base">
              <a:lnSpc>
                <a:spcPct val="130000"/>
              </a:lnSpc>
              <a:spcAft>
                <a:spcPts val="0"/>
              </a:spcAft>
            </a:pPr>
            <a:r>
              <a:rPr lang="en-GB" dirty="0"/>
              <a:t>Jim Kurose, Keith Ross, Computer Networking: a Top Down Approach (Pearson). 8th edition. </a:t>
            </a:r>
          </a:p>
          <a:p>
            <a:pPr fontAlgn="base">
              <a:lnSpc>
                <a:spcPct val="130000"/>
              </a:lnSpc>
              <a:spcAft>
                <a:spcPts val="0"/>
              </a:spcAft>
            </a:pPr>
            <a:r>
              <a:rPr lang="en-US" dirty="0"/>
              <a:t>Book homepage with video lectures:</a:t>
            </a:r>
          </a:p>
          <a:p>
            <a:pPr lvl="1" fontAlgn="base">
              <a:lnSpc>
                <a:spcPct val="130000"/>
              </a:lnSpc>
            </a:pPr>
            <a:r>
              <a:rPr lang="en-US" dirty="0">
                <a:hlinkClick r:id="rId2"/>
              </a:rPr>
              <a:t>https://gaia.cs.umass.edu/kurose_ross/index.php</a:t>
            </a:r>
            <a:r>
              <a:rPr lang="en-US" dirty="0"/>
              <a:t> </a:t>
            </a:r>
          </a:p>
        </p:txBody>
      </p:sp>
    </p:spTree>
    <p:extLst>
      <p:ext uri="{BB962C8B-B14F-4D97-AF65-F5344CB8AC3E}">
        <p14:creationId xmlns:p14="http://schemas.microsoft.com/office/powerpoint/2010/main" val="5212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sp>
        <p:nvSpPr>
          <p:cNvPr id="3" name="Content Placeholder 2"/>
          <p:cNvSpPr>
            <a:spLocks noGrp="1"/>
          </p:cNvSpPr>
          <p:nvPr>
            <p:ph idx="1"/>
          </p:nvPr>
        </p:nvSpPr>
        <p:spPr>
          <a:xfrm>
            <a:off x="457200" y="4130427"/>
            <a:ext cx="8229600" cy="2550625"/>
          </a:xfrm>
        </p:spPr>
        <p:txBody>
          <a:bodyPr>
            <a:normAutofit/>
          </a:bodyPr>
          <a:lstStyle/>
          <a:p>
            <a:pPr rtl="0" fontAlgn="base">
              <a:spcBef>
                <a:spcPts val="0"/>
              </a:spcBef>
              <a:spcAft>
                <a:spcPts val="0"/>
              </a:spcAft>
              <a:buFont typeface="Arial" panose="020B0604020202020204" pitchFamily="34" charset="0"/>
              <a:buChar char="•"/>
            </a:pPr>
            <a:r>
              <a:rPr lang="en-US" sz="2000" b="1" i="0" u="none" strike="noStrike" dirty="0">
                <a:solidFill>
                  <a:schemeClr val="accent1"/>
                </a:solidFill>
                <a:effectLst/>
                <a:latin typeface="Times New Roman" panose="02020603050405020304" pitchFamily="18" charset="0"/>
              </a:rPr>
              <a:t>Late Days: </a:t>
            </a:r>
            <a:r>
              <a:rPr lang="en-US" sz="2000" b="0" i="0" u="none" strike="noStrike" dirty="0">
                <a:solidFill>
                  <a:srgbClr val="000000"/>
                </a:solidFill>
                <a:effectLst/>
                <a:latin typeface="Times New Roman" panose="02020603050405020304" pitchFamily="18" charset="0"/>
              </a:rPr>
              <a:t>Each student is allowed a total of 3 late days for this class, which may be spent in units of one day (24 hours) on any project(s) throughout the semester. Once your late days have been used up, late work will not receive any credit. Late days are intended to handle all issues, including unexpected problems such as illness. </a:t>
            </a:r>
          </a:p>
        </p:txBody>
      </p:sp>
      <p:sp>
        <p:nvSpPr>
          <p:cNvPr id="4" name="Rectangle 3">
            <a:extLst>
              <a:ext uri="{FF2B5EF4-FFF2-40B4-BE49-F238E27FC236}">
                <a16:creationId xmlns:a16="http://schemas.microsoft.com/office/drawing/2014/main" id="{F4DF00CE-FFB2-0340-90EA-B73DF25FD24B}"/>
              </a:ext>
            </a:extLst>
          </p:cNvPr>
          <p:cNvSpPr txBox="1">
            <a:spLocks noChangeArrowheads="1"/>
          </p:cNvSpPr>
          <p:nvPr/>
        </p:nvSpPr>
        <p:spPr bwMode="auto">
          <a:xfrm>
            <a:off x="76200" y="1324706"/>
            <a:ext cx="8991600"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2000" b="0">
                <a:solidFill>
                  <a:schemeClr val="tx1"/>
                </a:solidFill>
                <a:latin typeface="맑은 고딕" pitchFamily="50" charset="-127"/>
                <a:ea typeface="맑은 고딕" pitchFamily="50" charset="-127"/>
                <a:cs typeface="+mn-cs"/>
              </a:defRPr>
            </a:lvl1pPr>
            <a:lvl2pPr marL="742950" indent="-285750" algn="l" rtl="0" eaLnBrk="0" fontAlgn="base" latinLnBrk="1" hangingPunct="0">
              <a:lnSpc>
                <a:spcPct val="150000"/>
              </a:lnSpc>
              <a:spcBef>
                <a:spcPct val="20000"/>
              </a:spcBef>
              <a:spcAft>
                <a:spcPct val="0"/>
              </a:spcAft>
              <a:buClr>
                <a:srgbClr val="002060"/>
              </a:buClr>
              <a:buSzPct val="100000"/>
              <a:buFont typeface="Wingdings" pitchFamily="2" charset="2"/>
              <a:buChar char=""/>
              <a:defRPr kumimoji="1" sz="1800">
                <a:solidFill>
                  <a:schemeClr val="tx1"/>
                </a:solidFill>
                <a:latin typeface="맑은 고딕" pitchFamily="50" charset="-127"/>
                <a:ea typeface="맑은 고딕" pitchFamily="50" charset="-127"/>
              </a:defRPr>
            </a:lvl2pPr>
            <a:lvl3pPr marL="11430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600">
                <a:solidFill>
                  <a:schemeClr val="tx1"/>
                </a:solidFill>
                <a:latin typeface="맑은 고딕" pitchFamily="50" charset="-127"/>
                <a:ea typeface="맑은 고딕" pitchFamily="50" charset="-127"/>
              </a:defRPr>
            </a:lvl3pPr>
            <a:lvl4pPr marL="1600200" indent="-228600" algn="l" rtl="0" eaLnBrk="0" fontAlgn="base" latinLnBrk="1" hangingPunct="0">
              <a:lnSpc>
                <a:spcPct val="150000"/>
              </a:lnSpc>
              <a:spcBef>
                <a:spcPct val="20000"/>
              </a:spcBef>
              <a:spcAft>
                <a:spcPct val="0"/>
              </a:spcAft>
              <a:buClr>
                <a:srgbClr val="002060"/>
              </a:buClr>
              <a:buSzPct val="65000"/>
              <a:buFont typeface="Wingdings" pitchFamily="2" charset="2"/>
              <a:buChar char=""/>
              <a:defRPr kumimoji="1" sz="1400">
                <a:solidFill>
                  <a:schemeClr val="tx1"/>
                </a:solidFill>
                <a:latin typeface="맑은 고딕" pitchFamily="50" charset="-127"/>
                <a:ea typeface="맑은 고딕" pitchFamily="50" charset="-127"/>
              </a:defRPr>
            </a:lvl4pPr>
            <a:lvl5pPr marL="2057400" indent="-228600" algn="l" rtl="0" eaLnBrk="0" fontAlgn="base" latinLnBrk="1" hangingPunct="0">
              <a:lnSpc>
                <a:spcPct val="150000"/>
              </a:lnSpc>
              <a:spcBef>
                <a:spcPct val="20000"/>
              </a:spcBef>
              <a:spcAft>
                <a:spcPct val="0"/>
              </a:spcAft>
              <a:buClr>
                <a:srgbClr val="002060"/>
              </a:buClr>
              <a:buFont typeface="Wingdings" pitchFamily="2" charset="2"/>
              <a:buChar char=""/>
              <a:defRPr kumimoji="1" sz="1400">
                <a:solidFill>
                  <a:schemeClr val="tx1"/>
                </a:solidFill>
                <a:latin typeface="맑은 고딕" pitchFamily="50" charset="-127"/>
                <a:ea typeface="맑은 고딕" pitchFamily="50" charset="-127"/>
              </a:defRPr>
            </a:lvl5pPr>
            <a:lvl6pPr marL="2514600" indent="-228600" algn="l" rtl="0" eaLnBrk="1" fontAlgn="base" latinLnBrk="1" hangingPunct="1">
              <a:spcBef>
                <a:spcPct val="20000"/>
              </a:spcBef>
              <a:spcAft>
                <a:spcPct val="0"/>
              </a:spcAft>
              <a:buChar char="»"/>
              <a:defRPr kumimoji="1" sz="2000">
                <a:solidFill>
                  <a:schemeClr val="tx1"/>
                </a:solidFill>
                <a:latin typeface="+mn-lt"/>
                <a:ea typeface="+mn-ea"/>
              </a:defRPr>
            </a:lvl6pPr>
            <a:lvl7pPr marL="2971800" indent="-228600" algn="l" rtl="0" eaLnBrk="1" fontAlgn="base" latinLnBrk="1" hangingPunct="1">
              <a:spcBef>
                <a:spcPct val="20000"/>
              </a:spcBef>
              <a:spcAft>
                <a:spcPct val="0"/>
              </a:spcAft>
              <a:buChar char="»"/>
              <a:defRPr kumimoji="1" sz="2000">
                <a:solidFill>
                  <a:schemeClr val="tx1"/>
                </a:solidFill>
                <a:latin typeface="+mn-lt"/>
                <a:ea typeface="+mn-ea"/>
              </a:defRPr>
            </a:lvl7pPr>
            <a:lvl8pPr marL="3429000" indent="-228600" algn="l" rtl="0" eaLnBrk="1" fontAlgn="base" latinLnBrk="1" hangingPunct="1">
              <a:spcBef>
                <a:spcPct val="20000"/>
              </a:spcBef>
              <a:spcAft>
                <a:spcPct val="0"/>
              </a:spcAft>
              <a:buChar char="»"/>
              <a:defRPr kumimoji="1" sz="2000">
                <a:solidFill>
                  <a:schemeClr val="tx1"/>
                </a:solidFill>
                <a:latin typeface="+mn-lt"/>
                <a:ea typeface="+mn-ea"/>
              </a:defRPr>
            </a:lvl8pPr>
            <a:lvl9pPr marL="3886200" indent="-228600" algn="l" rtl="0" eaLnBrk="1" fontAlgn="base" latinLnBrk="1" hangingPunct="1">
              <a:spcBef>
                <a:spcPct val="20000"/>
              </a:spcBef>
              <a:spcAft>
                <a:spcPct val="0"/>
              </a:spcAft>
              <a:buChar char="»"/>
              <a:defRPr kumimoji="1" sz="2000">
                <a:solidFill>
                  <a:schemeClr val="tx1"/>
                </a:solidFill>
                <a:latin typeface="+mn-lt"/>
                <a:ea typeface="+mn-ea"/>
              </a:defRPr>
            </a:lvl9pPr>
          </a:lstStyle>
          <a:p>
            <a:pPr lvl="1">
              <a:buFont typeface="Arial" panose="020B0604020202020204" pitchFamily="34" charset="0"/>
              <a:buChar char="•"/>
              <a:tabLst>
                <a:tab pos="2055813" algn="l"/>
                <a:tab pos="2684463" algn="l"/>
              </a:tabLst>
            </a:pPr>
            <a:r>
              <a:rPr lang="en-GB" altLang="x-none" sz="2000" kern="0" dirty="0"/>
              <a:t>Midterm exam: 30%</a:t>
            </a:r>
          </a:p>
          <a:p>
            <a:pPr lvl="1">
              <a:buFont typeface="Arial" panose="020B0604020202020204" pitchFamily="34" charset="0"/>
              <a:buChar char="•"/>
              <a:tabLst>
                <a:tab pos="2055813" algn="l"/>
                <a:tab pos="2684463" algn="l"/>
              </a:tabLst>
            </a:pPr>
            <a:r>
              <a:rPr lang="en-GB" altLang="x-none" sz="2000" kern="0" dirty="0"/>
              <a:t>Final Exam: 50%</a:t>
            </a:r>
          </a:p>
          <a:p>
            <a:pPr lvl="1">
              <a:buFont typeface="Arial" panose="020B0604020202020204" pitchFamily="34" charset="0"/>
              <a:buChar char="•"/>
              <a:tabLst>
                <a:tab pos="2055813" algn="l"/>
                <a:tab pos="2684463" algn="l"/>
              </a:tabLst>
            </a:pPr>
            <a:r>
              <a:rPr lang="en-GB" altLang="x-none" sz="2000" kern="0" dirty="0"/>
              <a:t>Assignments/Labs: 20%</a:t>
            </a:r>
          </a:p>
        </p:txBody>
      </p:sp>
    </p:spTree>
    <p:extLst>
      <p:ext uri="{BB962C8B-B14F-4D97-AF65-F5344CB8AC3E}">
        <p14:creationId xmlns:p14="http://schemas.microsoft.com/office/powerpoint/2010/main" val="3772300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f13b610e-d3b5-490f-b165-988100e8232a}" enabled="1" method="Standard" siteId="{5a4ba6f9-f531-4f32-9467-398f19e69de4}" contentBits="1" removed="0"/>
</clbl:labelList>
</file>

<file path=docProps/app.xml><?xml version="1.0" encoding="utf-8"?>
<Properties xmlns="http://schemas.openxmlformats.org/officeDocument/2006/extended-properties" xmlns:vt="http://schemas.openxmlformats.org/officeDocument/2006/docPropsVTypes">
  <TotalTime>2968</TotalTime>
  <Words>301</Words>
  <Application>Microsoft Office PowerPoint</Application>
  <PresentationFormat>On-screen Show (4:3)</PresentationFormat>
  <Paragraphs>33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Helvetica</vt:lpstr>
      <vt:lpstr>Times New Roman</vt:lpstr>
      <vt:lpstr>Wingdings</vt:lpstr>
      <vt:lpstr>Office Theme</vt:lpstr>
      <vt:lpstr>Lecture 0 Welcome to CSC 175</vt:lpstr>
      <vt:lpstr>Instructor Information</vt:lpstr>
      <vt:lpstr>Course Goals</vt:lpstr>
      <vt:lpstr>Course Topics</vt:lpstr>
      <vt:lpstr>Textbook</vt:lpstr>
      <vt:lpstr>Grading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96</cp:revision>
  <dcterms:created xsi:type="dcterms:W3CDTF">2018-08-13T22:58:39Z</dcterms:created>
  <dcterms:modified xsi:type="dcterms:W3CDTF">2024-09-04T21:35:47Z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Begränsad delning</vt:lpwstr>
  </property>
</Properties>
</file>