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439" r:id="rId4"/>
    <p:sldId id="440" r:id="rId5"/>
    <p:sldId id="314" r:id="rId6"/>
    <p:sldId id="317" r:id="rId7"/>
    <p:sldId id="404" r:id="rId8"/>
    <p:sldId id="451" r:id="rId9"/>
    <p:sldId id="445" r:id="rId10"/>
    <p:sldId id="446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43" r:id="rId19"/>
    <p:sldId id="417" r:id="rId20"/>
    <p:sldId id="418" r:id="rId21"/>
    <p:sldId id="421" r:id="rId22"/>
    <p:sldId id="424" r:id="rId23"/>
    <p:sldId id="422" r:id="rId24"/>
    <p:sldId id="423" r:id="rId25"/>
    <p:sldId id="425" r:id="rId26"/>
    <p:sldId id="426" r:id="rId27"/>
    <p:sldId id="427" r:id="rId28"/>
    <p:sldId id="318" r:id="rId29"/>
    <p:sldId id="370" r:id="rId30"/>
    <p:sldId id="452" r:id="rId31"/>
    <p:sldId id="407" r:id="rId32"/>
    <p:sldId id="408" r:id="rId33"/>
    <p:sldId id="438" r:id="rId34"/>
    <p:sldId id="428" r:id="rId35"/>
    <p:sldId id="332" r:id="rId36"/>
    <p:sldId id="344" r:id="rId37"/>
    <p:sldId id="378" r:id="rId38"/>
    <p:sldId id="382" r:id="rId39"/>
  </p:sldIdLst>
  <p:sldSz cx="9144000" cy="6858000" type="screen4x3"/>
  <p:notesSz cx="6184900" cy="9321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E1D"/>
    <a:srgbClr val="2000EA"/>
    <a:srgbClr val="FF6100"/>
    <a:srgbClr val="FB0008"/>
    <a:srgbClr val="E6A20E"/>
    <a:srgbClr val="140087"/>
    <a:srgbClr val="1700AE"/>
    <a:srgbClr val="112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70196" autoAdjust="0"/>
  </p:normalViewPr>
  <p:slideViewPr>
    <p:cSldViewPr snapToGrid="0" snapToObjects="1">
      <p:cViewPr varScale="1">
        <p:scale>
          <a:sx n="58" d="100"/>
          <a:sy n="58" d="100"/>
        </p:scale>
        <p:origin x="229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23:13:41.3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23:02:36.7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680123" cy="467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503346" y="0"/>
            <a:ext cx="2680123" cy="467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CF57B-C747-FC49-8C8F-81AE37C96CA4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165225"/>
            <a:ext cx="4194175" cy="3146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18490" y="4486116"/>
            <a:ext cx="4947920" cy="3670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54093"/>
            <a:ext cx="2680123" cy="467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03346" y="8854093"/>
            <a:ext cx="2680123" cy="467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62E29-99FC-EB40-923F-D38E4FE7B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69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99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Dijkstra's Algorithm:</a:t>
            </a:r>
          </a:p>
          <a:p>
            <a:r>
              <a:rPr lang="en-GB" dirty="0"/>
              <a:t>- Finds the shortest path from a single </a:t>
            </a:r>
            <a:r>
              <a:rPr lang="en-GB"/>
              <a:t>source vertex </a:t>
            </a:r>
            <a:r>
              <a:rPr lang="en-GB" dirty="0"/>
              <a:t>to all other vertices in a graph with non-negative edge weights.</a:t>
            </a:r>
          </a:p>
          <a:p>
            <a:endParaRPr lang="en-GB" dirty="0"/>
          </a:p>
          <a:p>
            <a:r>
              <a:rPr lang="en-GB" dirty="0"/>
              <a:t>**Bellman-Ford Algorithm:**</a:t>
            </a:r>
          </a:p>
          <a:p>
            <a:r>
              <a:rPr lang="en-GB" dirty="0"/>
              <a:t>- Finds the shortest path from a single </a:t>
            </a:r>
            <a:r>
              <a:rPr lang="en-GB"/>
              <a:t>source vertex </a:t>
            </a:r>
            <a:r>
              <a:rPr lang="en-GB" dirty="0"/>
              <a:t>to all other vertices in a graph, even with negative edge weights.</a:t>
            </a:r>
          </a:p>
          <a:p>
            <a:r>
              <a:rPr lang="en-GB" dirty="0"/>
              <a:t>- Can detect negative cycles in the graph.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Time complexity of O(V^2) for a dense graph and O(E log V) for a sparse graph.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Time complexity of O(VE), where V is the number of vertices and E is the number of edges in the graph.</a:t>
            </a:r>
          </a:p>
          <a:p>
            <a:r>
              <a:rPr lang="en-GB" dirty="0"/>
              <a:t>, where V is the number of vertices</a:t>
            </a:r>
          </a:p>
          <a:p>
            <a:r>
              <a:rPr lang="en-GB" dirty="0"/>
              <a:t>## Edge Weight Handling</a:t>
            </a:r>
          </a:p>
          <a:p>
            <a:endParaRPr lang="en-GB" dirty="0"/>
          </a:p>
          <a:p>
            <a:r>
              <a:rPr lang="en-GB" dirty="0"/>
              <a:t>**Dijkstra's Algorithm:**</a:t>
            </a:r>
          </a:p>
          <a:p>
            <a:r>
              <a:rPr lang="en-GB" dirty="0"/>
              <a:t>- Works only on graphs with non-negative edge weights.</a:t>
            </a:r>
          </a:p>
          <a:p>
            <a:endParaRPr lang="en-GB" dirty="0"/>
          </a:p>
          <a:p>
            <a:r>
              <a:rPr lang="en-GB" dirty="0"/>
              <a:t>**</a:t>
            </a:r>
            <a:r>
              <a:rPr lang="en-GB" b="1" dirty="0"/>
              <a:t>Bellman-Ford Algorithm</a:t>
            </a:r>
            <a:r>
              <a:rPr lang="en-GB" dirty="0"/>
              <a:t>:**</a:t>
            </a:r>
          </a:p>
          <a:p>
            <a:r>
              <a:rPr lang="en-GB" dirty="0"/>
              <a:t>- Can handle graphs with negative edge weights.</a:t>
            </a:r>
          </a:p>
          <a:p>
            <a:r>
              <a:rPr lang="en-GB" dirty="0"/>
              <a:t>- Can detect negative cycles.</a:t>
            </a:r>
          </a:p>
          <a:p>
            <a:endParaRPr lang="en-GB" dirty="0"/>
          </a:p>
          <a:p>
            <a:r>
              <a:rPr lang="en-GB" dirty="0"/>
              <a:t>## Performance</a:t>
            </a:r>
          </a:p>
          <a:p>
            <a:endParaRPr lang="en-GB" dirty="0"/>
          </a:p>
          <a:p>
            <a:r>
              <a:rPr lang="en-GB" dirty="0"/>
              <a:t>Dijkstra's Algorithm:</a:t>
            </a:r>
          </a:p>
          <a:p>
            <a:r>
              <a:rPr lang="en-GB" dirty="0"/>
              <a:t>- More efficient for graphs with non-negative weights.</a:t>
            </a:r>
          </a:p>
          <a:p>
            <a:r>
              <a:rPr lang="en-GB" dirty="0"/>
              <a:t>- Time complexity: O(V log V + E) with a binary heap implementation, where V is the number of vertices and E is the number of edges.</a:t>
            </a:r>
          </a:p>
          <a:p>
            <a:endParaRPr lang="en-GB" dirty="0"/>
          </a:p>
          <a:p>
            <a:r>
              <a:rPr lang="en-GB" dirty="0"/>
              <a:t>**Bellman-Ford Algorithm:**</a:t>
            </a:r>
          </a:p>
          <a:p>
            <a:r>
              <a:rPr lang="en-GB" dirty="0"/>
              <a:t>- Generally slower than Dijkstra's.</a:t>
            </a:r>
          </a:p>
          <a:p>
            <a:r>
              <a:rPr lang="en-GB" dirty="0"/>
              <a:t>- Time complexity: O(VE), where V is the number of vertices and E is the number of edges.</a:t>
            </a:r>
          </a:p>
          <a:p>
            <a:endParaRPr lang="en-GB" dirty="0"/>
          </a:p>
          <a:p>
            <a:r>
              <a:rPr lang="en-GB" dirty="0"/>
              <a:t>## Implementation</a:t>
            </a:r>
          </a:p>
          <a:p>
            <a:endParaRPr lang="en-GB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8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Dijkstra’s Algorithm is greedy and optimal: any vertex that has been visited should have its shortest distance to the source. 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2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 2. Topological sort algorithm. (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directed cycles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2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which follows the edge arrow direction for directed graphs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33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SE" dirty="0"/>
              <a:t>David Kauchak</a:t>
            </a:r>
          </a:p>
          <a:p>
            <a:r>
              <a:rPr lang="en-US" altLang="en-SE" dirty="0"/>
              <a:t>cs161</a:t>
            </a:r>
          </a:p>
          <a:p>
            <a:r>
              <a:rPr lang="en-US" altLang="en-SE" dirty="0"/>
              <a:t>Summer 2009</a:t>
            </a:r>
          </a:p>
          <a:p>
            <a:r>
              <a:rPr lang="en-US" altLang="en-SE" dirty="0"/>
              <a:t>Graphs: MSTs</a:t>
            </a:r>
            <a:br>
              <a:rPr lang="en-US" altLang="en-SE" dirty="0"/>
            </a:br>
            <a:r>
              <a:rPr lang="en-US" altLang="en-SE" dirty="0"/>
              <a:t>and Shortest Paths https://cs.pomona.edu/~dkauchak/classes/algorithms/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7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94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Now, Relax all the edges one more time i.e. the </a:t>
            </a: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Nth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 time and based on the below two cases we can detect the negative cycle: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Case 1 (Negative cycle exists): For any </a:t>
            </a: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edge(u, v, weight), if </a:t>
            </a:r>
            <a:r>
              <a:rPr lang="en-GB" b="1" i="0" dirty="0" err="1">
                <a:solidFill>
                  <a:srgbClr val="273239"/>
                </a:solidFill>
                <a:effectLst/>
                <a:latin typeface="Nunito" pitchFamily="2" charset="0"/>
              </a:rPr>
              <a:t>dist</a:t>
            </a: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[u] + weight &lt; </a:t>
            </a:r>
            <a:r>
              <a:rPr lang="en-GB" b="1" i="0" dirty="0" err="1">
                <a:solidFill>
                  <a:srgbClr val="273239"/>
                </a:solidFill>
                <a:effectLst/>
                <a:latin typeface="Nunito" pitchFamily="2" charset="0"/>
              </a:rPr>
              <a:t>dist</a:t>
            </a: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[v]</a:t>
            </a:r>
            <a:endParaRPr lang="en-GB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Case 2 (No Negative cycle) : case 1 fails for all the edges.</a:t>
            </a:r>
          </a:p>
          <a:p>
            <a:endParaRPr lang="en-GB" dirty="0"/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Initialize distance array </a:t>
            </a:r>
            <a:r>
              <a:rPr lang="en-GB" b="0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[] for each vertex ‘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 as </a:t>
            </a:r>
            <a:r>
              <a:rPr lang="en-GB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[v] = INFINITY</a:t>
            </a: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Assume any vertex (let’s say ‘0’) as source and assign </a:t>
            </a:r>
            <a:r>
              <a:rPr lang="en-GB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Relax all the 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edges(</a:t>
            </a:r>
            <a:r>
              <a:rPr lang="en-GB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u,v,weight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N-1</a:t>
            </a: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times as per the below condition: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[v] = minimum(</a:t>
            </a:r>
            <a:r>
              <a:rPr lang="en-GB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[v], </a:t>
            </a:r>
            <a:r>
              <a:rPr lang="en-GB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[u] + weight)</a:t>
            </a:r>
            <a:endParaRPr lang="en-GB" b="0" i="0" dirty="0">
              <a:solidFill>
                <a:srgbClr val="27323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Now, Relax all the edges one more time i.e. the 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Nth</a:t>
            </a: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time and based on the below two cases we can detect the negative cycle: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Case 1 (Negative cycle exists): For any 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edge(u, v, weight), if </a:t>
            </a:r>
            <a:r>
              <a:rPr lang="en-GB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[u] + weight &lt; </a:t>
            </a:r>
            <a:r>
              <a:rPr lang="en-GB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[v]</a:t>
            </a:r>
            <a:endParaRPr lang="en-GB" b="0" i="0" dirty="0">
              <a:solidFill>
                <a:srgbClr val="27323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Case 2 (No Negative cycle) : case 1 fails for all the edges.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15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Initialize distance array </a:t>
            </a:r>
            <a:r>
              <a:rPr lang="en-GB" b="0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[] for each vertex ‘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 as </a:t>
            </a:r>
            <a:r>
              <a:rPr lang="en-GB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[v] = INFINITY</a:t>
            </a: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Assume any vertex (let’s say ‘0’) as source and assign </a:t>
            </a:r>
            <a:r>
              <a:rPr lang="en-GB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Relax all the 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edges(</a:t>
            </a:r>
            <a:r>
              <a:rPr lang="en-GB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u,v,weight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N-1</a:t>
            </a: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times as per the below condition: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[v] = minimum(</a:t>
            </a:r>
            <a:r>
              <a:rPr lang="en-GB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[v], </a:t>
            </a:r>
            <a:r>
              <a:rPr lang="en-GB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[u] + weight)</a:t>
            </a:r>
            <a:endParaRPr lang="en-GB" b="0" i="0" dirty="0">
              <a:solidFill>
                <a:srgbClr val="27323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Now, Relax all the edges one more time i.e. the 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Nth</a:t>
            </a: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time and based on the below two cases we can detect the negative cycle: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Case 1 (Negative cycle exists): For any 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edge(u, v, weight), if </a:t>
            </a:r>
            <a:r>
              <a:rPr lang="en-GB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[u] + weight &lt; </a:t>
            </a:r>
            <a:r>
              <a:rPr lang="en-GB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GB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[v]</a:t>
            </a:r>
            <a:endParaRPr lang="en-GB" b="0" i="0" dirty="0">
              <a:solidFill>
                <a:srgbClr val="27323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Case 2 (No Negative cycle) : case 1 fails for all the edges.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50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Best Case: O(E), when distance array after 1st and 2nd relaxation are same , we can simply stop further processing after one iteration</a:t>
            </a:r>
          </a:p>
          <a:p>
            <a:endParaRPr lang="en-GB" dirty="0"/>
          </a:p>
          <a:p>
            <a:r>
              <a:rPr lang="en-GB" dirty="0"/>
              <a:t>What is the time complexity of Bellman-Ford single-source shortest path algorithm on a complete graph of n vertices?</a:t>
            </a:r>
          </a:p>
          <a:p>
            <a:r>
              <a:rPr lang="en-GB" dirty="0"/>
              <a:t>ANS: O</a:t>
            </a:r>
            <a:r>
              <a:rPr lang="el-GR" dirty="0"/>
              <a:t>(</a:t>
            </a:r>
            <a:r>
              <a:rPr lang="en-GB" dirty="0"/>
              <a:t>V3)</a:t>
            </a:r>
          </a:p>
          <a:p>
            <a:r>
              <a:rPr lang="en-GB" dirty="0"/>
              <a:t>Time complexity of Bellman-Ford Algorithm Example 1 is O(VE) where V is number of vertices and E is number edges . If the graph is complete, the value of E becomes O(V2). So overall time complexity becomes O(V3)</a:t>
            </a: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2E29-99FC-EB40-923F-D38E4FE7BE7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4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6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6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2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8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6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8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7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5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5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2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21443-D73C-634A-A910-7320408C156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9" Type="http://schemas.openxmlformats.org/officeDocument/2006/relationships/image" Target="NULL"/><Relationship Id="rId1" Type="http://schemas.openxmlformats.org/officeDocument/2006/relationships/slideLayout" Target="../slideLayouts/slideLayout2.xml"/><Relationship Id="rId58" Type="http://schemas.openxmlformats.org/officeDocument/2006/relationships/image" Target="NULL"/><Relationship Id="rId57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1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9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2.png"/><Relationship Id="rId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350.png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8" Type="http://schemas.openxmlformats.org/officeDocument/2006/relationships/image" Target="NULL"/><Relationship Id="rId57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121" y="1146752"/>
            <a:ext cx="7952128" cy="262520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1"/>
                </a:solidFill>
              </a:rPr>
              <a:t>Lecture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/>
              <a:t>5.0</a:t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en-US" dirty="0"/>
              <a:t>Shortest Paths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Department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of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Computer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Science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Hofstra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University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56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46750-7909-E72D-37FE-74DCF2CE7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FFE92-697A-4888-AA13-BBAE323D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77" y="274638"/>
            <a:ext cx="6194323" cy="1143000"/>
          </a:xfrm>
        </p:spPr>
        <p:txBody>
          <a:bodyPr>
            <a:normAutofit/>
          </a:bodyPr>
          <a:lstStyle/>
          <a:p>
            <a:r>
              <a:rPr lang="en-GB" sz="2400" dirty="0"/>
              <a:t>Toy Example: </a:t>
            </a:r>
            <a:r>
              <a:rPr lang="en-US" altLang="zh-CN" sz="2400" dirty="0"/>
              <a:t>find shortest path </a:t>
            </a:r>
            <a:r>
              <a:rPr lang="en-GB" sz="2400" dirty="0"/>
              <a:t>starting from source vertex S for directed graph</a:t>
            </a:r>
            <a:endParaRPr lang="en-S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Content Placeholder 4">
                <a:extLst>
                  <a:ext uri="{FF2B5EF4-FFF2-40B4-BE49-F238E27FC236}">
                    <a16:creationId xmlns:a16="http://schemas.microsoft.com/office/drawing/2014/main" id="{DC8445C8-CD1A-8C4A-1128-521DE21516F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52850" y="1760676"/>
              <a:ext cx="1408679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Content Placeholder 4">
                <a:extLst>
                  <a:ext uri="{FF2B5EF4-FFF2-40B4-BE49-F238E27FC236}">
                    <a16:creationId xmlns:a16="http://schemas.microsoft.com/office/drawing/2014/main" id="{50A8CA28-E165-4870-AF58-6347FA3B1CB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09205134"/>
                  </p:ext>
                </p:extLst>
              </p:nvPr>
            </p:nvGraphicFramePr>
            <p:xfrm>
              <a:off x="252850" y="1760676"/>
              <a:ext cx="1408679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7"/>
                          <a:stretch>
                            <a:fillRect l="-100000" t="-209836" r="-107792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7"/>
                          <a:stretch>
                            <a:fillRect l="-100000" t="-309836" r="-107792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0BF3F8EB-6482-B1F7-F8B4-2D0318E452B9}"/>
              </a:ext>
            </a:extLst>
          </p:cNvPr>
          <p:cNvSpPr/>
          <p:nvPr/>
        </p:nvSpPr>
        <p:spPr>
          <a:xfrm>
            <a:off x="1701863" y="2243838"/>
            <a:ext cx="797013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5C4424-A582-1C7E-2AB5-F7E04C23EE2F}"/>
              </a:ext>
            </a:extLst>
          </p:cNvPr>
          <p:cNvSpPr txBox="1"/>
          <p:nvPr/>
        </p:nvSpPr>
        <p:spPr>
          <a:xfrm>
            <a:off x="1689775" y="194178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Visit S</a:t>
            </a:r>
            <a:endParaRPr lang="en-SE" dirty="0"/>
          </a:p>
        </p:txBody>
      </p:sp>
      <p:graphicFrame>
        <p:nvGraphicFramePr>
          <p:cNvPr id="23" name="Content Placeholder 4">
            <a:extLst>
              <a:ext uri="{FF2B5EF4-FFF2-40B4-BE49-F238E27FC236}">
                <a16:creationId xmlns:a16="http://schemas.microsoft.com/office/drawing/2014/main" id="{6473E2FF-7E0C-12FA-43D1-3F424DACDA2B}"/>
              </a:ext>
            </a:extLst>
          </p:cNvPr>
          <p:cNvGraphicFramePr>
            <a:graphicFrameLocks/>
          </p:cNvGraphicFramePr>
          <p:nvPr/>
        </p:nvGraphicFramePr>
        <p:xfrm>
          <a:off x="2548787" y="1760676"/>
          <a:ext cx="14086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22">
                  <a:extLst>
                    <a:ext uri="{9D8B030D-6E8A-4147-A177-3AD203B41FA5}">
                      <a16:colId xmlns:a16="http://schemas.microsoft.com/office/drawing/2014/main" val="1437393818"/>
                    </a:ext>
                  </a:extLst>
                </a:gridCol>
                <a:gridCol w="468086">
                  <a:extLst>
                    <a:ext uri="{9D8B030D-6E8A-4147-A177-3AD203B41FA5}">
                      <a16:colId xmlns:a16="http://schemas.microsoft.com/office/drawing/2014/main" val="3865283362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2508205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PN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5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3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3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663048"/>
                  </a:ext>
                </a:extLst>
              </a:tr>
            </a:tbl>
          </a:graphicData>
        </a:graphic>
      </p:graphicFrame>
      <p:sp>
        <p:nvSpPr>
          <p:cNvPr id="24" name="Arrow: Right 23">
            <a:extLst>
              <a:ext uri="{FF2B5EF4-FFF2-40B4-BE49-F238E27FC236}">
                <a16:creationId xmlns:a16="http://schemas.microsoft.com/office/drawing/2014/main" id="{7E08CFF2-E9DA-A5F1-5EDF-C2F45D079047}"/>
              </a:ext>
            </a:extLst>
          </p:cNvPr>
          <p:cNvSpPr/>
          <p:nvPr/>
        </p:nvSpPr>
        <p:spPr>
          <a:xfrm>
            <a:off x="4024975" y="2213882"/>
            <a:ext cx="797013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42FC92-3961-AE3B-77DF-163DF311FC1A}"/>
              </a:ext>
            </a:extLst>
          </p:cNvPr>
          <p:cNvSpPr txBox="1"/>
          <p:nvPr/>
        </p:nvSpPr>
        <p:spPr>
          <a:xfrm>
            <a:off x="3999263" y="19118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Visit A</a:t>
            </a:r>
            <a:endParaRPr lang="en-SE" dirty="0"/>
          </a:p>
        </p:txBody>
      </p:sp>
      <p:graphicFrame>
        <p:nvGraphicFramePr>
          <p:cNvPr id="26" name="Content Placeholder 4">
            <a:extLst>
              <a:ext uri="{FF2B5EF4-FFF2-40B4-BE49-F238E27FC236}">
                <a16:creationId xmlns:a16="http://schemas.microsoft.com/office/drawing/2014/main" id="{1595A4FD-3808-F5CC-486B-14F895674909}"/>
              </a:ext>
            </a:extLst>
          </p:cNvPr>
          <p:cNvGraphicFramePr>
            <a:graphicFrameLocks/>
          </p:cNvGraphicFramePr>
          <p:nvPr/>
        </p:nvGraphicFramePr>
        <p:xfrm>
          <a:off x="4970374" y="1730720"/>
          <a:ext cx="14086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22">
                  <a:extLst>
                    <a:ext uri="{9D8B030D-6E8A-4147-A177-3AD203B41FA5}">
                      <a16:colId xmlns:a16="http://schemas.microsoft.com/office/drawing/2014/main" val="1437393818"/>
                    </a:ext>
                  </a:extLst>
                </a:gridCol>
                <a:gridCol w="468086">
                  <a:extLst>
                    <a:ext uri="{9D8B030D-6E8A-4147-A177-3AD203B41FA5}">
                      <a16:colId xmlns:a16="http://schemas.microsoft.com/office/drawing/2014/main" val="3865283362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2508205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PN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5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3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3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663048"/>
                  </a:ext>
                </a:extLst>
              </a:tr>
            </a:tbl>
          </a:graphicData>
        </a:graphic>
      </p:graphicFrame>
      <p:sp>
        <p:nvSpPr>
          <p:cNvPr id="27" name="Arrow: Right 26">
            <a:extLst>
              <a:ext uri="{FF2B5EF4-FFF2-40B4-BE49-F238E27FC236}">
                <a16:creationId xmlns:a16="http://schemas.microsoft.com/office/drawing/2014/main" id="{193975E6-BD20-379D-55E1-599BA0CB0CE1}"/>
              </a:ext>
            </a:extLst>
          </p:cNvPr>
          <p:cNvSpPr/>
          <p:nvPr/>
        </p:nvSpPr>
        <p:spPr>
          <a:xfrm>
            <a:off x="6508826" y="2213882"/>
            <a:ext cx="797013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7718DE-7A77-1BF9-E260-EDBA266CDE56}"/>
              </a:ext>
            </a:extLst>
          </p:cNvPr>
          <p:cNvSpPr txBox="1"/>
          <p:nvPr/>
        </p:nvSpPr>
        <p:spPr>
          <a:xfrm>
            <a:off x="6483113" y="19118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Visit B</a:t>
            </a:r>
            <a:endParaRPr lang="en-SE" dirty="0"/>
          </a:p>
        </p:txBody>
      </p:sp>
      <p:graphicFrame>
        <p:nvGraphicFramePr>
          <p:cNvPr id="29" name="Content Placeholder 4">
            <a:extLst>
              <a:ext uri="{FF2B5EF4-FFF2-40B4-BE49-F238E27FC236}">
                <a16:creationId xmlns:a16="http://schemas.microsoft.com/office/drawing/2014/main" id="{C0CB7135-F412-4E9F-34EF-249BC26AC139}"/>
              </a:ext>
            </a:extLst>
          </p:cNvPr>
          <p:cNvGraphicFramePr>
            <a:graphicFrameLocks/>
          </p:cNvGraphicFramePr>
          <p:nvPr/>
        </p:nvGraphicFramePr>
        <p:xfrm>
          <a:off x="7454225" y="1730720"/>
          <a:ext cx="14086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22">
                  <a:extLst>
                    <a:ext uri="{9D8B030D-6E8A-4147-A177-3AD203B41FA5}">
                      <a16:colId xmlns:a16="http://schemas.microsoft.com/office/drawing/2014/main" val="1437393818"/>
                    </a:ext>
                  </a:extLst>
                </a:gridCol>
                <a:gridCol w="468086">
                  <a:extLst>
                    <a:ext uri="{9D8B030D-6E8A-4147-A177-3AD203B41FA5}">
                      <a16:colId xmlns:a16="http://schemas.microsoft.com/office/drawing/2014/main" val="3865283362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2508205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PN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5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3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3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6630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Content Placeholder 4">
                <a:extLst>
                  <a:ext uri="{FF2B5EF4-FFF2-40B4-BE49-F238E27FC236}">
                    <a16:creationId xmlns:a16="http://schemas.microsoft.com/office/drawing/2014/main" id="{C3B51AF2-57A6-5BED-90E7-792B6E51327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04464" y="5260559"/>
              <a:ext cx="1408679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Content Placeholder 4">
                <a:extLst>
                  <a:ext uri="{FF2B5EF4-FFF2-40B4-BE49-F238E27FC236}">
                    <a16:creationId xmlns:a16="http://schemas.microsoft.com/office/drawing/2014/main" id="{41B519C0-1B9C-413E-8197-4951B0472FF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14967214"/>
                  </p:ext>
                </p:extLst>
              </p:nvPr>
            </p:nvGraphicFramePr>
            <p:xfrm>
              <a:off x="104464" y="5260559"/>
              <a:ext cx="1408679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8"/>
                          <a:stretch>
                            <a:fillRect l="-100000" t="-209836" r="-107792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8"/>
                          <a:stretch>
                            <a:fillRect l="-100000" t="-309836" r="-107792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6" name="Arrow: Right 45">
            <a:extLst>
              <a:ext uri="{FF2B5EF4-FFF2-40B4-BE49-F238E27FC236}">
                <a16:creationId xmlns:a16="http://schemas.microsoft.com/office/drawing/2014/main" id="{7EF1DC23-978F-D813-1939-82EBFCCE62D3}"/>
              </a:ext>
            </a:extLst>
          </p:cNvPr>
          <p:cNvSpPr/>
          <p:nvPr/>
        </p:nvSpPr>
        <p:spPr>
          <a:xfrm>
            <a:off x="1553477" y="5743721"/>
            <a:ext cx="797013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51160A2-0E37-9FF0-C62C-A2093C478023}"/>
              </a:ext>
            </a:extLst>
          </p:cNvPr>
          <p:cNvSpPr txBox="1"/>
          <p:nvPr/>
        </p:nvSpPr>
        <p:spPr>
          <a:xfrm>
            <a:off x="1541389" y="5441663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Visit S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Content Placeholder 4">
                <a:extLst>
                  <a:ext uri="{FF2B5EF4-FFF2-40B4-BE49-F238E27FC236}">
                    <a16:creationId xmlns:a16="http://schemas.microsoft.com/office/drawing/2014/main" id="{7EDBE61C-A9F4-D964-3AFF-A5F36DCB303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00401" y="5260559"/>
              <a:ext cx="1408679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4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Content Placeholder 4">
                <a:extLst>
                  <a:ext uri="{FF2B5EF4-FFF2-40B4-BE49-F238E27FC236}">
                    <a16:creationId xmlns:a16="http://schemas.microsoft.com/office/drawing/2014/main" id="{7EDBE61C-A9F4-D964-3AFF-A5F36DCB303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64439170"/>
                  </p:ext>
                </p:extLst>
              </p:nvPr>
            </p:nvGraphicFramePr>
            <p:xfrm>
              <a:off x="2400401" y="5260559"/>
              <a:ext cx="1408679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59"/>
                          <a:stretch>
                            <a:fillRect l="-100000" t="-209836" r="-10909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4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9" name="Arrow: Right 48">
            <a:extLst>
              <a:ext uri="{FF2B5EF4-FFF2-40B4-BE49-F238E27FC236}">
                <a16:creationId xmlns:a16="http://schemas.microsoft.com/office/drawing/2014/main" id="{C161FBE2-C069-726D-631B-5B905A0ACD01}"/>
              </a:ext>
            </a:extLst>
          </p:cNvPr>
          <p:cNvSpPr/>
          <p:nvPr/>
        </p:nvSpPr>
        <p:spPr>
          <a:xfrm>
            <a:off x="3876589" y="5713765"/>
            <a:ext cx="797013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8C5ADE8-F573-189F-53D8-03D78777B59A}"/>
              </a:ext>
            </a:extLst>
          </p:cNvPr>
          <p:cNvSpPr txBox="1"/>
          <p:nvPr/>
        </p:nvSpPr>
        <p:spPr>
          <a:xfrm>
            <a:off x="3850876" y="541170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Visit B</a:t>
            </a:r>
            <a:endParaRPr lang="en-SE" dirty="0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A4D83A19-091B-3810-32FE-3A36B6728E59}"/>
              </a:ext>
            </a:extLst>
          </p:cNvPr>
          <p:cNvSpPr/>
          <p:nvPr/>
        </p:nvSpPr>
        <p:spPr>
          <a:xfrm>
            <a:off x="6360440" y="5713765"/>
            <a:ext cx="797013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B68C5E-B94B-2F80-4F7B-0B42E76F2B34}"/>
              </a:ext>
            </a:extLst>
          </p:cNvPr>
          <p:cNvSpPr txBox="1"/>
          <p:nvPr/>
        </p:nvSpPr>
        <p:spPr>
          <a:xfrm>
            <a:off x="6334727" y="541170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Visit A</a:t>
            </a:r>
            <a:endParaRPr lang="en-SE" dirty="0"/>
          </a:p>
        </p:txBody>
      </p:sp>
      <p:graphicFrame>
        <p:nvGraphicFramePr>
          <p:cNvPr id="53" name="Content Placeholder 4">
            <a:extLst>
              <a:ext uri="{FF2B5EF4-FFF2-40B4-BE49-F238E27FC236}">
                <a16:creationId xmlns:a16="http://schemas.microsoft.com/office/drawing/2014/main" id="{45896828-86B8-C7AE-EAD3-A59C3F652C4F}"/>
              </a:ext>
            </a:extLst>
          </p:cNvPr>
          <p:cNvGraphicFramePr>
            <a:graphicFrameLocks/>
          </p:cNvGraphicFramePr>
          <p:nvPr/>
        </p:nvGraphicFramePr>
        <p:xfrm>
          <a:off x="7305839" y="5230603"/>
          <a:ext cx="14086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22">
                  <a:extLst>
                    <a:ext uri="{9D8B030D-6E8A-4147-A177-3AD203B41FA5}">
                      <a16:colId xmlns:a16="http://schemas.microsoft.com/office/drawing/2014/main" val="1437393818"/>
                    </a:ext>
                  </a:extLst>
                </a:gridCol>
                <a:gridCol w="468086">
                  <a:extLst>
                    <a:ext uri="{9D8B030D-6E8A-4147-A177-3AD203B41FA5}">
                      <a16:colId xmlns:a16="http://schemas.microsoft.com/office/drawing/2014/main" val="3865283362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2508205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PN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5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3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3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663048"/>
                  </a:ext>
                </a:extLst>
              </a:tr>
            </a:tbl>
          </a:graphicData>
        </a:graphic>
      </p:graphicFrame>
      <p:grpSp>
        <p:nvGrpSpPr>
          <p:cNvPr id="69" name="Group 4">
            <a:extLst>
              <a:ext uri="{FF2B5EF4-FFF2-40B4-BE49-F238E27FC236}">
                <a16:creationId xmlns:a16="http://schemas.microsoft.com/office/drawing/2014/main" id="{1D346CCC-2790-B4BF-0DBA-85C7BBB70EEC}"/>
              </a:ext>
            </a:extLst>
          </p:cNvPr>
          <p:cNvGrpSpPr>
            <a:grpSpLocks/>
          </p:cNvGrpSpPr>
          <p:nvPr/>
        </p:nvGrpSpPr>
        <p:grpSpPr bwMode="auto">
          <a:xfrm>
            <a:off x="87747" y="440365"/>
            <a:ext cx="533400" cy="533400"/>
            <a:chOff x="1824" y="2736"/>
            <a:chExt cx="336" cy="336"/>
          </a:xfrm>
        </p:grpSpPr>
        <p:sp>
          <p:nvSpPr>
            <p:cNvPr id="70" name="Oval 5">
              <a:extLst>
                <a:ext uri="{FF2B5EF4-FFF2-40B4-BE49-F238E27FC236}">
                  <a16:creationId xmlns:a16="http://schemas.microsoft.com/office/drawing/2014/main" id="{7ABAF46B-FD4B-68BC-D6DD-103A6BE33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1" name="Text Box 6">
              <a:extLst>
                <a:ext uri="{FF2B5EF4-FFF2-40B4-BE49-F238E27FC236}">
                  <a16:creationId xmlns:a16="http://schemas.microsoft.com/office/drawing/2014/main" id="{88FE5367-8833-D6A0-CD9B-C6A9BAEB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7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72" name="Group 7">
            <a:extLst>
              <a:ext uri="{FF2B5EF4-FFF2-40B4-BE49-F238E27FC236}">
                <a16:creationId xmlns:a16="http://schemas.microsoft.com/office/drawing/2014/main" id="{6F367E3F-EACC-5EB1-A57F-D3C828F176C2}"/>
              </a:ext>
            </a:extLst>
          </p:cNvPr>
          <p:cNvGrpSpPr>
            <a:grpSpLocks/>
          </p:cNvGrpSpPr>
          <p:nvPr/>
        </p:nvGrpSpPr>
        <p:grpSpPr bwMode="auto">
          <a:xfrm>
            <a:off x="1244815" y="4272"/>
            <a:ext cx="533400" cy="533400"/>
            <a:chOff x="1824" y="2736"/>
            <a:chExt cx="336" cy="336"/>
          </a:xfrm>
        </p:grpSpPr>
        <p:sp>
          <p:nvSpPr>
            <p:cNvPr id="73" name="Oval 8">
              <a:extLst>
                <a:ext uri="{FF2B5EF4-FFF2-40B4-BE49-F238E27FC236}">
                  <a16:creationId xmlns:a16="http://schemas.microsoft.com/office/drawing/2014/main" id="{33A68FE8-7AAF-C929-B96D-A4F997D26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4" name="Text Box 9">
              <a:extLst>
                <a:ext uri="{FF2B5EF4-FFF2-40B4-BE49-F238E27FC236}">
                  <a16:creationId xmlns:a16="http://schemas.microsoft.com/office/drawing/2014/main" id="{56A53356-4062-58E4-54B3-69A2A0370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63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75" name="Group 10">
            <a:extLst>
              <a:ext uri="{FF2B5EF4-FFF2-40B4-BE49-F238E27FC236}">
                <a16:creationId xmlns:a16="http://schemas.microsoft.com/office/drawing/2014/main" id="{33ED1C2D-6327-0999-A943-818A52011D74}"/>
              </a:ext>
            </a:extLst>
          </p:cNvPr>
          <p:cNvGrpSpPr>
            <a:grpSpLocks/>
          </p:cNvGrpSpPr>
          <p:nvPr/>
        </p:nvGrpSpPr>
        <p:grpSpPr bwMode="auto">
          <a:xfrm>
            <a:off x="1230747" y="1202365"/>
            <a:ext cx="533400" cy="533400"/>
            <a:chOff x="1824" y="2736"/>
            <a:chExt cx="336" cy="336"/>
          </a:xfrm>
        </p:grpSpPr>
        <p:sp>
          <p:nvSpPr>
            <p:cNvPr id="76" name="Oval 11">
              <a:extLst>
                <a:ext uri="{FF2B5EF4-FFF2-40B4-BE49-F238E27FC236}">
                  <a16:creationId xmlns:a16="http://schemas.microsoft.com/office/drawing/2014/main" id="{29395501-0784-D157-1D84-E15E019E9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7" name="Text Box 12">
              <a:extLst>
                <a:ext uri="{FF2B5EF4-FFF2-40B4-BE49-F238E27FC236}">
                  <a16:creationId xmlns:a16="http://schemas.microsoft.com/office/drawing/2014/main" id="{685B2FFF-33AC-E15C-E71A-202D308DF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7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78" name="Line 19">
            <a:extLst>
              <a:ext uri="{FF2B5EF4-FFF2-40B4-BE49-F238E27FC236}">
                <a16:creationId xmlns:a16="http://schemas.microsoft.com/office/drawing/2014/main" id="{8D1B33DD-EF71-24E5-0AFD-06DC7C97BF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147" y="358363"/>
            <a:ext cx="647697" cy="26007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SE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" name="Line 20">
            <a:extLst>
              <a:ext uri="{FF2B5EF4-FFF2-40B4-BE49-F238E27FC236}">
                <a16:creationId xmlns:a16="http://schemas.microsoft.com/office/drawing/2014/main" id="{733B3559-9503-9904-AD5C-DD6E7B6E8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946" y="897565"/>
            <a:ext cx="747933" cy="47625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0" name="Line 23">
            <a:extLst>
              <a:ext uri="{FF2B5EF4-FFF2-40B4-BE49-F238E27FC236}">
                <a16:creationId xmlns:a16="http://schemas.microsoft.com/office/drawing/2014/main" id="{9970090A-BBC2-B40D-02E2-8F9163B945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35547" y="516565"/>
            <a:ext cx="0" cy="6858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SE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" name="Text Box 26">
            <a:extLst>
              <a:ext uri="{FF2B5EF4-FFF2-40B4-BE49-F238E27FC236}">
                <a16:creationId xmlns:a16="http://schemas.microsoft.com/office/drawing/2014/main" id="{882EE152-6B3A-1E9B-B760-6A6C16C49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32" y="98805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2" name="Text Box 27">
            <a:extLst>
              <a:ext uri="{FF2B5EF4-FFF2-40B4-BE49-F238E27FC236}">
                <a16:creationId xmlns:a16="http://schemas.microsoft.com/office/drawing/2014/main" id="{BE4B8C07-5437-1267-4129-2842412F1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847" y="637489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3" name="Text Box 28">
            <a:extLst>
              <a:ext uri="{FF2B5EF4-FFF2-40B4-BE49-F238E27FC236}">
                <a16:creationId xmlns:a16="http://schemas.microsoft.com/office/drawing/2014/main" id="{886FB61D-CE3A-6B98-14AF-75984B1FB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82" y="19466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E1EBE46-02EE-3E5D-5512-7F4DC6005C28}"/>
              </a:ext>
            </a:extLst>
          </p:cNvPr>
          <p:cNvCxnSpPr/>
          <p:nvPr/>
        </p:nvCxnSpPr>
        <p:spPr>
          <a:xfrm>
            <a:off x="163947" y="3393015"/>
            <a:ext cx="888157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Content Placeholder 4">
            <a:extLst>
              <a:ext uri="{FF2B5EF4-FFF2-40B4-BE49-F238E27FC236}">
                <a16:creationId xmlns:a16="http://schemas.microsoft.com/office/drawing/2014/main" id="{4F86256E-63DC-5CB2-6DF4-9CF8ABEE34C7}"/>
              </a:ext>
            </a:extLst>
          </p:cNvPr>
          <p:cNvGraphicFramePr>
            <a:graphicFrameLocks/>
          </p:cNvGraphicFramePr>
          <p:nvPr/>
        </p:nvGraphicFramePr>
        <p:xfrm>
          <a:off x="4773833" y="5248155"/>
          <a:ext cx="14086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22">
                  <a:extLst>
                    <a:ext uri="{9D8B030D-6E8A-4147-A177-3AD203B41FA5}">
                      <a16:colId xmlns:a16="http://schemas.microsoft.com/office/drawing/2014/main" val="1437393818"/>
                    </a:ext>
                  </a:extLst>
                </a:gridCol>
                <a:gridCol w="468086">
                  <a:extLst>
                    <a:ext uri="{9D8B030D-6E8A-4147-A177-3AD203B41FA5}">
                      <a16:colId xmlns:a16="http://schemas.microsoft.com/office/drawing/2014/main" val="3865283362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2508205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PN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5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3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3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663048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C8CB999E-BD8A-53E7-49E1-6424239A8495}"/>
              </a:ext>
            </a:extLst>
          </p:cNvPr>
          <p:cNvSpPr txBox="1">
            <a:spLocks/>
          </p:cNvSpPr>
          <p:nvPr/>
        </p:nvSpPr>
        <p:spPr>
          <a:xfrm>
            <a:off x="1985135" y="1680565"/>
            <a:ext cx="71397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SE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78D64A7-33C4-05E2-B49C-CED99EFDC644}"/>
              </a:ext>
            </a:extLst>
          </p:cNvPr>
          <p:cNvGrpSpPr>
            <a:grpSpLocks/>
          </p:cNvGrpSpPr>
          <p:nvPr/>
        </p:nvGrpSpPr>
        <p:grpSpPr bwMode="auto">
          <a:xfrm>
            <a:off x="87747" y="3953805"/>
            <a:ext cx="533400" cy="533400"/>
            <a:chOff x="1824" y="2736"/>
            <a:chExt cx="336" cy="336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0E9A71AF-65F6-C15B-E97D-8B8DD5144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5C0A9519-399B-12E3-0553-6BEDC0FCD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7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0059AA3D-6D66-F3CF-BE36-10EA96755D72}"/>
              </a:ext>
            </a:extLst>
          </p:cNvPr>
          <p:cNvGrpSpPr>
            <a:grpSpLocks/>
          </p:cNvGrpSpPr>
          <p:nvPr/>
        </p:nvGrpSpPr>
        <p:grpSpPr bwMode="auto">
          <a:xfrm>
            <a:off x="1244815" y="3517712"/>
            <a:ext cx="533400" cy="533400"/>
            <a:chOff x="1824" y="2736"/>
            <a:chExt cx="336" cy="336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AF04F6F6-7B25-CDE9-4EA7-32D3921B8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7381BE37-47FE-89BD-6400-28850099BA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63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55593FE-1B46-F8EA-269D-FF933A0196C6}"/>
              </a:ext>
            </a:extLst>
          </p:cNvPr>
          <p:cNvGrpSpPr>
            <a:grpSpLocks/>
          </p:cNvGrpSpPr>
          <p:nvPr/>
        </p:nvGrpSpPr>
        <p:grpSpPr bwMode="auto">
          <a:xfrm>
            <a:off x="1230747" y="4715805"/>
            <a:ext cx="533400" cy="533400"/>
            <a:chOff x="1824" y="2736"/>
            <a:chExt cx="336" cy="336"/>
          </a:xfrm>
        </p:grpSpPr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E477D005-6E23-587F-5D14-20CE19751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B9630724-CC06-8059-EDA3-603F9EFDC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7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13" name="Line 19">
            <a:extLst>
              <a:ext uri="{FF2B5EF4-FFF2-40B4-BE49-F238E27FC236}">
                <a16:creationId xmlns:a16="http://schemas.microsoft.com/office/drawing/2014/main" id="{7FB5D5DE-6875-A053-746B-69741848C0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147" y="3871803"/>
            <a:ext cx="647697" cy="26007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SE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Line 20">
            <a:extLst>
              <a:ext uri="{FF2B5EF4-FFF2-40B4-BE49-F238E27FC236}">
                <a16:creationId xmlns:a16="http://schemas.microsoft.com/office/drawing/2014/main" id="{AC607D4F-C08C-C363-C4AF-77D4442AA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946" y="4411005"/>
            <a:ext cx="747933" cy="47625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Line 23">
            <a:extLst>
              <a:ext uri="{FF2B5EF4-FFF2-40B4-BE49-F238E27FC236}">
                <a16:creationId xmlns:a16="http://schemas.microsoft.com/office/drawing/2014/main" id="{7D00BCC6-7B75-355A-765E-3F7002A20A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35547" y="4030005"/>
            <a:ext cx="0" cy="6858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SE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281D4A67-0007-A7E8-E147-39BCE9E76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32" y="450149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DBF29AED-DF6C-B8A3-B241-4A1203A4F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847" y="4150929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0CC0F40F-B532-DB5C-EF66-F9A62014E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82" y="37081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0277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93300-E79B-A30C-FB3E-DB92AD68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Graph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816D8-2144-208F-51D1-5DE1BA1EF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38EA37-DCE5-57B3-CDC7-126279ED9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68" y="1867933"/>
            <a:ext cx="7862463" cy="39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3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E8041-B38F-2C46-34E4-12333279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Initialize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67C86-4481-151F-69BA-6395BBA93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BAF77F-78EE-8D22-20A0-24E4F7D08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14" y="1736027"/>
            <a:ext cx="7648339" cy="33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46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68BE9-BAF9-7368-6B82-95FF25A1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Visit vertex A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2CB22-8B02-6024-DB1A-DB7765E85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0F201-3B8A-2F91-FCF5-64B10D1DF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04" y="1600200"/>
            <a:ext cx="7668791" cy="3401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7BF997-AFAE-BF31-2C13-E3DDA96E079A}"/>
                  </a:ext>
                </a:extLst>
              </p:cNvPr>
              <p:cNvSpPr/>
              <p:nvPr/>
            </p:nvSpPr>
            <p:spPr>
              <a:xfrm>
                <a:off x="1184478" y="5383033"/>
                <a:ext cx="6775042" cy="120032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OLD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[B] =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[A] + w(A,B) =</a:t>
                </a:r>
                <a:r>
                  <a:rPr lang="en-GB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0+2 = 2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[B]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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[A] + w(A,B) =</a:t>
                </a:r>
                <a:r>
                  <a:rPr lang="en-GB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</a:t>
                </a:r>
                <a:r>
                  <a:rPr lang="en-GB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prevNode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[B] = A</a:t>
                </a:r>
                <a:endParaRPr lang="en-GB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OLD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[D] =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[A] + w(A,D) =</a:t>
                </a:r>
                <a:r>
                  <a:rPr lang="en-GB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0+8 = 8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[D]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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[A] + w(A,D) = 8, </a:t>
                </a:r>
                <a:r>
                  <a:rPr lang="en-GB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prevNode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[D] = A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7BF997-AFAE-BF31-2C13-E3DDA96E0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78" y="5383033"/>
                <a:ext cx="677504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414E581-497A-4E2B-BCDB-1BE2F6CDE145}"/>
                  </a:ext>
                </a:extLst>
              </p14:cNvPr>
              <p14:cNvContentPartPr/>
              <p14:nvPr/>
            </p14:nvContentPartPr>
            <p14:xfrm>
              <a:off x="11997012" y="5454608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414E581-497A-4E2B-BCDB-1BE2F6CDE14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988372" y="544560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963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F8D1D-A738-2941-0E14-4854DDC8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Visit vertex B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DFA1F-E60C-28A1-CBF2-CD9129D07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92E6F0-6E4F-8226-2C36-DBE19FB37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85" y="1573502"/>
            <a:ext cx="7529830" cy="3353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30AFDE1-4BE3-1924-5DAC-80F6E009C6EA}"/>
                  </a:ext>
                </a:extLst>
              </p:cNvPr>
              <p:cNvSpPr/>
              <p:nvPr/>
            </p:nvSpPr>
            <p:spPr>
              <a:xfrm>
                <a:off x="1177405" y="5383033"/>
                <a:ext cx="6789190" cy="120032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OLD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[D] = 8 &gt;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[B] + w(B,D) =</a:t>
                </a:r>
                <a:r>
                  <a:rPr lang="en-GB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2+5 = 7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[D]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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[B] + w(B,D) = 7, </a:t>
                </a:r>
                <a:r>
                  <a:rPr lang="en-GB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prevNode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[D] = B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OLD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[E] =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[B] + w(B,E) =</a:t>
                </a:r>
                <a:r>
                  <a:rPr lang="en-GB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2+6 = 8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[E]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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[B] + w(B,E) = 8, </a:t>
                </a:r>
                <a:r>
                  <a:rPr lang="en-GB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prevNode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[E] = B</a:t>
                </a:r>
                <a:endParaRPr lang="en-GB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30AFDE1-4BE3-1924-5DAC-80F6E009C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05" y="5383033"/>
                <a:ext cx="6789190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SMARTInkShape-169">
            <a:extLst>
              <a:ext uri="{FF2B5EF4-FFF2-40B4-BE49-F238E27FC236}">
                <a16:creationId xmlns:a16="http://schemas.microsoft.com/office/drawing/2014/main" id="{5BB196DC-AB5E-4997-9231-4C229A6DCFD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68453" y="580430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17859"/>
                </a:moveTo>
                <a:lnTo>
                  <a:pt x="17859" y="17859"/>
                </a:lnTo>
                <a:lnTo>
                  <a:pt x="10171" y="17859"/>
                </a:lnTo>
                <a:lnTo>
                  <a:pt x="4557" y="13119"/>
                </a:lnTo>
                <a:lnTo>
                  <a:pt x="2025" y="8145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6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2CFE2-7589-A0BC-5C3E-7541A9C4A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Visit vertex D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63FA0-2E08-1F91-DAEC-FEECED5A0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83318"/>
          </a:xfrm>
        </p:spPr>
        <p:txBody>
          <a:bodyPr/>
          <a:lstStyle/>
          <a:p>
            <a:endParaRPr lang="en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4B5F2-A1CF-960F-18F1-2D3BB58B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57" y="1600200"/>
            <a:ext cx="7402285" cy="3305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2AAD769-EEEB-B87E-6257-7690EB96F1FA}"/>
                  </a:ext>
                </a:extLst>
              </p:cNvPr>
              <p:cNvSpPr/>
              <p:nvPr/>
            </p:nvSpPr>
            <p:spPr>
              <a:xfrm>
                <a:off x="1182240" y="5397591"/>
                <a:ext cx="7084317" cy="120032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OLD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[E] = 8 &lt;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[D] + w(D,E) =</a:t>
                </a:r>
                <a:r>
                  <a:rPr lang="en-GB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7+3 = 10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update,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[E] stays 8, </a:t>
                </a:r>
                <a:r>
                  <a:rPr lang="en-GB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prevNode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[E] stays B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OLD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[F] =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[D] + w(D,F) =</a:t>
                </a:r>
                <a:r>
                  <a:rPr lang="en-GB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7+2 = 9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[F]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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[D] + w(D,F) = 9, </a:t>
                </a:r>
                <a:r>
                  <a:rPr lang="en-GB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prevNode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[F] = D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2AAD769-EEEB-B87E-6257-7690EB96F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40" y="5397591"/>
                <a:ext cx="7084317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16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61FD-BC1B-F772-7336-6DABCC2F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Visit vertex 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2EBAB-D624-275D-2AA9-C87F5F591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8F4B8A-132B-7B1B-B0A0-E8AE2B4CD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27" y="1558853"/>
            <a:ext cx="7377571" cy="3275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B508262-F265-4F7D-A8B8-DD2CE10A66A1}"/>
                  </a:ext>
                </a:extLst>
              </p:cNvPr>
              <p:cNvSpPr/>
              <p:nvPr/>
            </p:nvSpPr>
            <p:spPr>
              <a:xfrm>
                <a:off x="1291855" y="5137012"/>
                <a:ext cx="6815313" cy="147732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OLD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[C] =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[E] + w(E.C) =</a:t>
                </a:r>
                <a:r>
                  <a:rPr lang="en-GB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8+9 = 17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[C]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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[E] + w(E.C) = 17, </a:t>
                </a:r>
                <a:r>
                  <a:rPr lang="en-GB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prevNode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[C] = E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OLD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[F] = 9 =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[E] + w(E.F) =</a:t>
                </a:r>
                <a:r>
                  <a:rPr lang="en-GB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8+1 = 9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update,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[F] stays 9, </a:t>
                </a:r>
                <a:r>
                  <a:rPr lang="en-GB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prevNode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[F] = D (You can also update </a:t>
                </a:r>
                <a:r>
                  <a:rPr lang="en-GB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prevNode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[F] = E.)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B508262-F265-4F7D-A8B8-DD2CE10A6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55" y="5137012"/>
                <a:ext cx="6815313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6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058F-B253-6034-C2D9-63E2059F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Visit vertex F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9B6F2-0A2E-64B5-FCFE-CFD60C36F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61F58A-D3A3-86DE-6EA5-E362546AC44D}"/>
              </a:ext>
            </a:extLst>
          </p:cNvPr>
          <p:cNvSpPr/>
          <p:nvPr/>
        </p:nvSpPr>
        <p:spPr>
          <a:xfrm>
            <a:off x="1244033" y="5647044"/>
            <a:ext cx="680833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distTo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[C] = 17 &gt;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distTo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[F] + w(F,C) =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9+3 = 12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distTo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[C]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distTo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[F] + w(F,C) = 12,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prevNode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[C] = F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47957E-630F-A719-CF36-C27F1A303C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42295" y="1589099"/>
            <a:ext cx="7411810" cy="33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8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6FA0B-9743-2592-CD91-F42E270F8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Visit vertex C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DCF12-A957-2D54-64AC-AEC67807B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D4E036-BD22-D272-8AE1-78F0E5F1A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91" y="1750617"/>
            <a:ext cx="7822818" cy="28717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BBC817-94A7-C6E0-6D24-035D52795778}"/>
              </a:ext>
            </a:extLst>
          </p:cNvPr>
          <p:cNvSpPr/>
          <p:nvPr/>
        </p:nvSpPr>
        <p:spPr>
          <a:xfrm>
            <a:off x="1752601" y="5177943"/>
            <a:ext cx="599802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 changes, since C has no unvisited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neighbor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vertices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C97D-008F-8B35-91F2-B7015BDA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 of Algorithm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5BB42-8E0F-51A2-999D-78DB7AF3C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Table contains the shortest distance to each vertex N from the source vertex A, and its previous vertex in the shortest path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50E8A-A4B4-3EEB-0DBF-2DDCEFE64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86" y="2732313"/>
            <a:ext cx="7377571" cy="3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8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</a:t>
            </a:r>
            <a:r>
              <a:rPr lang="zh-CN" altLang="en-US"/>
              <a:t> </a:t>
            </a:r>
            <a:r>
              <a:rPr lang="en-US" altLang="zh-CN"/>
              <a:t>Goals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49417"/>
          </a:xfrm>
        </p:spPr>
        <p:txBody>
          <a:bodyPr>
            <a:noAutofit/>
          </a:bodyPr>
          <a:lstStyle/>
          <a:p>
            <a:r>
              <a:rPr lang="en-US" dirty="0"/>
              <a:t>In this lecture we study </a:t>
            </a:r>
            <a:r>
              <a:rPr lang="en-US" dirty="0">
                <a:solidFill>
                  <a:schemeClr val="accent1"/>
                </a:solidFill>
              </a:rPr>
              <a:t>shortest-paths</a:t>
            </a:r>
            <a:r>
              <a:rPr lang="en-US" dirty="0"/>
              <a:t> problems. We begin by analyzing some basic properties of shortest paths and a generic algorithm for the problem. </a:t>
            </a:r>
          </a:p>
          <a:p>
            <a:r>
              <a:rPr lang="en-US" dirty="0"/>
              <a:t>We introduce and analyze </a:t>
            </a:r>
            <a:r>
              <a:rPr lang="en-US" dirty="0">
                <a:solidFill>
                  <a:srgbClr val="C00000"/>
                </a:solidFill>
              </a:rPr>
              <a:t>Dijkstra's algorithm </a:t>
            </a:r>
            <a:r>
              <a:rPr lang="en-US" dirty="0"/>
              <a:t>for shortest-paths problems with nonnegative weights. </a:t>
            </a:r>
          </a:p>
          <a:p>
            <a:r>
              <a:rPr lang="en-US" dirty="0"/>
              <a:t>We conclude with the </a:t>
            </a:r>
            <a:r>
              <a:rPr lang="en-US" dirty="0">
                <a:solidFill>
                  <a:srgbClr val="C00000"/>
                </a:solidFill>
              </a:rPr>
              <a:t>Bellman–Ford </a:t>
            </a:r>
            <a:r>
              <a:rPr lang="en-US" dirty="0"/>
              <a:t>algorithm for edge-weighted digraphs with no negative cycles.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137F7-3F76-34B7-F820-90F2852547C2}"/>
              </a:ext>
            </a:extLst>
          </p:cNvPr>
          <p:cNvSpPr txBox="1"/>
          <p:nvPr/>
        </p:nvSpPr>
        <p:spPr>
          <a:xfrm>
            <a:off x="7131353" y="37841"/>
            <a:ext cx="1959639" cy="523220"/>
          </a:xfrm>
          <a:prstGeom prst="rect">
            <a:avLst/>
          </a:prstGeom>
          <a:solidFill>
            <a:srgbClr val="ED7D31"/>
          </a:solidFill>
          <a:ln w="38100" cap="flat" cmpd="sng" algn="ctr">
            <a:solidFill>
              <a:srgbClr val="ED7D31">
                <a:shade val="15000"/>
              </a:srgbClr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</a:t>
            </a:r>
            <a:endParaRPr kumimoji="0" lang="en-SE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04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1786D-A742-5EFF-285B-A1270A411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FE2A-44BF-FBC4-6484-554D34A7B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the Shortest Path from A to C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A3A6D-03DA-DBFE-15B4-0376D24C7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C’s previous vertex is F; F’s previous vertex is D; D’s previous vertex is B; B’s previous vertex is A</a:t>
            </a:r>
          </a:p>
          <a:p>
            <a:r>
              <a:rPr lang="en-GB" dirty="0"/>
              <a:t>Shortest Path from A to C is ABDFC</a:t>
            </a:r>
            <a:endParaRPr lang="en-SE" dirty="0"/>
          </a:p>
          <a:p>
            <a:endParaRPr lang="en-SE" dirty="0"/>
          </a:p>
          <a:p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94B03-C0B2-0222-E13D-CE6F1699B0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15349" y="2960913"/>
            <a:ext cx="7360901" cy="32580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DF8F2C2-FA1D-46C4-8FA3-93A868ECA30A}"/>
                  </a:ext>
                </a:extLst>
              </p14:cNvPr>
              <p14:cNvContentPartPr/>
              <p14:nvPr/>
            </p14:nvContentPartPr>
            <p14:xfrm>
              <a:off x="-315708" y="3231248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DF8F2C2-FA1D-46C4-8FA3-93A868ECA30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24708" y="322260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2483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6E27B-E036-2082-C178-5A9BAE3A9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0CC6A-A2CD-B892-EED1-9774E7A85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4" y="274638"/>
            <a:ext cx="6923695" cy="1143000"/>
          </a:xfrm>
        </p:spPr>
        <p:txBody>
          <a:bodyPr>
            <a:normAutofit/>
          </a:bodyPr>
          <a:lstStyle/>
          <a:p>
            <a:r>
              <a:rPr lang="en-US" dirty="0"/>
              <a:t>Dijkstra’s Algorithm Example 2</a:t>
            </a:r>
          </a:p>
        </p:txBody>
      </p:sp>
      <p:grpSp>
        <p:nvGrpSpPr>
          <p:cNvPr id="125" name="Group 4">
            <a:extLst>
              <a:ext uri="{FF2B5EF4-FFF2-40B4-BE49-F238E27FC236}">
                <a16:creationId xmlns:a16="http://schemas.microsoft.com/office/drawing/2014/main" id="{4A0F1995-D650-688F-E3FA-21C8B8830AA1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251427"/>
            <a:ext cx="533400" cy="533400"/>
            <a:chOff x="1824" y="2736"/>
            <a:chExt cx="336" cy="336"/>
          </a:xfrm>
        </p:grpSpPr>
        <p:sp>
          <p:nvSpPr>
            <p:cNvPr id="126" name="Oval 5">
              <a:extLst>
                <a:ext uri="{FF2B5EF4-FFF2-40B4-BE49-F238E27FC236}">
                  <a16:creationId xmlns:a16="http://schemas.microsoft.com/office/drawing/2014/main" id="{7A48E425-5DC2-E3FB-DDBA-5F60C0FE4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7" name="Text Box 6">
              <a:extLst>
                <a:ext uri="{FF2B5EF4-FFF2-40B4-BE49-F238E27FC236}">
                  <a16:creationId xmlns:a16="http://schemas.microsoft.com/office/drawing/2014/main" id="{E595D331-8E2B-E6C9-C529-3304F6132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28" name="Group 7">
            <a:extLst>
              <a:ext uri="{FF2B5EF4-FFF2-40B4-BE49-F238E27FC236}">
                <a16:creationId xmlns:a16="http://schemas.microsoft.com/office/drawing/2014/main" id="{1358205F-84FF-F278-EF95-886A62BCC2BC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337027"/>
            <a:ext cx="533400" cy="533400"/>
            <a:chOff x="1824" y="2736"/>
            <a:chExt cx="336" cy="336"/>
          </a:xfrm>
        </p:grpSpPr>
        <p:sp>
          <p:nvSpPr>
            <p:cNvPr id="129" name="Oval 8">
              <a:extLst>
                <a:ext uri="{FF2B5EF4-FFF2-40B4-BE49-F238E27FC236}">
                  <a16:creationId xmlns:a16="http://schemas.microsoft.com/office/drawing/2014/main" id="{1837A621-CC8D-D3F2-BD3A-7C355CC2E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0" name="Text Box 9">
              <a:extLst>
                <a:ext uri="{FF2B5EF4-FFF2-40B4-BE49-F238E27FC236}">
                  <a16:creationId xmlns:a16="http://schemas.microsoft.com/office/drawing/2014/main" id="{EED4F07B-5EEF-D67D-063C-D90C3DCAA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31" name="Group 10">
            <a:extLst>
              <a:ext uri="{FF2B5EF4-FFF2-40B4-BE49-F238E27FC236}">
                <a16:creationId xmlns:a16="http://schemas.microsoft.com/office/drawing/2014/main" id="{6E71B5C6-60AE-9F27-3FDA-A5419CB5F5A5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013427"/>
            <a:ext cx="533400" cy="533400"/>
            <a:chOff x="1824" y="2736"/>
            <a:chExt cx="336" cy="336"/>
          </a:xfrm>
        </p:grpSpPr>
        <p:sp>
          <p:nvSpPr>
            <p:cNvPr id="132" name="Oval 11">
              <a:extLst>
                <a:ext uri="{FF2B5EF4-FFF2-40B4-BE49-F238E27FC236}">
                  <a16:creationId xmlns:a16="http://schemas.microsoft.com/office/drawing/2014/main" id="{CB2A5DCC-0158-1E03-7BE8-689592552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3" name="Text Box 12">
              <a:extLst>
                <a:ext uri="{FF2B5EF4-FFF2-40B4-BE49-F238E27FC236}">
                  <a16:creationId xmlns:a16="http://schemas.microsoft.com/office/drawing/2014/main" id="{FA24D7D0-3E47-6CFC-3237-5AD88433C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34" name="Group 13">
            <a:extLst>
              <a:ext uri="{FF2B5EF4-FFF2-40B4-BE49-F238E27FC236}">
                <a16:creationId xmlns:a16="http://schemas.microsoft.com/office/drawing/2014/main" id="{5A5B9254-58E2-32B8-8E04-7AB13B3418F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013427"/>
            <a:ext cx="533400" cy="533400"/>
            <a:chOff x="1824" y="2736"/>
            <a:chExt cx="336" cy="336"/>
          </a:xfrm>
        </p:grpSpPr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435F5BD3-0332-7618-D623-AB82712BB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6" name="Text Box 15">
              <a:extLst>
                <a:ext uri="{FF2B5EF4-FFF2-40B4-BE49-F238E27FC236}">
                  <a16:creationId xmlns:a16="http://schemas.microsoft.com/office/drawing/2014/main" id="{78CE75CC-1DC5-A1EE-CF5F-513265549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137" name="Group 16">
            <a:extLst>
              <a:ext uri="{FF2B5EF4-FFF2-40B4-BE49-F238E27FC236}">
                <a16:creationId xmlns:a16="http://schemas.microsoft.com/office/drawing/2014/main" id="{3D4F3C06-02EC-3049-F926-D9BCAA6964FA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337027"/>
            <a:ext cx="533400" cy="533400"/>
            <a:chOff x="1824" y="2736"/>
            <a:chExt cx="336" cy="336"/>
          </a:xfrm>
        </p:grpSpPr>
        <p:sp>
          <p:nvSpPr>
            <p:cNvPr id="138" name="Oval 17">
              <a:extLst>
                <a:ext uri="{FF2B5EF4-FFF2-40B4-BE49-F238E27FC236}">
                  <a16:creationId xmlns:a16="http://schemas.microsoft.com/office/drawing/2014/main" id="{F13DD352-A342-AF2D-E560-D6429381B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9" name="Text Box 18">
              <a:extLst>
                <a:ext uri="{FF2B5EF4-FFF2-40B4-BE49-F238E27FC236}">
                  <a16:creationId xmlns:a16="http://schemas.microsoft.com/office/drawing/2014/main" id="{6E69F09C-B7D5-A0E3-DF45-36EC1A519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40" name="Line 19">
            <a:extLst>
              <a:ext uri="{FF2B5EF4-FFF2-40B4-BE49-F238E27FC236}">
                <a16:creationId xmlns:a16="http://schemas.microsoft.com/office/drawing/2014/main" id="{EBB0A1FA-60C2-9DC0-68AE-F003EE447E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2718027"/>
            <a:ext cx="6858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1" name="Line 20">
            <a:extLst>
              <a:ext uri="{FF2B5EF4-FFF2-40B4-BE49-F238E27FC236}">
                <a16:creationId xmlns:a16="http://schemas.microsoft.com/office/drawing/2014/main" id="{0E301DCB-CED1-573F-434A-8FBABD174E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708627"/>
            <a:ext cx="6858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2" name="Line 21">
            <a:extLst>
              <a:ext uri="{FF2B5EF4-FFF2-40B4-BE49-F238E27FC236}">
                <a16:creationId xmlns:a16="http://schemas.microsoft.com/office/drawing/2014/main" id="{DB55AB09-97B7-1981-62D6-D0033B8A07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318227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3" name="Line 22">
            <a:extLst>
              <a:ext uri="{FF2B5EF4-FFF2-40B4-BE49-F238E27FC236}">
                <a16:creationId xmlns:a16="http://schemas.microsoft.com/office/drawing/2014/main" id="{78BB1DF8-34D5-68F3-23BE-CDD9317F3A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870427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4" name="Line 23">
            <a:extLst>
              <a:ext uri="{FF2B5EF4-FFF2-40B4-BE49-F238E27FC236}">
                <a16:creationId xmlns:a16="http://schemas.microsoft.com/office/drawing/2014/main" id="{82081C44-2F47-05E4-00FC-818E9672CB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2870427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5" name="Line 24">
            <a:extLst>
              <a:ext uri="{FF2B5EF4-FFF2-40B4-BE49-F238E27FC236}">
                <a16:creationId xmlns:a16="http://schemas.microsoft.com/office/drawing/2014/main" id="{997A96CB-D51B-24FE-766F-7A9160F4B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65627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6" name="Line 25">
            <a:extLst>
              <a:ext uri="{FF2B5EF4-FFF2-40B4-BE49-F238E27FC236}">
                <a16:creationId xmlns:a16="http://schemas.microsoft.com/office/drawing/2014/main" id="{100903CB-6917-E924-8C36-426E6A763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794227"/>
            <a:ext cx="11430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7" name="Text Box 26">
            <a:extLst>
              <a:ext uri="{FF2B5EF4-FFF2-40B4-BE49-F238E27FC236}">
                <a16:creationId xmlns:a16="http://schemas.microsoft.com/office/drawing/2014/main" id="{E218DD03-A090-1235-1FA8-AA198BDD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951515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8" name="Text Box 27">
            <a:extLst>
              <a:ext uri="{FF2B5EF4-FFF2-40B4-BE49-F238E27FC236}">
                <a16:creationId xmlns:a16="http://schemas.microsoft.com/office/drawing/2014/main" id="{EBCD4D68-3B3E-F173-7B57-890F6565F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5142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9" name="Text Box 28">
            <a:extLst>
              <a:ext uri="{FF2B5EF4-FFF2-40B4-BE49-F238E27FC236}">
                <a16:creationId xmlns:a16="http://schemas.microsoft.com/office/drawing/2014/main" id="{42ECAABF-237A-4F8A-5E23-96E58FE82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64182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50" name="Text Box 29">
            <a:extLst>
              <a:ext uri="{FF2B5EF4-FFF2-40B4-BE49-F238E27FC236}">
                <a16:creationId xmlns:a16="http://schemas.microsoft.com/office/drawing/2014/main" id="{6482E00B-F5A0-A8F8-490E-8A054CCBD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18462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51" name="Text Box 30">
            <a:extLst>
              <a:ext uri="{FF2B5EF4-FFF2-40B4-BE49-F238E27FC236}">
                <a16:creationId xmlns:a16="http://schemas.microsoft.com/office/drawing/2014/main" id="{C7EEB1D6-9A83-64D3-580E-A66A7AED8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189515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2" name="Text Box 31">
            <a:extLst>
              <a:ext uri="{FF2B5EF4-FFF2-40B4-BE49-F238E27FC236}">
                <a16:creationId xmlns:a16="http://schemas.microsoft.com/office/drawing/2014/main" id="{1AD63A05-7A2D-F3BF-C04F-31E9889CF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037115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3" name="Text Box 32">
            <a:extLst>
              <a:ext uri="{FF2B5EF4-FFF2-40B4-BE49-F238E27FC236}">
                <a16:creationId xmlns:a16="http://schemas.microsoft.com/office/drawing/2014/main" id="{D0C9CCFA-81F9-6CCC-ED2A-F73F904F7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332515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72102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923C9-788E-50BA-D8CD-DA5A462A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E9417-7FC2-866B-4212-7D7FDBD93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3C6E4C06-10A5-1A38-2D73-2CCB5107F385}"/>
              </a:ext>
            </a:extLst>
          </p:cNvPr>
          <p:cNvGrpSpPr>
            <a:grpSpLocks/>
          </p:cNvGrpSpPr>
          <p:nvPr/>
        </p:nvGrpSpPr>
        <p:grpSpPr bwMode="auto">
          <a:xfrm>
            <a:off x="2396459" y="3508534"/>
            <a:ext cx="533400" cy="533400"/>
            <a:chOff x="1824" y="2736"/>
            <a:chExt cx="336" cy="33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68E2BA7A-D2C5-1EB7-6BBF-550D34522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549323DD-87CF-4F0D-09CD-8B922C2E9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CEB3A632-9788-D267-B244-B099EBAF0EE9}"/>
              </a:ext>
            </a:extLst>
          </p:cNvPr>
          <p:cNvGrpSpPr>
            <a:grpSpLocks/>
          </p:cNvGrpSpPr>
          <p:nvPr/>
        </p:nvGrpSpPr>
        <p:grpSpPr bwMode="auto">
          <a:xfrm>
            <a:off x="3539459" y="2594134"/>
            <a:ext cx="533400" cy="533400"/>
            <a:chOff x="1824" y="2736"/>
            <a:chExt cx="336" cy="336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C3238B1C-D285-DCB7-88D8-C579F1BD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053DEC65-C823-8F5C-D7C3-C444961B6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1E4B4C72-12CD-83EB-6325-8064EA9C9708}"/>
              </a:ext>
            </a:extLst>
          </p:cNvPr>
          <p:cNvGrpSpPr>
            <a:grpSpLocks/>
          </p:cNvGrpSpPr>
          <p:nvPr/>
        </p:nvGrpSpPr>
        <p:grpSpPr bwMode="auto">
          <a:xfrm>
            <a:off x="3539459" y="4270534"/>
            <a:ext cx="533400" cy="533400"/>
            <a:chOff x="1824" y="2736"/>
            <a:chExt cx="336" cy="336"/>
          </a:xfrm>
        </p:grpSpPr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0FF6AF4E-EAEF-3349-D3F9-ED462EAF1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7EFACA42-52DB-F9AD-0861-B11AB87C2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B938805D-A317-4D35-A214-9B79A60F8747}"/>
              </a:ext>
            </a:extLst>
          </p:cNvPr>
          <p:cNvGrpSpPr>
            <a:grpSpLocks/>
          </p:cNvGrpSpPr>
          <p:nvPr/>
        </p:nvGrpSpPr>
        <p:grpSpPr bwMode="auto">
          <a:xfrm>
            <a:off x="5063459" y="4270534"/>
            <a:ext cx="533400" cy="533400"/>
            <a:chOff x="1824" y="2736"/>
            <a:chExt cx="336" cy="336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367BEC45-5D9F-7BDC-3A30-BB67C9C07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262511D0-8779-2E09-04DB-A52A9E703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9498FD00-1E33-399A-762D-E01E3593B37F}"/>
              </a:ext>
            </a:extLst>
          </p:cNvPr>
          <p:cNvGrpSpPr>
            <a:grpSpLocks/>
          </p:cNvGrpSpPr>
          <p:nvPr/>
        </p:nvGrpSpPr>
        <p:grpSpPr bwMode="auto">
          <a:xfrm>
            <a:off x="5063459" y="2594134"/>
            <a:ext cx="533400" cy="533400"/>
            <a:chOff x="1824" y="2736"/>
            <a:chExt cx="336" cy="336"/>
          </a:xfrm>
        </p:grpSpPr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4FFA54AC-A061-49DA-F9CD-E465408B1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76063204-1B41-6D0A-9FC4-081F8FE3B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9" name="Line 17">
            <a:extLst>
              <a:ext uri="{FF2B5EF4-FFF2-40B4-BE49-F238E27FC236}">
                <a16:creationId xmlns:a16="http://schemas.microsoft.com/office/drawing/2014/main" id="{A7A8135B-A732-F9FE-80D3-941AA3AF33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3659" y="2975134"/>
            <a:ext cx="6858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E3568AA1-F60D-91BB-500F-50CB90891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3659" y="3965734"/>
            <a:ext cx="6858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E93DE82E-93F4-88AC-C739-E08D8E751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2859" y="4575334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16088EDB-EE37-7293-818C-7959526F7F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8259" y="3127534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41277B51-F547-EC19-3A5F-0D13EFD3E5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4259" y="3127534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232F2501-6432-2804-9A75-22AF44C1CE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2859" y="2822734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69DBE493-719B-6450-A09B-0CB551A31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6659" y="3051334"/>
            <a:ext cx="11430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6337EB23-93D5-A167-5C76-C187E1659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659" y="4208622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D196FE09-C9F7-72C8-B803-76CDA03B6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59" y="3508534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7F4DFF6F-B10F-8E41-FB05-4A914307B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659" y="2898934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BC9A615E-25B0-24BA-D060-25B2DCB53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859" y="2441734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FBA1D868-D7B0-8507-6174-634B936C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459" y="3446622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4705F43E-098B-05B2-2090-EEEEBD5FA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059" y="3294222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id="{6037CA3C-2464-F4DD-4A0B-E955FA369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859" y="4589622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id="{D49FF728-4286-FE4A-CE79-A5EEB6B05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659" y="2197259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33" name="Text Box 33">
            <a:extLst>
              <a:ext uri="{FF2B5EF4-FFF2-40B4-BE49-F238E27FC236}">
                <a16:creationId xmlns:a16="http://schemas.microsoft.com/office/drawing/2014/main" id="{84DBE315-9549-C469-78DC-1156672B6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9659" y="2197259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C11A56E8-E3DF-4FFA-E1A8-4A7FDD08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859" y="4254659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2F3E53F4-FB29-8C9B-83F8-7AA9EFD09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659" y="4041934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36" name="Text Box 36">
            <a:extLst>
              <a:ext uri="{FF2B5EF4-FFF2-40B4-BE49-F238E27FC236}">
                <a16:creationId xmlns:a16="http://schemas.microsoft.com/office/drawing/2014/main" id="{DF9E0B49-B33D-42E7-480D-83BB304F0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659" y="3127534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Content Placeholder 4">
                <a:extLst>
                  <a:ext uri="{FF2B5EF4-FFF2-40B4-BE49-F238E27FC236}">
                    <a16:creationId xmlns:a16="http://schemas.microsoft.com/office/drawing/2014/main" id="{836973E8-2FB5-BAB6-DBCF-F60C0402185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256258" y="2517458"/>
              <a:ext cx="1408679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A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Content Placeholder 4">
                <a:extLst>
                  <a:ext uri="{FF2B5EF4-FFF2-40B4-BE49-F238E27FC236}">
                    <a16:creationId xmlns:a16="http://schemas.microsoft.com/office/drawing/2014/main" id="{836973E8-2FB5-BAB6-DBCF-F60C0402185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81633034"/>
                  </p:ext>
                </p:extLst>
              </p:nvPr>
            </p:nvGraphicFramePr>
            <p:xfrm>
              <a:off x="6256258" y="2517458"/>
              <a:ext cx="1408679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A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8197" r="-10779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8197" r="-10779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8197" r="-10779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8197" r="-10779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87653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102A-599F-0491-C103-9C59918B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vertex A 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E34A0-5FE8-2A93-533E-F89F096A3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grpSp>
        <p:nvGrpSpPr>
          <p:cNvPr id="76" name="Group 5">
            <a:extLst>
              <a:ext uri="{FF2B5EF4-FFF2-40B4-BE49-F238E27FC236}">
                <a16:creationId xmlns:a16="http://schemas.microsoft.com/office/drawing/2014/main" id="{593B3B1F-69BD-4834-1F36-42BF38115A86}"/>
              </a:ext>
            </a:extLst>
          </p:cNvPr>
          <p:cNvGrpSpPr>
            <a:grpSpLocks/>
          </p:cNvGrpSpPr>
          <p:nvPr/>
        </p:nvGrpSpPr>
        <p:grpSpPr bwMode="auto">
          <a:xfrm>
            <a:off x="3172577" y="2728506"/>
            <a:ext cx="533400" cy="533400"/>
            <a:chOff x="1824" y="2736"/>
            <a:chExt cx="336" cy="336"/>
          </a:xfrm>
        </p:grpSpPr>
        <p:sp>
          <p:nvSpPr>
            <p:cNvPr id="77" name="Oval 6">
              <a:extLst>
                <a:ext uri="{FF2B5EF4-FFF2-40B4-BE49-F238E27FC236}">
                  <a16:creationId xmlns:a16="http://schemas.microsoft.com/office/drawing/2014/main" id="{8818DA92-8013-6A62-A0BF-E84DC2793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8" name="Text Box 7">
              <a:extLst>
                <a:ext uri="{FF2B5EF4-FFF2-40B4-BE49-F238E27FC236}">
                  <a16:creationId xmlns:a16="http://schemas.microsoft.com/office/drawing/2014/main" id="{529FD540-5161-B199-AC5C-08F1F6492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9" name="Group 8">
            <a:extLst>
              <a:ext uri="{FF2B5EF4-FFF2-40B4-BE49-F238E27FC236}">
                <a16:creationId xmlns:a16="http://schemas.microsoft.com/office/drawing/2014/main" id="{8097E20D-8949-D410-2B00-73E094411A46}"/>
              </a:ext>
            </a:extLst>
          </p:cNvPr>
          <p:cNvGrpSpPr>
            <a:grpSpLocks/>
          </p:cNvGrpSpPr>
          <p:nvPr/>
        </p:nvGrpSpPr>
        <p:grpSpPr bwMode="auto">
          <a:xfrm>
            <a:off x="3172577" y="4404906"/>
            <a:ext cx="533400" cy="533400"/>
            <a:chOff x="1824" y="2736"/>
            <a:chExt cx="336" cy="336"/>
          </a:xfrm>
        </p:grpSpPr>
        <p:sp>
          <p:nvSpPr>
            <p:cNvPr id="80" name="Oval 9">
              <a:extLst>
                <a:ext uri="{FF2B5EF4-FFF2-40B4-BE49-F238E27FC236}">
                  <a16:creationId xmlns:a16="http://schemas.microsoft.com/office/drawing/2014/main" id="{480B78A2-9422-4A02-F36C-85785D66F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1" name="Text Box 10">
              <a:extLst>
                <a:ext uri="{FF2B5EF4-FFF2-40B4-BE49-F238E27FC236}">
                  <a16:creationId xmlns:a16="http://schemas.microsoft.com/office/drawing/2014/main" id="{D56EBF25-0897-192D-952B-4C24CDF08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82" name="Group 11">
            <a:extLst>
              <a:ext uri="{FF2B5EF4-FFF2-40B4-BE49-F238E27FC236}">
                <a16:creationId xmlns:a16="http://schemas.microsoft.com/office/drawing/2014/main" id="{5824D73F-60C7-A5B9-B675-94B5B9965951}"/>
              </a:ext>
            </a:extLst>
          </p:cNvPr>
          <p:cNvGrpSpPr>
            <a:grpSpLocks/>
          </p:cNvGrpSpPr>
          <p:nvPr/>
        </p:nvGrpSpPr>
        <p:grpSpPr bwMode="auto">
          <a:xfrm>
            <a:off x="4696577" y="4404906"/>
            <a:ext cx="533400" cy="533400"/>
            <a:chOff x="1824" y="2736"/>
            <a:chExt cx="336" cy="336"/>
          </a:xfrm>
        </p:grpSpPr>
        <p:sp>
          <p:nvSpPr>
            <p:cNvPr id="83" name="Oval 12">
              <a:extLst>
                <a:ext uri="{FF2B5EF4-FFF2-40B4-BE49-F238E27FC236}">
                  <a16:creationId xmlns:a16="http://schemas.microsoft.com/office/drawing/2014/main" id="{401E6662-1C32-5A2F-F947-31F9D9C16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4" name="Text Box 13">
              <a:extLst>
                <a:ext uri="{FF2B5EF4-FFF2-40B4-BE49-F238E27FC236}">
                  <a16:creationId xmlns:a16="http://schemas.microsoft.com/office/drawing/2014/main" id="{2E76C553-7E8C-BC25-D4E0-8E4E74394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85" name="Group 14">
            <a:extLst>
              <a:ext uri="{FF2B5EF4-FFF2-40B4-BE49-F238E27FC236}">
                <a16:creationId xmlns:a16="http://schemas.microsoft.com/office/drawing/2014/main" id="{7E0111B5-B963-FD00-D13D-36C40A226864}"/>
              </a:ext>
            </a:extLst>
          </p:cNvPr>
          <p:cNvGrpSpPr>
            <a:grpSpLocks/>
          </p:cNvGrpSpPr>
          <p:nvPr/>
        </p:nvGrpSpPr>
        <p:grpSpPr bwMode="auto">
          <a:xfrm>
            <a:off x="4696577" y="2728506"/>
            <a:ext cx="533400" cy="533400"/>
            <a:chOff x="1824" y="2736"/>
            <a:chExt cx="336" cy="336"/>
          </a:xfrm>
        </p:grpSpPr>
        <p:sp>
          <p:nvSpPr>
            <p:cNvPr id="86" name="Oval 15">
              <a:extLst>
                <a:ext uri="{FF2B5EF4-FFF2-40B4-BE49-F238E27FC236}">
                  <a16:creationId xmlns:a16="http://schemas.microsoft.com/office/drawing/2014/main" id="{700756FC-DBC6-ABBD-C503-D7245212B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7" name="Text Box 16">
              <a:extLst>
                <a:ext uri="{FF2B5EF4-FFF2-40B4-BE49-F238E27FC236}">
                  <a16:creationId xmlns:a16="http://schemas.microsoft.com/office/drawing/2014/main" id="{A837EF01-18B4-D539-F04A-8C1425BC2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88" name="Line 17">
            <a:extLst>
              <a:ext uri="{FF2B5EF4-FFF2-40B4-BE49-F238E27FC236}">
                <a16:creationId xmlns:a16="http://schemas.microsoft.com/office/drawing/2014/main" id="{94F3EE2C-69BD-8FAE-09FC-571902242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6777" y="3109506"/>
            <a:ext cx="685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S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" name="Line 18">
            <a:extLst>
              <a:ext uri="{FF2B5EF4-FFF2-40B4-BE49-F238E27FC236}">
                <a16:creationId xmlns:a16="http://schemas.microsoft.com/office/drawing/2014/main" id="{F8CFB6ED-DC36-45D3-6880-143980383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6777" y="4100106"/>
            <a:ext cx="685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S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" name="Line 19">
            <a:extLst>
              <a:ext uri="{FF2B5EF4-FFF2-40B4-BE49-F238E27FC236}">
                <a16:creationId xmlns:a16="http://schemas.microsoft.com/office/drawing/2014/main" id="{70F7D338-F74F-2659-24BF-3008C22CD8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5977" y="4709706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1" name="Line 20">
            <a:extLst>
              <a:ext uri="{FF2B5EF4-FFF2-40B4-BE49-F238E27FC236}">
                <a16:creationId xmlns:a16="http://schemas.microsoft.com/office/drawing/2014/main" id="{64D1B405-D91E-6737-518A-53EF843F66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1377" y="3261906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2" name="Line 21">
            <a:extLst>
              <a:ext uri="{FF2B5EF4-FFF2-40B4-BE49-F238E27FC236}">
                <a16:creationId xmlns:a16="http://schemas.microsoft.com/office/drawing/2014/main" id="{DBDA837D-DEFD-F512-B5A0-DC72247F47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7377" y="3261906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3" name="Line 22">
            <a:extLst>
              <a:ext uri="{FF2B5EF4-FFF2-40B4-BE49-F238E27FC236}">
                <a16:creationId xmlns:a16="http://schemas.microsoft.com/office/drawing/2014/main" id="{54935685-D708-2682-C453-471A31A1C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5977" y="2957106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4" name="Line 23">
            <a:extLst>
              <a:ext uri="{FF2B5EF4-FFF2-40B4-BE49-F238E27FC236}">
                <a16:creationId xmlns:a16="http://schemas.microsoft.com/office/drawing/2014/main" id="{DAF7F894-9D67-2F31-629D-ED21734994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9777" y="3185706"/>
            <a:ext cx="11430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5" name="Text Box 24">
            <a:extLst>
              <a:ext uri="{FF2B5EF4-FFF2-40B4-BE49-F238E27FC236}">
                <a16:creationId xmlns:a16="http://schemas.microsoft.com/office/drawing/2014/main" id="{D3E87FA6-EAB6-33E4-1D7D-C18ACDDF5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777" y="4342994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6" name="Text Box 25">
            <a:extLst>
              <a:ext uri="{FF2B5EF4-FFF2-40B4-BE49-F238E27FC236}">
                <a16:creationId xmlns:a16="http://schemas.microsoft.com/office/drawing/2014/main" id="{ED649C60-FC96-10A2-016B-79257546D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577" y="364290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7" name="Text Box 26">
            <a:extLst>
              <a:ext uri="{FF2B5EF4-FFF2-40B4-BE49-F238E27FC236}">
                <a16:creationId xmlns:a16="http://schemas.microsoft.com/office/drawing/2014/main" id="{4739DB03-545D-A2CE-9D87-7961D85CA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777" y="303330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8" name="Text Box 27">
            <a:extLst>
              <a:ext uri="{FF2B5EF4-FFF2-40B4-BE49-F238E27FC236}">
                <a16:creationId xmlns:a16="http://schemas.microsoft.com/office/drawing/2014/main" id="{FEC6404D-9FC2-1FB8-47E5-0CBF8FDA8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977" y="257610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9" name="Text Box 28">
            <a:extLst>
              <a:ext uri="{FF2B5EF4-FFF2-40B4-BE49-F238E27FC236}">
                <a16:creationId xmlns:a16="http://schemas.microsoft.com/office/drawing/2014/main" id="{C6E16F21-001E-4CD8-723A-01BFD5166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577" y="3580994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0" name="Text Box 29">
            <a:extLst>
              <a:ext uri="{FF2B5EF4-FFF2-40B4-BE49-F238E27FC236}">
                <a16:creationId xmlns:a16="http://schemas.microsoft.com/office/drawing/2014/main" id="{400FF7C2-CCD5-3D28-77A1-3CBE8B069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177" y="3428594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532770A0-6AA2-8BEA-D947-DBCC975F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977" y="4723994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2" name="Text Box 32">
            <a:extLst>
              <a:ext uri="{FF2B5EF4-FFF2-40B4-BE49-F238E27FC236}">
                <a16:creationId xmlns:a16="http://schemas.microsoft.com/office/drawing/2014/main" id="{EF1F0D6F-A927-B803-221A-FE7A2C434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777" y="233163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03" name="Text Box 33">
            <a:extLst>
              <a:ext uri="{FF2B5EF4-FFF2-40B4-BE49-F238E27FC236}">
                <a16:creationId xmlns:a16="http://schemas.microsoft.com/office/drawing/2014/main" id="{3A8AF8B6-6BB5-1815-D511-C287AF563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777" y="233163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04" name="Text Box 34">
            <a:extLst>
              <a:ext uri="{FF2B5EF4-FFF2-40B4-BE49-F238E27FC236}">
                <a16:creationId xmlns:a16="http://schemas.microsoft.com/office/drawing/2014/main" id="{3526F24C-0A34-1336-4B9C-27B524210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977" y="438903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05" name="Text Box 35">
            <a:extLst>
              <a:ext uri="{FF2B5EF4-FFF2-40B4-BE49-F238E27FC236}">
                <a16:creationId xmlns:a16="http://schemas.microsoft.com/office/drawing/2014/main" id="{8B9E853D-DFA1-283B-FFC4-0D06651A0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777" y="4176306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06" name="Text Box 36">
            <a:extLst>
              <a:ext uri="{FF2B5EF4-FFF2-40B4-BE49-F238E27FC236}">
                <a16:creationId xmlns:a16="http://schemas.microsoft.com/office/drawing/2014/main" id="{9C27D90A-3068-4275-7399-292198248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777" y="3261906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9" name="Content Placeholder 4">
                <a:extLst>
                  <a:ext uri="{FF2B5EF4-FFF2-40B4-BE49-F238E27FC236}">
                    <a16:creationId xmlns:a16="http://schemas.microsoft.com/office/drawing/2014/main" id="{B062E2ED-E8B8-8361-4F51-6383EBC0B49B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813176" y="2606586"/>
              <a:ext cx="1408679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9" name="Content Placeholder 4">
                <a:extLst>
                  <a:ext uri="{FF2B5EF4-FFF2-40B4-BE49-F238E27FC236}">
                    <a16:creationId xmlns:a16="http://schemas.microsoft.com/office/drawing/2014/main" id="{B062E2ED-E8B8-8361-4F51-6383EBC0B49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91138562"/>
                  </p:ext>
                </p:extLst>
              </p:nvPr>
            </p:nvGraphicFramePr>
            <p:xfrm>
              <a:off x="5813176" y="2606586"/>
              <a:ext cx="1408679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8197" r="-10779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8197" r="-10779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3" name="Group 3">
            <a:extLst>
              <a:ext uri="{FF2B5EF4-FFF2-40B4-BE49-F238E27FC236}">
                <a16:creationId xmlns:a16="http://schemas.microsoft.com/office/drawing/2014/main" id="{5AF3C362-86B0-F979-46A8-01CBDD1102EF}"/>
              </a:ext>
            </a:extLst>
          </p:cNvPr>
          <p:cNvGrpSpPr>
            <a:grpSpLocks/>
          </p:cNvGrpSpPr>
          <p:nvPr/>
        </p:nvGrpSpPr>
        <p:grpSpPr bwMode="auto">
          <a:xfrm>
            <a:off x="1991477" y="3658781"/>
            <a:ext cx="533400" cy="533400"/>
            <a:chOff x="1824" y="2736"/>
            <a:chExt cx="336" cy="336"/>
          </a:xfrm>
        </p:grpSpPr>
        <p:sp>
          <p:nvSpPr>
            <p:cNvPr id="114" name="Oval 4">
              <a:extLst>
                <a:ext uri="{FF2B5EF4-FFF2-40B4-BE49-F238E27FC236}">
                  <a16:creationId xmlns:a16="http://schemas.microsoft.com/office/drawing/2014/main" id="{EFC2A8CB-B375-ADED-011F-0D2B40475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5" name="Text Box 5">
              <a:extLst>
                <a:ext uri="{FF2B5EF4-FFF2-40B4-BE49-F238E27FC236}">
                  <a16:creationId xmlns:a16="http://schemas.microsoft.com/office/drawing/2014/main" id="{E972A5FD-E251-7388-D3DE-B4C2AF7BAC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0382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FF6D1-D76F-2F60-EB90-4A4DF11F7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D33E4-C57E-E199-B03F-AE20619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vertex C 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94A71-461C-26E4-FCF9-C17C5A0D7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2" name="Content Placeholder 4">
                <a:extLst>
                  <a:ext uri="{FF2B5EF4-FFF2-40B4-BE49-F238E27FC236}">
                    <a16:creationId xmlns:a16="http://schemas.microsoft.com/office/drawing/2014/main" id="{2487B5E4-A688-1A48-79AF-3691219581C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758747" y="2489427"/>
              <a:ext cx="1408679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2" name="Content Placeholder 4">
                <a:extLst>
                  <a:ext uri="{FF2B5EF4-FFF2-40B4-BE49-F238E27FC236}">
                    <a16:creationId xmlns:a16="http://schemas.microsoft.com/office/drawing/2014/main" id="{2487B5E4-A688-1A48-79AF-3691219581C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55348587"/>
                  </p:ext>
                </p:extLst>
              </p:nvPr>
            </p:nvGraphicFramePr>
            <p:xfrm>
              <a:off x="5758747" y="2489427"/>
              <a:ext cx="1408679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08197" r="-10779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 Box 2">
            <a:extLst>
              <a:ext uri="{FF2B5EF4-FFF2-40B4-BE49-F238E27FC236}">
                <a16:creationId xmlns:a16="http://schemas.microsoft.com/office/drawing/2014/main" id="{5B5CEA81-438E-1527-A2BC-7414B1014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348" y="2887639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4E891E02-074F-6FF7-BC33-7E8ACE519A38}"/>
              </a:ext>
            </a:extLst>
          </p:cNvPr>
          <p:cNvGrpSpPr>
            <a:grpSpLocks/>
          </p:cNvGrpSpPr>
          <p:nvPr/>
        </p:nvGrpSpPr>
        <p:grpSpPr bwMode="auto">
          <a:xfrm>
            <a:off x="1975148" y="3497239"/>
            <a:ext cx="533400" cy="533400"/>
            <a:chOff x="1824" y="2736"/>
            <a:chExt cx="336" cy="336"/>
          </a:xfrm>
        </p:grpSpPr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B62D270F-1A6E-4E89-D415-BD779294C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3207205B-2023-900F-61BD-736330236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774D10D1-5385-AEE6-F502-F898FDA32DEE}"/>
              </a:ext>
            </a:extLst>
          </p:cNvPr>
          <p:cNvGrpSpPr>
            <a:grpSpLocks/>
          </p:cNvGrpSpPr>
          <p:nvPr/>
        </p:nvGrpSpPr>
        <p:grpSpPr bwMode="auto">
          <a:xfrm>
            <a:off x="3118148" y="2582839"/>
            <a:ext cx="533400" cy="533400"/>
            <a:chOff x="1824" y="2736"/>
            <a:chExt cx="336" cy="336"/>
          </a:xfrm>
        </p:grpSpPr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E25F6DD9-E177-8EDC-F257-36E8996A7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78BBC6E2-FE3D-5026-E1B3-FC7667582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D0F0463B-C140-1C72-8A50-C694254234F5}"/>
              </a:ext>
            </a:extLst>
          </p:cNvPr>
          <p:cNvGrpSpPr>
            <a:grpSpLocks/>
          </p:cNvGrpSpPr>
          <p:nvPr/>
        </p:nvGrpSpPr>
        <p:grpSpPr bwMode="auto">
          <a:xfrm>
            <a:off x="4642148" y="4259239"/>
            <a:ext cx="533400" cy="533400"/>
            <a:chOff x="1824" y="2736"/>
            <a:chExt cx="336" cy="336"/>
          </a:xfrm>
        </p:grpSpPr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10A5FBBA-6842-D455-5734-174C1F9C0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AA097443-A4EE-5BA9-EB72-4F13B9E58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22B5BBD4-7420-B7F4-D95E-2BDA476B0593}"/>
              </a:ext>
            </a:extLst>
          </p:cNvPr>
          <p:cNvGrpSpPr>
            <a:grpSpLocks/>
          </p:cNvGrpSpPr>
          <p:nvPr/>
        </p:nvGrpSpPr>
        <p:grpSpPr bwMode="auto">
          <a:xfrm>
            <a:off x="4642148" y="2582839"/>
            <a:ext cx="533400" cy="533400"/>
            <a:chOff x="1824" y="2736"/>
            <a:chExt cx="336" cy="336"/>
          </a:xfrm>
        </p:grpSpPr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C47148C0-0251-4724-C932-CF2A26F87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D39C3AB8-5F6B-B0C6-A686-6455E2A39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20" name="Line 18">
            <a:extLst>
              <a:ext uri="{FF2B5EF4-FFF2-40B4-BE49-F238E27FC236}">
                <a16:creationId xmlns:a16="http://schemas.microsoft.com/office/drawing/2014/main" id="{4C6A33E8-80DF-2A97-FDB3-FD411C4A4D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2348" y="2963839"/>
            <a:ext cx="6858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AB7266AD-50AD-4BB6-E0F1-715FEC592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2348" y="3954439"/>
            <a:ext cx="685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S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AC006E53-F460-50F2-0B35-36CD11209C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1548" y="4564039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S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948F8EF8-E9A7-4AF7-F631-F83D53ED1B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6948" y="3116239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E038FD27-647E-6D14-6E6F-E0869E4EFC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2948" y="3116239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S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55E3A101-9F59-61FE-98F2-F25250E3B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1548" y="2811439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DB914AD7-B942-D0F3-72D6-D722195BD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348" y="3040039"/>
            <a:ext cx="11430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7A82D121-7C27-5307-7B1A-856CA7FC2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348" y="4197327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67D044A1-04F9-06BA-1BEC-C9F1C6A01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148" y="3497239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2A2466EA-35AB-3756-B321-A5E31E2EC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548" y="2430439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B33D36CF-31D6-88A7-05F9-E69832CCE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148" y="3435327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E0CBEA83-34C0-945B-A733-29883E0A8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748" y="3282927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A1D91540-7212-08C7-1FB7-E0A63161B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548" y="4578327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01727AAA-62C5-14DD-0B76-47FDCE57C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348" y="2185964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85A8FD46-7396-E179-7D31-868EB60C8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8348" y="2185964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3439BFFF-24A7-34E7-1F4A-F579D074D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548" y="4243364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B3764893-C974-4CD5-CC16-72F54A5AE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348" y="4030639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37" name="Text Box 36">
            <a:extLst>
              <a:ext uri="{FF2B5EF4-FFF2-40B4-BE49-F238E27FC236}">
                <a16:creationId xmlns:a16="http://schemas.microsoft.com/office/drawing/2014/main" id="{7FEC8C22-9210-33D5-4230-2D1A2D30D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348" y="3116239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</a:p>
        </p:txBody>
      </p:sp>
      <p:grpSp>
        <p:nvGrpSpPr>
          <p:cNvPr id="108" name="Group 9">
            <a:extLst>
              <a:ext uri="{FF2B5EF4-FFF2-40B4-BE49-F238E27FC236}">
                <a16:creationId xmlns:a16="http://schemas.microsoft.com/office/drawing/2014/main" id="{8BE5ABAC-EB6D-C4EA-D774-B01F6E59C4C2}"/>
              </a:ext>
            </a:extLst>
          </p:cNvPr>
          <p:cNvGrpSpPr>
            <a:grpSpLocks/>
          </p:cNvGrpSpPr>
          <p:nvPr/>
        </p:nvGrpSpPr>
        <p:grpSpPr bwMode="auto">
          <a:xfrm>
            <a:off x="3106653" y="4275114"/>
            <a:ext cx="533400" cy="533400"/>
            <a:chOff x="1824" y="2736"/>
            <a:chExt cx="336" cy="336"/>
          </a:xfrm>
        </p:grpSpPr>
        <p:sp>
          <p:nvSpPr>
            <p:cNvPr id="110" name="Oval 10">
              <a:extLst>
                <a:ext uri="{FF2B5EF4-FFF2-40B4-BE49-F238E27FC236}">
                  <a16:creationId xmlns:a16="http://schemas.microsoft.com/office/drawing/2014/main" id="{92D17854-B22F-E2A0-C5CA-57FC1561C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1" name="Text Box 11">
              <a:extLst>
                <a:ext uri="{FF2B5EF4-FFF2-40B4-BE49-F238E27FC236}">
                  <a16:creationId xmlns:a16="http://schemas.microsoft.com/office/drawing/2014/main" id="{BDB65F90-1C2A-2D33-7848-B3CE8833F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407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D5B69-3D8A-F9C1-4ACB-3B489A590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8AC7-8A27-5E39-416C-2A6D4C44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vertex B 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E5887-16AB-1BFC-C7D1-F98E5ED49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graphicFrame>
        <p:nvGraphicFramePr>
          <p:cNvPr id="72" name="Content Placeholder 4">
            <a:extLst>
              <a:ext uri="{FF2B5EF4-FFF2-40B4-BE49-F238E27FC236}">
                <a16:creationId xmlns:a16="http://schemas.microsoft.com/office/drawing/2014/main" id="{3D4DB03F-28CE-2823-1D32-3F5E2C2AAF62}"/>
              </a:ext>
            </a:extLst>
          </p:cNvPr>
          <p:cNvGraphicFramePr>
            <a:graphicFrameLocks/>
          </p:cNvGraphicFramePr>
          <p:nvPr/>
        </p:nvGraphicFramePr>
        <p:xfrm>
          <a:off x="5758747" y="2489427"/>
          <a:ext cx="140867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22">
                  <a:extLst>
                    <a:ext uri="{9D8B030D-6E8A-4147-A177-3AD203B41FA5}">
                      <a16:colId xmlns:a16="http://schemas.microsoft.com/office/drawing/2014/main" val="1437393818"/>
                    </a:ext>
                  </a:extLst>
                </a:gridCol>
                <a:gridCol w="468086">
                  <a:extLst>
                    <a:ext uri="{9D8B030D-6E8A-4147-A177-3AD203B41FA5}">
                      <a16:colId xmlns:a16="http://schemas.microsoft.com/office/drawing/2014/main" val="3865283362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2508205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PN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5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3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3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663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21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454676"/>
                  </a:ext>
                </a:extLst>
              </a:tr>
            </a:tbl>
          </a:graphicData>
        </a:graphic>
      </p:graphicFrame>
      <p:sp>
        <p:nvSpPr>
          <p:cNvPr id="38" name="Text Box 2">
            <a:extLst>
              <a:ext uri="{FF2B5EF4-FFF2-40B4-BE49-F238E27FC236}">
                <a16:creationId xmlns:a16="http://schemas.microsoft.com/office/drawing/2014/main" id="{921E0892-F886-D139-3BB3-653987D95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2859542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39" name="Group 3">
            <a:extLst>
              <a:ext uri="{FF2B5EF4-FFF2-40B4-BE49-F238E27FC236}">
                <a16:creationId xmlns:a16="http://schemas.microsoft.com/office/drawing/2014/main" id="{9FED22AB-E2F1-815B-DC5A-102EE793E6F2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3469142"/>
            <a:ext cx="533400" cy="533400"/>
            <a:chOff x="1824" y="2736"/>
            <a:chExt cx="336" cy="336"/>
          </a:xfrm>
        </p:grpSpPr>
        <p:sp>
          <p:nvSpPr>
            <p:cNvPr id="40" name="Oval 4">
              <a:extLst>
                <a:ext uri="{FF2B5EF4-FFF2-40B4-BE49-F238E27FC236}">
                  <a16:creationId xmlns:a16="http://schemas.microsoft.com/office/drawing/2014/main" id="{00B9C55D-A3E8-8DC6-F008-996A1DF0F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7833A76D-C3F6-B5B2-F41D-46A9B1974F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42" name="Group 6">
            <a:extLst>
              <a:ext uri="{FF2B5EF4-FFF2-40B4-BE49-F238E27FC236}">
                <a16:creationId xmlns:a16="http://schemas.microsoft.com/office/drawing/2014/main" id="{66B87A0D-C548-6FE4-D7EA-06FA005DCC14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2554742"/>
            <a:ext cx="533400" cy="533400"/>
            <a:chOff x="1824" y="2736"/>
            <a:chExt cx="336" cy="336"/>
          </a:xfrm>
        </p:grpSpPr>
        <p:sp>
          <p:nvSpPr>
            <p:cNvPr id="43" name="Oval 7">
              <a:extLst>
                <a:ext uri="{FF2B5EF4-FFF2-40B4-BE49-F238E27FC236}">
                  <a16:creationId xmlns:a16="http://schemas.microsoft.com/office/drawing/2014/main" id="{671343D7-6969-A62A-A760-AC8EBEE79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4" name="Text Box 8">
              <a:extLst>
                <a:ext uri="{FF2B5EF4-FFF2-40B4-BE49-F238E27FC236}">
                  <a16:creationId xmlns:a16="http://schemas.microsoft.com/office/drawing/2014/main" id="{F65E7881-CBC4-1091-B31C-44A436B90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5" name="Group 9">
            <a:extLst>
              <a:ext uri="{FF2B5EF4-FFF2-40B4-BE49-F238E27FC236}">
                <a16:creationId xmlns:a16="http://schemas.microsoft.com/office/drawing/2014/main" id="{19C47705-46A4-27C4-F6C2-169BA2FC2DFA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4231142"/>
            <a:ext cx="533400" cy="533400"/>
            <a:chOff x="1824" y="2736"/>
            <a:chExt cx="336" cy="336"/>
          </a:xfrm>
        </p:grpSpPr>
        <p:sp>
          <p:nvSpPr>
            <p:cNvPr id="46" name="Oval 10">
              <a:extLst>
                <a:ext uri="{FF2B5EF4-FFF2-40B4-BE49-F238E27FC236}">
                  <a16:creationId xmlns:a16="http://schemas.microsoft.com/office/drawing/2014/main" id="{AD07A799-B3AC-ADFF-51C2-4A892F9C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A72464D3-664B-AA1D-21D0-048927D6E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8" name="Group 12">
            <a:extLst>
              <a:ext uri="{FF2B5EF4-FFF2-40B4-BE49-F238E27FC236}">
                <a16:creationId xmlns:a16="http://schemas.microsoft.com/office/drawing/2014/main" id="{174DAE27-8A2B-31D2-85D8-751BC34E84D1}"/>
              </a:ext>
            </a:extLst>
          </p:cNvPr>
          <p:cNvGrpSpPr>
            <a:grpSpLocks/>
          </p:cNvGrpSpPr>
          <p:nvPr/>
        </p:nvGrpSpPr>
        <p:grpSpPr bwMode="auto">
          <a:xfrm>
            <a:off x="4381500" y="4231142"/>
            <a:ext cx="533400" cy="533400"/>
            <a:chOff x="1824" y="2736"/>
            <a:chExt cx="336" cy="336"/>
          </a:xfrm>
        </p:grpSpPr>
        <p:sp>
          <p:nvSpPr>
            <p:cNvPr id="49" name="Oval 13">
              <a:extLst>
                <a:ext uri="{FF2B5EF4-FFF2-40B4-BE49-F238E27FC236}">
                  <a16:creationId xmlns:a16="http://schemas.microsoft.com/office/drawing/2014/main" id="{027B56FB-E2BB-E540-8263-8B5253DE9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0" name="Text Box 14">
              <a:extLst>
                <a:ext uri="{FF2B5EF4-FFF2-40B4-BE49-F238E27FC236}">
                  <a16:creationId xmlns:a16="http://schemas.microsoft.com/office/drawing/2014/main" id="{C3EABBE2-DECA-3C19-7923-8CCF4ADA6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51" name="Group 15">
            <a:extLst>
              <a:ext uri="{FF2B5EF4-FFF2-40B4-BE49-F238E27FC236}">
                <a16:creationId xmlns:a16="http://schemas.microsoft.com/office/drawing/2014/main" id="{3E874619-9012-B992-724E-94D0912991A4}"/>
              </a:ext>
            </a:extLst>
          </p:cNvPr>
          <p:cNvGrpSpPr>
            <a:grpSpLocks/>
          </p:cNvGrpSpPr>
          <p:nvPr/>
        </p:nvGrpSpPr>
        <p:grpSpPr bwMode="auto">
          <a:xfrm>
            <a:off x="4381500" y="2554742"/>
            <a:ext cx="533400" cy="533400"/>
            <a:chOff x="1824" y="2736"/>
            <a:chExt cx="336" cy="336"/>
          </a:xfrm>
        </p:grpSpPr>
        <p:sp>
          <p:nvSpPr>
            <p:cNvPr id="52" name="Oval 16">
              <a:extLst>
                <a:ext uri="{FF2B5EF4-FFF2-40B4-BE49-F238E27FC236}">
                  <a16:creationId xmlns:a16="http://schemas.microsoft.com/office/drawing/2014/main" id="{38F6A1A2-EA89-E2C1-6532-1F18CFFBD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3" name="Text Box 17">
              <a:extLst>
                <a:ext uri="{FF2B5EF4-FFF2-40B4-BE49-F238E27FC236}">
                  <a16:creationId xmlns:a16="http://schemas.microsoft.com/office/drawing/2014/main" id="{BD3ABE57-624C-593A-46FE-52BB7D476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54" name="Line 18">
            <a:extLst>
              <a:ext uri="{FF2B5EF4-FFF2-40B4-BE49-F238E27FC236}">
                <a16:creationId xmlns:a16="http://schemas.microsoft.com/office/drawing/2014/main" id="{D0A4A75B-36F9-2675-B374-C81AB7E22F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71700" y="2935742"/>
            <a:ext cx="6858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5" name="Line 19">
            <a:extLst>
              <a:ext uri="{FF2B5EF4-FFF2-40B4-BE49-F238E27FC236}">
                <a16:creationId xmlns:a16="http://schemas.microsoft.com/office/drawing/2014/main" id="{E05A6BE8-19E4-E05D-3A11-3A7FD7E005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1700" y="3926342"/>
            <a:ext cx="6858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6" name="Line 20">
            <a:extLst>
              <a:ext uri="{FF2B5EF4-FFF2-40B4-BE49-F238E27FC236}">
                <a16:creationId xmlns:a16="http://schemas.microsoft.com/office/drawing/2014/main" id="{C8254AC3-F06D-E254-60DF-287FF398A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4535942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7" name="Line 21">
            <a:extLst>
              <a:ext uri="{FF2B5EF4-FFF2-40B4-BE49-F238E27FC236}">
                <a16:creationId xmlns:a16="http://schemas.microsoft.com/office/drawing/2014/main" id="{B3980C09-F820-ADB1-C863-90B203C4AA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6300" y="3088142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8" name="Line 22">
            <a:extLst>
              <a:ext uri="{FF2B5EF4-FFF2-40B4-BE49-F238E27FC236}">
                <a16:creationId xmlns:a16="http://schemas.microsoft.com/office/drawing/2014/main" id="{C1A9EB0D-7FFB-DD27-E4AB-9303E52B0E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62300" y="3088142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9" name="Line 23">
            <a:extLst>
              <a:ext uri="{FF2B5EF4-FFF2-40B4-BE49-F238E27FC236}">
                <a16:creationId xmlns:a16="http://schemas.microsoft.com/office/drawing/2014/main" id="{0F36766A-D750-8574-8EC5-63015C67A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2783342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0" name="Line 24">
            <a:extLst>
              <a:ext uri="{FF2B5EF4-FFF2-40B4-BE49-F238E27FC236}">
                <a16:creationId xmlns:a16="http://schemas.microsoft.com/office/drawing/2014/main" id="{95F3DC1E-7368-0836-B0A3-028CDAABCC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700" y="3011942"/>
            <a:ext cx="11430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1" name="Text Box 25">
            <a:extLst>
              <a:ext uri="{FF2B5EF4-FFF2-40B4-BE49-F238E27FC236}">
                <a16:creationId xmlns:a16="http://schemas.microsoft.com/office/drawing/2014/main" id="{28FCA203-8524-DF65-3A20-FC2988DC3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4169230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2" name="Text Box 26">
            <a:extLst>
              <a:ext uri="{FF2B5EF4-FFF2-40B4-BE49-F238E27FC236}">
                <a16:creationId xmlns:a16="http://schemas.microsoft.com/office/drawing/2014/main" id="{BD116A44-7F00-90CB-A3EE-E0006A3F6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469142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3" name="Text Box 27">
            <a:extLst>
              <a:ext uri="{FF2B5EF4-FFF2-40B4-BE49-F238E27FC236}">
                <a16:creationId xmlns:a16="http://schemas.microsoft.com/office/drawing/2014/main" id="{AD76D999-3AAC-D63D-A5BF-26AC002EC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2402342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id="{C00F77AC-B72A-9577-9110-C2D723E1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3407230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CBD31A01-A8D3-9050-79EF-4438226F8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3254830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id="{3C4FF911-6B06-290D-3B38-5D5311CC4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4550230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7" name="Text Box 32">
            <a:extLst>
              <a:ext uri="{FF2B5EF4-FFF2-40B4-BE49-F238E27FC236}">
                <a16:creationId xmlns:a16="http://schemas.microsoft.com/office/drawing/2014/main" id="{7823EABC-C26E-24E1-9C4B-DAD30C5E8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2157867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 b="1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68" name="Text Box 33">
            <a:extLst>
              <a:ext uri="{FF2B5EF4-FFF2-40B4-BE49-F238E27FC236}">
                <a16:creationId xmlns:a16="http://schemas.microsoft.com/office/drawing/2014/main" id="{0072AD32-284A-8F4B-D1EB-E2A9C34E9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2157867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69" name="Text Box 34">
            <a:extLst>
              <a:ext uri="{FF2B5EF4-FFF2-40B4-BE49-F238E27FC236}">
                <a16:creationId xmlns:a16="http://schemas.microsoft.com/office/drawing/2014/main" id="{E00D8EDB-D029-7A82-D1FB-855647B3A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4215267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70" name="Text Box 35">
            <a:extLst>
              <a:ext uri="{FF2B5EF4-FFF2-40B4-BE49-F238E27FC236}">
                <a16:creationId xmlns:a16="http://schemas.microsoft.com/office/drawing/2014/main" id="{13798307-6E59-F908-A0A3-606BCF8D7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4002542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71" name="Text Box 36">
            <a:extLst>
              <a:ext uri="{FF2B5EF4-FFF2-40B4-BE49-F238E27FC236}">
                <a16:creationId xmlns:a16="http://schemas.microsoft.com/office/drawing/2014/main" id="{8CB01FA6-79A9-5BB9-F031-8B250C04B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3088142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83914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1D50B-D545-AE12-D311-42496D4B0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D54E-AF44-AF84-1E33-CD4923D0A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vertex E 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F57F-6C46-4AA9-7AF6-87EA71096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graphicFrame>
        <p:nvGraphicFramePr>
          <p:cNvPr id="72" name="Content Placeholder 4">
            <a:extLst>
              <a:ext uri="{FF2B5EF4-FFF2-40B4-BE49-F238E27FC236}">
                <a16:creationId xmlns:a16="http://schemas.microsoft.com/office/drawing/2014/main" id="{52A757F1-B856-B671-2978-5E3DB6A53EC0}"/>
              </a:ext>
            </a:extLst>
          </p:cNvPr>
          <p:cNvGraphicFramePr>
            <a:graphicFrameLocks/>
          </p:cNvGraphicFramePr>
          <p:nvPr/>
        </p:nvGraphicFramePr>
        <p:xfrm>
          <a:off x="5758747" y="2489427"/>
          <a:ext cx="140867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22">
                  <a:extLst>
                    <a:ext uri="{9D8B030D-6E8A-4147-A177-3AD203B41FA5}">
                      <a16:colId xmlns:a16="http://schemas.microsoft.com/office/drawing/2014/main" val="1437393818"/>
                    </a:ext>
                  </a:extLst>
                </a:gridCol>
                <a:gridCol w="468086">
                  <a:extLst>
                    <a:ext uri="{9D8B030D-6E8A-4147-A177-3AD203B41FA5}">
                      <a16:colId xmlns:a16="http://schemas.microsoft.com/office/drawing/2014/main" val="3865283362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2508205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PN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5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3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3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663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21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454676"/>
                  </a:ext>
                </a:extLst>
              </a:tr>
            </a:tbl>
          </a:graphicData>
        </a:graphic>
      </p:graphicFrame>
      <p:sp>
        <p:nvSpPr>
          <p:cNvPr id="4" name="Text Box 2">
            <a:extLst>
              <a:ext uri="{FF2B5EF4-FFF2-40B4-BE49-F238E27FC236}">
                <a16:creationId xmlns:a16="http://schemas.microsoft.com/office/drawing/2014/main" id="{26B2E96D-269B-8254-10A3-4B8AFBB64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743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376E9DA6-2625-F4D1-D790-B727D2E9243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352800"/>
            <a:ext cx="533400" cy="533400"/>
            <a:chOff x="1824" y="2736"/>
            <a:chExt cx="336" cy="336"/>
          </a:xfrm>
        </p:grpSpPr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3CBBF343-4DC1-AB0F-E9BB-E1CBCBCDE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3A533349-6DBD-21BC-0036-A94E2DA8A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EDA647AC-DAFF-C79B-8C4B-745FAB655014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438400"/>
            <a:ext cx="533400" cy="533400"/>
            <a:chOff x="1824" y="2736"/>
            <a:chExt cx="336" cy="336"/>
          </a:xfrm>
        </p:grpSpPr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4D1235E-7C29-907A-A448-3C3102A1A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80E0E721-3646-B1C3-8931-62A225850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92FFD533-02DF-9E76-B1B7-54B940B36C72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4114800"/>
            <a:ext cx="533400" cy="533400"/>
            <a:chOff x="1824" y="2736"/>
            <a:chExt cx="336" cy="336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05AB37A5-A266-FCC6-BCB5-465754E58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D11F1D3D-5F3B-0D22-ECA9-E854E4084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4440D105-9C02-F82F-FE7B-0D013292C6C6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114800"/>
            <a:ext cx="533400" cy="533400"/>
            <a:chOff x="1824" y="2736"/>
            <a:chExt cx="336" cy="336"/>
          </a:xfrm>
        </p:grpSpPr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2D4075AB-0EA7-DEB8-15D8-E44EADFA3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1FB9FBDA-1D8C-CCA4-A7CC-DCA5EEBC4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36AAB3F3-8737-2554-4244-A6C7FB856B3B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438400"/>
            <a:ext cx="533400" cy="533400"/>
            <a:chOff x="1824" y="2736"/>
            <a:chExt cx="336" cy="336"/>
          </a:xfrm>
        </p:grpSpPr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A6C73803-B5A9-EDAA-F24A-5E4A99555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CDDBDC3B-8A47-1EEE-931A-38F4E1270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20" name="Line 18">
            <a:extLst>
              <a:ext uri="{FF2B5EF4-FFF2-40B4-BE49-F238E27FC236}">
                <a16:creationId xmlns:a16="http://schemas.microsoft.com/office/drawing/2014/main" id="{FAB75D67-A1BD-8B75-7809-D6FC99C0AA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819400"/>
            <a:ext cx="6858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1D9353CD-F5FE-3F87-80DC-B17DD4B59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810000"/>
            <a:ext cx="6858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4745267E-B4A9-191B-1817-9B0D595CC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4196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DF2D33CF-753E-BA76-C5C5-8646C96E81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2971800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7DDD2999-8E9A-5E48-0802-D8900B28AA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2971800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A7A2B4AE-9C86-C306-E077-05A9F3CEE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6670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17A27B17-7D78-C59F-E325-323BB7B88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895600"/>
            <a:ext cx="11430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65888C1A-D70D-590E-E87E-60DBFA146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0528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198ADC1E-6D5E-4490-5C14-1E1512B40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352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FFF05858-8D24-6DC3-2406-3BDEA8177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286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E6E55554-16DD-64F8-23D0-7DE0DE5FF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908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8C5B9DD6-3E8C-85ED-4CDA-F84E291C3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384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5CE02A82-9A00-EC75-5603-374B502F2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4338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B3E4BABA-E8EE-6AE8-A805-540798F92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0415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 b="1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8B07B7AA-D59B-F5B7-DB0D-644253ADA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0415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60A9AAE6-F2A9-03F4-F4C8-B2A558EF5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0989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1CC0DB5B-76DD-A4AA-C3D8-4448AF3C6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86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37" name="Text Box 36">
            <a:extLst>
              <a:ext uri="{FF2B5EF4-FFF2-40B4-BE49-F238E27FC236}">
                <a16:creationId xmlns:a16="http://schemas.microsoft.com/office/drawing/2014/main" id="{E6308CAA-275C-BE80-B749-5B723B7D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9718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87ED488-A58A-3D1F-4D98-4B02887B6B84}"/>
              </a:ext>
            </a:extLst>
          </p:cNvPr>
          <p:cNvSpPr txBox="1"/>
          <p:nvPr/>
        </p:nvSpPr>
        <p:spPr>
          <a:xfrm>
            <a:off x="5638800" y="4811486"/>
            <a:ext cx="19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Nothing changes</a:t>
            </a:r>
            <a:endParaRPr lang="en-SE" sz="2000" dirty="0"/>
          </a:p>
        </p:txBody>
      </p:sp>
    </p:spTree>
    <p:extLst>
      <p:ext uri="{BB962C8B-B14F-4D97-AF65-F5344CB8AC3E}">
        <p14:creationId xmlns:p14="http://schemas.microsoft.com/office/powerpoint/2010/main" val="2332897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7F848-FBB9-B876-D465-26FD9139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232D1-4ECD-970A-05B2-2ECA6097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vertex D 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60E91-BD26-D257-C79B-4ED2C67BC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graphicFrame>
        <p:nvGraphicFramePr>
          <p:cNvPr id="72" name="Content Placeholder 4">
            <a:extLst>
              <a:ext uri="{FF2B5EF4-FFF2-40B4-BE49-F238E27FC236}">
                <a16:creationId xmlns:a16="http://schemas.microsoft.com/office/drawing/2014/main" id="{C5F02B35-B93A-C975-32B1-E6547811DD8A}"/>
              </a:ext>
            </a:extLst>
          </p:cNvPr>
          <p:cNvGraphicFramePr>
            <a:graphicFrameLocks/>
          </p:cNvGraphicFramePr>
          <p:nvPr/>
        </p:nvGraphicFramePr>
        <p:xfrm>
          <a:off x="5758747" y="2489427"/>
          <a:ext cx="140867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22">
                  <a:extLst>
                    <a:ext uri="{9D8B030D-6E8A-4147-A177-3AD203B41FA5}">
                      <a16:colId xmlns:a16="http://schemas.microsoft.com/office/drawing/2014/main" val="1437393818"/>
                    </a:ext>
                  </a:extLst>
                </a:gridCol>
                <a:gridCol w="468086">
                  <a:extLst>
                    <a:ext uri="{9D8B030D-6E8A-4147-A177-3AD203B41FA5}">
                      <a16:colId xmlns:a16="http://schemas.microsoft.com/office/drawing/2014/main" val="3865283362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2508205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PN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5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3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3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663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21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454676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C71EFBAE-4536-3980-29AA-79FA66E39CF8}"/>
              </a:ext>
            </a:extLst>
          </p:cNvPr>
          <p:cNvSpPr txBox="1"/>
          <p:nvPr/>
        </p:nvSpPr>
        <p:spPr>
          <a:xfrm>
            <a:off x="5638800" y="4811486"/>
            <a:ext cx="19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Nothing changes</a:t>
            </a:r>
            <a:endParaRPr lang="en-SE" sz="2000" dirty="0"/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A0202679-E0E9-D075-D52D-6D64DE43B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39" name="Group 3">
            <a:extLst>
              <a:ext uri="{FF2B5EF4-FFF2-40B4-BE49-F238E27FC236}">
                <a16:creationId xmlns:a16="http://schemas.microsoft.com/office/drawing/2014/main" id="{7DD32D9B-A7A5-2E3B-B08E-8511AABEADA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505200"/>
            <a:ext cx="533400" cy="533400"/>
            <a:chOff x="1824" y="2736"/>
            <a:chExt cx="336" cy="336"/>
          </a:xfrm>
        </p:grpSpPr>
        <p:sp>
          <p:nvSpPr>
            <p:cNvPr id="40" name="Oval 4">
              <a:extLst>
                <a:ext uri="{FF2B5EF4-FFF2-40B4-BE49-F238E27FC236}">
                  <a16:creationId xmlns:a16="http://schemas.microsoft.com/office/drawing/2014/main" id="{71D43B4D-5419-97CF-A413-D88ABD900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CA4DE26E-70C4-C813-17DD-BFE00CDC9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42" name="Group 6">
            <a:extLst>
              <a:ext uri="{FF2B5EF4-FFF2-40B4-BE49-F238E27FC236}">
                <a16:creationId xmlns:a16="http://schemas.microsoft.com/office/drawing/2014/main" id="{707D93E2-DFD3-175A-F91F-9CFFC9A1658A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590800"/>
            <a:ext cx="533400" cy="533400"/>
            <a:chOff x="1824" y="2736"/>
            <a:chExt cx="336" cy="336"/>
          </a:xfrm>
        </p:grpSpPr>
        <p:sp>
          <p:nvSpPr>
            <p:cNvPr id="43" name="Oval 7">
              <a:extLst>
                <a:ext uri="{FF2B5EF4-FFF2-40B4-BE49-F238E27FC236}">
                  <a16:creationId xmlns:a16="http://schemas.microsoft.com/office/drawing/2014/main" id="{8852DC9E-6F94-9D6D-8A3F-6687303BC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4" name="Text Box 8">
              <a:extLst>
                <a:ext uri="{FF2B5EF4-FFF2-40B4-BE49-F238E27FC236}">
                  <a16:creationId xmlns:a16="http://schemas.microsoft.com/office/drawing/2014/main" id="{AA61B856-14A8-E658-0B94-C68150470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5" name="Group 9">
            <a:extLst>
              <a:ext uri="{FF2B5EF4-FFF2-40B4-BE49-F238E27FC236}">
                <a16:creationId xmlns:a16="http://schemas.microsoft.com/office/drawing/2014/main" id="{F5EAA764-5B1F-5206-C295-CE6F3170CAFB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4267200"/>
            <a:ext cx="533400" cy="533400"/>
            <a:chOff x="1824" y="2736"/>
            <a:chExt cx="336" cy="336"/>
          </a:xfrm>
        </p:grpSpPr>
        <p:sp>
          <p:nvSpPr>
            <p:cNvPr id="46" name="Oval 10">
              <a:extLst>
                <a:ext uri="{FF2B5EF4-FFF2-40B4-BE49-F238E27FC236}">
                  <a16:creationId xmlns:a16="http://schemas.microsoft.com/office/drawing/2014/main" id="{C33ACB78-9B0D-C533-BB70-E38EE1B7A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CF626DA0-DFEF-86BC-8717-BB618BDB1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8" name="Group 12">
            <a:extLst>
              <a:ext uri="{FF2B5EF4-FFF2-40B4-BE49-F238E27FC236}">
                <a16:creationId xmlns:a16="http://schemas.microsoft.com/office/drawing/2014/main" id="{78B5DD70-6952-E1FF-74FF-057C24D4EF96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267200"/>
            <a:ext cx="533400" cy="533400"/>
            <a:chOff x="1824" y="2736"/>
            <a:chExt cx="336" cy="336"/>
          </a:xfrm>
        </p:grpSpPr>
        <p:sp>
          <p:nvSpPr>
            <p:cNvPr id="49" name="Oval 13">
              <a:extLst>
                <a:ext uri="{FF2B5EF4-FFF2-40B4-BE49-F238E27FC236}">
                  <a16:creationId xmlns:a16="http://schemas.microsoft.com/office/drawing/2014/main" id="{C50BE7E9-E338-1285-408E-E1190F85A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0" name="Text Box 14">
              <a:extLst>
                <a:ext uri="{FF2B5EF4-FFF2-40B4-BE49-F238E27FC236}">
                  <a16:creationId xmlns:a16="http://schemas.microsoft.com/office/drawing/2014/main" id="{1B0FA291-945D-4254-AD22-6133836BD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51" name="Group 15">
            <a:extLst>
              <a:ext uri="{FF2B5EF4-FFF2-40B4-BE49-F238E27FC236}">
                <a16:creationId xmlns:a16="http://schemas.microsoft.com/office/drawing/2014/main" id="{659B1032-2E72-5D2B-56E1-C9252501E97A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590800"/>
            <a:ext cx="533400" cy="533400"/>
            <a:chOff x="1824" y="2736"/>
            <a:chExt cx="336" cy="336"/>
          </a:xfrm>
        </p:grpSpPr>
        <p:sp>
          <p:nvSpPr>
            <p:cNvPr id="52" name="Oval 16">
              <a:extLst>
                <a:ext uri="{FF2B5EF4-FFF2-40B4-BE49-F238E27FC236}">
                  <a16:creationId xmlns:a16="http://schemas.microsoft.com/office/drawing/2014/main" id="{F56DD5A3-29A3-8100-AC75-1E29C21D5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F50B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3" name="Text Box 17">
              <a:extLst>
                <a:ext uri="{FF2B5EF4-FFF2-40B4-BE49-F238E27FC236}">
                  <a16:creationId xmlns:a16="http://schemas.microsoft.com/office/drawing/2014/main" id="{B95ED211-C68D-4A8D-099B-7A36F4422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54" name="Line 18">
            <a:extLst>
              <a:ext uri="{FF2B5EF4-FFF2-40B4-BE49-F238E27FC236}">
                <a16:creationId xmlns:a16="http://schemas.microsoft.com/office/drawing/2014/main" id="{C5C4D829-AFD1-37A7-BA5D-5CE1F08216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971800"/>
            <a:ext cx="6858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5" name="Line 19">
            <a:extLst>
              <a:ext uri="{FF2B5EF4-FFF2-40B4-BE49-F238E27FC236}">
                <a16:creationId xmlns:a16="http://schemas.microsoft.com/office/drawing/2014/main" id="{03E034FF-621D-3F77-6E53-DA0235807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62400"/>
            <a:ext cx="6858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6" name="Line 20">
            <a:extLst>
              <a:ext uri="{FF2B5EF4-FFF2-40B4-BE49-F238E27FC236}">
                <a16:creationId xmlns:a16="http://schemas.microsoft.com/office/drawing/2014/main" id="{1768BA87-725D-500A-383B-A20B65115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5720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7" name="Line 21">
            <a:extLst>
              <a:ext uri="{FF2B5EF4-FFF2-40B4-BE49-F238E27FC236}">
                <a16:creationId xmlns:a16="http://schemas.microsoft.com/office/drawing/2014/main" id="{4B7F55DA-280B-F8D7-668B-3B9349267A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3124200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8" name="Line 22">
            <a:extLst>
              <a:ext uri="{FF2B5EF4-FFF2-40B4-BE49-F238E27FC236}">
                <a16:creationId xmlns:a16="http://schemas.microsoft.com/office/drawing/2014/main" id="{7C2DDE38-5CB8-6514-37B2-7626FD0151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3124200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9" name="Line 23">
            <a:extLst>
              <a:ext uri="{FF2B5EF4-FFF2-40B4-BE49-F238E27FC236}">
                <a16:creationId xmlns:a16="http://schemas.microsoft.com/office/drawing/2014/main" id="{089FA8DA-313A-8668-9DB0-DCD74B56D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8194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0" name="Line 24">
            <a:extLst>
              <a:ext uri="{FF2B5EF4-FFF2-40B4-BE49-F238E27FC236}">
                <a16:creationId xmlns:a16="http://schemas.microsoft.com/office/drawing/2014/main" id="{47AD5A41-AA2A-D6F2-53CD-7F4F9314CE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048000"/>
            <a:ext cx="11430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1" name="Text Box 25">
            <a:extLst>
              <a:ext uri="{FF2B5EF4-FFF2-40B4-BE49-F238E27FC236}">
                <a16:creationId xmlns:a16="http://schemas.microsoft.com/office/drawing/2014/main" id="{CB01D11E-069E-4089-6CB0-E47EBC399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2052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2" name="Text Box 26">
            <a:extLst>
              <a:ext uri="{FF2B5EF4-FFF2-40B4-BE49-F238E27FC236}">
                <a16:creationId xmlns:a16="http://schemas.microsoft.com/office/drawing/2014/main" id="{3F801883-F393-C017-94A5-9B2713778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505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3" name="Text Box 27">
            <a:extLst>
              <a:ext uri="{FF2B5EF4-FFF2-40B4-BE49-F238E27FC236}">
                <a16:creationId xmlns:a16="http://schemas.microsoft.com/office/drawing/2014/main" id="{66716F77-2512-59D3-2169-FD29AC926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438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id="{CA60AB1B-C7C6-5335-EF41-58CF91A94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4432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2C06D45F-13E1-FF2A-7C03-922B5570E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2908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id="{6BAA70AE-B6F0-FAAE-13AA-5D1D4A5D8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862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7" name="Text Box 32">
            <a:extLst>
              <a:ext uri="{FF2B5EF4-FFF2-40B4-BE49-F238E27FC236}">
                <a16:creationId xmlns:a16="http://schemas.microsoft.com/office/drawing/2014/main" id="{4181E472-1010-2F1F-9C54-193D192F1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1939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 b="1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68" name="Text Box 33">
            <a:extLst>
              <a:ext uri="{FF2B5EF4-FFF2-40B4-BE49-F238E27FC236}">
                <a16:creationId xmlns:a16="http://schemas.microsoft.com/office/drawing/2014/main" id="{01E0279C-5F91-E04E-E8D6-6810E8913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1939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69" name="Text Box 34">
            <a:extLst>
              <a:ext uri="{FF2B5EF4-FFF2-40B4-BE49-F238E27FC236}">
                <a16:creationId xmlns:a16="http://schemas.microsoft.com/office/drawing/2014/main" id="{3C345E13-04B7-926E-B693-C3686CA14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2513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70" name="Text Box 35">
            <a:extLst>
              <a:ext uri="{FF2B5EF4-FFF2-40B4-BE49-F238E27FC236}">
                <a16:creationId xmlns:a16="http://schemas.microsoft.com/office/drawing/2014/main" id="{7D09D861-4DF3-DA77-E13E-C245909B8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38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71" name="Text Box 36">
            <a:extLst>
              <a:ext uri="{FF2B5EF4-FFF2-40B4-BE49-F238E27FC236}">
                <a16:creationId xmlns:a16="http://schemas.microsoft.com/office/drawing/2014/main" id="{5AD833CE-7BE0-55A4-EF76-BBE57517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124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sz="2000">
                <a:solidFill>
                  <a:srgbClr val="1F02F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66359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AB59-F7FE-2943-BB31-489348766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4" y="274638"/>
            <a:ext cx="6923695" cy="1143000"/>
          </a:xfrm>
        </p:spPr>
        <p:txBody>
          <a:bodyPr>
            <a:normAutofit/>
          </a:bodyPr>
          <a:lstStyle/>
          <a:p>
            <a:r>
              <a:rPr lang="en-US" dirty="0"/>
              <a:t>Dijkstra’s Algorithm Example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F8B243-E197-554E-9976-45A023D7EF4B}"/>
              </a:ext>
            </a:extLst>
          </p:cNvPr>
          <p:cNvSpPr/>
          <p:nvPr/>
        </p:nvSpPr>
        <p:spPr>
          <a:xfrm>
            <a:off x="358439" y="1409490"/>
            <a:ext cx="5413187" cy="892552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pPr indent="-2857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>
                <a:latin typeface="Arial"/>
                <a:cs typeface="Arial"/>
              </a:rPr>
              <a:t>Consider vertices in increasing order of distance from s </a:t>
            </a:r>
          </a:p>
          <a:p>
            <a:pPr lvl="1" indent="-2857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</a:pPr>
            <a:r>
              <a:rPr lang="en-US" sz="1400" dirty="0">
                <a:latin typeface="Arial"/>
                <a:cs typeface="Arial"/>
              </a:rPr>
              <a:t>(</a:t>
            </a:r>
            <a:r>
              <a:rPr lang="en-US" sz="1400">
                <a:latin typeface="Arial"/>
                <a:cs typeface="Arial"/>
              </a:rPr>
              <a:t>non-tree vertex </a:t>
            </a:r>
            <a:r>
              <a:rPr lang="en-US" sz="1400" dirty="0">
                <a:latin typeface="Arial"/>
                <a:cs typeface="Arial"/>
              </a:rPr>
              <a:t>with the lowest </a:t>
            </a:r>
            <a:r>
              <a:rPr lang="en-US" sz="1400" dirty="0" err="1">
                <a:latin typeface="Arial"/>
                <a:cs typeface="Arial"/>
              </a:rPr>
              <a:t>distTo</a:t>
            </a:r>
            <a:r>
              <a:rPr lang="en-US" sz="1400" dirty="0">
                <a:latin typeface="Arial"/>
                <a:cs typeface="Arial"/>
              </a:rPr>
              <a:t>[ ] value). </a:t>
            </a:r>
          </a:p>
          <a:p>
            <a:pPr indent="-2857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>
                <a:latin typeface="Arial"/>
                <a:cs typeface="Arial"/>
              </a:rPr>
              <a:t>Add vertex </a:t>
            </a:r>
            <a:r>
              <a:rPr lang="en-US" sz="1400" dirty="0">
                <a:latin typeface="Arial"/>
                <a:cs typeface="Arial"/>
              </a:rPr>
              <a:t>to tree and relax all edges pointing from </a:t>
            </a:r>
            <a:r>
              <a:rPr lang="en-US" sz="1400">
                <a:latin typeface="Arial"/>
                <a:cs typeface="Arial"/>
              </a:rPr>
              <a:t>that vertex.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B0B803-DC56-6C4E-8A37-102BA22D1235}"/>
              </a:ext>
            </a:extLst>
          </p:cNvPr>
          <p:cNvSpPr/>
          <p:nvPr/>
        </p:nvSpPr>
        <p:spPr>
          <a:xfrm>
            <a:off x="2314004" y="2295769"/>
            <a:ext cx="466308" cy="486763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A6E6DC-A899-3740-83D8-ED33D9227501}"/>
              </a:ext>
            </a:extLst>
          </p:cNvPr>
          <p:cNvCxnSpPr>
            <a:cxnSpLocks/>
            <a:stCxn id="20" idx="1"/>
            <a:endCxn id="5" idx="5"/>
          </p:cNvCxnSpPr>
          <p:nvPr/>
        </p:nvCxnSpPr>
        <p:spPr>
          <a:xfrm flipH="1" flipV="1">
            <a:off x="2712024" y="2711248"/>
            <a:ext cx="934059" cy="109083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D50282-1CDC-EB45-A284-3BF9FC7EF4F0}"/>
              </a:ext>
            </a:extLst>
          </p:cNvPr>
          <p:cNvCxnSpPr>
            <a:cxnSpLocks/>
            <a:stCxn id="21" idx="5"/>
            <a:endCxn id="24" idx="0"/>
          </p:cNvCxnSpPr>
          <p:nvPr/>
        </p:nvCxnSpPr>
        <p:spPr>
          <a:xfrm>
            <a:off x="4384660" y="3080560"/>
            <a:ext cx="1114828" cy="202591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F88D9-0695-734F-983B-2FEB42C07A9D}"/>
              </a:ext>
            </a:extLst>
          </p:cNvPr>
          <p:cNvCxnSpPr>
            <a:cxnSpLocks/>
            <a:stCxn id="25" idx="7"/>
            <a:endCxn id="20" idx="3"/>
          </p:cNvCxnSpPr>
          <p:nvPr/>
        </p:nvCxnSpPr>
        <p:spPr>
          <a:xfrm flipV="1">
            <a:off x="3176632" y="4146279"/>
            <a:ext cx="469451" cy="4708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5CD5A0-E7BE-7649-9D93-F93AF96841A0}"/>
              </a:ext>
            </a:extLst>
          </p:cNvPr>
          <p:cNvCxnSpPr>
            <a:cxnSpLocks/>
            <a:stCxn id="21" idx="2"/>
            <a:endCxn id="5" idx="6"/>
          </p:cNvCxnSpPr>
          <p:nvPr/>
        </p:nvCxnSpPr>
        <p:spPr>
          <a:xfrm flipH="1" flipV="1">
            <a:off x="2780312" y="2539151"/>
            <a:ext cx="1206329" cy="36931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5BE30D-F6C3-2346-8636-C06D51A7B98E}"/>
              </a:ext>
            </a:extLst>
          </p:cNvPr>
          <p:cNvCxnSpPr>
            <a:cxnSpLocks/>
            <a:stCxn id="23" idx="4"/>
            <a:endCxn id="22" idx="0"/>
          </p:cNvCxnSpPr>
          <p:nvPr/>
        </p:nvCxnSpPr>
        <p:spPr>
          <a:xfrm>
            <a:off x="922738" y="3982168"/>
            <a:ext cx="233154" cy="90787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2D2447-2C4D-8044-9FF5-D99841A5BB45}"/>
              </a:ext>
            </a:extLst>
          </p:cNvPr>
          <p:cNvCxnSpPr>
            <a:cxnSpLocks/>
            <a:stCxn id="5" idx="4"/>
            <a:endCxn id="26" idx="0"/>
          </p:cNvCxnSpPr>
          <p:nvPr/>
        </p:nvCxnSpPr>
        <p:spPr>
          <a:xfrm flipH="1">
            <a:off x="2216122" y="2782532"/>
            <a:ext cx="331037" cy="89095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0CF878-0799-0E48-AD4D-123E7836EC27}"/>
              </a:ext>
            </a:extLst>
          </p:cNvPr>
          <p:cNvCxnSpPr>
            <a:cxnSpLocks/>
            <a:stCxn id="26" idx="4"/>
            <a:endCxn id="25" idx="1"/>
          </p:cNvCxnSpPr>
          <p:nvPr/>
        </p:nvCxnSpPr>
        <p:spPr>
          <a:xfrm>
            <a:off x="2216122" y="4160247"/>
            <a:ext cx="630779" cy="45688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4F0A2D-0183-7745-A934-902DD1C9C372}"/>
              </a:ext>
            </a:extLst>
          </p:cNvPr>
          <p:cNvCxnSpPr>
            <a:cxnSpLocks/>
            <a:stCxn id="22" idx="7"/>
            <a:endCxn id="26" idx="3"/>
          </p:cNvCxnSpPr>
          <p:nvPr/>
        </p:nvCxnSpPr>
        <p:spPr>
          <a:xfrm flipV="1">
            <a:off x="1320757" y="4088963"/>
            <a:ext cx="730499" cy="87236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A5EE5E-7B89-5843-AC6C-DD43755758FF}"/>
              </a:ext>
            </a:extLst>
          </p:cNvPr>
          <p:cNvCxnSpPr>
            <a:cxnSpLocks/>
            <a:stCxn id="22" idx="6"/>
            <a:endCxn id="24" idx="3"/>
          </p:cNvCxnSpPr>
          <p:nvPr/>
        </p:nvCxnSpPr>
        <p:spPr>
          <a:xfrm>
            <a:off x="1389046" y="5133423"/>
            <a:ext cx="3945577" cy="38852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F4BC87-86E5-AC49-B67B-59A4BB3D4DA4}"/>
              </a:ext>
            </a:extLst>
          </p:cNvPr>
          <p:cNvCxnSpPr>
            <a:cxnSpLocks/>
            <a:stCxn id="25" idx="6"/>
            <a:endCxn id="24" idx="2"/>
          </p:cNvCxnSpPr>
          <p:nvPr/>
        </p:nvCxnSpPr>
        <p:spPr>
          <a:xfrm>
            <a:off x="3244921" y="4789227"/>
            <a:ext cx="2021413" cy="56062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5EEB1A-BA4B-754D-A7AB-86759ACD5787}"/>
              </a:ext>
            </a:extLst>
          </p:cNvPr>
          <p:cNvCxnSpPr>
            <a:cxnSpLocks/>
            <a:stCxn id="25" idx="2"/>
            <a:endCxn id="22" idx="6"/>
          </p:cNvCxnSpPr>
          <p:nvPr/>
        </p:nvCxnSpPr>
        <p:spPr>
          <a:xfrm flipH="1">
            <a:off x="1389046" y="4789227"/>
            <a:ext cx="1389567" cy="34419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D2351B-8007-BD41-9E6A-FDFD8BAA7E57}"/>
              </a:ext>
            </a:extLst>
          </p:cNvPr>
          <p:cNvCxnSpPr>
            <a:cxnSpLocks/>
            <a:stCxn id="23" idx="6"/>
            <a:endCxn id="26" idx="2"/>
          </p:cNvCxnSpPr>
          <p:nvPr/>
        </p:nvCxnSpPr>
        <p:spPr>
          <a:xfrm>
            <a:off x="1155892" y="3738786"/>
            <a:ext cx="827076" cy="17808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E0F73C-C43E-7640-BEE6-8C0A53F13B56}"/>
              </a:ext>
            </a:extLst>
          </p:cNvPr>
          <p:cNvCxnSpPr>
            <a:cxnSpLocks/>
            <a:stCxn id="20" idx="2"/>
            <a:endCxn id="26" idx="6"/>
          </p:cNvCxnSpPr>
          <p:nvPr/>
        </p:nvCxnSpPr>
        <p:spPr>
          <a:xfrm flipH="1" flipV="1">
            <a:off x="2449276" y="3916866"/>
            <a:ext cx="1128518" cy="5731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6D9950-AA7E-9A43-850F-F3297AED9EB3}"/>
              </a:ext>
            </a:extLst>
          </p:cNvPr>
          <p:cNvCxnSpPr>
            <a:cxnSpLocks/>
            <a:stCxn id="5" idx="3"/>
            <a:endCxn id="23" idx="7"/>
          </p:cNvCxnSpPr>
          <p:nvPr/>
        </p:nvCxnSpPr>
        <p:spPr>
          <a:xfrm flipH="1">
            <a:off x="1087603" y="2711248"/>
            <a:ext cx="1294689" cy="85544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14240CA-BC00-034A-B48A-FD65DD7F1445}"/>
              </a:ext>
            </a:extLst>
          </p:cNvPr>
          <p:cNvSpPr/>
          <p:nvPr/>
        </p:nvSpPr>
        <p:spPr>
          <a:xfrm>
            <a:off x="3577794" y="3730800"/>
            <a:ext cx="466308" cy="486763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655EE1-46F7-674B-B2C5-46842D333AA0}"/>
              </a:ext>
            </a:extLst>
          </p:cNvPr>
          <p:cNvSpPr/>
          <p:nvPr/>
        </p:nvSpPr>
        <p:spPr>
          <a:xfrm>
            <a:off x="3986641" y="2665081"/>
            <a:ext cx="466308" cy="486763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D43AFB-687D-9042-B80A-3AD361510FAE}"/>
              </a:ext>
            </a:extLst>
          </p:cNvPr>
          <p:cNvSpPr/>
          <p:nvPr/>
        </p:nvSpPr>
        <p:spPr>
          <a:xfrm>
            <a:off x="922738" y="4890041"/>
            <a:ext cx="466308" cy="486763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160B74B-D58F-1D41-ACF9-F22B5A741443}"/>
              </a:ext>
            </a:extLst>
          </p:cNvPr>
          <p:cNvSpPr/>
          <p:nvPr/>
        </p:nvSpPr>
        <p:spPr>
          <a:xfrm>
            <a:off x="689584" y="3495404"/>
            <a:ext cx="466308" cy="486763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14C5A70-6C0A-E240-9728-9E92D10D9BAA}"/>
              </a:ext>
            </a:extLst>
          </p:cNvPr>
          <p:cNvSpPr/>
          <p:nvPr/>
        </p:nvSpPr>
        <p:spPr>
          <a:xfrm>
            <a:off x="5266334" y="5106473"/>
            <a:ext cx="466308" cy="486763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4D0A38-4E58-7B41-A3F2-755DB23BC779}"/>
              </a:ext>
            </a:extLst>
          </p:cNvPr>
          <p:cNvSpPr/>
          <p:nvPr/>
        </p:nvSpPr>
        <p:spPr>
          <a:xfrm>
            <a:off x="2778613" y="4545845"/>
            <a:ext cx="466308" cy="486763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6D99520-CE47-B146-BCB8-D5344412C990}"/>
              </a:ext>
            </a:extLst>
          </p:cNvPr>
          <p:cNvSpPr/>
          <p:nvPr/>
        </p:nvSpPr>
        <p:spPr>
          <a:xfrm>
            <a:off x="1982968" y="3673484"/>
            <a:ext cx="466308" cy="486763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E754E7-73AE-8E4E-811D-9B9301ACD171}"/>
              </a:ext>
            </a:extLst>
          </p:cNvPr>
          <p:cNvCxnSpPr>
            <a:cxnSpLocks/>
            <a:stCxn id="21" idx="4"/>
            <a:endCxn id="20" idx="0"/>
          </p:cNvCxnSpPr>
          <p:nvPr/>
        </p:nvCxnSpPr>
        <p:spPr>
          <a:xfrm flipH="1">
            <a:off x="3810948" y="3151844"/>
            <a:ext cx="408847" cy="57895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82A89B-148F-6047-B569-FCCA63EDCC4C}"/>
              </a:ext>
            </a:extLst>
          </p:cNvPr>
          <p:cNvCxnSpPr>
            <a:cxnSpLocks/>
            <a:stCxn id="20" idx="5"/>
            <a:endCxn id="24" idx="1"/>
          </p:cNvCxnSpPr>
          <p:nvPr/>
        </p:nvCxnSpPr>
        <p:spPr>
          <a:xfrm>
            <a:off x="3975813" y="4146279"/>
            <a:ext cx="1358809" cy="103147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64C0DAB-64D0-5740-AA32-1444108DE2E7}"/>
              </a:ext>
            </a:extLst>
          </p:cNvPr>
          <p:cNvSpPr txBox="1"/>
          <p:nvPr/>
        </p:nvSpPr>
        <p:spPr>
          <a:xfrm>
            <a:off x="3306989" y="4330764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78C71B-AB16-3E4F-B228-17154AECE7EC}"/>
              </a:ext>
            </a:extLst>
          </p:cNvPr>
          <p:cNvSpPr txBox="1"/>
          <p:nvPr/>
        </p:nvSpPr>
        <p:spPr>
          <a:xfrm>
            <a:off x="3875770" y="3360934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AA933F-9C78-2C46-9D2A-D88A3374C84D}"/>
              </a:ext>
            </a:extLst>
          </p:cNvPr>
          <p:cNvSpPr txBox="1"/>
          <p:nvPr/>
        </p:nvSpPr>
        <p:spPr>
          <a:xfrm>
            <a:off x="2379599" y="4300811"/>
            <a:ext cx="209449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306A9B-71C9-9949-8933-D4AE19519F92}"/>
              </a:ext>
            </a:extLst>
          </p:cNvPr>
          <p:cNvSpPr txBox="1"/>
          <p:nvPr/>
        </p:nvSpPr>
        <p:spPr>
          <a:xfrm>
            <a:off x="2271378" y="3164053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9EA7A5-3613-6D49-AD74-F0FA976EEA92}"/>
              </a:ext>
            </a:extLst>
          </p:cNvPr>
          <p:cNvSpPr txBox="1"/>
          <p:nvPr/>
        </p:nvSpPr>
        <p:spPr>
          <a:xfrm>
            <a:off x="3048358" y="3143363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F13B05-E744-6642-A553-8FBFB43EC0EA}"/>
              </a:ext>
            </a:extLst>
          </p:cNvPr>
          <p:cNvSpPr txBox="1"/>
          <p:nvPr/>
        </p:nvSpPr>
        <p:spPr>
          <a:xfrm>
            <a:off x="1430772" y="3774825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B3999C-8AA2-0E47-A286-A2DB654D06E9}"/>
              </a:ext>
            </a:extLst>
          </p:cNvPr>
          <p:cNvSpPr txBox="1"/>
          <p:nvPr/>
        </p:nvSpPr>
        <p:spPr>
          <a:xfrm>
            <a:off x="3337797" y="2626607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DB202A-A1BB-5F46-BB04-1391B3E35A85}"/>
              </a:ext>
            </a:extLst>
          </p:cNvPr>
          <p:cNvSpPr txBox="1"/>
          <p:nvPr/>
        </p:nvSpPr>
        <p:spPr>
          <a:xfrm>
            <a:off x="1630223" y="3053240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9C621E-6E89-2648-8B0A-920506B9DDC5}"/>
              </a:ext>
            </a:extLst>
          </p:cNvPr>
          <p:cNvSpPr txBox="1"/>
          <p:nvPr/>
        </p:nvSpPr>
        <p:spPr>
          <a:xfrm>
            <a:off x="2915318" y="3843810"/>
            <a:ext cx="209449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FB26CB-192F-4343-A2AA-1B1A3D975BF5}"/>
              </a:ext>
            </a:extLst>
          </p:cNvPr>
          <p:cNvSpPr txBox="1"/>
          <p:nvPr/>
        </p:nvSpPr>
        <p:spPr>
          <a:xfrm>
            <a:off x="941029" y="4319656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764840-78F2-BF4D-B8A1-9DB1A6D40D3F}"/>
              </a:ext>
            </a:extLst>
          </p:cNvPr>
          <p:cNvSpPr txBox="1"/>
          <p:nvPr/>
        </p:nvSpPr>
        <p:spPr>
          <a:xfrm>
            <a:off x="1630856" y="4365148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604790-B3C7-2E4F-A055-2D3793AE65D1}"/>
              </a:ext>
            </a:extLst>
          </p:cNvPr>
          <p:cNvSpPr txBox="1"/>
          <p:nvPr/>
        </p:nvSpPr>
        <p:spPr>
          <a:xfrm>
            <a:off x="2071512" y="4840018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9E43A1-2432-2942-AAF2-D7D0C404B6ED}"/>
              </a:ext>
            </a:extLst>
          </p:cNvPr>
          <p:cNvSpPr txBox="1"/>
          <p:nvPr/>
        </p:nvSpPr>
        <p:spPr>
          <a:xfrm>
            <a:off x="4383062" y="4451509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56A7B2D-0E3C-BF42-B58B-25FB8366045B}"/>
              </a:ext>
            </a:extLst>
          </p:cNvPr>
          <p:cNvSpPr txBox="1"/>
          <p:nvPr/>
        </p:nvSpPr>
        <p:spPr>
          <a:xfrm>
            <a:off x="4724833" y="3829074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4D7F63-4055-7247-A04C-63AFA7281326}"/>
              </a:ext>
            </a:extLst>
          </p:cNvPr>
          <p:cNvSpPr txBox="1"/>
          <p:nvPr/>
        </p:nvSpPr>
        <p:spPr>
          <a:xfrm>
            <a:off x="3786350" y="4910868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A310B5-82B9-AD49-B18F-104C25E767B2}"/>
              </a:ext>
            </a:extLst>
          </p:cNvPr>
          <p:cNvSpPr txBox="1"/>
          <p:nvPr/>
        </p:nvSpPr>
        <p:spPr>
          <a:xfrm>
            <a:off x="3052919" y="5220280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65CD3E6-26AB-FB49-B705-E96FAFA1EDE7}"/>
              </a:ext>
            </a:extLst>
          </p:cNvPr>
          <p:cNvSpPr/>
          <p:nvPr/>
        </p:nvSpPr>
        <p:spPr>
          <a:xfrm>
            <a:off x="370519" y="5412950"/>
            <a:ext cx="2497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C3023"/>
                </a:solidFill>
                <a:latin typeface="LucidaGrande" panose="020B0600040502020204" pitchFamily="34" charset="0"/>
              </a:rPr>
              <a:t>choose </a:t>
            </a:r>
            <a:r>
              <a:rPr lang="en-US" sz="1200">
                <a:solidFill>
                  <a:srgbClr val="8C3023"/>
                </a:solidFill>
                <a:latin typeface="LucidaGrande" panose="020B0600040502020204" pitchFamily="34" charset="0"/>
              </a:rPr>
              <a:t>source vertex </a:t>
            </a:r>
            <a:r>
              <a:rPr lang="en-US" sz="1200" dirty="0">
                <a:solidFill>
                  <a:srgbClr val="8C3023"/>
                </a:solidFill>
                <a:latin typeface="LucidaGrande" panose="020B0600040502020204" pitchFamily="34" charset="0"/>
              </a:rPr>
              <a:t>0</a:t>
            </a:r>
          </a:p>
          <a:p>
            <a:r>
              <a:rPr lang="en-US" sz="1200" dirty="0">
                <a:solidFill>
                  <a:srgbClr val="8C3023"/>
                </a:solidFill>
                <a:latin typeface="LucidaGrande" panose="020B0600040502020204" pitchFamily="34" charset="0"/>
              </a:rPr>
              <a:t>relax all edges adjacent from 0</a:t>
            </a:r>
          </a:p>
          <a:p>
            <a:r>
              <a:rPr lang="en-US" sz="1200">
                <a:solidFill>
                  <a:srgbClr val="8C3023"/>
                </a:solidFill>
                <a:latin typeface="LucidaGrande" panose="020B0600040502020204" pitchFamily="34" charset="0"/>
              </a:rPr>
              <a:t>choose vertex </a:t>
            </a:r>
            <a:r>
              <a:rPr lang="en-US" sz="1200" dirty="0">
                <a:solidFill>
                  <a:srgbClr val="8C3023"/>
                </a:solidFill>
                <a:latin typeface="LucidaGrande" panose="020B0600040502020204" pitchFamily="34" charset="0"/>
              </a:rPr>
              <a:t>1  </a:t>
            </a:r>
          </a:p>
          <a:p>
            <a:r>
              <a:rPr lang="en-US" sz="1200" dirty="0">
                <a:solidFill>
                  <a:srgbClr val="8C3023"/>
                </a:solidFill>
                <a:latin typeface="LucidaGrande" panose="020B0600040502020204" pitchFamily="34" charset="0"/>
              </a:rPr>
              <a:t>relax all edges adjacent from 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8B5DAF-B34A-3344-B845-B47F2697E6A4}"/>
              </a:ext>
            </a:extLst>
          </p:cNvPr>
          <p:cNvSpPr/>
          <p:nvPr/>
        </p:nvSpPr>
        <p:spPr>
          <a:xfrm>
            <a:off x="6368244" y="2387387"/>
            <a:ext cx="10391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 </a:t>
            </a:r>
            <a:r>
              <a:rPr lang="en-US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distTo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[]</a:t>
            </a:r>
            <a:endParaRPr lang="en-US" sz="160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0B1934-6482-C241-BA3D-7562CC27D130}"/>
              </a:ext>
            </a:extLst>
          </p:cNvPr>
          <p:cNvSpPr/>
          <p:nvPr/>
        </p:nvSpPr>
        <p:spPr>
          <a:xfrm>
            <a:off x="6368244" y="2787821"/>
            <a:ext cx="304221" cy="17491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2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3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4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6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7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2C1BECD-7AE2-8140-AACD-690FCD70C543}"/>
              </a:ext>
            </a:extLst>
          </p:cNvPr>
          <p:cNvCxnSpPr/>
          <p:nvPr/>
        </p:nvCxnSpPr>
        <p:spPr>
          <a:xfrm>
            <a:off x="6322180" y="2733266"/>
            <a:ext cx="11744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2946AE-684C-EF41-9A90-63C54748B5D1}"/>
                  </a:ext>
                </a:extLst>
              </p:cNvPr>
              <p:cNvSpPr/>
              <p:nvPr/>
            </p:nvSpPr>
            <p:spPr>
              <a:xfrm>
                <a:off x="6873342" y="2758400"/>
                <a:ext cx="304221" cy="1774845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Hebrew" pitchFamily="2" charset="-79"/>
                        </a:rPr>
                        <m:t>∞ </m:t>
                      </m:r>
                    </m:oMath>
                  </m:oMathPara>
                </a14:m>
                <a:endParaRPr lang="en-US" sz="12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Arial Hebrew" pitchFamily="2" charset="-79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1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Hebrew" pitchFamily="2" charset="-79"/>
                      </a:rPr>
                      <m:t>∞</m:t>
                    </m:r>
                  </m:oMath>
                </a14:m>
                <a:r>
                  <a:rPr lang="en-US" sz="1200" b="1" dirty="0">
                    <a:ea typeface="Cambria Math" panose="02040503050406030204" pitchFamily="18" charset="0"/>
                    <a:cs typeface="Arial Hebrew" pitchFamily="2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Hebrew" pitchFamily="2" charset="-79"/>
                      </a:rPr>
                      <m:t>∞ </m:t>
                    </m:r>
                  </m:oMath>
                </a14:m>
                <a:endParaRPr lang="en-US" sz="12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Arial Hebrew" pitchFamily="2" charset="-79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Hebrew" pitchFamily="2" charset="-79"/>
                        </a:rPr>
                        <m:t>∞</m:t>
                      </m:r>
                    </m:oMath>
                  </m:oMathPara>
                </a14:m>
                <a:endParaRPr lang="en-US" sz="12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Arial Hebrew" pitchFamily="2" charset="-79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Hebrew" pitchFamily="2" charset="-79"/>
                        </a:rPr>
                        <m:t>∞</m:t>
                      </m:r>
                    </m:oMath>
                  </m:oMathPara>
                </a14:m>
                <a:endParaRPr lang="en-US" sz="12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Arial Hebrew" pitchFamily="2" charset="-79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Hebrew" pitchFamily="2" charset="-79"/>
                        </a:rPr>
                        <m:t>∞</m:t>
                      </m:r>
                    </m:oMath>
                  </m:oMathPara>
                </a14:m>
                <a:endParaRPr lang="en-US" sz="12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Arial Hebrew" pitchFamily="2" charset="-79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Hebrew" pitchFamily="2" charset="-79"/>
                        </a:rPr>
                        <m:t>∞</m:t>
                      </m:r>
                    </m:oMath>
                  </m:oMathPara>
                </a14:m>
                <a:endParaRPr lang="en-US" sz="12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Arial Hebrew" pitchFamily="2" charset="-79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Hebrew" pitchFamily="2" charset="-79"/>
                        </a:rPr>
                        <m:t>∞</m:t>
                      </m:r>
                    </m:oMath>
                  </m:oMathPara>
                </a14:m>
                <a:endParaRPr lang="en-US" sz="1200" b="1" dirty="0">
                  <a:latin typeface="Times" pitchFamily="2" charset="0"/>
                  <a:cs typeface="Arial Hebrew" pitchFamily="2" charset="-79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2946AE-684C-EF41-9A90-63C54748B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342" y="2758400"/>
                <a:ext cx="304221" cy="1774845"/>
              </a:xfrm>
              <a:prstGeom prst="rect">
                <a:avLst/>
              </a:prstGeom>
              <a:blipFill>
                <a:blip r:embed="rId2"/>
                <a:stretch>
                  <a:fillRect r="-800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C903FAA4-C2A3-224C-9E07-AEADBCEC8899}"/>
              </a:ext>
            </a:extLst>
          </p:cNvPr>
          <p:cNvSpPr/>
          <p:nvPr/>
        </p:nvSpPr>
        <p:spPr>
          <a:xfrm>
            <a:off x="6409234" y="4648633"/>
            <a:ext cx="11289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 </a:t>
            </a:r>
            <a:r>
              <a:rPr lang="en-US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edgeTo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[]</a:t>
            </a:r>
            <a:endParaRPr lang="en-US" sz="160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3A46E8-1D6D-1D4C-A063-24B19748ED16}"/>
              </a:ext>
            </a:extLst>
          </p:cNvPr>
          <p:cNvSpPr/>
          <p:nvPr/>
        </p:nvSpPr>
        <p:spPr>
          <a:xfrm>
            <a:off x="6409234" y="5040678"/>
            <a:ext cx="304221" cy="17491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2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3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4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6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7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5112D6-641F-2C40-A4AC-A8DE3FAC9781}"/>
              </a:ext>
            </a:extLst>
          </p:cNvPr>
          <p:cNvCxnSpPr/>
          <p:nvPr/>
        </p:nvCxnSpPr>
        <p:spPr>
          <a:xfrm>
            <a:off x="6363170" y="4986123"/>
            <a:ext cx="11744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68E8B36A-199D-1743-82D7-17D578EA4B34}"/>
              </a:ext>
            </a:extLst>
          </p:cNvPr>
          <p:cNvSpPr/>
          <p:nvPr/>
        </p:nvSpPr>
        <p:spPr>
          <a:xfrm>
            <a:off x="6914332" y="5019646"/>
            <a:ext cx="304221" cy="17491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-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-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-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-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-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-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-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-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F738779-E174-5842-A607-555D3EA910BD}"/>
              </a:ext>
            </a:extLst>
          </p:cNvPr>
          <p:cNvCxnSpPr/>
          <p:nvPr/>
        </p:nvCxnSpPr>
        <p:spPr>
          <a:xfrm>
            <a:off x="6950396" y="3129665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D2F90AC-99B1-CC4C-A08A-E9F5496944DE}"/>
              </a:ext>
            </a:extLst>
          </p:cNvPr>
          <p:cNvCxnSpPr/>
          <p:nvPr/>
        </p:nvCxnSpPr>
        <p:spPr>
          <a:xfrm>
            <a:off x="6952719" y="4340293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2AE1D63-0F29-0841-B0CF-4E44C4D7057C}"/>
              </a:ext>
            </a:extLst>
          </p:cNvPr>
          <p:cNvCxnSpPr/>
          <p:nvPr/>
        </p:nvCxnSpPr>
        <p:spPr>
          <a:xfrm>
            <a:off x="6952719" y="3726590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78572B6-20F0-1E40-91BF-FE6C422E638D}"/>
              </a:ext>
            </a:extLst>
          </p:cNvPr>
          <p:cNvSpPr/>
          <p:nvPr/>
        </p:nvSpPr>
        <p:spPr>
          <a:xfrm>
            <a:off x="7330506" y="2758400"/>
            <a:ext cx="382494" cy="17491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17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20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9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14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29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8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80220C-C712-864F-A9C1-2D630E2FA539}"/>
              </a:ext>
            </a:extLst>
          </p:cNvPr>
          <p:cNvSpPr/>
          <p:nvPr/>
        </p:nvSpPr>
        <p:spPr>
          <a:xfrm>
            <a:off x="7330506" y="5040677"/>
            <a:ext cx="304221" cy="17491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7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4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0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C30E573-421A-7940-84B8-8F1E95C5E777}"/>
              </a:ext>
            </a:extLst>
          </p:cNvPr>
          <p:cNvCxnSpPr/>
          <p:nvPr/>
        </p:nvCxnSpPr>
        <p:spPr>
          <a:xfrm>
            <a:off x="6966867" y="5368243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61AC77C-942B-0845-901B-C9793715A824}"/>
              </a:ext>
            </a:extLst>
          </p:cNvPr>
          <p:cNvCxnSpPr/>
          <p:nvPr/>
        </p:nvCxnSpPr>
        <p:spPr>
          <a:xfrm>
            <a:off x="6969190" y="6620816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40F453E-008A-0E49-83FA-A693D10CE763}"/>
              </a:ext>
            </a:extLst>
          </p:cNvPr>
          <p:cNvCxnSpPr/>
          <p:nvPr/>
        </p:nvCxnSpPr>
        <p:spPr>
          <a:xfrm>
            <a:off x="6969190" y="5998724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7864E6-6A40-4F45-A310-0ACF7FDD9AF6}"/>
              </a:ext>
            </a:extLst>
          </p:cNvPr>
          <p:cNvCxnSpPr/>
          <p:nvPr/>
        </p:nvCxnSpPr>
        <p:spPr>
          <a:xfrm>
            <a:off x="6950396" y="3524146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363CE03-FD8A-4244-9629-6DC375579BD8}"/>
              </a:ext>
            </a:extLst>
          </p:cNvPr>
          <p:cNvCxnSpPr/>
          <p:nvPr/>
        </p:nvCxnSpPr>
        <p:spPr>
          <a:xfrm>
            <a:off x="6950396" y="3318493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7AD8E8-F43A-FC41-9D12-11DD2552B313}"/>
              </a:ext>
            </a:extLst>
          </p:cNvPr>
          <p:cNvCxnSpPr/>
          <p:nvPr/>
        </p:nvCxnSpPr>
        <p:spPr>
          <a:xfrm>
            <a:off x="6966867" y="5581174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49C30B8-9EFB-BD49-AD90-CC2B7BB0AD66}"/>
              </a:ext>
            </a:extLst>
          </p:cNvPr>
          <p:cNvCxnSpPr/>
          <p:nvPr/>
        </p:nvCxnSpPr>
        <p:spPr>
          <a:xfrm>
            <a:off x="6966867" y="5789922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550CF9D1-D5A6-304B-AEF7-5E889EF872ED}"/>
              </a:ext>
            </a:extLst>
          </p:cNvPr>
          <p:cNvSpPr/>
          <p:nvPr/>
        </p:nvSpPr>
        <p:spPr>
          <a:xfrm>
            <a:off x="3150983" y="5427470"/>
            <a:ext cx="2497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8C3023"/>
                </a:solidFill>
                <a:latin typeface="LucidaGrande" panose="020B0600040502020204" pitchFamily="34" charset="0"/>
              </a:rPr>
              <a:t>choose vertex </a:t>
            </a:r>
            <a:r>
              <a:rPr lang="en-US" sz="1200" dirty="0">
                <a:solidFill>
                  <a:srgbClr val="8C3023"/>
                </a:solidFill>
                <a:latin typeface="LucidaGrande" panose="020B0600040502020204" pitchFamily="34" charset="0"/>
              </a:rPr>
              <a:t>7</a:t>
            </a:r>
          </a:p>
          <a:p>
            <a:r>
              <a:rPr lang="en-US" sz="1200" dirty="0">
                <a:solidFill>
                  <a:srgbClr val="8C3023"/>
                </a:solidFill>
                <a:latin typeface="LucidaGrande" panose="020B0600040502020204" pitchFamily="34" charset="0"/>
              </a:rPr>
              <a:t>relax all edges adjacent from 7</a:t>
            </a:r>
          </a:p>
          <a:p>
            <a:r>
              <a:rPr lang="en-US" sz="1200">
                <a:solidFill>
                  <a:srgbClr val="8C3023"/>
                </a:solidFill>
                <a:latin typeface="LucidaGrande" panose="020B0600040502020204" pitchFamily="34" charset="0"/>
              </a:rPr>
              <a:t>choose vertex </a:t>
            </a:r>
            <a:r>
              <a:rPr lang="en-US" sz="1200" dirty="0">
                <a:solidFill>
                  <a:srgbClr val="8C3023"/>
                </a:solidFill>
                <a:latin typeface="LucidaGrande" panose="020B0600040502020204" pitchFamily="34" charset="0"/>
              </a:rPr>
              <a:t>4</a:t>
            </a:r>
          </a:p>
          <a:p>
            <a:r>
              <a:rPr lang="en-US" sz="1200" dirty="0">
                <a:solidFill>
                  <a:srgbClr val="8C3023"/>
                </a:solidFill>
                <a:latin typeface="LucidaGrande" panose="020B0600040502020204" pitchFamily="34" charset="0"/>
              </a:rPr>
              <a:t>relax all edges adjacent from 4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757825-051A-F147-B776-92788476DF42}"/>
              </a:ext>
            </a:extLst>
          </p:cNvPr>
          <p:cNvSpPr/>
          <p:nvPr/>
        </p:nvSpPr>
        <p:spPr>
          <a:xfrm>
            <a:off x="7702022" y="2758399"/>
            <a:ext cx="382494" cy="17491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15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17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13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26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9AA42E5-AEEE-7E4E-9E64-5CCBF5FB27C5}"/>
              </a:ext>
            </a:extLst>
          </p:cNvPr>
          <p:cNvCxnSpPr/>
          <p:nvPr/>
        </p:nvCxnSpPr>
        <p:spPr>
          <a:xfrm>
            <a:off x="6952719" y="3938990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AF46E1B-9C53-8A48-9F99-4FE192259368}"/>
              </a:ext>
            </a:extLst>
          </p:cNvPr>
          <p:cNvCxnSpPr/>
          <p:nvPr/>
        </p:nvCxnSpPr>
        <p:spPr>
          <a:xfrm>
            <a:off x="7417393" y="3318493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351607A-7940-AF4A-B69A-39C66A0F360D}"/>
              </a:ext>
            </a:extLst>
          </p:cNvPr>
          <p:cNvCxnSpPr/>
          <p:nvPr/>
        </p:nvCxnSpPr>
        <p:spPr>
          <a:xfrm>
            <a:off x="6973715" y="6198901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64145C6-2297-7C43-A991-0D7EC3A6C60C}"/>
              </a:ext>
            </a:extLst>
          </p:cNvPr>
          <p:cNvCxnSpPr/>
          <p:nvPr/>
        </p:nvCxnSpPr>
        <p:spPr>
          <a:xfrm>
            <a:off x="7379144" y="5577008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1B489F0C-224A-0849-A613-CD44D2E262F6}"/>
              </a:ext>
            </a:extLst>
          </p:cNvPr>
          <p:cNvSpPr/>
          <p:nvPr/>
        </p:nvSpPr>
        <p:spPr>
          <a:xfrm>
            <a:off x="7634727" y="5038163"/>
            <a:ext cx="304221" cy="17491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1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7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2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1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4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1"/>
              </a:solidFill>
              <a:latin typeface="Times" pitchFamily="2" charset="0"/>
              <a:cs typeface="Arial Hebrew" pitchFamily="2" charset="-79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1055547-3818-AF4E-8B88-B7ED4667B4C9}"/>
              </a:ext>
            </a:extLst>
          </p:cNvPr>
          <p:cNvCxnSpPr>
            <a:cxnSpLocks/>
          </p:cNvCxnSpPr>
          <p:nvPr/>
        </p:nvCxnSpPr>
        <p:spPr>
          <a:xfrm>
            <a:off x="5786364" y="2896765"/>
            <a:ext cx="478337" cy="0"/>
          </a:xfrm>
          <a:prstGeom prst="straightConnector1">
            <a:avLst/>
          </a:prstGeom>
          <a:ln>
            <a:solidFill>
              <a:srgbClr val="1B8E1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443EBF7-693E-5D40-8499-F7EFCC5C56D2}"/>
              </a:ext>
            </a:extLst>
          </p:cNvPr>
          <p:cNvCxnSpPr>
            <a:cxnSpLocks/>
          </p:cNvCxnSpPr>
          <p:nvPr/>
        </p:nvCxnSpPr>
        <p:spPr>
          <a:xfrm>
            <a:off x="5786364" y="3105863"/>
            <a:ext cx="478337" cy="0"/>
          </a:xfrm>
          <a:prstGeom prst="straightConnector1">
            <a:avLst/>
          </a:prstGeom>
          <a:ln>
            <a:solidFill>
              <a:srgbClr val="1B8E1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3B6EFA4-66E0-CF41-BE1D-C751D90C8E13}"/>
              </a:ext>
            </a:extLst>
          </p:cNvPr>
          <p:cNvCxnSpPr>
            <a:cxnSpLocks/>
          </p:cNvCxnSpPr>
          <p:nvPr/>
        </p:nvCxnSpPr>
        <p:spPr>
          <a:xfrm>
            <a:off x="5786364" y="3314961"/>
            <a:ext cx="478337" cy="0"/>
          </a:xfrm>
          <a:prstGeom prst="straightConnector1">
            <a:avLst/>
          </a:prstGeom>
          <a:ln>
            <a:solidFill>
              <a:srgbClr val="1B8E1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F3361D0-D5BF-FB40-9802-4AC86EFFD938}"/>
              </a:ext>
            </a:extLst>
          </p:cNvPr>
          <p:cNvCxnSpPr>
            <a:cxnSpLocks/>
          </p:cNvCxnSpPr>
          <p:nvPr/>
        </p:nvCxnSpPr>
        <p:spPr>
          <a:xfrm>
            <a:off x="5786364" y="3524059"/>
            <a:ext cx="478337" cy="0"/>
          </a:xfrm>
          <a:prstGeom prst="straightConnector1">
            <a:avLst/>
          </a:prstGeom>
          <a:ln>
            <a:solidFill>
              <a:srgbClr val="1B8E1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FF0A935-D5A8-014F-A26E-08B67FB200B8}"/>
              </a:ext>
            </a:extLst>
          </p:cNvPr>
          <p:cNvCxnSpPr>
            <a:cxnSpLocks/>
          </p:cNvCxnSpPr>
          <p:nvPr/>
        </p:nvCxnSpPr>
        <p:spPr>
          <a:xfrm>
            <a:off x="5786364" y="3733157"/>
            <a:ext cx="478337" cy="0"/>
          </a:xfrm>
          <a:prstGeom prst="straightConnector1">
            <a:avLst/>
          </a:prstGeom>
          <a:ln>
            <a:solidFill>
              <a:srgbClr val="1B8E1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0E99929-6E4B-B149-9A0F-D45D5D868345}"/>
              </a:ext>
            </a:extLst>
          </p:cNvPr>
          <p:cNvCxnSpPr>
            <a:cxnSpLocks/>
          </p:cNvCxnSpPr>
          <p:nvPr/>
        </p:nvCxnSpPr>
        <p:spPr>
          <a:xfrm>
            <a:off x="5786364" y="3942255"/>
            <a:ext cx="478337" cy="0"/>
          </a:xfrm>
          <a:prstGeom prst="straightConnector1">
            <a:avLst/>
          </a:prstGeom>
          <a:ln>
            <a:solidFill>
              <a:srgbClr val="1B8E1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FBCFAFD-63B3-6943-84F6-33A147B47FD8}"/>
              </a:ext>
            </a:extLst>
          </p:cNvPr>
          <p:cNvCxnSpPr>
            <a:cxnSpLocks/>
          </p:cNvCxnSpPr>
          <p:nvPr/>
        </p:nvCxnSpPr>
        <p:spPr>
          <a:xfrm>
            <a:off x="5786364" y="4151353"/>
            <a:ext cx="478337" cy="0"/>
          </a:xfrm>
          <a:prstGeom prst="straightConnector1">
            <a:avLst/>
          </a:prstGeom>
          <a:ln>
            <a:solidFill>
              <a:srgbClr val="1B8E1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F46357F-3502-8B49-97E2-31CE6DFCB83F}"/>
              </a:ext>
            </a:extLst>
          </p:cNvPr>
          <p:cNvCxnSpPr>
            <a:cxnSpLocks/>
          </p:cNvCxnSpPr>
          <p:nvPr/>
        </p:nvCxnSpPr>
        <p:spPr>
          <a:xfrm>
            <a:off x="5786364" y="4360452"/>
            <a:ext cx="478337" cy="0"/>
          </a:xfrm>
          <a:prstGeom prst="straightConnector1">
            <a:avLst/>
          </a:prstGeom>
          <a:ln>
            <a:solidFill>
              <a:srgbClr val="1B8E1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70D9AFC-C505-5E47-97DF-D4817BE4315E}"/>
              </a:ext>
            </a:extLst>
          </p:cNvPr>
          <p:cNvCxnSpPr/>
          <p:nvPr/>
        </p:nvCxnSpPr>
        <p:spPr>
          <a:xfrm>
            <a:off x="6950396" y="4151353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98DBF51-CCF5-E84A-993A-06E68CFB46EA}"/>
              </a:ext>
            </a:extLst>
          </p:cNvPr>
          <p:cNvCxnSpPr/>
          <p:nvPr/>
        </p:nvCxnSpPr>
        <p:spPr>
          <a:xfrm>
            <a:off x="7418920" y="3938990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447315A-3BF6-234F-9D8B-3B87E43E363F}"/>
              </a:ext>
            </a:extLst>
          </p:cNvPr>
          <p:cNvCxnSpPr/>
          <p:nvPr/>
        </p:nvCxnSpPr>
        <p:spPr>
          <a:xfrm>
            <a:off x="6982379" y="6411264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A650920-2234-B84F-B34E-74CC9811BE12}"/>
              </a:ext>
            </a:extLst>
          </p:cNvPr>
          <p:cNvCxnSpPr/>
          <p:nvPr/>
        </p:nvCxnSpPr>
        <p:spPr>
          <a:xfrm>
            <a:off x="7375402" y="6198901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425C2E8-F2BA-5F4F-B5EC-3B7905AE8682}"/>
              </a:ext>
            </a:extLst>
          </p:cNvPr>
          <p:cNvCxnSpPr>
            <a:cxnSpLocks/>
          </p:cNvCxnSpPr>
          <p:nvPr/>
        </p:nvCxnSpPr>
        <p:spPr>
          <a:xfrm>
            <a:off x="6940772" y="2896182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09CFF1FF-918A-CA42-A703-28190C1C7D3F}"/>
              </a:ext>
            </a:extLst>
          </p:cNvPr>
          <p:cNvSpPr/>
          <p:nvPr/>
        </p:nvSpPr>
        <p:spPr>
          <a:xfrm>
            <a:off x="6617176" y="785712"/>
            <a:ext cx="249780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8C3023"/>
                </a:solidFill>
                <a:latin typeface="LucidaGrande" panose="020B0600040502020204" pitchFamily="34" charset="0"/>
              </a:rPr>
              <a:t>choose vertex </a:t>
            </a:r>
            <a:r>
              <a:rPr lang="en-US" sz="1200" dirty="0">
                <a:solidFill>
                  <a:srgbClr val="8C3023"/>
                </a:solidFill>
                <a:latin typeface="LucidaGrande" panose="020B0600040502020204" pitchFamily="34" charset="0"/>
              </a:rPr>
              <a:t>5</a:t>
            </a:r>
          </a:p>
          <a:p>
            <a:r>
              <a:rPr lang="en-US" sz="1200" dirty="0">
                <a:solidFill>
                  <a:srgbClr val="8C3023"/>
                </a:solidFill>
                <a:latin typeface="LucidaGrande" panose="020B0600040502020204" pitchFamily="34" charset="0"/>
              </a:rPr>
              <a:t>relax all edges adjacent from 5</a:t>
            </a:r>
          </a:p>
          <a:p>
            <a:r>
              <a:rPr lang="en-US" sz="1200">
                <a:solidFill>
                  <a:srgbClr val="8C3023"/>
                </a:solidFill>
                <a:latin typeface="LucidaGrande" panose="020B0600040502020204" pitchFamily="34" charset="0"/>
              </a:rPr>
              <a:t>choose vertex </a:t>
            </a:r>
            <a:r>
              <a:rPr lang="en-US" sz="1200" dirty="0">
                <a:solidFill>
                  <a:srgbClr val="8C3023"/>
                </a:solidFill>
                <a:latin typeface="LucidaGrande" panose="020B0600040502020204" pitchFamily="34" charset="0"/>
              </a:rPr>
              <a:t>2</a:t>
            </a:r>
          </a:p>
          <a:p>
            <a:r>
              <a:rPr lang="en-US" sz="1200" dirty="0">
                <a:solidFill>
                  <a:srgbClr val="8C3023"/>
                </a:solidFill>
                <a:latin typeface="LucidaGrande" panose="020B0600040502020204" pitchFamily="34" charset="0"/>
              </a:rPr>
              <a:t>relax all edges adjacent from 2</a:t>
            </a:r>
          </a:p>
          <a:p>
            <a:r>
              <a:rPr lang="en-US" sz="1200">
                <a:solidFill>
                  <a:srgbClr val="8C3023"/>
                </a:solidFill>
                <a:latin typeface="LucidaGrande" panose="020B0600040502020204" pitchFamily="34" charset="0"/>
              </a:rPr>
              <a:t>choose vertex </a:t>
            </a:r>
            <a:r>
              <a:rPr lang="en-US" sz="1200" dirty="0">
                <a:solidFill>
                  <a:srgbClr val="8C3023"/>
                </a:solidFill>
                <a:latin typeface="LucidaGrande" panose="020B0600040502020204" pitchFamily="34" charset="0"/>
              </a:rPr>
              <a:t>3</a:t>
            </a:r>
          </a:p>
          <a:p>
            <a:r>
              <a:rPr lang="en-US" sz="1200" dirty="0">
                <a:solidFill>
                  <a:srgbClr val="8C3023"/>
                </a:solidFill>
                <a:latin typeface="LucidaGrande" panose="020B0600040502020204" pitchFamily="34" charset="0"/>
              </a:rPr>
              <a:t>relax all edges adjacent from 3</a:t>
            </a:r>
          </a:p>
          <a:p>
            <a:r>
              <a:rPr lang="en-US" sz="1200">
                <a:solidFill>
                  <a:srgbClr val="8C3023"/>
                </a:solidFill>
                <a:latin typeface="LucidaGrande" panose="020B0600040502020204" pitchFamily="34" charset="0"/>
              </a:rPr>
              <a:t>choose vertex </a:t>
            </a:r>
            <a:r>
              <a:rPr lang="en-US" sz="1200" dirty="0">
                <a:solidFill>
                  <a:srgbClr val="8C3023"/>
                </a:solidFill>
                <a:latin typeface="LucidaGrande" panose="020B0600040502020204" pitchFamily="34" charset="0"/>
              </a:rPr>
              <a:t>6</a:t>
            </a:r>
          </a:p>
          <a:p>
            <a:r>
              <a:rPr lang="en-US" sz="1200" dirty="0">
                <a:solidFill>
                  <a:srgbClr val="8C3023"/>
                </a:solidFill>
                <a:latin typeface="LucidaGrande" panose="020B0600040502020204" pitchFamily="34" charset="0"/>
              </a:rPr>
              <a:t>relax all edges adjacent from 6</a:t>
            </a:r>
          </a:p>
          <a:p>
            <a:endParaRPr lang="en-US" sz="1200" dirty="0">
              <a:solidFill>
                <a:srgbClr val="8C3023"/>
              </a:solidFill>
              <a:latin typeface="LucidaGrande" panose="020B0600040502020204" pitchFamily="34" charset="0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2D8E8D5-A45C-4949-A3B9-F4D06FDAB167}"/>
              </a:ext>
            </a:extLst>
          </p:cNvPr>
          <p:cNvCxnSpPr/>
          <p:nvPr/>
        </p:nvCxnSpPr>
        <p:spPr>
          <a:xfrm>
            <a:off x="7403377" y="4147034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86FEA4E-1484-AC41-BC06-D28C8327E6F3}"/>
              </a:ext>
            </a:extLst>
          </p:cNvPr>
          <p:cNvCxnSpPr/>
          <p:nvPr/>
        </p:nvCxnSpPr>
        <p:spPr>
          <a:xfrm>
            <a:off x="7786837" y="3306325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BE6F0C3-38F0-2645-8C9F-A9E758DC0275}"/>
              </a:ext>
            </a:extLst>
          </p:cNvPr>
          <p:cNvSpPr/>
          <p:nvPr/>
        </p:nvSpPr>
        <p:spPr>
          <a:xfrm>
            <a:off x="8003315" y="2758398"/>
            <a:ext cx="382494" cy="17491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14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1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25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1864ECE-36A1-2E4D-982B-31F12E52E203}"/>
              </a:ext>
            </a:extLst>
          </p:cNvPr>
          <p:cNvCxnSpPr/>
          <p:nvPr/>
        </p:nvCxnSpPr>
        <p:spPr>
          <a:xfrm>
            <a:off x="7385234" y="6417717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33749A7-B35E-5D42-925A-94D5CB220A99}"/>
              </a:ext>
            </a:extLst>
          </p:cNvPr>
          <p:cNvCxnSpPr/>
          <p:nvPr/>
        </p:nvCxnSpPr>
        <p:spPr>
          <a:xfrm>
            <a:off x="7668026" y="5577008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0B61828-4306-DD46-9DFC-C63FBE116A40}"/>
              </a:ext>
            </a:extLst>
          </p:cNvPr>
          <p:cNvSpPr/>
          <p:nvPr/>
        </p:nvSpPr>
        <p:spPr>
          <a:xfrm>
            <a:off x="7887684" y="5030419"/>
            <a:ext cx="304221" cy="153888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1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1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1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1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2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E88EFD1-33A0-024F-8416-BB07EE922285}"/>
              </a:ext>
            </a:extLst>
          </p:cNvPr>
          <p:cNvCxnSpPr/>
          <p:nvPr/>
        </p:nvCxnSpPr>
        <p:spPr>
          <a:xfrm>
            <a:off x="7786837" y="4133848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8083755-4068-C241-B1C0-4D65D76A7896}"/>
              </a:ext>
            </a:extLst>
          </p:cNvPr>
          <p:cNvCxnSpPr/>
          <p:nvPr/>
        </p:nvCxnSpPr>
        <p:spPr>
          <a:xfrm>
            <a:off x="7422224" y="3508346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26CB279-B7C6-0947-B1BC-27DA5F5A048C}"/>
              </a:ext>
            </a:extLst>
          </p:cNvPr>
          <p:cNvCxnSpPr/>
          <p:nvPr/>
        </p:nvCxnSpPr>
        <p:spPr>
          <a:xfrm>
            <a:off x="7668026" y="6419653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5893544-0CAE-D04A-90A3-6B3FEAC4BF32}"/>
              </a:ext>
            </a:extLst>
          </p:cNvPr>
          <p:cNvCxnSpPr/>
          <p:nvPr/>
        </p:nvCxnSpPr>
        <p:spPr>
          <a:xfrm>
            <a:off x="7375402" y="5798311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9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4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0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5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8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4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4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5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9" dur="5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2" dur="500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5" dur="500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8" dur="5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8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9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0" dur="500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3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6" dur="500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9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9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0" dur="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1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4" dur="500"/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7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0" dur="5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0" dur="5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1" dur="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1" dur="500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7" dur="500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0" grpId="0"/>
      <p:bldP spid="52" grpId="0"/>
      <p:bldP spid="55" grpId="0"/>
      <p:bldP spid="56" grpId="0"/>
      <p:bldP spid="57" grpId="0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A46A-42BA-3C05-203E-D7E28B64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 Example 4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7564D-760C-A7BE-2AA9-F3A808549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Suppose we run Dijkstra’s single source shortest-path algorithm on the following edge weighted directed graph with vertex P as the source. In what order do the vertices get included into the set of vertices for which the shortest path distances are finalized? </a:t>
            </a:r>
          </a:p>
          <a:p>
            <a:r>
              <a:rPr lang="en-GB" dirty="0"/>
              <a:t>ANS: </a:t>
            </a:r>
            <a:r>
              <a:rPr lang="pt-BR" dirty="0"/>
              <a:t>P, Q, R, U, S, T</a:t>
            </a:r>
            <a:endParaRPr lang="en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13726-1327-303E-9D42-C45432C32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40" y="3884952"/>
            <a:ext cx="7508568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5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</a:t>
            </a:r>
            <a:r>
              <a:rPr lang="zh-CN" altLang="en-US"/>
              <a:t> </a:t>
            </a:r>
            <a:r>
              <a:rPr lang="en-US" altLang="zh-CN"/>
              <a:t>Goals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49417"/>
          </a:xfrm>
        </p:spPr>
        <p:txBody>
          <a:bodyPr>
            <a:noAutofit/>
          </a:bodyPr>
          <a:lstStyle/>
          <a:p>
            <a:r>
              <a:rPr lang="en-US" dirty="0"/>
              <a:t>In this lecture we study shortest-paths problems. We begin by analyzing some basic properties of shortest paths and a generic algorithm for the problem. </a:t>
            </a:r>
          </a:p>
          <a:p>
            <a:r>
              <a:rPr lang="en-US" dirty="0"/>
              <a:t>For single-source shortest path, we consider:</a:t>
            </a:r>
          </a:p>
          <a:p>
            <a:pPr lvl="1"/>
            <a:r>
              <a:rPr lang="en-US" dirty="0"/>
              <a:t>Dijkstra's algorithm </a:t>
            </a:r>
          </a:p>
          <a:p>
            <a:pPr lvl="1"/>
            <a:r>
              <a:rPr lang="en-US" dirty="0"/>
              <a:t>Bellman–Ford algorithm </a:t>
            </a:r>
          </a:p>
          <a:p>
            <a:pPr lvl="1"/>
            <a:r>
              <a:rPr lang="en-GB" dirty="0"/>
              <a:t>Topological Sort for DAG</a:t>
            </a:r>
          </a:p>
          <a:p>
            <a:r>
              <a:rPr lang="en-US" dirty="0"/>
              <a:t>For all-pairs shortest path, we conclude:</a:t>
            </a:r>
          </a:p>
          <a:p>
            <a:pPr lvl="1"/>
            <a:r>
              <a:rPr lang="en-US" dirty="0"/>
              <a:t>Floyd </a:t>
            </a:r>
            <a:r>
              <a:rPr lang="en-US" dirty="0" err="1"/>
              <a:t>Warshall</a:t>
            </a:r>
            <a:r>
              <a:rPr lang="en-US" dirty="0"/>
              <a:t> Algorithm </a:t>
            </a:r>
          </a:p>
          <a:p>
            <a:pPr lvl="1"/>
            <a:r>
              <a:rPr lang="en-US"/>
              <a:t>Johnson’s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BF3D-3BCA-6A5D-064B-5E735D53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0198"/>
            <a:ext cx="8229600" cy="1143000"/>
          </a:xfrm>
        </p:spPr>
        <p:txBody>
          <a:bodyPr/>
          <a:lstStyle/>
          <a:p>
            <a:endParaRPr lang="en-S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FAC05A17-A822-A6E2-12F7-610B9F3D75A3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58862" y="1099473"/>
              <a:ext cx="140867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P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9695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FAC05A17-A822-A6E2-12F7-610B9F3D75A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16115445"/>
                  </p:ext>
                </p:extLst>
              </p:nvPr>
            </p:nvGraphicFramePr>
            <p:xfrm>
              <a:off x="158862" y="1099473"/>
              <a:ext cx="140867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P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8197" r="-107792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08197" r="-107792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08197" r="-107792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508197" r="-107792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608197" r="-107792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96955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16AFF5B8-FEEC-1800-07F9-2C62908D3D67}"/>
              </a:ext>
            </a:extLst>
          </p:cNvPr>
          <p:cNvSpPr/>
          <p:nvPr/>
        </p:nvSpPr>
        <p:spPr>
          <a:xfrm>
            <a:off x="1698169" y="2155097"/>
            <a:ext cx="797013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4">
                <a:extLst>
                  <a:ext uri="{FF2B5EF4-FFF2-40B4-BE49-F238E27FC236}">
                    <a16:creationId xmlns:a16="http://schemas.microsoft.com/office/drawing/2014/main" id="{466A7466-3DE4-E398-45C7-B36AD0442D95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656113" y="1126324"/>
              <a:ext cx="140867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9695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4">
                <a:extLst>
                  <a:ext uri="{FF2B5EF4-FFF2-40B4-BE49-F238E27FC236}">
                    <a16:creationId xmlns:a16="http://schemas.microsoft.com/office/drawing/2014/main" id="{466A7466-3DE4-E398-45C7-B36AD0442D9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92331271"/>
                  </p:ext>
                </p:extLst>
              </p:nvPr>
            </p:nvGraphicFramePr>
            <p:xfrm>
              <a:off x="2656113" y="1126324"/>
              <a:ext cx="140867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08197" r="-10779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308197" r="-10779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608197" r="-10779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96955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BB2797E-868D-02E9-1433-27244F5ED876}"/>
              </a:ext>
            </a:extLst>
          </p:cNvPr>
          <p:cNvSpPr txBox="1"/>
          <p:nvPr/>
        </p:nvSpPr>
        <p:spPr>
          <a:xfrm>
            <a:off x="1686081" y="1853039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Visit P</a:t>
            </a:r>
            <a:endParaRPr lang="en-SE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C5A274C-A7E3-FE9E-DADF-D6492BE790B1}"/>
              </a:ext>
            </a:extLst>
          </p:cNvPr>
          <p:cNvSpPr/>
          <p:nvPr/>
        </p:nvSpPr>
        <p:spPr>
          <a:xfrm>
            <a:off x="4184583" y="2155097"/>
            <a:ext cx="797013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Content Placeholder 4">
                <a:extLst>
                  <a:ext uri="{FF2B5EF4-FFF2-40B4-BE49-F238E27FC236}">
                    <a16:creationId xmlns:a16="http://schemas.microsoft.com/office/drawing/2014/main" id="{8EEA8961-0C73-DFC8-F6B7-76536B05671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142527" y="1126324"/>
              <a:ext cx="140867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P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P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9695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Content Placeholder 4">
                <a:extLst>
                  <a:ext uri="{FF2B5EF4-FFF2-40B4-BE49-F238E27FC236}">
                    <a16:creationId xmlns:a16="http://schemas.microsoft.com/office/drawing/2014/main" id="{8EEA8961-0C73-DFC8-F6B7-76536B05671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93062786"/>
                  </p:ext>
                </p:extLst>
              </p:nvPr>
            </p:nvGraphicFramePr>
            <p:xfrm>
              <a:off x="5142527" y="1126324"/>
              <a:ext cx="140867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P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P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608197" r="-10779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96955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639D37D-89BF-0B94-1C36-134361F42439}"/>
              </a:ext>
            </a:extLst>
          </p:cNvPr>
          <p:cNvSpPr txBox="1"/>
          <p:nvPr/>
        </p:nvSpPr>
        <p:spPr>
          <a:xfrm>
            <a:off x="4172495" y="1853039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Visit Q</a:t>
            </a:r>
            <a:endParaRPr lang="en-SE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BB9A6BC-4EA0-7DE6-5F0D-B4E205A1A619}"/>
              </a:ext>
            </a:extLst>
          </p:cNvPr>
          <p:cNvSpPr/>
          <p:nvPr/>
        </p:nvSpPr>
        <p:spPr>
          <a:xfrm>
            <a:off x="6628610" y="2155097"/>
            <a:ext cx="797013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Content Placeholder 4">
                <a:extLst>
                  <a:ext uri="{FF2B5EF4-FFF2-40B4-BE49-F238E27FC236}">
                    <a16:creationId xmlns:a16="http://schemas.microsoft.com/office/drawing/2014/main" id="{14A8445B-E83D-B8A2-9612-EEDF7AD07FF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586554" y="1126324"/>
              <a:ext cx="140867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P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P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9695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Content Placeholder 4">
                <a:extLst>
                  <a:ext uri="{FF2B5EF4-FFF2-40B4-BE49-F238E27FC236}">
                    <a16:creationId xmlns:a16="http://schemas.microsoft.com/office/drawing/2014/main" id="{14A8445B-E83D-B8A2-9612-EEDF7AD07FF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10897214"/>
                  </p:ext>
                </p:extLst>
              </p:nvPr>
            </p:nvGraphicFramePr>
            <p:xfrm>
              <a:off x="7586554" y="1126324"/>
              <a:ext cx="140867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P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208197" r="-10779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P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FF0000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96955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88D4D17-583E-A8F9-7FE0-BB35E851885D}"/>
              </a:ext>
            </a:extLst>
          </p:cNvPr>
          <p:cNvSpPr txBox="1"/>
          <p:nvPr/>
        </p:nvSpPr>
        <p:spPr>
          <a:xfrm>
            <a:off x="6616522" y="1853039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Visit R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Content Placeholder 4">
                <a:extLst>
                  <a:ext uri="{FF2B5EF4-FFF2-40B4-BE49-F238E27FC236}">
                    <a16:creationId xmlns:a16="http://schemas.microsoft.com/office/drawing/2014/main" id="{38027D06-AF99-D999-62D0-64C1F2B5A9B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58862" y="4147315"/>
              <a:ext cx="1408679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SD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PN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  <a:tr h="2570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9695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Content Placeholder 4">
                <a:extLst>
                  <a:ext uri="{FF2B5EF4-FFF2-40B4-BE49-F238E27FC236}">
                    <a16:creationId xmlns:a16="http://schemas.microsoft.com/office/drawing/2014/main" id="{38027D06-AF99-D999-62D0-64C1F2B5A9B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77699934"/>
                  </p:ext>
                </p:extLst>
              </p:nvPr>
            </p:nvGraphicFramePr>
            <p:xfrm>
              <a:off x="158862" y="4147315"/>
              <a:ext cx="1408679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SD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PN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7"/>
                          <a:stretch>
                            <a:fillRect l="-100000" t="-208197" r="-107792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96955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24EBB00C-7502-B387-FF35-C5DBC7E7D76D}"/>
              </a:ext>
            </a:extLst>
          </p:cNvPr>
          <p:cNvSpPr/>
          <p:nvPr/>
        </p:nvSpPr>
        <p:spPr>
          <a:xfrm>
            <a:off x="1698169" y="5202939"/>
            <a:ext cx="797013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Content Placeholder 4">
                <a:extLst>
                  <a:ext uri="{FF2B5EF4-FFF2-40B4-BE49-F238E27FC236}">
                    <a16:creationId xmlns:a16="http://schemas.microsoft.com/office/drawing/2014/main" id="{1409573D-2FA4-C46D-78BB-26884F0130D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656113" y="4174166"/>
              <a:ext cx="140867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SD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PN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9695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Content Placeholder 4">
                <a:extLst>
                  <a:ext uri="{FF2B5EF4-FFF2-40B4-BE49-F238E27FC236}">
                    <a16:creationId xmlns:a16="http://schemas.microsoft.com/office/drawing/2014/main" id="{1409573D-2FA4-C46D-78BB-26884F0130D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4846643"/>
                  </p:ext>
                </p:extLst>
              </p:nvPr>
            </p:nvGraphicFramePr>
            <p:xfrm>
              <a:off x="2656113" y="4174166"/>
              <a:ext cx="140867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SD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PN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100000" t="-208197" r="-10779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96955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3DD6634-569B-30F7-8CB6-0675553D82D2}"/>
              </a:ext>
            </a:extLst>
          </p:cNvPr>
          <p:cNvSpPr txBox="1"/>
          <p:nvPr/>
        </p:nvSpPr>
        <p:spPr>
          <a:xfrm>
            <a:off x="1686081" y="4900881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Visit S</a:t>
            </a:r>
            <a:endParaRPr lang="en-SE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E76E444-5AD4-38CA-CB1D-A67473586630}"/>
              </a:ext>
            </a:extLst>
          </p:cNvPr>
          <p:cNvSpPr/>
          <p:nvPr/>
        </p:nvSpPr>
        <p:spPr>
          <a:xfrm>
            <a:off x="4184583" y="5202939"/>
            <a:ext cx="797013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Content Placeholder 4">
                <a:extLst>
                  <a:ext uri="{FF2B5EF4-FFF2-40B4-BE49-F238E27FC236}">
                    <a16:creationId xmlns:a16="http://schemas.microsoft.com/office/drawing/2014/main" id="{B155ECF0-C4AB-3A97-7823-BD16D83B7E3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142527" y="4174166"/>
              <a:ext cx="140867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SD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PN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9695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Content Placeholder 4">
                <a:extLst>
                  <a:ext uri="{FF2B5EF4-FFF2-40B4-BE49-F238E27FC236}">
                    <a16:creationId xmlns:a16="http://schemas.microsoft.com/office/drawing/2014/main" id="{B155ECF0-C4AB-3A97-7823-BD16D83B7E3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43865443"/>
                  </p:ext>
                </p:extLst>
              </p:nvPr>
            </p:nvGraphicFramePr>
            <p:xfrm>
              <a:off x="5142527" y="4174166"/>
              <a:ext cx="140867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SD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PN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9"/>
                          <a:stretch>
                            <a:fillRect l="-100000" t="-208197" r="-10779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96955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DC083A9-1A36-14D7-78A2-017AB24A2C39}"/>
              </a:ext>
            </a:extLst>
          </p:cNvPr>
          <p:cNvSpPr txBox="1"/>
          <p:nvPr/>
        </p:nvSpPr>
        <p:spPr>
          <a:xfrm>
            <a:off x="4172495" y="4900881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Visit T</a:t>
            </a:r>
            <a:endParaRPr lang="en-SE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9BC88E5-B4C6-0634-9D40-27A54E4053CE}"/>
              </a:ext>
            </a:extLst>
          </p:cNvPr>
          <p:cNvSpPr/>
          <p:nvPr/>
        </p:nvSpPr>
        <p:spPr>
          <a:xfrm>
            <a:off x="6628610" y="5202939"/>
            <a:ext cx="797013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Content Placeholder 4">
                <a:extLst>
                  <a:ext uri="{FF2B5EF4-FFF2-40B4-BE49-F238E27FC236}">
                    <a16:creationId xmlns:a16="http://schemas.microsoft.com/office/drawing/2014/main" id="{3720CEBD-2B26-3AB9-8CAB-53B79361D6AB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586554" y="4174166"/>
              <a:ext cx="140867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SD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PN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9695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Content Placeholder 4">
                <a:extLst>
                  <a:ext uri="{FF2B5EF4-FFF2-40B4-BE49-F238E27FC236}">
                    <a16:creationId xmlns:a16="http://schemas.microsoft.com/office/drawing/2014/main" id="{3720CEBD-2B26-3AB9-8CAB-53B79361D6A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16532018"/>
                  </p:ext>
                </p:extLst>
              </p:nvPr>
            </p:nvGraphicFramePr>
            <p:xfrm>
              <a:off x="7586554" y="4174166"/>
              <a:ext cx="140867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SD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PN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10"/>
                          <a:stretch>
                            <a:fillRect l="-100000" t="-208197" r="-10779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210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454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96955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ACD15951-9770-FAD8-263A-20640A0F4C19}"/>
              </a:ext>
            </a:extLst>
          </p:cNvPr>
          <p:cNvSpPr txBox="1"/>
          <p:nvPr/>
        </p:nvSpPr>
        <p:spPr>
          <a:xfrm>
            <a:off x="6616522" y="490088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Finished</a:t>
            </a:r>
            <a:endParaRPr lang="en-SE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B3A9375-6C84-1A6D-4508-DA86E3D0E792}"/>
              </a:ext>
            </a:extLst>
          </p:cNvPr>
          <p:cNvCxnSpPr/>
          <p:nvPr/>
        </p:nvCxnSpPr>
        <p:spPr>
          <a:xfrm flipH="1">
            <a:off x="903514" y="3722204"/>
            <a:ext cx="6683040" cy="30552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A9A60B1-0F9F-BCB0-01F8-99428220C8C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407742" y="-13047"/>
            <a:ext cx="3734014" cy="146693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EE455D3-6D41-58DC-85A5-6B3EBFCCBC72}"/>
              </a:ext>
            </a:extLst>
          </p:cNvPr>
          <p:cNvSpPr txBox="1"/>
          <p:nvPr/>
        </p:nvSpPr>
        <p:spPr>
          <a:xfrm>
            <a:off x="3335075" y="3809428"/>
            <a:ext cx="252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Visit U (nothing changes)</a:t>
            </a:r>
            <a:endParaRPr lang="en-SE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4DE922-43F3-06CE-FDEF-5D9DCBD0CEF6}"/>
              </a:ext>
            </a:extLst>
          </p:cNvPr>
          <p:cNvSpPr txBox="1"/>
          <p:nvPr/>
        </p:nvSpPr>
        <p:spPr>
          <a:xfrm>
            <a:off x="1601196" y="5442715"/>
            <a:ext cx="1074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(nothing</a:t>
            </a:r>
          </a:p>
          <a:p>
            <a:pPr algn="ctr"/>
            <a:r>
              <a:rPr lang="en-GB" dirty="0"/>
              <a:t>changes)</a:t>
            </a:r>
            <a:endParaRPr lang="en-SE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443E65-713E-747F-911C-8FE6DBC8ABB7}"/>
              </a:ext>
            </a:extLst>
          </p:cNvPr>
          <p:cNvSpPr txBox="1"/>
          <p:nvPr/>
        </p:nvSpPr>
        <p:spPr>
          <a:xfrm>
            <a:off x="4068041" y="5442222"/>
            <a:ext cx="1074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(nothing</a:t>
            </a:r>
          </a:p>
          <a:p>
            <a:pPr algn="ctr"/>
            <a:r>
              <a:rPr lang="en-GB" dirty="0"/>
              <a:t>changes)</a:t>
            </a:r>
            <a:endParaRPr lang="en-SE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EB3E6D57-34E1-AFA4-C65D-89C4B2B3EC0E}"/>
              </a:ext>
            </a:extLst>
          </p:cNvPr>
          <p:cNvSpPr txBox="1">
            <a:spLocks/>
          </p:cNvSpPr>
          <p:nvPr/>
        </p:nvSpPr>
        <p:spPr>
          <a:xfrm>
            <a:off x="52853" y="-16748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GB" dirty="0"/>
              <a:t>SD: Shortest Distance</a:t>
            </a:r>
          </a:p>
          <a:p>
            <a:r>
              <a:rPr lang="en-GB" dirty="0"/>
              <a:t>PN: Previous vertex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69458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E7E20-5BCA-1AFE-7B17-11312BCAF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1A3E-1B39-065A-906C-B60FA8F7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Bellman-Ford Algorithm</a:t>
            </a:r>
            <a:endParaRPr lang="en-S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1F46-CB10-24D7-B4EF-73BCC5C0D8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548" y="1247144"/>
                <a:ext cx="4468399" cy="2794820"/>
              </a:xfrm>
            </p:spPr>
            <p:txBody>
              <a:bodyPr>
                <a:normAutofit fontScale="92500" lnSpcReduction="20000"/>
              </a:bodyPr>
              <a:lstStyle/>
              <a:p>
                <a:pPr algn="l" fontAlgn="base">
                  <a:buFont typeface="Arial" panose="020B0604020202020204" pitchFamily="34" charset="0"/>
                  <a:buChar char="•"/>
                </a:pPr>
                <a:r>
                  <a:rPr lang="en-GB" i="0" dirty="0">
                    <a:solidFill>
                      <a:srgbClr val="27323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Initialize distance array </a:t>
                </a:r>
                <a:r>
                  <a:rPr lang="en-GB" i="0" dirty="0" err="1">
                    <a:solidFill>
                      <a:srgbClr val="27323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GB" i="0" dirty="0">
                    <a:solidFill>
                      <a:srgbClr val="27323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[] for each vertex v as </a:t>
                </a:r>
                <a:r>
                  <a:rPr lang="en-GB" i="0" dirty="0" err="1">
                    <a:solidFill>
                      <a:srgbClr val="27323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GB" i="0" dirty="0">
                    <a:solidFill>
                      <a:srgbClr val="27323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[v] =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273239"/>
                        </a:solidFill>
                        <a:effectLst/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i="0" dirty="0">
                    <a:solidFill>
                      <a:srgbClr val="27323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r>
                  <a:rPr lang="en-GB" i="0" dirty="0" err="1">
                    <a:solidFill>
                      <a:srgbClr val="27323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GB" i="0" dirty="0">
                    <a:solidFill>
                      <a:srgbClr val="27323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[s] = 0 to source vertex s.</a:t>
                </a:r>
              </a:p>
              <a:p>
                <a:pPr algn="l" fontAlgn="base">
                  <a:buFont typeface="Arial" panose="020B0604020202020204" pitchFamily="34" charset="0"/>
                  <a:buChar char="•"/>
                </a:pPr>
                <a:r>
                  <a:rPr lang="en-GB" i="0" dirty="0">
                    <a:solidFill>
                      <a:srgbClr val="27323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Relax all edges V-1 times.</a:t>
                </a:r>
              </a:p>
              <a:p>
                <a:pPr lvl="1" fontAlgn="base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terminate early when all </a:t>
                </a:r>
                <a:r>
                  <a:rPr lang="en-GB" sz="2000" dirty="0" err="1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GB" sz="20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[] values have converged</a:t>
                </a:r>
              </a:p>
              <a:p>
                <a:pPr lvl="1" fontAlgn="base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order of edge relaxations affects algorithm efficiency but not correctness.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1F46-CB10-24D7-B4EF-73BCC5C0D8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48" y="1247144"/>
                <a:ext cx="4468399" cy="2794820"/>
              </a:xfrm>
              <a:blipFill>
                <a:blip r:embed="rId3"/>
                <a:stretch>
                  <a:fillRect l="-1637" t="-3930" r="-2456" b="-327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8">
            <a:extLst>
              <a:ext uri="{FF2B5EF4-FFF2-40B4-BE49-F238E27FC236}">
                <a16:creationId xmlns:a16="http://schemas.microsoft.com/office/drawing/2014/main" id="{46ADF0A6-E1E9-EC79-C88D-D058A7840DEB}"/>
              </a:ext>
            </a:extLst>
          </p:cNvPr>
          <p:cNvSpPr/>
          <p:nvPr/>
        </p:nvSpPr>
        <p:spPr>
          <a:xfrm>
            <a:off x="4627878" y="4318274"/>
            <a:ext cx="4013003" cy="2095252"/>
          </a:xfrm>
          <a:custGeom>
            <a:avLst/>
            <a:gdLst/>
            <a:ahLst/>
            <a:cxnLst/>
            <a:rect l="l" t="t" r="r" b="b"/>
            <a:pathLst>
              <a:path w="9398000" h="3060700">
                <a:moveTo>
                  <a:pt x="0" y="0"/>
                </a:moveTo>
                <a:lnTo>
                  <a:pt x="9398000" y="0"/>
                </a:lnTo>
                <a:lnTo>
                  <a:pt x="9398000" y="3060700"/>
                </a:lnTo>
                <a:lnTo>
                  <a:pt x="0" y="30607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6D48A804-1AB7-2A24-CC35-246F7DE0AEFE}"/>
              </a:ext>
            </a:extLst>
          </p:cNvPr>
          <p:cNvSpPr/>
          <p:nvPr/>
        </p:nvSpPr>
        <p:spPr>
          <a:xfrm>
            <a:off x="4716397" y="4393775"/>
            <a:ext cx="3833770" cy="2095252"/>
          </a:xfrm>
          <a:custGeom>
            <a:avLst/>
            <a:gdLst/>
            <a:ahLst/>
            <a:cxnLst/>
            <a:rect l="l" t="t" r="r" b="b"/>
            <a:pathLst>
              <a:path w="9398000" h="3060700">
                <a:moveTo>
                  <a:pt x="0" y="0"/>
                </a:moveTo>
                <a:lnTo>
                  <a:pt x="9398000" y="0"/>
                </a:lnTo>
                <a:lnTo>
                  <a:pt x="9398000" y="3060700"/>
                </a:lnTo>
                <a:lnTo>
                  <a:pt x="0" y="30607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3395C796-2838-DF83-7DE4-4C573C66DDA2}"/>
              </a:ext>
            </a:extLst>
          </p:cNvPr>
          <p:cNvSpPr txBox="1"/>
          <p:nvPr/>
        </p:nvSpPr>
        <p:spPr>
          <a:xfrm>
            <a:off x="5085691" y="4419617"/>
            <a:ext cx="3464475" cy="1871065"/>
          </a:xfrm>
          <a:prstGeom prst="rect">
            <a:avLst/>
          </a:prstGeom>
          <a:noFill/>
        </p:spPr>
        <p:txBody>
          <a:bodyPr vert="horz" wrap="square" lIns="0" tIns="893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solidFill>
                  <a:srgbClr val="8D3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Bellman–Ford algorithm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each vertex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[v] = ∞.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each vertex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[v] = null.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[s] = 0.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V-1 times: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Relax each edge. </a:t>
            </a:r>
            <a:endParaRPr lang="en-US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892020-4C17-AB94-299C-287D55441E01}"/>
              </a:ext>
            </a:extLst>
          </p:cNvPr>
          <p:cNvCxnSpPr>
            <a:cxnSpLocks/>
          </p:cNvCxnSpPr>
          <p:nvPr/>
        </p:nvCxnSpPr>
        <p:spPr>
          <a:xfrm>
            <a:off x="4799417" y="4731442"/>
            <a:ext cx="3566189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bject 8">
            <a:extLst>
              <a:ext uri="{FF2B5EF4-FFF2-40B4-BE49-F238E27FC236}">
                <a16:creationId xmlns:a16="http://schemas.microsoft.com/office/drawing/2014/main" id="{6BEF1777-7F87-516D-DB97-7A54D8474FAE}"/>
              </a:ext>
            </a:extLst>
          </p:cNvPr>
          <p:cNvSpPr/>
          <p:nvPr/>
        </p:nvSpPr>
        <p:spPr>
          <a:xfrm>
            <a:off x="4586965" y="1972361"/>
            <a:ext cx="4218402" cy="2095252"/>
          </a:xfrm>
          <a:custGeom>
            <a:avLst/>
            <a:gdLst/>
            <a:ahLst/>
            <a:cxnLst/>
            <a:rect l="l" t="t" r="r" b="b"/>
            <a:pathLst>
              <a:path w="9398000" h="3060700">
                <a:moveTo>
                  <a:pt x="0" y="0"/>
                </a:moveTo>
                <a:lnTo>
                  <a:pt x="9398000" y="0"/>
                </a:lnTo>
                <a:lnTo>
                  <a:pt x="9398000" y="3060700"/>
                </a:lnTo>
                <a:lnTo>
                  <a:pt x="0" y="30607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91C5A204-EF5B-9FF5-76F6-0CDAF1DC0380}"/>
              </a:ext>
            </a:extLst>
          </p:cNvPr>
          <p:cNvSpPr txBox="1"/>
          <p:nvPr/>
        </p:nvSpPr>
        <p:spPr>
          <a:xfrm>
            <a:off x="4956260" y="1998203"/>
            <a:ext cx="3849106" cy="193518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sz="1600" dirty="0">
                <a:solidFill>
                  <a:srgbClr val="8D3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Generic algorithm (to compute SPT from</a:t>
            </a:r>
            <a:r>
              <a:rPr lang="en-US" sz="1600" dirty="0">
                <a:solidFill>
                  <a:srgbClr val="8D3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8D3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s)</a:t>
            </a:r>
            <a:endParaRPr lang="en-US" sz="1600" dirty="0">
              <a:solidFill>
                <a:srgbClr val="8D3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  <a:spcAft>
                <a:spcPts val="3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each vertex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[v] = ∞.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each vertex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[v] = null.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[s] = 0.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until done: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Relax any edge. </a:t>
            </a:r>
            <a:endParaRPr lang="en-US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951701-9D8F-0ED5-8D93-359AEE66ECAD}"/>
              </a:ext>
            </a:extLst>
          </p:cNvPr>
          <p:cNvCxnSpPr>
            <a:cxnSpLocks/>
          </p:cNvCxnSpPr>
          <p:nvPr/>
        </p:nvCxnSpPr>
        <p:spPr>
          <a:xfrm>
            <a:off x="4669985" y="2326806"/>
            <a:ext cx="401681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1E61A8-F49C-6060-D88C-AC13C372032F}"/>
              </a:ext>
            </a:extLst>
          </p:cNvPr>
          <p:cNvCxnSpPr>
            <a:cxnSpLocks/>
          </p:cNvCxnSpPr>
          <p:nvPr/>
        </p:nvCxnSpPr>
        <p:spPr>
          <a:xfrm>
            <a:off x="4759549" y="4418283"/>
            <a:ext cx="3606057" cy="133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FAF3195-75EB-5658-D863-9F4FC10590D6}"/>
              </a:ext>
            </a:extLst>
          </p:cNvPr>
          <p:cNvSpPr txBox="1"/>
          <p:nvPr/>
        </p:nvSpPr>
        <p:spPr>
          <a:xfrm>
            <a:off x="4586965" y="1525653"/>
            <a:ext cx="99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Recall:</a:t>
            </a:r>
            <a:endParaRPr lang="en-SE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0B4E7F1-21B1-C5C6-D842-46860058A4F4}"/>
              </a:ext>
            </a:extLst>
          </p:cNvPr>
          <p:cNvCxnSpPr>
            <a:cxnSpLocks/>
          </p:cNvCxnSpPr>
          <p:nvPr/>
        </p:nvCxnSpPr>
        <p:spPr>
          <a:xfrm flipV="1">
            <a:off x="4669985" y="2020258"/>
            <a:ext cx="3970896" cy="6109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bject 6">
            <a:extLst>
              <a:ext uri="{FF2B5EF4-FFF2-40B4-BE49-F238E27FC236}">
                <a16:creationId xmlns:a16="http://schemas.microsoft.com/office/drawing/2014/main" id="{AA3883C4-B5A1-2352-D110-EF9DFFB14027}"/>
              </a:ext>
            </a:extLst>
          </p:cNvPr>
          <p:cNvSpPr txBox="1"/>
          <p:nvPr/>
        </p:nvSpPr>
        <p:spPr>
          <a:xfrm>
            <a:off x="152764" y="4182414"/>
            <a:ext cx="4320045" cy="2274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07156" rIns="0" bIns="0" rtlCol="0">
            <a:spAutoFit/>
          </a:bodyPr>
          <a:lstStyle/>
          <a:p>
            <a:pPr marL="244665">
              <a:spcBef>
                <a:spcPts val="844"/>
              </a:spcBef>
              <a:tabLst>
                <a:tab pos="1018395" algn="l"/>
                <a:tab pos="1502367" algn="l"/>
                <a:tab pos="3340924" algn="l"/>
              </a:tabLst>
            </a:pPr>
            <a:r>
              <a:rPr sz="1400" spc="-4" dirty="0">
                <a:latin typeface="DejaVu Sans Mono"/>
                <a:cs typeface="DejaVu Sans Mono"/>
              </a:rPr>
              <a:t>private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sz="1400" spc="-4" dirty="0">
                <a:latin typeface="DejaVu Sans Mono"/>
                <a:cs typeface="DejaVu Sans Mono"/>
              </a:rPr>
              <a:t>void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sz="1400" spc="-4" dirty="0">
                <a:solidFill>
                  <a:srgbClr val="1B8E1D"/>
                </a:solidFill>
                <a:latin typeface="DejaVu Sans Mono"/>
                <a:cs typeface="DejaVu Sans Mono"/>
              </a:rPr>
              <a:t>relax</a:t>
            </a:r>
            <a:r>
              <a:rPr sz="1400" spc="-4" dirty="0">
                <a:latin typeface="DejaVu Sans Mono"/>
                <a:cs typeface="DejaVu Sans Mono"/>
              </a:rPr>
              <a:t>(</a:t>
            </a:r>
            <a:r>
              <a:rPr sz="1400" spc="-4" dirty="0" err="1">
                <a:latin typeface="DejaVu Sans Mono"/>
                <a:cs typeface="DejaVu Sans Mono"/>
              </a:rPr>
              <a:t>DirectedEdge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sz="1400" spc="-4" dirty="0">
                <a:latin typeface="DejaVu Sans Mono"/>
                <a:cs typeface="DejaVu Sans Mono"/>
              </a:rPr>
              <a:t>e)</a:t>
            </a:r>
            <a:endParaRPr sz="1400" dirty="0">
              <a:latin typeface="DejaVu Sans Mono"/>
              <a:cs typeface="DejaVu Sans Mono"/>
            </a:endParaRPr>
          </a:p>
          <a:p>
            <a:pPr marL="244665">
              <a:spcBef>
                <a:spcPts val="169"/>
              </a:spcBef>
            </a:pPr>
            <a:r>
              <a:rPr sz="1400" spc="-4" dirty="0">
                <a:latin typeface="DejaVu Sans Mono"/>
                <a:cs typeface="DejaVu Sans Mono"/>
              </a:rPr>
              <a:t>{</a:t>
            </a:r>
            <a:endParaRPr sz="1400" dirty="0">
              <a:latin typeface="DejaVu Sans Mono"/>
              <a:cs typeface="DejaVu Sans Mono"/>
            </a:endParaRPr>
          </a:p>
          <a:p>
            <a:pPr marL="534869">
              <a:spcBef>
                <a:spcPts val="239"/>
              </a:spcBef>
              <a:tabLst>
                <a:tab pos="921957" algn="l"/>
                <a:tab pos="1115278" algn="l"/>
                <a:tab pos="1308599" algn="l"/>
                <a:tab pos="2276543" algn="l"/>
                <a:tab pos="2469864" algn="l"/>
                <a:tab pos="2663631" algn="l"/>
              </a:tabLst>
            </a:pPr>
            <a:r>
              <a:rPr lang="en-GB" sz="1400" spc="-4" dirty="0">
                <a:latin typeface="DejaVu Sans Mono"/>
                <a:cs typeface="DejaVu Sans Mono"/>
              </a:rPr>
              <a:t>I</a:t>
            </a:r>
            <a:r>
              <a:rPr sz="1400" spc="-4" dirty="0" err="1">
                <a:latin typeface="DejaVu Sans Mono"/>
                <a:cs typeface="DejaVu Sans Mono"/>
              </a:rPr>
              <a:t>nt</a:t>
            </a:r>
            <a:r>
              <a:rPr lang="en-GB" sz="1400" spc="-4" dirty="0">
                <a:latin typeface="DejaVu Sans Mono"/>
                <a:cs typeface="DejaVu Sans Mono"/>
              </a:rPr>
              <a:t> u </a:t>
            </a:r>
            <a:r>
              <a:rPr sz="1400" spc="-4" dirty="0">
                <a:latin typeface="DejaVu Sans Mono"/>
                <a:cs typeface="DejaVu Sans Mono"/>
              </a:rPr>
              <a:t>=	</a:t>
            </a:r>
            <a:r>
              <a:rPr sz="1400" spc="-4" dirty="0" err="1">
                <a:latin typeface="DejaVu Sans Mono"/>
                <a:cs typeface="DejaVu Sans Mono"/>
              </a:rPr>
              <a:t>e.from</a:t>
            </a:r>
            <a:r>
              <a:rPr sz="1400" spc="-4" dirty="0">
                <a:latin typeface="DejaVu Sans Mono"/>
                <a:cs typeface="DejaVu Sans Mono"/>
              </a:rPr>
              <a:t>(),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lang="en-GB" sz="1400" spc="-4" dirty="0">
                <a:latin typeface="DejaVu Sans Mono"/>
                <a:cs typeface="DejaVu Sans Mono"/>
              </a:rPr>
              <a:t>v </a:t>
            </a:r>
            <a:r>
              <a:rPr sz="1400" spc="-4" dirty="0">
                <a:latin typeface="DejaVu Sans Mono"/>
                <a:cs typeface="DejaVu Sans Mono"/>
              </a:rPr>
              <a:t>=</a:t>
            </a:r>
            <a:r>
              <a:rPr lang="en-GB" sz="1400" spc="-4" dirty="0">
                <a:latin typeface="DejaVu Sans Mono"/>
                <a:cs typeface="DejaVu Sans Mono"/>
              </a:rPr>
              <a:t> </a:t>
            </a:r>
            <a:r>
              <a:rPr sz="1400" spc="-4" dirty="0">
                <a:latin typeface="DejaVu Sans Mono"/>
                <a:cs typeface="DejaVu Sans Mono"/>
              </a:rPr>
              <a:t>e.to();</a:t>
            </a:r>
            <a:endParaRPr sz="1400" dirty="0">
              <a:latin typeface="DejaVu Sans Mono"/>
              <a:cs typeface="DejaVu Sans Mono"/>
            </a:endParaRPr>
          </a:p>
          <a:p>
            <a:pPr marL="534869">
              <a:spcBef>
                <a:spcPts val="239"/>
              </a:spcBef>
              <a:tabLst>
                <a:tab pos="825074" algn="l"/>
                <a:tab pos="1889455" algn="l"/>
                <a:tab pos="2082776" algn="l"/>
                <a:tab pos="3050273" algn="l"/>
                <a:tab pos="3244040" algn="l"/>
              </a:tabLst>
            </a:pPr>
            <a:r>
              <a:rPr sz="1400" spc="-4" dirty="0">
                <a:latin typeface="DejaVu Sans Mono"/>
                <a:cs typeface="DejaVu Sans Mono"/>
              </a:rPr>
              <a:t>if	(</a:t>
            </a:r>
            <a:r>
              <a:rPr sz="1400" spc="-4" dirty="0" err="1">
                <a:latin typeface="DejaVu Sans Mono"/>
                <a:cs typeface="DejaVu Sans Mono"/>
              </a:rPr>
              <a:t>distTo</a:t>
            </a:r>
            <a:r>
              <a:rPr sz="1400" spc="-4" dirty="0">
                <a:latin typeface="DejaVu Sans Mono"/>
                <a:cs typeface="DejaVu Sans Mono"/>
              </a:rPr>
              <a:t>[</a:t>
            </a:r>
            <a:r>
              <a:rPr lang="en-GB" sz="1400" spc="-4" dirty="0">
                <a:latin typeface="DejaVu Sans Mono"/>
                <a:cs typeface="DejaVu Sans Mono"/>
              </a:rPr>
              <a:t>v</a:t>
            </a:r>
            <a:r>
              <a:rPr sz="1400" spc="-4" dirty="0">
                <a:latin typeface="DejaVu Sans Mono"/>
                <a:cs typeface="DejaVu Sans Mono"/>
              </a:rPr>
              <a:t>]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sz="1400" spc="-4" dirty="0">
                <a:latin typeface="DejaVu Sans Mono"/>
                <a:cs typeface="DejaVu Sans Mono"/>
              </a:rPr>
              <a:t>&gt;</a:t>
            </a:r>
            <a:r>
              <a:rPr lang="en-GB" sz="1400" spc="-4" dirty="0">
                <a:latin typeface="DejaVu Sans Mono"/>
                <a:cs typeface="DejaVu Sans Mono"/>
              </a:rPr>
              <a:t> </a:t>
            </a:r>
            <a:r>
              <a:rPr sz="1400" spc="-4" dirty="0" err="1">
                <a:latin typeface="DejaVu Sans Mono"/>
                <a:cs typeface="DejaVu Sans Mono"/>
              </a:rPr>
              <a:t>distTo</a:t>
            </a:r>
            <a:r>
              <a:rPr sz="1400" spc="-4" dirty="0">
                <a:latin typeface="DejaVu Sans Mono"/>
                <a:cs typeface="DejaVu Sans Mono"/>
              </a:rPr>
              <a:t>[</a:t>
            </a:r>
            <a:r>
              <a:rPr lang="en-GB" sz="1400" spc="-4" dirty="0">
                <a:latin typeface="DejaVu Sans Mono"/>
                <a:cs typeface="DejaVu Sans Mono"/>
              </a:rPr>
              <a:t>u</a:t>
            </a:r>
            <a:r>
              <a:rPr sz="1400" spc="-4" dirty="0">
                <a:latin typeface="DejaVu Sans Mono"/>
                <a:cs typeface="DejaVu Sans Mono"/>
              </a:rPr>
              <a:t>]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sz="1400" spc="-4" dirty="0">
                <a:latin typeface="DejaVu Sans Mono"/>
                <a:cs typeface="DejaVu Sans Mono"/>
              </a:rPr>
              <a:t>+</a:t>
            </a:r>
            <a:r>
              <a:rPr lang="en-US" sz="1400" spc="-4" dirty="0">
                <a:latin typeface="DejaVu Sans Mono"/>
                <a:cs typeface="DejaVu Sans Mono"/>
              </a:rPr>
              <a:t> w(</a:t>
            </a:r>
            <a:r>
              <a:rPr lang="en-US" sz="1400" spc="-4" dirty="0" err="1">
                <a:latin typeface="DejaVu Sans Mono"/>
                <a:cs typeface="DejaVu Sans Mono"/>
              </a:rPr>
              <a:t>u,v</a:t>
            </a:r>
            <a:r>
              <a:rPr lang="en-US" sz="1400" spc="-4" dirty="0">
                <a:latin typeface="DejaVu Sans Mono"/>
                <a:cs typeface="DejaVu Sans Mono"/>
              </a:rPr>
              <a:t>)</a:t>
            </a:r>
            <a:r>
              <a:rPr sz="1400" spc="-4" dirty="0">
                <a:latin typeface="DejaVu Sans Mono"/>
                <a:cs typeface="DejaVu Sans Mono"/>
              </a:rPr>
              <a:t>)</a:t>
            </a:r>
            <a:endParaRPr sz="1400" dirty="0">
              <a:latin typeface="DejaVu Sans Mono"/>
              <a:cs typeface="DejaVu Sans Mono"/>
            </a:endParaRPr>
          </a:p>
          <a:p>
            <a:pPr marL="534869">
              <a:spcBef>
                <a:spcPts val="239"/>
              </a:spcBef>
            </a:pPr>
            <a:r>
              <a:rPr sz="1400" spc="-4" dirty="0">
                <a:latin typeface="DejaVu Sans Mono"/>
                <a:cs typeface="DejaVu Sans Mono"/>
              </a:rPr>
              <a:t>{</a:t>
            </a:r>
            <a:endParaRPr sz="1400" dirty="0">
              <a:latin typeface="DejaVu Sans Mono"/>
              <a:cs typeface="DejaVu Sans Mono"/>
            </a:endParaRPr>
          </a:p>
          <a:p>
            <a:pPr marL="921957" marR="337977">
              <a:lnSpc>
                <a:spcPct val="111100"/>
              </a:lnSpc>
              <a:spcBef>
                <a:spcPts val="70"/>
              </a:spcBef>
              <a:tabLst>
                <a:tab pos="1889455" algn="l"/>
                <a:tab pos="2082776" algn="l"/>
                <a:tab pos="3050273" algn="l"/>
                <a:tab pos="3244040" algn="l"/>
              </a:tabLst>
            </a:pPr>
            <a:r>
              <a:rPr sz="1400" spc="-4" dirty="0" err="1">
                <a:latin typeface="DejaVu Sans Mono"/>
                <a:cs typeface="DejaVu Sans Mono"/>
              </a:rPr>
              <a:t>distTo</a:t>
            </a:r>
            <a:r>
              <a:rPr sz="1400" spc="-4" dirty="0">
                <a:latin typeface="DejaVu Sans Mono"/>
                <a:cs typeface="DejaVu Sans Mono"/>
              </a:rPr>
              <a:t>[</a:t>
            </a:r>
            <a:r>
              <a:rPr lang="en-GB" sz="1400" spc="-4" dirty="0">
                <a:latin typeface="DejaVu Sans Mono"/>
                <a:cs typeface="DejaVu Sans Mono"/>
              </a:rPr>
              <a:t>v</a:t>
            </a:r>
            <a:r>
              <a:rPr sz="1400" spc="-4" dirty="0">
                <a:latin typeface="DejaVu Sans Mono"/>
                <a:cs typeface="DejaVu Sans Mono"/>
              </a:rPr>
              <a:t>]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sz="1400" spc="-4" dirty="0">
                <a:latin typeface="DejaVu Sans Mono"/>
                <a:cs typeface="DejaVu Sans Mono"/>
              </a:rPr>
              <a:t>=</a:t>
            </a:r>
            <a:r>
              <a:rPr lang="en-GB" sz="1400" spc="-4" dirty="0">
                <a:latin typeface="DejaVu Sans Mono"/>
                <a:cs typeface="DejaVu Sans Mono"/>
              </a:rPr>
              <a:t> </a:t>
            </a:r>
            <a:r>
              <a:rPr sz="1400" spc="-4" dirty="0" err="1">
                <a:latin typeface="DejaVu Sans Mono"/>
                <a:cs typeface="DejaVu Sans Mono"/>
              </a:rPr>
              <a:t>distTo</a:t>
            </a:r>
            <a:r>
              <a:rPr sz="1400" spc="-4" dirty="0">
                <a:latin typeface="DejaVu Sans Mono"/>
                <a:cs typeface="DejaVu Sans Mono"/>
              </a:rPr>
              <a:t>[</a:t>
            </a:r>
            <a:r>
              <a:rPr lang="en-GB" sz="1400" spc="-4" dirty="0">
                <a:latin typeface="DejaVu Sans Mono"/>
                <a:cs typeface="DejaVu Sans Mono"/>
              </a:rPr>
              <a:t>u</a:t>
            </a:r>
            <a:r>
              <a:rPr sz="1400" spc="-4" dirty="0">
                <a:latin typeface="DejaVu Sans Mono"/>
                <a:cs typeface="DejaVu Sans Mono"/>
              </a:rPr>
              <a:t>]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sz="1400" spc="-4" dirty="0">
                <a:latin typeface="DejaVu Sans Mono"/>
                <a:cs typeface="DejaVu Sans Mono"/>
              </a:rPr>
              <a:t>+</a:t>
            </a:r>
            <a:r>
              <a:rPr lang="en-US" sz="1400" spc="-4" dirty="0">
                <a:latin typeface="DejaVu Sans Mono"/>
                <a:cs typeface="DejaVu Sans Mono"/>
              </a:rPr>
              <a:t> w(</a:t>
            </a:r>
            <a:r>
              <a:rPr lang="en-US" sz="1400" spc="-4" dirty="0" err="1">
                <a:latin typeface="DejaVu Sans Mono"/>
                <a:cs typeface="DejaVu Sans Mono"/>
              </a:rPr>
              <a:t>u,v</a:t>
            </a:r>
            <a:r>
              <a:rPr lang="en-US" sz="1400" spc="-4" dirty="0">
                <a:latin typeface="DejaVu Sans Mono"/>
                <a:cs typeface="DejaVu Sans Mono"/>
              </a:rPr>
              <a:t>)</a:t>
            </a:r>
            <a:r>
              <a:rPr sz="1400" spc="-4" dirty="0">
                <a:latin typeface="DejaVu Sans Mono"/>
                <a:cs typeface="DejaVu Sans Mono"/>
              </a:rPr>
              <a:t>;  </a:t>
            </a:r>
            <a:endParaRPr lang="en-US" sz="1400" spc="-4" dirty="0">
              <a:latin typeface="DejaVu Sans Mono"/>
              <a:cs typeface="DejaVu Sans Mono"/>
            </a:endParaRPr>
          </a:p>
          <a:p>
            <a:pPr marL="921957" marR="337977">
              <a:lnSpc>
                <a:spcPct val="111100"/>
              </a:lnSpc>
              <a:spcBef>
                <a:spcPts val="70"/>
              </a:spcBef>
              <a:tabLst>
                <a:tab pos="1889455" algn="l"/>
                <a:tab pos="2082776" algn="l"/>
                <a:tab pos="3050273" algn="l"/>
                <a:tab pos="3244040" algn="l"/>
              </a:tabLst>
            </a:pPr>
            <a:r>
              <a:rPr lang="en-GB" sz="1400" spc="-4" dirty="0" err="1">
                <a:latin typeface="DejaVu Sans Mono"/>
                <a:cs typeface="DejaVu Sans Mono"/>
              </a:rPr>
              <a:t>prevNode</a:t>
            </a:r>
            <a:r>
              <a:rPr sz="1400" spc="-4" dirty="0">
                <a:latin typeface="DejaVu Sans Mono"/>
                <a:cs typeface="DejaVu Sans Mono"/>
              </a:rPr>
              <a:t>[</a:t>
            </a:r>
            <a:r>
              <a:rPr lang="en-GB" sz="1400" spc="-4" dirty="0">
                <a:latin typeface="DejaVu Sans Mono"/>
                <a:cs typeface="DejaVu Sans Mono"/>
              </a:rPr>
              <a:t>v</a:t>
            </a:r>
            <a:r>
              <a:rPr sz="1400" spc="-4" dirty="0">
                <a:latin typeface="DejaVu Sans Mono"/>
                <a:cs typeface="DejaVu Sans Mono"/>
              </a:rPr>
              <a:t>]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sz="1400" spc="-4" dirty="0">
                <a:latin typeface="DejaVu Sans Mono"/>
                <a:cs typeface="DejaVu Sans Mono"/>
              </a:rPr>
              <a:t>=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lang="en-GB" sz="1400" spc="-4" dirty="0">
                <a:latin typeface="DejaVu Sans Mono"/>
                <a:cs typeface="DejaVu Sans Mono"/>
              </a:rPr>
              <a:t>u</a:t>
            </a:r>
            <a:r>
              <a:rPr sz="1400" spc="-4" dirty="0">
                <a:latin typeface="DejaVu Sans Mono"/>
                <a:cs typeface="DejaVu Sans Mono"/>
              </a:rPr>
              <a:t>;</a:t>
            </a:r>
            <a:endParaRPr sz="1400" dirty="0">
              <a:latin typeface="DejaVu Sans Mono"/>
              <a:cs typeface="DejaVu Sans Mono"/>
            </a:endParaRPr>
          </a:p>
          <a:p>
            <a:pPr marL="534869">
              <a:spcBef>
                <a:spcPts val="239"/>
              </a:spcBef>
            </a:pPr>
            <a:r>
              <a:rPr sz="1400" spc="-4" dirty="0">
                <a:latin typeface="DejaVu Sans Mono"/>
                <a:cs typeface="DejaVu Sans Mono"/>
              </a:rPr>
              <a:t>}</a:t>
            </a:r>
            <a:endParaRPr sz="1400" dirty="0">
              <a:latin typeface="DejaVu Sans Mono"/>
              <a:cs typeface="DejaVu Sans Mono"/>
            </a:endParaRPr>
          </a:p>
          <a:p>
            <a:pPr marL="244665">
              <a:spcBef>
                <a:spcPts val="239"/>
              </a:spcBef>
            </a:pPr>
            <a:r>
              <a:rPr sz="1400" spc="-4" dirty="0">
                <a:latin typeface="DejaVu Sans Mono"/>
                <a:cs typeface="DejaVu Sans Mono"/>
              </a:rPr>
              <a:t>}</a:t>
            </a:r>
            <a:endParaRPr sz="1400" dirty="0">
              <a:latin typeface="DejaVu Sans Mono"/>
              <a:cs typeface="DejaVu Sans Mono"/>
            </a:endParaRPr>
          </a:p>
        </p:txBody>
      </p:sp>
    </p:spTree>
    <p:extLst>
      <p:ext uri="{BB962C8B-B14F-4D97-AF65-F5344CB8AC3E}">
        <p14:creationId xmlns:p14="http://schemas.microsoft.com/office/powerpoint/2010/main" val="172098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9B54-AD9E-0664-2196-FE553136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35" dirty="0">
                <a:latin typeface="Arial"/>
                <a:cs typeface="Arial"/>
              </a:rPr>
              <a:t>Bellman-Ford</a:t>
            </a:r>
            <a:r>
              <a:rPr lang="en-US" spc="20" dirty="0">
                <a:latin typeface="Arial"/>
                <a:cs typeface="Arial"/>
              </a:rPr>
              <a:t> </a:t>
            </a:r>
            <a:r>
              <a:rPr lang="en-US" spc="60" dirty="0">
                <a:latin typeface="Arial"/>
                <a:cs typeface="Arial"/>
              </a:rPr>
              <a:t>Algorithm Proof of Correctness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B1918-4237-E39C-4D3B-DE7BE6CF9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Relaxing edges </a:t>
            </a:r>
            <a:r>
              <a:rPr lang="en-GB" sz="2400" b="1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400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-1 </a:t>
            </a:r>
            <a:r>
              <a:rPr lang="en-GB" sz="24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times in the Bellman-Ford algorithm guarantees that the algorithm has explored all possible paths </a:t>
            </a:r>
            <a:r>
              <a:rPr lang="en-GB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GB" sz="24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up to</a:t>
            </a:r>
            <a:r>
              <a:rPr lang="en-GB" sz="2400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V-1</a:t>
            </a:r>
            <a:r>
              <a:rPr lang="en-GB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edges,  which is the maximum possible number of edges of a shortest path in a graph with </a:t>
            </a:r>
            <a:r>
              <a:rPr lang="en-GB" sz="2400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 </a:t>
            </a:r>
            <a:r>
              <a:rPr lang="en-GB" sz="24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vertices. </a:t>
            </a:r>
          </a:p>
          <a:p>
            <a:r>
              <a:rPr lang="en-GB" sz="24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allows the algorithm to correctly calculate the shortest paths from the source vertex to all other vertices, given that there are no negative-weight cycles.</a:t>
            </a:r>
          </a:p>
        </p:txBody>
      </p:sp>
    </p:spTree>
    <p:extLst>
      <p:ext uri="{BB962C8B-B14F-4D97-AF65-F5344CB8AC3E}">
        <p14:creationId xmlns:p14="http://schemas.microsoft.com/office/powerpoint/2010/main" val="3475366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AC197-8E73-6110-2D31-12BF1206A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Bellman-Ford Algorithm with Negative Cycle Detection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1ACC0E1-837F-5309-6A17-B6647B4BB5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598265"/>
                <a:ext cx="8229600" cy="51479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4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Initialize distance array </a:t>
                </a:r>
                <a:r>
                  <a:rPr lang="en-GB" sz="2800" dirty="0" err="1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GB" sz="28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[] for each vertex v as </a:t>
                </a:r>
                <a:r>
                  <a:rPr lang="en-GB" sz="2800" dirty="0" err="1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GB" sz="28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[v] =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273239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sz="28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r>
                  <a:rPr lang="en-GB" sz="2800" dirty="0" err="1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GB" sz="28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[s] = 0 to source vertex s.</a:t>
                </a:r>
              </a:p>
              <a:p>
                <a:pPr fontAlgn="base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Relax all edges V-1 times.</a:t>
                </a:r>
              </a:p>
              <a:p>
                <a:pPr lvl="1" fontAlgn="base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terminate early when all </a:t>
                </a:r>
                <a:r>
                  <a:rPr lang="en-GB" sz="2400" dirty="0" err="1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GB" sz="24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[] values have converged</a:t>
                </a:r>
              </a:p>
              <a:p>
                <a:pPr lvl="1" fontAlgn="base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order of edge relaxations affects algorithm efficiency but not correctness. </a:t>
                </a:r>
                <a:r>
                  <a:rPr lang="en-US" altLang="zh-CN" sz="24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good heuristic is to follow the Breadth First Search </a:t>
                </a:r>
                <a:r>
                  <a:rPr lang="en-GB" altLang="zh-CN" sz="24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(BFS) order.</a:t>
                </a:r>
                <a:endParaRPr lang="en-GB" sz="2400" dirty="0">
                  <a:solidFill>
                    <a:srgbClr val="27323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fontAlgn="base">
                  <a:buFont typeface="Arial" panose="020B0604020202020204" pitchFamily="34" charset="0"/>
                  <a:buChar char="•"/>
                </a:pPr>
                <a:r>
                  <a:rPr lang="en-GB" sz="2800" i="0" dirty="0">
                    <a:solidFill>
                      <a:srgbClr val="27323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Relax all the edges one more </a:t>
                </a:r>
                <a:r>
                  <a:rPr lang="en-GB" sz="28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i.e. the V-</a:t>
                </a:r>
                <a:r>
                  <a:rPr lang="en-GB" sz="2800" dirty="0" err="1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GB" sz="28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time:</a:t>
                </a:r>
              </a:p>
              <a:p>
                <a:pPr marL="742950" lvl="1" indent="-285750" algn="l" fontAlgn="base">
                  <a:buFont typeface="Arial" panose="020B0604020202020204" pitchFamily="34" charset="0"/>
                  <a:buChar char="•"/>
                </a:pPr>
                <a:r>
                  <a:rPr lang="en-GB" sz="240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 1 (Negative cycle exists): if any edge can be further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relaxed, i.e., </a:t>
                </a:r>
                <a:r>
                  <a:rPr lang="en-GB" sz="240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any edge 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GB" sz="240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v, if </a:t>
                </a:r>
                <a:r>
                  <a:rPr lang="en-GB" sz="240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GB" sz="240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[u] </a:t>
                </a:r>
                <a:r>
                  <a:rPr lang="en-GB" sz="2400" i="0" dirty="0">
                    <a:solidFill>
                      <a:srgbClr val="27323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en-GB" sz="2400" i="0" dirty="0" err="1">
                    <a:solidFill>
                      <a:srgbClr val="27323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distTo</a:t>
                </a:r>
                <a:r>
                  <a:rPr lang="en-GB" sz="2400" i="0" dirty="0">
                    <a:solidFill>
                      <a:srgbClr val="27323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[u] + w(</a:t>
                </a:r>
                <a:r>
                  <a:rPr lang="en-GB" sz="2400" i="0" dirty="0" err="1">
                    <a:solidFill>
                      <a:srgbClr val="27323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u,v</a:t>
                </a:r>
                <a:r>
                  <a:rPr lang="en-GB" sz="2400" i="0" dirty="0">
                    <a:solidFill>
                      <a:srgbClr val="27323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742950" lvl="1" indent="-285750" algn="l" fontAlgn="base">
                  <a:buFont typeface="Arial" panose="020B0604020202020204" pitchFamily="34" charset="0"/>
                  <a:buChar char="•"/>
                </a:pPr>
                <a:r>
                  <a:rPr lang="en-GB" sz="2400" i="0" dirty="0">
                    <a:solidFill>
                      <a:srgbClr val="27323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 2 (No Negative cycle) : case 1 fails for all the edges.</a:t>
                </a:r>
              </a:p>
              <a:p>
                <a:pPr indent="-285750" fontAlgn="base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Notes:</a:t>
                </a:r>
              </a:p>
              <a:p>
                <a:pPr lvl="1" fontAlgn="base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can find any negative cycle that is reachable from source vertex s (but not negative cycles that are unreachable from s).</a:t>
                </a:r>
              </a:p>
              <a:p>
                <a:pPr lvl="1" fontAlgn="base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there is a negative cycle that is reachable from source vertex s, then any paths that go through the cycle has distance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rgbClr val="27323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2400" b="0" i="1" smtClean="0">
                        <a:solidFill>
                          <a:srgbClr val="27323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GB" sz="2400" dirty="0">
                    <a:solidFill>
                      <a:srgbClr val="2732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since the cost can be reduced by traversing the cycle infinite number of times. </a:t>
                </a:r>
              </a:p>
              <a:p>
                <a:pPr indent="-285750" fontAlgn="base">
                  <a:buFont typeface="Arial" panose="020B0604020202020204" pitchFamily="34" charset="0"/>
                  <a:buChar char="•"/>
                </a:pPr>
                <a:endParaRPr lang="en-GB" sz="2800" dirty="0">
                  <a:solidFill>
                    <a:srgbClr val="27323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1ACC0E1-837F-5309-6A17-B6647B4BB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98265"/>
                <a:ext cx="8229600" cy="5147975"/>
              </a:xfrm>
              <a:prstGeom prst="rect">
                <a:avLst/>
              </a:prstGeom>
              <a:blipFill>
                <a:blip r:embed="rId3"/>
                <a:stretch>
                  <a:fillRect l="-963" t="-2367" r="-2074" b="-47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26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6CE8-8B6A-CE3D-AF7E-6535FE5D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Time Complexity of Bellman-Ford Algorithm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A016E-B402-5607-4562-E1E0B9F59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Time complexity for connected graph: </a:t>
            </a:r>
          </a:p>
          <a:p>
            <a:r>
              <a:rPr lang="en-GB" dirty="0"/>
              <a:t>Average Case: O(VE)</a:t>
            </a:r>
          </a:p>
          <a:p>
            <a:r>
              <a:rPr lang="en-GB" dirty="0"/>
              <a:t>Worst Case: O(VE)</a:t>
            </a:r>
          </a:p>
          <a:p>
            <a:pPr lvl="1"/>
            <a:r>
              <a:rPr lang="en-GB" dirty="0"/>
              <a:t>If the graph is dense or complete, the value of E becomes O(V</a:t>
            </a:r>
            <a:r>
              <a:rPr lang="en-GB" baseline="30000" dirty="0"/>
              <a:t>2</a:t>
            </a:r>
            <a:r>
              <a:rPr lang="en-GB" dirty="0"/>
              <a:t>). So overall time complexity becomes O(V</a:t>
            </a:r>
            <a:r>
              <a:rPr lang="en-GB" baseline="30000" dirty="0"/>
              <a:t>3</a:t>
            </a:r>
            <a:r>
              <a:rPr lang="en-GB" dirty="0"/>
              <a:t>)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028078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30117-F904-6248-A980-20649124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35" dirty="0">
                <a:latin typeface="Arial"/>
                <a:cs typeface="Arial"/>
              </a:rPr>
              <a:t>Bellman-Ford</a:t>
            </a:r>
            <a:r>
              <a:rPr lang="en-US" spc="20" dirty="0">
                <a:latin typeface="Arial"/>
                <a:cs typeface="Arial"/>
              </a:rPr>
              <a:t> </a:t>
            </a:r>
            <a:r>
              <a:rPr lang="en-US" spc="60" dirty="0">
                <a:latin typeface="Arial"/>
                <a:cs typeface="Arial"/>
              </a:rPr>
              <a:t>Algorithm Example 1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E1210-53B8-D044-B947-6BB1DC48B366}"/>
              </a:ext>
            </a:extLst>
          </p:cNvPr>
          <p:cNvSpPr/>
          <p:nvPr/>
        </p:nvSpPr>
        <p:spPr>
          <a:xfrm>
            <a:off x="750815" y="1397873"/>
            <a:ext cx="3622965" cy="338554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sz="1600" dirty="0">
                <a:latin typeface="Arial"/>
                <a:cs typeface="Arial"/>
              </a:rPr>
              <a:t>Repeat V − 1 times: relax all E edges.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955ABE-B04F-B846-BDC4-F69E2A70C951}"/>
              </a:ext>
            </a:extLst>
          </p:cNvPr>
          <p:cNvSpPr/>
          <p:nvPr/>
        </p:nvSpPr>
        <p:spPr>
          <a:xfrm>
            <a:off x="2030524" y="2066348"/>
            <a:ext cx="466308" cy="486763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F9417C-502B-024B-8D2B-BCFC53A79075}"/>
              </a:ext>
            </a:extLst>
          </p:cNvPr>
          <p:cNvCxnSpPr>
            <a:cxnSpLocks/>
            <a:stCxn id="22" idx="1"/>
            <a:endCxn id="7" idx="5"/>
          </p:cNvCxnSpPr>
          <p:nvPr/>
        </p:nvCxnSpPr>
        <p:spPr>
          <a:xfrm flipH="1" flipV="1">
            <a:off x="2428544" y="2481827"/>
            <a:ext cx="934059" cy="109083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50022-6149-3941-969D-E6D4CB99FF71}"/>
              </a:ext>
            </a:extLst>
          </p:cNvPr>
          <p:cNvCxnSpPr>
            <a:cxnSpLocks/>
            <a:stCxn id="23" idx="5"/>
            <a:endCxn id="26" idx="0"/>
          </p:cNvCxnSpPr>
          <p:nvPr/>
        </p:nvCxnSpPr>
        <p:spPr>
          <a:xfrm>
            <a:off x="4101180" y="2851139"/>
            <a:ext cx="1114828" cy="202591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4E2604-2288-5D49-8CFD-3268C4CCF192}"/>
              </a:ext>
            </a:extLst>
          </p:cNvPr>
          <p:cNvCxnSpPr>
            <a:cxnSpLocks/>
            <a:stCxn id="27" idx="7"/>
            <a:endCxn id="22" idx="3"/>
          </p:cNvCxnSpPr>
          <p:nvPr/>
        </p:nvCxnSpPr>
        <p:spPr>
          <a:xfrm flipV="1">
            <a:off x="2893152" y="3916858"/>
            <a:ext cx="469451" cy="4708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0D96F4-71F1-2B41-8DB8-24B7D8F480AB}"/>
              </a:ext>
            </a:extLst>
          </p:cNvPr>
          <p:cNvCxnSpPr>
            <a:cxnSpLocks/>
            <a:stCxn id="23" idx="2"/>
            <a:endCxn id="7" idx="6"/>
          </p:cNvCxnSpPr>
          <p:nvPr/>
        </p:nvCxnSpPr>
        <p:spPr>
          <a:xfrm flipH="1" flipV="1">
            <a:off x="2496832" y="2309730"/>
            <a:ext cx="1206329" cy="36931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469227-6174-4E45-A289-3BCC762E99B0}"/>
              </a:ext>
            </a:extLst>
          </p:cNvPr>
          <p:cNvCxnSpPr>
            <a:cxnSpLocks/>
            <a:stCxn id="25" idx="4"/>
            <a:endCxn id="24" idx="0"/>
          </p:cNvCxnSpPr>
          <p:nvPr/>
        </p:nvCxnSpPr>
        <p:spPr>
          <a:xfrm>
            <a:off x="639258" y="3752747"/>
            <a:ext cx="233154" cy="90787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EF68C0-11D8-EE48-898E-626DFA2477D8}"/>
              </a:ext>
            </a:extLst>
          </p:cNvPr>
          <p:cNvCxnSpPr>
            <a:cxnSpLocks/>
            <a:stCxn id="7" idx="4"/>
            <a:endCxn id="28" idx="0"/>
          </p:cNvCxnSpPr>
          <p:nvPr/>
        </p:nvCxnSpPr>
        <p:spPr>
          <a:xfrm flipH="1">
            <a:off x="1932642" y="2553111"/>
            <a:ext cx="331037" cy="89095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A4D3E7-2AC6-9745-82C1-0E60A9897AB3}"/>
              </a:ext>
            </a:extLst>
          </p:cNvPr>
          <p:cNvCxnSpPr>
            <a:cxnSpLocks/>
            <a:stCxn id="28" idx="4"/>
            <a:endCxn id="27" idx="1"/>
          </p:cNvCxnSpPr>
          <p:nvPr/>
        </p:nvCxnSpPr>
        <p:spPr>
          <a:xfrm>
            <a:off x="1932642" y="3930826"/>
            <a:ext cx="630779" cy="45688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1650E4-3D56-7644-9F34-457FE379CB4A}"/>
              </a:ext>
            </a:extLst>
          </p:cNvPr>
          <p:cNvCxnSpPr>
            <a:cxnSpLocks/>
            <a:stCxn id="24" idx="7"/>
            <a:endCxn id="28" idx="3"/>
          </p:cNvCxnSpPr>
          <p:nvPr/>
        </p:nvCxnSpPr>
        <p:spPr>
          <a:xfrm flipV="1">
            <a:off x="1037277" y="3859542"/>
            <a:ext cx="730499" cy="87236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2EEBD6-4844-5242-A4AE-0D74BEE9A684}"/>
              </a:ext>
            </a:extLst>
          </p:cNvPr>
          <p:cNvCxnSpPr>
            <a:cxnSpLocks/>
            <a:stCxn id="24" idx="6"/>
            <a:endCxn id="26" idx="3"/>
          </p:cNvCxnSpPr>
          <p:nvPr/>
        </p:nvCxnSpPr>
        <p:spPr>
          <a:xfrm>
            <a:off x="1105566" y="4904002"/>
            <a:ext cx="3945577" cy="38852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52096D-2025-464C-9880-447EC8466723}"/>
              </a:ext>
            </a:extLst>
          </p:cNvPr>
          <p:cNvCxnSpPr>
            <a:cxnSpLocks/>
            <a:stCxn id="27" idx="6"/>
            <a:endCxn id="26" idx="2"/>
          </p:cNvCxnSpPr>
          <p:nvPr/>
        </p:nvCxnSpPr>
        <p:spPr>
          <a:xfrm>
            <a:off x="2961441" y="4559806"/>
            <a:ext cx="2021413" cy="56062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89A45F-26BC-6448-8C5D-BEBE1D9EB1FE}"/>
              </a:ext>
            </a:extLst>
          </p:cNvPr>
          <p:cNvCxnSpPr>
            <a:cxnSpLocks/>
            <a:stCxn id="27" idx="2"/>
            <a:endCxn id="24" idx="6"/>
          </p:cNvCxnSpPr>
          <p:nvPr/>
        </p:nvCxnSpPr>
        <p:spPr>
          <a:xfrm flipH="1">
            <a:off x="1105566" y="4559806"/>
            <a:ext cx="1389567" cy="34419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EBBFF8-8C40-D149-8672-E6E9AF8AF93B}"/>
              </a:ext>
            </a:extLst>
          </p:cNvPr>
          <p:cNvCxnSpPr>
            <a:cxnSpLocks/>
            <a:stCxn id="25" idx="6"/>
            <a:endCxn id="28" idx="2"/>
          </p:cNvCxnSpPr>
          <p:nvPr/>
        </p:nvCxnSpPr>
        <p:spPr>
          <a:xfrm>
            <a:off x="872412" y="3509365"/>
            <a:ext cx="827076" cy="17808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597CEE-D9C8-D54D-BD60-AD42BF9D2910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2165796" y="3687445"/>
            <a:ext cx="1128518" cy="5731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F720F3-7C76-3046-8E9E-26044C0A4039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804123" y="2481827"/>
            <a:ext cx="1294689" cy="85544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189E5A1-6898-E64F-BD8F-4FD94AFA022B}"/>
              </a:ext>
            </a:extLst>
          </p:cNvPr>
          <p:cNvSpPr/>
          <p:nvPr/>
        </p:nvSpPr>
        <p:spPr>
          <a:xfrm>
            <a:off x="3294314" y="3501379"/>
            <a:ext cx="466308" cy="486763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9C99DA-A9A0-0D49-BFEA-0CA2EF5160FF}"/>
              </a:ext>
            </a:extLst>
          </p:cNvPr>
          <p:cNvSpPr/>
          <p:nvPr/>
        </p:nvSpPr>
        <p:spPr>
          <a:xfrm>
            <a:off x="3703161" y="2435660"/>
            <a:ext cx="466308" cy="486763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B23D43E-372A-6F43-A447-8C0610D2BE01}"/>
              </a:ext>
            </a:extLst>
          </p:cNvPr>
          <p:cNvSpPr/>
          <p:nvPr/>
        </p:nvSpPr>
        <p:spPr>
          <a:xfrm>
            <a:off x="639258" y="4660620"/>
            <a:ext cx="466308" cy="486763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C0984E8-F267-C743-BC0D-D9BC3BEF7C0E}"/>
              </a:ext>
            </a:extLst>
          </p:cNvPr>
          <p:cNvSpPr/>
          <p:nvPr/>
        </p:nvSpPr>
        <p:spPr>
          <a:xfrm>
            <a:off x="406104" y="3265983"/>
            <a:ext cx="466308" cy="486763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8D47AE4-E942-9B4F-8E02-A7B83B56B392}"/>
              </a:ext>
            </a:extLst>
          </p:cNvPr>
          <p:cNvSpPr/>
          <p:nvPr/>
        </p:nvSpPr>
        <p:spPr>
          <a:xfrm>
            <a:off x="4982854" y="4877052"/>
            <a:ext cx="466308" cy="486763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F6ADA6-1C9E-2349-A5FB-4100F0FE24B6}"/>
              </a:ext>
            </a:extLst>
          </p:cNvPr>
          <p:cNvSpPr/>
          <p:nvPr/>
        </p:nvSpPr>
        <p:spPr>
          <a:xfrm>
            <a:off x="2495133" y="4316424"/>
            <a:ext cx="466308" cy="486763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70B1F7D-6058-C24F-86DA-BE83D889D3FD}"/>
              </a:ext>
            </a:extLst>
          </p:cNvPr>
          <p:cNvSpPr/>
          <p:nvPr/>
        </p:nvSpPr>
        <p:spPr>
          <a:xfrm>
            <a:off x="1699488" y="3444063"/>
            <a:ext cx="466308" cy="486763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037DE3-0394-6541-B907-10FE6FBF2B67}"/>
              </a:ext>
            </a:extLst>
          </p:cNvPr>
          <p:cNvCxnSpPr>
            <a:cxnSpLocks/>
            <a:stCxn id="23" idx="4"/>
            <a:endCxn id="22" idx="0"/>
          </p:cNvCxnSpPr>
          <p:nvPr/>
        </p:nvCxnSpPr>
        <p:spPr>
          <a:xfrm flipH="1">
            <a:off x="3527468" y="2922423"/>
            <a:ext cx="408847" cy="57895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0A10CF-62B0-804E-B772-E250F8670953}"/>
              </a:ext>
            </a:extLst>
          </p:cNvPr>
          <p:cNvCxnSpPr>
            <a:cxnSpLocks/>
            <a:stCxn id="22" idx="5"/>
            <a:endCxn id="26" idx="1"/>
          </p:cNvCxnSpPr>
          <p:nvPr/>
        </p:nvCxnSpPr>
        <p:spPr>
          <a:xfrm>
            <a:off x="3692333" y="3916858"/>
            <a:ext cx="1358809" cy="103147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303E7F2-CFCE-8F43-88AA-82D63F999B76}"/>
              </a:ext>
            </a:extLst>
          </p:cNvPr>
          <p:cNvSpPr txBox="1"/>
          <p:nvPr/>
        </p:nvSpPr>
        <p:spPr>
          <a:xfrm>
            <a:off x="3023509" y="4101343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68A567-948F-FD47-A1E6-39E4ADDC65E6}"/>
              </a:ext>
            </a:extLst>
          </p:cNvPr>
          <p:cNvSpPr txBox="1"/>
          <p:nvPr/>
        </p:nvSpPr>
        <p:spPr>
          <a:xfrm>
            <a:off x="3592290" y="3131513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5363AF-2034-004E-9534-C5B0EABCC6A2}"/>
              </a:ext>
            </a:extLst>
          </p:cNvPr>
          <p:cNvSpPr txBox="1"/>
          <p:nvPr/>
        </p:nvSpPr>
        <p:spPr>
          <a:xfrm>
            <a:off x="2096119" y="4071390"/>
            <a:ext cx="209449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402DA7-B824-AF43-B8EE-C5F561AB60FF}"/>
              </a:ext>
            </a:extLst>
          </p:cNvPr>
          <p:cNvSpPr txBox="1"/>
          <p:nvPr/>
        </p:nvSpPr>
        <p:spPr>
          <a:xfrm>
            <a:off x="1987898" y="2934632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C2CE0A-B6DF-F94B-B2F5-5DD3C3EFC581}"/>
              </a:ext>
            </a:extLst>
          </p:cNvPr>
          <p:cNvSpPr txBox="1"/>
          <p:nvPr/>
        </p:nvSpPr>
        <p:spPr>
          <a:xfrm>
            <a:off x="2764878" y="2913942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6972CD-5E5A-1B4D-9A09-3DAFF653278A}"/>
              </a:ext>
            </a:extLst>
          </p:cNvPr>
          <p:cNvSpPr txBox="1"/>
          <p:nvPr/>
        </p:nvSpPr>
        <p:spPr>
          <a:xfrm>
            <a:off x="1147292" y="3545404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78F133-5E56-6747-BA9D-7D61BD19CD31}"/>
              </a:ext>
            </a:extLst>
          </p:cNvPr>
          <p:cNvSpPr txBox="1"/>
          <p:nvPr/>
        </p:nvSpPr>
        <p:spPr>
          <a:xfrm>
            <a:off x="3054317" y="2397186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C86028-F933-7D4D-9072-76E3FD358A6C}"/>
              </a:ext>
            </a:extLst>
          </p:cNvPr>
          <p:cNvSpPr txBox="1"/>
          <p:nvPr/>
        </p:nvSpPr>
        <p:spPr>
          <a:xfrm>
            <a:off x="1346743" y="2823819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275694-7268-6B49-904B-CC94DC0C886E}"/>
              </a:ext>
            </a:extLst>
          </p:cNvPr>
          <p:cNvSpPr txBox="1"/>
          <p:nvPr/>
        </p:nvSpPr>
        <p:spPr>
          <a:xfrm>
            <a:off x="2631838" y="3614389"/>
            <a:ext cx="209449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9D14EA-CE45-8040-BD1A-BED35B39E0F8}"/>
              </a:ext>
            </a:extLst>
          </p:cNvPr>
          <p:cNvSpPr txBox="1"/>
          <p:nvPr/>
        </p:nvSpPr>
        <p:spPr>
          <a:xfrm>
            <a:off x="657549" y="4090235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0DCA97-DDFB-424A-BF17-0865171B9A62}"/>
              </a:ext>
            </a:extLst>
          </p:cNvPr>
          <p:cNvSpPr txBox="1"/>
          <p:nvPr/>
        </p:nvSpPr>
        <p:spPr>
          <a:xfrm>
            <a:off x="1347376" y="4135727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8A319C-65B2-1C42-ACEA-7168934F8E8E}"/>
              </a:ext>
            </a:extLst>
          </p:cNvPr>
          <p:cNvSpPr txBox="1"/>
          <p:nvPr/>
        </p:nvSpPr>
        <p:spPr>
          <a:xfrm>
            <a:off x="1788032" y="4610597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195A04-361F-1840-8DEC-FD8046AED27F}"/>
              </a:ext>
            </a:extLst>
          </p:cNvPr>
          <p:cNvSpPr txBox="1"/>
          <p:nvPr/>
        </p:nvSpPr>
        <p:spPr>
          <a:xfrm>
            <a:off x="4099582" y="4222088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6C29FD-A84E-7544-A4CF-FD5AEC67CBC3}"/>
              </a:ext>
            </a:extLst>
          </p:cNvPr>
          <p:cNvSpPr txBox="1"/>
          <p:nvPr/>
        </p:nvSpPr>
        <p:spPr>
          <a:xfrm>
            <a:off x="4441353" y="3599653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FE8611-7449-ED45-9642-FDB6B20793F2}"/>
              </a:ext>
            </a:extLst>
          </p:cNvPr>
          <p:cNvSpPr txBox="1"/>
          <p:nvPr/>
        </p:nvSpPr>
        <p:spPr>
          <a:xfrm>
            <a:off x="3502870" y="4681447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A02A50-CAC1-D740-A856-387BFB5C9A2C}"/>
              </a:ext>
            </a:extLst>
          </p:cNvPr>
          <p:cNvSpPr txBox="1"/>
          <p:nvPr/>
        </p:nvSpPr>
        <p:spPr>
          <a:xfrm>
            <a:off x="2769439" y="4990859"/>
            <a:ext cx="182880" cy="1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t" hangingPunct="0"/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5AB891-0389-294A-A10D-580055FE6ED7}"/>
              </a:ext>
            </a:extLst>
          </p:cNvPr>
          <p:cNvSpPr/>
          <p:nvPr/>
        </p:nvSpPr>
        <p:spPr>
          <a:xfrm>
            <a:off x="5976100" y="1506703"/>
            <a:ext cx="10391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 </a:t>
            </a:r>
            <a:r>
              <a:rPr lang="en-US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distTo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[]</a:t>
            </a:r>
            <a:endParaRPr lang="en-US" sz="160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9C0267B-D789-664A-A670-D3D27616754F}"/>
              </a:ext>
            </a:extLst>
          </p:cNvPr>
          <p:cNvSpPr/>
          <p:nvPr/>
        </p:nvSpPr>
        <p:spPr>
          <a:xfrm>
            <a:off x="5976100" y="1907137"/>
            <a:ext cx="304221" cy="17491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2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3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4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6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7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1E767DA-D5BD-4E44-A585-C70C8EF4CB4E}"/>
              </a:ext>
            </a:extLst>
          </p:cNvPr>
          <p:cNvCxnSpPr/>
          <p:nvPr/>
        </p:nvCxnSpPr>
        <p:spPr>
          <a:xfrm>
            <a:off x="5930036" y="1852582"/>
            <a:ext cx="11744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54164D6-FC66-B74F-AB06-971EFFE430A3}"/>
                  </a:ext>
                </a:extLst>
              </p:cNvPr>
              <p:cNvSpPr/>
              <p:nvPr/>
            </p:nvSpPr>
            <p:spPr>
              <a:xfrm>
                <a:off x="6481198" y="1877716"/>
                <a:ext cx="304221" cy="1774845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Hebrew" pitchFamily="2" charset="-79"/>
                        </a:rPr>
                        <m:t>∞ </m:t>
                      </m:r>
                    </m:oMath>
                  </m:oMathPara>
                </a14:m>
                <a:endParaRPr lang="en-US" sz="12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Arial Hebrew" pitchFamily="2" charset="-79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1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Hebrew" pitchFamily="2" charset="-79"/>
                      </a:rPr>
                      <m:t>∞</m:t>
                    </m:r>
                  </m:oMath>
                </a14:m>
                <a:r>
                  <a:rPr lang="en-US" sz="1200" b="1" dirty="0">
                    <a:ea typeface="Cambria Math" panose="02040503050406030204" pitchFamily="18" charset="0"/>
                    <a:cs typeface="Arial Hebrew" pitchFamily="2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Hebrew" pitchFamily="2" charset="-79"/>
                      </a:rPr>
                      <m:t>∞ </m:t>
                    </m:r>
                  </m:oMath>
                </a14:m>
                <a:endParaRPr lang="en-US" sz="12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Arial Hebrew" pitchFamily="2" charset="-79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Hebrew" pitchFamily="2" charset="-79"/>
                        </a:rPr>
                        <m:t>∞</m:t>
                      </m:r>
                    </m:oMath>
                  </m:oMathPara>
                </a14:m>
                <a:endParaRPr lang="en-US" sz="12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Arial Hebrew" pitchFamily="2" charset="-79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Hebrew" pitchFamily="2" charset="-79"/>
                        </a:rPr>
                        <m:t>∞</m:t>
                      </m:r>
                    </m:oMath>
                  </m:oMathPara>
                </a14:m>
                <a:endParaRPr lang="en-US" sz="12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Arial Hebrew" pitchFamily="2" charset="-79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Hebrew" pitchFamily="2" charset="-79"/>
                        </a:rPr>
                        <m:t>∞</m:t>
                      </m:r>
                    </m:oMath>
                  </m:oMathPara>
                </a14:m>
                <a:endParaRPr lang="en-US" sz="12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Arial Hebrew" pitchFamily="2" charset="-79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Hebrew" pitchFamily="2" charset="-79"/>
                        </a:rPr>
                        <m:t>∞</m:t>
                      </m:r>
                    </m:oMath>
                  </m:oMathPara>
                </a14:m>
                <a:endParaRPr lang="en-US" sz="12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Arial Hebrew" pitchFamily="2" charset="-79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Hebrew" pitchFamily="2" charset="-79"/>
                        </a:rPr>
                        <m:t>∞</m:t>
                      </m:r>
                    </m:oMath>
                  </m:oMathPara>
                </a14:m>
                <a:endParaRPr lang="en-US" sz="1200" b="1" dirty="0">
                  <a:latin typeface="Times" pitchFamily="2" charset="0"/>
                  <a:cs typeface="Arial Hebrew" pitchFamily="2" charset="-79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54164D6-FC66-B74F-AB06-971EFFE43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198" y="1877716"/>
                <a:ext cx="304221" cy="1774845"/>
              </a:xfrm>
              <a:prstGeom prst="rect">
                <a:avLst/>
              </a:prstGeom>
              <a:blipFill>
                <a:blip r:embed="rId16"/>
                <a:stretch>
                  <a:fillRect r="-800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396797FC-5822-2F46-ACEF-BDA2F0C220D0}"/>
              </a:ext>
            </a:extLst>
          </p:cNvPr>
          <p:cNvSpPr/>
          <p:nvPr/>
        </p:nvSpPr>
        <p:spPr>
          <a:xfrm>
            <a:off x="6017090" y="3767949"/>
            <a:ext cx="11289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 </a:t>
            </a:r>
            <a:r>
              <a:rPr lang="en-US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edgeTo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[]</a:t>
            </a:r>
            <a:endParaRPr lang="en-US" sz="160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9078A0-8962-E648-A5E6-2B8792930ADA}"/>
              </a:ext>
            </a:extLst>
          </p:cNvPr>
          <p:cNvSpPr/>
          <p:nvPr/>
        </p:nvSpPr>
        <p:spPr>
          <a:xfrm>
            <a:off x="6017090" y="4159994"/>
            <a:ext cx="304221" cy="17491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2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3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4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6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7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8C1D107-0E34-4444-9882-3018E2031980}"/>
              </a:ext>
            </a:extLst>
          </p:cNvPr>
          <p:cNvCxnSpPr/>
          <p:nvPr/>
        </p:nvCxnSpPr>
        <p:spPr>
          <a:xfrm>
            <a:off x="5971026" y="4105439"/>
            <a:ext cx="11744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25A1CD7E-4178-E94F-9E6E-361C58C0DA36}"/>
              </a:ext>
            </a:extLst>
          </p:cNvPr>
          <p:cNvSpPr/>
          <p:nvPr/>
        </p:nvSpPr>
        <p:spPr>
          <a:xfrm>
            <a:off x="6522188" y="4138962"/>
            <a:ext cx="304221" cy="17491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-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-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-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-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-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-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-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latin typeface="Times" pitchFamily="2" charset="0"/>
                <a:cs typeface="Arial Hebrew" pitchFamily="2" charset="-79"/>
              </a:rPr>
              <a:t>-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33031F0-52ED-D942-B4C0-EE7018CAD1E5}"/>
              </a:ext>
            </a:extLst>
          </p:cNvPr>
          <p:cNvCxnSpPr/>
          <p:nvPr/>
        </p:nvCxnSpPr>
        <p:spPr>
          <a:xfrm>
            <a:off x="6558252" y="2248981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3A89B82-0AD1-954C-910F-7D320A28607F}"/>
              </a:ext>
            </a:extLst>
          </p:cNvPr>
          <p:cNvCxnSpPr/>
          <p:nvPr/>
        </p:nvCxnSpPr>
        <p:spPr>
          <a:xfrm>
            <a:off x="6560575" y="3459609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6B23998-529C-354E-85B7-F101AABD98BE}"/>
              </a:ext>
            </a:extLst>
          </p:cNvPr>
          <p:cNvCxnSpPr/>
          <p:nvPr/>
        </p:nvCxnSpPr>
        <p:spPr>
          <a:xfrm>
            <a:off x="6560575" y="2845906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8A350A0-1FAC-9D4F-9217-C9CF319CE356}"/>
              </a:ext>
            </a:extLst>
          </p:cNvPr>
          <p:cNvSpPr/>
          <p:nvPr/>
        </p:nvSpPr>
        <p:spPr>
          <a:xfrm>
            <a:off x="6938362" y="1877716"/>
            <a:ext cx="382494" cy="17491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17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20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9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13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28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8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77275C3-4EAD-784E-B957-63976076D637}"/>
              </a:ext>
            </a:extLst>
          </p:cNvPr>
          <p:cNvSpPr/>
          <p:nvPr/>
        </p:nvSpPr>
        <p:spPr>
          <a:xfrm>
            <a:off x="6938362" y="4159993"/>
            <a:ext cx="304221" cy="17491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4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2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0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A03D687-C606-7541-B1EA-18DD443E8EF7}"/>
              </a:ext>
            </a:extLst>
          </p:cNvPr>
          <p:cNvCxnSpPr/>
          <p:nvPr/>
        </p:nvCxnSpPr>
        <p:spPr>
          <a:xfrm>
            <a:off x="6574723" y="4487559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A6A613F-6A07-7745-ADBC-66F5A61CEBF9}"/>
              </a:ext>
            </a:extLst>
          </p:cNvPr>
          <p:cNvCxnSpPr/>
          <p:nvPr/>
        </p:nvCxnSpPr>
        <p:spPr>
          <a:xfrm>
            <a:off x="6577046" y="5740132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D9312F6-F4B9-FB43-9D74-EB083CDC4916}"/>
              </a:ext>
            </a:extLst>
          </p:cNvPr>
          <p:cNvCxnSpPr/>
          <p:nvPr/>
        </p:nvCxnSpPr>
        <p:spPr>
          <a:xfrm>
            <a:off x="6577046" y="5118040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1345AE6-3EED-284D-86B6-1B354A3191BF}"/>
              </a:ext>
            </a:extLst>
          </p:cNvPr>
          <p:cNvCxnSpPr/>
          <p:nvPr/>
        </p:nvCxnSpPr>
        <p:spPr>
          <a:xfrm>
            <a:off x="6558252" y="2643462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6FD0E65-0E91-5341-9945-6BAF155875B4}"/>
              </a:ext>
            </a:extLst>
          </p:cNvPr>
          <p:cNvCxnSpPr/>
          <p:nvPr/>
        </p:nvCxnSpPr>
        <p:spPr>
          <a:xfrm>
            <a:off x="6558252" y="2437809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3AA13C7-3E86-944C-8E4F-B5B3955DE99A}"/>
              </a:ext>
            </a:extLst>
          </p:cNvPr>
          <p:cNvCxnSpPr/>
          <p:nvPr/>
        </p:nvCxnSpPr>
        <p:spPr>
          <a:xfrm>
            <a:off x="6574723" y="4700490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63CEF5D-4604-5749-9F40-9EF1D0D02117}"/>
              </a:ext>
            </a:extLst>
          </p:cNvPr>
          <p:cNvCxnSpPr/>
          <p:nvPr/>
        </p:nvCxnSpPr>
        <p:spPr>
          <a:xfrm>
            <a:off x="6574723" y="4909238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CD76E882-6348-AD47-BCDD-351591865FD2}"/>
              </a:ext>
            </a:extLst>
          </p:cNvPr>
          <p:cNvSpPr/>
          <p:nvPr/>
        </p:nvSpPr>
        <p:spPr>
          <a:xfrm>
            <a:off x="7309878" y="1877715"/>
            <a:ext cx="382494" cy="17491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14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17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1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26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4B665EC-77ED-E74A-8FE6-403FC116CAA6}"/>
              </a:ext>
            </a:extLst>
          </p:cNvPr>
          <p:cNvCxnSpPr/>
          <p:nvPr/>
        </p:nvCxnSpPr>
        <p:spPr>
          <a:xfrm>
            <a:off x="6560575" y="3058306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AE267DE-EEC3-1340-8459-263D3591950D}"/>
              </a:ext>
            </a:extLst>
          </p:cNvPr>
          <p:cNvCxnSpPr/>
          <p:nvPr/>
        </p:nvCxnSpPr>
        <p:spPr>
          <a:xfrm>
            <a:off x="7025249" y="2437809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7C4A2E0-0E84-084B-A7E0-D4EAC4CD1C22}"/>
              </a:ext>
            </a:extLst>
          </p:cNvPr>
          <p:cNvCxnSpPr/>
          <p:nvPr/>
        </p:nvCxnSpPr>
        <p:spPr>
          <a:xfrm>
            <a:off x="6581571" y="5318217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A615199-A22A-8B4B-B4AB-003DB35EAA59}"/>
              </a:ext>
            </a:extLst>
          </p:cNvPr>
          <p:cNvCxnSpPr/>
          <p:nvPr/>
        </p:nvCxnSpPr>
        <p:spPr>
          <a:xfrm>
            <a:off x="6987000" y="4696324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F67D7AA1-843F-CE47-B636-8CD903EBF239}"/>
              </a:ext>
            </a:extLst>
          </p:cNvPr>
          <p:cNvSpPr/>
          <p:nvPr/>
        </p:nvSpPr>
        <p:spPr>
          <a:xfrm>
            <a:off x="7242583" y="4157479"/>
            <a:ext cx="304221" cy="17491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1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2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1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1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1"/>
              </a:solidFill>
              <a:latin typeface="Times" pitchFamily="2" charset="0"/>
              <a:cs typeface="Arial Hebrew" pitchFamily="2" charset="-79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5E3F637-F47F-594C-81A7-78CD80DA95B6}"/>
              </a:ext>
            </a:extLst>
          </p:cNvPr>
          <p:cNvCxnSpPr/>
          <p:nvPr/>
        </p:nvCxnSpPr>
        <p:spPr>
          <a:xfrm>
            <a:off x="6558252" y="3270669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F4F4659-1770-E34B-8979-2A6FD39AB791}"/>
              </a:ext>
            </a:extLst>
          </p:cNvPr>
          <p:cNvCxnSpPr/>
          <p:nvPr/>
        </p:nvCxnSpPr>
        <p:spPr>
          <a:xfrm>
            <a:off x="6590235" y="5530580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F66FC5D-6996-BE40-9A65-29E8A9B1CDB3}"/>
              </a:ext>
            </a:extLst>
          </p:cNvPr>
          <p:cNvCxnSpPr>
            <a:cxnSpLocks/>
          </p:cNvCxnSpPr>
          <p:nvPr/>
        </p:nvCxnSpPr>
        <p:spPr>
          <a:xfrm>
            <a:off x="6548628" y="2015498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3AABDE7-94A9-F647-93A8-507DF8E94EE6}"/>
              </a:ext>
            </a:extLst>
          </p:cNvPr>
          <p:cNvCxnSpPr/>
          <p:nvPr/>
        </p:nvCxnSpPr>
        <p:spPr>
          <a:xfrm>
            <a:off x="7011233" y="3266350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FE5FF03E-F347-BC45-BB5D-20EEF9E3EDF7}"/>
              </a:ext>
            </a:extLst>
          </p:cNvPr>
          <p:cNvSpPr/>
          <p:nvPr/>
        </p:nvSpPr>
        <p:spPr>
          <a:xfrm>
            <a:off x="7611171" y="1877714"/>
            <a:ext cx="382494" cy="17491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1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25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380750B-8A24-CE48-9391-00E94EC7B2FB}"/>
              </a:ext>
            </a:extLst>
          </p:cNvPr>
          <p:cNvCxnSpPr/>
          <p:nvPr/>
        </p:nvCxnSpPr>
        <p:spPr>
          <a:xfrm>
            <a:off x="6993090" y="5537033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21FC1FD4-1C2A-F041-ACD7-16D6764AB6A5}"/>
              </a:ext>
            </a:extLst>
          </p:cNvPr>
          <p:cNvSpPr/>
          <p:nvPr/>
        </p:nvSpPr>
        <p:spPr>
          <a:xfrm>
            <a:off x="7495540" y="4149735"/>
            <a:ext cx="304221" cy="153888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2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1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1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1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1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chemeClr val="accent1"/>
              </a:solidFill>
              <a:latin typeface="Times" pitchFamily="2" charset="0"/>
              <a:cs typeface="Arial Hebrew" pitchFamily="2" charset="-79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schemeClr val="accent1"/>
                </a:solidFill>
                <a:latin typeface="Times" pitchFamily="2" charset="0"/>
                <a:cs typeface="Arial Hebrew" pitchFamily="2" charset="-79"/>
              </a:rPr>
              <a:t>2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6EF7FF6-539D-364B-9A7C-209245343776}"/>
              </a:ext>
            </a:extLst>
          </p:cNvPr>
          <p:cNvCxnSpPr/>
          <p:nvPr/>
        </p:nvCxnSpPr>
        <p:spPr>
          <a:xfrm>
            <a:off x="7394693" y="3253164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7E3255C-E32E-A84F-9130-7C6BF83EB84B}"/>
              </a:ext>
            </a:extLst>
          </p:cNvPr>
          <p:cNvCxnSpPr/>
          <p:nvPr/>
        </p:nvCxnSpPr>
        <p:spPr>
          <a:xfrm>
            <a:off x="7030080" y="2627662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D31B58A-D7D9-AB46-8362-6FD59FAAAACB}"/>
              </a:ext>
            </a:extLst>
          </p:cNvPr>
          <p:cNvCxnSpPr/>
          <p:nvPr/>
        </p:nvCxnSpPr>
        <p:spPr>
          <a:xfrm>
            <a:off x="7275882" y="5538969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69C37D5-5A54-AE49-9CE9-58574D54F089}"/>
              </a:ext>
            </a:extLst>
          </p:cNvPr>
          <p:cNvCxnSpPr/>
          <p:nvPr/>
        </p:nvCxnSpPr>
        <p:spPr>
          <a:xfrm>
            <a:off x="6983258" y="4917627"/>
            <a:ext cx="15847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915A9C1-84F1-E841-9956-1119D6F7F9AB}"/>
              </a:ext>
            </a:extLst>
          </p:cNvPr>
          <p:cNvSpPr/>
          <p:nvPr/>
        </p:nvSpPr>
        <p:spPr>
          <a:xfrm>
            <a:off x="469061" y="6163532"/>
            <a:ext cx="84015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0→1 0→4 0→7 1→2 1→3 1→7 2→3 2→6 3→6 4→5 4→6 4→7 5→2 5→6 7→2 7→5 </a:t>
            </a:r>
            <a:endParaRPr lang="en-US" sz="1600" b="1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5045AEA-A729-6749-A380-4B690F27E2DB}"/>
              </a:ext>
            </a:extLst>
          </p:cNvPr>
          <p:cNvSpPr txBox="1"/>
          <p:nvPr/>
        </p:nvSpPr>
        <p:spPr>
          <a:xfrm>
            <a:off x="486561" y="5850303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B8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D5C1E96-84A2-9D4F-88CE-B414CB9094D0}"/>
              </a:ext>
            </a:extLst>
          </p:cNvPr>
          <p:cNvSpPr txBox="1"/>
          <p:nvPr/>
        </p:nvSpPr>
        <p:spPr>
          <a:xfrm>
            <a:off x="1224741" y="5850303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B8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CE4A696-5A04-EB41-8CA5-7E26A3E334B2}"/>
              </a:ext>
            </a:extLst>
          </p:cNvPr>
          <p:cNvSpPr txBox="1"/>
          <p:nvPr/>
        </p:nvSpPr>
        <p:spPr>
          <a:xfrm>
            <a:off x="1962921" y="5850303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B8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3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7A503A4-3CC4-2B42-8672-E6F44A8741C4}"/>
              </a:ext>
            </a:extLst>
          </p:cNvPr>
          <p:cNvSpPr/>
          <p:nvPr/>
        </p:nvSpPr>
        <p:spPr>
          <a:xfrm>
            <a:off x="2701102" y="5850303"/>
            <a:ext cx="4352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B8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(converged, no further changes, so stop here)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5ABB99-600F-1937-EB98-60DE8BB90FFA}"/>
              </a:ext>
            </a:extLst>
          </p:cNvPr>
          <p:cNvSpPr txBox="1"/>
          <p:nvPr/>
        </p:nvSpPr>
        <p:spPr>
          <a:xfrm>
            <a:off x="3274678" y="6444101"/>
            <a:ext cx="25133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of edge relaxations </a:t>
            </a:r>
            <a:endParaRPr lang="en-SE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54B2FA0-761B-F832-AF78-C01CB83C7C6F}"/>
              </a:ext>
            </a:extLst>
          </p:cNvPr>
          <p:cNvSpPr txBox="1"/>
          <p:nvPr/>
        </p:nvSpPr>
        <p:spPr>
          <a:xfrm>
            <a:off x="7069258" y="3587613"/>
            <a:ext cx="207474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 order of edge relaxations will result in slower convergence </a:t>
            </a:r>
            <a:endParaRPr lang="en-SE" sz="1600" dirty="0"/>
          </a:p>
        </p:txBody>
      </p:sp>
    </p:spTree>
    <p:extLst>
      <p:ext uri="{BB962C8B-B14F-4D97-AF65-F5344CB8AC3E}">
        <p14:creationId xmlns:p14="http://schemas.microsoft.com/office/powerpoint/2010/main" val="4927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4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5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5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5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4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4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9" dur="500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5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4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4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4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4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4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4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4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4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4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4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4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4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4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4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4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4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9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9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4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4" dur="500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6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5" fill="hold">
                      <p:stCondLst>
                        <p:cond delay="indefinite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0" fill="hold">
                      <p:stCondLst>
                        <p:cond delay="indefinite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5" fill="hold">
                      <p:stCondLst>
                        <p:cond delay="indefinite"/>
                      </p:stCondLst>
                      <p:childTnLst>
                        <p:par>
                          <p:cTn id="686" fill="hold">
                            <p:stCondLst>
                              <p:cond delay="0"/>
                            </p:stCondLst>
                            <p:childTnLst>
                              <p:par>
                                <p:cTn id="68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0" fill="hold">
                      <p:stCondLst>
                        <p:cond delay="indefinite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0" fill="hold">
                      <p:stCondLst>
                        <p:cond delay="indefinite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5" fill="hold">
                      <p:stCondLst>
                        <p:cond delay="indefinite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0" fill="hold">
                      <p:stCondLst>
                        <p:cond delay="indefinite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0" fill="hold">
                      <p:stCondLst>
                        <p:cond delay="indefinite"/>
                      </p:stCondLst>
                      <p:childTnLst>
                        <p:par>
                          <p:cTn id="731" fill="hold">
                            <p:stCondLst>
                              <p:cond delay="0"/>
                            </p:stCondLst>
                            <p:childTnLst>
                              <p:par>
                                <p:cTn id="7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fill="hold">
                      <p:stCondLst>
                        <p:cond delay="indefinite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5" fill="hold">
                      <p:stCondLst>
                        <p:cond delay="indefinite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7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7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7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7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7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7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7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7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C9C"/>
                                      </p:to>
                                    </p:animClr>
                                    <p:set>
                                      <p:cBhvr>
                                        <p:cTn id="7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5" fill="hold">
                      <p:stCondLst>
                        <p:cond delay="indefinite"/>
                      </p:stCondLst>
                      <p:childTnLst>
                        <p:par>
                          <p:cTn id="796" fill="hold">
                            <p:stCondLst>
                              <p:cond delay="0"/>
                            </p:stCondLst>
                            <p:childTnLst>
                              <p:par>
                                <p:cTn id="7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50" grpId="0"/>
      <p:bldP spid="51" grpId="0"/>
      <p:bldP spid="52" grpId="0"/>
      <p:bldP spid="54" grpId="0"/>
      <p:bldP spid="3" grpId="0"/>
      <p:bldP spid="74" grpId="0"/>
      <p:bldP spid="96" grpId="0"/>
      <p:bldP spid="98" grpId="0"/>
      <p:bldP spid="89" grpId="0"/>
      <p:bldP spid="7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8C8D-4113-0859-4B13-DCF0634F7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Dijkstra's Algorithm vs. Bellman-Ford Algorithm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9F3F7-A4F9-FC33-D547-4B4D9E49A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Dijkstra's Algorithm:</a:t>
            </a:r>
          </a:p>
          <a:p>
            <a:pPr lvl="1"/>
            <a:r>
              <a:rPr lang="en-GB" dirty="0"/>
              <a:t>Uses a priority queue to select the next vertex to process.</a:t>
            </a:r>
          </a:p>
          <a:p>
            <a:pPr lvl="1"/>
            <a:r>
              <a:rPr lang="en-GB" dirty="0"/>
              <a:t>Greedily selects the vertex with the smallest tentative distance to source vertex.</a:t>
            </a:r>
          </a:p>
          <a:p>
            <a:pPr lvl="1"/>
            <a:r>
              <a:rPr lang="en-GB" dirty="0"/>
              <a:t>Works only on graphs with non-negative edge weights.</a:t>
            </a:r>
          </a:p>
          <a:p>
            <a:r>
              <a:rPr lang="en-GB" dirty="0"/>
              <a:t>Bellman-Ford Algorithm:</a:t>
            </a:r>
          </a:p>
          <a:p>
            <a:pPr lvl="1"/>
            <a:r>
              <a:rPr lang="en-GB" dirty="0"/>
              <a:t>Iteratively relaxes all edges V-1 times.</a:t>
            </a:r>
          </a:p>
          <a:p>
            <a:pPr lvl="1"/>
            <a:r>
              <a:rPr lang="en-GB" dirty="0"/>
              <a:t>Does not use a priority queue.</a:t>
            </a:r>
          </a:p>
          <a:p>
            <a:pPr lvl="1"/>
            <a:r>
              <a:rPr lang="en-GB" dirty="0"/>
              <a:t>Can handle graphs with negative edge weights, and can detect negative cycles.</a:t>
            </a:r>
          </a:p>
          <a:p>
            <a:r>
              <a:rPr lang="en-GB" dirty="0"/>
              <a:t>Dijkstra's algorithm is faster and more efficient for graphs with non-negative weights; Bellman-Ford Algorithm is more versatile as it can handle negative weights and detect negative cycles, albeit at the cost of lower efficiency.</a:t>
            </a:r>
          </a:p>
        </p:txBody>
      </p:sp>
    </p:spTree>
    <p:extLst>
      <p:ext uri="{BB962C8B-B14F-4D97-AF65-F5344CB8AC3E}">
        <p14:creationId xmlns:p14="http://schemas.microsoft.com/office/powerpoint/2010/main" val="3351449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4DEC-57E6-E463-DD2A-7181E9CC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E6B6D-425E-AC35-B4F9-487C57506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Given a graph where all edges have positive weights, the shortest paths produced by </a:t>
            </a:r>
            <a:r>
              <a:rPr lang="en-GB" dirty="0" err="1"/>
              <a:t>Dijsktra</a:t>
            </a:r>
            <a:r>
              <a:rPr lang="en-GB" dirty="0"/>
              <a:t> and Bellman Ford algorithm may be different but path weight would always be same.</a:t>
            </a:r>
          </a:p>
          <a:p>
            <a:r>
              <a:rPr lang="en-GB" dirty="0"/>
              <a:t>ANS: True</a:t>
            </a:r>
          </a:p>
          <a:p>
            <a:r>
              <a:rPr lang="en-GB" dirty="0"/>
              <a:t>Dijkstra and Bellman-Ford both work fine for a graph with all positive weights, but they are different algorithms and may pick different edges for shortest paths.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87639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9D1B-7C8A-15D4-643D-07A56EDA2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7A950-8755-FB84-2AE9-941E47B58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Let G be a directed graph whose vertex set is the set of numbers from 1 to 100. There is an edge from a vertex </a:t>
            </a:r>
            <a:r>
              <a:rPr lang="en-GB" dirty="0" err="1"/>
              <a:t>i</a:t>
            </a:r>
            <a:r>
              <a:rPr lang="en-GB" dirty="0"/>
              <a:t> to a vertex j if either j = </a:t>
            </a:r>
            <a:r>
              <a:rPr lang="en-GB" dirty="0" err="1"/>
              <a:t>i</a:t>
            </a:r>
            <a:r>
              <a:rPr lang="en-GB" dirty="0"/>
              <a:t> + 1 or j = 3i. The minimum number of edges in a path in G from vertex 1 to vertex 100 is </a:t>
            </a:r>
          </a:p>
          <a:p>
            <a:r>
              <a:rPr lang="en-GB" dirty="0"/>
              <a:t>A. 4 B. 7 C. 23 D. 99</a:t>
            </a:r>
          </a:p>
          <a:p>
            <a:r>
              <a:rPr lang="en-GB" dirty="0"/>
              <a:t>ANS: 7</a:t>
            </a:r>
          </a:p>
          <a:p>
            <a:r>
              <a:rPr lang="en-GB" dirty="0"/>
              <a:t>The task is to find minimum number of edges in a path in G from vertex 1 to vertex 100 such that we can move to either i+1 or 3i from a vertex </a:t>
            </a:r>
            <a:r>
              <a:rPr lang="en-GB" dirty="0" err="1"/>
              <a:t>i</a:t>
            </a:r>
            <a:r>
              <a:rPr lang="en-GB" dirty="0"/>
              <a:t>.</a:t>
            </a:r>
          </a:p>
          <a:p>
            <a:r>
              <a:rPr lang="en-GB" dirty="0"/>
              <a:t>Since the task is to minimize number of edges, we would prefer to follow 3*</a:t>
            </a:r>
            <a:r>
              <a:rPr lang="en-GB" dirty="0" err="1"/>
              <a:t>i</a:t>
            </a:r>
            <a:r>
              <a:rPr lang="en-GB" dirty="0"/>
              <a:t>.  Let us follow multiple of 3. 1 =&gt; 3 =&gt; 9 =&gt; 27 =&gt; 81, now we can't follow multiple of 3 anymore. So we will have to follow i+1. This solution gives a long path.</a:t>
            </a:r>
          </a:p>
          <a:p>
            <a:r>
              <a:rPr lang="en-GB" dirty="0"/>
              <a:t>What if we begin from end, and we reduce by 1 if the value is not multiple of 3, else we divide by 3. 100 =&gt; 99 =&gt; 33 =&gt; 11 =&gt; 10 =&gt; 9 =&gt; 3 =&gt; 1</a:t>
            </a:r>
          </a:p>
          <a:p>
            <a:r>
              <a:rPr lang="en-GB" dirty="0"/>
              <a:t>So we need total 7 edges.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0029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9855-54BF-BC48-BBB2-6F75257BE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33" y="274638"/>
            <a:ext cx="8300906" cy="1143000"/>
          </a:xfrm>
        </p:spPr>
        <p:txBody>
          <a:bodyPr>
            <a:normAutofit fontScale="90000"/>
          </a:bodyPr>
          <a:lstStyle/>
          <a:p>
            <a:r>
              <a:rPr lang="en-US" spc="-18" dirty="0">
                <a:latin typeface="Arial"/>
                <a:cs typeface="Arial"/>
              </a:rPr>
              <a:t>Shortest </a:t>
            </a:r>
            <a:r>
              <a:rPr lang="en-US" spc="-4" dirty="0">
                <a:latin typeface="Arial"/>
                <a:cs typeface="Arial"/>
              </a:rPr>
              <a:t>Paths </a:t>
            </a:r>
            <a:r>
              <a:rPr lang="en-US" spc="14" dirty="0">
                <a:latin typeface="Arial"/>
                <a:cs typeface="Arial"/>
              </a:rPr>
              <a:t>in </a:t>
            </a:r>
            <a:r>
              <a:rPr lang="en-US" spc="32" dirty="0">
                <a:latin typeface="Arial"/>
                <a:cs typeface="Arial"/>
              </a:rPr>
              <a:t>an </a:t>
            </a:r>
            <a:r>
              <a:rPr lang="en-US" spc="11" dirty="0">
                <a:latin typeface="Arial"/>
                <a:cs typeface="Arial"/>
              </a:rPr>
              <a:t>Edge-weighted</a:t>
            </a:r>
            <a:r>
              <a:rPr lang="en-US" spc="285" dirty="0">
                <a:latin typeface="Arial"/>
                <a:cs typeface="Arial"/>
              </a:rPr>
              <a:t> </a:t>
            </a:r>
            <a:r>
              <a:rPr lang="en-US" spc="60" dirty="0">
                <a:latin typeface="Arial"/>
                <a:cs typeface="Arial"/>
              </a:rPr>
              <a:t>Digraph</a:t>
            </a:r>
            <a:endParaRPr lang="en-US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4105BF4B-6A6F-DA45-92E0-EE283E6EC004}"/>
              </a:ext>
            </a:extLst>
          </p:cNvPr>
          <p:cNvSpPr txBox="1"/>
          <p:nvPr/>
        </p:nvSpPr>
        <p:spPr>
          <a:xfrm>
            <a:off x="834300" y="1351700"/>
            <a:ext cx="7750900" cy="646331"/>
          </a:xfrm>
          <a:prstGeom prst="rect">
            <a:avLst/>
          </a:prstGeom>
          <a:solidFill>
            <a:srgbClr val="E6A20E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latin typeface="Arial"/>
                <a:cs typeface="Arial"/>
              </a:defRPr>
            </a:lvl1pPr>
          </a:lstStyle>
          <a:p>
            <a:pPr algn="l"/>
            <a:r>
              <a:rPr sz="1800" dirty="0"/>
              <a:t>Given an edge-weighted digraph, find the shortest path from</a:t>
            </a:r>
            <a:r>
              <a:rPr lang="en-GB" sz="1800" dirty="0"/>
              <a:t> source vertex</a:t>
            </a:r>
            <a:r>
              <a:rPr sz="1800" dirty="0"/>
              <a:t> s to t.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551EB4A-0155-9848-87C4-5BB49D93E664}"/>
              </a:ext>
            </a:extLst>
          </p:cNvPr>
          <p:cNvGraphicFramePr>
            <a:graphicFrameLocks noGrp="1"/>
          </p:cNvGraphicFramePr>
          <p:nvPr/>
        </p:nvGraphicFramePr>
        <p:xfrm>
          <a:off x="1041272" y="2306334"/>
          <a:ext cx="1087636" cy="3830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3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20">
                <a:tc>
                  <a:txBody>
                    <a:bodyPr/>
                    <a:lstStyle/>
                    <a:p>
                      <a:pPr marL="31750">
                        <a:lnSpc>
                          <a:spcPts val="2190"/>
                        </a:lnSpc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4-&gt;5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90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0.35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796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5-&gt;4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95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0.35</a:t>
                      </a:r>
                      <a:endParaRPr sz="1400" dirty="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796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4-&gt;7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95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0.37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796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5-&gt;7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95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0.28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796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7-&gt;5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95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0.28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796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5-&gt;1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95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0.32</a:t>
                      </a:r>
                      <a:endParaRPr sz="1400" dirty="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796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0-&gt;4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95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0.38</a:t>
                      </a:r>
                      <a:endParaRPr sz="1400" dirty="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796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0-&gt;2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95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0.26</a:t>
                      </a:r>
                      <a:endParaRPr sz="1400" dirty="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796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7-&gt;3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95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0.39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796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1-&gt;3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95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0.29</a:t>
                      </a:r>
                      <a:endParaRPr sz="1400" dirty="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796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2-&gt;7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95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0.34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796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6-&gt;2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95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0.40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796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3-&gt;6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95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0.52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796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6-&gt;0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95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0.58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420">
                <a:tc>
                  <a:txBody>
                    <a:bodyPr/>
                    <a:lstStyle/>
                    <a:p>
                      <a:pPr marL="31750">
                        <a:lnSpc>
                          <a:spcPts val="2290"/>
                        </a:lnSpc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6-&gt;4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90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0.93</a:t>
                      </a:r>
                      <a:endParaRPr sz="1400" dirty="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3E16F05-BE7D-2246-BFE5-2079F2B8CE04}"/>
              </a:ext>
            </a:extLst>
          </p:cNvPr>
          <p:cNvGraphicFramePr>
            <a:graphicFrameLocks noGrp="1"/>
          </p:cNvGraphicFramePr>
          <p:nvPr/>
        </p:nvGraphicFramePr>
        <p:xfrm>
          <a:off x="6735280" y="2654843"/>
          <a:ext cx="1087636" cy="758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3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20">
                <a:tc>
                  <a:txBody>
                    <a:bodyPr/>
                    <a:lstStyle/>
                    <a:p>
                      <a:pPr marL="31750">
                        <a:lnSpc>
                          <a:spcPts val="2190"/>
                        </a:lnSpc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2-&gt;7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90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0.34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796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7-&gt;3</a:t>
                      </a:r>
                      <a:endParaRPr sz="1400" dirty="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95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0.39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20">
                <a:tc>
                  <a:txBody>
                    <a:bodyPr/>
                    <a:lstStyle/>
                    <a:p>
                      <a:pPr marL="31750">
                        <a:lnSpc>
                          <a:spcPts val="2290"/>
                        </a:lnSpc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3-&gt;6</a:t>
                      </a:r>
                      <a:endParaRPr sz="14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90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DejaVu Sans Mono"/>
                          <a:cs typeface="DejaVu Sans Mono"/>
                        </a:rPr>
                        <a:t>0.52</a:t>
                      </a:r>
                      <a:endParaRPr sz="1400" dirty="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6">
            <a:extLst>
              <a:ext uri="{FF2B5EF4-FFF2-40B4-BE49-F238E27FC236}">
                <a16:creationId xmlns:a16="http://schemas.microsoft.com/office/drawing/2014/main" id="{993F19A1-2BBD-8D41-8A30-802FFA71EC3C}"/>
              </a:ext>
            </a:extLst>
          </p:cNvPr>
          <p:cNvSpPr/>
          <p:nvPr/>
        </p:nvSpPr>
        <p:spPr>
          <a:xfrm>
            <a:off x="3489305" y="2556376"/>
            <a:ext cx="350044" cy="117425"/>
          </a:xfrm>
          <a:custGeom>
            <a:avLst/>
            <a:gdLst/>
            <a:ahLst/>
            <a:cxnLst/>
            <a:rect l="l" t="t" r="r" b="b"/>
            <a:pathLst>
              <a:path w="497839" h="167004">
                <a:moveTo>
                  <a:pt x="0" y="0"/>
                </a:moveTo>
                <a:lnTo>
                  <a:pt x="497730" y="166467"/>
                </a:lnTo>
              </a:path>
            </a:pathLst>
          </a:custGeom>
          <a:ln w="352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F40699CD-CCEB-AF4F-8006-572A16D99315}"/>
              </a:ext>
            </a:extLst>
          </p:cNvPr>
          <p:cNvSpPr/>
          <p:nvPr/>
        </p:nvSpPr>
        <p:spPr>
          <a:xfrm>
            <a:off x="3787387" y="2618053"/>
            <a:ext cx="156635" cy="90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1F2B901B-01B7-FD48-B172-DD6447627E0F}"/>
              </a:ext>
            </a:extLst>
          </p:cNvPr>
          <p:cNvSpPr/>
          <p:nvPr/>
        </p:nvSpPr>
        <p:spPr>
          <a:xfrm>
            <a:off x="3384542" y="2521353"/>
            <a:ext cx="156635" cy="90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417215AE-CBF1-6A4C-8BD6-06420CDB2D77}"/>
              </a:ext>
            </a:extLst>
          </p:cNvPr>
          <p:cNvSpPr/>
          <p:nvPr/>
        </p:nvSpPr>
        <p:spPr>
          <a:xfrm>
            <a:off x="3769733" y="2548134"/>
            <a:ext cx="350044" cy="117425"/>
          </a:xfrm>
          <a:custGeom>
            <a:avLst/>
            <a:gdLst/>
            <a:ahLst/>
            <a:cxnLst/>
            <a:rect l="l" t="t" r="r" b="b"/>
            <a:pathLst>
              <a:path w="497840" h="167004">
                <a:moveTo>
                  <a:pt x="0" y="0"/>
                </a:moveTo>
                <a:lnTo>
                  <a:pt x="497730" y="166467"/>
                </a:lnTo>
              </a:path>
            </a:pathLst>
          </a:custGeom>
          <a:ln w="352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CB88218E-753C-B642-867B-ECBC26115BD4}"/>
              </a:ext>
            </a:extLst>
          </p:cNvPr>
          <p:cNvSpPr/>
          <p:nvPr/>
        </p:nvSpPr>
        <p:spPr>
          <a:xfrm>
            <a:off x="4067815" y="2609811"/>
            <a:ext cx="156635" cy="90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021522F4-2E75-3E4A-B01C-3ED4CB4D5121}"/>
              </a:ext>
            </a:extLst>
          </p:cNvPr>
          <p:cNvSpPr/>
          <p:nvPr/>
        </p:nvSpPr>
        <p:spPr>
          <a:xfrm>
            <a:off x="3664970" y="2513103"/>
            <a:ext cx="156635" cy="903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D8F2C93D-70E1-074C-80C1-31B4C7DD311A}"/>
              </a:ext>
            </a:extLst>
          </p:cNvPr>
          <p:cNvSpPr/>
          <p:nvPr/>
        </p:nvSpPr>
        <p:spPr>
          <a:xfrm>
            <a:off x="3781501" y="3305228"/>
            <a:ext cx="1862733" cy="8037"/>
          </a:xfrm>
          <a:custGeom>
            <a:avLst/>
            <a:gdLst/>
            <a:ahLst/>
            <a:cxnLst/>
            <a:rect l="l" t="t" r="r" b="b"/>
            <a:pathLst>
              <a:path w="2649220" h="11429">
                <a:moveTo>
                  <a:pt x="2648814" y="0"/>
                </a:moveTo>
                <a:lnTo>
                  <a:pt x="0" y="11020"/>
                </a:lnTo>
              </a:path>
            </a:pathLst>
          </a:custGeom>
          <a:ln w="352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119BEBD5-7029-AC4B-9F32-B3C70ADF1667}"/>
              </a:ext>
            </a:extLst>
          </p:cNvPr>
          <p:cNvSpPr/>
          <p:nvPr/>
        </p:nvSpPr>
        <p:spPr>
          <a:xfrm>
            <a:off x="3354162" y="2143648"/>
            <a:ext cx="2437265" cy="1309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38EACC42-AA32-0146-800F-ED7B334515E8}"/>
              </a:ext>
            </a:extLst>
          </p:cNvPr>
          <p:cNvSpPr txBox="1"/>
          <p:nvPr/>
        </p:nvSpPr>
        <p:spPr>
          <a:xfrm>
            <a:off x="742426" y="2012272"/>
            <a:ext cx="1889631" cy="223559"/>
          </a:xfrm>
          <a:prstGeom prst="rect">
            <a:avLst/>
          </a:prstGeom>
        </p:spPr>
        <p:txBody>
          <a:bodyPr vert="horz" wrap="square" lIns="0" tIns="8037" rIns="0" bIns="0" rtlCol="0">
            <a:spAutoFit/>
          </a:bodyPr>
          <a:lstStyle/>
          <a:p>
            <a:pPr marL="8929">
              <a:spcBef>
                <a:spcPts val="63"/>
              </a:spcBef>
            </a:pP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edge-weighted digraph</a:t>
            </a: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3ABF3AEE-A0D4-DF4F-BDBF-D100E697E0C8}"/>
              </a:ext>
            </a:extLst>
          </p:cNvPr>
          <p:cNvSpPr txBox="1"/>
          <p:nvPr/>
        </p:nvSpPr>
        <p:spPr>
          <a:xfrm>
            <a:off x="6448242" y="2060375"/>
            <a:ext cx="1991577" cy="583143"/>
          </a:xfrm>
          <a:prstGeom prst="rect">
            <a:avLst/>
          </a:prstGeom>
        </p:spPr>
        <p:txBody>
          <a:bodyPr vert="horz" wrap="square" lIns="0" tIns="79028" rIns="0" bIns="0" rtlCol="0">
            <a:spAutoFit/>
          </a:bodyPr>
          <a:lstStyle/>
          <a:p>
            <a:pPr marL="8929">
              <a:spcBef>
                <a:spcPts val="63"/>
              </a:spcBef>
            </a:pP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shortest path from 0 to 6</a:t>
            </a:r>
          </a:p>
          <a:p>
            <a:pPr marL="308956">
              <a:spcBef>
                <a:spcPts val="552"/>
              </a:spcBef>
              <a:tabLst>
                <a:tab pos="934905" algn="l"/>
              </a:tabLst>
            </a:pPr>
            <a:r>
              <a:rPr sz="1371" spc="-7" dirty="0">
                <a:solidFill>
                  <a:srgbClr val="231F20"/>
                </a:solidFill>
                <a:latin typeface="DejaVu Sans Mono"/>
                <a:cs typeface="DejaVu Sans Mono"/>
              </a:rPr>
              <a:t>0-&gt;2	0.26</a:t>
            </a:r>
            <a:endParaRPr sz="1371" dirty="0">
              <a:latin typeface="DejaVu Sans Mono"/>
              <a:cs typeface="DejaVu Sans Mono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987319-74C6-CC4D-A1F4-3D5B4504F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4121" y="4768957"/>
            <a:ext cx="1738818" cy="1696716"/>
          </a:xfrm>
          <a:prstGeom prst="rect">
            <a:avLst/>
          </a:prstGeom>
        </p:spPr>
      </p:pic>
      <p:sp>
        <p:nvSpPr>
          <p:cNvPr id="19" name="object 3">
            <a:extLst>
              <a:ext uri="{FF2B5EF4-FFF2-40B4-BE49-F238E27FC236}">
                <a16:creationId xmlns:a16="http://schemas.microsoft.com/office/drawing/2014/main" id="{6E2E24C5-764A-7246-817A-D8C25BD046AA}"/>
              </a:ext>
            </a:extLst>
          </p:cNvPr>
          <p:cNvSpPr/>
          <p:nvPr/>
        </p:nvSpPr>
        <p:spPr>
          <a:xfrm>
            <a:off x="5202779" y="5498622"/>
            <a:ext cx="1280195" cy="9756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562AF1-C594-F748-8F0B-BE9FB69DEC47}"/>
              </a:ext>
            </a:extLst>
          </p:cNvPr>
          <p:cNvSpPr/>
          <p:nvPr/>
        </p:nvSpPr>
        <p:spPr>
          <a:xfrm>
            <a:off x="2622196" y="4069379"/>
            <a:ext cx="53228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vertices?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source: from source vertex s to every other vertex.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Source-sink: from source vertex s to another t.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pairs: between all pairs of vertices.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Nonnegative weights?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Cycles?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cycles.</a:t>
            </a: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A4184E97-5675-1745-80A1-0459E24BF2DF}"/>
              </a:ext>
            </a:extLst>
          </p:cNvPr>
          <p:cNvSpPr txBox="1"/>
          <p:nvPr/>
        </p:nvSpPr>
        <p:spPr>
          <a:xfrm>
            <a:off x="2728818" y="3676589"/>
            <a:ext cx="980312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Variants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9379DB-4E6D-7144-B1AC-0E561959B56A}"/>
              </a:ext>
            </a:extLst>
          </p:cNvPr>
          <p:cNvSpPr/>
          <p:nvPr/>
        </p:nvSpPr>
        <p:spPr>
          <a:xfrm>
            <a:off x="432033" y="6298169"/>
            <a:ext cx="4662101" cy="307777"/>
          </a:xfrm>
          <a:prstGeom prst="rect">
            <a:avLst/>
          </a:prstGeom>
          <a:solidFill>
            <a:srgbClr val="1B8E1D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Simplifying assumption: </a:t>
            </a: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Each vertex 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is reachable from s.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00CA31-AFFC-BD4D-AA84-DBFB951FEC73}"/>
              </a:ext>
            </a:extLst>
          </p:cNvPr>
          <p:cNvSpPr/>
          <p:nvPr/>
        </p:nvSpPr>
        <p:spPr>
          <a:xfrm>
            <a:off x="2658786" y="4348833"/>
            <a:ext cx="5083134" cy="3800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9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24EC-51DE-E746-9559-4F254B6C9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1048"/>
            <a:ext cx="8229600" cy="1143000"/>
          </a:xfrm>
        </p:spPr>
        <p:txBody>
          <a:bodyPr/>
          <a:lstStyle/>
          <a:p>
            <a:r>
              <a:rPr lang="en-US" dirty="0"/>
              <a:t>Edge Relaxation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E8BC79-14B6-D149-ABA2-DE370973DD7D}"/>
              </a:ext>
            </a:extLst>
          </p:cNvPr>
          <p:cNvSpPr/>
          <p:nvPr/>
        </p:nvSpPr>
        <p:spPr>
          <a:xfrm>
            <a:off x="604750" y="788642"/>
            <a:ext cx="8337914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 edge e =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u→v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weight w(</a:t>
            </a:r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u,v).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also write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denote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u→v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[u] is length of shortest 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path from s to u.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[v] is length of shortest 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path from s to v.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prevNode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[v] is the previous vertex on shortest 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path from s to v.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e =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u→v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gives shorter path to v through u, update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[v]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prevNode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[v].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distTo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[v] = min(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distTo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[v],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distTo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[u] + w(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u,v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));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prevNode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[v]=u 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86F3688D-B579-7E48-B6DF-AD9C92F6F3FB}"/>
              </a:ext>
            </a:extLst>
          </p:cNvPr>
          <p:cNvSpPr/>
          <p:nvPr/>
        </p:nvSpPr>
        <p:spPr>
          <a:xfrm>
            <a:off x="2722473" y="5372193"/>
            <a:ext cx="1223367" cy="688925"/>
          </a:xfrm>
          <a:custGeom>
            <a:avLst/>
            <a:gdLst/>
            <a:ahLst/>
            <a:cxnLst/>
            <a:rect l="l" t="t" r="r" b="b"/>
            <a:pathLst>
              <a:path w="1739900" h="979804">
                <a:moveTo>
                  <a:pt x="1739595" y="0"/>
                </a:moveTo>
                <a:lnTo>
                  <a:pt x="1728520" y="6235"/>
                </a:lnTo>
                <a:lnTo>
                  <a:pt x="0" y="979716"/>
                </a:lnTo>
              </a:path>
            </a:pathLst>
          </a:custGeom>
          <a:ln w="25400">
            <a:solidFill>
              <a:srgbClr val="BABABA"/>
            </a:solidFill>
            <a:prstDash val="dash"/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025C396-FAE5-6F4E-BBD9-52633196BF4B}"/>
              </a:ext>
            </a:extLst>
          </p:cNvPr>
          <p:cNvSpPr/>
          <p:nvPr/>
        </p:nvSpPr>
        <p:spPr>
          <a:xfrm>
            <a:off x="3898138" y="5345028"/>
            <a:ext cx="95994" cy="79474"/>
          </a:xfrm>
          <a:custGeom>
            <a:avLst/>
            <a:gdLst/>
            <a:ahLst/>
            <a:cxnLst/>
            <a:rect l="l" t="t" r="r" b="b"/>
            <a:pathLst>
              <a:path w="136525" h="113029">
                <a:moveTo>
                  <a:pt x="136144" y="0"/>
                </a:moveTo>
                <a:lnTo>
                  <a:pt x="0" y="6705"/>
                </a:lnTo>
                <a:lnTo>
                  <a:pt x="56464" y="44869"/>
                </a:lnTo>
                <a:lnTo>
                  <a:pt x="59829" y="112941"/>
                </a:lnTo>
                <a:lnTo>
                  <a:pt x="136144" y="0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1AEEBEE-5158-E645-BFB0-900E421619CC}"/>
              </a:ext>
            </a:extLst>
          </p:cNvPr>
          <p:cNvSpPr/>
          <p:nvPr/>
        </p:nvSpPr>
        <p:spPr>
          <a:xfrm>
            <a:off x="2721276" y="5381961"/>
            <a:ext cx="1206401" cy="679549"/>
          </a:xfrm>
          <a:custGeom>
            <a:avLst/>
            <a:gdLst/>
            <a:ahLst/>
            <a:cxnLst/>
            <a:rect l="l" t="t" r="r" b="b"/>
            <a:pathLst>
              <a:path w="1715770" h="966470">
                <a:moveTo>
                  <a:pt x="1715249" y="0"/>
                </a:moveTo>
                <a:lnTo>
                  <a:pt x="1698650" y="9347"/>
                </a:lnTo>
                <a:lnTo>
                  <a:pt x="0" y="96601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D15D1C3-2ED5-B84B-BFC7-45405642A2D9}"/>
              </a:ext>
            </a:extLst>
          </p:cNvPr>
          <p:cNvSpPr/>
          <p:nvPr/>
        </p:nvSpPr>
        <p:spPr>
          <a:xfrm>
            <a:off x="3861045" y="5345153"/>
            <a:ext cx="131713" cy="109389"/>
          </a:xfrm>
          <a:custGeom>
            <a:avLst/>
            <a:gdLst/>
            <a:ahLst/>
            <a:cxnLst/>
            <a:rect l="l" t="t" r="r" b="b"/>
            <a:pathLst>
              <a:path w="187325" h="155575">
                <a:moveTo>
                  <a:pt x="187198" y="0"/>
                </a:moveTo>
                <a:lnTo>
                  <a:pt x="0" y="9232"/>
                </a:lnTo>
                <a:lnTo>
                  <a:pt x="77647" y="61696"/>
                </a:lnTo>
                <a:lnTo>
                  <a:pt x="82257" y="155295"/>
                </a:lnTo>
                <a:lnTo>
                  <a:pt x="1871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26F9ACAE-D66B-7D45-9F46-DEC39AC74D26}"/>
              </a:ext>
            </a:extLst>
          </p:cNvPr>
          <p:cNvSpPr/>
          <p:nvPr/>
        </p:nvSpPr>
        <p:spPr>
          <a:xfrm>
            <a:off x="969370" y="4411857"/>
            <a:ext cx="514796" cy="409873"/>
          </a:xfrm>
          <a:custGeom>
            <a:avLst/>
            <a:gdLst/>
            <a:ahLst/>
            <a:cxnLst/>
            <a:rect l="l" t="t" r="r" b="b"/>
            <a:pathLst>
              <a:path w="732154" h="582929">
                <a:moveTo>
                  <a:pt x="732154" y="0"/>
                </a:moveTo>
                <a:lnTo>
                  <a:pt x="717245" y="11849"/>
                </a:lnTo>
                <a:lnTo>
                  <a:pt x="0" y="58230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C03A2E5C-CDDE-4249-8EFC-3D0D3560F3A9}"/>
              </a:ext>
            </a:extLst>
          </p:cNvPr>
          <p:cNvSpPr/>
          <p:nvPr/>
        </p:nvSpPr>
        <p:spPr>
          <a:xfrm>
            <a:off x="1413935" y="4365164"/>
            <a:ext cx="129034" cy="119658"/>
          </a:xfrm>
          <a:custGeom>
            <a:avLst/>
            <a:gdLst/>
            <a:ahLst/>
            <a:cxnLst/>
            <a:rect l="l" t="t" r="r" b="b"/>
            <a:pathLst>
              <a:path w="183514" h="170179">
                <a:moveTo>
                  <a:pt x="183387" y="0"/>
                </a:moveTo>
                <a:lnTo>
                  <a:pt x="0" y="38747"/>
                </a:lnTo>
                <a:lnTo>
                  <a:pt x="84975" y="78257"/>
                </a:lnTo>
                <a:lnTo>
                  <a:pt x="104355" y="169951"/>
                </a:lnTo>
                <a:lnTo>
                  <a:pt x="183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79DD4D20-A3C7-D040-AF1D-C216329478ED}"/>
              </a:ext>
            </a:extLst>
          </p:cNvPr>
          <p:cNvSpPr txBox="1"/>
          <p:nvPr/>
        </p:nvSpPr>
        <p:spPr>
          <a:xfrm>
            <a:off x="466976" y="6270652"/>
            <a:ext cx="3056910" cy="502294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R="3572" indent="149120">
              <a:lnSpc>
                <a:spcPct val="119800"/>
              </a:lnSpc>
              <a:spcBef>
                <a:spcPts val="70"/>
              </a:spcBef>
            </a:pPr>
            <a:r>
              <a:rPr lang="en-GB" sz="1400" dirty="0">
                <a:solidFill>
                  <a:srgbClr val="8D3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shortest path from s to v goes through vertex x, with cost of 7.2</a:t>
            </a:r>
            <a:endParaRPr sz="1400" dirty="0">
              <a:solidFill>
                <a:srgbClr val="8D3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37497ED-D1F0-6F44-9F74-3FE969ECB468}"/>
              </a:ext>
            </a:extLst>
          </p:cNvPr>
          <p:cNvSpPr/>
          <p:nvPr/>
        </p:nvSpPr>
        <p:spPr>
          <a:xfrm>
            <a:off x="1992335" y="5778081"/>
            <a:ext cx="260300" cy="450503"/>
          </a:xfrm>
          <a:custGeom>
            <a:avLst/>
            <a:gdLst/>
            <a:ahLst/>
            <a:cxnLst/>
            <a:rect l="l" t="t" r="r" b="b"/>
            <a:pathLst>
              <a:path w="370204" h="640715">
                <a:moveTo>
                  <a:pt x="370052" y="0"/>
                </a:moveTo>
                <a:lnTo>
                  <a:pt x="363689" y="10998"/>
                </a:lnTo>
                <a:lnTo>
                  <a:pt x="0" y="640435"/>
                </a:lnTo>
              </a:path>
            </a:pathLst>
          </a:custGeom>
          <a:ln w="25400">
            <a:solidFill>
              <a:srgbClr val="8D3124"/>
            </a:solidFill>
            <a:headEnd type="arrow" w="med" len="med"/>
            <a:tailEnd type="none" w="med" len="med"/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E2FA2CB9-C599-3A4C-A439-A700349393F0}"/>
              </a:ext>
            </a:extLst>
          </p:cNvPr>
          <p:cNvSpPr/>
          <p:nvPr/>
        </p:nvSpPr>
        <p:spPr>
          <a:xfrm>
            <a:off x="1149732" y="5089291"/>
            <a:ext cx="80367" cy="95994"/>
          </a:xfrm>
          <a:custGeom>
            <a:avLst/>
            <a:gdLst/>
            <a:ahLst/>
            <a:cxnLst/>
            <a:rect l="l" t="t" r="r" b="b"/>
            <a:pathLst>
              <a:path w="114300" h="136525">
                <a:moveTo>
                  <a:pt x="113779" y="0"/>
                </a:moveTo>
                <a:lnTo>
                  <a:pt x="0" y="75056"/>
                </a:lnTo>
                <a:lnTo>
                  <a:pt x="68033" y="79171"/>
                </a:lnTo>
                <a:lnTo>
                  <a:pt x="105575" y="136055"/>
                </a:lnTo>
                <a:lnTo>
                  <a:pt x="113779" y="0"/>
                </a:lnTo>
                <a:close/>
              </a:path>
            </a:pathLst>
          </a:custGeom>
          <a:solidFill>
            <a:srgbClr val="8D3124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438BEDD1-0E25-4149-AFFA-F8BCF58271F7}"/>
              </a:ext>
            </a:extLst>
          </p:cNvPr>
          <p:cNvSpPr/>
          <p:nvPr/>
        </p:nvSpPr>
        <p:spPr>
          <a:xfrm>
            <a:off x="1788598" y="4310890"/>
            <a:ext cx="633561" cy="46434"/>
          </a:xfrm>
          <a:custGeom>
            <a:avLst/>
            <a:gdLst/>
            <a:ahLst/>
            <a:cxnLst/>
            <a:rect l="l" t="t" r="r" b="b"/>
            <a:pathLst>
              <a:path w="901064" h="66040">
                <a:moveTo>
                  <a:pt x="900950" y="65824"/>
                </a:moveTo>
                <a:lnTo>
                  <a:pt x="881951" y="64439"/>
                </a:ln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183F2A58-9A4C-E646-B0F1-94608B01C909}"/>
              </a:ext>
            </a:extLst>
          </p:cNvPr>
          <p:cNvSpPr/>
          <p:nvPr/>
        </p:nvSpPr>
        <p:spPr>
          <a:xfrm>
            <a:off x="2375037" y="4295272"/>
            <a:ext cx="121890" cy="117872"/>
          </a:xfrm>
          <a:custGeom>
            <a:avLst/>
            <a:gdLst/>
            <a:ahLst/>
            <a:cxnLst/>
            <a:rect l="l" t="t" r="r" b="b"/>
            <a:pathLst>
              <a:path w="173354" h="167640">
                <a:moveTo>
                  <a:pt x="12217" y="0"/>
                </a:moveTo>
                <a:lnTo>
                  <a:pt x="47904" y="86652"/>
                </a:lnTo>
                <a:lnTo>
                  <a:pt x="0" y="167195"/>
                </a:lnTo>
                <a:lnTo>
                  <a:pt x="173304" y="95808"/>
                </a:lnTo>
                <a:lnTo>
                  <a:pt x="12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1039516C-3C40-7646-B87F-BF38F961D7BF}"/>
              </a:ext>
            </a:extLst>
          </p:cNvPr>
          <p:cNvSpPr/>
          <p:nvPr/>
        </p:nvSpPr>
        <p:spPr>
          <a:xfrm>
            <a:off x="2643972" y="4212083"/>
            <a:ext cx="792956" cy="194221"/>
          </a:xfrm>
          <a:custGeom>
            <a:avLst/>
            <a:gdLst/>
            <a:ahLst/>
            <a:cxnLst/>
            <a:rect l="l" t="t" r="r" b="b"/>
            <a:pathLst>
              <a:path w="1127759" h="276225">
                <a:moveTo>
                  <a:pt x="1127709" y="0"/>
                </a:moveTo>
                <a:lnTo>
                  <a:pt x="1109205" y="4533"/>
                </a:lnTo>
                <a:lnTo>
                  <a:pt x="0" y="27621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D9FD28B-85CD-4942-B712-53899C3F3B02}"/>
              </a:ext>
            </a:extLst>
          </p:cNvPr>
          <p:cNvSpPr/>
          <p:nvPr/>
        </p:nvSpPr>
        <p:spPr>
          <a:xfrm>
            <a:off x="3381234" y="4165032"/>
            <a:ext cx="128588" cy="114746"/>
          </a:xfrm>
          <a:custGeom>
            <a:avLst/>
            <a:gdLst/>
            <a:ahLst/>
            <a:cxnLst/>
            <a:rect l="l" t="t" r="r" b="b"/>
            <a:pathLst>
              <a:path w="182879" h="163195">
                <a:moveTo>
                  <a:pt x="0" y="0"/>
                </a:moveTo>
                <a:lnTo>
                  <a:pt x="60655" y="71450"/>
                </a:lnTo>
                <a:lnTo>
                  <a:pt x="39877" y="162839"/>
                </a:lnTo>
                <a:lnTo>
                  <a:pt x="182765" y="415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8DBDAE52-CFB6-3848-A865-AC4B4E361A8F}"/>
              </a:ext>
            </a:extLst>
          </p:cNvPr>
          <p:cNvSpPr/>
          <p:nvPr/>
        </p:nvSpPr>
        <p:spPr>
          <a:xfrm>
            <a:off x="2686012" y="5204966"/>
            <a:ext cx="42863" cy="655439"/>
          </a:xfrm>
          <a:custGeom>
            <a:avLst/>
            <a:gdLst/>
            <a:ahLst/>
            <a:cxnLst/>
            <a:rect l="l" t="t" r="r" b="b"/>
            <a:pathLst>
              <a:path w="60960" h="932179">
                <a:moveTo>
                  <a:pt x="0" y="931722"/>
                </a:moveTo>
                <a:lnTo>
                  <a:pt x="825" y="919048"/>
                </a:lnTo>
                <a:lnTo>
                  <a:pt x="6047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44DE2277-357A-1F47-8E94-04E9DB6FC9F6}"/>
              </a:ext>
            </a:extLst>
          </p:cNvPr>
          <p:cNvSpPr/>
          <p:nvPr/>
        </p:nvSpPr>
        <p:spPr>
          <a:xfrm>
            <a:off x="2645204" y="5827011"/>
            <a:ext cx="85546" cy="88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11374629-B0FC-094B-B0A0-60DE34E172B8}"/>
              </a:ext>
            </a:extLst>
          </p:cNvPr>
          <p:cNvSpPr/>
          <p:nvPr/>
        </p:nvSpPr>
        <p:spPr>
          <a:xfrm>
            <a:off x="1751825" y="5306470"/>
            <a:ext cx="813941" cy="566589"/>
          </a:xfrm>
          <a:custGeom>
            <a:avLst/>
            <a:gdLst/>
            <a:ahLst/>
            <a:cxnLst/>
            <a:rect l="l" t="t" r="r" b="b"/>
            <a:pathLst>
              <a:path w="1157604" h="805815">
                <a:moveTo>
                  <a:pt x="1157312" y="0"/>
                </a:moveTo>
                <a:lnTo>
                  <a:pt x="1141666" y="10883"/>
                </a:lnTo>
                <a:lnTo>
                  <a:pt x="0" y="80547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05FF9760-E743-9C46-9306-78CC511BF077}"/>
              </a:ext>
            </a:extLst>
          </p:cNvPr>
          <p:cNvSpPr/>
          <p:nvPr/>
        </p:nvSpPr>
        <p:spPr>
          <a:xfrm>
            <a:off x="2496713" y="5263625"/>
            <a:ext cx="130820" cy="116086"/>
          </a:xfrm>
          <a:custGeom>
            <a:avLst/>
            <a:gdLst/>
            <a:ahLst/>
            <a:cxnLst/>
            <a:rect l="l" t="t" r="r" b="b"/>
            <a:pathLst>
              <a:path w="186054" h="165100">
                <a:moveTo>
                  <a:pt x="185470" y="0"/>
                </a:moveTo>
                <a:lnTo>
                  <a:pt x="0" y="26962"/>
                </a:lnTo>
                <a:lnTo>
                  <a:pt x="82270" y="71818"/>
                </a:lnTo>
                <a:lnTo>
                  <a:pt x="95757" y="164553"/>
                </a:lnTo>
                <a:lnTo>
                  <a:pt x="185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3">
            <a:extLst>
              <a:ext uri="{FF2B5EF4-FFF2-40B4-BE49-F238E27FC236}">
                <a16:creationId xmlns:a16="http://schemas.microsoft.com/office/drawing/2014/main" id="{4E88FEE1-7ED8-EC45-AEAD-04DB330F7D70}"/>
              </a:ext>
            </a:extLst>
          </p:cNvPr>
          <p:cNvSpPr/>
          <p:nvPr/>
        </p:nvSpPr>
        <p:spPr>
          <a:xfrm>
            <a:off x="1703042" y="4486144"/>
            <a:ext cx="0" cy="577751"/>
          </a:xfrm>
          <a:custGeom>
            <a:avLst/>
            <a:gdLst/>
            <a:ahLst/>
            <a:cxnLst/>
            <a:rect l="l" t="t" r="r" b="b"/>
            <a:pathLst>
              <a:path h="821690">
                <a:moveTo>
                  <a:pt x="0" y="0"/>
                </a:moveTo>
                <a:lnTo>
                  <a:pt x="0" y="12700"/>
                </a:lnTo>
                <a:lnTo>
                  <a:pt x="0" y="821639"/>
                </a:lnTo>
              </a:path>
            </a:pathLst>
          </a:custGeom>
          <a:ln w="25400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4">
            <a:extLst>
              <a:ext uri="{FF2B5EF4-FFF2-40B4-BE49-F238E27FC236}">
                <a16:creationId xmlns:a16="http://schemas.microsoft.com/office/drawing/2014/main" id="{60EFA621-F6F3-EF40-AD67-BA5418EDF61F}"/>
              </a:ext>
            </a:extLst>
          </p:cNvPr>
          <p:cNvSpPr/>
          <p:nvPr/>
        </p:nvSpPr>
        <p:spPr>
          <a:xfrm>
            <a:off x="1660180" y="4430779"/>
            <a:ext cx="85724" cy="85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5">
            <a:extLst>
              <a:ext uri="{FF2B5EF4-FFF2-40B4-BE49-F238E27FC236}">
                <a16:creationId xmlns:a16="http://schemas.microsoft.com/office/drawing/2014/main" id="{E35B2D80-338B-BB48-ACB9-E164BC843033}"/>
              </a:ext>
            </a:extLst>
          </p:cNvPr>
          <p:cNvSpPr/>
          <p:nvPr/>
        </p:nvSpPr>
        <p:spPr>
          <a:xfrm>
            <a:off x="1795322" y="4482206"/>
            <a:ext cx="693390" cy="519261"/>
          </a:xfrm>
          <a:custGeom>
            <a:avLst/>
            <a:gdLst/>
            <a:ahLst/>
            <a:cxnLst/>
            <a:rect l="l" t="t" r="r" b="b"/>
            <a:pathLst>
              <a:path w="986154" h="738504">
                <a:moveTo>
                  <a:pt x="986053" y="0"/>
                </a:moveTo>
                <a:lnTo>
                  <a:pt x="975880" y="7607"/>
                </a:lnTo>
                <a:lnTo>
                  <a:pt x="0" y="737997"/>
                </a:lnTo>
              </a:path>
            </a:pathLst>
          </a:custGeom>
          <a:ln w="25400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FAF792F1-57A1-1C40-8AB1-B54E890BC543}"/>
              </a:ext>
            </a:extLst>
          </p:cNvPr>
          <p:cNvSpPr/>
          <p:nvPr/>
        </p:nvSpPr>
        <p:spPr>
          <a:xfrm>
            <a:off x="2438652" y="4449032"/>
            <a:ext cx="94655" cy="85725"/>
          </a:xfrm>
          <a:custGeom>
            <a:avLst/>
            <a:gdLst/>
            <a:ahLst/>
            <a:cxnLst/>
            <a:rect l="l" t="t" r="r" b="b"/>
            <a:pathLst>
              <a:path w="134620" h="121920">
                <a:moveTo>
                  <a:pt x="134137" y="0"/>
                </a:moveTo>
                <a:lnTo>
                  <a:pt x="0" y="24256"/>
                </a:lnTo>
                <a:lnTo>
                  <a:pt x="60921" y="54787"/>
                </a:lnTo>
                <a:lnTo>
                  <a:pt x="73050" y="121856"/>
                </a:lnTo>
                <a:lnTo>
                  <a:pt x="134137" y="0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7">
            <a:extLst>
              <a:ext uri="{FF2B5EF4-FFF2-40B4-BE49-F238E27FC236}">
                <a16:creationId xmlns:a16="http://schemas.microsoft.com/office/drawing/2014/main" id="{6FDE9B46-76C8-484E-B957-E5F276A1732E}"/>
              </a:ext>
            </a:extLst>
          </p:cNvPr>
          <p:cNvSpPr/>
          <p:nvPr/>
        </p:nvSpPr>
        <p:spPr>
          <a:xfrm>
            <a:off x="1732358" y="5077075"/>
            <a:ext cx="799654" cy="97780"/>
          </a:xfrm>
          <a:custGeom>
            <a:avLst/>
            <a:gdLst/>
            <a:ahLst/>
            <a:cxnLst/>
            <a:rect l="l" t="t" r="r" b="b"/>
            <a:pathLst>
              <a:path w="1137285" h="139065">
                <a:moveTo>
                  <a:pt x="1136675" y="138582"/>
                </a:moveTo>
                <a:lnTo>
                  <a:pt x="1124077" y="137045"/>
                </a:lnTo>
                <a:lnTo>
                  <a:pt x="0" y="0"/>
                </a:lnTo>
              </a:path>
            </a:pathLst>
          </a:custGeom>
          <a:ln w="25400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8">
            <a:extLst>
              <a:ext uri="{FF2B5EF4-FFF2-40B4-BE49-F238E27FC236}">
                <a16:creationId xmlns:a16="http://schemas.microsoft.com/office/drawing/2014/main" id="{C0D20B06-D1CA-3248-A19F-C2052BD8B680}"/>
              </a:ext>
            </a:extLst>
          </p:cNvPr>
          <p:cNvSpPr/>
          <p:nvPr/>
        </p:nvSpPr>
        <p:spPr>
          <a:xfrm>
            <a:off x="2496266" y="5128296"/>
            <a:ext cx="90636" cy="85279"/>
          </a:xfrm>
          <a:custGeom>
            <a:avLst/>
            <a:gdLst/>
            <a:ahLst/>
            <a:cxnLst/>
            <a:rect l="l" t="t" r="r" b="b"/>
            <a:pathLst>
              <a:path w="128904" h="121284">
                <a:moveTo>
                  <a:pt x="14744" y="0"/>
                </a:moveTo>
                <a:lnTo>
                  <a:pt x="37630" y="64198"/>
                </a:lnTo>
                <a:lnTo>
                  <a:pt x="0" y="121018"/>
                </a:lnTo>
                <a:lnTo>
                  <a:pt x="128397" y="75260"/>
                </a:lnTo>
                <a:lnTo>
                  <a:pt x="14744" y="0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9">
            <a:extLst>
              <a:ext uri="{FF2B5EF4-FFF2-40B4-BE49-F238E27FC236}">
                <a16:creationId xmlns:a16="http://schemas.microsoft.com/office/drawing/2014/main" id="{5DBD105D-2C9D-4D40-A8CE-FB394DADBFDE}"/>
              </a:ext>
            </a:extLst>
          </p:cNvPr>
          <p:cNvSpPr/>
          <p:nvPr/>
        </p:nvSpPr>
        <p:spPr>
          <a:xfrm>
            <a:off x="2801313" y="5221576"/>
            <a:ext cx="1134070" cy="446"/>
          </a:xfrm>
          <a:custGeom>
            <a:avLst/>
            <a:gdLst/>
            <a:ahLst/>
            <a:cxnLst/>
            <a:rect l="l" t="t" r="r" b="b"/>
            <a:pathLst>
              <a:path w="1612900" h="634">
                <a:moveTo>
                  <a:pt x="1612531" y="12"/>
                </a:moveTo>
                <a:lnTo>
                  <a:pt x="1599831" y="12"/>
                </a:lnTo>
                <a:lnTo>
                  <a:pt x="0" y="0"/>
                </a:lnTo>
              </a:path>
            </a:pathLst>
          </a:custGeom>
          <a:ln w="25400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E12BC95B-328C-F242-BA3D-EC0ACD7BEBE0}"/>
              </a:ext>
            </a:extLst>
          </p:cNvPr>
          <p:cNvSpPr/>
          <p:nvPr/>
        </p:nvSpPr>
        <p:spPr>
          <a:xfrm>
            <a:off x="3904764" y="5178721"/>
            <a:ext cx="85725" cy="85725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30479" y="60947"/>
                </a:lnTo>
                <a:lnTo>
                  <a:pt x="0" y="121920"/>
                </a:lnTo>
                <a:lnTo>
                  <a:pt x="12192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B15FA3A5-0181-E843-91CC-F7B79A64B522}"/>
              </a:ext>
            </a:extLst>
          </p:cNvPr>
          <p:cNvSpPr/>
          <p:nvPr/>
        </p:nvSpPr>
        <p:spPr>
          <a:xfrm>
            <a:off x="2717830" y="4388453"/>
            <a:ext cx="1240779" cy="695623"/>
          </a:xfrm>
          <a:custGeom>
            <a:avLst/>
            <a:gdLst/>
            <a:ahLst/>
            <a:cxnLst/>
            <a:rect l="l" t="t" r="r" b="b"/>
            <a:pathLst>
              <a:path w="1764665" h="989329">
                <a:moveTo>
                  <a:pt x="1764296" y="989152"/>
                </a:moveTo>
                <a:lnTo>
                  <a:pt x="1753222" y="982941"/>
                </a:lnTo>
                <a:lnTo>
                  <a:pt x="0" y="0"/>
                </a:lnTo>
              </a:path>
            </a:pathLst>
          </a:custGeom>
          <a:ln w="25400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2">
            <a:extLst>
              <a:ext uri="{FF2B5EF4-FFF2-40B4-BE49-F238E27FC236}">
                <a16:creationId xmlns:a16="http://schemas.microsoft.com/office/drawing/2014/main" id="{95DCA7AB-A183-404B-ABF6-F8C9110354CE}"/>
              </a:ext>
            </a:extLst>
          </p:cNvPr>
          <p:cNvSpPr/>
          <p:nvPr/>
        </p:nvSpPr>
        <p:spPr>
          <a:xfrm>
            <a:off x="3910907" y="5031721"/>
            <a:ext cx="95994" cy="79474"/>
          </a:xfrm>
          <a:custGeom>
            <a:avLst/>
            <a:gdLst/>
            <a:ahLst/>
            <a:cxnLst/>
            <a:rect l="l" t="t" r="r" b="b"/>
            <a:pathLst>
              <a:path w="136525" h="113029">
                <a:moveTo>
                  <a:pt x="59626" y="0"/>
                </a:moveTo>
                <a:lnTo>
                  <a:pt x="56400" y="68072"/>
                </a:lnTo>
                <a:lnTo>
                  <a:pt x="0" y="106349"/>
                </a:lnTo>
                <a:lnTo>
                  <a:pt x="136156" y="112788"/>
                </a:lnTo>
                <a:lnTo>
                  <a:pt x="59626" y="0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3">
            <a:extLst>
              <a:ext uri="{FF2B5EF4-FFF2-40B4-BE49-F238E27FC236}">
                <a16:creationId xmlns:a16="http://schemas.microsoft.com/office/drawing/2014/main" id="{B24729FC-18D9-0C4A-A3C1-0C69608FEA8B}"/>
              </a:ext>
            </a:extLst>
          </p:cNvPr>
          <p:cNvSpPr/>
          <p:nvPr/>
        </p:nvSpPr>
        <p:spPr>
          <a:xfrm>
            <a:off x="1691585" y="5061421"/>
            <a:ext cx="0" cy="623738"/>
          </a:xfrm>
          <a:custGeom>
            <a:avLst/>
            <a:gdLst/>
            <a:ahLst/>
            <a:cxnLst/>
            <a:rect l="l" t="t" r="r" b="b"/>
            <a:pathLst>
              <a:path h="887095">
                <a:moveTo>
                  <a:pt x="0" y="886891"/>
                </a:moveTo>
                <a:lnTo>
                  <a:pt x="0" y="867841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4">
            <a:extLst>
              <a:ext uri="{FF2B5EF4-FFF2-40B4-BE49-F238E27FC236}">
                <a16:creationId xmlns:a16="http://schemas.microsoft.com/office/drawing/2014/main" id="{C2846D90-4887-A94A-A064-A5F17394E7C1}"/>
              </a:ext>
            </a:extLst>
          </p:cNvPr>
          <p:cNvSpPr/>
          <p:nvPr/>
        </p:nvSpPr>
        <p:spPr>
          <a:xfrm>
            <a:off x="1632650" y="5642154"/>
            <a:ext cx="117871" cy="1178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5">
            <a:extLst>
              <a:ext uri="{FF2B5EF4-FFF2-40B4-BE49-F238E27FC236}">
                <a16:creationId xmlns:a16="http://schemas.microsoft.com/office/drawing/2014/main" id="{3CB3D430-3B98-724A-AFCB-8D1DCE9CEE6A}"/>
              </a:ext>
            </a:extLst>
          </p:cNvPr>
          <p:cNvSpPr/>
          <p:nvPr/>
        </p:nvSpPr>
        <p:spPr>
          <a:xfrm>
            <a:off x="915667" y="4817507"/>
            <a:ext cx="556766" cy="214759"/>
          </a:xfrm>
          <a:custGeom>
            <a:avLst/>
            <a:gdLst/>
            <a:ahLst/>
            <a:cxnLst/>
            <a:rect l="l" t="t" r="r" b="b"/>
            <a:pathLst>
              <a:path w="791845" h="305434">
                <a:moveTo>
                  <a:pt x="791692" y="304850"/>
                </a:moveTo>
                <a:lnTo>
                  <a:pt x="773912" y="298005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6">
            <a:extLst>
              <a:ext uri="{FF2B5EF4-FFF2-40B4-BE49-F238E27FC236}">
                <a16:creationId xmlns:a16="http://schemas.microsoft.com/office/drawing/2014/main" id="{C55873EF-50A5-0C4E-A2B9-93E3C06DC798}"/>
              </a:ext>
            </a:extLst>
          </p:cNvPr>
          <p:cNvSpPr/>
          <p:nvPr/>
        </p:nvSpPr>
        <p:spPr>
          <a:xfrm>
            <a:off x="1411148" y="4961453"/>
            <a:ext cx="131266" cy="110282"/>
          </a:xfrm>
          <a:custGeom>
            <a:avLst/>
            <a:gdLst/>
            <a:ahLst/>
            <a:cxnLst/>
            <a:rect l="l" t="t" r="r" b="b"/>
            <a:pathLst>
              <a:path w="186689" h="156845">
                <a:moveTo>
                  <a:pt x="60236" y="0"/>
                </a:moveTo>
                <a:lnTo>
                  <a:pt x="69227" y="93281"/>
                </a:lnTo>
                <a:lnTo>
                  <a:pt x="0" y="156451"/>
                </a:lnTo>
                <a:lnTo>
                  <a:pt x="186562" y="138455"/>
                </a:lnTo>
                <a:lnTo>
                  <a:pt x="60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7">
            <a:extLst>
              <a:ext uri="{FF2B5EF4-FFF2-40B4-BE49-F238E27FC236}">
                <a16:creationId xmlns:a16="http://schemas.microsoft.com/office/drawing/2014/main" id="{BC3C1F5D-A2B3-2548-9E22-AAD77F8D4FE4}"/>
              </a:ext>
            </a:extLst>
          </p:cNvPr>
          <p:cNvSpPr/>
          <p:nvPr/>
        </p:nvSpPr>
        <p:spPr>
          <a:xfrm>
            <a:off x="800045" y="4689331"/>
            <a:ext cx="275481" cy="275481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217225" y="0"/>
                </a:moveTo>
                <a:lnTo>
                  <a:pt x="174114" y="0"/>
                </a:lnTo>
                <a:lnTo>
                  <a:pt x="131838" y="9414"/>
                </a:lnTo>
                <a:lnTo>
                  <a:pt x="92069" y="28243"/>
                </a:lnTo>
                <a:lnTo>
                  <a:pt x="56478" y="56487"/>
                </a:lnTo>
                <a:lnTo>
                  <a:pt x="28239" y="92078"/>
                </a:lnTo>
                <a:lnTo>
                  <a:pt x="9413" y="131848"/>
                </a:lnTo>
                <a:lnTo>
                  <a:pt x="0" y="174123"/>
                </a:lnTo>
                <a:lnTo>
                  <a:pt x="0" y="217235"/>
                </a:lnTo>
                <a:lnTo>
                  <a:pt x="9413" y="259510"/>
                </a:lnTo>
                <a:lnTo>
                  <a:pt x="28239" y="299280"/>
                </a:lnTo>
                <a:lnTo>
                  <a:pt x="56478" y="334871"/>
                </a:lnTo>
                <a:lnTo>
                  <a:pt x="92069" y="363110"/>
                </a:lnTo>
                <a:lnTo>
                  <a:pt x="131838" y="381936"/>
                </a:lnTo>
                <a:lnTo>
                  <a:pt x="174114" y="391349"/>
                </a:lnTo>
                <a:lnTo>
                  <a:pt x="217225" y="391349"/>
                </a:lnTo>
                <a:lnTo>
                  <a:pt x="259501" y="381936"/>
                </a:lnTo>
                <a:lnTo>
                  <a:pt x="299270" y="363110"/>
                </a:lnTo>
                <a:lnTo>
                  <a:pt x="334862" y="334871"/>
                </a:lnTo>
                <a:lnTo>
                  <a:pt x="363101" y="299280"/>
                </a:lnTo>
                <a:lnTo>
                  <a:pt x="381927" y="259510"/>
                </a:lnTo>
                <a:lnTo>
                  <a:pt x="391340" y="217235"/>
                </a:lnTo>
                <a:lnTo>
                  <a:pt x="391340" y="174123"/>
                </a:lnTo>
                <a:lnTo>
                  <a:pt x="381927" y="131848"/>
                </a:lnTo>
                <a:lnTo>
                  <a:pt x="363101" y="92078"/>
                </a:lnTo>
                <a:lnTo>
                  <a:pt x="334862" y="56487"/>
                </a:lnTo>
                <a:lnTo>
                  <a:pt x="299270" y="28243"/>
                </a:lnTo>
                <a:lnTo>
                  <a:pt x="259501" y="9414"/>
                </a:lnTo>
                <a:lnTo>
                  <a:pt x="217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8">
            <a:extLst>
              <a:ext uri="{FF2B5EF4-FFF2-40B4-BE49-F238E27FC236}">
                <a16:creationId xmlns:a16="http://schemas.microsoft.com/office/drawing/2014/main" id="{99F6B36F-FB64-014E-A963-D105398CFD59}"/>
              </a:ext>
            </a:extLst>
          </p:cNvPr>
          <p:cNvSpPr/>
          <p:nvPr/>
        </p:nvSpPr>
        <p:spPr>
          <a:xfrm>
            <a:off x="800045" y="4689329"/>
            <a:ext cx="275481" cy="275481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334862" y="56478"/>
                </a:moveTo>
                <a:lnTo>
                  <a:pt x="363101" y="92074"/>
                </a:lnTo>
                <a:lnTo>
                  <a:pt x="381927" y="131846"/>
                </a:lnTo>
                <a:lnTo>
                  <a:pt x="391340" y="174124"/>
                </a:lnTo>
                <a:lnTo>
                  <a:pt x="391340" y="217237"/>
                </a:lnTo>
                <a:lnTo>
                  <a:pt x="381927" y="259513"/>
                </a:lnTo>
                <a:lnTo>
                  <a:pt x="363101" y="299283"/>
                </a:lnTo>
                <a:lnTo>
                  <a:pt x="334862" y="334874"/>
                </a:lnTo>
                <a:lnTo>
                  <a:pt x="299270" y="363113"/>
                </a:lnTo>
                <a:lnTo>
                  <a:pt x="259501" y="381940"/>
                </a:lnTo>
                <a:lnTo>
                  <a:pt x="217225" y="391353"/>
                </a:lnTo>
                <a:lnTo>
                  <a:pt x="174114" y="391353"/>
                </a:lnTo>
                <a:lnTo>
                  <a:pt x="131838" y="381940"/>
                </a:lnTo>
                <a:lnTo>
                  <a:pt x="92069" y="363113"/>
                </a:lnTo>
                <a:lnTo>
                  <a:pt x="56478" y="334874"/>
                </a:lnTo>
                <a:lnTo>
                  <a:pt x="28239" y="299283"/>
                </a:lnTo>
                <a:lnTo>
                  <a:pt x="9413" y="259513"/>
                </a:lnTo>
                <a:lnTo>
                  <a:pt x="0" y="217237"/>
                </a:lnTo>
                <a:lnTo>
                  <a:pt x="0" y="174124"/>
                </a:lnTo>
                <a:lnTo>
                  <a:pt x="9413" y="131846"/>
                </a:lnTo>
                <a:lnTo>
                  <a:pt x="28239" y="92074"/>
                </a:lnTo>
                <a:lnTo>
                  <a:pt x="56478" y="56478"/>
                </a:lnTo>
                <a:lnTo>
                  <a:pt x="92069" y="28239"/>
                </a:lnTo>
                <a:lnTo>
                  <a:pt x="131838" y="9413"/>
                </a:lnTo>
                <a:lnTo>
                  <a:pt x="174114" y="0"/>
                </a:lnTo>
                <a:lnTo>
                  <a:pt x="217225" y="0"/>
                </a:lnTo>
                <a:lnTo>
                  <a:pt x="259501" y="9413"/>
                </a:lnTo>
                <a:lnTo>
                  <a:pt x="299270" y="28239"/>
                </a:lnTo>
                <a:lnTo>
                  <a:pt x="334862" y="5647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9">
            <a:extLst>
              <a:ext uri="{FF2B5EF4-FFF2-40B4-BE49-F238E27FC236}">
                <a16:creationId xmlns:a16="http://schemas.microsoft.com/office/drawing/2014/main" id="{D92D340F-3B23-0D46-ADD8-F2A933A5912F}"/>
              </a:ext>
            </a:extLst>
          </p:cNvPr>
          <p:cNvSpPr txBox="1"/>
          <p:nvPr/>
        </p:nvSpPr>
        <p:spPr>
          <a:xfrm>
            <a:off x="892262" y="4681201"/>
            <a:ext cx="91082" cy="224461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400" spc="116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40">
            <a:extLst>
              <a:ext uri="{FF2B5EF4-FFF2-40B4-BE49-F238E27FC236}">
                <a16:creationId xmlns:a16="http://schemas.microsoft.com/office/drawing/2014/main" id="{42AB41C0-9DE8-1748-BBB6-4128330841AC}"/>
              </a:ext>
            </a:extLst>
          </p:cNvPr>
          <p:cNvSpPr/>
          <p:nvPr/>
        </p:nvSpPr>
        <p:spPr>
          <a:xfrm>
            <a:off x="1560204" y="4143315"/>
            <a:ext cx="275481" cy="275481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217235" y="0"/>
                </a:moveTo>
                <a:lnTo>
                  <a:pt x="174123" y="0"/>
                </a:lnTo>
                <a:lnTo>
                  <a:pt x="131848" y="9413"/>
                </a:lnTo>
                <a:lnTo>
                  <a:pt x="92078" y="28239"/>
                </a:lnTo>
                <a:lnTo>
                  <a:pt x="56487" y="56478"/>
                </a:lnTo>
                <a:lnTo>
                  <a:pt x="28243" y="92074"/>
                </a:lnTo>
                <a:lnTo>
                  <a:pt x="9414" y="131846"/>
                </a:lnTo>
                <a:lnTo>
                  <a:pt x="0" y="174124"/>
                </a:lnTo>
                <a:lnTo>
                  <a:pt x="0" y="217237"/>
                </a:lnTo>
                <a:lnTo>
                  <a:pt x="9414" y="259513"/>
                </a:lnTo>
                <a:lnTo>
                  <a:pt x="28243" y="299283"/>
                </a:lnTo>
                <a:lnTo>
                  <a:pt x="56487" y="334874"/>
                </a:lnTo>
                <a:lnTo>
                  <a:pt x="92078" y="363113"/>
                </a:lnTo>
                <a:lnTo>
                  <a:pt x="131848" y="381940"/>
                </a:lnTo>
                <a:lnTo>
                  <a:pt x="174123" y="391353"/>
                </a:lnTo>
                <a:lnTo>
                  <a:pt x="217235" y="391353"/>
                </a:lnTo>
                <a:lnTo>
                  <a:pt x="259510" y="381940"/>
                </a:lnTo>
                <a:lnTo>
                  <a:pt x="299280" y="363113"/>
                </a:lnTo>
                <a:lnTo>
                  <a:pt x="334871" y="334874"/>
                </a:lnTo>
                <a:lnTo>
                  <a:pt x="363110" y="299283"/>
                </a:lnTo>
                <a:lnTo>
                  <a:pt x="381936" y="259513"/>
                </a:lnTo>
                <a:lnTo>
                  <a:pt x="391349" y="217237"/>
                </a:lnTo>
                <a:lnTo>
                  <a:pt x="391349" y="174124"/>
                </a:lnTo>
                <a:lnTo>
                  <a:pt x="381936" y="131846"/>
                </a:lnTo>
                <a:lnTo>
                  <a:pt x="363110" y="92074"/>
                </a:lnTo>
                <a:lnTo>
                  <a:pt x="334871" y="56478"/>
                </a:lnTo>
                <a:lnTo>
                  <a:pt x="299280" y="28239"/>
                </a:lnTo>
                <a:lnTo>
                  <a:pt x="259510" y="9413"/>
                </a:lnTo>
                <a:lnTo>
                  <a:pt x="217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1">
            <a:extLst>
              <a:ext uri="{FF2B5EF4-FFF2-40B4-BE49-F238E27FC236}">
                <a16:creationId xmlns:a16="http://schemas.microsoft.com/office/drawing/2014/main" id="{34F54995-156D-7D45-A298-4640B746EAC7}"/>
              </a:ext>
            </a:extLst>
          </p:cNvPr>
          <p:cNvSpPr/>
          <p:nvPr/>
        </p:nvSpPr>
        <p:spPr>
          <a:xfrm>
            <a:off x="1560204" y="4143315"/>
            <a:ext cx="275481" cy="275481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334871" y="56478"/>
                </a:moveTo>
                <a:lnTo>
                  <a:pt x="363110" y="92070"/>
                </a:lnTo>
                <a:lnTo>
                  <a:pt x="381936" y="131841"/>
                </a:lnTo>
                <a:lnTo>
                  <a:pt x="391349" y="174119"/>
                </a:lnTo>
                <a:lnTo>
                  <a:pt x="391349" y="217233"/>
                </a:lnTo>
                <a:lnTo>
                  <a:pt x="381936" y="259511"/>
                </a:lnTo>
                <a:lnTo>
                  <a:pt x="363110" y="299282"/>
                </a:lnTo>
                <a:lnTo>
                  <a:pt x="334871" y="334874"/>
                </a:lnTo>
                <a:lnTo>
                  <a:pt x="299280" y="363113"/>
                </a:lnTo>
                <a:lnTo>
                  <a:pt x="259510" y="381940"/>
                </a:lnTo>
                <a:lnTo>
                  <a:pt x="217235" y="391353"/>
                </a:lnTo>
                <a:lnTo>
                  <a:pt x="174123" y="391353"/>
                </a:lnTo>
                <a:lnTo>
                  <a:pt x="131848" y="381940"/>
                </a:lnTo>
                <a:lnTo>
                  <a:pt x="92078" y="363113"/>
                </a:lnTo>
                <a:lnTo>
                  <a:pt x="56487" y="334874"/>
                </a:lnTo>
                <a:lnTo>
                  <a:pt x="28243" y="299282"/>
                </a:lnTo>
                <a:lnTo>
                  <a:pt x="9414" y="259511"/>
                </a:lnTo>
                <a:lnTo>
                  <a:pt x="0" y="217233"/>
                </a:lnTo>
                <a:lnTo>
                  <a:pt x="0" y="174119"/>
                </a:lnTo>
                <a:lnTo>
                  <a:pt x="9414" y="131841"/>
                </a:lnTo>
                <a:lnTo>
                  <a:pt x="28243" y="92070"/>
                </a:lnTo>
                <a:lnTo>
                  <a:pt x="56487" y="56478"/>
                </a:lnTo>
                <a:lnTo>
                  <a:pt x="92078" y="28239"/>
                </a:lnTo>
                <a:lnTo>
                  <a:pt x="131848" y="9413"/>
                </a:lnTo>
                <a:lnTo>
                  <a:pt x="174123" y="0"/>
                </a:lnTo>
                <a:lnTo>
                  <a:pt x="217235" y="0"/>
                </a:lnTo>
                <a:lnTo>
                  <a:pt x="259510" y="9413"/>
                </a:lnTo>
                <a:lnTo>
                  <a:pt x="299280" y="28239"/>
                </a:lnTo>
                <a:lnTo>
                  <a:pt x="334871" y="5647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2">
            <a:extLst>
              <a:ext uri="{FF2B5EF4-FFF2-40B4-BE49-F238E27FC236}">
                <a16:creationId xmlns:a16="http://schemas.microsoft.com/office/drawing/2014/main" id="{2A91F8BA-306E-E74D-BF06-09AD2E1C8E7A}"/>
              </a:ext>
            </a:extLst>
          </p:cNvPr>
          <p:cNvSpPr/>
          <p:nvPr/>
        </p:nvSpPr>
        <p:spPr>
          <a:xfrm>
            <a:off x="1558844" y="4945093"/>
            <a:ext cx="275481" cy="275481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217237" y="0"/>
                </a:moveTo>
                <a:lnTo>
                  <a:pt x="174124" y="0"/>
                </a:lnTo>
                <a:lnTo>
                  <a:pt x="131846" y="9413"/>
                </a:lnTo>
                <a:lnTo>
                  <a:pt x="92074" y="28239"/>
                </a:lnTo>
                <a:lnTo>
                  <a:pt x="56478" y="56478"/>
                </a:lnTo>
                <a:lnTo>
                  <a:pt x="28239" y="92069"/>
                </a:lnTo>
                <a:lnTo>
                  <a:pt x="9413" y="131839"/>
                </a:lnTo>
                <a:lnTo>
                  <a:pt x="0" y="174115"/>
                </a:lnTo>
                <a:lnTo>
                  <a:pt x="0" y="217228"/>
                </a:lnTo>
                <a:lnTo>
                  <a:pt x="9413" y="259506"/>
                </a:lnTo>
                <a:lnTo>
                  <a:pt x="28239" y="299278"/>
                </a:lnTo>
                <a:lnTo>
                  <a:pt x="56478" y="334874"/>
                </a:lnTo>
                <a:lnTo>
                  <a:pt x="92074" y="363113"/>
                </a:lnTo>
                <a:lnTo>
                  <a:pt x="131846" y="381940"/>
                </a:lnTo>
                <a:lnTo>
                  <a:pt x="174124" y="391353"/>
                </a:lnTo>
                <a:lnTo>
                  <a:pt x="217237" y="391353"/>
                </a:lnTo>
                <a:lnTo>
                  <a:pt x="259513" y="381940"/>
                </a:lnTo>
                <a:lnTo>
                  <a:pt x="299283" y="363113"/>
                </a:lnTo>
                <a:lnTo>
                  <a:pt x="334874" y="334874"/>
                </a:lnTo>
                <a:lnTo>
                  <a:pt x="363113" y="299278"/>
                </a:lnTo>
                <a:lnTo>
                  <a:pt x="381940" y="259506"/>
                </a:lnTo>
                <a:lnTo>
                  <a:pt x="391353" y="217228"/>
                </a:lnTo>
                <a:lnTo>
                  <a:pt x="391353" y="174115"/>
                </a:lnTo>
                <a:lnTo>
                  <a:pt x="381940" y="131839"/>
                </a:lnTo>
                <a:lnTo>
                  <a:pt x="363113" y="92069"/>
                </a:lnTo>
                <a:lnTo>
                  <a:pt x="334874" y="56478"/>
                </a:lnTo>
                <a:lnTo>
                  <a:pt x="299283" y="28239"/>
                </a:lnTo>
                <a:lnTo>
                  <a:pt x="259513" y="9413"/>
                </a:lnTo>
                <a:lnTo>
                  <a:pt x="2172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3">
            <a:extLst>
              <a:ext uri="{FF2B5EF4-FFF2-40B4-BE49-F238E27FC236}">
                <a16:creationId xmlns:a16="http://schemas.microsoft.com/office/drawing/2014/main" id="{92E86B69-7209-2947-9328-97FCFA8D41E6}"/>
              </a:ext>
            </a:extLst>
          </p:cNvPr>
          <p:cNvSpPr/>
          <p:nvPr/>
        </p:nvSpPr>
        <p:spPr>
          <a:xfrm>
            <a:off x="1558844" y="4945093"/>
            <a:ext cx="275481" cy="275481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334874" y="56478"/>
                </a:moveTo>
                <a:lnTo>
                  <a:pt x="363113" y="92069"/>
                </a:lnTo>
                <a:lnTo>
                  <a:pt x="381940" y="131839"/>
                </a:lnTo>
                <a:lnTo>
                  <a:pt x="391353" y="174115"/>
                </a:lnTo>
                <a:lnTo>
                  <a:pt x="391353" y="217228"/>
                </a:lnTo>
                <a:lnTo>
                  <a:pt x="381940" y="259506"/>
                </a:lnTo>
                <a:lnTo>
                  <a:pt x="363113" y="299278"/>
                </a:lnTo>
                <a:lnTo>
                  <a:pt x="334874" y="334874"/>
                </a:lnTo>
                <a:lnTo>
                  <a:pt x="299283" y="363113"/>
                </a:lnTo>
                <a:lnTo>
                  <a:pt x="259513" y="381940"/>
                </a:lnTo>
                <a:lnTo>
                  <a:pt x="217237" y="391353"/>
                </a:lnTo>
                <a:lnTo>
                  <a:pt x="174124" y="391353"/>
                </a:lnTo>
                <a:lnTo>
                  <a:pt x="131846" y="381940"/>
                </a:lnTo>
                <a:lnTo>
                  <a:pt x="92074" y="363113"/>
                </a:lnTo>
                <a:lnTo>
                  <a:pt x="56478" y="334874"/>
                </a:lnTo>
                <a:lnTo>
                  <a:pt x="28239" y="299278"/>
                </a:lnTo>
                <a:lnTo>
                  <a:pt x="9413" y="259506"/>
                </a:lnTo>
                <a:lnTo>
                  <a:pt x="0" y="217228"/>
                </a:lnTo>
                <a:lnTo>
                  <a:pt x="0" y="174115"/>
                </a:lnTo>
                <a:lnTo>
                  <a:pt x="9413" y="131839"/>
                </a:lnTo>
                <a:lnTo>
                  <a:pt x="28239" y="92069"/>
                </a:lnTo>
                <a:lnTo>
                  <a:pt x="56478" y="56478"/>
                </a:lnTo>
                <a:lnTo>
                  <a:pt x="92074" y="28239"/>
                </a:lnTo>
                <a:lnTo>
                  <a:pt x="131846" y="9413"/>
                </a:lnTo>
                <a:lnTo>
                  <a:pt x="174124" y="0"/>
                </a:lnTo>
                <a:lnTo>
                  <a:pt x="217237" y="0"/>
                </a:lnTo>
                <a:lnTo>
                  <a:pt x="259513" y="9413"/>
                </a:lnTo>
                <a:lnTo>
                  <a:pt x="299283" y="28239"/>
                </a:lnTo>
                <a:lnTo>
                  <a:pt x="334874" y="5647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44">
            <a:extLst>
              <a:ext uri="{FF2B5EF4-FFF2-40B4-BE49-F238E27FC236}">
                <a16:creationId xmlns:a16="http://schemas.microsoft.com/office/drawing/2014/main" id="{A982667F-9155-3742-9678-EB27ACD683AA}"/>
              </a:ext>
            </a:extLst>
          </p:cNvPr>
          <p:cNvSpPr/>
          <p:nvPr/>
        </p:nvSpPr>
        <p:spPr>
          <a:xfrm>
            <a:off x="1558844" y="5758327"/>
            <a:ext cx="275481" cy="275481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217237" y="0"/>
                </a:moveTo>
                <a:lnTo>
                  <a:pt x="174124" y="0"/>
                </a:lnTo>
                <a:lnTo>
                  <a:pt x="131846" y="9413"/>
                </a:lnTo>
                <a:lnTo>
                  <a:pt x="92074" y="28240"/>
                </a:lnTo>
                <a:lnTo>
                  <a:pt x="56478" y="56480"/>
                </a:lnTo>
                <a:lnTo>
                  <a:pt x="28239" y="92072"/>
                </a:lnTo>
                <a:lnTo>
                  <a:pt x="9413" y="131841"/>
                </a:lnTo>
                <a:lnTo>
                  <a:pt x="0" y="174117"/>
                </a:lnTo>
                <a:lnTo>
                  <a:pt x="0" y="217229"/>
                </a:lnTo>
                <a:lnTo>
                  <a:pt x="9413" y="259505"/>
                </a:lnTo>
                <a:lnTo>
                  <a:pt x="28239" y="299275"/>
                </a:lnTo>
                <a:lnTo>
                  <a:pt x="56478" y="334867"/>
                </a:lnTo>
                <a:lnTo>
                  <a:pt x="92074" y="363107"/>
                </a:lnTo>
                <a:lnTo>
                  <a:pt x="131846" y="381933"/>
                </a:lnTo>
                <a:lnTo>
                  <a:pt x="174124" y="391347"/>
                </a:lnTo>
                <a:lnTo>
                  <a:pt x="217237" y="391347"/>
                </a:lnTo>
                <a:lnTo>
                  <a:pt x="259513" y="381933"/>
                </a:lnTo>
                <a:lnTo>
                  <a:pt x="299283" y="363107"/>
                </a:lnTo>
                <a:lnTo>
                  <a:pt x="334874" y="334867"/>
                </a:lnTo>
                <a:lnTo>
                  <a:pt x="363113" y="299275"/>
                </a:lnTo>
                <a:lnTo>
                  <a:pt x="381940" y="259505"/>
                </a:lnTo>
                <a:lnTo>
                  <a:pt x="391353" y="217229"/>
                </a:lnTo>
                <a:lnTo>
                  <a:pt x="391353" y="174117"/>
                </a:lnTo>
                <a:lnTo>
                  <a:pt x="381940" y="131841"/>
                </a:lnTo>
                <a:lnTo>
                  <a:pt x="363113" y="92072"/>
                </a:lnTo>
                <a:lnTo>
                  <a:pt x="334874" y="56480"/>
                </a:lnTo>
                <a:lnTo>
                  <a:pt x="299283" y="28240"/>
                </a:lnTo>
                <a:lnTo>
                  <a:pt x="259513" y="9413"/>
                </a:lnTo>
                <a:lnTo>
                  <a:pt x="2172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5">
            <a:extLst>
              <a:ext uri="{FF2B5EF4-FFF2-40B4-BE49-F238E27FC236}">
                <a16:creationId xmlns:a16="http://schemas.microsoft.com/office/drawing/2014/main" id="{C3BF5970-F71A-E043-972C-B98DB2D78A1B}"/>
              </a:ext>
            </a:extLst>
          </p:cNvPr>
          <p:cNvSpPr/>
          <p:nvPr/>
        </p:nvSpPr>
        <p:spPr>
          <a:xfrm>
            <a:off x="1558844" y="5758329"/>
            <a:ext cx="275481" cy="275481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334874" y="56478"/>
                </a:moveTo>
                <a:lnTo>
                  <a:pt x="363113" y="92069"/>
                </a:lnTo>
                <a:lnTo>
                  <a:pt x="381940" y="131838"/>
                </a:lnTo>
                <a:lnTo>
                  <a:pt x="391353" y="174114"/>
                </a:lnTo>
                <a:lnTo>
                  <a:pt x="391353" y="217225"/>
                </a:lnTo>
                <a:lnTo>
                  <a:pt x="381940" y="259501"/>
                </a:lnTo>
                <a:lnTo>
                  <a:pt x="363113" y="299270"/>
                </a:lnTo>
                <a:lnTo>
                  <a:pt x="334874" y="334862"/>
                </a:lnTo>
                <a:lnTo>
                  <a:pt x="299283" y="363101"/>
                </a:lnTo>
                <a:lnTo>
                  <a:pt x="259513" y="381927"/>
                </a:lnTo>
                <a:lnTo>
                  <a:pt x="217237" y="391340"/>
                </a:lnTo>
                <a:lnTo>
                  <a:pt x="174124" y="391340"/>
                </a:lnTo>
                <a:lnTo>
                  <a:pt x="131846" y="381927"/>
                </a:lnTo>
                <a:lnTo>
                  <a:pt x="92074" y="363101"/>
                </a:lnTo>
                <a:lnTo>
                  <a:pt x="56478" y="334862"/>
                </a:lnTo>
                <a:lnTo>
                  <a:pt x="28239" y="299270"/>
                </a:lnTo>
                <a:lnTo>
                  <a:pt x="9413" y="259501"/>
                </a:lnTo>
                <a:lnTo>
                  <a:pt x="0" y="217225"/>
                </a:lnTo>
                <a:lnTo>
                  <a:pt x="0" y="174114"/>
                </a:lnTo>
                <a:lnTo>
                  <a:pt x="9413" y="131838"/>
                </a:lnTo>
                <a:lnTo>
                  <a:pt x="28239" y="92069"/>
                </a:lnTo>
                <a:lnTo>
                  <a:pt x="56478" y="56478"/>
                </a:lnTo>
                <a:lnTo>
                  <a:pt x="92074" y="28239"/>
                </a:lnTo>
                <a:lnTo>
                  <a:pt x="131846" y="9413"/>
                </a:lnTo>
                <a:lnTo>
                  <a:pt x="174124" y="0"/>
                </a:lnTo>
                <a:lnTo>
                  <a:pt x="217237" y="0"/>
                </a:lnTo>
                <a:lnTo>
                  <a:pt x="259513" y="9413"/>
                </a:lnTo>
                <a:lnTo>
                  <a:pt x="299283" y="28239"/>
                </a:lnTo>
                <a:lnTo>
                  <a:pt x="334874" y="5647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6">
            <a:extLst>
              <a:ext uri="{FF2B5EF4-FFF2-40B4-BE49-F238E27FC236}">
                <a16:creationId xmlns:a16="http://schemas.microsoft.com/office/drawing/2014/main" id="{1A338076-A194-134A-B07C-31215C4E5E25}"/>
              </a:ext>
            </a:extLst>
          </p:cNvPr>
          <p:cNvSpPr/>
          <p:nvPr/>
        </p:nvSpPr>
        <p:spPr>
          <a:xfrm>
            <a:off x="2607565" y="5036730"/>
            <a:ext cx="275481" cy="275481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217225" y="0"/>
                </a:moveTo>
                <a:lnTo>
                  <a:pt x="174114" y="0"/>
                </a:lnTo>
                <a:lnTo>
                  <a:pt x="131838" y="9413"/>
                </a:lnTo>
                <a:lnTo>
                  <a:pt x="92069" y="28239"/>
                </a:lnTo>
                <a:lnTo>
                  <a:pt x="56478" y="56478"/>
                </a:lnTo>
                <a:lnTo>
                  <a:pt x="28239" y="92069"/>
                </a:lnTo>
                <a:lnTo>
                  <a:pt x="9413" y="131838"/>
                </a:lnTo>
                <a:lnTo>
                  <a:pt x="0" y="174114"/>
                </a:lnTo>
                <a:lnTo>
                  <a:pt x="0" y="217225"/>
                </a:lnTo>
                <a:lnTo>
                  <a:pt x="9413" y="259501"/>
                </a:lnTo>
                <a:lnTo>
                  <a:pt x="28239" y="299270"/>
                </a:lnTo>
                <a:lnTo>
                  <a:pt x="56478" y="334862"/>
                </a:lnTo>
                <a:lnTo>
                  <a:pt x="92069" y="363101"/>
                </a:lnTo>
                <a:lnTo>
                  <a:pt x="131838" y="381927"/>
                </a:lnTo>
                <a:lnTo>
                  <a:pt x="174114" y="391340"/>
                </a:lnTo>
                <a:lnTo>
                  <a:pt x="217225" y="391340"/>
                </a:lnTo>
                <a:lnTo>
                  <a:pt x="259501" y="381927"/>
                </a:lnTo>
                <a:lnTo>
                  <a:pt x="299270" y="363101"/>
                </a:lnTo>
                <a:lnTo>
                  <a:pt x="334862" y="334862"/>
                </a:lnTo>
                <a:lnTo>
                  <a:pt x="363105" y="299270"/>
                </a:lnTo>
                <a:lnTo>
                  <a:pt x="381935" y="259501"/>
                </a:lnTo>
                <a:lnTo>
                  <a:pt x="391349" y="217225"/>
                </a:lnTo>
                <a:lnTo>
                  <a:pt x="391349" y="174114"/>
                </a:lnTo>
                <a:lnTo>
                  <a:pt x="381935" y="131838"/>
                </a:lnTo>
                <a:lnTo>
                  <a:pt x="363105" y="92069"/>
                </a:lnTo>
                <a:lnTo>
                  <a:pt x="334862" y="56478"/>
                </a:lnTo>
                <a:lnTo>
                  <a:pt x="299270" y="28239"/>
                </a:lnTo>
                <a:lnTo>
                  <a:pt x="259501" y="9413"/>
                </a:lnTo>
                <a:lnTo>
                  <a:pt x="217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7">
            <a:extLst>
              <a:ext uri="{FF2B5EF4-FFF2-40B4-BE49-F238E27FC236}">
                <a16:creationId xmlns:a16="http://schemas.microsoft.com/office/drawing/2014/main" id="{2CE26591-CF3D-2640-96BB-B6487AA1ADE0}"/>
              </a:ext>
            </a:extLst>
          </p:cNvPr>
          <p:cNvSpPr/>
          <p:nvPr/>
        </p:nvSpPr>
        <p:spPr>
          <a:xfrm>
            <a:off x="2607565" y="5036730"/>
            <a:ext cx="275481" cy="275481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334862" y="56478"/>
                </a:moveTo>
                <a:lnTo>
                  <a:pt x="363105" y="92069"/>
                </a:lnTo>
                <a:lnTo>
                  <a:pt x="381935" y="131838"/>
                </a:lnTo>
                <a:lnTo>
                  <a:pt x="391349" y="174114"/>
                </a:lnTo>
                <a:lnTo>
                  <a:pt x="391349" y="217225"/>
                </a:lnTo>
                <a:lnTo>
                  <a:pt x="381935" y="259501"/>
                </a:lnTo>
                <a:lnTo>
                  <a:pt x="363105" y="299270"/>
                </a:lnTo>
                <a:lnTo>
                  <a:pt x="334862" y="334862"/>
                </a:lnTo>
                <a:lnTo>
                  <a:pt x="299270" y="363101"/>
                </a:lnTo>
                <a:lnTo>
                  <a:pt x="259501" y="381927"/>
                </a:lnTo>
                <a:lnTo>
                  <a:pt x="217225" y="391340"/>
                </a:lnTo>
                <a:lnTo>
                  <a:pt x="174114" y="391340"/>
                </a:lnTo>
                <a:lnTo>
                  <a:pt x="131838" y="381927"/>
                </a:lnTo>
                <a:lnTo>
                  <a:pt x="92069" y="363101"/>
                </a:lnTo>
                <a:lnTo>
                  <a:pt x="56478" y="334862"/>
                </a:lnTo>
                <a:lnTo>
                  <a:pt x="28239" y="299270"/>
                </a:lnTo>
                <a:lnTo>
                  <a:pt x="9413" y="259501"/>
                </a:lnTo>
                <a:lnTo>
                  <a:pt x="0" y="217225"/>
                </a:lnTo>
                <a:lnTo>
                  <a:pt x="0" y="174114"/>
                </a:lnTo>
                <a:lnTo>
                  <a:pt x="9413" y="131838"/>
                </a:lnTo>
                <a:lnTo>
                  <a:pt x="28239" y="92069"/>
                </a:lnTo>
                <a:lnTo>
                  <a:pt x="56478" y="56478"/>
                </a:lnTo>
                <a:lnTo>
                  <a:pt x="92069" y="28239"/>
                </a:lnTo>
                <a:lnTo>
                  <a:pt x="131838" y="9413"/>
                </a:lnTo>
                <a:lnTo>
                  <a:pt x="174114" y="0"/>
                </a:lnTo>
                <a:lnTo>
                  <a:pt x="217225" y="0"/>
                </a:lnTo>
                <a:lnTo>
                  <a:pt x="259501" y="9413"/>
                </a:lnTo>
                <a:lnTo>
                  <a:pt x="299270" y="28239"/>
                </a:lnTo>
                <a:lnTo>
                  <a:pt x="334862" y="5647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8">
            <a:extLst>
              <a:ext uri="{FF2B5EF4-FFF2-40B4-BE49-F238E27FC236}">
                <a16:creationId xmlns:a16="http://schemas.microsoft.com/office/drawing/2014/main" id="{35F18E84-A51B-2441-8618-FF07D23E8E6F}"/>
              </a:ext>
            </a:extLst>
          </p:cNvPr>
          <p:cNvSpPr/>
          <p:nvPr/>
        </p:nvSpPr>
        <p:spPr>
          <a:xfrm>
            <a:off x="2515931" y="4212040"/>
            <a:ext cx="275481" cy="275481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217235" y="0"/>
                </a:moveTo>
                <a:lnTo>
                  <a:pt x="174123" y="0"/>
                </a:lnTo>
                <a:lnTo>
                  <a:pt x="131848" y="9414"/>
                </a:lnTo>
                <a:lnTo>
                  <a:pt x="92078" y="28243"/>
                </a:lnTo>
                <a:lnTo>
                  <a:pt x="56487" y="56487"/>
                </a:lnTo>
                <a:lnTo>
                  <a:pt x="28243" y="92078"/>
                </a:lnTo>
                <a:lnTo>
                  <a:pt x="9414" y="131848"/>
                </a:lnTo>
                <a:lnTo>
                  <a:pt x="0" y="174123"/>
                </a:lnTo>
                <a:lnTo>
                  <a:pt x="0" y="217235"/>
                </a:lnTo>
                <a:lnTo>
                  <a:pt x="9414" y="259510"/>
                </a:lnTo>
                <a:lnTo>
                  <a:pt x="28243" y="299280"/>
                </a:lnTo>
                <a:lnTo>
                  <a:pt x="56487" y="334871"/>
                </a:lnTo>
                <a:lnTo>
                  <a:pt x="92078" y="363110"/>
                </a:lnTo>
                <a:lnTo>
                  <a:pt x="131848" y="381936"/>
                </a:lnTo>
                <a:lnTo>
                  <a:pt x="174123" y="391349"/>
                </a:lnTo>
                <a:lnTo>
                  <a:pt x="217235" y="391349"/>
                </a:lnTo>
                <a:lnTo>
                  <a:pt x="259510" y="381936"/>
                </a:lnTo>
                <a:lnTo>
                  <a:pt x="299280" y="363110"/>
                </a:lnTo>
                <a:lnTo>
                  <a:pt x="334871" y="334871"/>
                </a:lnTo>
                <a:lnTo>
                  <a:pt x="363110" y="299280"/>
                </a:lnTo>
                <a:lnTo>
                  <a:pt x="381936" y="259510"/>
                </a:lnTo>
                <a:lnTo>
                  <a:pt x="391349" y="217235"/>
                </a:lnTo>
                <a:lnTo>
                  <a:pt x="391349" y="174123"/>
                </a:lnTo>
                <a:lnTo>
                  <a:pt x="381936" y="131848"/>
                </a:lnTo>
                <a:lnTo>
                  <a:pt x="363110" y="92078"/>
                </a:lnTo>
                <a:lnTo>
                  <a:pt x="334871" y="56487"/>
                </a:lnTo>
                <a:lnTo>
                  <a:pt x="299280" y="28243"/>
                </a:lnTo>
                <a:lnTo>
                  <a:pt x="259510" y="9414"/>
                </a:lnTo>
                <a:lnTo>
                  <a:pt x="217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9">
            <a:extLst>
              <a:ext uri="{FF2B5EF4-FFF2-40B4-BE49-F238E27FC236}">
                <a16:creationId xmlns:a16="http://schemas.microsoft.com/office/drawing/2014/main" id="{0255CDEC-074A-3C41-B015-B0DCACEC0C17}"/>
              </a:ext>
            </a:extLst>
          </p:cNvPr>
          <p:cNvSpPr/>
          <p:nvPr/>
        </p:nvSpPr>
        <p:spPr>
          <a:xfrm>
            <a:off x="2515931" y="4212037"/>
            <a:ext cx="275481" cy="275481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334871" y="56478"/>
                </a:moveTo>
                <a:lnTo>
                  <a:pt x="363110" y="92074"/>
                </a:lnTo>
                <a:lnTo>
                  <a:pt x="381936" y="131846"/>
                </a:lnTo>
                <a:lnTo>
                  <a:pt x="391349" y="174124"/>
                </a:lnTo>
                <a:lnTo>
                  <a:pt x="391349" y="217237"/>
                </a:lnTo>
                <a:lnTo>
                  <a:pt x="381936" y="259513"/>
                </a:lnTo>
                <a:lnTo>
                  <a:pt x="363110" y="299283"/>
                </a:lnTo>
                <a:lnTo>
                  <a:pt x="334871" y="334874"/>
                </a:lnTo>
                <a:lnTo>
                  <a:pt x="299280" y="363113"/>
                </a:lnTo>
                <a:lnTo>
                  <a:pt x="259510" y="381940"/>
                </a:lnTo>
                <a:lnTo>
                  <a:pt x="217235" y="391353"/>
                </a:lnTo>
                <a:lnTo>
                  <a:pt x="174123" y="391353"/>
                </a:lnTo>
                <a:lnTo>
                  <a:pt x="131848" y="381940"/>
                </a:lnTo>
                <a:lnTo>
                  <a:pt x="92078" y="363113"/>
                </a:lnTo>
                <a:lnTo>
                  <a:pt x="56487" y="334874"/>
                </a:lnTo>
                <a:lnTo>
                  <a:pt x="28243" y="299283"/>
                </a:lnTo>
                <a:lnTo>
                  <a:pt x="9414" y="259513"/>
                </a:lnTo>
                <a:lnTo>
                  <a:pt x="0" y="217237"/>
                </a:lnTo>
                <a:lnTo>
                  <a:pt x="0" y="174124"/>
                </a:lnTo>
                <a:lnTo>
                  <a:pt x="9414" y="131846"/>
                </a:lnTo>
                <a:lnTo>
                  <a:pt x="28243" y="92074"/>
                </a:lnTo>
                <a:lnTo>
                  <a:pt x="56487" y="56478"/>
                </a:lnTo>
                <a:lnTo>
                  <a:pt x="92078" y="28239"/>
                </a:lnTo>
                <a:lnTo>
                  <a:pt x="131848" y="9413"/>
                </a:lnTo>
                <a:lnTo>
                  <a:pt x="174123" y="0"/>
                </a:lnTo>
                <a:lnTo>
                  <a:pt x="217235" y="0"/>
                </a:lnTo>
                <a:lnTo>
                  <a:pt x="259510" y="9413"/>
                </a:lnTo>
                <a:lnTo>
                  <a:pt x="299280" y="28239"/>
                </a:lnTo>
                <a:lnTo>
                  <a:pt x="334871" y="5647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50">
            <a:extLst>
              <a:ext uri="{FF2B5EF4-FFF2-40B4-BE49-F238E27FC236}">
                <a16:creationId xmlns:a16="http://schemas.microsoft.com/office/drawing/2014/main" id="{6CABBE1B-6286-ED4D-8D82-D75DE62EB4D3}"/>
              </a:ext>
            </a:extLst>
          </p:cNvPr>
          <p:cNvSpPr txBox="1"/>
          <p:nvPr/>
        </p:nvSpPr>
        <p:spPr>
          <a:xfrm>
            <a:off x="3867121" y="3767007"/>
            <a:ext cx="318494" cy="224461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400" spc="60" dirty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51">
            <a:extLst>
              <a:ext uri="{FF2B5EF4-FFF2-40B4-BE49-F238E27FC236}">
                <a16:creationId xmlns:a16="http://schemas.microsoft.com/office/drawing/2014/main" id="{296D8C3F-E479-B540-93F0-ACA02E831907}"/>
              </a:ext>
            </a:extLst>
          </p:cNvPr>
          <p:cNvSpPr/>
          <p:nvPr/>
        </p:nvSpPr>
        <p:spPr>
          <a:xfrm>
            <a:off x="2515931" y="5918681"/>
            <a:ext cx="275481" cy="275481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217235" y="0"/>
                </a:moveTo>
                <a:lnTo>
                  <a:pt x="174123" y="0"/>
                </a:lnTo>
                <a:lnTo>
                  <a:pt x="131848" y="9413"/>
                </a:lnTo>
                <a:lnTo>
                  <a:pt x="92078" y="28240"/>
                </a:lnTo>
                <a:lnTo>
                  <a:pt x="56487" y="56480"/>
                </a:lnTo>
                <a:lnTo>
                  <a:pt x="28243" y="92072"/>
                </a:lnTo>
                <a:lnTo>
                  <a:pt x="9414" y="131841"/>
                </a:lnTo>
                <a:lnTo>
                  <a:pt x="0" y="174117"/>
                </a:lnTo>
                <a:lnTo>
                  <a:pt x="0" y="217229"/>
                </a:lnTo>
                <a:lnTo>
                  <a:pt x="9414" y="259505"/>
                </a:lnTo>
                <a:lnTo>
                  <a:pt x="28243" y="299275"/>
                </a:lnTo>
                <a:lnTo>
                  <a:pt x="56487" y="334867"/>
                </a:lnTo>
                <a:lnTo>
                  <a:pt x="92078" y="363107"/>
                </a:lnTo>
                <a:lnTo>
                  <a:pt x="131848" y="381933"/>
                </a:lnTo>
                <a:lnTo>
                  <a:pt x="174123" y="391347"/>
                </a:lnTo>
                <a:lnTo>
                  <a:pt x="217235" y="391347"/>
                </a:lnTo>
                <a:lnTo>
                  <a:pt x="259510" y="381933"/>
                </a:lnTo>
                <a:lnTo>
                  <a:pt x="299280" y="363107"/>
                </a:lnTo>
                <a:lnTo>
                  <a:pt x="334871" y="334867"/>
                </a:lnTo>
                <a:lnTo>
                  <a:pt x="363110" y="299275"/>
                </a:lnTo>
                <a:lnTo>
                  <a:pt x="381936" y="259505"/>
                </a:lnTo>
                <a:lnTo>
                  <a:pt x="391349" y="217229"/>
                </a:lnTo>
                <a:lnTo>
                  <a:pt x="391349" y="174117"/>
                </a:lnTo>
                <a:lnTo>
                  <a:pt x="381936" y="131841"/>
                </a:lnTo>
                <a:lnTo>
                  <a:pt x="363110" y="92072"/>
                </a:lnTo>
                <a:lnTo>
                  <a:pt x="334871" y="56480"/>
                </a:lnTo>
                <a:lnTo>
                  <a:pt x="299280" y="28240"/>
                </a:lnTo>
                <a:lnTo>
                  <a:pt x="259510" y="9413"/>
                </a:lnTo>
                <a:lnTo>
                  <a:pt x="217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2">
            <a:extLst>
              <a:ext uri="{FF2B5EF4-FFF2-40B4-BE49-F238E27FC236}">
                <a16:creationId xmlns:a16="http://schemas.microsoft.com/office/drawing/2014/main" id="{833BF30E-C51D-FC43-9E16-7E438BFCF575}"/>
              </a:ext>
            </a:extLst>
          </p:cNvPr>
          <p:cNvSpPr/>
          <p:nvPr/>
        </p:nvSpPr>
        <p:spPr>
          <a:xfrm>
            <a:off x="2515931" y="5918679"/>
            <a:ext cx="275481" cy="275481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334871" y="56478"/>
                </a:moveTo>
                <a:lnTo>
                  <a:pt x="363110" y="92069"/>
                </a:lnTo>
                <a:lnTo>
                  <a:pt x="381936" y="131839"/>
                </a:lnTo>
                <a:lnTo>
                  <a:pt x="391349" y="174115"/>
                </a:lnTo>
                <a:lnTo>
                  <a:pt x="391349" y="217228"/>
                </a:lnTo>
                <a:lnTo>
                  <a:pt x="381936" y="259506"/>
                </a:lnTo>
                <a:lnTo>
                  <a:pt x="363110" y="299278"/>
                </a:lnTo>
                <a:lnTo>
                  <a:pt x="334871" y="334874"/>
                </a:lnTo>
                <a:lnTo>
                  <a:pt x="299280" y="363113"/>
                </a:lnTo>
                <a:lnTo>
                  <a:pt x="259510" y="381940"/>
                </a:lnTo>
                <a:lnTo>
                  <a:pt x="217235" y="391353"/>
                </a:lnTo>
                <a:lnTo>
                  <a:pt x="174123" y="391353"/>
                </a:lnTo>
                <a:lnTo>
                  <a:pt x="131848" y="381940"/>
                </a:lnTo>
                <a:lnTo>
                  <a:pt x="92078" y="363113"/>
                </a:lnTo>
                <a:lnTo>
                  <a:pt x="56487" y="334874"/>
                </a:lnTo>
                <a:lnTo>
                  <a:pt x="28243" y="299278"/>
                </a:lnTo>
                <a:lnTo>
                  <a:pt x="9414" y="259506"/>
                </a:lnTo>
                <a:lnTo>
                  <a:pt x="0" y="217228"/>
                </a:lnTo>
                <a:lnTo>
                  <a:pt x="0" y="174115"/>
                </a:lnTo>
                <a:lnTo>
                  <a:pt x="9414" y="131839"/>
                </a:lnTo>
                <a:lnTo>
                  <a:pt x="28243" y="92069"/>
                </a:lnTo>
                <a:lnTo>
                  <a:pt x="56487" y="56478"/>
                </a:lnTo>
                <a:lnTo>
                  <a:pt x="92078" y="28239"/>
                </a:lnTo>
                <a:lnTo>
                  <a:pt x="131848" y="9413"/>
                </a:lnTo>
                <a:lnTo>
                  <a:pt x="174123" y="0"/>
                </a:lnTo>
                <a:lnTo>
                  <a:pt x="217235" y="0"/>
                </a:lnTo>
                <a:lnTo>
                  <a:pt x="259510" y="9413"/>
                </a:lnTo>
                <a:lnTo>
                  <a:pt x="299280" y="28239"/>
                </a:lnTo>
                <a:lnTo>
                  <a:pt x="334871" y="5647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53">
            <a:extLst>
              <a:ext uri="{FF2B5EF4-FFF2-40B4-BE49-F238E27FC236}">
                <a16:creationId xmlns:a16="http://schemas.microsoft.com/office/drawing/2014/main" id="{0E9F50CE-F1AB-2743-BC07-11E379FC2C8F}"/>
              </a:ext>
            </a:extLst>
          </p:cNvPr>
          <p:cNvSpPr txBox="1"/>
          <p:nvPr/>
        </p:nvSpPr>
        <p:spPr>
          <a:xfrm>
            <a:off x="243367" y="3247159"/>
            <a:ext cx="3056911" cy="655348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lang="en-US" sz="1400" dirty="0">
                <a:solidFill>
                  <a:srgbClr val="8D3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relaxing edge </a:t>
            </a:r>
            <a:r>
              <a:rPr lang="en-US" sz="1400" dirty="0" err="1">
                <a:solidFill>
                  <a:srgbClr val="8D3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dirty="0" err="1">
                <a:solidFill>
                  <a:srgbClr val="8D3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400" dirty="0">
                <a:solidFill>
                  <a:srgbClr val="8D3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shortest path from s to v is updated to go through vertex u, with cost of 4.4</a:t>
            </a:r>
            <a:endParaRPr sz="1400" dirty="0">
              <a:solidFill>
                <a:srgbClr val="8D3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4">
            <a:extLst>
              <a:ext uri="{FF2B5EF4-FFF2-40B4-BE49-F238E27FC236}">
                <a16:creationId xmlns:a16="http://schemas.microsoft.com/office/drawing/2014/main" id="{7B4D3176-DA45-8344-8450-BFDFFA42F560}"/>
              </a:ext>
            </a:extLst>
          </p:cNvPr>
          <p:cNvSpPr/>
          <p:nvPr/>
        </p:nvSpPr>
        <p:spPr>
          <a:xfrm>
            <a:off x="3660091" y="4166310"/>
            <a:ext cx="434429" cy="851892"/>
          </a:xfrm>
          <a:custGeom>
            <a:avLst/>
            <a:gdLst/>
            <a:ahLst/>
            <a:cxnLst/>
            <a:rect l="l" t="t" r="r" b="b"/>
            <a:pathLst>
              <a:path w="617854" h="1211579">
                <a:moveTo>
                  <a:pt x="617613" y="1210970"/>
                </a:moveTo>
                <a:lnTo>
                  <a:pt x="611847" y="1199654"/>
                </a:lnTo>
                <a:lnTo>
                  <a:pt x="0" y="0"/>
                </a:lnTo>
              </a:path>
            </a:pathLst>
          </a:custGeom>
          <a:ln w="25400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55">
            <a:extLst>
              <a:ext uri="{FF2B5EF4-FFF2-40B4-BE49-F238E27FC236}">
                <a16:creationId xmlns:a16="http://schemas.microsoft.com/office/drawing/2014/main" id="{3B6F27EF-5ECF-284B-AB85-5178486C6D53}"/>
              </a:ext>
            </a:extLst>
          </p:cNvPr>
          <p:cNvSpPr/>
          <p:nvPr/>
        </p:nvSpPr>
        <p:spPr>
          <a:xfrm>
            <a:off x="4042370" y="4971259"/>
            <a:ext cx="77242" cy="95994"/>
          </a:xfrm>
          <a:custGeom>
            <a:avLst/>
            <a:gdLst/>
            <a:ahLst/>
            <a:cxnLst/>
            <a:rect l="l" t="t" r="r" b="b"/>
            <a:pathLst>
              <a:path w="109854" h="136525">
                <a:moveTo>
                  <a:pt x="108610" y="0"/>
                </a:moveTo>
                <a:lnTo>
                  <a:pt x="68160" y="54838"/>
                </a:lnTo>
                <a:lnTo>
                  <a:pt x="0" y="55384"/>
                </a:lnTo>
                <a:lnTo>
                  <a:pt x="109689" y="136296"/>
                </a:lnTo>
                <a:lnTo>
                  <a:pt x="108610" y="0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6">
            <a:extLst>
              <a:ext uri="{FF2B5EF4-FFF2-40B4-BE49-F238E27FC236}">
                <a16:creationId xmlns:a16="http://schemas.microsoft.com/office/drawing/2014/main" id="{39709C25-F6E4-4242-A421-3928002B2456}"/>
              </a:ext>
            </a:extLst>
          </p:cNvPr>
          <p:cNvSpPr/>
          <p:nvPr/>
        </p:nvSpPr>
        <p:spPr>
          <a:xfrm>
            <a:off x="3659251" y="4170604"/>
            <a:ext cx="425500" cy="834033"/>
          </a:xfrm>
          <a:custGeom>
            <a:avLst/>
            <a:gdLst/>
            <a:ahLst/>
            <a:cxnLst/>
            <a:rect l="l" t="t" r="r" b="b"/>
            <a:pathLst>
              <a:path w="605154" h="1186179">
                <a:moveTo>
                  <a:pt x="604913" y="1186078"/>
                </a:moveTo>
                <a:lnTo>
                  <a:pt x="596265" y="1169111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57">
            <a:extLst>
              <a:ext uri="{FF2B5EF4-FFF2-40B4-BE49-F238E27FC236}">
                <a16:creationId xmlns:a16="http://schemas.microsoft.com/office/drawing/2014/main" id="{F8B5F15C-D88C-2C4E-AC18-99FE85EDAD5B}"/>
              </a:ext>
            </a:extLst>
          </p:cNvPr>
          <p:cNvSpPr/>
          <p:nvPr/>
        </p:nvSpPr>
        <p:spPr>
          <a:xfrm>
            <a:off x="4012607" y="4939611"/>
            <a:ext cx="106263" cy="132159"/>
          </a:xfrm>
          <a:custGeom>
            <a:avLst/>
            <a:gdLst/>
            <a:ahLst/>
            <a:cxnLst/>
            <a:rect l="l" t="t" r="r" b="b"/>
            <a:pathLst>
              <a:path w="151129" h="187959">
                <a:moveTo>
                  <a:pt x="149339" y="0"/>
                </a:moveTo>
                <a:lnTo>
                  <a:pt x="93713" y="75412"/>
                </a:lnTo>
                <a:lnTo>
                  <a:pt x="0" y="76161"/>
                </a:lnTo>
                <a:lnTo>
                  <a:pt x="150837" y="187413"/>
                </a:lnTo>
                <a:lnTo>
                  <a:pt x="149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58">
            <a:extLst>
              <a:ext uri="{FF2B5EF4-FFF2-40B4-BE49-F238E27FC236}">
                <a16:creationId xmlns:a16="http://schemas.microsoft.com/office/drawing/2014/main" id="{19F85F92-3356-204D-A904-DCD8897AA534}"/>
              </a:ext>
            </a:extLst>
          </p:cNvPr>
          <p:cNvSpPr/>
          <p:nvPr/>
        </p:nvSpPr>
        <p:spPr>
          <a:xfrm>
            <a:off x="3660091" y="4166309"/>
            <a:ext cx="425500" cy="834033"/>
          </a:xfrm>
          <a:custGeom>
            <a:avLst/>
            <a:gdLst/>
            <a:ahLst/>
            <a:cxnLst/>
            <a:rect l="l" t="t" r="r" b="b"/>
            <a:pathLst>
              <a:path w="605154" h="1186179">
                <a:moveTo>
                  <a:pt x="604913" y="1186078"/>
                </a:moveTo>
                <a:lnTo>
                  <a:pt x="596265" y="1169111"/>
                </a:lnTo>
                <a:lnTo>
                  <a:pt x="0" y="0"/>
                </a:lnTo>
              </a:path>
            </a:pathLst>
          </a:custGeom>
          <a:ln w="38100">
            <a:solidFill>
              <a:srgbClr val="8D3124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59">
            <a:extLst>
              <a:ext uri="{FF2B5EF4-FFF2-40B4-BE49-F238E27FC236}">
                <a16:creationId xmlns:a16="http://schemas.microsoft.com/office/drawing/2014/main" id="{25CD6C79-70DD-6940-A720-D6580E51FE8D}"/>
              </a:ext>
            </a:extLst>
          </p:cNvPr>
          <p:cNvSpPr/>
          <p:nvPr/>
        </p:nvSpPr>
        <p:spPr>
          <a:xfrm>
            <a:off x="4013447" y="4935316"/>
            <a:ext cx="106263" cy="132159"/>
          </a:xfrm>
          <a:custGeom>
            <a:avLst/>
            <a:gdLst/>
            <a:ahLst/>
            <a:cxnLst/>
            <a:rect l="l" t="t" r="r" b="b"/>
            <a:pathLst>
              <a:path w="151129" h="187959">
                <a:moveTo>
                  <a:pt x="149339" y="0"/>
                </a:moveTo>
                <a:lnTo>
                  <a:pt x="93713" y="75412"/>
                </a:lnTo>
                <a:lnTo>
                  <a:pt x="0" y="76161"/>
                </a:lnTo>
                <a:lnTo>
                  <a:pt x="150825" y="187413"/>
                </a:lnTo>
                <a:lnTo>
                  <a:pt x="149339" y="0"/>
                </a:lnTo>
                <a:close/>
              </a:path>
            </a:pathLst>
          </a:custGeom>
          <a:solidFill>
            <a:srgbClr val="8D3124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61">
            <a:extLst>
              <a:ext uri="{FF2B5EF4-FFF2-40B4-BE49-F238E27FC236}">
                <a16:creationId xmlns:a16="http://schemas.microsoft.com/office/drawing/2014/main" id="{E2BE2908-4315-D043-AA54-A5B8FF1B3FD5}"/>
              </a:ext>
            </a:extLst>
          </p:cNvPr>
          <p:cNvSpPr txBox="1"/>
          <p:nvPr/>
        </p:nvSpPr>
        <p:spPr>
          <a:xfrm>
            <a:off x="3781732" y="4505637"/>
            <a:ext cx="318494" cy="22446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400" spc="60" dirty="0"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2">
            <a:extLst>
              <a:ext uri="{FF2B5EF4-FFF2-40B4-BE49-F238E27FC236}">
                <a16:creationId xmlns:a16="http://schemas.microsoft.com/office/drawing/2014/main" id="{D499A9FE-8529-514D-AA66-D6F9BFB1050C}"/>
              </a:ext>
            </a:extLst>
          </p:cNvPr>
          <p:cNvSpPr/>
          <p:nvPr/>
        </p:nvSpPr>
        <p:spPr>
          <a:xfrm>
            <a:off x="3523885" y="3994414"/>
            <a:ext cx="275481" cy="275481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217225" y="0"/>
                </a:moveTo>
                <a:lnTo>
                  <a:pt x="174114" y="0"/>
                </a:lnTo>
                <a:lnTo>
                  <a:pt x="131838" y="9414"/>
                </a:lnTo>
                <a:lnTo>
                  <a:pt x="92069" y="28243"/>
                </a:lnTo>
                <a:lnTo>
                  <a:pt x="56478" y="56487"/>
                </a:lnTo>
                <a:lnTo>
                  <a:pt x="28239" y="92078"/>
                </a:lnTo>
                <a:lnTo>
                  <a:pt x="9413" y="131848"/>
                </a:lnTo>
                <a:lnTo>
                  <a:pt x="0" y="174123"/>
                </a:lnTo>
                <a:lnTo>
                  <a:pt x="0" y="217235"/>
                </a:lnTo>
                <a:lnTo>
                  <a:pt x="9413" y="259510"/>
                </a:lnTo>
                <a:lnTo>
                  <a:pt x="28239" y="299280"/>
                </a:lnTo>
                <a:lnTo>
                  <a:pt x="56478" y="334871"/>
                </a:lnTo>
                <a:lnTo>
                  <a:pt x="92069" y="363110"/>
                </a:lnTo>
                <a:lnTo>
                  <a:pt x="131838" y="381936"/>
                </a:lnTo>
                <a:lnTo>
                  <a:pt x="174114" y="391349"/>
                </a:lnTo>
                <a:lnTo>
                  <a:pt x="217225" y="391349"/>
                </a:lnTo>
                <a:lnTo>
                  <a:pt x="259501" y="381936"/>
                </a:lnTo>
                <a:lnTo>
                  <a:pt x="299270" y="363110"/>
                </a:lnTo>
                <a:lnTo>
                  <a:pt x="334862" y="334871"/>
                </a:lnTo>
                <a:lnTo>
                  <a:pt x="363101" y="299280"/>
                </a:lnTo>
                <a:lnTo>
                  <a:pt x="381927" y="259510"/>
                </a:lnTo>
                <a:lnTo>
                  <a:pt x="391340" y="217235"/>
                </a:lnTo>
                <a:lnTo>
                  <a:pt x="391340" y="174123"/>
                </a:lnTo>
                <a:lnTo>
                  <a:pt x="381927" y="131848"/>
                </a:lnTo>
                <a:lnTo>
                  <a:pt x="363101" y="92078"/>
                </a:lnTo>
                <a:lnTo>
                  <a:pt x="334862" y="56487"/>
                </a:lnTo>
                <a:lnTo>
                  <a:pt x="299270" y="28243"/>
                </a:lnTo>
                <a:lnTo>
                  <a:pt x="259501" y="9414"/>
                </a:lnTo>
                <a:lnTo>
                  <a:pt x="217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bject 63">
            <a:extLst>
              <a:ext uri="{FF2B5EF4-FFF2-40B4-BE49-F238E27FC236}">
                <a16:creationId xmlns:a16="http://schemas.microsoft.com/office/drawing/2014/main" id="{5FF7BD3E-F756-744E-BDD0-669299D0CA60}"/>
              </a:ext>
            </a:extLst>
          </p:cNvPr>
          <p:cNvSpPr/>
          <p:nvPr/>
        </p:nvSpPr>
        <p:spPr>
          <a:xfrm>
            <a:off x="3523885" y="3994412"/>
            <a:ext cx="275481" cy="275481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334862" y="56478"/>
                </a:moveTo>
                <a:lnTo>
                  <a:pt x="363101" y="92074"/>
                </a:lnTo>
                <a:lnTo>
                  <a:pt x="381927" y="131846"/>
                </a:lnTo>
                <a:lnTo>
                  <a:pt x="391340" y="174124"/>
                </a:lnTo>
                <a:lnTo>
                  <a:pt x="391340" y="217237"/>
                </a:lnTo>
                <a:lnTo>
                  <a:pt x="381927" y="259513"/>
                </a:lnTo>
                <a:lnTo>
                  <a:pt x="363101" y="299283"/>
                </a:lnTo>
                <a:lnTo>
                  <a:pt x="334862" y="334874"/>
                </a:lnTo>
                <a:lnTo>
                  <a:pt x="299270" y="363113"/>
                </a:lnTo>
                <a:lnTo>
                  <a:pt x="259501" y="381940"/>
                </a:lnTo>
                <a:lnTo>
                  <a:pt x="217225" y="391353"/>
                </a:lnTo>
                <a:lnTo>
                  <a:pt x="174114" y="391353"/>
                </a:lnTo>
                <a:lnTo>
                  <a:pt x="131838" y="381940"/>
                </a:lnTo>
                <a:lnTo>
                  <a:pt x="92069" y="363113"/>
                </a:lnTo>
                <a:lnTo>
                  <a:pt x="56478" y="334874"/>
                </a:lnTo>
                <a:lnTo>
                  <a:pt x="28239" y="299283"/>
                </a:lnTo>
                <a:lnTo>
                  <a:pt x="9413" y="259513"/>
                </a:lnTo>
                <a:lnTo>
                  <a:pt x="0" y="217237"/>
                </a:lnTo>
                <a:lnTo>
                  <a:pt x="0" y="174124"/>
                </a:lnTo>
                <a:lnTo>
                  <a:pt x="9413" y="131846"/>
                </a:lnTo>
                <a:lnTo>
                  <a:pt x="28239" y="92074"/>
                </a:lnTo>
                <a:lnTo>
                  <a:pt x="56478" y="56478"/>
                </a:lnTo>
                <a:lnTo>
                  <a:pt x="92069" y="28239"/>
                </a:lnTo>
                <a:lnTo>
                  <a:pt x="131838" y="9413"/>
                </a:lnTo>
                <a:lnTo>
                  <a:pt x="174114" y="0"/>
                </a:lnTo>
                <a:lnTo>
                  <a:pt x="217225" y="0"/>
                </a:lnTo>
                <a:lnTo>
                  <a:pt x="259501" y="9413"/>
                </a:lnTo>
                <a:lnTo>
                  <a:pt x="299270" y="28239"/>
                </a:lnTo>
                <a:lnTo>
                  <a:pt x="334862" y="5647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64">
            <a:extLst>
              <a:ext uri="{FF2B5EF4-FFF2-40B4-BE49-F238E27FC236}">
                <a16:creationId xmlns:a16="http://schemas.microsoft.com/office/drawing/2014/main" id="{EC284378-1F0E-5544-9DD3-181F9018D06A}"/>
              </a:ext>
            </a:extLst>
          </p:cNvPr>
          <p:cNvSpPr txBox="1"/>
          <p:nvPr/>
        </p:nvSpPr>
        <p:spPr>
          <a:xfrm>
            <a:off x="3616782" y="3996294"/>
            <a:ext cx="45719" cy="224461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lang="en-GB" sz="1400" spc="8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65">
            <a:extLst>
              <a:ext uri="{FF2B5EF4-FFF2-40B4-BE49-F238E27FC236}">
                <a16:creationId xmlns:a16="http://schemas.microsoft.com/office/drawing/2014/main" id="{DEA1A666-3098-744B-A501-D1874DBAA0F1}"/>
              </a:ext>
            </a:extLst>
          </p:cNvPr>
          <p:cNvSpPr/>
          <p:nvPr/>
        </p:nvSpPr>
        <p:spPr>
          <a:xfrm>
            <a:off x="3993497" y="5093996"/>
            <a:ext cx="275481" cy="275481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217225" y="0"/>
                </a:moveTo>
                <a:lnTo>
                  <a:pt x="174114" y="0"/>
                </a:lnTo>
                <a:lnTo>
                  <a:pt x="131838" y="9413"/>
                </a:lnTo>
                <a:lnTo>
                  <a:pt x="92069" y="28239"/>
                </a:lnTo>
                <a:lnTo>
                  <a:pt x="56478" y="56478"/>
                </a:lnTo>
                <a:lnTo>
                  <a:pt x="28239" y="92069"/>
                </a:lnTo>
                <a:lnTo>
                  <a:pt x="9413" y="131838"/>
                </a:lnTo>
                <a:lnTo>
                  <a:pt x="0" y="174114"/>
                </a:lnTo>
                <a:lnTo>
                  <a:pt x="0" y="217225"/>
                </a:lnTo>
                <a:lnTo>
                  <a:pt x="9413" y="259501"/>
                </a:lnTo>
                <a:lnTo>
                  <a:pt x="28239" y="299270"/>
                </a:lnTo>
                <a:lnTo>
                  <a:pt x="56478" y="334862"/>
                </a:lnTo>
                <a:lnTo>
                  <a:pt x="92069" y="363105"/>
                </a:lnTo>
                <a:lnTo>
                  <a:pt x="131838" y="381935"/>
                </a:lnTo>
                <a:lnTo>
                  <a:pt x="174114" y="391349"/>
                </a:lnTo>
                <a:lnTo>
                  <a:pt x="217225" y="391349"/>
                </a:lnTo>
                <a:lnTo>
                  <a:pt x="259501" y="381935"/>
                </a:lnTo>
                <a:lnTo>
                  <a:pt x="299270" y="363105"/>
                </a:lnTo>
                <a:lnTo>
                  <a:pt x="334862" y="334862"/>
                </a:lnTo>
                <a:lnTo>
                  <a:pt x="363101" y="299270"/>
                </a:lnTo>
                <a:lnTo>
                  <a:pt x="381927" y="259501"/>
                </a:lnTo>
                <a:lnTo>
                  <a:pt x="391340" y="217225"/>
                </a:lnTo>
                <a:lnTo>
                  <a:pt x="391340" y="174114"/>
                </a:lnTo>
                <a:lnTo>
                  <a:pt x="381927" y="131838"/>
                </a:lnTo>
                <a:lnTo>
                  <a:pt x="363101" y="92069"/>
                </a:lnTo>
                <a:lnTo>
                  <a:pt x="334862" y="56478"/>
                </a:lnTo>
                <a:lnTo>
                  <a:pt x="299270" y="28239"/>
                </a:lnTo>
                <a:lnTo>
                  <a:pt x="259501" y="9413"/>
                </a:lnTo>
                <a:lnTo>
                  <a:pt x="217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66">
            <a:extLst>
              <a:ext uri="{FF2B5EF4-FFF2-40B4-BE49-F238E27FC236}">
                <a16:creationId xmlns:a16="http://schemas.microsoft.com/office/drawing/2014/main" id="{73B7C280-2521-2543-BBE3-2DF302200BC7}"/>
              </a:ext>
            </a:extLst>
          </p:cNvPr>
          <p:cNvSpPr/>
          <p:nvPr/>
        </p:nvSpPr>
        <p:spPr>
          <a:xfrm>
            <a:off x="3993497" y="5093996"/>
            <a:ext cx="275481" cy="275481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334862" y="56478"/>
                </a:moveTo>
                <a:lnTo>
                  <a:pt x="363101" y="92069"/>
                </a:lnTo>
                <a:lnTo>
                  <a:pt x="381927" y="131838"/>
                </a:lnTo>
                <a:lnTo>
                  <a:pt x="391340" y="174114"/>
                </a:lnTo>
                <a:lnTo>
                  <a:pt x="391340" y="217225"/>
                </a:lnTo>
                <a:lnTo>
                  <a:pt x="381927" y="259501"/>
                </a:lnTo>
                <a:lnTo>
                  <a:pt x="363101" y="299270"/>
                </a:lnTo>
                <a:lnTo>
                  <a:pt x="334862" y="334862"/>
                </a:lnTo>
                <a:lnTo>
                  <a:pt x="299270" y="363101"/>
                </a:lnTo>
                <a:lnTo>
                  <a:pt x="259501" y="381927"/>
                </a:lnTo>
                <a:lnTo>
                  <a:pt x="217225" y="391340"/>
                </a:lnTo>
                <a:lnTo>
                  <a:pt x="174114" y="391340"/>
                </a:lnTo>
                <a:lnTo>
                  <a:pt x="131838" y="381927"/>
                </a:lnTo>
                <a:lnTo>
                  <a:pt x="92069" y="363101"/>
                </a:lnTo>
                <a:lnTo>
                  <a:pt x="56478" y="334862"/>
                </a:lnTo>
                <a:lnTo>
                  <a:pt x="28239" y="299270"/>
                </a:lnTo>
                <a:lnTo>
                  <a:pt x="9413" y="259501"/>
                </a:lnTo>
                <a:lnTo>
                  <a:pt x="0" y="217225"/>
                </a:lnTo>
                <a:lnTo>
                  <a:pt x="0" y="174114"/>
                </a:lnTo>
                <a:lnTo>
                  <a:pt x="9413" y="131838"/>
                </a:lnTo>
                <a:lnTo>
                  <a:pt x="28239" y="92069"/>
                </a:lnTo>
                <a:lnTo>
                  <a:pt x="56478" y="56478"/>
                </a:lnTo>
                <a:lnTo>
                  <a:pt x="92069" y="28239"/>
                </a:lnTo>
                <a:lnTo>
                  <a:pt x="131838" y="9413"/>
                </a:lnTo>
                <a:lnTo>
                  <a:pt x="174114" y="0"/>
                </a:lnTo>
                <a:lnTo>
                  <a:pt x="217225" y="0"/>
                </a:lnTo>
                <a:lnTo>
                  <a:pt x="259501" y="9413"/>
                </a:lnTo>
                <a:lnTo>
                  <a:pt x="299270" y="28239"/>
                </a:lnTo>
                <a:lnTo>
                  <a:pt x="334862" y="5647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67">
            <a:extLst>
              <a:ext uri="{FF2B5EF4-FFF2-40B4-BE49-F238E27FC236}">
                <a16:creationId xmlns:a16="http://schemas.microsoft.com/office/drawing/2014/main" id="{7BAD4C9F-CA72-F345-BFFB-ABDE22DDB437}"/>
              </a:ext>
            </a:extLst>
          </p:cNvPr>
          <p:cNvSpPr txBox="1"/>
          <p:nvPr/>
        </p:nvSpPr>
        <p:spPr>
          <a:xfrm>
            <a:off x="4065876" y="5097337"/>
            <a:ext cx="388513" cy="224461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  <a:tabLst>
                <a:tab pos="313421" algn="l"/>
                <a:tab pos="729976" algn="l"/>
              </a:tabLst>
            </a:pPr>
            <a:r>
              <a:rPr lang="en-GB" sz="1400" spc="91" dirty="0">
                <a:latin typeface="Trebuchet MS"/>
                <a:cs typeface="Trebuchet MS"/>
              </a:rPr>
              <a:t>v</a:t>
            </a:r>
            <a:r>
              <a:rPr sz="1400" spc="91" dirty="0">
                <a:latin typeface="Trebuchet MS"/>
                <a:cs typeface="Trebuchet MS"/>
              </a:rPr>
              <a:t>	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68" name="object 6">
            <a:extLst>
              <a:ext uri="{FF2B5EF4-FFF2-40B4-BE49-F238E27FC236}">
                <a16:creationId xmlns:a16="http://schemas.microsoft.com/office/drawing/2014/main" id="{C8FB0501-2985-744A-B2C2-620E200CC642}"/>
              </a:ext>
            </a:extLst>
          </p:cNvPr>
          <p:cNvSpPr txBox="1"/>
          <p:nvPr/>
        </p:nvSpPr>
        <p:spPr>
          <a:xfrm>
            <a:off x="4712008" y="3282267"/>
            <a:ext cx="4320045" cy="2274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07156" rIns="0" bIns="0" rtlCol="0">
            <a:spAutoFit/>
          </a:bodyPr>
          <a:lstStyle/>
          <a:p>
            <a:pPr marL="244665">
              <a:spcBef>
                <a:spcPts val="844"/>
              </a:spcBef>
              <a:tabLst>
                <a:tab pos="1018395" algn="l"/>
                <a:tab pos="1502367" algn="l"/>
                <a:tab pos="3340924" algn="l"/>
              </a:tabLst>
            </a:pPr>
            <a:r>
              <a:rPr sz="1400" spc="-4" dirty="0">
                <a:latin typeface="DejaVu Sans Mono"/>
                <a:cs typeface="DejaVu Sans Mono"/>
              </a:rPr>
              <a:t>private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sz="1400" spc="-4" dirty="0">
                <a:latin typeface="DejaVu Sans Mono"/>
                <a:cs typeface="DejaVu Sans Mono"/>
              </a:rPr>
              <a:t>void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sz="1400" spc="-4" dirty="0">
                <a:solidFill>
                  <a:srgbClr val="1B8E1D"/>
                </a:solidFill>
                <a:latin typeface="DejaVu Sans Mono"/>
                <a:cs typeface="DejaVu Sans Mono"/>
              </a:rPr>
              <a:t>relax</a:t>
            </a:r>
            <a:r>
              <a:rPr sz="1400" spc="-4" dirty="0">
                <a:latin typeface="DejaVu Sans Mono"/>
                <a:cs typeface="DejaVu Sans Mono"/>
              </a:rPr>
              <a:t>(</a:t>
            </a:r>
            <a:r>
              <a:rPr sz="1400" spc="-4" dirty="0" err="1">
                <a:latin typeface="DejaVu Sans Mono"/>
                <a:cs typeface="DejaVu Sans Mono"/>
              </a:rPr>
              <a:t>DirectedEdge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sz="1400" spc="-4" dirty="0">
                <a:latin typeface="DejaVu Sans Mono"/>
                <a:cs typeface="DejaVu Sans Mono"/>
              </a:rPr>
              <a:t>e)</a:t>
            </a:r>
            <a:endParaRPr sz="1400" dirty="0">
              <a:latin typeface="DejaVu Sans Mono"/>
              <a:cs typeface="DejaVu Sans Mono"/>
            </a:endParaRPr>
          </a:p>
          <a:p>
            <a:pPr marL="244665">
              <a:spcBef>
                <a:spcPts val="169"/>
              </a:spcBef>
            </a:pPr>
            <a:r>
              <a:rPr sz="1400" spc="-4" dirty="0">
                <a:latin typeface="DejaVu Sans Mono"/>
                <a:cs typeface="DejaVu Sans Mono"/>
              </a:rPr>
              <a:t>{</a:t>
            </a:r>
            <a:endParaRPr sz="1400" dirty="0">
              <a:latin typeface="DejaVu Sans Mono"/>
              <a:cs typeface="DejaVu Sans Mono"/>
            </a:endParaRPr>
          </a:p>
          <a:p>
            <a:pPr marL="534869">
              <a:spcBef>
                <a:spcPts val="239"/>
              </a:spcBef>
              <a:tabLst>
                <a:tab pos="921957" algn="l"/>
                <a:tab pos="1115278" algn="l"/>
                <a:tab pos="1308599" algn="l"/>
                <a:tab pos="2276543" algn="l"/>
                <a:tab pos="2469864" algn="l"/>
                <a:tab pos="2663631" algn="l"/>
              </a:tabLst>
            </a:pPr>
            <a:r>
              <a:rPr lang="en-GB" sz="1400" spc="-4" dirty="0">
                <a:latin typeface="DejaVu Sans Mono"/>
                <a:cs typeface="DejaVu Sans Mono"/>
              </a:rPr>
              <a:t>I</a:t>
            </a:r>
            <a:r>
              <a:rPr sz="1400" spc="-4" dirty="0" err="1">
                <a:latin typeface="DejaVu Sans Mono"/>
                <a:cs typeface="DejaVu Sans Mono"/>
              </a:rPr>
              <a:t>nt</a:t>
            </a:r>
            <a:r>
              <a:rPr lang="en-GB" sz="1400" spc="-4" dirty="0">
                <a:latin typeface="DejaVu Sans Mono"/>
                <a:cs typeface="DejaVu Sans Mono"/>
              </a:rPr>
              <a:t> u </a:t>
            </a:r>
            <a:r>
              <a:rPr sz="1400" spc="-4" dirty="0">
                <a:latin typeface="DejaVu Sans Mono"/>
                <a:cs typeface="DejaVu Sans Mono"/>
              </a:rPr>
              <a:t>=	</a:t>
            </a:r>
            <a:r>
              <a:rPr sz="1400" spc="-4" dirty="0" err="1">
                <a:latin typeface="DejaVu Sans Mono"/>
                <a:cs typeface="DejaVu Sans Mono"/>
              </a:rPr>
              <a:t>e.from</a:t>
            </a:r>
            <a:r>
              <a:rPr sz="1400" spc="-4" dirty="0">
                <a:latin typeface="DejaVu Sans Mono"/>
                <a:cs typeface="DejaVu Sans Mono"/>
              </a:rPr>
              <a:t>(),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lang="en-GB" sz="1400" spc="-4" dirty="0">
                <a:latin typeface="DejaVu Sans Mono"/>
                <a:cs typeface="DejaVu Sans Mono"/>
              </a:rPr>
              <a:t>v </a:t>
            </a:r>
            <a:r>
              <a:rPr sz="1400" spc="-4" dirty="0">
                <a:latin typeface="DejaVu Sans Mono"/>
                <a:cs typeface="DejaVu Sans Mono"/>
              </a:rPr>
              <a:t>=</a:t>
            </a:r>
            <a:r>
              <a:rPr lang="en-GB" sz="1400" spc="-4" dirty="0">
                <a:latin typeface="DejaVu Sans Mono"/>
                <a:cs typeface="DejaVu Sans Mono"/>
              </a:rPr>
              <a:t> </a:t>
            </a:r>
            <a:r>
              <a:rPr sz="1400" spc="-4" dirty="0">
                <a:latin typeface="DejaVu Sans Mono"/>
                <a:cs typeface="DejaVu Sans Mono"/>
              </a:rPr>
              <a:t>e.to();</a:t>
            </a:r>
            <a:endParaRPr sz="1400" dirty="0">
              <a:latin typeface="DejaVu Sans Mono"/>
              <a:cs typeface="DejaVu Sans Mono"/>
            </a:endParaRPr>
          </a:p>
          <a:p>
            <a:pPr marL="534869">
              <a:spcBef>
                <a:spcPts val="239"/>
              </a:spcBef>
              <a:tabLst>
                <a:tab pos="825074" algn="l"/>
                <a:tab pos="1889455" algn="l"/>
                <a:tab pos="2082776" algn="l"/>
                <a:tab pos="3050273" algn="l"/>
                <a:tab pos="3244040" algn="l"/>
              </a:tabLst>
            </a:pPr>
            <a:r>
              <a:rPr sz="1400" spc="-4" dirty="0">
                <a:latin typeface="DejaVu Sans Mono"/>
                <a:cs typeface="DejaVu Sans Mono"/>
              </a:rPr>
              <a:t>if	(</a:t>
            </a:r>
            <a:r>
              <a:rPr sz="1400" spc="-4" dirty="0" err="1">
                <a:latin typeface="DejaVu Sans Mono"/>
                <a:cs typeface="DejaVu Sans Mono"/>
              </a:rPr>
              <a:t>distTo</a:t>
            </a:r>
            <a:r>
              <a:rPr sz="1400" spc="-4" dirty="0">
                <a:latin typeface="DejaVu Sans Mono"/>
                <a:cs typeface="DejaVu Sans Mono"/>
              </a:rPr>
              <a:t>[</a:t>
            </a:r>
            <a:r>
              <a:rPr lang="en-GB" sz="1400" spc="-4" dirty="0">
                <a:latin typeface="DejaVu Sans Mono"/>
                <a:cs typeface="DejaVu Sans Mono"/>
              </a:rPr>
              <a:t>v</a:t>
            </a:r>
            <a:r>
              <a:rPr sz="1400" spc="-4" dirty="0">
                <a:latin typeface="DejaVu Sans Mono"/>
                <a:cs typeface="DejaVu Sans Mono"/>
              </a:rPr>
              <a:t>]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sz="1400" spc="-4" dirty="0">
                <a:latin typeface="DejaVu Sans Mono"/>
                <a:cs typeface="DejaVu Sans Mono"/>
              </a:rPr>
              <a:t>&gt;</a:t>
            </a:r>
            <a:r>
              <a:rPr lang="en-GB" sz="1400" spc="-4" dirty="0">
                <a:latin typeface="DejaVu Sans Mono"/>
                <a:cs typeface="DejaVu Sans Mono"/>
              </a:rPr>
              <a:t> </a:t>
            </a:r>
            <a:r>
              <a:rPr sz="1400" spc="-4" dirty="0" err="1">
                <a:latin typeface="DejaVu Sans Mono"/>
                <a:cs typeface="DejaVu Sans Mono"/>
              </a:rPr>
              <a:t>distTo</a:t>
            </a:r>
            <a:r>
              <a:rPr sz="1400" spc="-4" dirty="0">
                <a:latin typeface="DejaVu Sans Mono"/>
                <a:cs typeface="DejaVu Sans Mono"/>
              </a:rPr>
              <a:t>[</a:t>
            </a:r>
            <a:r>
              <a:rPr lang="en-GB" sz="1400" spc="-4" dirty="0">
                <a:latin typeface="DejaVu Sans Mono"/>
                <a:cs typeface="DejaVu Sans Mono"/>
              </a:rPr>
              <a:t>u</a:t>
            </a:r>
            <a:r>
              <a:rPr sz="1400" spc="-4" dirty="0">
                <a:latin typeface="DejaVu Sans Mono"/>
                <a:cs typeface="DejaVu Sans Mono"/>
              </a:rPr>
              <a:t>]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sz="1400" spc="-4" dirty="0">
                <a:latin typeface="DejaVu Sans Mono"/>
                <a:cs typeface="DejaVu Sans Mono"/>
              </a:rPr>
              <a:t>+</a:t>
            </a:r>
            <a:r>
              <a:rPr lang="en-US" sz="1400" spc="-4" dirty="0">
                <a:latin typeface="DejaVu Sans Mono"/>
                <a:cs typeface="DejaVu Sans Mono"/>
              </a:rPr>
              <a:t> w(</a:t>
            </a:r>
            <a:r>
              <a:rPr lang="en-US" sz="1400" spc="-4" dirty="0" err="1">
                <a:latin typeface="DejaVu Sans Mono"/>
                <a:cs typeface="DejaVu Sans Mono"/>
              </a:rPr>
              <a:t>u,v</a:t>
            </a:r>
            <a:r>
              <a:rPr lang="en-US" sz="1400" spc="-4" dirty="0">
                <a:latin typeface="DejaVu Sans Mono"/>
                <a:cs typeface="DejaVu Sans Mono"/>
              </a:rPr>
              <a:t>)</a:t>
            </a:r>
            <a:r>
              <a:rPr sz="1400" spc="-4" dirty="0">
                <a:latin typeface="DejaVu Sans Mono"/>
                <a:cs typeface="DejaVu Sans Mono"/>
              </a:rPr>
              <a:t>)</a:t>
            </a:r>
            <a:endParaRPr sz="1400" dirty="0">
              <a:latin typeface="DejaVu Sans Mono"/>
              <a:cs typeface="DejaVu Sans Mono"/>
            </a:endParaRPr>
          </a:p>
          <a:p>
            <a:pPr marL="534869">
              <a:spcBef>
                <a:spcPts val="239"/>
              </a:spcBef>
            </a:pPr>
            <a:r>
              <a:rPr sz="1400" spc="-4" dirty="0">
                <a:latin typeface="DejaVu Sans Mono"/>
                <a:cs typeface="DejaVu Sans Mono"/>
              </a:rPr>
              <a:t>{</a:t>
            </a:r>
            <a:endParaRPr sz="1400" dirty="0">
              <a:latin typeface="DejaVu Sans Mono"/>
              <a:cs typeface="DejaVu Sans Mono"/>
            </a:endParaRPr>
          </a:p>
          <a:p>
            <a:pPr marL="921957" marR="337977">
              <a:lnSpc>
                <a:spcPct val="111100"/>
              </a:lnSpc>
              <a:spcBef>
                <a:spcPts val="70"/>
              </a:spcBef>
              <a:tabLst>
                <a:tab pos="1889455" algn="l"/>
                <a:tab pos="2082776" algn="l"/>
                <a:tab pos="3050273" algn="l"/>
                <a:tab pos="3244040" algn="l"/>
              </a:tabLst>
            </a:pPr>
            <a:r>
              <a:rPr sz="1400" spc="-4" dirty="0" err="1">
                <a:latin typeface="DejaVu Sans Mono"/>
                <a:cs typeface="DejaVu Sans Mono"/>
              </a:rPr>
              <a:t>distTo</a:t>
            </a:r>
            <a:r>
              <a:rPr sz="1400" spc="-4" dirty="0">
                <a:latin typeface="DejaVu Sans Mono"/>
                <a:cs typeface="DejaVu Sans Mono"/>
              </a:rPr>
              <a:t>[</a:t>
            </a:r>
            <a:r>
              <a:rPr lang="en-GB" sz="1400" spc="-4" dirty="0">
                <a:latin typeface="DejaVu Sans Mono"/>
                <a:cs typeface="DejaVu Sans Mono"/>
              </a:rPr>
              <a:t>v</a:t>
            </a:r>
            <a:r>
              <a:rPr sz="1400" spc="-4" dirty="0">
                <a:latin typeface="DejaVu Sans Mono"/>
                <a:cs typeface="DejaVu Sans Mono"/>
              </a:rPr>
              <a:t>]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sz="1400" spc="-4" dirty="0">
                <a:latin typeface="DejaVu Sans Mono"/>
                <a:cs typeface="DejaVu Sans Mono"/>
              </a:rPr>
              <a:t>=</a:t>
            </a:r>
            <a:r>
              <a:rPr lang="en-GB" sz="1400" spc="-4" dirty="0">
                <a:latin typeface="DejaVu Sans Mono"/>
                <a:cs typeface="DejaVu Sans Mono"/>
              </a:rPr>
              <a:t> </a:t>
            </a:r>
            <a:r>
              <a:rPr sz="1400" spc="-4" dirty="0" err="1">
                <a:latin typeface="DejaVu Sans Mono"/>
                <a:cs typeface="DejaVu Sans Mono"/>
              </a:rPr>
              <a:t>distTo</a:t>
            </a:r>
            <a:r>
              <a:rPr sz="1400" spc="-4" dirty="0">
                <a:latin typeface="DejaVu Sans Mono"/>
                <a:cs typeface="DejaVu Sans Mono"/>
              </a:rPr>
              <a:t>[</a:t>
            </a:r>
            <a:r>
              <a:rPr lang="en-GB" sz="1400" spc="-4" dirty="0">
                <a:latin typeface="DejaVu Sans Mono"/>
                <a:cs typeface="DejaVu Sans Mono"/>
              </a:rPr>
              <a:t>u</a:t>
            </a:r>
            <a:r>
              <a:rPr sz="1400" spc="-4" dirty="0">
                <a:latin typeface="DejaVu Sans Mono"/>
                <a:cs typeface="DejaVu Sans Mono"/>
              </a:rPr>
              <a:t>]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sz="1400" spc="-4" dirty="0">
                <a:latin typeface="DejaVu Sans Mono"/>
                <a:cs typeface="DejaVu Sans Mono"/>
              </a:rPr>
              <a:t>+</a:t>
            </a:r>
            <a:r>
              <a:rPr lang="en-US" sz="1400" spc="-4" dirty="0">
                <a:latin typeface="DejaVu Sans Mono"/>
                <a:cs typeface="DejaVu Sans Mono"/>
              </a:rPr>
              <a:t> w(</a:t>
            </a:r>
            <a:r>
              <a:rPr lang="en-US" sz="1400" spc="-4" dirty="0" err="1">
                <a:latin typeface="DejaVu Sans Mono"/>
                <a:cs typeface="DejaVu Sans Mono"/>
              </a:rPr>
              <a:t>u,v</a:t>
            </a:r>
            <a:r>
              <a:rPr lang="en-US" sz="1400" spc="-4" dirty="0">
                <a:latin typeface="DejaVu Sans Mono"/>
                <a:cs typeface="DejaVu Sans Mono"/>
              </a:rPr>
              <a:t>)</a:t>
            </a:r>
            <a:r>
              <a:rPr sz="1400" spc="-4" dirty="0">
                <a:latin typeface="DejaVu Sans Mono"/>
                <a:cs typeface="DejaVu Sans Mono"/>
              </a:rPr>
              <a:t>;  </a:t>
            </a:r>
            <a:endParaRPr lang="en-US" sz="1400" spc="-4" dirty="0">
              <a:latin typeface="DejaVu Sans Mono"/>
              <a:cs typeface="DejaVu Sans Mono"/>
            </a:endParaRPr>
          </a:p>
          <a:p>
            <a:pPr marL="921957" marR="337977">
              <a:lnSpc>
                <a:spcPct val="111100"/>
              </a:lnSpc>
              <a:spcBef>
                <a:spcPts val="70"/>
              </a:spcBef>
              <a:tabLst>
                <a:tab pos="1889455" algn="l"/>
                <a:tab pos="2082776" algn="l"/>
                <a:tab pos="3050273" algn="l"/>
                <a:tab pos="3244040" algn="l"/>
              </a:tabLst>
            </a:pPr>
            <a:r>
              <a:rPr lang="en-GB" sz="1400" spc="-4" dirty="0" err="1">
                <a:latin typeface="DejaVu Sans Mono"/>
                <a:cs typeface="DejaVu Sans Mono"/>
              </a:rPr>
              <a:t>prevNode</a:t>
            </a:r>
            <a:r>
              <a:rPr sz="1400" spc="-4" dirty="0">
                <a:latin typeface="DejaVu Sans Mono"/>
                <a:cs typeface="DejaVu Sans Mono"/>
              </a:rPr>
              <a:t>[</a:t>
            </a:r>
            <a:r>
              <a:rPr lang="en-GB" sz="1400" spc="-4" dirty="0">
                <a:latin typeface="DejaVu Sans Mono"/>
                <a:cs typeface="DejaVu Sans Mono"/>
              </a:rPr>
              <a:t>v</a:t>
            </a:r>
            <a:r>
              <a:rPr sz="1400" spc="-4" dirty="0">
                <a:latin typeface="DejaVu Sans Mono"/>
                <a:cs typeface="DejaVu Sans Mono"/>
              </a:rPr>
              <a:t>]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sz="1400" spc="-4" dirty="0">
                <a:latin typeface="DejaVu Sans Mono"/>
                <a:cs typeface="DejaVu Sans Mono"/>
              </a:rPr>
              <a:t>=</a:t>
            </a:r>
            <a:r>
              <a:rPr lang="en-US" sz="1400" spc="-4" dirty="0">
                <a:latin typeface="DejaVu Sans Mono"/>
                <a:cs typeface="DejaVu Sans Mono"/>
              </a:rPr>
              <a:t> </a:t>
            </a:r>
            <a:r>
              <a:rPr lang="en-GB" sz="1400" spc="-4" dirty="0">
                <a:latin typeface="DejaVu Sans Mono"/>
                <a:cs typeface="DejaVu Sans Mono"/>
              </a:rPr>
              <a:t>u</a:t>
            </a:r>
            <a:r>
              <a:rPr sz="1400" spc="-4" dirty="0">
                <a:latin typeface="DejaVu Sans Mono"/>
                <a:cs typeface="DejaVu Sans Mono"/>
              </a:rPr>
              <a:t>;</a:t>
            </a:r>
            <a:endParaRPr sz="1400" dirty="0">
              <a:latin typeface="DejaVu Sans Mono"/>
              <a:cs typeface="DejaVu Sans Mono"/>
            </a:endParaRPr>
          </a:p>
          <a:p>
            <a:pPr marL="534869">
              <a:spcBef>
                <a:spcPts val="239"/>
              </a:spcBef>
            </a:pPr>
            <a:r>
              <a:rPr sz="1400" spc="-4" dirty="0">
                <a:latin typeface="DejaVu Sans Mono"/>
                <a:cs typeface="DejaVu Sans Mono"/>
              </a:rPr>
              <a:t>}</a:t>
            </a:r>
            <a:endParaRPr sz="1400" dirty="0">
              <a:latin typeface="DejaVu Sans Mono"/>
              <a:cs typeface="DejaVu Sans Mono"/>
            </a:endParaRPr>
          </a:p>
          <a:p>
            <a:pPr marL="244665">
              <a:spcBef>
                <a:spcPts val="239"/>
              </a:spcBef>
            </a:pPr>
            <a:r>
              <a:rPr sz="1400" spc="-4" dirty="0">
                <a:latin typeface="DejaVu Sans Mono"/>
                <a:cs typeface="DejaVu Sans Mono"/>
              </a:rPr>
              <a:t>}</a:t>
            </a:r>
            <a:endParaRPr sz="1400" dirty="0">
              <a:latin typeface="DejaVu Sans Mono"/>
              <a:cs typeface="DejaVu Sans Mono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68F06DF-2F02-A543-AEE0-ACCBC11AC36D}"/>
              </a:ext>
            </a:extLst>
          </p:cNvPr>
          <p:cNvSpPr/>
          <p:nvPr/>
        </p:nvSpPr>
        <p:spPr>
          <a:xfrm>
            <a:off x="3778472" y="5532503"/>
            <a:ext cx="646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-15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60" dirty="0">
                <a:latin typeface="Arial" panose="020B0604020202020204" pitchFamily="34" charset="0"/>
                <a:cs typeface="Arial" panose="020B0604020202020204" pitchFamily="34" charset="0"/>
              </a:rPr>
              <a:t>7.2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8BB790B-FA83-4E45-BE70-AC8CCE883472}"/>
              </a:ext>
            </a:extLst>
          </p:cNvPr>
          <p:cNvSpPr/>
          <p:nvPr/>
        </p:nvSpPr>
        <p:spPr>
          <a:xfrm>
            <a:off x="3334156" y="3377780"/>
            <a:ext cx="1503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1B8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prevNode</a:t>
            </a:r>
            <a:r>
              <a:rPr lang="en-US" sz="1600" dirty="0">
                <a:solidFill>
                  <a:srgbClr val="1B8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[v]=u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164189B-1236-1446-BFDF-0A230A255782}"/>
              </a:ext>
            </a:extLst>
          </p:cNvPr>
          <p:cNvCxnSpPr>
            <a:stCxn id="69" idx="1"/>
          </p:cNvCxnSpPr>
          <p:nvPr/>
        </p:nvCxnSpPr>
        <p:spPr>
          <a:xfrm flipV="1">
            <a:off x="3778472" y="5685159"/>
            <a:ext cx="481660" cy="1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43E0C89-BDB4-D94C-AC2C-BAD479F65F41}"/>
              </a:ext>
            </a:extLst>
          </p:cNvPr>
          <p:cNvCxnSpPr>
            <a:cxnSpLocks/>
          </p:cNvCxnSpPr>
          <p:nvPr/>
        </p:nvCxnSpPr>
        <p:spPr>
          <a:xfrm flipH="1">
            <a:off x="4065876" y="3716334"/>
            <a:ext cx="388513" cy="689970"/>
          </a:xfrm>
          <a:prstGeom prst="straightConnector1">
            <a:avLst/>
          </a:prstGeom>
          <a:ln>
            <a:solidFill>
              <a:srgbClr val="1B8E1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C41E4C7B-82C1-0EA1-64A0-5FCEF240612B}"/>
              </a:ext>
            </a:extLst>
          </p:cNvPr>
          <p:cNvSpPr/>
          <p:nvPr/>
        </p:nvSpPr>
        <p:spPr>
          <a:xfrm>
            <a:off x="4719198" y="5696675"/>
            <a:ext cx="4364415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distTo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[v] = 7.2 &gt;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distTo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[u] + w(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u,v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3.1+1.3 =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distTo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[v]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distTo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[u] + w(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u,v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4.4,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prevNode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[v] = u</a:t>
            </a:r>
          </a:p>
        </p:txBody>
      </p:sp>
      <p:sp>
        <p:nvSpPr>
          <p:cNvPr id="3" name="object 67">
            <a:extLst>
              <a:ext uri="{FF2B5EF4-FFF2-40B4-BE49-F238E27FC236}">
                <a16:creationId xmlns:a16="http://schemas.microsoft.com/office/drawing/2014/main" id="{CD3DC351-1C16-14E0-9FDD-D0741FCDF89A}"/>
              </a:ext>
            </a:extLst>
          </p:cNvPr>
          <p:cNvSpPr txBox="1"/>
          <p:nvPr/>
        </p:nvSpPr>
        <p:spPr>
          <a:xfrm>
            <a:off x="2600576" y="5931411"/>
            <a:ext cx="388513" cy="224461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  <a:tabLst>
                <a:tab pos="313421" algn="l"/>
                <a:tab pos="729976" algn="l"/>
              </a:tabLst>
            </a:pPr>
            <a:r>
              <a:rPr lang="en-GB" sz="1400" spc="91" dirty="0">
                <a:latin typeface="Trebuchet MS"/>
                <a:cs typeface="Trebuchet MS"/>
              </a:rPr>
              <a:t>x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67" name="object 13">
            <a:extLst>
              <a:ext uri="{FF2B5EF4-FFF2-40B4-BE49-F238E27FC236}">
                <a16:creationId xmlns:a16="http://schemas.microsoft.com/office/drawing/2014/main" id="{F0F9A07F-EC9B-852C-37B8-87BF47DB92BA}"/>
              </a:ext>
            </a:extLst>
          </p:cNvPr>
          <p:cNvSpPr/>
          <p:nvPr/>
        </p:nvSpPr>
        <p:spPr>
          <a:xfrm flipV="1">
            <a:off x="1912964" y="3955364"/>
            <a:ext cx="243098" cy="309805"/>
          </a:xfrm>
          <a:custGeom>
            <a:avLst/>
            <a:gdLst/>
            <a:ahLst/>
            <a:cxnLst/>
            <a:rect l="l" t="t" r="r" b="b"/>
            <a:pathLst>
              <a:path w="370204" h="640715">
                <a:moveTo>
                  <a:pt x="370052" y="0"/>
                </a:moveTo>
                <a:lnTo>
                  <a:pt x="363689" y="10998"/>
                </a:lnTo>
                <a:lnTo>
                  <a:pt x="0" y="640435"/>
                </a:lnTo>
              </a:path>
            </a:pathLst>
          </a:custGeom>
          <a:ln w="25400">
            <a:solidFill>
              <a:srgbClr val="8D3124"/>
            </a:solidFill>
            <a:headEnd type="arrow" w="med" len="med"/>
            <a:tailEnd type="none" w="med" len="med"/>
          </a:ln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8309-8101-AA43-BE2B-1A811F53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748"/>
            <a:ext cx="8229600" cy="1143000"/>
          </a:xfrm>
        </p:spPr>
        <p:txBody>
          <a:bodyPr/>
          <a:lstStyle/>
          <a:p>
            <a:r>
              <a:rPr lang="en-US" dirty="0"/>
              <a:t>Generic Shortest-paths Algorithm</a:t>
            </a: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88D378DB-8D58-754B-9634-9969489D7DC9}"/>
              </a:ext>
            </a:extLst>
          </p:cNvPr>
          <p:cNvSpPr/>
          <p:nvPr/>
        </p:nvSpPr>
        <p:spPr>
          <a:xfrm>
            <a:off x="2578825" y="1278429"/>
            <a:ext cx="4530055" cy="2095252"/>
          </a:xfrm>
          <a:custGeom>
            <a:avLst/>
            <a:gdLst/>
            <a:ahLst/>
            <a:cxnLst/>
            <a:rect l="l" t="t" r="r" b="b"/>
            <a:pathLst>
              <a:path w="9398000" h="3060700">
                <a:moveTo>
                  <a:pt x="0" y="0"/>
                </a:moveTo>
                <a:lnTo>
                  <a:pt x="9398000" y="0"/>
                </a:lnTo>
                <a:lnTo>
                  <a:pt x="9398000" y="3060700"/>
                </a:lnTo>
                <a:lnTo>
                  <a:pt x="0" y="30607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899A97CD-9D0C-2644-AAE6-1478C0CC16FB}"/>
              </a:ext>
            </a:extLst>
          </p:cNvPr>
          <p:cNvSpPr txBox="1"/>
          <p:nvPr/>
        </p:nvSpPr>
        <p:spPr>
          <a:xfrm>
            <a:off x="2948120" y="1304271"/>
            <a:ext cx="4013003" cy="193518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sz="1600" dirty="0">
                <a:solidFill>
                  <a:srgbClr val="8D3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Generic algorithm (to compute SPT from</a:t>
            </a:r>
            <a:r>
              <a:rPr lang="en-US" sz="1600" dirty="0">
                <a:solidFill>
                  <a:srgbClr val="8D3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8D3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s)</a:t>
            </a:r>
            <a:endParaRPr lang="en-US" sz="1600" dirty="0">
              <a:solidFill>
                <a:srgbClr val="8D3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  <a:spcAft>
                <a:spcPts val="3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vertex v: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[v] = ∞.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vertex v: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prevNode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[v] = null.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[s] = 0.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until done: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Relax any edge. </a:t>
            </a:r>
            <a:endParaRPr lang="en-US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F3A6F5-2BDD-3541-9E12-2A0C6C1CDCE6}"/>
              </a:ext>
            </a:extLst>
          </p:cNvPr>
          <p:cNvSpPr/>
          <p:nvPr/>
        </p:nvSpPr>
        <p:spPr>
          <a:xfrm>
            <a:off x="796086" y="3410126"/>
            <a:ext cx="7492237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Generic algorithm computes SPT (if it exists) from s.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Pf. </a:t>
            </a:r>
          </a:p>
          <a:p>
            <a:pPr indent="-285750"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Throughout algorithm,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distTo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[v] is the length of a simple path from s to v (and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prevNode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[v] is its previous vertex on the path). </a:t>
            </a:r>
          </a:p>
          <a:p>
            <a:pPr indent="-285750"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Each successful relaxation decreases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distTo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[v] for some v. </a:t>
            </a:r>
          </a:p>
          <a:p>
            <a:pPr indent="-285750"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entry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distTo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[v] can decrease at most a finite number of times.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rgbClr val="1B8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implementations. </a:t>
            </a:r>
            <a:r>
              <a:rPr lang="en-US" sz="1600" dirty="0"/>
              <a:t>How to choose which edge to relax?</a:t>
            </a:r>
          </a:p>
          <a:p>
            <a:pPr indent="-285750"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 1. Dijkstra’s algorithm. (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negative weights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indent="-285750"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 2. Bellman–Ford algorithm. (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weights, can detect negative cycles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indent="-285750">
              <a:spcBef>
                <a:spcPts val="400"/>
              </a:spcBef>
              <a:spcAft>
                <a:spcPts val="4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 3. Topological sort. (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 with no directed cycles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5C1346-3A42-474B-BD38-93D1E7FCFDF5}"/>
              </a:ext>
            </a:extLst>
          </p:cNvPr>
          <p:cNvCxnSpPr>
            <a:cxnSpLocks/>
          </p:cNvCxnSpPr>
          <p:nvPr/>
        </p:nvCxnSpPr>
        <p:spPr>
          <a:xfrm>
            <a:off x="2661846" y="1632874"/>
            <a:ext cx="434636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3DAA9C-CF0B-7147-9516-FA43152E2EFF}"/>
              </a:ext>
            </a:extLst>
          </p:cNvPr>
          <p:cNvCxnSpPr>
            <a:cxnSpLocks/>
          </p:cNvCxnSpPr>
          <p:nvPr/>
        </p:nvCxnSpPr>
        <p:spPr>
          <a:xfrm>
            <a:off x="2661846" y="3293195"/>
            <a:ext cx="434636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B57177-5C79-97AD-5863-E4554B109C32}"/>
              </a:ext>
            </a:extLst>
          </p:cNvPr>
          <p:cNvCxnSpPr>
            <a:cxnSpLocks/>
          </p:cNvCxnSpPr>
          <p:nvPr/>
        </p:nvCxnSpPr>
        <p:spPr>
          <a:xfrm>
            <a:off x="2661846" y="1322170"/>
            <a:ext cx="434636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4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57D7-BE82-091E-A2A2-4CD5D44D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Dijkstra's Algorithm</a:t>
            </a:r>
            <a:endParaRPr lang="en-SE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F02E3-BFC0-4342-8CE7-7C9FE4D45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9048"/>
            <a:ext cx="8229600" cy="544036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Initialization:</a:t>
            </a:r>
          </a:p>
          <a:p>
            <a:pPr lvl="1"/>
            <a:r>
              <a:rPr lang="en-GB" dirty="0"/>
              <a:t>Set the distance to the source vertex as 0 and to all other vertices as infinity.</a:t>
            </a:r>
          </a:p>
          <a:p>
            <a:pPr lvl="1"/>
            <a:r>
              <a:rPr lang="en-GB" dirty="0"/>
              <a:t>Mark all vertices as unvisited and store them in a priority queue.</a:t>
            </a:r>
          </a:p>
          <a:p>
            <a:r>
              <a:rPr lang="en-GB" dirty="0"/>
              <a:t>Main Loop:</a:t>
            </a:r>
          </a:p>
          <a:p>
            <a:pPr lvl="1"/>
            <a:r>
              <a:rPr lang="en-GB" dirty="0"/>
              <a:t>Visit the </a:t>
            </a:r>
            <a:r>
              <a:rPr lang="en-GB" dirty="0">
                <a:solidFill>
                  <a:srgbClr val="FF0000"/>
                </a:solidFill>
              </a:rPr>
              <a:t>unvisited vertex u </a:t>
            </a:r>
            <a:r>
              <a:rPr lang="en-GB" dirty="0"/>
              <a:t>with </a:t>
            </a:r>
            <a:r>
              <a:rPr lang="en-GB" dirty="0">
                <a:solidFill>
                  <a:srgbClr val="FF0000"/>
                </a:solidFill>
              </a:rPr>
              <a:t>the shortest known distance </a:t>
            </a:r>
            <a:r>
              <a:rPr lang="en-GB" dirty="0"/>
              <a:t>from the queue.</a:t>
            </a:r>
          </a:p>
          <a:p>
            <a:pPr lvl="1"/>
            <a:r>
              <a:rPr lang="en-GB" dirty="0"/>
              <a:t>For each </a:t>
            </a:r>
            <a:r>
              <a:rPr lang="en-GB" dirty="0">
                <a:solidFill>
                  <a:srgbClr val="FF0000"/>
                </a:solidFill>
              </a:rPr>
              <a:t>unvisited </a:t>
            </a:r>
            <a:r>
              <a:rPr lang="en-GB" dirty="0" err="1">
                <a:solidFill>
                  <a:srgbClr val="FF0000"/>
                </a:solidFill>
              </a:rPr>
              <a:t>neighbor</a:t>
            </a:r>
            <a:r>
              <a:rPr lang="en-GB" dirty="0">
                <a:solidFill>
                  <a:srgbClr val="FF0000"/>
                </a:solidFill>
              </a:rPr>
              <a:t> vertex v of vertex u</a:t>
            </a:r>
            <a:r>
              <a:rPr lang="en-GB" dirty="0"/>
              <a:t>, calculate its tentative distance through the current vertex. </a:t>
            </a:r>
            <a:r>
              <a:rPr lang="en-GB" dirty="0">
                <a:solidFill>
                  <a:srgbClr val="FF0000"/>
                </a:solidFill>
              </a:rPr>
              <a:t>If this distance is smaller than the previously recorded distance, update it </a:t>
            </a:r>
            <a:r>
              <a:rPr lang="en-US" altLang="zh-CN" dirty="0">
                <a:solidFill>
                  <a:srgbClr val="FF0000"/>
                </a:solidFill>
              </a:rPr>
              <a:t>with edge relaxation for edge </a:t>
            </a:r>
            <a:r>
              <a:rPr lang="en-US" altLang="zh-CN" dirty="0" err="1">
                <a:solidFill>
                  <a:srgbClr val="FF0000"/>
                </a:solidFill>
              </a:rPr>
              <a:t>uv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GB" dirty="0"/>
              <a:t>Mark the current vertex as visited once all its </a:t>
            </a:r>
            <a:r>
              <a:rPr lang="en-GB" dirty="0" err="1"/>
              <a:t>neighbors</a:t>
            </a:r>
            <a:r>
              <a:rPr lang="en-GB" dirty="0"/>
              <a:t> are processed.</a:t>
            </a:r>
          </a:p>
          <a:p>
            <a:r>
              <a:rPr lang="en-GB" dirty="0"/>
              <a:t>Termination:</a:t>
            </a:r>
          </a:p>
          <a:p>
            <a:pPr lvl="1"/>
            <a:r>
              <a:rPr lang="en-GB" dirty="0"/>
              <a:t>The algorithm continues until all reachable vertices are visited.</a:t>
            </a:r>
          </a:p>
          <a:p>
            <a:r>
              <a:rPr lang="en-GB" dirty="0"/>
              <a:t>Time complexity: O(V log V + V) </a:t>
            </a:r>
            <a:r>
              <a:rPr lang="pt-BR" dirty="0"/>
              <a:t>for Binary Heap implementation</a:t>
            </a:r>
            <a:endParaRPr lang="en-GB" dirty="0"/>
          </a:p>
          <a:p>
            <a:r>
              <a:rPr lang="en-GB" dirty="0"/>
              <a:t>Notes:</a:t>
            </a:r>
          </a:p>
          <a:p>
            <a:pPr lvl="1"/>
            <a:r>
              <a:rPr lang="en-GB" dirty="0"/>
              <a:t>Dijkstra’s Algorithm is greedy and optimal: any vertex that has been visited should have its shortest distance to the source. </a:t>
            </a:r>
          </a:p>
          <a:p>
            <a:pPr lvl="1"/>
            <a:r>
              <a:rPr lang="en-GB" dirty="0"/>
              <a:t>It works for both undirected and directed graphs. The only difference is the function for getting the </a:t>
            </a:r>
            <a:r>
              <a:rPr lang="en-GB" dirty="0" err="1"/>
              <a:t>neighbors</a:t>
            </a:r>
            <a:r>
              <a:rPr lang="en-GB" dirty="0"/>
              <a:t> of vertex v, as each undirected edge is treated as two directed edges in opposite directions.)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836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81894-ED3C-6847-A8F6-E89D75C5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>
                <a:latin typeface="Arial"/>
                <a:cs typeface="Arial"/>
              </a:rPr>
              <a:t>Dijkstra’s</a:t>
            </a:r>
            <a:r>
              <a:rPr lang="en-US" spc="95" dirty="0">
                <a:latin typeface="Arial"/>
                <a:cs typeface="Arial"/>
              </a:rPr>
              <a:t> </a:t>
            </a:r>
            <a:r>
              <a:rPr lang="en-US" spc="60" dirty="0">
                <a:latin typeface="Arial"/>
                <a:cs typeface="Arial"/>
              </a:rPr>
              <a:t>Algorithm:	</a:t>
            </a:r>
            <a:r>
              <a:rPr lang="en-US" spc="-35" dirty="0">
                <a:latin typeface="Arial"/>
                <a:cs typeface="Arial"/>
              </a:rPr>
              <a:t>Correctness</a:t>
            </a:r>
            <a:r>
              <a:rPr lang="en-US" spc="40" dirty="0">
                <a:latin typeface="Arial"/>
                <a:cs typeface="Arial"/>
              </a:rPr>
              <a:t> </a:t>
            </a:r>
            <a:r>
              <a:rPr lang="en-US" spc="100" dirty="0">
                <a:latin typeface="Arial"/>
                <a:cs typeface="Arial"/>
              </a:rPr>
              <a:t>Proof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91F16F-E0D0-4B44-B29F-D07184533977}"/>
              </a:ext>
            </a:extLst>
          </p:cNvPr>
          <p:cNvSpPr/>
          <p:nvPr/>
        </p:nvSpPr>
        <p:spPr>
          <a:xfrm>
            <a:off x="725647" y="1469388"/>
            <a:ext cx="7529120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976755" algn="l"/>
              </a:tabLst>
            </a:pPr>
            <a:r>
              <a:rPr lang="en-US" kern="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</a:t>
            </a:r>
            <a:r>
              <a:rPr lang="en-US" spc="8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Dijkstra's</a:t>
            </a:r>
            <a:r>
              <a:rPr lang="en-US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algorithm computes a SPT in any edge-weighted digraph with nonnegative weights.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FC0637-B986-D649-8D49-B067FFEBE17A}"/>
              </a:ext>
            </a:extLst>
          </p:cNvPr>
          <p:cNvSpPr/>
          <p:nvPr/>
        </p:nvSpPr>
        <p:spPr>
          <a:xfrm>
            <a:off x="725647" y="2471684"/>
            <a:ext cx="8631713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US" kern="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Proof.  </a:t>
            </a:r>
          </a:p>
          <a:p>
            <a:pPr marL="298450" indent="-28575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Each edge e = </a:t>
            </a: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u→v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is relaxed exactly once (when vertex u is visited), afterwards:  </a:t>
            </a:r>
          </a:p>
          <a:p>
            <a:pPr marL="755650" lvl="1" indent="-28575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System Font Regular"/>
              <a:buChar char="-"/>
            </a:pP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distTo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[v]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≤  </a:t>
            </a: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distTo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[u] + w(</a:t>
            </a: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u,v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98450" indent="-28575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Inequality holds until algorithm terminates because:</a:t>
            </a:r>
          </a:p>
          <a:p>
            <a:pPr marL="755650" lvl="1" indent="-28575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System Font Regular"/>
              <a:buChar char="-"/>
            </a:pP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distTo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[v] cannot increase</a:t>
            </a:r>
          </a:p>
          <a:p>
            <a:pPr marL="755650" lvl="1" indent="-28575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System Font Regular"/>
              <a:buChar char="-"/>
            </a:pP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distTo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[u] will not change</a:t>
            </a:r>
          </a:p>
          <a:p>
            <a:pPr marL="298450" indent="-28575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Thus, upon termination, shortest-paths optimality conditions hold.	</a:t>
            </a: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C4502B26-D442-2847-84E4-11469612B560}"/>
              </a:ext>
            </a:extLst>
          </p:cNvPr>
          <p:cNvSpPr/>
          <p:nvPr/>
        </p:nvSpPr>
        <p:spPr>
          <a:xfrm>
            <a:off x="4653965" y="5479153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12700" y="0"/>
                </a:lnTo>
                <a:lnTo>
                  <a:pt x="634453" y="0"/>
                </a:lnTo>
              </a:path>
            </a:pathLst>
          </a:custGeom>
          <a:ln w="25400">
            <a:solidFill>
              <a:srgbClr val="8D3124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3C500F34-8116-CE42-BA6F-21A570DA5D85}"/>
              </a:ext>
            </a:extLst>
          </p:cNvPr>
          <p:cNvSpPr/>
          <p:nvPr/>
        </p:nvSpPr>
        <p:spPr>
          <a:xfrm>
            <a:off x="4575212" y="5418193"/>
            <a:ext cx="122555" cy="121920"/>
          </a:xfrm>
          <a:custGeom>
            <a:avLst/>
            <a:gdLst/>
            <a:ahLst/>
            <a:cxnLst/>
            <a:rect l="l" t="t" r="r" b="b"/>
            <a:pathLst>
              <a:path w="122554" h="121920">
                <a:moveTo>
                  <a:pt x="121932" y="0"/>
                </a:moveTo>
                <a:lnTo>
                  <a:pt x="0" y="60960"/>
                </a:lnTo>
                <a:lnTo>
                  <a:pt x="121932" y="121920"/>
                </a:lnTo>
                <a:lnTo>
                  <a:pt x="91452" y="60960"/>
                </a:lnTo>
                <a:lnTo>
                  <a:pt x="121932" y="0"/>
                </a:lnTo>
                <a:close/>
              </a:path>
            </a:pathLst>
          </a:custGeom>
          <a:solidFill>
            <a:srgbClr val="8D3124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DFACCA1C-444B-264D-8B9A-67AE261FC92C}"/>
              </a:ext>
            </a:extLst>
          </p:cNvPr>
          <p:cNvSpPr txBox="1"/>
          <p:nvPr/>
        </p:nvSpPr>
        <p:spPr>
          <a:xfrm>
            <a:off x="5536733" y="5165142"/>
            <a:ext cx="3335071" cy="506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800"/>
              </a:lnSpc>
              <a:spcBef>
                <a:spcPts val="100"/>
              </a:spcBef>
            </a:pPr>
            <a:r>
              <a:rPr sz="1400" dirty="0">
                <a:solidFill>
                  <a:srgbClr val="8D3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choose lowest </a:t>
            </a:r>
            <a:r>
              <a:rPr sz="1400" dirty="0" err="1">
                <a:solidFill>
                  <a:srgbClr val="8D3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distTo</a:t>
            </a:r>
            <a:r>
              <a:rPr sz="1400" dirty="0">
                <a:solidFill>
                  <a:srgbClr val="8D3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400" dirty="0">
                <a:solidFill>
                  <a:srgbClr val="8D3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8D3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value at each step</a:t>
            </a:r>
            <a:r>
              <a:rPr lang="en-US" sz="1400" dirty="0">
                <a:solidFill>
                  <a:srgbClr val="8D3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8D3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edge weights are nonnegative)</a:t>
            </a: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864A8137-3F86-A34E-B607-A336147C43AC}"/>
              </a:ext>
            </a:extLst>
          </p:cNvPr>
          <p:cNvSpPr txBox="1"/>
          <p:nvPr/>
        </p:nvSpPr>
        <p:spPr>
          <a:xfrm>
            <a:off x="5536733" y="4803845"/>
            <a:ext cx="343109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 err="1">
                <a:solidFill>
                  <a:srgbClr val="8D3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distTo</a:t>
            </a:r>
            <a:r>
              <a:rPr lang="en-US" sz="1400" dirty="0">
                <a:solidFill>
                  <a:srgbClr val="8D3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 ] </a:t>
            </a:r>
            <a:r>
              <a:rPr sz="1400" dirty="0">
                <a:solidFill>
                  <a:srgbClr val="8D3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are monotone decreasing</a:t>
            </a: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322B7671-9349-8544-A41E-E6823CC1E58D}"/>
              </a:ext>
            </a:extLst>
          </p:cNvPr>
          <p:cNvSpPr/>
          <p:nvPr/>
        </p:nvSpPr>
        <p:spPr>
          <a:xfrm>
            <a:off x="4650740" y="4971153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12700" y="0"/>
                </a:lnTo>
                <a:lnTo>
                  <a:pt x="634466" y="0"/>
                </a:lnTo>
              </a:path>
            </a:pathLst>
          </a:custGeom>
          <a:ln w="25400">
            <a:solidFill>
              <a:srgbClr val="8D3124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486990CA-5F5D-5748-8445-9822738B7896}"/>
              </a:ext>
            </a:extLst>
          </p:cNvPr>
          <p:cNvSpPr/>
          <p:nvPr/>
        </p:nvSpPr>
        <p:spPr>
          <a:xfrm>
            <a:off x="4572000" y="4910193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91439" y="60960"/>
                </a:lnTo>
                <a:lnTo>
                  <a:pt x="121920" y="0"/>
                </a:lnTo>
                <a:close/>
              </a:path>
            </a:pathLst>
          </a:custGeom>
          <a:solidFill>
            <a:srgbClr val="8D3124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00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1709F-FF7F-468F-86BF-B9A1B50F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77" y="274638"/>
            <a:ext cx="6194323" cy="1143000"/>
          </a:xfrm>
        </p:spPr>
        <p:txBody>
          <a:bodyPr>
            <a:normAutofit fontScale="90000"/>
          </a:bodyPr>
          <a:lstStyle/>
          <a:p>
            <a:r>
              <a:rPr lang="en-GB" sz="2400" dirty="0"/>
              <a:t>Toy Example: </a:t>
            </a:r>
            <a:r>
              <a:rPr lang="en-US" altLang="zh-CN" sz="2400" dirty="0"/>
              <a:t>find shortest path </a:t>
            </a:r>
            <a:r>
              <a:rPr lang="en-GB" sz="2400" dirty="0"/>
              <a:t>starting from source vertex S for undirected graph</a:t>
            </a:r>
            <a:br>
              <a:rPr lang="en-GB" sz="2400" dirty="0"/>
            </a:br>
            <a:r>
              <a:rPr lang="en-GB" sz="2400" dirty="0"/>
              <a:t>SD: Shortest Distance. PN: Previous Node</a:t>
            </a:r>
            <a:endParaRPr lang="en-S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Content Placeholder 4">
                <a:extLst>
                  <a:ext uri="{FF2B5EF4-FFF2-40B4-BE49-F238E27FC236}">
                    <a16:creationId xmlns:a16="http://schemas.microsoft.com/office/drawing/2014/main" id="{50A8CA28-E165-4870-AF58-6347FA3B1CB5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52850" y="1760676"/>
              <a:ext cx="1408679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Content Placeholder 4">
                <a:extLst>
                  <a:ext uri="{FF2B5EF4-FFF2-40B4-BE49-F238E27FC236}">
                    <a16:creationId xmlns:a16="http://schemas.microsoft.com/office/drawing/2014/main" id="{50A8CA28-E165-4870-AF58-6347FA3B1CB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09205134"/>
                  </p:ext>
                </p:extLst>
              </p:nvPr>
            </p:nvGraphicFramePr>
            <p:xfrm>
              <a:off x="252850" y="1760676"/>
              <a:ext cx="1408679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7"/>
                          <a:stretch>
                            <a:fillRect l="-100000" t="-209836" r="-107792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7"/>
                          <a:stretch>
                            <a:fillRect l="-100000" t="-309836" r="-107792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2891DE66-B281-49D8-85A2-203257D9A483}"/>
              </a:ext>
            </a:extLst>
          </p:cNvPr>
          <p:cNvSpPr/>
          <p:nvPr/>
        </p:nvSpPr>
        <p:spPr>
          <a:xfrm>
            <a:off x="1701863" y="2243838"/>
            <a:ext cx="797013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6C436D-180E-4243-8B2A-1CD0C8C2108B}"/>
              </a:ext>
            </a:extLst>
          </p:cNvPr>
          <p:cNvSpPr txBox="1"/>
          <p:nvPr/>
        </p:nvSpPr>
        <p:spPr>
          <a:xfrm>
            <a:off x="1689775" y="194178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Visit S</a:t>
            </a:r>
            <a:endParaRPr lang="en-SE" dirty="0"/>
          </a:p>
        </p:txBody>
      </p:sp>
      <p:graphicFrame>
        <p:nvGraphicFramePr>
          <p:cNvPr id="23" name="Content Placeholder 4">
            <a:extLst>
              <a:ext uri="{FF2B5EF4-FFF2-40B4-BE49-F238E27FC236}">
                <a16:creationId xmlns:a16="http://schemas.microsoft.com/office/drawing/2014/main" id="{9F30B3A7-013C-4AC3-BB04-6F26C80D9C09}"/>
              </a:ext>
            </a:extLst>
          </p:cNvPr>
          <p:cNvGraphicFramePr>
            <a:graphicFrameLocks/>
          </p:cNvGraphicFramePr>
          <p:nvPr/>
        </p:nvGraphicFramePr>
        <p:xfrm>
          <a:off x="2548787" y="1760676"/>
          <a:ext cx="14086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22">
                  <a:extLst>
                    <a:ext uri="{9D8B030D-6E8A-4147-A177-3AD203B41FA5}">
                      <a16:colId xmlns:a16="http://schemas.microsoft.com/office/drawing/2014/main" val="1437393818"/>
                    </a:ext>
                  </a:extLst>
                </a:gridCol>
                <a:gridCol w="468086">
                  <a:extLst>
                    <a:ext uri="{9D8B030D-6E8A-4147-A177-3AD203B41FA5}">
                      <a16:colId xmlns:a16="http://schemas.microsoft.com/office/drawing/2014/main" val="3865283362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2508205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PN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5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3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3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663048"/>
                  </a:ext>
                </a:extLst>
              </a:tr>
            </a:tbl>
          </a:graphicData>
        </a:graphic>
      </p:graphicFrame>
      <p:sp>
        <p:nvSpPr>
          <p:cNvPr id="24" name="Arrow: Right 23">
            <a:extLst>
              <a:ext uri="{FF2B5EF4-FFF2-40B4-BE49-F238E27FC236}">
                <a16:creationId xmlns:a16="http://schemas.microsoft.com/office/drawing/2014/main" id="{9888BDFD-61EB-44AB-A252-96A8BAED76A6}"/>
              </a:ext>
            </a:extLst>
          </p:cNvPr>
          <p:cNvSpPr/>
          <p:nvPr/>
        </p:nvSpPr>
        <p:spPr>
          <a:xfrm>
            <a:off x="4024975" y="2213882"/>
            <a:ext cx="797013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F3EB21-7F96-4D03-8E5D-12A93F3AF584}"/>
              </a:ext>
            </a:extLst>
          </p:cNvPr>
          <p:cNvSpPr txBox="1"/>
          <p:nvPr/>
        </p:nvSpPr>
        <p:spPr>
          <a:xfrm>
            <a:off x="3999262" y="19118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Visit A</a:t>
            </a:r>
            <a:endParaRPr lang="en-SE" dirty="0"/>
          </a:p>
        </p:txBody>
      </p:sp>
      <p:graphicFrame>
        <p:nvGraphicFramePr>
          <p:cNvPr id="26" name="Content Placeholder 4">
            <a:extLst>
              <a:ext uri="{FF2B5EF4-FFF2-40B4-BE49-F238E27FC236}">
                <a16:creationId xmlns:a16="http://schemas.microsoft.com/office/drawing/2014/main" id="{11B67A53-625C-4910-929C-FF446933BD8A}"/>
              </a:ext>
            </a:extLst>
          </p:cNvPr>
          <p:cNvGraphicFramePr>
            <a:graphicFrameLocks/>
          </p:cNvGraphicFramePr>
          <p:nvPr/>
        </p:nvGraphicFramePr>
        <p:xfrm>
          <a:off x="4970374" y="1730720"/>
          <a:ext cx="14086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22">
                  <a:extLst>
                    <a:ext uri="{9D8B030D-6E8A-4147-A177-3AD203B41FA5}">
                      <a16:colId xmlns:a16="http://schemas.microsoft.com/office/drawing/2014/main" val="1437393818"/>
                    </a:ext>
                  </a:extLst>
                </a:gridCol>
                <a:gridCol w="468086">
                  <a:extLst>
                    <a:ext uri="{9D8B030D-6E8A-4147-A177-3AD203B41FA5}">
                      <a16:colId xmlns:a16="http://schemas.microsoft.com/office/drawing/2014/main" val="3865283362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2508205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PN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5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3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3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663048"/>
                  </a:ext>
                </a:extLst>
              </a:tr>
            </a:tbl>
          </a:graphicData>
        </a:graphic>
      </p:graphicFrame>
      <p:sp>
        <p:nvSpPr>
          <p:cNvPr id="27" name="Arrow: Right 26">
            <a:extLst>
              <a:ext uri="{FF2B5EF4-FFF2-40B4-BE49-F238E27FC236}">
                <a16:creationId xmlns:a16="http://schemas.microsoft.com/office/drawing/2014/main" id="{FD669AD3-08DD-4D50-97BA-B1F2CFECDB57}"/>
              </a:ext>
            </a:extLst>
          </p:cNvPr>
          <p:cNvSpPr/>
          <p:nvPr/>
        </p:nvSpPr>
        <p:spPr>
          <a:xfrm>
            <a:off x="6508826" y="2213882"/>
            <a:ext cx="797013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FE9D97-D474-4186-A633-ADBCC282DC78}"/>
              </a:ext>
            </a:extLst>
          </p:cNvPr>
          <p:cNvSpPr txBox="1"/>
          <p:nvPr/>
        </p:nvSpPr>
        <p:spPr>
          <a:xfrm>
            <a:off x="6483113" y="19118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Visit B</a:t>
            </a:r>
            <a:endParaRPr lang="en-SE" dirty="0"/>
          </a:p>
        </p:txBody>
      </p:sp>
      <p:graphicFrame>
        <p:nvGraphicFramePr>
          <p:cNvPr id="29" name="Content Placeholder 4">
            <a:extLst>
              <a:ext uri="{FF2B5EF4-FFF2-40B4-BE49-F238E27FC236}">
                <a16:creationId xmlns:a16="http://schemas.microsoft.com/office/drawing/2014/main" id="{9C689F82-50E0-4AE8-B8C2-AA57C57D6A8B}"/>
              </a:ext>
            </a:extLst>
          </p:cNvPr>
          <p:cNvGraphicFramePr>
            <a:graphicFrameLocks/>
          </p:cNvGraphicFramePr>
          <p:nvPr/>
        </p:nvGraphicFramePr>
        <p:xfrm>
          <a:off x="7454225" y="1730720"/>
          <a:ext cx="14086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22">
                  <a:extLst>
                    <a:ext uri="{9D8B030D-6E8A-4147-A177-3AD203B41FA5}">
                      <a16:colId xmlns:a16="http://schemas.microsoft.com/office/drawing/2014/main" val="1437393818"/>
                    </a:ext>
                  </a:extLst>
                </a:gridCol>
                <a:gridCol w="468086">
                  <a:extLst>
                    <a:ext uri="{9D8B030D-6E8A-4147-A177-3AD203B41FA5}">
                      <a16:colId xmlns:a16="http://schemas.microsoft.com/office/drawing/2014/main" val="3865283362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2508205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PN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5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3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3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663048"/>
                  </a:ext>
                </a:extLst>
              </a:tr>
            </a:tbl>
          </a:graphicData>
        </a:graphic>
      </p:graphicFrame>
      <p:grpSp>
        <p:nvGrpSpPr>
          <p:cNvPr id="30" name="Group 4">
            <a:extLst>
              <a:ext uri="{FF2B5EF4-FFF2-40B4-BE49-F238E27FC236}">
                <a16:creationId xmlns:a16="http://schemas.microsoft.com/office/drawing/2014/main" id="{66A9BBF1-E56F-44E1-B349-BF414B5050DC}"/>
              </a:ext>
            </a:extLst>
          </p:cNvPr>
          <p:cNvGrpSpPr>
            <a:grpSpLocks/>
          </p:cNvGrpSpPr>
          <p:nvPr/>
        </p:nvGrpSpPr>
        <p:grpSpPr bwMode="auto">
          <a:xfrm>
            <a:off x="8704" y="3932041"/>
            <a:ext cx="533400" cy="533400"/>
            <a:chOff x="1824" y="2736"/>
            <a:chExt cx="336" cy="336"/>
          </a:xfrm>
        </p:grpSpPr>
        <p:sp>
          <p:nvSpPr>
            <p:cNvPr id="31" name="Oval 5">
              <a:extLst>
                <a:ext uri="{FF2B5EF4-FFF2-40B4-BE49-F238E27FC236}">
                  <a16:creationId xmlns:a16="http://schemas.microsoft.com/office/drawing/2014/main" id="{F0C92A47-7D3C-46E7-8B83-3E7B73069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20087CB9-C25C-4F37-852A-6B50D3934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7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33" name="Group 7">
            <a:extLst>
              <a:ext uri="{FF2B5EF4-FFF2-40B4-BE49-F238E27FC236}">
                <a16:creationId xmlns:a16="http://schemas.microsoft.com/office/drawing/2014/main" id="{B71EE6D1-0048-43B7-8803-46050FBCA554}"/>
              </a:ext>
            </a:extLst>
          </p:cNvPr>
          <p:cNvGrpSpPr>
            <a:grpSpLocks/>
          </p:cNvGrpSpPr>
          <p:nvPr/>
        </p:nvGrpSpPr>
        <p:grpSpPr bwMode="auto">
          <a:xfrm>
            <a:off x="1165772" y="3495948"/>
            <a:ext cx="533400" cy="533400"/>
            <a:chOff x="1824" y="2736"/>
            <a:chExt cx="336" cy="336"/>
          </a:xfrm>
        </p:grpSpPr>
        <p:sp>
          <p:nvSpPr>
            <p:cNvPr id="34" name="Oval 8">
              <a:extLst>
                <a:ext uri="{FF2B5EF4-FFF2-40B4-BE49-F238E27FC236}">
                  <a16:creationId xmlns:a16="http://schemas.microsoft.com/office/drawing/2014/main" id="{123BA9D5-0979-4E38-A262-532676CE2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5" name="Text Box 9">
              <a:extLst>
                <a:ext uri="{FF2B5EF4-FFF2-40B4-BE49-F238E27FC236}">
                  <a16:creationId xmlns:a16="http://schemas.microsoft.com/office/drawing/2014/main" id="{0146D7D3-B350-4866-B8E6-9D50DDE37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63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5F2ED05F-ACEB-43CE-8625-920F35D516FF}"/>
              </a:ext>
            </a:extLst>
          </p:cNvPr>
          <p:cNvGrpSpPr>
            <a:grpSpLocks/>
          </p:cNvGrpSpPr>
          <p:nvPr/>
        </p:nvGrpSpPr>
        <p:grpSpPr bwMode="auto">
          <a:xfrm>
            <a:off x="1151704" y="4694041"/>
            <a:ext cx="533400" cy="533400"/>
            <a:chOff x="1824" y="2736"/>
            <a:chExt cx="336" cy="336"/>
          </a:xfrm>
        </p:grpSpPr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B4DDBF78-6DC4-40E9-93C4-2EEA903D2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8" name="Text Box 12">
              <a:extLst>
                <a:ext uri="{FF2B5EF4-FFF2-40B4-BE49-F238E27FC236}">
                  <a16:creationId xmlns:a16="http://schemas.microsoft.com/office/drawing/2014/main" id="{55DB6356-01BD-407D-83E7-77EC1BE93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7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39" name="Line 19">
            <a:extLst>
              <a:ext uri="{FF2B5EF4-FFF2-40B4-BE49-F238E27FC236}">
                <a16:creationId xmlns:a16="http://schemas.microsoft.com/office/drawing/2014/main" id="{0D1E76A4-DE99-45CB-8542-19184D05BE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104" y="3858325"/>
            <a:ext cx="685800" cy="2517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Line 20">
            <a:extLst>
              <a:ext uri="{FF2B5EF4-FFF2-40B4-BE49-F238E27FC236}">
                <a16:creationId xmlns:a16="http://schemas.microsoft.com/office/drawing/2014/main" id="{202D2CB3-8007-4DFA-B7D0-378D2230A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056" y="4389362"/>
            <a:ext cx="685800" cy="457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" name="Line 23">
            <a:extLst>
              <a:ext uri="{FF2B5EF4-FFF2-40B4-BE49-F238E27FC236}">
                <a16:creationId xmlns:a16="http://schemas.microsoft.com/office/drawing/2014/main" id="{B2B7ED10-8416-4DE6-9D56-C518A9EA51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6504" y="4008241"/>
            <a:ext cx="0" cy="685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2" name="Text Box 26">
            <a:extLst>
              <a:ext uri="{FF2B5EF4-FFF2-40B4-BE49-F238E27FC236}">
                <a16:creationId xmlns:a16="http://schemas.microsoft.com/office/drawing/2014/main" id="{3DA08BCE-3B33-479C-AB7E-968B8EB3D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05" y="4479729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3" name="Text Box 27">
            <a:extLst>
              <a:ext uri="{FF2B5EF4-FFF2-40B4-BE49-F238E27FC236}">
                <a16:creationId xmlns:a16="http://schemas.microsoft.com/office/drawing/2014/main" id="{20A8D519-A553-44A9-9D5D-C35BB2DE3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804" y="412916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D13AEC08-AAFB-42C0-AAC8-64387056E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39" y="368633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Content Placeholder 4">
                <a:extLst>
                  <a:ext uri="{FF2B5EF4-FFF2-40B4-BE49-F238E27FC236}">
                    <a16:creationId xmlns:a16="http://schemas.microsoft.com/office/drawing/2014/main" id="{41B519C0-1B9C-413E-8197-4951B0472FF3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04464" y="5260559"/>
              <a:ext cx="1408679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Content Placeholder 4">
                <a:extLst>
                  <a:ext uri="{FF2B5EF4-FFF2-40B4-BE49-F238E27FC236}">
                    <a16:creationId xmlns:a16="http://schemas.microsoft.com/office/drawing/2014/main" id="{41B519C0-1B9C-413E-8197-4951B0472FF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14967214"/>
                  </p:ext>
                </p:extLst>
              </p:nvPr>
            </p:nvGraphicFramePr>
            <p:xfrm>
              <a:off x="104464" y="5260559"/>
              <a:ext cx="1408679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1622">
                      <a:extLst>
                        <a:ext uri="{9D8B030D-6E8A-4147-A177-3AD203B41FA5}">
                          <a16:colId xmlns:a16="http://schemas.microsoft.com/office/drawing/2014/main" val="1437393818"/>
                        </a:ext>
                      </a:extLst>
                    </a:gridCol>
                    <a:gridCol w="468086">
                      <a:extLst>
                        <a:ext uri="{9D8B030D-6E8A-4147-A177-3AD203B41FA5}">
                          <a16:colId xmlns:a16="http://schemas.microsoft.com/office/drawing/2014/main" val="3865283362"/>
                        </a:ext>
                      </a:extLst>
                    </a:gridCol>
                    <a:gridCol w="478971">
                      <a:extLst>
                        <a:ext uri="{9D8B030D-6E8A-4147-A177-3AD203B41FA5}">
                          <a16:colId xmlns:a16="http://schemas.microsoft.com/office/drawing/2014/main" val="2508205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PN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259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63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8"/>
                          <a:stretch>
                            <a:fillRect l="-100000" t="-209836" r="-107792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93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8"/>
                          <a:stretch>
                            <a:fillRect l="-100000" t="-309836" r="-107792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6630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6" name="Arrow: Right 45">
            <a:extLst>
              <a:ext uri="{FF2B5EF4-FFF2-40B4-BE49-F238E27FC236}">
                <a16:creationId xmlns:a16="http://schemas.microsoft.com/office/drawing/2014/main" id="{9ACF452D-FC12-4C5C-A5EF-DE3C77CF9E5B}"/>
              </a:ext>
            </a:extLst>
          </p:cNvPr>
          <p:cNvSpPr/>
          <p:nvPr/>
        </p:nvSpPr>
        <p:spPr>
          <a:xfrm>
            <a:off x="1553477" y="5743721"/>
            <a:ext cx="797013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BE15F3-F6AF-4D26-81C4-99FCCC935682}"/>
              </a:ext>
            </a:extLst>
          </p:cNvPr>
          <p:cNvSpPr txBox="1"/>
          <p:nvPr/>
        </p:nvSpPr>
        <p:spPr>
          <a:xfrm>
            <a:off x="1541389" y="5441663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Visit S</a:t>
            </a:r>
            <a:endParaRPr lang="en-SE" dirty="0"/>
          </a:p>
        </p:txBody>
      </p:sp>
      <p:graphicFrame>
        <p:nvGraphicFramePr>
          <p:cNvPr id="48" name="Content Placeholder 4">
            <a:extLst>
              <a:ext uri="{FF2B5EF4-FFF2-40B4-BE49-F238E27FC236}">
                <a16:creationId xmlns:a16="http://schemas.microsoft.com/office/drawing/2014/main" id="{621E2ABA-F97A-4427-829B-F465DE7E3EB8}"/>
              </a:ext>
            </a:extLst>
          </p:cNvPr>
          <p:cNvGraphicFramePr>
            <a:graphicFrameLocks/>
          </p:cNvGraphicFramePr>
          <p:nvPr/>
        </p:nvGraphicFramePr>
        <p:xfrm>
          <a:off x="2400401" y="5260559"/>
          <a:ext cx="14086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22">
                  <a:extLst>
                    <a:ext uri="{9D8B030D-6E8A-4147-A177-3AD203B41FA5}">
                      <a16:colId xmlns:a16="http://schemas.microsoft.com/office/drawing/2014/main" val="1437393818"/>
                    </a:ext>
                  </a:extLst>
                </a:gridCol>
                <a:gridCol w="468086">
                  <a:extLst>
                    <a:ext uri="{9D8B030D-6E8A-4147-A177-3AD203B41FA5}">
                      <a16:colId xmlns:a16="http://schemas.microsoft.com/office/drawing/2014/main" val="3865283362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2508205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PN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5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3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3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663048"/>
                  </a:ext>
                </a:extLst>
              </a:tr>
            </a:tbl>
          </a:graphicData>
        </a:graphic>
      </p:graphicFrame>
      <p:sp>
        <p:nvSpPr>
          <p:cNvPr id="49" name="Arrow: Right 48">
            <a:extLst>
              <a:ext uri="{FF2B5EF4-FFF2-40B4-BE49-F238E27FC236}">
                <a16:creationId xmlns:a16="http://schemas.microsoft.com/office/drawing/2014/main" id="{C18CF408-5185-45BB-AEA6-C822513641D9}"/>
              </a:ext>
            </a:extLst>
          </p:cNvPr>
          <p:cNvSpPr/>
          <p:nvPr/>
        </p:nvSpPr>
        <p:spPr>
          <a:xfrm>
            <a:off x="3876589" y="5713765"/>
            <a:ext cx="797013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573C0E9-D9F7-477E-A844-487E9A3BAA80}"/>
              </a:ext>
            </a:extLst>
          </p:cNvPr>
          <p:cNvSpPr txBox="1"/>
          <p:nvPr/>
        </p:nvSpPr>
        <p:spPr>
          <a:xfrm>
            <a:off x="3850876" y="541170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Visit A</a:t>
            </a:r>
            <a:endParaRPr lang="en-SE" dirty="0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C552F649-CBE1-4404-B215-585C88F7F51D}"/>
              </a:ext>
            </a:extLst>
          </p:cNvPr>
          <p:cNvSpPr/>
          <p:nvPr/>
        </p:nvSpPr>
        <p:spPr>
          <a:xfrm>
            <a:off x="6360440" y="5713765"/>
            <a:ext cx="797013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E50D2F-8F7F-4FCD-8671-95376F18E0AB}"/>
              </a:ext>
            </a:extLst>
          </p:cNvPr>
          <p:cNvSpPr txBox="1"/>
          <p:nvPr/>
        </p:nvSpPr>
        <p:spPr>
          <a:xfrm>
            <a:off x="6334727" y="541170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Visit B</a:t>
            </a:r>
            <a:endParaRPr lang="en-SE" dirty="0"/>
          </a:p>
        </p:txBody>
      </p:sp>
      <p:graphicFrame>
        <p:nvGraphicFramePr>
          <p:cNvPr id="53" name="Content Placeholder 4">
            <a:extLst>
              <a:ext uri="{FF2B5EF4-FFF2-40B4-BE49-F238E27FC236}">
                <a16:creationId xmlns:a16="http://schemas.microsoft.com/office/drawing/2014/main" id="{41828CC2-5B48-4C27-9FE2-AEA5D07BB410}"/>
              </a:ext>
            </a:extLst>
          </p:cNvPr>
          <p:cNvGraphicFramePr>
            <a:graphicFrameLocks/>
          </p:cNvGraphicFramePr>
          <p:nvPr/>
        </p:nvGraphicFramePr>
        <p:xfrm>
          <a:off x="7305839" y="5230603"/>
          <a:ext cx="14086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22">
                  <a:extLst>
                    <a:ext uri="{9D8B030D-6E8A-4147-A177-3AD203B41FA5}">
                      <a16:colId xmlns:a16="http://schemas.microsoft.com/office/drawing/2014/main" val="1437393818"/>
                    </a:ext>
                  </a:extLst>
                </a:gridCol>
                <a:gridCol w="468086">
                  <a:extLst>
                    <a:ext uri="{9D8B030D-6E8A-4147-A177-3AD203B41FA5}">
                      <a16:colId xmlns:a16="http://schemas.microsoft.com/office/drawing/2014/main" val="3865283362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2508205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PN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5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3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3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663048"/>
                  </a:ext>
                </a:extLst>
              </a:tr>
            </a:tbl>
          </a:graphicData>
        </a:graphic>
      </p:graphicFrame>
      <p:grpSp>
        <p:nvGrpSpPr>
          <p:cNvPr id="69" name="Group 4">
            <a:extLst>
              <a:ext uri="{FF2B5EF4-FFF2-40B4-BE49-F238E27FC236}">
                <a16:creationId xmlns:a16="http://schemas.microsoft.com/office/drawing/2014/main" id="{032D331E-844B-40AE-9C3B-18BED307DECC}"/>
              </a:ext>
            </a:extLst>
          </p:cNvPr>
          <p:cNvGrpSpPr>
            <a:grpSpLocks/>
          </p:cNvGrpSpPr>
          <p:nvPr/>
        </p:nvGrpSpPr>
        <p:grpSpPr bwMode="auto">
          <a:xfrm>
            <a:off x="87747" y="440365"/>
            <a:ext cx="533400" cy="533400"/>
            <a:chOff x="1824" y="2736"/>
            <a:chExt cx="336" cy="336"/>
          </a:xfrm>
        </p:grpSpPr>
        <p:sp>
          <p:nvSpPr>
            <p:cNvPr id="70" name="Oval 5">
              <a:extLst>
                <a:ext uri="{FF2B5EF4-FFF2-40B4-BE49-F238E27FC236}">
                  <a16:creationId xmlns:a16="http://schemas.microsoft.com/office/drawing/2014/main" id="{4012C6F4-03A0-4F73-8BF7-0256BCEF8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1" name="Text Box 6">
              <a:extLst>
                <a:ext uri="{FF2B5EF4-FFF2-40B4-BE49-F238E27FC236}">
                  <a16:creationId xmlns:a16="http://schemas.microsoft.com/office/drawing/2014/main" id="{84E5EED4-0DA2-4A0F-8C51-9E9CBE79C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7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72" name="Group 7">
            <a:extLst>
              <a:ext uri="{FF2B5EF4-FFF2-40B4-BE49-F238E27FC236}">
                <a16:creationId xmlns:a16="http://schemas.microsoft.com/office/drawing/2014/main" id="{18DD0B5F-59CD-4846-9FD7-28534C2EE1F5}"/>
              </a:ext>
            </a:extLst>
          </p:cNvPr>
          <p:cNvGrpSpPr>
            <a:grpSpLocks/>
          </p:cNvGrpSpPr>
          <p:nvPr/>
        </p:nvGrpSpPr>
        <p:grpSpPr bwMode="auto">
          <a:xfrm>
            <a:off x="1244815" y="4272"/>
            <a:ext cx="533400" cy="533400"/>
            <a:chOff x="1824" y="2736"/>
            <a:chExt cx="336" cy="336"/>
          </a:xfrm>
        </p:grpSpPr>
        <p:sp>
          <p:nvSpPr>
            <p:cNvPr id="73" name="Oval 8">
              <a:extLst>
                <a:ext uri="{FF2B5EF4-FFF2-40B4-BE49-F238E27FC236}">
                  <a16:creationId xmlns:a16="http://schemas.microsoft.com/office/drawing/2014/main" id="{CC277830-2CED-438B-9A9B-219716723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4" name="Text Box 9">
              <a:extLst>
                <a:ext uri="{FF2B5EF4-FFF2-40B4-BE49-F238E27FC236}">
                  <a16:creationId xmlns:a16="http://schemas.microsoft.com/office/drawing/2014/main" id="{7DE1C50B-27C8-4BB8-9C9A-E696100CD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63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75" name="Group 10">
            <a:extLst>
              <a:ext uri="{FF2B5EF4-FFF2-40B4-BE49-F238E27FC236}">
                <a16:creationId xmlns:a16="http://schemas.microsoft.com/office/drawing/2014/main" id="{3F0923AF-EF7F-4832-9F38-E9B2E69A2759}"/>
              </a:ext>
            </a:extLst>
          </p:cNvPr>
          <p:cNvGrpSpPr>
            <a:grpSpLocks/>
          </p:cNvGrpSpPr>
          <p:nvPr/>
        </p:nvGrpSpPr>
        <p:grpSpPr bwMode="auto">
          <a:xfrm>
            <a:off x="1230747" y="1202365"/>
            <a:ext cx="533400" cy="533400"/>
            <a:chOff x="1824" y="2736"/>
            <a:chExt cx="336" cy="336"/>
          </a:xfrm>
        </p:grpSpPr>
        <p:sp>
          <p:nvSpPr>
            <p:cNvPr id="76" name="Oval 11">
              <a:extLst>
                <a:ext uri="{FF2B5EF4-FFF2-40B4-BE49-F238E27FC236}">
                  <a16:creationId xmlns:a16="http://schemas.microsoft.com/office/drawing/2014/main" id="{D355A455-6483-42BB-9D43-A8F1B864E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rgbClr val="66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7" name="Text Box 12">
              <a:extLst>
                <a:ext uri="{FF2B5EF4-FFF2-40B4-BE49-F238E27FC236}">
                  <a16:creationId xmlns:a16="http://schemas.microsoft.com/office/drawing/2014/main" id="{A1FED9DF-1433-4E4F-A9C4-0A38BA99D1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7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S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78" name="Line 19">
            <a:extLst>
              <a:ext uri="{FF2B5EF4-FFF2-40B4-BE49-F238E27FC236}">
                <a16:creationId xmlns:a16="http://schemas.microsoft.com/office/drawing/2014/main" id="{1E87E8E6-E95E-40D1-8007-987E011438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147" y="366649"/>
            <a:ext cx="685800" cy="25179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9" name="Line 20">
            <a:extLst>
              <a:ext uri="{FF2B5EF4-FFF2-40B4-BE49-F238E27FC236}">
                <a16:creationId xmlns:a16="http://schemas.microsoft.com/office/drawing/2014/main" id="{FF5D87FA-007B-49A6-AB11-94C7BA1B9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221" y="897565"/>
            <a:ext cx="613382" cy="50778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0" name="Line 23">
            <a:extLst>
              <a:ext uri="{FF2B5EF4-FFF2-40B4-BE49-F238E27FC236}">
                <a16:creationId xmlns:a16="http://schemas.microsoft.com/office/drawing/2014/main" id="{31CB08B6-12F0-4E0B-A84F-D927AFC905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35547" y="516565"/>
            <a:ext cx="0" cy="685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1" name="Text Box 26">
            <a:extLst>
              <a:ext uri="{FF2B5EF4-FFF2-40B4-BE49-F238E27FC236}">
                <a16:creationId xmlns:a16="http://schemas.microsoft.com/office/drawing/2014/main" id="{BFF5923F-B75C-4118-ACC9-1774D7ED4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48" y="98805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2" name="Text Box 27">
            <a:extLst>
              <a:ext uri="{FF2B5EF4-FFF2-40B4-BE49-F238E27FC236}">
                <a16:creationId xmlns:a16="http://schemas.microsoft.com/office/drawing/2014/main" id="{61C5D7E5-AA0A-48AA-BD9E-2873433DC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847" y="637489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3" name="Text Box 28">
            <a:extLst>
              <a:ext uri="{FF2B5EF4-FFF2-40B4-BE49-F238E27FC236}">
                <a16:creationId xmlns:a16="http://schemas.microsoft.com/office/drawing/2014/main" id="{50444C7E-0593-409C-9916-9FEA3A356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60" y="194662"/>
            <a:ext cx="437444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SE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7E775F8-1388-4FDD-9F0C-220C52AD092E}"/>
              </a:ext>
            </a:extLst>
          </p:cNvPr>
          <p:cNvCxnSpPr/>
          <p:nvPr/>
        </p:nvCxnSpPr>
        <p:spPr>
          <a:xfrm>
            <a:off x="163947" y="3393015"/>
            <a:ext cx="888157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Content Placeholder 4">
            <a:extLst>
              <a:ext uri="{FF2B5EF4-FFF2-40B4-BE49-F238E27FC236}">
                <a16:creationId xmlns:a16="http://schemas.microsoft.com/office/drawing/2014/main" id="{E0E7E61E-F2AD-47D6-A765-1C2891F461C7}"/>
              </a:ext>
            </a:extLst>
          </p:cNvPr>
          <p:cNvGraphicFramePr>
            <a:graphicFrameLocks/>
          </p:cNvGraphicFramePr>
          <p:nvPr/>
        </p:nvGraphicFramePr>
        <p:xfrm>
          <a:off x="4773833" y="5248155"/>
          <a:ext cx="14086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22">
                  <a:extLst>
                    <a:ext uri="{9D8B030D-6E8A-4147-A177-3AD203B41FA5}">
                      <a16:colId xmlns:a16="http://schemas.microsoft.com/office/drawing/2014/main" val="1437393818"/>
                    </a:ext>
                  </a:extLst>
                </a:gridCol>
                <a:gridCol w="468086">
                  <a:extLst>
                    <a:ext uri="{9D8B030D-6E8A-4147-A177-3AD203B41FA5}">
                      <a16:colId xmlns:a16="http://schemas.microsoft.com/office/drawing/2014/main" val="3865283362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2508205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PN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5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3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3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663048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0823F949-5359-65C4-4829-7DED05D6FB7A}"/>
              </a:ext>
            </a:extLst>
          </p:cNvPr>
          <p:cNvSpPr txBox="1">
            <a:spLocks/>
          </p:cNvSpPr>
          <p:nvPr/>
        </p:nvSpPr>
        <p:spPr>
          <a:xfrm>
            <a:off x="1985135" y="1680565"/>
            <a:ext cx="71397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0854011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a48a9ac-7937-4134-8b13-3620bf967764}" enabled="1" method="Privileged" siteId="{5a4ba6f9-f531-4f32-9467-398f19e69de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41207</TotalTime>
  <Words>4473</Words>
  <Application>Microsoft Office PowerPoint</Application>
  <PresentationFormat>On-screen Show (4:3)</PresentationFormat>
  <Paragraphs>1130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DejaVu Sans Mono</vt:lpstr>
      <vt:lpstr>LucidaGrande</vt:lpstr>
      <vt:lpstr>System Font Regular</vt:lpstr>
      <vt:lpstr>Arial</vt:lpstr>
      <vt:lpstr>Calibri</vt:lpstr>
      <vt:lpstr>Cambria Math</vt:lpstr>
      <vt:lpstr>Helvetica</vt:lpstr>
      <vt:lpstr>Nunito</vt:lpstr>
      <vt:lpstr>Times</vt:lpstr>
      <vt:lpstr>Times New Roman</vt:lpstr>
      <vt:lpstr>Trebuchet MS</vt:lpstr>
      <vt:lpstr>Wingdings</vt:lpstr>
      <vt:lpstr>Office Theme</vt:lpstr>
      <vt:lpstr>Lecture 5.0 Shortest Paths</vt:lpstr>
      <vt:lpstr>Lecture Goals</vt:lpstr>
      <vt:lpstr>Lecture Goals</vt:lpstr>
      <vt:lpstr>Shortest Paths in an Edge-weighted Digraph</vt:lpstr>
      <vt:lpstr>Edge Relaxation</vt:lpstr>
      <vt:lpstr>Generic Shortest-paths Algorithm</vt:lpstr>
      <vt:lpstr>Dijkstra's Algorithm</vt:lpstr>
      <vt:lpstr>Dijkstra’s Algorithm: Correctness Proof</vt:lpstr>
      <vt:lpstr>Toy Example: find shortest path starting from source vertex S for undirected graph SD: Shortest Distance. PN: Previous Node</vt:lpstr>
      <vt:lpstr>Toy Example: find shortest path starting from source vertex S for directed graph</vt:lpstr>
      <vt:lpstr>Example Graph</vt:lpstr>
      <vt:lpstr>Initialize</vt:lpstr>
      <vt:lpstr>Visit vertex A</vt:lpstr>
      <vt:lpstr>Visit vertex B</vt:lpstr>
      <vt:lpstr>Visit vertex D</vt:lpstr>
      <vt:lpstr>Visit vertex E</vt:lpstr>
      <vt:lpstr>Visit vertex F</vt:lpstr>
      <vt:lpstr>Visit vertex C</vt:lpstr>
      <vt:lpstr>End of Algorithm</vt:lpstr>
      <vt:lpstr>Getting the Shortest Path from A to C</vt:lpstr>
      <vt:lpstr>Dijkstra’s Algorithm Example 2</vt:lpstr>
      <vt:lpstr>Initialize</vt:lpstr>
      <vt:lpstr>Visit vertex A </vt:lpstr>
      <vt:lpstr>Visit vertex C </vt:lpstr>
      <vt:lpstr>Visit vertex B </vt:lpstr>
      <vt:lpstr>Visit vertex E </vt:lpstr>
      <vt:lpstr>Visit vertex D </vt:lpstr>
      <vt:lpstr>Dijkstra’s Algorithm Example 3</vt:lpstr>
      <vt:lpstr>Dijkstra’s Algorithm Example 4</vt:lpstr>
      <vt:lpstr>PowerPoint Presentation</vt:lpstr>
      <vt:lpstr>Bellman-Ford Algorithm</vt:lpstr>
      <vt:lpstr>Bellman-Ford Algorithm Proof of Correctness</vt:lpstr>
      <vt:lpstr>Bellman-Ford Algorithm with Negative Cycle Detection</vt:lpstr>
      <vt:lpstr>Time Complexity of Bellman-Ford Algorithm</vt:lpstr>
      <vt:lpstr>Bellman-Ford Algorithm Example 1</vt:lpstr>
      <vt:lpstr>Dijkstra's Algorithm vs. Bellman-Ford Algorithm</vt:lpstr>
      <vt:lpstr>Quiz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Classes and Objects in Java</dc:title>
  <dc:creator>Jianchen Shan</dc:creator>
  <cp:lastModifiedBy>Zonghua Gu</cp:lastModifiedBy>
  <cp:revision>1201</cp:revision>
  <cp:lastPrinted>2024-11-04T21:27:29Z</cp:lastPrinted>
  <dcterms:created xsi:type="dcterms:W3CDTF">2018-08-13T22:58:39Z</dcterms:created>
  <dcterms:modified xsi:type="dcterms:W3CDTF">2024-12-14T20:57:08Z</dcterms:modified>
</cp:coreProperties>
</file>