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9"/>
  </p:notesMasterIdLst>
  <p:sldIdLst>
    <p:sldId id="960" r:id="rId2"/>
    <p:sldId id="1044" r:id="rId3"/>
    <p:sldId id="1096" r:id="rId4"/>
    <p:sldId id="1203" r:id="rId5"/>
    <p:sldId id="1098" r:id="rId6"/>
    <p:sldId id="1100" r:id="rId7"/>
    <p:sldId id="1101" r:id="rId8"/>
    <p:sldId id="1102" r:id="rId9"/>
    <p:sldId id="1104" r:id="rId10"/>
    <p:sldId id="1108" r:id="rId11"/>
    <p:sldId id="1099" r:id="rId12"/>
    <p:sldId id="1205" r:id="rId13"/>
    <p:sldId id="1106" r:id="rId14"/>
    <p:sldId id="1107" r:id="rId15"/>
    <p:sldId id="1204" r:id="rId16"/>
    <p:sldId id="1111" r:id="rId17"/>
    <p:sldId id="1112" r:id="rId18"/>
    <p:sldId id="1198" r:id="rId19"/>
    <p:sldId id="1124" r:id="rId20"/>
    <p:sldId id="1125" r:id="rId21"/>
    <p:sldId id="1113" r:id="rId22"/>
    <p:sldId id="1199" r:id="rId23"/>
    <p:sldId id="1114" r:id="rId24"/>
    <p:sldId id="1115" r:id="rId25"/>
    <p:sldId id="1117" r:id="rId26"/>
    <p:sldId id="1202" r:id="rId27"/>
    <p:sldId id="1119"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C6CDF"/>
    <a:srgbClr val="0000A3"/>
    <a:srgbClr val="ED356A"/>
    <a:srgbClr val="E40000"/>
    <a:srgbClr val="FFB3D3"/>
    <a:srgbClr val="FA376E"/>
    <a:srgbClr val="9CDFF9"/>
    <a:srgbClr val="0000A8"/>
    <a:srgbClr val="B8C2C9"/>
    <a:srgbClr val="D6DCE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47931"/>
    <p:restoredTop sz="90850" autoAdjust="0"/>
  </p:normalViewPr>
  <p:slideViewPr>
    <p:cSldViewPr snapToGrid="0" snapToObjects="1">
      <p:cViewPr varScale="1">
        <p:scale>
          <a:sx n="74" d="100"/>
          <a:sy n="74" d="100"/>
        </p:scale>
        <p:origin x="72" y="86"/>
      </p:cViewPr>
      <p:guideLst/>
    </p:cSldViewPr>
  </p:slideViewPr>
  <p:outlineViewPr>
    <p:cViewPr>
      <p:scale>
        <a:sx n="33" d="100"/>
        <a:sy n="33" d="100"/>
      </p:scale>
      <p:origin x="0" y="-25744"/>
    </p:cViewPr>
  </p:outlineViewPr>
  <p:notesTextViewPr>
    <p:cViewPr>
      <p:scale>
        <a:sx n="1" d="1"/>
        <a:sy n="1" d="1"/>
      </p:scale>
      <p:origin x="0" y="0"/>
    </p:cViewPr>
  </p:notesTextViewPr>
  <p:sorterViewPr>
    <p:cViewPr varScale="1">
      <p:scale>
        <a:sx n="100" d="100"/>
        <a:sy n="100" d="100"/>
      </p:scale>
      <p:origin x="0" y="-139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153024D-5FCD-D142-BBE1-7B391F60AD88}" type="datetimeFigureOut">
              <a:rPr lang="en-US" smtClean="0"/>
              <a:t>11/12/2024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91EEAC-CFEF-9647-876F-EABC6B8338D7}" type="slidenum">
              <a:rPr lang="en-US" smtClean="0"/>
              <a:t>‹#›</a:t>
            </a:fld>
            <a:endParaRPr lang="en-US" dirty="0"/>
          </a:p>
        </p:txBody>
      </p:sp>
    </p:spTree>
    <p:extLst>
      <p:ext uri="{BB962C8B-B14F-4D97-AF65-F5344CB8AC3E}">
        <p14:creationId xmlns:p14="http://schemas.microsoft.com/office/powerpoint/2010/main" val="16755616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Version History</a:t>
            </a:r>
          </a:p>
          <a:p>
            <a:endParaRPr lang="en-US" dirty="0"/>
          </a:p>
          <a:p>
            <a:r>
              <a:rPr lang="en-US" dirty="0"/>
              <a:t>8.0  (April 2020)</a:t>
            </a:r>
          </a:p>
          <a:p>
            <a:pPr marL="171450" indent="-171450">
              <a:buFont typeface="Arial" panose="020B0604020202020204" pitchFamily="34" charset="0"/>
              <a:buChar char="•"/>
            </a:pPr>
            <a:r>
              <a:rPr lang="en-US" dirty="0"/>
              <a:t>All slides reformatted for 16:9 aspect ratio</a:t>
            </a:r>
          </a:p>
          <a:p>
            <a:pPr marL="171450" indent="-171450">
              <a:buFont typeface="Arial" panose="020B0604020202020204" pitchFamily="34" charset="0"/>
              <a:buChar char="•"/>
            </a:pPr>
            <a:r>
              <a:rPr lang="en-US" dirty="0"/>
              <a:t>All slides updated to 8</a:t>
            </a:r>
            <a:r>
              <a:rPr lang="en-US" baseline="30000" dirty="0"/>
              <a:t>th</a:t>
            </a:r>
            <a:r>
              <a:rPr lang="en-US" dirty="0"/>
              <a:t> edition material</a:t>
            </a:r>
          </a:p>
          <a:p>
            <a:pPr marL="171450" indent="-171450">
              <a:buFont typeface="Arial" panose="020B0604020202020204" pitchFamily="34" charset="0"/>
              <a:buChar char="•"/>
            </a:pPr>
            <a:r>
              <a:rPr lang="en-US" dirty="0"/>
              <a:t>Use of Calibri font, rather that Gill Sans MT</a:t>
            </a:r>
          </a:p>
          <a:p>
            <a:pPr marL="171450" indent="-171450">
              <a:buFont typeface="Arial" panose="020B0604020202020204" pitchFamily="34" charset="0"/>
              <a:buChar char="•"/>
            </a:pPr>
            <a:r>
              <a:rPr lang="en-US" dirty="0"/>
              <a:t>Add LOTS more animation throughout</a:t>
            </a:r>
          </a:p>
          <a:p>
            <a:pPr marL="171450" indent="-171450">
              <a:buFont typeface="Arial" panose="020B0604020202020204" pitchFamily="34" charset="0"/>
              <a:buChar char="•"/>
            </a:pPr>
            <a:r>
              <a:rPr lang="en-US" dirty="0"/>
              <a:t>added new  8</a:t>
            </a:r>
            <a:r>
              <a:rPr lang="en-US" baseline="30000" dirty="0"/>
              <a:t>th</a:t>
            </a:r>
            <a:r>
              <a:rPr lang="en-US" dirty="0"/>
              <a:t> edition material on QUIC, CUBIC, delay-based congestion control</a:t>
            </a:r>
          </a:p>
          <a:p>
            <a:pPr marL="171450" indent="-171450">
              <a:buFont typeface="Arial" panose="020B0604020202020204" pitchFamily="34" charset="0"/>
              <a:buChar char="•"/>
            </a:pPr>
            <a:r>
              <a:rPr lang="en-US" dirty="0"/>
              <a:t>lighter header font</a:t>
            </a:r>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dirty="0"/>
              <a:t>8.2 (July 2023): changes from 8.0</a:t>
            </a:r>
          </a:p>
          <a:p>
            <a:pPr marL="171450" indent="-171450">
              <a:buFont typeface="Arial" panose="020B0604020202020204" pitchFamily="34" charset="0"/>
              <a:buChar char="•"/>
            </a:pPr>
            <a:r>
              <a:rPr lang="en-US" dirty="0"/>
              <a:t>minor updates throughout, but not much changes from 8.0</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3D91EEAC-CFEF-9647-876F-EABC6B8338D7}" type="slidenum">
              <a:rPr lang="en-US" smtClean="0"/>
              <a:t>1</a:t>
            </a:fld>
            <a:endParaRPr lang="en-US" dirty="0"/>
          </a:p>
        </p:txBody>
      </p:sp>
    </p:spTree>
    <p:extLst>
      <p:ext uri="{BB962C8B-B14F-4D97-AF65-F5344CB8AC3E}">
        <p14:creationId xmlns:p14="http://schemas.microsoft.com/office/powerpoint/2010/main" val="27926612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Rather than immediately Acknowledging this segment, many TCP implementations will wait for half a second for another in-order segment to arrive, and then generate a single cumulative ACK for both segments – thus decreasing the amount of ACK traffic.  The arrival of this second in-order segment and the cumulative ACK generation that covers both segments is the second row in this table.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357111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key thing to note here is that the ACK number (43) on the B-to-A segment is one more than the sequence number (42) on the A-to-B segment that triggered that ACK </a:t>
            </a:r>
            <a:r>
              <a:rPr kumimoji="0" lang="en-US" altLang="en-US" sz="12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rPr>
              <a:t>host ACKs receipt of echoed </a:t>
            </a:r>
            <a:r>
              <a:rPr kumimoji="0" lang="ja-JP" altLang="en-US" sz="12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rPr>
              <a:t>‘</a:t>
            </a:r>
            <a:r>
              <a:rPr kumimoji="0" lang="en-US" altLang="ja-JP" sz="12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rPr>
              <a:t>C</a:t>
            </a:r>
            <a:r>
              <a:rPr kumimoji="0" lang="ja-JP" altLang="en-US" sz="12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rPr>
              <a:t>’</a:t>
            </a:r>
            <a:endParaRPr kumimoji="0" lang="en-US" altLang="en-US" sz="8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endParaRPr>
          </a:p>
          <a:p>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Similarly, the ACK number (80) on the last A-to-B segment is one more than the sequence number (79) on the B-to-A segment that triggered that ACK</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449828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F3D042-7037-2E35-6EAB-DA1AFB92A95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14471DD-BBC0-A275-09E3-19B1C150F41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B42CB15-B0BC-596A-AED2-D2AFE3797637}"/>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key thing to note here is that the ACK number (43) on the B-to-A segment is one more than the sequence number (42) on the A-to-B segment that triggered that ACK </a:t>
            </a:r>
            <a:r>
              <a:rPr kumimoji="0" lang="en-US" altLang="en-US" sz="12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rPr>
              <a:t>host ACKs receipt of echoed </a:t>
            </a:r>
            <a:r>
              <a:rPr kumimoji="0" lang="ja-JP" altLang="en-US" sz="12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rPr>
              <a:t>‘</a:t>
            </a:r>
            <a:r>
              <a:rPr kumimoji="0" lang="en-US" altLang="ja-JP" sz="12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rPr>
              <a:t>C</a:t>
            </a:r>
            <a:r>
              <a:rPr kumimoji="0" lang="ja-JP" altLang="en-US" sz="12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rPr>
              <a:t>’</a:t>
            </a:r>
            <a:endParaRPr kumimoji="0" lang="en-US" altLang="en-US" sz="8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endParaRPr>
          </a:p>
          <a:p>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Similarly, the ACK number (80) on the last A-to-B segment is one more than the sequence number (79) on the B-to-A segment that triggered that ACK</a:t>
            </a:r>
          </a:p>
          <a:p>
            <a:endParaRPr lang="en-US" dirty="0"/>
          </a:p>
        </p:txBody>
      </p:sp>
      <p:sp>
        <p:nvSpPr>
          <p:cNvPr id="4" name="Slide Number Placeholder 3">
            <a:extLst>
              <a:ext uri="{FF2B5EF4-FFF2-40B4-BE49-F238E27FC236}">
                <a16:creationId xmlns:a16="http://schemas.microsoft.com/office/drawing/2014/main" id="{5D85F4E3-03AB-02F0-C983-7087E2F58809}"/>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565917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cement our understanding of TCP reliability, let’s look a a few retransmission scenarios</a:t>
            </a:r>
          </a:p>
          <a:p>
            <a:endParaRPr lang="en-US" dirty="0"/>
          </a:p>
          <a:p>
            <a:r>
              <a:rPr lang="en-US" dirty="0"/>
              <a:t>In the first case a TCP segments is transmitted and the ACK is lost, and the TCP timeout mechanism results in another copy of being transmitted and then re-ACKed a the sender</a:t>
            </a:r>
          </a:p>
          <a:p>
            <a:endParaRPr lang="en-US" dirty="0"/>
          </a:p>
          <a:p>
            <a:r>
              <a:rPr lang="en-US" dirty="0"/>
              <a:t>In the second example two segments are sent and acknowledged, but there is a premature timeout e for the first segment, which is retransmitted.  Note that when this retransmitted segment is received, the receiver has already received the first two segments, and so resends a cumulative ACK for both segments received so far, rather than an ACK for just this fist segment.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270587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in this last example, two segments are again transmitted, the first ACK is lost but the second ACK, a cumulative ACK arrives at the sender, which then can transmit a third segment, knowing that the first two have arrived, even though the ACK for the first segment was lost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343433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4C1528-4FCD-7B13-3F6F-11D7F4E8FA3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17B0973-85EA-DF47-77BB-2CED4A78A45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2103EEE-1577-9811-9ABD-7CAFFA8FA974}"/>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key thing to note here is that the ACK number (43) on the B-to-A segment is one more than the sequence number (42) on the A-to-B segment that triggered that ACK </a:t>
            </a:r>
            <a:r>
              <a:rPr kumimoji="0" lang="en-US" altLang="en-US" sz="12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rPr>
              <a:t>host ACKs receipt of echoed </a:t>
            </a:r>
            <a:r>
              <a:rPr kumimoji="0" lang="ja-JP" altLang="en-US" sz="12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rPr>
              <a:t>‘</a:t>
            </a:r>
            <a:r>
              <a:rPr kumimoji="0" lang="en-US" altLang="ja-JP" sz="12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rPr>
              <a:t>C</a:t>
            </a:r>
            <a:r>
              <a:rPr kumimoji="0" lang="ja-JP" altLang="en-US" sz="12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rPr>
              <a:t>’</a:t>
            </a:r>
            <a:endParaRPr kumimoji="0" lang="en-US" altLang="en-US" sz="8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endParaRPr>
          </a:p>
          <a:p>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Similarly, the ACK number (80) on the last A-to-B segment is one more than the sequence number (79) on the B-to-A segment that triggered that ACK</a:t>
            </a:r>
          </a:p>
          <a:p>
            <a:endParaRPr lang="en-US" dirty="0"/>
          </a:p>
        </p:txBody>
      </p:sp>
      <p:sp>
        <p:nvSpPr>
          <p:cNvPr id="4" name="Slide Number Placeholder 3">
            <a:extLst>
              <a:ext uri="{FF2B5EF4-FFF2-40B4-BE49-F238E27FC236}">
                <a16:creationId xmlns:a16="http://schemas.microsoft.com/office/drawing/2014/main" id="{FE3F7909-6C28-AB04-B813-7A8B7B00D2A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606283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91EEAC-CFEF-9647-876F-EABC6B8338D7}" type="slidenum">
              <a:rPr lang="en-US" smtClean="0"/>
              <a:t>16</a:t>
            </a:fld>
            <a:endParaRPr lang="en-US" dirty="0"/>
          </a:p>
        </p:txBody>
      </p:sp>
    </p:spTree>
    <p:extLst>
      <p:ext uri="{BB962C8B-B14F-4D97-AF65-F5344CB8AC3E}">
        <p14:creationId xmlns:p14="http://schemas.microsoft.com/office/powerpoint/2010/main" val="31177788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(Presuming an intro)</a:t>
            </a:r>
          </a:p>
          <a:p>
            <a:endParaRPr lang="en-US" dirty="0"/>
          </a:p>
          <a:p>
            <a:r>
              <a:rPr lang="en-US" dirty="0"/>
              <a:t>Before diving into the details of TCP flow control, let’s first get the general context and motivate the need for flow control.</a:t>
            </a:r>
          </a:p>
          <a:p>
            <a:endParaRPr lang="en-US" dirty="0"/>
          </a:p>
          <a:p>
            <a:r>
              <a:rPr lang="en-US" dirty="0"/>
              <a:t>This diagram show a typical transport-layer implementation</a:t>
            </a:r>
          </a:p>
          <a:p>
            <a:endParaRPr lang="en-US" dirty="0"/>
          </a:p>
          <a:p>
            <a:pPr marL="171450" indent="-171450">
              <a:buFont typeface="Arial" panose="020B0604020202020204" pitchFamily="34" charset="0"/>
              <a:buChar char="•"/>
            </a:pPr>
            <a:r>
              <a:rPr lang="en-US" dirty="0"/>
              <a:t>A segment is brought up the protocol stack to the transport layer, and the segment’s payload is removed from the segment and written INTO  socket buffers.</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How does data get taken OUT of socket buffers?  By applications performing socket reads, as we learned in Chapter 2.</a:t>
            </a:r>
          </a:p>
          <a:p>
            <a:endParaRPr lang="en-US" dirty="0"/>
          </a:p>
          <a:p>
            <a:r>
              <a:rPr lang="en-US" dirty="0"/>
              <a:t>And so the question is “</a:t>
            </a:r>
            <a:r>
              <a:rPr kumimoji="0" lang="en-US" sz="1200" b="0" i="0" u="none" strike="noStrike" kern="1200" cap="none" spc="0" normalizeH="0" baseline="0" noProof="0" dirty="0">
                <a:ln>
                  <a:noFill/>
                </a:ln>
                <a:solidFill>
                  <a:prstClr val="black"/>
                </a:solidFill>
                <a:effectLst/>
                <a:uLnTx/>
                <a:uFillTx/>
                <a:latin typeface="+mn-lt"/>
                <a:ea typeface="+mn-ea"/>
                <a:cs typeface="+mn-cs"/>
              </a:rPr>
              <a:t>What happens if network layer delivers data faster than an application-layer process removes data from socket buffers?”</a:t>
            </a:r>
          </a:p>
          <a:p>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r>
              <a:rPr kumimoji="0" lang="en-US" sz="1200" b="0" i="0" u="none" strike="noStrike" kern="1200" cap="none" spc="0" normalizeH="0" baseline="0" noProof="0" dirty="0">
                <a:ln>
                  <a:noFill/>
                </a:ln>
                <a:solidFill>
                  <a:prstClr val="black"/>
                </a:solidFill>
                <a:effectLst/>
                <a:uLnTx/>
                <a:uFillTx/>
                <a:latin typeface="+mn-lt"/>
                <a:ea typeface="+mn-ea"/>
                <a:cs typeface="+mn-cs"/>
              </a:rPr>
              <a:t>Let’s watch a video of what happens when things arrive  way too fast to fast to be processed.</a:t>
            </a:r>
          </a:p>
          <a:p>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r>
              <a:rPr kumimoji="0" lang="en-US" sz="1200" b="0" i="0" u="none" strike="noStrike" kern="1200" cap="none" spc="0" normalizeH="0" baseline="0" noProof="0" dirty="0">
                <a:ln>
                  <a:noFill/>
                </a:ln>
                <a:solidFill>
                  <a:prstClr val="black"/>
                </a:solidFill>
                <a:effectLst/>
                <a:uLnTx/>
                <a:uFillTx/>
                <a:latin typeface="+mn-lt"/>
                <a:ea typeface="+mn-ea"/>
                <a:cs typeface="+mn-cs"/>
              </a:rPr>
              <a:t>&lt;video&gt;.   (I love that video).   Another human analogy showing the need for flow control is the saying – to use some English slang -  “no one can drink from a firehose”</a:t>
            </a:r>
          </a:p>
          <a:p>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r>
              <a:rPr kumimoji="0" lang="en-US" sz="1200" b="0" i="0" u="none" strike="noStrike" kern="1200" cap="none" spc="0" normalizeH="0" baseline="0" noProof="0" dirty="0">
                <a:ln>
                  <a:noFill/>
                </a:ln>
                <a:solidFill>
                  <a:prstClr val="black"/>
                </a:solidFill>
                <a:effectLst/>
                <a:uLnTx/>
                <a:uFillTx/>
                <a:latin typeface="+mn-lt"/>
                <a:ea typeface="+mn-ea"/>
                <a:cs typeface="+mn-cs"/>
              </a:rPr>
              <a:t>Flow control is a mechanism to the calamity of a receiver being over-run by a sender that is sending too fast – it allows the RECEIVER to explicitly control the SENDER </a:t>
            </a:r>
            <a:r>
              <a:rPr kumimoji="0" lang="en-US" altLang="en-US" sz="1200" b="0" i="0" u="none" strike="noStrike" kern="1200" cap="none" spc="0" normalizeH="0" baseline="0" noProof="0" dirty="0">
                <a:ln>
                  <a:noFill/>
                </a:ln>
                <a:solidFill>
                  <a:prstClr val="black"/>
                </a:solidFill>
                <a:effectLst/>
                <a:uLnTx/>
                <a:uFillTx/>
                <a:latin typeface="+mn-lt"/>
                <a:ea typeface="ＭＳ Ｐゴシック" panose="020B0600070205080204" pitchFamily="34" charset="-128"/>
                <a:cs typeface="+mn-cs"/>
              </a:rPr>
              <a:t>so sender won’</a:t>
            </a:r>
            <a:r>
              <a:rPr kumimoji="0" lang="en-US" altLang="ja-JP" sz="1200" b="0" i="0" u="none" strike="noStrike" kern="1200" cap="none" spc="0" normalizeH="0" baseline="0" noProof="0" dirty="0">
                <a:ln>
                  <a:noFill/>
                </a:ln>
                <a:solidFill>
                  <a:prstClr val="black"/>
                </a:solidFill>
                <a:effectLst/>
                <a:uLnTx/>
                <a:uFillTx/>
                <a:latin typeface="+mn-lt"/>
                <a:ea typeface="ＭＳ Ｐゴシック" panose="020B0600070205080204" pitchFamily="34" charset="-128"/>
                <a:cs typeface="+mn-cs"/>
              </a:rPr>
              <a:t>t overflow receiver’s buffer by transmitting too much, too fast</a:t>
            </a:r>
            <a:r>
              <a:rPr kumimoji="0" lang="en-US" sz="1200" b="0" i="0" u="none" strike="noStrike" kern="1200" cap="none" spc="0" normalizeH="0" baseline="0" noProof="0" dirty="0">
                <a:ln>
                  <a:noFill/>
                </a:ln>
                <a:solidFill>
                  <a:prstClr val="black"/>
                </a:solidFill>
                <a:effectLst/>
                <a:uLnTx/>
                <a:uFillTx/>
                <a:latin typeface="+mn-lt"/>
                <a:ea typeface="+mn-ea"/>
                <a:cs typeface="+mn-cs"/>
              </a:rPr>
              <a:t> </a:t>
            </a:r>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203774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(Presuming an intro)</a:t>
            </a:r>
          </a:p>
          <a:p>
            <a:endParaRPr lang="en-US" dirty="0"/>
          </a:p>
          <a:p>
            <a:r>
              <a:rPr lang="en-US" dirty="0"/>
              <a:t>Before diving into the details of TCP flow control, let’s first get the general context and motivate the need for flow control.</a:t>
            </a:r>
          </a:p>
          <a:p>
            <a:endParaRPr lang="en-US" dirty="0"/>
          </a:p>
          <a:p>
            <a:r>
              <a:rPr lang="en-US" dirty="0"/>
              <a:t>This diagram show a typical transport-layer implementation</a:t>
            </a:r>
          </a:p>
          <a:p>
            <a:endParaRPr lang="en-US" dirty="0"/>
          </a:p>
          <a:p>
            <a:pPr marL="171450" indent="-171450">
              <a:buFont typeface="Arial" panose="020B0604020202020204" pitchFamily="34" charset="0"/>
              <a:buChar char="•"/>
            </a:pPr>
            <a:r>
              <a:rPr lang="en-US" dirty="0"/>
              <a:t>A segment is brought up the protocol stack to the transport layer, and the segment’s payload is removed from the segment and written INTO  socket buffers.</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How does data get taken OUT of socket buffers?  By applications performing socket reads, as we learned in Chapter 2.</a:t>
            </a:r>
          </a:p>
          <a:p>
            <a:endParaRPr lang="en-US" dirty="0"/>
          </a:p>
          <a:p>
            <a:r>
              <a:rPr lang="en-US" dirty="0"/>
              <a:t>And so the question is “</a:t>
            </a:r>
            <a:r>
              <a:rPr kumimoji="0" lang="en-US" sz="1200" b="0" i="0" u="none" strike="noStrike" kern="1200" cap="none" spc="0" normalizeH="0" baseline="0" noProof="0" dirty="0">
                <a:ln>
                  <a:noFill/>
                </a:ln>
                <a:solidFill>
                  <a:prstClr val="black"/>
                </a:solidFill>
                <a:effectLst/>
                <a:uLnTx/>
                <a:uFillTx/>
                <a:latin typeface="+mn-lt"/>
                <a:ea typeface="+mn-ea"/>
                <a:cs typeface="+mn-cs"/>
              </a:rPr>
              <a:t>What happens if network layer delivers data faster than an application-layer process removes data from socket buffers?”</a:t>
            </a:r>
          </a:p>
          <a:p>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r>
              <a:rPr kumimoji="0" lang="en-US" sz="1200" b="0" i="0" u="none" strike="noStrike" kern="1200" cap="none" spc="0" normalizeH="0" baseline="0" noProof="0" dirty="0">
                <a:ln>
                  <a:noFill/>
                </a:ln>
                <a:solidFill>
                  <a:prstClr val="black"/>
                </a:solidFill>
                <a:effectLst/>
                <a:uLnTx/>
                <a:uFillTx/>
                <a:latin typeface="+mn-lt"/>
                <a:ea typeface="+mn-ea"/>
                <a:cs typeface="+mn-cs"/>
              </a:rPr>
              <a:t>Let’s watch a video of what happens when things arrive  way too fast to fast to be processed.</a:t>
            </a:r>
          </a:p>
          <a:p>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r>
              <a:rPr kumimoji="0" lang="en-US" sz="1200" b="0" i="0" u="none" strike="noStrike" kern="1200" cap="none" spc="0" normalizeH="0" baseline="0" noProof="0" dirty="0">
                <a:ln>
                  <a:noFill/>
                </a:ln>
                <a:solidFill>
                  <a:prstClr val="black"/>
                </a:solidFill>
                <a:effectLst/>
                <a:uLnTx/>
                <a:uFillTx/>
                <a:latin typeface="+mn-lt"/>
                <a:ea typeface="+mn-ea"/>
                <a:cs typeface="+mn-cs"/>
              </a:rPr>
              <a:t>&lt;video&gt;.   (I love that video).   Another human analogy showing the need for flow control is the saying – to use some English slang -  “no one can drink from a firehose”</a:t>
            </a:r>
          </a:p>
          <a:p>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r>
              <a:rPr kumimoji="0" lang="en-US" sz="1200" b="0" i="0" u="none" strike="noStrike" kern="1200" cap="none" spc="0" normalizeH="0" baseline="0" noProof="0" dirty="0">
                <a:ln>
                  <a:noFill/>
                </a:ln>
                <a:solidFill>
                  <a:prstClr val="black"/>
                </a:solidFill>
                <a:effectLst/>
                <a:uLnTx/>
                <a:uFillTx/>
                <a:latin typeface="+mn-lt"/>
                <a:ea typeface="+mn-ea"/>
                <a:cs typeface="+mn-cs"/>
              </a:rPr>
              <a:t>Flow control is a mechanism to the calamity of a receiver being over-run by a sender that is sending too fast – it allows the RECEIVER to explicitly control the SENDER </a:t>
            </a:r>
            <a:r>
              <a:rPr kumimoji="0" lang="en-US" altLang="en-US" sz="1200" b="0" i="0" u="none" strike="noStrike" kern="1200" cap="none" spc="0" normalizeH="0" baseline="0" noProof="0" dirty="0">
                <a:ln>
                  <a:noFill/>
                </a:ln>
                <a:solidFill>
                  <a:prstClr val="black"/>
                </a:solidFill>
                <a:effectLst/>
                <a:uLnTx/>
                <a:uFillTx/>
                <a:latin typeface="+mn-lt"/>
                <a:ea typeface="ＭＳ Ｐゴシック" panose="020B0600070205080204" pitchFamily="34" charset="-128"/>
                <a:cs typeface="+mn-cs"/>
              </a:rPr>
              <a:t>so sender won’</a:t>
            </a:r>
            <a:r>
              <a:rPr kumimoji="0" lang="en-US" altLang="ja-JP" sz="1200" b="0" i="0" u="none" strike="noStrike" kern="1200" cap="none" spc="0" normalizeH="0" baseline="0" noProof="0" dirty="0">
                <a:ln>
                  <a:noFill/>
                </a:ln>
                <a:solidFill>
                  <a:prstClr val="black"/>
                </a:solidFill>
                <a:effectLst/>
                <a:uLnTx/>
                <a:uFillTx/>
                <a:latin typeface="+mn-lt"/>
                <a:ea typeface="ＭＳ Ｐゴシック" panose="020B0600070205080204" pitchFamily="34" charset="-128"/>
                <a:cs typeface="+mn-cs"/>
              </a:rPr>
              <a:t>t overflow receiver’s buffer by transmitting too much, too fast</a:t>
            </a:r>
            <a:r>
              <a:rPr kumimoji="0" lang="en-US" sz="1200" b="0" i="0" u="none" strike="noStrike" kern="1200" cap="none" spc="0" normalizeH="0" baseline="0" noProof="0" dirty="0">
                <a:ln>
                  <a:noFill/>
                </a:ln>
                <a:solidFill>
                  <a:prstClr val="black"/>
                </a:solidFill>
                <a:effectLst/>
                <a:uLnTx/>
                <a:uFillTx/>
                <a:latin typeface="+mn-lt"/>
                <a:ea typeface="+mn-ea"/>
                <a:cs typeface="+mn-cs"/>
              </a:rPr>
              <a:t> </a:t>
            </a:r>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680571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(Presuming an intro)</a:t>
            </a:r>
          </a:p>
          <a:p>
            <a:endParaRPr lang="en-US" dirty="0"/>
          </a:p>
          <a:p>
            <a:r>
              <a:rPr lang="en-US" dirty="0"/>
              <a:t>Before diving into the details of TCP flow control, let’s first get the general context and motivate the need for flow control.</a:t>
            </a:r>
          </a:p>
          <a:p>
            <a:endParaRPr lang="en-US" dirty="0"/>
          </a:p>
          <a:p>
            <a:r>
              <a:rPr lang="en-US" dirty="0"/>
              <a:t>This diagram show a typical transport-layer implementation</a:t>
            </a:r>
          </a:p>
          <a:p>
            <a:endParaRPr lang="en-US" dirty="0"/>
          </a:p>
          <a:p>
            <a:pPr marL="171450" indent="-171450">
              <a:buFont typeface="Arial" panose="020B0604020202020204" pitchFamily="34" charset="0"/>
              <a:buChar char="•"/>
            </a:pPr>
            <a:r>
              <a:rPr lang="en-US" dirty="0"/>
              <a:t>A segment is brought up the protocol stack to the transport layer, and the segment’s payload is removed from the segment and written INTO  socket buffers.</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How does data get taken OUT of socket buffers?  By applications performing socket reads, as we learned in Chapter 2.</a:t>
            </a:r>
          </a:p>
          <a:p>
            <a:endParaRPr lang="en-US" dirty="0"/>
          </a:p>
          <a:p>
            <a:r>
              <a:rPr lang="en-US" dirty="0"/>
              <a:t>And so the question is “</a:t>
            </a:r>
            <a:r>
              <a:rPr kumimoji="0" lang="en-US" sz="1200" b="0" i="0" u="none" strike="noStrike" kern="1200" cap="none" spc="0" normalizeH="0" baseline="0" noProof="0" dirty="0">
                <a:ln>
                  <a:noFill/>
                </a:ln>
                <a:solidFill>
                  <a:prstClr val="black"/>
                </a:solidFill>
                <a:effectLst/>
                <a:uLnTx/>
                <a:uFillTx/>
                <a:latin typeface="+mn-lt"/>
                <a:ea typeface="+mn-ea"/>
                <a:cs typeface="+mn-cs"/>
              </a:rPr>
              <a:t>What happens if network layer delivers data faster than an application-layer process removes data from socket buffers?”</a:t>
            </a:r>
          </a:p>
          <a:p>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r>
              <a:rPr kumimoji="0" lang="en-US" sz="1200" b="0" i="0" u="none" strike="noStrike" kern="1200" cap="none" spc="0" normalizeH="0" baseline="0" noProof="0" dirty="0">
                <a:ln>
                  <a:noFill/>
                </a:ln>
                <a:solidFill>
                  <a:prstClr val="black"/>
                </a:solidFill>
                <a:effectLst/>
                <a:uLnTx/>
                <a:uFillTx/>
                <a:latin typeface="+mn-lt"/>
                <a:ea typeface="+mn-ea"/>
                <a:cs typeface="+mn-cs"/>
              </a:rPr>
              <a:t>Let’s watch a video of what happens when things arrive  way too fast to fast to be processed.</a:t>
            </a:r>
          </a:p>
          <a:p>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r>
              <a:rPr kumimoji="0" lang="en-US" sz="1200" b="0" i="0" u="none" strike="noStrike" kern="1200" cap="none" spc="0" normalizeH="0" baseline="0" noProof="0" dirty="0">
                <a:ln>
                  <a:noFill/>
                </a:ln>
                <a:solidFill>
                  <a:prstClr val="black"/>
                </a:solidFill>
                <a:effectLst/>
                <a:uLnTx/>
                <a:uFillTx/>
                <a:latin typeface="+mn-lt"/>
                <a:ea typeface="+mn-ea"/>
                <a:cs typeface="+mn-cs"/>
              </a:rPr>
              <a:t>&lt;video&gt;.   (I love that video).   Another human analogy showing the need for flow control is the saying – to use some English slang -  “no one can drink from a firehose”</a:t>
            </a:r>
          </a:p>
          <a:p>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r>
              <a:rPr kumimoji="0" lang="en-US" sz="1200" b="0" i="0" u="none" strike="noStrike" kern="1200" cap="none" spc="0" normalizeH="0" baseline="0" noProof="0" dirty="0">
                <a:ln>
                  <a:noFill/>
                </a:ln>
                <a:solidFill>
                  <a:prstClr val="black"/>
                </a:solidFill>
                <a:effectLst/>
                <a:uLnTx/>
                <a:uFillTx/>
                <a:latin typeface="+mn-lt"/>
                <a:ea typeface="+mn-ea"/>
                <a:cs typeface="+mn-cs"/>
              </a:rPr>
              <a:t>Flow control is a mechanism to the calamity of a receiver being over-run by a sender that is sending too fast – it allows the RECEIVER to explicitly control the SENDER </a:t>
            </a:r>
            <a:r>
              <a:rPr kumimoji="0" lang="en-US" altLang="en-US" sz="1200" b="0" i="0" u="none" strike="noStrike" kern="1200" cap="none" spc="0" normalizeH="0" baseline="0" noProof="0" dirty="0">
                <a:ln>
                  <a:noFill/>
                </a:ln>
                <a:solidFill>
                  <a:prstClr val="black"/>
                </a:solidFill>
                <a:effectLst/>
                <a:uLnTx/>
                <a:uFillTx/>
                <a:latin typeface="+mn-lt"/>
                <a:ea typeface="ＭＳ Ｐゴシック" panose="020B0600070205080204" pitchFamily="34" charset="-128"/>
                <a:cs typeface="+mn-cs"/>
              </a:rPr>
              <a:t>so sender won’</a:t>
            </a:r>
            <a:r>
              <a:rPr kumimoji="0" lang="en-US" altLang="ja-JP" sz="1200" b="0" i="0" u="none" strike="noStrike" kern="1200" cap="none" spc="0" normalizeH="0" baseline="0" noProof="0" dirty="0">
                <a:ln>
                  <a:noFill/>
                </a:ln>
                <a:solidFill>
                  <a:prstClr val="black"/>
                </a:solidFill>
                <a:effectLst/>
                <a:uLnTx/>
                <a:uFillTx/>
                <a:latin typeface="+mn-lt"/>
                <a:ea typeface="ＭＳ Ｐゴシック" panose="020B0600070205080204" pitchFamily="34" charset="-128"/>
                <a:cs typeface="+mn-cs"/>
              </a:rPr>
              <a:t>t overflow receiver’s buffer by transmitting too much, too fast</a:t>
            </a:r>
            <a:r>
              <a:rPr kumimoji="0" lang="en-US" sz="1200" b="0" i="0" u="none" strike="noStrike" kern="1200" cap="none" spc="0" normalizeH="0" baseline="0" noProof="0" dirty="0">
                <a:ln>
                  <a:noFill/>
                </a:ln>
                <a:solidFill>
                  <a:prstClr val="black"/>
                </a:solidFill>
                <a:effectLst/>
                <a:uLnTx/>
                <a:uFillTx/>
                <a:latin typeface="+mn-lt"/>
                <a:ea typeface="+mn-ea"/>
                <a:cs typeface="+mn-cs"/>
              </a:rPr>
              <a:t> </a:t>
            </a:r>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283280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91EEAC-CFEF-9647-876F-EABC6B8338D7}" type="slidenum">
              <a:rPr lang="en-US" smtClean="0"/>
              <a:t>2</a:t>
            </a:fld>
            <a:endParaRPr lang="en-US" dirty="0"/>
          </a:p>
        </p:txBody>
      </p:sp>
    </p:spTree>
    <p:extLst>
      <p:ext uri="{BB962C8B-B14F-4D97-AF65-F5344CB8AC3E}">
        <p14:creationId xmlns:p14="http://schemas.microsoft.com/office/powerpoint/2010/main" val="3882601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(Presuming an intro)</a:t>
            </a:r>
          </a:p>
          <a:p>
            <a:endParaRPr lang="en-US" dirty="0"/>
          </a:p>
          <a:p>
            <a:r>
              <a:rPr lang="en-US" dirty="0"/>
              <a:t>Before diving into the details of TCP flow control, let’s first get the general context and motivate the need for flow control.</a:t>
            </a:r>
          </a:p>
          <a:p>
            <a:endParaRPr lang="en-US" dirty="0"/>
          </a:p>
          <a:p>
            <a:r>
              <a:rPr lang="en-US" dirty="0"/>
              <a:t>This diagram show a typical transport-layer implementation</a:t>
            </a:r>
          </a:p>
          <a:p>
            <a:endParaRPr lang="en-US" dirty="0"/>
          </a:p>
          <a:p>
            <a:pPr marL="171450" indent="-171450">
              <a:buFont typeface="Arial" panose="020B0604020202020204" pitchFamily="34" charset="0"/>
              <a:buChar char="•"/>
            </a:pPr>
            <a:r>
              <a:rPr lang="en-US" dirty="0"/>
              <a:t>A segment is brought up the protocol stack to the transport layer, and the segment’s payload is removed from the segment and written INTO  socket buffers.</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How does data get taken OUT of socket buffers?  By applications performing socket reads, as we learned in Chapter 2.</a:t>
            </a:r>
          </a:p>
          <a:p>
            <a:endParaRPr lang="en-US" dirty="0"/>
          </a:p>
          <a:p>
            <a:r>
              <a:rPr lang="en-US" dirty="0"/>
              <a:t>And so the question is “</a:t>
            </a:r>
            <a:r>
              <a:rPr kumimoji="0" lang="en-US" sz="1200" b="0" i="0" u="none" strike="noStrike" kern="1200" cap="none" spc="0" normalizeH="0" baseline="0" noProof="0" dirty="0">
                <a:ln>
                  <a:noFill/>
                </a:ln>
                <a:solidFill>
                  <a:prstClr val="black"/>
                </a:solidFill>
                <a:effectLst/>
                <a:uLnTx/>
                <a:uFillTx/>
                <a:latin typeface="+mn-lt"/>
                <a:ea typeface="+mn-ea"/>
                <a:cs typeface="+mn-cs"/>
              </a:rPr>
              <a:t>What happens if network layer delivers data faster than an application-layer process removes data from socket buffers?”</a:t>
            </a:r>
          </a:p>
          <a:p>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r>
              <a:rPr kumimoji="0" lang="en-US" sz="1200" b="0" i="0" u="none" strike="noStrike" kern="1200" cap="none" spc="0" normalizeH="0" baseline="0" noProof="0" dirty="0">
                <a:ln>
                  <a:noFill/>
                </a:ln>
                <a:solidFill>
                  <a:prstClr val="black"/>
                </a:solidFill>
                <a:effectLst/>
                <a:uLnTx/>
                <a:uFillTx/>
                <a:latin typeface="+mn-lt"/>
                <a:ea typeface="+mn-ea"/>
                <a:cs typeface="+mn-cs"/>
              </a:rPr>
              <a:t>Let’s watch a video of what happens when things arrive  way too fast to fast to be processed.</a:t>
            </a:r>
          </a:p>
          <a:p>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r>
              <a:rPr kumimoji="0" lang="en-US" sz="1200" b="0" i="0" u="none" strike="noStrike" kern="1200" cap="none" spc="0" normalizeH="0" baseline="0" noProof="0" dirty="0">
                <a:ln>
                  <a:noFill/>
                </a:ln>
                <a:solidFill>
                  <a:prstClr val="black"/>
                </a:solidFill>
                <a:effectLst/>
                <a:uLnTx/>
                <a:uFillTx/>
                <a:latin typeface="+mn-lt"/>
                <a:ea typeface="+mn-ea"/>
                <a:cs typeface="+mn-cs"/>
              </a:rPr>
              <a:t>&lt;video&gt;.   (I love that video).   Another human analogy showing the need for flow control is the saying – to use some English slang -  “no one can drink from a firehose”</a:t>
            </a:r>
          </a:p>
          <a:p>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r>
              <a:rPr kumimoji="0" lang="en-US" sz="1200" b="0" i="0" u="none" strike="noStrike" kern="1200" cap="none" spc="0" normalizeH="0" baseline="0" noProof="0" dirty="0">
                <a:ln>
                  <a:noFill/>
                </a:ln>
                <a:solidFill>
                  <a:prstClr val="black"/>
                </a:solidFill>
                <a:effectLst/>
                <a:uLnTx/>
                <a:uFillTx/>
                <a:latin typeface="+mn-lt"/>
                <a:ea typeface="+mn-ea"/>
                <a:cs typeface="+mn-cs"/>
              </a:rPr>
              <a:t>Flow control is a mechanism to the calamity of a receiver being over-run by a sender that is sending too fast – it allows the RECEIVER to explicitly control the SENDER </a:t>
            </a:r>
            <a:r>
              <a:rPr kumimoji="0" lang="en-US" altLang="en-US" sz="1200" b="0" i="0" u="none" strike="noStrike" kern="1200" cap="none" spc="0" normalizeH="0" baseline="0" noProof="0" dirty="0">
                <a:ln>
                  <a:noFill/>
                </a:ln>
                <a:solidFill>
                  <a:prstClr val="black"/>
                </a:solidFill>
                <a:effectLst/>
                <a:uLnTx/>
                <a:uFillTx/>
                <a:latin typeface="+mn-lt"/>
                <a:ea typeface="ＭＳ Ｐゴシック" panose="020B0600070205080204" pitchFamily="34" charset="-128"/>
                <a:cs typeface="+mn-cs"/>
              </a:rPr>
              <a:t>so sender won’</a:t>
            </a:r>
            <a:r>
              <a:rPr kumimoji="0" lang="en-US" altLang="ja-JP" sz="1200" b="0" i="0" u="none" strike="noStrike" kern="1200" cap="none" spc="0" normalizeH="0" baseline="0" noProof="0" dirty="0">
                <a:ln>
                  <a:noFill/>
                </a:ln>
                <a:solidFill>
                  <a:prstClr val="black"/>
                </a:solidFill>
                <a:effectLst/>
                <a:uLnTx/>
                <a:uFillTx/>
                <a:latin typeface="+mn-lt"/>
                <a:ea typeface="ＭＳ Ｐゴシック" panose="020B0600070205080204" pitchFamily="34" charset="-128"/>
                <a:cs typeface="+mn-cs"/>
              </a:rPr>
              <a:t>t overflow receiver’s buffer by transmitting too much, too fast</a:t>
            </a:r>
            <a:r>
              <a:rPr kumimoji="0" lang="en-US" sz="1200" b="0" i="0" u="none" strike="noStrike" kern="1200" cap="none" spc="0" normalizeH="0" baseline="0" noProof="0" dirty="0">
                <a:ln>
                  <a:noFill/>
                </a:ln>
                <a:solidFill>
                  <a:prstClr val="black"/>
                </a:solidFill>
                <a:effectLst/>
                <a:uLnTx/>
                <a:uFillTx/>
                <a:latin typeface="+mn-lt"/>
                <a:ea typeface="+mn-ea"/>
                <a:cs typeface="+mn-cs"/>
              </a:rPr>
              <a:t> </a:t>
            </a:r>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1105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how TCP implement flow control.  The basic idea is simple – the receiver informs the sender how much free buffer space there is, and the sender is limited to send no more than this amount of data.  That the value o RWND in the diagram to the right.</a:t>
            </a:r>
          </a:p>
          <a:p>
            <a:endParaRPr lang="en-US" dirty="0"/>
          </a:p>
          <a:p>
            <a:r>
              <a:rPr lang="en-US" dirty="0"/>
              <a:t>This information is carried from the receiver to the sender in the “receiver advertised window” (do a PIP of header) in the TCP header, and the value will change as the amount of free buffer space fluctuates over time. </a:t>
            </a:r>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435640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how TCP implement flow control.  The basic idea is simple – the receiver informs the sender how much free buffer space there is, and the sender is limited to send no more than this amount of data.  That the value o RWND in the diagram to the right.</a:t>
            </a:r>
          </a:p>
          <a:p>
            <a:endParaRPr lang="en-US" dirty="0"/>
          </a:p>
          <a:p>
            <a:r>
              <a:rPr lang="en-US" dirty="0"/>
              <a:t>This information is carried from the receiver to the sender in the “receiver advertised window” (do a PIP of header) in the TCP header, and the value will change as the amount of free buffer space fluctuates over time. </a:t>
            </a:r>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273418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The other TCP topic we’ll want to consider here is that of “connection  management”</a:t>
            </a:r>
          </a:p>
          <a:p>
            <a:endParaRPr lang="en-US" dirty="0"/>
          </a:p>
          <a:p>
            <a:pPr marL="0" indent="0">
              <a:buFont typeface="Arial" panose="020B0604020202020204" pitchFamily="34" charset="0"/>
              <a:buNone/>
            </a:pPr>
            <a:r>
              <a:rPr lang="en-US" dirty="0"/>
              <a:t>The TCP sender and receiver have a number of pieces of shared state that they must establish before actually communicating</a:t>
            </a:r>
          </a:p>
          <a:p>
            <a:pPr marL="171450" indent="-171450">
              <a:buFont typeface="Arial" panose="020B0604020202020204" pitchFamily="34" charset="0"/>
              <a:buChar char="•"/>
            </a:pPr>
            <a:r>
              <a:rPr lang="en-US" dirty="0"/>
              <a:t>FIRST they must both agree that they WANT to communicate with each other</a:t>
            </a:r>
          </a:p>
          <a:p>
            <a:pPr marL="171450" indent="-171450">
              <a:buFont typeface="Arial" panose="020B0604020202020204" pitchFamily="34" charset="0"/>
              <a:buChar char="•"/>
            </a:pPr>
            <a:r>
              <a:rPr lang="en-US" dirty="0"/>
              <a:t>Secondly there are connection parameters – the initial sequence number and the initial receiver-advertised bufferspace that they’ll want to agree on</a:t>
            </a:r>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dirty="0"/>
              <a:t>This is done via a so-called handshake protocol – the client reaching our to the server, and the server answering back.</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And before diving into the TCP handshake protocol, let’s first consider the problem of handshaking, of establishing shared state.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9657011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Here’s an example of a two way handshake.  Alice reaches out to Bob and say’s “let’s talk” and Bob says OK, and they start their conversation</a:t>
            </a:r>
          </a:p>
          <a:p>
            <a:endParaRPr lang="en-US" dirty="0"/>
          </a:p>
          <a:p>
            <a:r>
              <a:rPr lang="en-US" dirty="0"/>
              <a:t>For a network protocol, the equivalent protocol would be a client sending a “request connection” message saying ”let’s talk, the initial sequence number is x”</a:t>
            </a:r>
          </a:p>
          <a:p>
            <a:r>
              <a:rPr lang="en-US" dirty="0"/>
              <a:t>And the server would respond with a message ”I accept your connect x”</a:t>
            </a:r>
          </a:p>
          <a:p>
            <a:endParaRPr lang="en-US" dirty="0"/>
          </a:p>
          <a:p>
            <a:r>
              <a:rPr lang="en-US" dirty="0"/>
              <a:t>And the question we want to ask ourselves is &lt;talk through&gt;</a:t>
            </a:r>
          </a:p>
          <a:p>
            <a:endParaRPr lang="en-US" dirty="0"/>
          </a:p>
          <a:p>
            <a:r>
              <a:rPr lang="en-US" dirty="0"/>
              <a:t>Will this work?  Let’s look at a few scenarios…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424923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TCP’s three way handshake, that operates as follows</a:t>
            </a:r>
          </a:p>
          <a:p>
            <a:r>
              <a:rPr lang="en-US" dirty="0"/>
              <a:t> </a:t>
            </a:r>
          </a:p>
          <a:p>
            <a:r>
              <a:rPr lang="en-US" dirty="0"/>
              <a:t>Let’s say the client and server both create a TCP socket as we learned about in Chapter 2 and enter the LISTEN state</a:t>
            </a:r>
          </a:p>
          <a:p>
            <a:endParaRPr lang="en-US" dirty="0"/>
          </a:p>
          <a:p>
            <a:r>
              <a:rPr lang="en-US" dirty="0"/>
              <a:t>The client then connects to the server sending a SYN message with a sequence number x (SYN Message is an TCP Segment with SYN but set in the header – you might want to go back and review the TCP segment format!)</a:t>
            </a:r>
          </a:p>
          <a:p>
            <a:endParaRPr lang="en-US" dirty="0"/>
          </a:p>
          <a:p>
            <a:r>
              <a:rPr lang="en-US" dirty="0"/>
              <a:t>The server is waiting for a connection, and receives the SYN message enters the SYN received state (NOT the established state and sends a SYN ACK message back.</a:t>
            </a:r>
          </a:p>
          <a:p>
            <a:endParaRPr lang="en-US" dirty="0"/>
          </a:p>
          <a:p>
            <a:r>
              <a:rPr lang="en-US" dirty="0"/>
              <a:t>Finally the client sends an ACK message to the server, and when the server receiver this enters the Established state.  This is when the application process would see the return from the wait on the  socket accept() call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1156488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usual, there’s a human protocol analogy to the three way handshake, and I still remember thinking about this clinging for my life while climbing up a rockface</a:t>
            </a:r>
          </a:p>
          <a:p>
            <a:endParaRPr lang="en-US" dirty="0"/>
          </a:p>
          <a:p>
            <a:r>
              <a:rPr lang="en-US" dirty="0"/>
              <a:t>When you want start climbing you first say ON BELOW (meaning ARE YOU READY WITH MY SAFETY ROPE)</a:t>
            </a:r>
          </a:p>
          <a:p>
            <a:r>
              <a:rPr lang="en-US" dirty="0"/>
              <a:t>THE BELYER (server) responds BELAY ON (that lets you know the belayer is ready for you)</a:t>
            </a:r>
          </a:p>
          <a:p>
            <a:r>
              <a:rPr lang="en-US" dirty="0"/>
              <a:t>And then you say CLIMING</a:t>
            </a:r>
          </a:p>
          <a:p>
            <a:endParaRPr lang="en-US" dirty="0"/>
          </a:p>
          <a:p>
            <a:r>
              <a:rPr lang="en-US" dirty="0"/>
              <a:t>It’s amazing what can pass through your head when your clinging for your life o a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075990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good things must come to an end, and that’s true for a TCP connection as well.</a:t>
            </a:r>
          </a:p>
          <a:p>
            <a:endParaRPr lang="en-US" dirty="0"/>
          </a:p>
          <a:p>
            <a:r>
              <a:rPr lang="en-US" dirty="0"/>
              <a:t>And of course there’s a protocol for one side to gracefully close of a TCP connection using a FIN message, to which the other side sends a FINACK message and waits around a bit to respond to any retransmitted FIN messages before timing out.</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718581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Typical MSS is 1460 bytes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535840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133942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898878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736266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This is how TCP re-computes the estimated RTT each time a new SampleRTT is taken.</a:t>
            </a:r>
          </a:p>
          <a:p>
            <a:r>
              <a:rPr lang="en-US" dirty="0"/>
              <a:t>The process is knows as an exponentially weighted moving average, shown by the equation here.</a:t>
            </a:r>
          </a:p>
          <a:p>
            <a:r>
              <a:rPr lang="en-US" dirty="0"/>
              <a:t>&lt;say it&gt;</a:t>
            </a:r>
          </a:p>
          <a:p>
            <a:r>
              <a:rPr lang="en-US" dirty="0"/>
              <a:t>Where alpha reflects the influence of the most recent measurements on the estimated RTT; a typical value of alpha used in implementations is .125</a:t>
            </a:r>
          </a:p>
          <a:p>
            <a:endParaRPr lang="en-US" dirty="0"/>
          </a:p>
          <a:p>
            <a:r>
              <a:rPr lang="en-US" dirty="0"/>
              <a:t>The graph at the bottom show measured RTTs between a host in the Massachusetts and a host in France, as well as the estimated, “smoothed”  RTT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343563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Given this value of the estimated RTT, TCP computes the timeout interval to be the estimated RTT plus a “safety margin”</a:t>
            </a:r>
          </a:p>
          <a:p>
            <a:r>
              <a:rPr lang="en-US" dirty="0"/>
              <a:t> </a:t>
            </a:r>
          </a:p>
          <a:p>
            <a:r>
              <a:rPr lang="en-US" dirty="0"/>
              <a:t>And the intuition is that if we are seeing a large variation in SAMPLERTT – the RTT estimates are fluctuating a lot - then we’ll want a larger safety margin</a:t>
            </a:r>
          </a:p>
          <a:p>
            <a:endParaRPr lang="en-US" dirty="0"/>
          </a:p>
          <a:p>
            <a:r>
              <a:rPr lang="en-US" dirty="0"/>
              <a:t>So TCP computes the Timeout interval to be the Estimated RTT plus 4 times a measure of deviation in the RTT.</a:t>
            </a:r>
          </a:p>
          <a:p>
            <a:endParaRPr lang="en-US" dirty="0"/>
          </a:p>
          <a:p>
            <a:r>
              <a:rPr lang="en-US" dirty="0"/>
              <a:t>The deviation in the RTT is computed as the eWMA of the difference between the most recently measured SampleRTT from the Estimated RTT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20075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Given these details of TCP sequence numbers, acks, and timers, we can now describe the big picture view of how the TCP sender and receiver operate</a:t>
            </a:r>
          </a:p>
          <a:p>
            <a:endParaRPr lang="en-US" dirty="0"/>
          </a:p>
          <a:p>
            <a:r>
              <a:rPr lang="en-US" dirty="0"/>
              <a:t>You can check out FSMs in book; let’s just give an English text description here and let’s start with the sender.</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189377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EC686-8429-2E40-81FA-5EC9C4AB3C55}"/>
              </a:ext>
            </a:extLst>
          </p:cNvPr>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8CC2C238-9334-5D47-BE46-7DBB933E487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0" name="Slide Number Placeholder 5">
            <a:extLst>
              <a:ext uri="{FF2B5EF4-FFF2-40B4-BE49-F238E27FC236}">
                <a16:creationId xmlns:a16="http://schemas.microsoft.com/office/drawing/2014/main" id="{F7F1199A-45E4-9E4D-95C0-396A8A9C6FF7}"/>
              </a:ext>
            </a:extLst>
          </p:cNvPr>
          <p:cNvSpPr>
            <a:spLocks noGrp="1"/>
          </p:cNvSpPr>
          <p:nvPr>
            <p:ph type="sldNum" sz="quarter" idx="4"/>
          </p:nvPr>
        </p:nvSpPr>
        <p:spPr>
          <a:xfrm>
            <a:off x="9219616" y="6443089"/>
            <a:ext cx="2743200" cy="365125"/>
          </a:xfrm>
          <a:prstGeom prst="rect">
            <a:avLst/>
          </a:prstGeom>
        </p:spPr>
        <p:txBody>
          <a:bodyPr vert="horz" lIns="91440" tIns="45720" rIns="91440" bIns="45720" rtlCol="0" anchor="ctr"/>
          <a:lstStyle>
            <a:lvl1pPr algn="r">
              <a:defRPr sz="1100">
                <a:solidFill>
                  <a:schemeClr val="bg1">
                    <a:lumMod val="50000"/>
                  </a:schemeClr>
                </a:solidFill>
              </a:defRPr>
            </a:lvl1pPr>
          </a:lstStyle>
          <a:p>
            <a:r>
              <a:rPr lang="en-US" dirty="0"/>
              <a:t>Transport Layer: 3-</a:t>
            </a:r>
            <a:fld id="{C4204591-24BD-A542-B9D5-F8D8A88D2FEE}" type="slidenum">
              <a:rPr lang="en-US" smtClean="0"/>
              <a:pPr/>
              <a:t>‹#›</a:t>
            </a:fld>
            <a:endParaRPr lang="en-US" dirty="0"/>
          </a:p>
        </p:txBody>
      </p:sp>
    </p:spTree>
    <p:extLst>
      <p:ext uri="{BB962C8B-B14F-4D97-AF65-F5344CB8AC3E}">
        <p14:creationId xmlns:p14="http://schemas.microsoft.com/office/powerpoint/2010/main" val="339365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DA2846C-3DC3-2A4C-84E1-3E3C50231FF2}"/>
              </a:ext>
            </a:extLst>
          </p:cNvPr>
          <p:cNvSpPr>
            <a:spLocks noGrp="1"/>
          </p:cNvSpPr>
          <p:nvPr>
            <p:ph idx="1"/>
          </p:nvPr>
        </p:nvSpPr>
        <p:spPr>
          <a:xfrm>
            <a:off x="838200" y="1724027"/>
            <a:ext cx="10515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7">
            <a:extLst>
              <a:ext uri="{FF2B5EF4-FFF2-40B4-BE49-F238E27FC236}">
                <a16:creationId xmlns:a16="http://schemas.microsoft.com/office/drawing/2014/main" id="{F32235DD-B99A-7744-92BB-36CB49B43BEC}"/>
              </a:ext>
            </a:extLst>
          </p:cNvPr>
          <p:cNvSpPr>
            <a:spLocks noGrp="1"/>
          </p:cNvSpPr>
          <p:nvPr>
            <p:ph type="title"/>
          </p:nvPr>
        </p:nvSpPr>
        <p:spPr/>
        <p:txBody>
          <a:bodyPr>
            <a:normAutofit/>
          </a:bodyPr>
          <a:lstStyle>
            <a:lvl1pPr>
              <a:defRPr sz="4400">
                <a:latin typeface="+mj-lt"/>
              </a:defRPr>
            </a:lvl1pPr>
          </a:lstStyle>
          <a:p>
            <a:r>
              <a:rPr lang="en-US" dirty="0"/>
              <a:t>Click to edit Master title style</a:t>
            </a:r>
          </a:p>
        </p:txBody>
      </p:sp>
      <p:sp>
        <p:nvSpPr>
          <p:cNvPr id="10" name="Slide Number Placeholder 5">
            <a:extLst>
              <a:ext uri="{FF2B5EF4-FFF2-40B4-BE49-F238E27FC236}">
                <a16:creationId xmlns:a16="http://schemas.microsoft.com/office/drawing/2014/main" id="{41717D89-2D64-4E49-A8B8-D7B93266073C}"/>
              </a:ext>
            </a:extLst>
          </p:cNvPr>
          <p:cNvSpPr>
            <a:spLocks noGrp="1"/>
          </p:cNvSpPr>
          <p:nvPr>
            <p:ph type="sldNum" sz="quarter" idx="4"/>
          </p:nvPr>
        </p:nvSpPr>
        <p:spPr>
          <a:xfrm>
            <a:off x="9219616" y="6443089"/>
            <a:ext cx="2743200" cy="365125"/>
          </a:xfrm>
          <a:prstGeom prst="rect">
            <a:avLst/>
          </a:prstGeom>
        </p:spPr>
        <p:txBody>
          <a:bodyPr vert="horz" lIns="91440" tIns="45720" rIns="91440" bIns="45720" rtlCol="0" anchor="ctr"/>
          <a:lstStyle>
            <a:lvl1pPr algn="r">
              <a:defRPr sz="1100">
                <a:solidFill>
                  <a:schemeClr val="bg1">
                    <a:lumMod val="50000"/>
                  </a:schemeClr>
                </a:solidFill>
              </a:defRPr>
            </a:lvl1pPr>
          </a:lstStyle>
          <a:p>
            <a:r>
              <a:rPr lang="en-US" dirty="0"/>
              <a:t>Transport Layer: 3-</a:t>
            </a:r>
            <a:fld id="{C4204591-24BD-A542-B9D5-F8D8A88D2FEE}" type="slidenum">
              <a:rPr lang="en-US" smtClean="0"/>
              <a:pPr/>
              <a:t>‹#›</a:t>
            </a:fld>
            <a:endParaRPr lang="en-US" dirty="0"/>
          </a:p>
        </p:txBody>
      </p:sp>
    </p:spTree>
    <p:extLst>
      <p:ext uri="{BB962C8B-B14F-4D97-AF65-F5344CB8AC3E}">
        <p14:creationId xmlns:p14="http://schemas.microsoft.com/office/powerpoint/2010/main" val="18784461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48D4C-6954-CC4D-A491-4B78BF548F31}"/>
              </a:ext>
            </a:extLst>
          </p:cNvPr>
          <p:cNvSpPr>
            <a:spLocks noGrp="1"/>
          </p:cNvSpPr>
          <p:nvPr>
            <p:ph type="title"/>
          </p:nvPr>
        </p:nvSpPr>
        <p:spPr/>
        <p:txBody>
          <a:bodyPr>
            <a:normAutofit/>
          </a:bodyPr>
          <a:lstStyle>
            <a:lvl1pPr>
              <a:defRPr sz="4400">
                <a:latin typeface="+mj-lt"/>
              </a:defRPr>
            </a:lvl1pPr>
          </a:lstStyle>
          <a:p>
            <a:r>
              <a:rPr lang="en-US" dirty="0"/>
              <a:t>Click to edit Master title style</a:t>
            </a:r>
          </a:p>
        </p:txBody>
      </p:sp>
      <p:sp>
        <p:nvSpPr>
          <p:cNvPr id="3" name="Content Placeholder 2">
            <a:extLst>
              <a:ext uri="{FF2B5EF4-FFF2-40B4-BE49-F238E27FC236}">
                <a16:creationId xmlns:a16="http://schemas.microsoft.com/office/drawing/2014/main" id="{3ABE2032-3F11-1945-8A1D-25EC80CF916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ADCF1CB-5DBA-8B49-A839-F079E4BF437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5">
            <a:extLst>
              <a:ext uri="{FF2B5EF4-FFF2-40B4-BE49-F238E27FC236}">
                <a16:creationId xmlns:a16="http://schemas.microsoft.com/office/drawing/2014/main" id="{2E873D4E-4EDA-1349-AB14-5DC995BFCD39}"/>
              </a:ext>
            </a:extLst>
          </p:cNvPr>
          <p:cNvSpPr>
            <a:spLocks noGrp="1"/>
          </p:cNvSpPr>
          <p:nvPr>
            <p:ph type="sldNum" sz="quarter" idx="4"/>
          </p:nvPr>
        </p:nvSpPr>
        <p:spPr>
          <a:xfrm>
            <a:off x="9219616" y="6443089"/>
            <a:ext cx="2743200" cy="365125"/>
          </a:xfrm>
          <a:prstGeom prst="rect">
            <a:avLst/>
          </a:prstGeom>
        </p:spPr>
        <p:txBody>
          <a:bodyPr vert="horz" lIns="91440" tIns="45720" rIns="91440" bIns="45720" rtlCol="0" anchor="ctr"/>
          <a:lstStyle>
            <a:lvl1pPr algn="r">
              <a:defRPr sz="1100">
                <a:solidFill>
                  <a:schemeClr val="bg1">
                    <a:lumMod val="50000"/>
                  </a:schemeClr>
                </a:solidFill>
              </a:defRPr>
            </a:lvl1pPr>
          </a:lstStyle>
          <a:p>
            <a:r>
              <a:rPr lang="en-US" dirty="0"/>
              <a:t>Transport Layer: 3-</a:t>
            </a:r>
            <a:fld id="{C4204591-24BD-A542-B9D5-F8D8A88D2FEE}" type="slidenum">
              <a:rPr lang="en-US" smtClean="0"/>
              <a:pPr/>
              <a:t>‹#›</a:t>
            </a:fld>
            <a:endParaRPr lang="en-US" dirty="0"/>
          </a:p>
        </p:txBody>
      </p:sp>
    </p:spTree>
    <p:extLst>
      <p:ext uri="{BB962C8B-B14F-4D97-AF65-F5344CB8AC3E}">
        <p14:creationId xmlns:p14="http://schemas.microsoft.com/office/powerpoint/2010/main" val="12739582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2B102D-EC4F-B64D-BB0A-3CBBCEE21B6B}"/>
              </a:ext>
            </a:extLst>
          </p:cNvPr>
          <p:cNvSpPr>
            <a:spLocks noGrp="1"/>
          </p:cNvSpPr>
          <p:nvPr>
            <p:ph type="title"/>
          </p:nvPr>
        </p:nvSpPr>
        <p:spPr/>
        <p:txBody>
          <a:bodyPr>
            <a:normAutofit/>
          </a:bodyPr>
          <a:lstStyle>
            <a:lvl1pPr>
              <a:defRPr sz="4400">
                <a:latin typeface="+mj-lt"/>
              </a:defRPr>
            </a:lvl1pPr>
          </a:lstStyle>
          <a:p>
            <a:r>
              <a:rPr lang="en-US" dirty="0"/>
              <a:t>Click to edit Master title style</a:t>
            </a:r>
          </a:p>
        </p:txBody>
      </p:sp>
      <p:sp>
        <p:nvSpPr>
          <p:cNvPr id="8" name="Slide Number Placeholder 5">
            <a:extLst>
              <a:ext uri="{FF2B5EF4-FFF2-40B4-BE49-F238E27FC236}">
                <a16:creationId xmlns:a16="http://schemas.microsoft.com/office/drawing/2014/main" id="{80DCD8E0-36D6-2D43-9C3A-92DC921E1D78}"/>
              </a:ext>
            </a:extLst>
          </p:cNvPr>
          <p:cNvSpPr>
            <a:spLocks noGrp="1"/>
          </p:cNvSpPr>
          <p:nvPr>
            <p:ph type="sldNum" sz="quarter" idx="4"/>
          </p:nvPr>
        </p:nvSpPr>
        <p:spPr>
          <a:xfrm>
            <a:off x="9219616" y="6443089"/>
            <a:ext cx="2743200" cy="365125"/>
          </a:xfrm>
          <a:prstGeom prst="rect">
            <a:avLst/>
          </a:prstGeom>
        </p:spPr>
        <p:txBody>
          <a:bodyPr vert="horz" lIns="91440" tIns="45720" rIns="91440" bIns="45720" rtlCol="0" anchor="ctr"/>
          <a:lstStyle>
            <a:lvl1pPr algn="r">
              <a:defRPr sz="1100">
                <a:solidFill>
                  <a:schemeClr val="bg1">
                    <a:lumMod val="50000"/>
                  </a:schemeClr>
                </a:solidFill>
              </a:defRPr>
            </a:lvl1pPr>
          </a:lstStyle>
          <a:p>
            <a:r>
              <a:rPr lang="en-US" dirty="0"/>
              <a:t>Transport Layer: 3-</a:t>
            </a:r>
            <a:fld id="{C4204591-24BD-A542-B9D5-F8D8A88D2FEE}" type="slidenum">
              <a:rPr lang="en-US" smtClean="0"/>
              <a:pPr/>
              <a:t>‹#›</a:t>
            </a:fld>
            <a:endParaRPr lang="en-US" dirty="0"/>
          </a:p>
        </p:txBody>
      </p:sp>
    </p:spTree>
    <p:extLst>
      <p:ext uri="{BB962C8B-B14F-4D97-AF65-F5344CB8AC3E}">
        <p14:creationId xmlns:p14="http://schemas.microsoft.com/office/powerpoint/2010/main" val="376213162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86D5FD2-E0BC-9B4A-8B69-BFD8F956C77B}"/>
              </a:ext>
            </a:extLst>
          </p:cNvPr>
          <p:cNvSpPr>
            <a:spLocks noGrp="1"/>
          </p:cNvSpPr>
          <p:nvPr>
            <p:ph type="title"/>
          </p:nvPr>
        </p:nvSpPr>
        <p:spPr>
          <a:xfrm>
            <a:off x="838200" y="451821"/>
            <a:ext cx="10515600" cy="894622"/>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7A987CFD-1EF3-634C-B854-216A26AC232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B87C6EBB-9D5E-E84A-9BCA-EA7E05FD1C0C}"/>
              </a:ext>
            </a:extLst>
          </p:cNvPr>
          <p:cNvSpPr>
            <a:spLocks noGrp="1"/>
          </p:cNvSpPr>
          <p:nvPr>
            <p:ph type="sldNum" sz="quarter" idx="4"/>
          </p:nvPr>
        </p:nvSpPr>
        <p:spPr>
          <a:xfrm>
            <a:off x="9219616" y="6443089"/>
            <a:ext cx="2743200" cy="365125"/>
          </a:xfrm>
          <a:prstGeom prst="rect">
            <a:avLst/>
          </a:prstGeom>
        </p:spPr>
        <p:txBody>
          <a:bodyPr vert="horz" lIns="91440" tIns="45720" rIns="91440" bIns="45720" rtlCol="0" anchor="ctr"/>
          <a:lstStyle>
            <a:lvl1pPr algn="r">
              <a:defRPr sz="1100">
                <a:solidFill>
                  <a:schemeClr val="bg1">
                    <a:lumMod val="50000"/>
                  </a:schemeClr>
                </a:solidFill>
              </a:defRPr>
            </a:lvl1pPr>
          </a:lstStyle>
          <a:p>
            <a:r>
              <a:rPr lang="en-US" dirty="0"/>
              <a:t>Introduction: 1-</a:t>
            </a:r>
            <a:fld id="{C4204591-24BD-A542-B9D5-F8D8A88D2FEE}" type="slidenum">
              <a:rPr lang="en-US" smtClean="0"/>
              <a:pPr/>
              <a:t>‹#›</a:t>
            </a:fld>
            <a:endParaRPr lang="en-US" dirty="0"/>
          </a:p>
        </p:txBody>
      </p:sp>
      <p:sp>
        <p:nvSpPr>
          <p:cNvPr id="5" name="TextBox 4">
            <a:extLst>
              <a:ext uri="{FF2B5EF4-FFF2-40B4-BE49-F238E27FC236}">
                <a16:creationId xmlns:a16="http://schemas.microsoft.com/office/drawing/2014/main" id="{64C3AFE9-FEF6-880D-5A2B-6E6C96EC0F28}"/>
              </a:ext>
            </a:extLst>
          </p:cNvPr>
          <p:cNvSpPr txBox="1"/>
          <p:nvPr userDrawn="1">
            <p:extLst>
              <p:ext uri="{1162E1C5-73C7-4A58-AE30-91384D911F3F}">
                <p184:classification xmlns:p184="http://schemas.microsoft.com/office/powerpoint/2018/4/main" val="hdr"/>
              </p:ext>
            </p:extLst>
          </p:nvPr>
        </p:nvSpPr>
        <p:spPr>
          <a:xfrm>
            <a:off x="11363325" y="63500"/>
            <a:ext cx="787400" cy="121920"/>
          </a:xfrm>
          <a:prstGeom prst="rect">
            <a:avLst/>
          </a:prstGeom>
        </p:spPr>
        <p:txBody>
          <a:bodyPr horzOverflow="overflow" lIns="0" tIns="0" rIns="0" bIns="0">
            <a:spAutoFit/>
          </a:bodyPr>
          <a:lstStyle/>
          <a:p>
            <a:pPr algn="l"/>
            <a:r>
              <a:rPr lang="en-SE" sz="800">
                <a:solidFill>
                  <a:srgbClr val="000000"/>
                </a:solidFill>
                <a:latin typeface="Calibri" panose="020F0502020204030204" pitchFamily="34" charset="0"/>
                <a:ea typeface="Calibri" panose="020F0502020204030204" pitchFamily="34" charset="0"/>
                <a:cs typeface="Calibri" panose="020F0502020204030204" pitchFamily="34" charset="0"/>
              </a:rPr>
              <a:t>Begränsad delning</a:t>
            </a:r>
          </a:p>
        </p:txBody>
      </p:sp>
    </p:spTree>
    <p:extLst>
      <p:ext uri="{BB962C8B-B14F-4D97-AF65-F5344CB8AC3E}">
        <p14:creationId xmlns:p14="http://schemas.microsoft.com/office/powerpoint/2010/main" val="27751653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Lst>
  <p:hf hdr="0" ftr="0" dt="0"/>
  <p:txStyles>
    <p:titleStyle>
      <a:lvl1pPr algn="l" defTabSz="914400" rtl="0" eaLnBrk="1" latinLnBrk="0" hangingPunct="1">
        <a:lnSpc>
          <a:spcPct val="90000"/>
        </a:lnSpc>
        <a:spcBef>
          <a:spcPct val="0"/>
        </a:spcBef>
        <a:buNone/>
        <a:defRPr sz="4000" b="1" kern="1200">
          <a:solidFill>
            <a:srgbClr val="0000A3"/>
          </a:solidFill>
          <a:latin typeface="+mn-lt"/>
          <a:ea typeface="+mj-ea"/>
          <a:cs typeface="+mj-cs"/>
        </a:defRPr>
      </a:lvl1pPr>
    </p:titleStyle>
    <p:body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hyperlink" Target="https://gaia.cs.umass.edu/kurose_ross/index.php"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3.xml"/><Relationship Id="rId5" Type="http://schemas.openxmlformats.org/officeDocument/2006/relationships/image" Target="../media/image7.jpeg"/><Relationship Id="rId4" Type="http://schemas.openxmlformats.org/officeDocument/2006/relationships/image" Target="../media/image6.jpe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4.xml"/><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9.png"/></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99C77C5-A377-3E44-9802-7A06ED6AD0D8}"/>
              </a:ext>
            </a:extLst>
          </p:cNvPr>
          <p:cNvSpPr>
            <a:spLocks noChangeArrowheads="1"/>
          </p:cNvSpPr>
          <p:nvPr/>
        </p:nvSpPr>
        <p:spPr bwMode="auto">
          <a:xfrm>
            <a:off x="7981312" y="4289908"/>
            <a:ext cx="3981504" cy="286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lnSpc>
                <a:spcPct val="85000"/>
              </a:lnSpc>
            </a:pPr>
            <a:r>
              <a:rPr lang="en-US" altLang="en-US" sz="2800" i="1" dirty="0">
                <a:solidFill>
                  <a:srgbClr val="0000A3"/>
                </a:solidFill>
                <a:latin typeface="+mn-lt"/>
              </a:rPr>
              <a:t>Computer Networking: A Top-Down Approach </a:t>
            </a:r>
            <a:br>
              <a:rPr lang="en-US" altLang="en-US" sz="2800" dirty="0">
                <a:solidFill>
                  <a:srgbClr val="008000"/>
                </a:solidFill>
                <a:latin typeface="+mn-lt"/>
              </a:rPr>
            </a:br>
            <a:r>
              <a:rPr lang="en-US" altLang="en-US" sz="1800" dirty="0">
                <a:latin typeface="+mn-lt"/>
              </a:rPr>
              <a:t>8</a:t>
            </a:r>
            <a:r>
              <a:rPr lang="en-US" altLang="en-US" sz="1800" baseline="30000" dirty="0">
                <a:latin typeface="+mn-lt"/>
              </a:rPr>
              <a:t>th</a:t>
            </a:r>
            <a:r>
              <a:rPr lang="en-US" altLang="en-US" sz="1800" dirty="0">
                <a:latin typeface="+mn-lt"/>
              </a:rPr>
              <a:t> edition </a:t>
            </a:r>
            <a:br>
              <a:rPr lang="en-US" altLang="en-US" sz="1800" dirty="0">
                <a:latin typeface="+mn-lt"/>
              </a:rPr>
            </a:br>
            <a:r>
              <a:rPr lang="en-US" altLang="en-US" sz="1800" dirty="0">
                <a:latin typeface="+mn-lt"/>
              </a:rPr>
              <a:t>Jim Kurose, Keith Ross</a:t>
            </a:r>
            <a:br>
              <a:rPr lang="en-US" altLang="en-US" sz="1800" dirty="0">
                <a:latin typeface="+mn-lt"/>
              </a:rPr>
            </a:br>
            <a:r>
              <a:rPr lang="en-US" altLang="en-US" sz="1800" dirty="0">
                <a:latin typeface="+mn-lt"/>
              </a:rPr>
              <a:t>Pearson, 2020</a:t>
            </a:r>
            <a:endParaRPr lang="en-US" altLang="en-US" sz="2000" dirty="0">
              <a:latin typeface="+mn-lt"/>
            </a:endParaRPr>
          </a:p>
        </p:txBody>
      </p:sp>
      <p:sp>
        <p:nvSpPr>
          <p:cNvPr id="6" name="Rectangle 3">
            <a:extLst>
              <a:ext uri="{FF2B5EF4-FFF2-40B4-BE49-F238E27FC236}">
                <a16:creationId xmlns:a16="http://schemas.microsoft.com/office/drawing/2014/main" id="{9A9F684E-5DD1-6543-95D2-8EB5E7619BE2}"/>
              </a:ext>
            </a:extLst>
          </p:cNvPr>
          <p:cNvSpPr>
            <a:spLocks noChangeArrowheads="1"/>
          </p:cNvSpPr>
          <p:nvPr/>
        </p:nvSpPr>
        <p:spPr bwMode="auto">
          <a:xfrm>
            <a:off x="1325035" y="561975"/>
            <a:ext cx="5052616" cy="172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lnSpc>
                <a:spcPct val="85000"/>
              </a:lnSpc>
            </a:pPr>
            <a:r>
              <a:rPr lang="en-US" altLang="en-US" sz="5400" b="1" dirty="0">
                <a:solidFill>
                  <a:srgbClr val="000099"/>
                </a:solidFill>
                <a:latin typeface="+mj-lt"/>
              </a:rPr>
              <a:t>Chapter 3</a:t>
            </a:r>
            <a:br>
              <a:rPr lang="en-US" altLang="en-US" sz="6000" b="1" dirty="0">
                <a:solidFill>
                  <a:srgbClr val="000099"/>
                </a:solidFill>
                <a:latin typeface="+mj-lt"/>
              </a:rPr>
            </a:br>
            <a:r>
              <a:rPr lang="en-US" altLang="en-US" sz="5400" b="1" dirty="0">
                <a:solidFill>
                  <a:srgbClr val="000099"/>
                </a:solidFill>
                <a:latin typeface="+mj-lt"/>
              </a:rPr>
              <a:t>Transport Layer</a:t>
            </a:r>
          </a:p>
        </p:txBody>
      </p:sp>
      <p:sp>
        <p:nvSpPr>
          <p:cNvPr id="2" name="Slide Number Placeholder 1">
            <a:extLst>
              <a:ext uri="{FF2B5EF4-FFF2-40B4-BE49-F238E27FC236}">
                <a16:creationId xmlns:a16="http://schemas.microsoft.com/office/drawing/2014/main" id="{B46B45F3-5B52-354C-801C-007B1F52150F}"/>
              </a:ext>
            </a:extLst>
          </p:cNvPr>
          <p:cNvSpPr>
            <a:spLocks noGrp="1"/>
          </p:cNvSpPr>
          <p:nvPr>
            <p:ph type="sldNum" sz="quarter" idx="4"/>
          </p:nvPr>
        </p:nvSpPr>
        <p:spPr/>
        <p:txBody>
          <a:bodyPr/>
          <a:lstStyle/>
          <a:p>
            <a:r>
              <a:rPr lang="en-US" dirty="0"/>
              <a:t>Transport Layer: 3-</a:t>
            </a:r>
            <a:fld id="{C4204591-24BD-A542-B9D5-F8D8A88D2FEE}" type="slidenum">
              <a:rPr lang="en-US" smtClean="0"/>
              <a:pPr/>
              <a:t>1</a:t>
            </a:fld>
            <a:endParaRPr lang="en-US" dirty="0"/>
          </a:p>
        </p:txBody>
      </p:sp>
      <p:pic>
        <p:nvPicPr>
          <p:cNvPr id="9" name="Picture 8" descr="A picture containing outdoor, water, bridge, building&#10;&#10;Description automatically generated">
            <a:extLst>
              <a:ext uri="{FF2B5EF4-FFF2-40B4-BE49-F238E27FC236}">
                <a16:creationId xmlns:a16="http://schemas.microsoft.com/office/drawing/2014/main" id="{F92E998D-891C-8C4D-A1FD-4079E0691FBD}"/>
              </a:ext>
            </a:extLst>
          </p:cNvPr>
          <p:cNvPicPr>
            <a:picLocks noChangeAspect="1"/>
          </p:cNvPicPr>
          <p:nvPr/>
        </p:nvPicPr>
        <p:blipFill>
          <a:blip r:embed="rId3"/>
          <a:stretch>
            <a:fillRect/>
          </a:stretch>
        </p:blipFill>
        <p:spPr>
          <a:xfrm>
            <a:off x="8135257" y="887185"/>
            <a:ext cx="3040743" cy="3800929"/>
          </a:xfrm>
          <a:prstGeom prst="rect">
            <a:avLst/>
          </a:prstGeom>
        </p:spPr>
      </p:pic>
      <p:sp>
        <p:nvSpPr>
          <p:cNvPr id="3" name="Text Box 7">
            <a:extLst>
              <a:ext uri="{FF2B5EF4-FFF2-40B4-BE49-F238E27FC236}">
                <a16:creationId xmlns:a16="http://schemas.microsoft.com/office/drawing/2014/main" id="{F0CE2E98-86CB-592A-F851-90EF640ACCD9}"/>
              </a:ext>
            </a:extLst>
          </p:cNvPr>
          <p:cNvSpPr txBox="1">
            <a:spLocks noChangeArrowheads="1"/>
          </p:cNvSpPr>
          <p:nvPr/>
        </p:nvSpPr>
        <p:spPr bwMode="auto">
          <a:xfrm>
            <a:off x="1183708" y="6020834"/>
            <a:ext cx="5661104" cy="6178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73038" indent="-173038">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nSpc>
                <a:spcPct val="85000"/>
              </a:lnSpc>
            </a:pPr>
            <a:r>
              <a:rPr lang="en-US" altLang="en-US" sz="2000" dirty="0">
                <a:latin typeface="+mn-lt"/>
              </a:rPr>
              <a:t>Acknowledgement: Based on the textbook’s website: </a:t>
            </a:r>
            <a:r>
              <a:rPr lang="en-US" altLang="en-US" sz="2000" dirty="0">
                <a:latin typeface="+mn-lt"/>
                <a:hlinkClick r:id="rId4"/>
              </a:rPr>
              <a:t>https://gaia.cs.umass.edu/kurose_ross/index.php</a:t>
            </a:r>
            <a:r>
              <a:rPr lang="en-US" altLang="en-US" sz="2000" dirty="0">
                <a:latin typeface="+mn-lt"/>
              </a:rPr>
              <a:t> </a:t>
            </a:r>
          </a:p>
        </p:txBody>
      </p:sp>
    </p:spTree>
    <p:extLst>
      <p:ext uri="{BB962C8B-B14F-4D97-AF65-F5344CB8AC3E}">
        <p14:creationId xmlns:p14="http://schemas.microsoft.com/office/powerpoint/2010/main" val="23148255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8690" y="289325"/>
            <a:ext cx="11393310" cy="894622"/>
          </a:xfrm>
        </p:spPr>
        <p:txBody>
          <a:bodyPr>
            <a:normAutofit/>
          </a:bodyPr>
          <a:lstStyle/>
          <a:p>
            <a:r>
              <a:rPr lang="en-US" sz="4800" dirty="0"/>
              <a:t>TCP Receiver: ACK generation </a:t>
            </a:r>
            <a:r>
              <a:rPr lang="en-US" sz="2400" b="0" dirty="0"/>
              <a:t>[RFC 5681]</a:t>
            </a:r>
            <a:endParaRPr lang="en-US" sz="4400" b="0" dirty="0"/>
          </a:p>
        </p:txBody>
      </p:sp>
      <p:sp>
        <p:nvSpPr>
          <p:cNvPr id="43" name="Text Box 3">
            <a:extLst>
              <a:ext uri="{FF2B5EF4-FFF2-40B4-BE49-F238E27FC236}">
                <a16:creationId xmlns:a16="http://schemas.microsoft.com/office/drawing/2014/main" id="{0C54E9E4-D2A0-C64E-B652-DCC0E63DDD71}"/>
              </a:ext>
            </a:extLst>
          </p:cNvPr>
          <p:cNvSpPr txBox="1">
            <a:spLocks noChangeArrowheads="1"/>
          </p:cNvSpPr>
          <p:nvPr/>
        </p:nvSpPr>
        <p:spPr bwMode="auto">
          <a:xfrm>
            <a:off x="2143953" y="1439289"/>
            <a:ext cx="3496406" cy="394954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2800" b="0" i="1" u="none" strike="noStrike" kern="1200" cap="none" spc="0" normalizeH="0" baseline="0" noProof="0" dirty="0">
                <a:ln>
                  <a:noFill/>
                </a:ln>
                <a:solidFill>
                  <a:srgbClr val="CC0000"/>
                </a:solidFill>
                <a:effectLst/>
                <a:uLnTx/>
                <a:uFillTx/>
                <a:latin typeface="Calibri" panose="020F0502020204030204"/>
                <a:ea typeface="ＭＳ Ｐゴシック" charset="0"/>
                <a:cs typeface="+mn-cs"/>
              </a:rPr>
              <a:t>Event at receiver</a:t>
            </a:r>
            <a:endParaRPr kumimoji="0" lang="en-US" sz="2000" b="0" i="1" u="none" strike="noStrike" kern="1200" cap="none" spc="0" normalizeH="0" baseline="0" noProof="0" dirty="0">
              <a:ln>
                <a:noFill/>
              </a:ln>
              <a:solidFill>
                <a:srgbClr val="CC0000"/>
              </a:solidFill>
              <a:effectLst/>
              <a:uLnTx/>
              <a:uFillTx/>
              <a:latin typeface="Calibri" panose="020F0502020204030204"/>
              <a:ea typeface="ＭＳ Ｐゴシック" charset="0"/>
              <a:cs typeface="+mn-cs"/>
            </a:endParaRPr>
          </a:p>
          <a:p>
            <a:pPr marL="0" marR="0" lvl="0" indent="0" algn="l" defTabSz="914400" rtl="0" eaLnBrk="1" fontAlgn="auto" latinLnBrk="0" hangingPunct="1">
              <a:lnSpc>
                <a:spcPct val="90000"/>
              </a:lnSpc>
              <a:spcBef>
                <a:spcPts val="0"/>
              </a:spcBef>
              <a:spcAft>
                <a:spcPts val="0"/>
              </a:spcAft>
              <a:buClrTx/>
              <a:buSzTx/>
              <a:buFontTx/>
              <a:buNone/>
              <a:tabLst/>
              <a:defRPr/>
            </a:pPr>
            <a:endParaRPr kumimoji="0" lang="en-US" sz="2000" b="0" i="1" u="none" strike="noStrike" kern="1200" cap="none" spc="0" normalizeH="0" baseline="0" noProof="0" dirty="0">
              <a:ln>
                <a:noFill/>
              </a:ln>
              <a:solidFill>
                <a:srgbClr val="CC0000"/>
              </a:solidFill>
              <a:effectLst/>
              <a:uLnTx/>
              <a:uFillTx/>
              <a:latin typeface="Calibri" panose="020F0502020204030204"/>
              <a:ea typeface="ＭＳ Ｐゴシック" charset="0"/>
              <a:cs typeface="+mn-cs"/>
            </a:endParaRP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rPr>
              <a:t>arrival of in-order segment with</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rPr>
              <a:t>expected seq #. All data up to</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rPr>
              <a:t>expected seq # already ACKed</a:t>
            </a:r>
          </a:p>
          <a:p>
            <a:pPr marL="0" marR="0" lvl="0" indent="0" algn="l" defTabSz="914400" rtl="0" eaLnBrk="1" fontAlgn="auto" latinLnBrk="0" hangingPunct="1">
              <a:lnSpc>
                <a:spcPct val="9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endParaRP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rPr>
              <a:t>arrival of in-order segment with</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rPr>
              <a:t>expected seq #. One other </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rPr>
              <a:t>segment has ACK pending</a:t>
            </a:r>
          </a:p>
          <a:p>
            <a:pPr marL="0" marR="0" lvl="0" indent="0" algn="l" defTabSz="914400" rtl="0" eaLnBrk="1" fontAlgn="auto" latinLnBrk="0" hangingPunct="1">
              <a:lnSpc>
                <a:spcPct val="9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endParaRP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rPr>
              <a:t>arrival of out-of-order segment</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rPr>
              <a:t>higher-than-expect seq. # .</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rPr>
              <a:t>Gap detected</a:t>
            </a:r>
          </a:p>
          <a:p>
            <a:pPr marL="0" marR="0" lvl="0" indent="0" algn="l" defTabSz="914400" rtl="0" eaLnBrk="1" fontAlgn="auto" latinLnBrk="0" hangingPunct="1">
              <a:lnSpc>
                <a:spcPct val="90000"/>
              </a:lnSpc>
              <a:spcBef>
                <a:spcPts val="0"/>
              </a:spcBef>
              <a:spcAft>
                <a:spcPts val="0"/>
              </a:spcAft>
              <a:buClrTx/>
              <a:buSzTx/>
              <a:buFontTx/>
              <a:buNone/>
              <a:tabLst/>
              <a:defRPr/>
            </a:pPr>
            <a:endParaRPr kumimoji="0" lang="en-US" sz="1050" b="0"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endParaRPr>
          </a:p>
        </p:txBody>
      </p:sp>
      <p:sp>
        <p:nvSpPr>
          <p:cNvPr id="44" name="Text Box 4">
            <a:extLst>
              <a:ext uri="{FF2B5EF4-FFF2-40B4-BE49-F238E27FC236}">
                <a16:creationId xmlns:a16="http://schemas.microsoft.com/office/drawing/2014/main" id="{7D1A8937-7497-E947-B481-036DB6905786}"/>
              </a:ext>
            </a:extLst>
          </p:cNvPr>
          <p:cNvSpPr txBox="1">
            <a:spLocks noChangeArrowheads="1"/>
          </p:cNvSpPr>
          <p:nvPr/>
        </p:nvSpPr>
        <p:spPr bwMode="auto">
          <a:xfrm>
            <a:off x="5906328" y="1429764"/>
            <a:ext cx="4189545" cy="3672544"/>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2800" b="0" i="1" u="none" strike="noStrike" kern="1200" cap="none" spc="0" normalizeH="0" baseline="0" noProof="0" dirty="0">
                <a:ln>
                  <a:noFill/>
                </a:ln>
                <a:solidFill>
                  <a:srgbClr val="CC0000"/>
                </a:solidFill>
                <a:effectLst/>
                <a:uLnTx/>
                <a:uFillTx/>
                <a:latin typeface="Calibri" panose="020F0502020204030204"/>
                <a:ea typeface="ＭＳ Ｐゴシック" charset="0"/>
                <a:cs typeface="+mn-cs"/>
              </a:rPr>
              <a:t>TCP receiver action</a:t>
            </a:r>
            <a:endParaRPr kumimoji="0" lang="en-US" sz="2000" b="0" i="1" u="none" strike="noStrike" kern="1200" cap="none" spc="0" normalizeH="0" baseline="0" noProof="0" dirty="0">
              <a:ln>
                <a:noFill/>
              </a:ln>
              <a:solidFill>
                <a:srgbClr val="CC0000"/>
              </a:solidFill>
              <a:effectLst/>
              <a:uLnTx/>
              <a:uFillTx/>
              <a:latin typeface="Calibri" panose="020F0502020204030204"/>
              <a:ea typeface="ＭＳ Ｐゴシック" charset="0"/>
              <a:cs typeface="+mn-cs"/>
            </a:endParaRPr>
          </a:p>
          <a:p>
            <a:pPr marL="0" marR="0" lvl="0" indent="0" algn="l" defTabSz="914400" rtl="0" eaLnBrk="1" fontAlgn="auto" latinLnBrk="0" hangingPunct="1">
              <a:lnSpc>
                <a:spcPct val="90000"/>
              </a:lnSpc>
              <a:spcBef>
                <a:spcPts val="0"/>
              </a:spcBef>
              <a:spcAft>
                <a:spcPts val="0"/>
              </a:spcAft>
              <a:buClrTx/>
              <a:buSzTx/>
              <a:buFontTx/>
              <a:buNone/>
              <a:tabLst/>
              <a:defRPr/>
            </a:pPr>
            <a:endParaRPr kumimoji="0" lang="en-US" sz="2000" b="0" i="1" u="none" strike="noStrike" kern="1200" cap="none" spc="0" normalizeH="0" baseline="0" noProof="0" dirty="0">
              <a:ln>
                <a:noFill/>
              </a:ln>
              <a:solidFill>
                <a:srgbClr val="CC0000"/>
              </a:solidFill>
              <a:effectLst/>
              <a:uLnTx/>
              <a:uFillTx/>
              <a:latin typeface="Calibri" panose="020F0502020204030204"/>
              <a:ea typeface="ＭＳ Ｐゴシック" charset="0"/>
              <a:cs typeface="+mn-cs"/>
            </a:endParaRP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rPr>
              <a:t>delayed ACK. Wait up to 500ms</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rPr>
              <a:t>for next segment. If no next segment,</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rPr>
              <a:t>send ACK</a:t>
            </a:r>
          </a:p>
          <a:p>
            <a:pPr marL="0" marR="0" lvl="0" indent="0" algn="l" defTabSz="914400" rtl="0" eaLnBrk="1" fontAlgn="auto" latinLnBrk="0" hangingPunct="1">
              <a:lnSpc>
                <a:spcPct val="9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endParaRP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rPr>
              <a:t>immediately send single </a:t>
            </a:r>
            <a:r>
              <a:rPr kumimoji="0" lang="en-US" sz="2000" b="0" i="0" u="none" strike="noStrike" kern="1200" cap="none" spc="0" normalizeH="0" baseline="0" noProof="0" dirty="0">
                <a:ln>
                  <a:noFill/>
                </a:ln>
                <a:solidFill>
                  <a:srgbClr val="FF0000"/>
                </a:solidFill>
                <a:effectLst/>
                <a:uLnTx/>
                <a:uFillTx/>
                <a:latin typeface="Calibri" panose="020F0502020204030204"/>
                <a:ea typeface="ＭＳ Ｐゴシック" charset="0"/>
                <a:cs typeface="+mn-cs"/>
              </a:rPr>
              <a:t>cumulative </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0000"/>
                </a:solidFill>
                <a:effectLst/>
                <a:uLnTx/>
                <a:uFillTx/>
                <a:latin typeface="Calibri" panose="020F0502020204030204"/>
                <a:ea typeface="ＭＳ Ｐゴシック" charset="0"/>
                <a:cs typeface="+mn-cs"/>
              </a:rPr>
              <a:t>ACK</a:t>
            </a:r>
            <a:r>
              <a:rPr kumimoji="0" lang="en-US" sz="2000" b="0"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rPr>
              <a:t>, ACKing both in-order segments </a:t>
            </a:r>
          </a:p>
          <a:p>
            <a:pPr marL="0" marR="0" lvl="0" indent="0" algn="l" defTabSz="914400" rtl="0" eaLnBrk="1" fontAlgn="auto" latinLnBrk="0" hangingPunct="1">
              <a:lnSpc>
                <a:spcPct val="9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endParaRPr>
          </a:p>
          <a:p>
            <a:pPr marL="0" marR="0" lvl="0" indent="0" algn="l" defTabSz="914400" rtl="0" eaLnBrk="1" fontAlgn="auto" latinLnBrk="0" hangingPunct="1">
              <a:lnSpc>
                <a:spcPct val="9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endParaRP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rPr>
              <a:t>immediately send </a:t>
            </a:r>
            <a:r>
              <a:rPr kumimoji="0" lang="en-US" sz="2000" b="0" i="1" u="none" strike="noStrike" kern="1200" cap="none" spc="0" normalizeH="0" baseline="0" noProof="0" dirty="0">
                <a:ln>
                  <a:noFill/>
                </a:ln>
                <a:solidFill>
                  <a:srgbClr val="CC0000"/>
                </a:solidFill>
                <a:effectLst/>
                <a:uLnTx/>
                <a:uFillTx/>
                <a:latin typeface="Calibri" panose="020F0502020204030204"/>
                <a:ea typeface="ＭＳ Ｐゴシック" charset="0"/>
                <a:cs typeface="+mn-cs"/>
              </a:rPr>
              <a:t>duplicate ACK</a:t>
            </a:r>
            <a:r>
              <a:rPr kumimoji="0" lang="en-US" sz="2000" b="0" i="0" u="none" strike="noStrike" kern="1200" cap="none" spc="0" normalizeH="0" baseline="0" noProof="0" dirty="0">
                <a:ln>
                  <a:noFill/>
                </a:ln>
                <a:solidFill>
                  <a:srgbClr val="CC0000"/>
                </a:solidFill>
                <a:effectLst/>
                <a:uLnTx/>
                <a:uFillTx/>
                <a:latin typeface="Calibri" panose="020F0502020204030204"/>
                <a:ea typeface="ＭＳ Ｐゴシック" charset="0"/>
                <a:cs typeface="+mn-cs"/>
              </a:rPr>
              <a:t>,</a:t>
            </a:r>
            <a:r>
              <a:rPr kumimoji="0" lang="en-US" sz="2000" b="0"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rPr>
              <a:t> </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rPr>
              <a:t>indicating seq. # of next expected byte</a:t>
            </a:r>
          </a:p>
          <a:p>
            <a:pPr marL="0" marR="0" lvl="0" indent="0" algn="l" defTabSz="914400" rtl="0" eaLnBrk="1" fontAlgn="auto" latinLnBrk="0" hangingPunct="1">
              <a:lnSpc>
                <a:spcPct val="90000"/>
              </a:lnSpc>
              <a:spcBef>
                <a:spcPts val="0"/>
              </a:spcBef>
              <a:spcAft>
                <a:spcPts val="0"/>
              </a:spcAft>
              <a:buClrTx/>
              <a:buSzTx/>
              <a:buFontTx/>
              <a:buNone/>
              <a:tabLst/>
              <a:defRPr/>
            </a:pPr>
            <a:endParaRPr kumimoji="0" lang="en-US" sz="1050" b="0"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endParaRPr>
          </a:p>
        </p:txBody>
      </p:sp>
      <p:sp>
        <p:nvSpPr>
          <p:cNvPr id="15" name="Slide Number Placeholder 2">
            <a:extLst>
              <a:ext uri="{FF2B5EF4-FFF2-40B4-BE49-F238E27FC236}">
                <a16:creationId xmlns:a16="http://schemas.microsoft.com/office/drawing/2014/main" id="{340791B0-4154-D14E-9DBD-0157764BBAE9}"/>
              </a:ext>
            </a:extLst>
          </p:cNvPr>
          <p:cNvSpPr>
            <a:spLocks noGrp="1"/>
          </p:cNvSpPr>
          <p:nvPr>
            <p:ph type="sldNum" sz="quarter" idx="4"/>
          </p:nvPr>
        </p:nvSpPr>
        <p:spPr>
          <a:xfrm>
            <a:off x="9219616" y="6443089"/>
            <a:ext cx="2743200" cy="365125"/>
          </a:xfrm>
        </p:spPr>
        <p:txBody>
          <a:bodyPr/>
          <a:lstStyle/>
          <a:p>
            <a:r>
              <a:rPr lang="en-US" dirty="0"/>
              <a:t>Transport Layer: 3-</a:t>
            </a:r>
            <a:fld id="{C4204591-24BD-A542-B9D5-F8D8A88D2FEE}" type="slidenum">
              <a:rPr lang="en-US" smtClean="0"/>
              <a:pPr/>
              <a:t>10</a:t>
            </a:fld>
            <a:endParaRPr lang="en-US" dirty="0"/>
          </a:p>
        </p:txBody>
      </p:sp>
    </p:spTree>
    <p:extLst>
      <p:ext uri="{BB962C8B-B14F-4D97-AF65-F5344CB8AC3E}">
        <p14:creationId xmlns:p14="http://schemas.microsoft.com/office/powerpoint/2010/main" val="17713178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8690" y="289325"/>
            <a:ext cx="11393310" cy="894622"/>
          </a:xfrm>
        </p:spPr>
        <p:txBody>
          <a:bodyPr>
            <a:normAutofit/>
          </a:bodyPr>
          <a:lstStyle/>
          <a:p>
            <a:r>
              <a:rPr lang="en-US" sz="4800" dirty="0"/>
              <a:t>TCP sequence numbers, ACKs</a:t>
            </a:r>
            <a:endParaRPr lang="en-US" sz="4400" b="0" dirty="0"/>
          </a:p>
        </p:txBody>
      </p:sp>
      <p:sp>
        <p:nvSpPr>
          <p:cNvPr id="7" name="TextBox 6">
            <a:extLst>
              <a:ext uri="{FF2B5EF4-FFF2-40B4-BE49-F238E27FC236}">
                <a16:creationId xmlns:a16="http://schemas.microsoft.com/office/drawing/2014/main" id="{708D2FB5-990A-8595-8C4A-4D49F8647F56}"/>
              </a:ext>
            </a:extLst>
          </p:cNvPr>
          <p:cNvSpPr txBox="1"/>
          <p:nvPr/>
        </p:nvSpPr>
        <p:spPr>
          <a:xfrm>
            <a:off x="10159363" y="56151"/>
            <a:ext cx="1959639" cy="523220"/>
          </a:xfrm>
          <a:prstGeom prst="rect">
            <a:avLst/>
          </a:prstGeom>
          <a:ln w="38100"/>
        </p:spPr>
        <p:style>
          <a:lnRef idx="2">
            <a:schemeClr val="accent2">
              <a:shade val="15000"/>
            </a:schemeClr>
          </a:lnRef>
          <a:fillRef idx="1">
            <a:schemeClr val="accent2"/>
          </a:fillRef>
          <a:effectRef idx="0">
            <a:schemeClr val="accent2"/>
          </a:effectRef>
          <a:fontRef idx="minor">
            <a:schemeClr val="lt1"/>
          </a:fontRef>
        </p:style>
        <p:txBody>
          <a:bodyPr wrap="none" rtlCol="0">
            <a:spAutoFit/>
          </a:bodyPr>
          <a:lstStyle/>
          <a:p>
            <a:r>
              <a:rPr lang="en-US" sz="2800" dirty="0"/>
              <a:t>IMPORTANT</a:t>
            </a:r>
            <a:endParaRPr lang="en-SE" sz="2800" dirty="0"/>
          </a:p>
        </p:txBody>
      </p:sp>
      <p:sp>
        <p:nvSpPr>
          <p:cNvPr id="13" name="Text Box 107">
            <a:extLst>
              <a:ext uri="{FF2B5EF4-FFF2-40B4-BE49-F238E27FC236}">
                <a16:creationId xmlns:a16="http://schemas.microsoft.com/office/drawing/2014/main" id="{E1BC64DE-784B-EADC-CCF9-0EC3C6AB42E7}"/>
              </a:ext>
            </a:extLst>
          </p:cNvPr>
          <p:cNvSpPr txBox="1">
            <a:spLocks noChangeArrowheads="1"/>
          </p:cNvSpPr>
          <p:nvPr/>
        </p:nvSpPr>
        <p:spPr bwMode="auto">
          <a:xfrm>
            <a:off x="6872117" y="1200650"/>
            <a:ext cx="773113" cy="33655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rPr>
              <a:t>Host B</a:t>
            </a:r>
          </a:p>
        </p:txBody>
      </p:sp>
      <p:sp>
        <p:nvSpPr>
          <p:cNvPr id="14" name="Text Box 111">
            <a:extLst>
              <a:ext uri="{FF2B5EF4-FFF2-40B4-BE49-F238E27FC236}">
                <a16:creationId xmlns:a16="http://schemas.microsoft.com/office/drawing/2014/main" id="{5B8282F7-4B95-3B8B-730C-55E6928A50B9}"/>
              </a:ext>
            </a:extLst>
          </p:cNvPr>
          <p:cNvSpPr txBox="1">
            <a:spLocks noChangeArrowheads="1"/>
          </p:cNvSpPr>
          <p:nvPr/>
        </p:nvSpPr>
        <p:spPr bwMode="auto">
          <a:xfrm>
            <a:off x="4538492" y="1218113"/>
            <a:ext cx="776288" cy="33655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rPr>
              <a:t>Host A</a:t>
            </a:r>
          </a:p>
        </p:txBody>
      </p:sp>
      <p:grpSp>
        <p:nvGrpSpPr>
          <p:cNvPr id="15" name="Group 14">
            <a:extLst>
              <a:ext uri="{FF2B5EF4-FFF2-40B4-BE49-F238E27FC236}">
                <a16:creationId xmlns:a16="http://schemas.microsoft.com/office/drawing/2014/main" id="{9C2BBBFA-A141-2B44-9A44-154CD3B29C12}"/>
              </a:ext>
            </a:extLst>
          </p:cNvPr>
          <p:cNvGrpSpPr/>
          <p:nvPr/>
        </p:nvGrpSpPr>
        <p:grpSpPr>
          <a:xfrm>
            <a:off x="4933780" y="2359525"/>
            <a:ext cx="2346325" cy="571500"/>
            <a:chOff x="2032069" y="2342822"/>
            <a:chExt cx="2346325" cy="571500"/>
          </a:xfrm>
        </p:grpSpPr>
        <p:sp>
          <p:nvSpPr>
            <p:cNvPr id="16" name="Line 100">
              <a:extLst>
                <a:ext uri="{FF2B5EF4-FFF2-40B4-BE49-F238E27FC236}">
                  <a16:creationId xmlns:a16="http://schemas.microsoft.com/office/drawing/2014/main" id="{052C61D8-36FE-7D62-EF3F-A707DAE6DD1B}"/>
                </a:ext>
              </a:extLst>
            </p:cNvPr>
            <p:cNvSpPr>
              <a:spLocks noChangeShapeType="1"/>
            </p:cNvSpPr>
            <p:nvPr/>
          </p:nvSpPr>
          <p:spPr bwMode="auto">
            <a:xfrm>
              <a:off x="2032069" y="2342822"/>
              <a:ext cx="2346325" cy="571500"/>
            </a:xfrm>
            <a:prstGeom prst="line">
              <a:avLst/>
            </a:prstGeom>
            <a:noFill/>
            <a:ln w="28575">
              <a:solidFill>
                <a:srgbClr val="3333CC"/>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
          <p:nvSpPr>
            <p:cNvPr id="17" name="Rectangle 112">
              <a:extLst>
                <a:ext uri="{FF2B5EF4-FFF2-40B4-BE49-F238E27FC236}">
                  <a16:creationId xmlns:a16="http://schemas.microsoft.com/office/drawing/2014/main" id="{C9F6FE00-60BD-AC9D-1279-7481E9254B41}"/>
                </a:ext>
              </a:extLst>
            </p:cNvPr>
            <p:cNvSpPr>
              <a:spLocks noChangeArrowheads="1"/>
            </p:cNvSpPr>
            <p:nvPr/>
          </p:nvSpPr>
          <p:spPr bwMode="auto">
            <a:xfrm>
              <a:off x="2735331" y="2423785"/>
              <a:ext cx="869950" cy="401637"/>
            </a:xfrm>
            <a:prstGeom prst="rect">
              <a:avLst/>
            </a:prstGeom>
            <a:solidFill>
              <a:srgbClr val="FFFF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
          <p:nvSpPr>
            <p:cNvPr id="18" name="Text Box 113">
              <a:extLst>
                <a:ext uri="{FF2B5EF4-FFF2-40B4-BE49-F238E27FC236}">
                  <a16:creationId xmlns:a16="http://schemas.microsoft.com/office/drawing/2014/main" id="{2772E6D6-6ECA-C552-CE57-3A1CE15CF468}"/>
                </a:ext>
              </a:extLst>
            </p:cNvPr>
            <p:cNvSpPr txBox="1">
              <a:spLocks noChangeArrowheads="1"/>
            </p:cNvSpPr>
            <p:nvPr/>
          </p:nvSpPr>
          <p:spPr bwMode="auto">
            <a:xfrm>
              <a:off x="2176531" y="2476172"/>
              <a:ext cx="2085975" cy="3048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Tahoma" charset="0"/>
                  <a:ea typeface="ＭＳ Ｐゴシック" charset="0"/>
                  <a:cs typeface="+mn-cs"/>
                </a:rPr>
                <a:t>Seq=N, K bytes of data</a:t>
              </a:r>
            </a:p>
          </p:txBody>
        </p:sp>
      </p:grpSp>
      <p:sp>
        <p:nvSpPr>
          <p:cNvPr id="19" name="Line 118">
            <a:extLst>
              <a:ext uri="{FF2B5EF4-FFF2-40B4-BE49-F238E27FC236}">
                <a16:creationId xmlns:a16="http://schemas.microsoft.com/office/drawing/2014/main" id="{05B63DA2-42D1-D4C1-D557-EBAF2702E58B}"/>
              </a:ext>
            </a:extLst>
          </p:cNvPr>
          <p:cNvSpPr>
            <a:spLocks noChangeShapeType="1"/>
          </p:cNvSpPr>
          <p:nvPr/>
        </p:nvSpPr>
        <p:spPr bwMode="auto">
          <a:xfrm>
            <a:off x="4913142" y="2118225"/>
            <a:ext cx="0" cy="3525838"/>
          </a:xfrm>
          <a:prstGeom prst="line">
            <a:avLst/>
          </a:prstGeom>
          <a:noFill/>
          <a:ln w="9525">
            <a:solidFill>
              <a:srgbClr val="80808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
        <p:nvSpPr>
          <p:cNvPr id="20" name="Line 119">
            <a:extLst>
              <a:ext uri="{FF2B5EF4-FFF2-40B4-BE49-F238E27FC236}">
                <a16:creationId xmlns:a16="http://schemas.microsoft.com/office/drawing/2014/main" id="{A3FADD94-8537-F1AF-4E03-0B188E6047C7}"/>
              </a:ext>
            </a:extLst>
          </p:cNvPr>
          <p:cNvSpPr>
            <a:spLocks noChangeShapeType="1"/>
          </p:cNvSpPr>
          <p:nvPr/>
        </p:nvSpPr>
        <p:spPr bwMode="auto">
          <a:xfrm>
            <a:off x="7340430" y="2113463"/>
            <a:ext cx="0" cy="3538537"/>
          </a:xfrm>
          <a:prstGeom prst="line">
            <a:avLst/>
          </a:prstGeom>
          <a:noFill/>
          <a:ln w="9525">
            <a:solidFill>
              <a:srgbClr val="80808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grpSp>
        <p:nvGrpSpPr>
          <p:cNvPr id="21" name="Group 20">
            <a:extLst>
              <a:ext uri="{FF2B5EF4-FFF2-40B4-BE49-F238E27FC236}">
                <a16:creationId xmlns:a16="http://schemas.microsoft.com/office/drawing/2014/main" id="{85587D33-2110-C05C-C84F-23F852EFF506}"/>
              </a:ext>
            </a:extLst>
          </p:cNvPr>
          <p:cNvGrpSpPr/>
          <p:nvPr/>
        </p:nvGrpSpPr>
        <p:grpSpPr>
          <a:xfrm>
            <a:off x="4921080" y="4130809"/>
            <a:ext cx="2351087" cy="512763"/>
            <a:chOff x="2019369" y="4104947"/>
            <a:chExt cx="2351087" cy="512763"/>
          </a:xfrm>
        </p:grpSpPr>
        <p:sp>
          <p:nvSpPr>
            <p:cNvPr id="22" name="Line 99">
              <a:extLst>
                <a:ext uri="{FF2B5EF4-FFF2-40B4-BE49-F238E27FC236}">
                  <a16:creationId xmlns:a16="http://schemas.microsoft.com/office/drawing/2014/main" id="{530CCC14-68FD-AEC6-CAA0-FBFA48420358}"/>
                </a:ext>
              </a:extLst>
            </p:cNvPr>
            <p:cNvSpPr>
              <a:spLocks noChangeShapeType="1"/>
            </p:cNvSpPr>
            <p:nvPr/>
          </p:nvSpPr>
          <p:spPr bwMode="auto">
            <a:xfrm>
              <a:off x="2019369" y="4111297"/>
              <a:ext cx="2351087" cy="506413"/>
            </a:xfrm>
            <a:prstGeom prst="line">
              <a:avLst/>
            </a:prstGeom>
            <a:noFill/>
            <a:ln w="28575">
              <a:solidFill>
                <a:srgbClr val="3333CC"/>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
          <p:nvSpPr>
            <p:cNvPr id="23" name="Rectangle 122">
              <a:extLst>
                <a:ext uri="{FF2B5EF4-FFF2-40B4-BE49-F238E27FC236}">
                  <a16:creationId xmlns:a16="http://schemas.microsoft.com/office/drawing/2014/main" id="{B454B9B3-389D-082C-4740-2155061DB413}"/>
                </a:ext>
              </a:extLst>
            </p:cNvPr>
            <p:cNvSpPr>
              <a:spLocks noChangeArrowheads="1"/>
            </p:cNvSpPr>
            <p:nvPr/>
          </p:nvSpPr>
          <p:spPr bwMode="auto">
            <a:xfrm>
              <a:off x="2628969" y="4104947"/>
              <a:ext cx="989012" cy="430213"/>
            </a:xfrm>
            <a:prstGeom prst="rect">
              <a:avLst/>
            </a:prstGeom>
            <a:solidFill>
              <a:srgbClr val="FFFF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
          <p:nvSpPr>
            <p:cNvPr id="24" name="Text Box 123">
              <a:extLst>
                <a:ext uri="{FF2B5EF4-FFF2-40B4-BE49-F238E27FC236}">
                  <a16:creationId xmlns:a16="http://schemas.microsoft.com/office/drawing/2014/main" id="{599C16D6-5E43-E178-2124-EB3BC12357AD}"/>
                </a:ext>
              </a:extLst>
            </p:cNvPr>
            <p:cNvSpPr txBox="1">
              <a:spLocks noChangeArrowheads="1"/>
            </p:cNvSpPr>
            <p:nvPr/>
          </p:nvSpPr>
          <p:spPr bwMode="auto">
            <a:xfrm>
              <a:off x="2078930" y="4185910"/>
              <a:ext cx="2258953" cy="307777"/>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Tahoma" charset="0"/>
                  <a:ea typeface="ＭＳ Ｐゴシック" charset="0"/>
                  <a:cs typeface="+mn-cs"/>
                </a:rPr>
                <a:t>Seq=</a:t>
              </a:r>
              <a:r>
                <a:rPr lang="en-US" sz="1400" kern="0" dirty="0">
                  <a:solidFill>
                    <a:srgbClr val="000000"/>
                  </a:solidFill>
                </a:rPr>
                <a:t>N+K</a:t>
              </a:r>
              <a:r>
                <a:rPr kumimoji="0" lang="en-US" sz="1400" b="0" i="0" u="none" strike="noStrike" kern="0" cap="none" spc="0" normalizeH="0" baseline="0" noProof="0" dirty="0">
                  <a:ln>
                    <a:noFill/>
                  </a:ln>
                  <a:solidFill>
                    <a:srgbClr val="000000"/>
                  </a:solidFill>
                  <a:effectLst/>
                  <a:uLnTx/>
                  <a:uFillTx/>
                  <a:latin typeface="Tahoma" charset="0"/>
                  <a:ea typeface="ＭＳ Ｐゴシック" charset="0"/>
                  <a:cs typeface="+mn-cs"/>
                </a:rPr>
                <a:t>, </a:t>
              </a:r>
              <a:r>
                <a:rPr lang="en-US" sz="1400" kern="0" dirty="0">
                  <a:solidFill>
                    <a:srgbClr val="000000"/>
                  </a:solidFill>
                </a:rPr>
                <a:t>L</a:t>
              </a:r>
              <a:r>
                <a:rPr kumimoji="0" lang="en-US" sz="1400" b="0" i="0" u="none" strike="noStrike" kern="0" cap="none" spc="0" normalizeH="0" baseline="0" noProof="0" dirty="0">
                  <a:ln>
                    <a:noFill/>
                  </a:ln>
                  <a:solidFill>
                    <a:srgbClr val="000000"/>
                  </a:solidFill>
                  <a:effectLst/>
                  <a:uLnTx/>
                  <a:uFillTx/>
                  <a:latin typeface="Tahoma" charset="0"/>
                  <a:ea typeface="ＭＳ Ｐゴシック" charset="0"/>
                  <a:cs typeface="+mn-cs"/>
                </a:rPr>
                <a:t> bytes of data</a:t>
              </a:r>
            </a:p>
          </p:txBody>
        </p:sp>
      </p:grpSp>
      <p:grpSp>
        <p:nvGrpSpPr>
          <p:cNvPr id="25" name="Group 24">
            <a:extLst>
              <a:ext uri="{FF2B5EF4-FFF2-40B4-BE49-F238E27FC236}">
                <a16:creationId xmlns:a16="http://schemas.microsoft.com/office/drawing/2014/main" id="{2DEBAA79-8843-78AC-0B3B-03CE557528CB}"/>
              </a:ext>
            </a:extLst>
          </p:cNvPr>
          <p:cNvGrpSpPr/>
          <p:nvPr/>
        </p:nvGrpSpPr>
        <p:grpSpPr>
          <a:xfrm>
            <a:off x="4892504" y="3021513"/>
            <a:ext cx="2351088" cy="767667"/>
            <a:chOff x="1990793" y="3004810"/>
            <a:chExt cx="2351088" cy="767667"/>
          </a:xfrm>
        </p:grpSpPr>
        <p:sp>
          <p:nvSpPr>
            <p:cNvPr id="26" name="Line 104">
              <a:extLst>
                <a:ext uri="{FF2B5EF4-FFF2-40B4-BE49-F238E27FC236}">
                  <a16:creationId xmlns:a16="http://schemas.microsoft.com/office/drawing/2014/main" id="{1703599D-7BF5-8460-0C36-8FB3DA163276}"/>
                </a:ext>
              </a:extLst>
            </p:cNvPr>
            <p:cNvSpPr>
              <a:spLocks noChangeShapeType="1"/>
            </p:cNvSpPr>
            <p:nvPr/>
          </p:nvSpPr>
          <p:spPr bwMode="auto">
            <a:xfrm flipH="1">
              <a:off x="1990793" y="3004810"/>
              <a:ext cx="2351088" cy="767667"/>
            </a:xfrm>
            <a:prstGeom prst="line">
              <a:avLst/>
            </a:prstGeom>
            <a:noFill/>
            <a:ln w="28575">
              <a:solidFill>
                <a:srgbClr val="3333CC"/>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
          <p:nvSpPr>
            <p:cNvPr id="27" name="Rectangle 114">
              <a:extLst>
                <a:ext uri="{FF2B5EF4-FFF2-40B4-BE49-F238E27FC236}">
                  <a16:creationId xmlns:a16="http://schemas.microsoft.com/office/drawing/2014/main" id="{80EAC179-4BE1-555F-8F73-6555E9ECFFB5}"/>
                </a:ext>
              </a:extLst>
            </p:cNvPr>
            <p:cNvSpPr>
              <a:spLocks noChangeArrowheads="1"/>
            </p:cNvSpPr>
            <p:nvPr/>
          </p:nvSpPr>
          <p:spPr bwMode="auto">
            <a:xfrm>
              <a:off x="3303656" y="3090535"/>
              <a:ext cx="747713" cy="246062"/>
            </a:xfrm>
            <a:prstGeom prst="rect">
              <a:avLst/>
            </a:prstGeom>
            <a:solidFill>
              <a:srgbClr val="FFFF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
          <p:nvSpPr>
            <p:cNvPr id="28" name="Text Box 115">
              <a:extLst>
                <a:ext uri="{FF2B5EF4-FFF2-40B4-BE49-F238E27FC236}">
                  <a16:creationId xmlns:a16="http://schemas.microsoft.com/office/drawing/2014/main" id="{7BA77309-FFAD-7B57-873B-1D0656AE14B1}"/>
                </a:ext>
              </a:extLst>
            </p:cNvPr>
            <p:cNvSpPr txBox="1">
              <a:spLocks noChangeArrowheads="1"/>
            </p:cNvSpPr>
            <p:nvPr/>
          </p:nvSpPr>
          <p:spPr bwMode="auto">
            <a:xfrm>
              <a:off x="3192234" y="3046085"/>
              <a:ext cx="1013419" cy="307777"/>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charset="0"/>
                  <a:ea typeface="ＭＳ Ｐゴシック" charset="0"/>
                  <a:cs typeface="+mn-cs"/>
                </a:rPr>
                <a:t>ACK=</a:t>
              </a:r>
              <a:r>
                <a:rPr lang="en-US" sz="1400" dirty="0">
                  <a:solidFill>
                    <a:srgbClr val="000000"/>
                  </a:solidFill>
                  <a:latin typeface="Arial" charset="0"/>
                </a:rPr>
                <a:t>N+K</a:t>
              </a:r>
              <a:endParaRPr kumimoji="0" lang="en-US" sz="1000" b="0" i="0" u="none" strike="noStrike" kern="1200" cap="none" spc="0" normalizeH="0" baseline="0" noProof="0" dirty="0">
                <a:ln>
                  <a:noFill/>
                </a:ln>
                <a:solidFill>
                  <a:srgbClr val="000000"/>
                </a:solidFill>
                <a:effectLst/>
                <a:uLnTx/>
                <a:uFillTx/>
                <a:latin typeface="Times New Roman" charset="0"/>
                <a:ea typeface="ＭＳ Ｐゴシック" charset="0"/>
                <a:cs typeface="+mn-cs"/>
              </a:endParaRPr>
            </a:p>
          </p:txBody>
        </p:sp>
      </p:grpSp>
      <p:grpSp>
        <p:nvGrpSpPr>
          <p:cNvPr id="30" name="Group 29">
            <a:extLst>
              <a:ext uri="{FF2B5EF4-FFF2-40B4-BE49-F238E27FC236}">
                <a16:creationId xmlns:a16="http://schemas.microsoft.com/office/drawing/2014/main" id="{FDC7A3B3-E69A-908D-C213-8C20C67511BA}"/>
              </a:ext>
            </a:extLst>
          </p:cNvPr>
          <p:cNvGrpSpPr/>
          <p:nvPr/>
        </p:nvGrpSpPr>
        <p:grpSpPr>
          <a:xfrm>
            <a:off x="4909967" y="4720138"/>
            <a:ext cx="2338388" cy="782637"/>
            <a:chOff x="2008256" y="4703435"/>
            <a:chExt cx="2338388" cy="782637"/>
          </a:xfrm>
        </p:grpSpPr>
        <p:sp>
          <p:nvSpPr>
            <p:cNvPr id="32" name="Line 127">
              <a:extLst>
                <a:ext uri="{FF2B5EF4-FFF2-40B4-BE49-F238E27FC236}">
                  <a16:creationId xmlns:a16="http://schemas.microsoft.com/office/drawing/2014/main" id="{A1967B6A-8B36-837E-C482-11F51E5275B3}"/>
                </a:ext>
              </a:extLst>
            </p:cNvPr>
            <p:cNvSpPr>
              <a:spLocks noChangeShapeType="1"/>
            </p:cNvSpPr>
            <p:nvPr/>
          </p:nvSpPr>
          <p:spPr bwMode="auto">
            <a:xfrm flipH="1">
              <a:off x="2008256" y="4703435"/>
              <a:ext cx="2338388" cy="782637"/>
            </a:xfrm>
            <a:prstGeom prst="line">
              <a:avLst/>
            </a:prstGeom>
            <a:noFill/>
            <a:ln w="28575">
              <a:solidFill>
                <a:srgbClr val="3333CC"/>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
          <p:nvSpPr>
            <p:cNvPr id="33" name="Rectangle 128">
              <a:extLst>
                <a:ext uri="{FF2B5EF4-FFF2-40B4-BE49-F238E27FC236}">
                  <a16:creationId xmlns:a16="http://schemas.microsoft.com/office/drawing/2014/main" id="{623BB9C8-F7B7-413D-54D1-80166BBBA9E6}"/>
                </a:ext>
              </a:extLst>
            </p:cNvPr>
            <p:cNvSpPr>
              <a:spLocks noChangeArrowheads="1"/>
            </p:cNvSpPr>
            <p:nvPr/>
          </p:nvSpPr>
          <p:spPr bwMode="auto">
            <a:xfrm>
              <a:off x="2841694" y="4960610"/>
              <a:ext cx="747712" cy="246062"/>
            </a:xfrm>
            <a:prstGeom prst="rect">
              <a:avLst/>
            </a:prstGeom>
            <a:solidFill>
              <a:srgbClr val="FFFF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
          <p:nvSpPr>
            <p:cNvPr id="34" name="Text Box 129">
              <a:extLst>
                <a:ext uri="{FF2B5EF4-FFF2-40B4-BE49-F238E27FC236}">
                  <a16:creationId xmlns:a16="http://schemas.microsoft.com/office/drawing/2014/main" id="{1EF0FDD5-771F-CFAC-716E-AE2A98D0242D}"/>
                </a:ext>
              </a:extLst>
            </p:cNvPr>
            <p:cNvSpPr txBox="1">
              <a:spLocks noChangeArrowheads="1"/>
            </p:cNvSpPr>
            <p:nvPr/>
          </p:nvSpPr>
          <p:spPr bwMode="auto">
            <a:xfrm>
              <a:off x="2628482" y="4916160"/>
              <a:ext cx="1217000" cy="307777"/>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charset="0"/>
                  <a:ea typeface="ＭＳ Ｐゴシック" charset="0"/>
                  <a:cs typeface="+mn-cs"/>
                </a:rPr>
                <a:t>ACK=N+K+L</a:t>
              </a:r>
              <a:endParaRPr kumimoji="0" lang="en-US" sz="1000" b="0" i="0" u="none" strike="noStrike" kern="1200" cap="none" spc="0" normalizeH="0" baseline="0" noProof="0" dirty="0">
                <a:ln>
                  <a:noFill/>
                </a:ln>
                <a:solidFill>
                  <a:srgbClr val="000000"/>
                </a:solidFill>
                <a:effectLst/>
                <a:uLnTx/>
                <a:uFillTx/>
                <a:latin typeface="Times New Roman" charset="0"/>
                <a:ea typeface="ＭＳ Ｐゴシック" charset="0"/>
                <a:cs typeface="+mn-cs"/>
              </a:endParaRPr>
            </a:p>
          </p:txBody>
        </p:sp>
      </p:grpSp>
      <p:grpSp>
        <p:nvGrpSpPr>
          <p:cNvPr id="40" name="Group 39">
            <a:extLst>
              <a:ext uri="{FF2B5EF4-FFF2-40B4-BE49-F238E27FC236}">
                <a16:creationId xmlns:a16="http://schemas.microsoft.com/office/drawing/2014/main" id="{3D7066CD-5A5C-89F3-1EF1-DCB9BF5014A0}"/>
              </a:ext>
            </a:extLst>
          </p:cNvPr>
          <p:cNvGrpSpPr/>
          <p:nvPr/>
        </p:nvGrpSpPr>
        <p:grpSpPr>
          <a:xfrm>
            <a:off x="4540080" y="2364288"/>
            <a:ext cx="396875" cy="1751012"/>
            <a:chOff x="1638369" y="2347585"/>
            <a:chExt cx="396875" cy="1751012"/>
          </a:xfrm>
        </p:grpSpPr>
        <p:sp>
          <p:nvSpPr>
            <p:cNvPr id="41" name="Text Box 126">
              <a:extLst>
                <a:ext uri="{FF2B5EF4-FFF2-40B4-BE49-F238E27FC236}">
                  <a16:creationId xmlns:a16="http://schemas.microsoft.com/office/drawing/2014/main" id="{F20A3D7F-F5A6-0CDE-1A22-2D86D8022A3A}"/>
                </a:ext>
              </a:extLst>
            </p:cNvPr>
            <p:cNvSpPr txBox="1">
              <a:spLocks noChangeArrowheads="1"/>
            </p:cNvSpPr>
            <p:nvPr/>
          </p:nvSpPr>
          <p:spPr bwMode="auto">
            <a:xfrm rot="10800000">
              <a:off x="1638369" y="2890510"/>
              <a:ext cx="396875" cy="6889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eaVert"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Tahoma" charset="0"/>
                  <a:ea typeface="ＭＳ Ｐゴシック" charset="0"/>
                  <a:cs typeface="+mn-cs"/>
                </a:rPr>
                <a:t>timeout</a:t>
              </a:r>
            </a:p>
          </p:txBody>
        </p:sp>
        <p:grpSp>
          <p:nvGrpSpPr>
            <p:cNvPr id="42" name="Group 134">
              <a:extLst>
                <a:ext uri="{FF2B5EF4-FFF2-40B4-BE49-F238E27FC236}">
                  <a16:creationId xmlns:a16="http://schemas.microsoft.com/office/drawing/2014/main" id="{D00A446D-0475-D973-63EF-847110ED29E4}"/>
                </a:ext>
              </a:extLst>
            </p:cNvPr>
            <p:cNvGrpSpPr>
              <a:grpSpLocks/>
            </p:cNvGrpSpPr>
            <p:nvPr/>
          </p:nvGrpSpPr>
          <p:grpSpPr bwMode="auto">
            <a:xfrm>
              <a:off x="1779656" y="2347585"/>
              <a:ext cx="104775" cy="508000"/>
              <a:chOff x="3099" y="1749"/>
              <a:chExt cx="66" cy="320"/>
            </a:xfrm>
          </p:grpSpPr>
          <p:sp>
            <p:nvSpPr>
              <p:cNvPr id="46" name="Line 132">
                <a:extLst>
                  <a:ext uri="{FF2B5EF4-FFF2-40B4-BE49-F238E27FC236}">
                    <a16:creationId xmlns:a16="http://schemas.microsoft.com/office/drawing/2014/main" id="{88F925C0-38C4-938D-979D-A92D09FD9F12}"/>
                  </a:ext>
                </a:extLst>
              </p:cNvPr>
              <p:cNvSpPr>
                <a:spLocks noChangeShapeType="1"/>
              </p:cNvSpPr>
              <p:nvPr/>
            </p:nvSpPr>
            <p:spPr bwMode="auto">
              <a:xfrm flipV="1">
                <a:off x="3129" y="1749"/>
                <a:ext cx="0" cy="320"/>
              </a:xfrm>
              <a:prstGeom prst="line">
                <a:avLst/>
              </a:prstGeom>
              <a:noFill/>
              <a:ln w="9525">
                <a:solidFill>
                  <a:srgbClr val="00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
            <p:nvSpPr>
              <p:cNvPr id="47" name="Line 133">
                <a:extLst>
                  <a:ext uri="{FF2B5EF4-FFF2-40B4-BE49-F238E27FC236}">
                    <a16:creationId xmlns:a16="http://schemas.microsoft.com/office/drawing/2014/main" id="{DC0C04A1-BC83-869A-CA11-C50912F098F4}"/>
                  </a:ext>
                </a:extLst>
              </p:cNvPr>
              <p:cNvSpPr>
                <a:spLocks noChangeShapeType="1"/>
              </p:cNvSpPr>
              <p:nvPr/>
            </p:nvSpPr>
            <p:spPr bwMode="auto">
              <a:xfrm>
                <a:off x="3099" y="1752"/>
                <a:ext cx="66" cy="0"/>
              </a:xfrm>
              <a:prstGeom prst="line">
                <a:avLst/>
              </a:prstGeom>
              <a:noFill/>
              <a:ln w="952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grpSp>
        <p:grpSp>
          <p:nvGrpSpPr>
            <p:cNvPr id="43" name="Group 135">
              <a:extLst>
                <a:ext uri="{FF2B5EF4-FFF2-40B4-BE49-F238E27FC236}">
                  <a16:creationId xmlns:a16="http://schemas.microsoft.com/office/drawing/2014/main" id="{0502C2A7-7485-F127-DCAD-609FF692754C}"/>
                </a:ext>
              </a:extLst>
            </p:cNvPr>
            <p:cNvGrpSpPr>
              <a:grpSpLocks/>
            </p:cNvGrpSpPr>
            <p:nvPr/>
          </p:nvGrpSpPr>
          <p:grpSpPr bwMode="auto">
            <a:xfrm rot="10800000">
              <a:off x="1774894" y="3590597"/>
              <a:ext cx="104775" cy="508000"/>
              <a:chOff x="3099" y="1749"/>
              <a:chExt cx="66" cy="320"/>
            </a:xfrm>
          </p:grpSpPr>
          <p:sp>
            <p:nvSpPr>
              <p:cNvPr id="44" name="Line 136">
                <a:extLst>
                  <a:ext uri="{FF2B5EF4-FFF2-40B4-BE49-F238E27FC236}">
                    <a16:creationId xmlns:a16="http://schemas.microsoft.com/office/drawing/2014/main" id="{678B1170-860A-E42F-B814-D56343DDA1E9}"/>
                  </a:ext>
                </a:extLst>
              </p:cNvPr>
              <p:cNvSpPr>
                <a:spLocks noChangeShapeType="1"/>
              </p:cNvSpPr>
              <p:nvPr/>
            </p:nvSpPr>
            <p:spPr bwMode="auto">
              <a:xfrm flipV="1">
                <a:off x="3136" y="1756"/>
                <a:ext cx="0" cy="320"/>
              </a:xfrm>
              <a:prstGeom prst="line">
                <a:avLst/>
              </a:prstGeom>
              <a:noFill/>
              <a:ln w="9525">
                <a:solidFill>
                  <a:srgbClr val="00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
            <p:nvSpPr>
              <p:cNvPr id="45" name="Line 137">
                <a:extLst>
                  <a:ext uri="{FF2B5EF4-FFF2-40B4-BE49-F238E27FC236}">
                    <a16:creationId xmlns:a16="http://schemas.microsoft.com/office/drawing/2014/main" id="{E445E074-1C31-9217-3D34-AE3364D1E81A}"/>
                  </a:ext>
                </a:extLst>
              </p:cNvPr>
              <p:cNvSpPr>
                <a:spLocks noChangeShapeType="1"/>
              </p:cNvSpPr>
              <p:nvPr/>
            </p:nvSpPr>
            <p:spPr bwMode="auto">
              <a:xfrm>
                <a:off x="3106" y="1759"/>
                <a:ext cx="66" cy="0"/>
              </a:xfrm>
              <a:prstGeom prst="line">
                <a:avLst/>
              </a:prstGeom>
              <a:noFill/>
              <a:ln w="952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grpSp>
      </p:grpSp>
      <p:grpSp>
        <p:nvGrpSpPr>
          <p:cNvPr id="48" name="Group 228">
            <a:extLst>
              <a:ext uri="{FF2B5EF4-FFF2-40B4-BE49-F238E27FC236}">
                <a16:creationId xmlns:a16="http://schemas.microsoft.com/office/drawing/2014/main" id="{2D391560-D99B-AA15-D71D-A9380B97CF25}"/>
              </a:ext>
            </a:extLst>
          </p:cNvPr>
          <p:cNvGrpSpPr>
            <a:grpSpLocks/>
          </p:cNvGrpSpPr>
          <p:nvPr/>
        </p:nvGrpSpPr>
        <p:grpSpPr bwMode="auto">
          <a:xfrm>
            <a:off x="4503567" y="1491163"/>
            <a:ext cx="630238" cy="533400"/>
            <a:chOff x="-44" y="1473"/>
            <a:chExt cx="981" cy="1105"/>
          </a:xfrm>
        </p:grpSpPr>
        <p:pic>
          <p:nvPicPr>
            <p:cNvPr id="49" name="Picture 229" descr="desktop_computer_stylized_medium">
              <a:extLst>
                <a:ext uri="{FF2B5EF4-FFF2-40B4-BE49-F238E27FC236}">
                  <a16:creationId xmlns:a16="http://schemas.microsoft.com/office/drawing/2014/main" id="{1DDBEFFB-9775-1AEC-81B2-0889E513C4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 name="Freeform 230">
              <a:extLst>
                <a:ext uri="{FF2B5EF4-FFF2-40B4-BE49-F238E27FC236}">
                  <a16:creationId xmlns:a16="http://schemas.microsoft.com/office/drawing/2014/main" id="{B1FECB14-1C20-270B-55A7-1F75E3915BC6}"/>
                </a:ext>
              </a:extLst>
            </p:cNvPr>
            <p:cNvSpPr>
              <a:spLocks/>
            </p:cNvSpPr>
            <p:nvPr/>
          </p:nvSpPr>
          <p:spPr bwMode="auto">
            <a:xfrm flipH="1">
              <a:off x="374" y="1579"/>
              <a:ext cx="477" cy="506"/>
            </a:xfrm>
            <a:custGeom>
              <a:avLst/>
              <a:gdLst>
                <a:gd name="T0" fmla="*/ 0 w 356"/>
                <a:gd name="T1" fmla="*/ 0 h 368"/>
                <a:gd name="T2" fmla="*/ 5595 w 356"/>
                <a:gd name="T3" fmla="*/ 341 h 368"/>
                <a:gd name="T4" fmla="*/ 6638 w 356"/>
                <a:gd name="T5" fmla="*/ 7113 h 368"/>
                <a:gd name="T6" fmla="*/ 1463 w 356"/>
                <a:gd name="T7" fmla="*/ 8895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grpSp>
        <p:nvGrpSpPr>
          <p:cNvPr id="51" name="Group 231">
            <a:extLst>
              <a:ext uri="{FF2B5EF4-FFF2-40B4-BE49-F238E27FC236}">
                <a16:creationId xmlns:a16="http://schemas.microsoft.com/office/drawing/2014/main" id="{A69274D6-3EB4-BE98-4EC6-FB697C9E39E4}"/>
              </a:ext>
            </a:extLst>
          </p:cNvPr>
          <p:cNvGrpSpPr>
            <a:grpSpLocks/>
          </p:cNvGrpSpPr>
          <p:nvPr/>
        </p:nvGrpSpPr>
        <p:grpSpPr bwMode="auto">
          <a:xfrm flipH="1">
            <a:off x="7081667" y="1475288"/>
            <a:ext cx="709613" cy="600075"/>
            <a:chOff x="-44" y="1473"/>
            <a:chExt cx="981" cy="1105"/>
          </a:xfrm>
        </p:grpSpPr>
        <p:pic>
          <p:nvPicPr>
            <p:cNvPr id="52" name="Picture 232" descr="desktop_computer_stylized_medium">
              <a:extLst>
                <a:ext uri="{FF2B5EF4-FFF2-40B4-BE49-F238E27FC236}">
                  <a16:creationId xmlns:a16="http://schemas.microsoft.com/office/drawing/2014/main" id="{5506C46B-E164-711B-42CA-E17A21A0F9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 name="Freeform 233">
              <a:extLst>
                <a:ext uri="{FF2B5EF4-FFF2-40B4-BE49-F238E27FC236}">
                  <a16:creationId xmlns:a16="http://schemas.microsoft.com/office/drawing/2014/main" id="{AAB7C461-79CF-C413-E84A-6047FA86E8D6}"/>
                </a:ext>
              </a:extLst>
            </p:cNvPr>
            <p:cNvSpPr>
              <a:spLocks/>
            </p:cNvSpPr>
            <p:nvPr/>
          </p:nvSpPr>
          <p:spPr bwMode="auto">
            <a:xfrm flipH="1">
              <a:off x="374" y="1579"/>
              <a:ext cx="477" cy="506"/>
            </a:xfrm>
            <a:custGeom>
              <a:avLst/>
              <a:gdLst>
                <a:gd name="T0" fmla="*/ 0 w 356"/>
                <a:gd name="T1" fmla="*/ 0 h 368"/>
                <a:gd name="T2" fmla="*/ 5595 w 356"/>
                <a:gd name="T3" fmla="*/ 341 h 368"/>
                <a:gd name="T4" fmla="*/ 6638 w 356"/>
                <a:gd name="T5" fmla="*/ 7113 h 368"/>
                <a:gd name="T6" fmla="*/ 1463 w 356"/>
                <a:gd name="T7" fmla="*/ 8895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sp>
        <p:nvSpPr>
          <p:cNvPr id="54" name="TextBox 53">
            <a:extLst>
              <a:ext uri="{FF2B5EF4-FFF2-40B4-BE49-F238E27FC236}">
                <a16:creationId xmlns:a16="http://schemas.microsoft.com/office/drawing/2014/main" id="{11B2A19A-35DA-4C56-1065-89BEE45FC030}"/>
              </a:ext>
            </a:extLst>
          </p:cNvPr>
          <p:cNvSpPr txBox="1"/>
          <p:nvPr/>
        </p:nvSpPr>
        <p:spPr>
          <a:xfrm>
            <a:off x="7291374" y="2353382"/>
            <a:ext cx="2100573" cy="1754326"/>
          </a:xfrm>
          <a:prstGeom prst="rect">
            <a:avLst/>
          </a:prstGeom>
          <a:noFill/>
        </p:spPr>
        <p:txBody>
          <a:bodyPr wrap="square" rtlCol="0">
            <a:spAutoFit/>
          </a:bodyPr>
          <a:lstStyle/>
          <a:p>
            <a:r>
              <a:rPr lang="en-GB" dirty="0"/>
              <a:t>2. </a:t>
            </a:r>
            <a:r>
              <a:rPr lang="en-GB" dirty="0" err="1"/>
              <a:t>HostB</a:t>
            </a:r>
            <a:r>
              <a:rPr lang="en-GB" dirty="0"/>
              <a:t> receives </a:t>
            </a:r>
            <a:r>
              <a:rPr lang="en-GB" dirty="0" err="1"/>
              <a:t>Seq</a:t>
            </a:r>
            <a:r>
              <a:rPr lang="en-GB" dirty="0"/>
              <a:t># N to </a:t>
            </a:r>
            <a:r>
              <a:rPr lang="en-GB" dirty="0" err="1"/>
              <a:t>Seq</a:t>
            </a:r>
            <a:r>
              <a:rPr lang="en-GB" dirty="0"/>
              <a:t># N+K-1 (K Bytes), and expects the next received </a:t>
            </a:r>
            <a:r>
              <a:rPr lang="en-GB" dirty="0" err="1"/>
              <a:t>Seq</a:t>
            </a:r>
            <a:r>
              <a:rPr lang="en-GB" dirty="0"/>
              <a:t># to be N+K</a:t>
            </a:r>
            <a:endParaRPr lang="en-SE" dirty="0"/>
          </a:p>
        </p:txBody>
      </p:sp>
      <p:sp>
        <p:nvSpPr>
          <p:cNvPr id="55" name="TextBox 54">
            <a:extLst>
              <a:ext uri="{FF2B5EF4-FFF2-40B4-BE49-F238E27FC236}">
                <a16:creationId xmlns:a16="http://schemas.microsoft.com/office/drawing/2014/main" id="{390CAE08-E271-8085-68AE-A2DD0BCFDD22}"/>
              </a:ext>
            </a:extLst>
          </p:cNvPr>
          <p:cNvSpPr txBox="1"/>
          <p:nvPr/>
        </p:nvSpPr>
        <p:spPr>
          <a:xfrm>
            <a:off x="7344882" y="4245475"/>
            <a:ext cx="2100573" cy="1754326"/>
          </a:xfrm>
          <a:prstGeom prst="rect">
            <a:avLst/>
          </a:prstGeom>
          <a:noFill/>
        </p:spPr>
        <p:txBody>
          <a:bodyPr wrap="square" rtlCol="0">
            <a:spAutoFit/>
          </a:bodyPr>
          <a:lstStyle/>
          <a:p>
            <a:r>
              <a:rPr lang="en-GB" dirty="0"/>
              <a:t>4. </a:t>
            </a:r>
            <a:r>
              <a:rPr lang="en-GB" dirty="0" err="1"/>
              <a:t>HostB</a:t>
            </a:r>
            <a:r>
              <a:rPr lang="en-GB" dirty="0"/>
              <a:t> receives </a:t>
            </a:r>
            <a:r>
              <a:rPr lang="en-GB" dirty="0" err="1"/>
              <a:t>Seq</a:t>
            </a:r>
            <a:r>
              <a:rPr lang="en-GB" dirty="0"/>
              <a:t># N+K to </a:t>
            </a:r>
            <a:r>
              <a:rPr lang="en-GB" dirty="0" err="1"/>
              <a:t>Seq</a:t>
            </a:r>
            <a:r>
              <a:rPr lang="en-GB" dirty="0"/>
              <a:t># N+K+L-1 (L Bytes), and expects the next received </a:t>
            </a:r>
            <a:r>
              <a:rPr lang="en-GB" dirty="0" err="1"/>
              <a:t>Seq</a:t>
            </a:r>
            <a:r>
              <a:rPr lang="en-GB" dirty="0"/>
              <a:t># to be N+K+L</a:t>
            </a:r>
            <a:endParaRPr lang="en-SE" dirty="0"/>
          </a:p>
        </p:txBody>
      </p:sp>
      <p:sp>
        <p:nvSpPr>
          <p:cNvPr id="56" name="TextBox 55">
            <a:extLst>
              <a:ext uri="{FF2B5EF4-FFF2-40B4-BE49-F238E27FC236}">
                <a16:creationId xmlns:a16="http://schemas.microsoft.com/office/drawing/2014/main" id="{CD2AF74C-51E3-DA0D-BA5D-5B4E5813A2A5}"/>
              </a:ext>
            </a:extLst>
          </p:cNvPr>
          <p:cNvSpPr txBox="1"/>
          <p:nvPr/>
        </p:nvSpPr>
        <p:spPr>
          <a:xfrm>
            <a:off x="3078363" y="3935009"/>
            <a:ext cx="1986900" cy="1477328"/>
          </a:xfrm>
          <a:prstGeom prst="rect">
            <a:avLst/>
          </a:prstGeom>
          <a:noFill/>
        </p:spPr>
        <p:txBody>
          <a:bodyPr wrap="square" rtlCol="0">
            <a:spAutoFit/>
          </a:bodyPr>
          <a:lstStyle/>
          <a:p>
            <a:r>
              <a:rPr lang="en-GB" dirty="0"/>
              <a:t>3. </a:t>
            </a:r>
            <a:r>
              <a:rPr lang="en-GB" dirty="0" err="1"/>
              <a:t>HostA</a:t>
            </a:r>
            <a:r>
              <a:rPr lang="en-GB" dirty="0"/>
              <a:t> receives ACK and sends the next </a:t>
            </a:r>
            <a:r>
              <a:rPr lang="en-GB" dirty="0" err="1"/>
              <a:t>Seq</a:t>
            </a:r>
            <a:r>
              <a:rPr lang="en-GB" dirty="0"/>
              <a:t># </a:t>
            </a:r>
            <a:r>
              <a:rPr lang="en-US" kern="0" dirty="0">
                <a:solidFill>
                  <a:srgbClr val="000000"/>
                </a:solidFill>
              </a:rPr>
              <a:t>N+K to </a:t>
            </a:r>
            <a:r>
              <a:rPr lang="en-GB" dirty="0" err="1"/>
              <a:t>Seq</a:t>
            </a:r>
            <a:r>
              <a:rPr lang="en-GB" dirty="0"/>
              <a:t># </a:t>
            </a:r>
            <a:r>
              <a:rPr lang="en-US" kern="0" dirty="0">
                <a:solidFill>
                  <a:srgbClr val="000000"/>
                </a:solidFill>
              </a:rPr>
              <a:t>N+K+L-1 (L</a:t>
            </a:r>
            <a:r>
              <a:rPr lang="en-GB" dirty="0"/>
              <a:t> Bytes).</a:t>
            </a:r>
          </a:p>
        </p:txBody>
      </p:sp>
      <p:sp>
        <p:nvSpPr>
          <p:cNvPr id="3" name="TextBox 2">
            <a:extLst>
              <a:ext uri="{FF2B5EF4-FFF2-40B4-BE49-F238E27FC236}">
                <a16:creationId xmlns:a16="http://schemas.microsoft.com/office/drawing/2014/main" id="{04029F9C-EFEB-9BB5-6DE5-B9E1596BD2A6}"/>
              </a:ext>
            </a:extLst>
          </p:cNvPr>
          <p:cNvSpPr txBox="1"/>
          <p:nvPr/>
        </p:nvSpPr>
        <p:spPr>
          <a:xfrm>
            <a:off x="2965279" y="1858733"/>
            <a:ext cx="1881773" cy="923330"/>
          </a:xfrm>
          <a:prstGeom prst="rect">
            <a:avLst/>
          </a:prstGeom>
          <a:noFill/>
        </p:spPr>
        <p:txBody>
          <a:bodyPr wrap="square" rtlCol="0">
            <a:spAutoFit/>
          </a:bodyPr>
          <a:lstStyle/>
          <a:p>
            <a:r>
              <a:rPr lang="en-GB" dirty="0"/>
              <a:t>1. </a:t>
            </a:r>
            <a:r>
              <a:rPr lang="en-GB" dirty="0" err="1"/>
              <a:t>HostA</a:t>
            </a:r>
            <a:r>
              <a:rPr lang="en-GB" dirty="0"/>
              <a:t> sends </a:t>
            </a:r>
            <a:r>
              <a:rPr lang="en-GB" dirty="0" err="1"/>
              <a:t>Seq</a:t>
            </a:r>
            <a:r>
              <a:rPr lang="en-GB" dirty="0"/>
              <a:t># N to </a:t>
            </a:r>
            <a:r>
              <a:rPr lang="en-GB" dirty="0" err="1"/>
              <a:t>Seq</a:t>
            </a:r>
            <a:r>
              <a:rPr lang="en-GB" dirty="0"/>
              <a:t># N+K-1 (K Bytes)</a:t>
            </a:r>
          </a:p>
        </p:txBody>
      </p:sp>
      <p:sp>
        <p:nvSpPr>
          <p:cNvPr id="4" name="TextBox 3">
            <a:extLst>
              <a:ext uri="{FF2B5EF4-FFF2-40B4-BE49-F238E27FC236}">
                <a16:creationId xmlns:a16="http://schemas.microsoft.com/office/drawing/2014/main" id="{018D0C76-96A3-B648-DE97-60675832C78C}"/>
              </a:ext>
            </a:extLst>
          </p:cNvPr>
          <p:cNvSpPr txBox="1"/>
          <p:nvPr/>
        </p:nvSpPr>
        <p:spPr>
          <a:xfrm>
            <a:off x="2443419" y="6076367"/>
            <a:ext cx="7002036" cy="646331"/>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dirty="0"/>
              <a:t> </a:t>
            </a:r>
            <a:r>
              <a:rPr lang="en-GB" dirty="0"/>
              <a:t>Receiver</a:t>
            </a:r>
            <a:r>
              <a:rPr lang="zh-CN" altLang="en-US" dirty="0"/>
              <a:t> </a:t>
            </a:r>
            <a:r>
              <a:rPr lang="en-GB" altLang="zh-CN" dirty="0"/>
              <a:t>ACK=N</a:t>
            </a:r>
            <a:r>
              <a:rPr lang="zh-CN" altLang="en-US" dirty="0"/>
              <a:t> </a:t>
            </a:r>
            <a:r>
              <a:rPr lang="en-GB" altLang="zh-CN" dirty="0"/>
              <a:t>means</a:t>
            </a:r>
            <a:r>
              <a:rPr lang="zh-CN" altLang="en-US" dirty="0"/>
              <a:t> </a:t>
            </a:r>
            <a:r>
              <a:rPr lang="en-GB" altLang="zh-CN" dirty="0"/>
              <a:t>that</a:t>
            </a:r>
            <a:r>
              <a:rPr lang="zh-CN" altLang="en-US" dirty="0"/>
              <a:t> </a:t>
            </a:r>
            <a:r>
              <a:rPr lang="en-GB" altLang="zh-CN" dirty="0"/>
              <a:t>“I have received all Bytes up to sequence#N-1, and I am expecting the next Byte I receive to have </a:t>
            </a:r>
            <a:r>
              <a:rPr lang="en-GB" altLang="zh-CN" dirty="0" err="1"/>
              <a:t>Seq</a:t>
            </a:r>
            <a:r>
              <a:rPr lang="en-GB" altLang="zh-CN" dirty="0"/>
              <a:t> # N”.</a:t>
            </a:r>
            <a:endParaRPr lang="en-SE" dirty="0"/>
          </a:p>
        </p:txBody>
      </p:sp>
    </p:spTree>
    <p:extLst>
      <p:ext uri="{BB962C8B-B14F-4D97-AF65-F5344CB8AC3E}">
        <p14:creationId xmlns:p14="http://schemas.microsoft.com/office/powerpoint/2010/main" val="704220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right)">
                                      <p:cBhvr>
                                        <p:cTn id="11" dur="500"/>
                                        <p:tgtEl>
                                          <p:spTgt spid="25"/>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nodeType="clickEffect">
                                  <p:stCondLst>
                                    <p:cond delay="0"/>
                                  </p:stCondLst>
                                  <p:childTnLst>
                                    <p:set>
                                      <p:cBhvr>
                                        <p:cTn id="15" dur="1" fill="hold">
                                          <p:stCondLst>
                                            <p:cond delay="0"/>
                                          </p:stCondLst>
                                        </p:cTn>
                                        <p:tgtEl>
                                          <p:spTgt spid="40"/>
                                        </p:tgtEl>
                                        <p:attrNameLst>
                                          <p:attrName>style.visibility</p:attrName>
                                        </p:attrNameLst>
                                      </p:cBhvr>
                                      <p:to>
                                        <p:strVal val="visible"/>
                                      </p:to>
                                    </p:set>
                                    <p:animEffect transition="in" filter="dissolve">
                                      <p:cBhvr>
                                        <p:cTn id="16" dur="500"/>
                                        <p:tgtEl>
                                          <p:spTgt spid="40"/>
                                        </p:tgtEl>
                                      </p:cBhvr>
                                    </p:animEffect>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wipe(left)">
                                      <p:cBhvr>
                                        <p:cTn id="20" dur="500"/>
                                        <p:tgtEl>
                                          <p:spTgt spid="21"/>
                                        </p:tgtEl>
                                      </p:cBhvr>
                                    </p:animEffect>
                                  </p:childTnLst>
                                </p:cTn>
                              </p:par>
                            </p:childTnLst>
                          </p:cTn>
                        </p:par>
                        <p:par>
                          <p:cTn id="21" fill="hold">
                            <p:stCondLst>
                              <p:cond delay="1000"/>
                            </p:stCondLst>
                            <p:childTnLst>
                              <p:par>
                                <p:cTn id="22" presetID="22" presetClass="entr" presetSubtype="2" fill="hold" nodeType="after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wipe(right)">
                                      <p:cBhvr>
                                        <p:cTn id="24" dur="500"/>
                                        <p:tgtEl>
                                          <p:spTgt spid="30"/>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5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5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55" grpId="0"/>
      <p:bldP spid="56" grpId="0"/>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C9AC7D-D5D1-C7C9-3776-6098E8CE181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3675124-B728-AC60-5FB9-F97115DC38CB}"/>
              </a:ext>
            </a:extLst>
          </p:cNvPr>
          <p:cNvSpPr>
            <a:spLocks noGrp="1"/>
          </p:cNvSpPr>
          <p:nvPr>
            <p:ph type="title"/>
          </p:nvPr>
        </p:nvSpPr>
        <p:spPr>
          <a:xfrm>
            <a:off x="798690" y="289325"/>
            <a:ext cx="11393310" cy="894622"/>
          </a:xfrm>
        </p:spPr>
        <p:txBody>
          <a:bodyPr>
            <a:normAutofit/>
          </a:bodyPr>
          <a:lstStyle/>
          <a:p>
            <a:r>
              <a:rPr lang="en-US" sz="4800" dirty="0"/>
              <a:t>TCP sequence numbers, ACKs</a:t>
            </a:r>
            <a:endParaRPr lang="en-US" sz="4400" b="0" dirty="0"/>
          </a:p>
        </p:txBody>
      </p:sp>
      <p:sp>
        <p:nvSpPr>
          <p:cNvPr id="7" name="TextBox 6">
            <a:extLst>
              <a:ext uri="{FF2B5EF4-FFF2-40B4-BE49-F238E27FC236}">
                <a16:creationId xmlns:a16="http://schemas.microsoft.com/office/drawing/2014/main" id="{3F875DC4-28DF-D761-5A12-B1B990E4C09C}"/>
              </a:ext>
            </a:extLst>
          </p:cNvPr>
          <p:cNvSpPr txBox="1"/>
          <p:nvPr/>
        </p:nvSpPr>
        <p:spPr>
          <a:xfrm>
            <a:off x="10159363" y="56151"/>
            <a:ext cx="1959639" cy="523220"/>
          </a:xfrm>
          <a:prstGeom prst="rect">
            <a:avLst/>
          </a:prstGeom>
          <a:ln w="38100"/>
        </p:spPr>
        <p:style>
          <a:lnRef idx="2">
            <a:schemeClr val="accent2">
              <a:shade val="15000"/>
            </a:schemeClr>
          </a:lnRef>
          <a:fillRef idx="1">
            <a:schemeClr val="accent2"/>
          </a:fillRef>
          <a:effectRef idx="0">
            <a:schemeClr val="accent2"/>
          </a:effectRef>
          <a:fontRef idx="minor">
            <a:schemeClr val="lt1"/>
          </a:fontRef>
        </p:style>
        <p:txBody>
          <a:bodyPr wrap="none" rtlCol="0">
            <a:spAutoFit/>
          </a:bodyPr>
          <a:lstStyle/>
          <a:p>
            <a:r>
              <a:rPr lang="en-US" sz="2800" dirty="0"/>
              <a:t>IMPORTANT</a:t>
            </a:r>
            <a:endParaRPr lang="en-SE" sz="2800" dirty="0"/>
          </a:p>
        </p:txBody>
      </p:sp>
      <p:sp>
        <p:nvSpPr>
          <p:cNvPr id="13" name="Text Box 107">
            <a:extLst>
              <a:ext uri="{FF2B5EF4-FFF2-40B4-BE49-F238E27FC236}">
                <a16:creationId xmlns:a16="http://schemas.microsoft.com/office/drawing/2014/main" id="{F631CED8-B27E-EFD5-AF89-A093007779A5}"/>
              </a:ext>
            </a:extLst>
          </p:cNvPr>
          <p:cNvSpPr txBox="1">
            <a:spLocks noChangeArrowheads="1"/>
          </p:cNvSpPr>
          <p:nvPr/>
        </p:nvSpPr>
        <p:spPr bwMode="auto">
          <a:xfrm>
            <a:off x="6872117" y="1200650"/>
            <a:ext cx="773113" cy="33655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rPr>
              <a:t>Host B</a:t>
            </a:r>
          </a:p>
        </p:txBody>
      </p:sp>
      <p:sp>
        <p:nvSpPr>
          <p:cNvPr id="14" name="Text Box 111">
            <a:extLst>
              <a:ext uri="{FF2B5EF4-FFF2-40B4-BE49-F238E27FC236}">
                <a16:creationId xmlns:a16="http://schemas.microsoft.com/office/drawing/2014/main" id="{25B578C0-C870-9DAB-0EED-847583A2901D}"/>
              </a:ext>
            </a:extLst>
          </p:cNvPr>
          <p:cNvSpPr txBox="1">
            <a:spLocks noChangeArrowheads="1"/>
          </p:cNvSpPr>
          <p:nvPr/>
        </p:nvSpPr>
        <p:spPr bwMode="auto">
          <a:xfrm>
            <a:off x="4538492" y="1218113"/>
            <a:ext cx="776288" cy="33655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rPr>
              <a:t>Host A</a:t>
            </a:r>
          </a:p>
        </p:txBody>
      </p:sp>
      <p:grpSp>
        <p:nvGrpSpPr>
          <p:cNvPr id="15" name="Group 14">
            <a:extLst>
              <a:ext uri="{FF2B5EF4-FFF2-40B4-BE49-F238E27FC236}">
                <a16:creationId xmlns:a16="http://schemas.microsoft.com/office/drawing/2014/main" id="{D51314CE-1B74-7E88-D265-727598B5B4AB}"/>
              </a:ext>
            </a:extLst>
          </p:cNvPr>
          <p:cNvGrpSpPr/>
          <p:nvPr/>
        </p:nvGrpSpPr>
        <p:grpSpPr>
          <a:xfrm>
            <a:off x="4933780" y="2359525"/>
            <a:ext cx="2346325" cy="571500"/>
            <a:chOff x="2032069" y="2342822"/>
            <a:chExt cx="2346325" cy="571500"/>
          </a:xfrm>
        </p:grpSpPr>
        <p:sp>
          <p:nvSpPr>
            <p:cNvPr id="16" name="Line 100">
              <a:extLst>
                <a:ext uri="{FF2B5EF4-FFF2-40B4-BE49-F238E27FC236}">
                  <a16:creationId xmlns:a16="http://schemas.microsoft.com/office/drawing/2014/main" id="{52981C88-2B7C-E7D7-3F24-78364662E752}"/>
                </a:ext>
              </a:extLst>
            </p:cNvPr>
            <p:cNvSpPr>
              <a:spLocks noChangeShapeType="1"/>
            </p:cNvSpPr>
            <p:nvPr/>
          </p:nvSpPr>
          <p:spPr bwMode="auto">
            <a:xfrm>
              <a:off x="2032069" y="2342822"/>
              <a:ext cx="2346325" cy="571500"/>
            </a:xfrm>
            <a:prstGeom prst="line">
              <a:avLst/>
            </a:prstGeom>
            <a:noFill/>
            <a:ln w="28575">
              <a:solidFill>
                <a:srgbClr val="3333CC"/>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
          <p:nvSpPr>
            <p:cNvPr id="17" name="Rectangle 112">
              <a:extLst>
                <a:ext uri="{FF2B5EF4-FFF2-40B4-BE49-F238E27FC236}">
                  <a16:creationId xmlns:a16="http://schemas.microsoft.com/office/drawing/2014/main" id="{83E3498A-DF10-5216-8B51-BB507247DF58}"/>
                </a:ext>
              </a:extLst>
            </p:cNvPr>
            <p:cNvSpPr>
              <a:spLocks noChangeArrowheads="1"/>
            </p:cNvSpPr>
            <p:nvPr/>
          </p:nvSpPr>
          <p:spPr bwMode="auto">
            <a:xfrm>
              <a:off x="2735331" y="2423785"/>
              <a:ext cx="869950" cy="401637"/>
            </a:xfrm>
            <a:prstGeom prst="rect">
              <a:avLst/>
            </a:prstGeom>
            <a:solidFill>
              <a:srgbClr val="FFFF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
          <p:nvSpPr>
            <p:cNvPr id="18" name="Text Box 113">
              <a:extLst>
                <a:ext uri="{FF2B5EF4-FFF2-40B4-BE49-F238E27FC236}">
                  <a16:creationId xmlns:a16="http://schemas.microsoft.com/office/drawing/2014/main" id="{61899FA9-1851-68FA-1943-8F920CA886BA}"/>
                </a:ext>
              </a:extLst>
            </p:cNvPr>
            <p:cNvSpPr txBox="1">
              <a:spLocks noChangeArrowheads="1"/>
            </p:cNvSpPr>
            <p:nvPr/>
          </p:nvSpPr>
          <p:spPr bwMode="auto">
            <a:xfrm>
              <a:off x="2166185" y="2476172"/>
              <a:ext cx="2106667" cy="307777"/>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Tahoma" charset="0"/>
                  <a:ea typeface="ＭＳ Ｐゴシック" charset="0"/>
                  <a:cs typeface="+mn-cs"/>
                </a:rPr>
                <a:t>Seq=92, 8 bytes of data</a:t>
              </a:r>
            </a:p>
          </p:txBody>
        </p:sp>
      </p:grpSp>
      <p:sp>
        <p:nvSpPr>
          <p:cNvPr id="19" name="Line 118">
            <a:extLst>
              <a:ext uri="{FF2B5EF4-FFF2-40B4-BE49-F238E27FC236}">
                <a16:creationId xmlns:a16="http://schemas.microsoft.com/office/drawing/2014/main" id="{B88C621F-2A68-9B84-F4A5-0BEE7ADE184C}"/>
              </a:ext>
            </a:extLst>
          </p:cNvPr>
          <p:cNvSpPr>
            <a:spLocks noChangeShapeType="1"/>
          </p:cNvSpPr>
          <p:nvPr/>
        </p:nvSpPr>
        <p:spPr bwMode="auto">
          <a:xfrm>
            <a:off x="4913142" y="2118225"/>
            <a:ext cx="0" cy="3525838"/>
          </a:xfrm>
          <a:prstGeom prst="line">
            <a:avLst/>
          </a:prstGeom>
          <a:noFill/>
          <a:ln w="9525">
            <a:solidFill>
              <a:srgbClr val="80808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
        <p:nvSpPr>
          <p:cNvPr id="20" name="Line 119">
            <a:extLst>
              <a:ext uri="{FF2B5EF4-FFF2-40B4-BE49-F238E27FC236}">
                <a16:creationId xmlns:a16="http://schemas.microsoft.com/office/drawing/2014/main" id="{79406CBE-75BD-664E-37B0-D194A6BE6964}"/>
              </a:ext>
            </a:extLst>
          </p:cNvPr>
          <p:cNvSpPr>
            <a:spLocks noChangeShapeType="1"/>
          </p:cNvSpPr>
          <p:nvPr/>
        </p:nvSpPr>
        <p:spPr bwMode="auto">
          <a:xfrm>
            <a:off x="7340430" y="2113463"/>
            <a:ext cx="0" cy="3538537"/>
          </a:xfrm>
          <a:prstGeom prst="line">
            <a:avLst/>
          </a:prstGeom>
          <a:noFill/>
          <a:ln w="9525">
            <a:solidFill>
              <a:srgbClr val="80808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grpSp>
        <p:nvGrpSpPr>
          <p:cNvPr id="21" name="Group 20">
            <a:extLst>
              <a:ext uri="{FF2B5EF4-FFF2-40B4-BE49-F238E27FC236}">
                <a16:creationId xmlns:a16="http://schemas.microsoft.com/office/drawing/2014/main" id="{8ECD6DAD-3F19-F467-9C01-1EF5CF13C6EF}"/>
              </a:ext>
            </a:extLst>
          </p:cNvPr>
          <p:cNvGrpSpPr/>
          <p:nvPr/>
        </p:nvGrpSpPr>
        <p:grpSpPr>
          <a:xfrm>
            <a:off x="4921080" y="4121650"/>
            <a:ext cx="2351087" cy="512763"/>
            <a:chOff x="2019369" y="4104947"/>
            <a:chExt cx="2351087" cy="512763"/>
          </a:xfrm>
        </p:grpSpPr>
        <p:sp>
          <p:nvSpPr>
            <p:cNvPr id="22" name="Line 99">
              <a:extLst>
                <a:ext uri="{FF2B5EF4-FFF2-40B4-BE49-F238E27FC236}">
                  <a16:creationId xmlns:a16="http://schemas.microsoft.com/office/drawing/2014/main" id="{8A9CC3D6-2A15-51E0-FDA2-8BB6C8D22B01}"/>
                </a:ext>
              </a:extLst>
            </p:cNvPr>
            <p:cNvSpPr>
              <a:spLocks noChangeShapeType="1"/>
            </p:cNvSpPr>
            <p:nvPr/>
          </p:nvSpPr>
          <p:spPr bwMode="auto">
            <a:xfrm>
              <a:off x="2019369" y="4111297"/>
              <a:ext cx="2351087" cy="506413"/>
            </a:xfrm>
            <a:prstGeom prst="line">
              <a:avLst/>
            </a:prstGeom>
            <a:noFill/>
            <a:ln w="28575">
              <a:solidFill>
                <a:srgbClr val="3333CC"/>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
          <p:nvSpPr>
            <p:cNvPr id="23" name="Rectangle 122">
              <a:extLst>
                <a:ext uri="{FF2B5EF4-FFF2-40B4-BE49-F238E27FC236}">
                  <a16:creationId xmlns:a16="http://schemas.microsoft.com/office/drawing/2014/main" id="{53229A2E-94B7-ED49-E2FF-802CBBC4E7C7}"/>
                </a:ext>
              </a:extLst>
            </p:cNvPr>
            <p:cNvSpPr>
              <a:spLocks noChangeArrowheads="1"/>
            </p:cNvSpPr>
            <p:nvPr/>
          </p:nvSpPr>
          <p:spPr bwMode="auto">
            <a:xfrm>
              <a:off x="2628969" y="4104947"/>
              <a:ext cx="989012" cy="430213"/>
            </a:xfrm>
            <a:prstGeom prst="rect">
              <a:avLst/>
            </a:prstGeom>
            <a:solidFill>
              <a:srgbClr val="FFFF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
          <p:nvSpPr>
            <p:cNvPr id="24" name="Text Box 123">
              <a:extLst>
                <a:ext uri="{FF2B5EF4-FFF2-40B4-BE49-F238E27FC236}">
                  <a16:creationId xmlns:a16="http://schemas.microsoft.com/office/drawing/2014/main" id="{2FC3FF81-85CA-D0E4-27AD-35D8BC2BA444}"/>
                </a:ext>
              </a:extLst>
            </p:cNvPr>
            <p:cNvSpPr txBox="1">
              <a:spLocks noChangeArrowheads="1"/>
            </p:cNvSpPr>
            <p:nvPr/>
          </p:nvSpPr>
          <p:spPr bwMode="auto">
            <a:xfrm>
              <a:off x="2106182" y="4185910"/>
              <a:ext cx="2204450" cy="307777"/>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Tahoma" charset="0"/>
                  <a:ea typeface="ＭＳ Ｐゴシック" charset="0"/>
                  <a:cs typeface="+mn-cs"/>
                </a:rPr>
                <a:t>Seq=100, 8 bytes of data</a:t>
              </a:r>
            </a:p>
          </p:txBody>
        </p:sp>
      </p:grpSp>
      <p:grpSp>
        <p:nvGrpSpPr>
          <p:cNvPr id="25" name="Group 24">
            <a:extLst>
              <a:ext uri="{FF2B5EF4-FFF2-40B4-BE49-F238E27FC236}">
                <a16:creationId xmlns:a16="http://schemas.microsoft.com/office/drawing/2014/main" id="{8F3D1811-75D7-6922-78A9-373E698A8FDE}"/>
              </a:ext>
            </a:extLst>
          </p:cNvPr>
          <p:cNvGrpSpPr/>
          <p:nvPr/>
        </p:nvGrpSpPr>
        <p:grpSpPr>
          <a:xfrm>
            <a:off x="4892504" y="3021513"/>
            <a:ext cx="2351088" cy="767667"/>
            <a:chOff x="1990793" y="3004810"/>
            <a:chExt cx="2351088" cy="767667"/>
          </a:xfrm>
        </p:grpSpPr>
        <p:sp>
          <p:nvSpPr>
            <p:cNvPr id="26" name="Line 104">
              <a:extLst>
                <a:ext uri="{FF2B5EF4-FFF2-40B4-BE49-F238E27FC236}">
                  <a16:creationId xmlns:a16="http://schemas.microsoft.com/office/drawing/2014/main" id="{E8231540-0E00-899A-C913-99E5BA54D1C7}"/>
                </a:ext>
              </a:extLst>
            </p:cNvPr>
            <p:cNvSpPr>
              <a:spLocks noChangeShapeType="1"/>
            </p:cNvSpPr>
            <p:nvPr/>
          </p:nvSpPr>
          <p:spPr bwMode="auto">
            <a:xfrm flipH="1">
              <a:off x="1990793" y="3004810"/>
              <a:ext cx="2351088" cy="767667"/>
            </a:xfrm>
            <a:prstGeom prst="line">
              <a:avLst/>
            </a:prstGeom>
            <a:noFill/>
            <a:ln w="28575">
              <a:solidFill>
                <a:srgbClr val="3333CC"/>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
          <p:nvSpPr>
            <p:cNvPr id="27" name="Rectangle 114">
              <a:extLst>
                <a:ext uri="{FF2B5EF4-FFF2-40B4-BE49-F238E27FC236}">
                  <a16:creationId xmlns:a16="http://schemas.microsoft.com/office/drawing/2014/main" id="{50AC00D4-5775-62B7-3B31-70AF85A121F4}"/>
                </a:ext>
              </a:extLst>
            </p:cNvPr>
            <p:cNvSpPr>
              <a:spLocks noChangeArrowheads="1"/>
            </p:cNvSpPr>
            <p:nvPr/>
          </p:nvSpPr>
          <p:spPr bwMode="auto">
            <a:xfrm>
              <a:off x="3303656" y="3090535"/>
              <a:ext cx="747713" cy="246062"/>
            </a:xfrm>
            <a:prstGeom prst="rect">
              <a:avLst/>
            </a:prstGeom>
            <a:solidFill>
              <a:srgbClr val="FFFF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
          <p:nvSpPr>
            <p:cNvPr id="28" name="Text Box 115">
              <a:extLst>
                <a:ext uri="{FF2B5EF4-FFF2-40B4-BE49-F238E27FC236}">
                  <a16:creationId xmlns:a16="http://schemas.microsoft.com/office/drawing/2014/main" id="{B65E719D-8EED-EAC8-8039-3A3D9DF3688B}"/>
                </a:ext>
              </a:extLst>
            </p:cNvPr>
            <p:cNvSpPr txBox="1">
              <a:spLocks noChangeArrowheads="1"/>
            </p:cNvSpPr>
            <p:nvPr/>
          </p:nvSpPr>
          <p:spPr bwMode="auto">
            <a:xfrm>
              <a:off x="3220287" y="3046085"/>
              <a:ext cx="957313" cy="307777"/>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charset="0"/>
                  <a:ea typeface="ＭＳ Ｐゴシック" charset="0"/>
                  <a:cs typeface="+mn-cs"/>
                </a:rPr>
                <a:t>ACK=100</a:t>
              </a:r>
              <a:endParaRPr kumimoji="0" lang="en-US" sz="1000" b="0" i="0" u="none" strike="noStrike" kern="1200" cap="none" spc="0" normalizeH="0" baseline="0" noProof="0" dirty="0">
                <a:ln>
                  <a:noFill/>
                </a:ln>
                <a:solidFill>
                  <a:srgbClr val="000000"/>
                </a:solidFill>
                <a:effectLst/>
                <a:uLnTx/>
                <a:uFillTx/>
                <a:latin typeface="Times New Roman" charset="0"/>
                <a:ea typeface="ＭＳ Ｐゴシック" charset="0"/>
                <a:cs typeface="+mn-cs"/>
              </a:endParaRPr>
            </a:p>
          </p:txBody>
        </p:sp>
      </p:grpSp>
      <p:grpSp>
        <p:nvGrpSpPr>
          <p:cNvPr id="30" name="Group 29">
            <a:extLst>
              <a:ext uri="{FF2B5EF4-FFF2-40B4-BE49-F238E27FC236}">
                <a16:creationId xmlns:a16="http://schemas.microsoft.com/office/drawing/2014/main" id="{CDF85448-1735-0C5A-946D-4B693B1F30B1}"/>
              </a:ext>
            </a:extLst>
          </p:cNvPr>
          <p:cNvGrpSpPr/>
          <p:nvPr/>
        </p:nvGrpSpPr>
        <p:grpSpPr>
          <a:xfrm>
            <a:off x="4909967" y="4720138"/>
            <a:ext cx="2338388" cy="782637"/>
            <a:chOff x="2008256" y="4703435"/>
            <a:chExt cx="2338388" cy="782637"/>
          </a:xfrm>
        </p:grpSpPr>
        <p:sp>
          <p:nvSpPr>
            <p:cNvPr id="32" name="Line 127">
              <a:extLst>
                <a:ext uri="{FF2B5EF4-FFF2-40B4-BE49-F238E27FC236}">
                  <a16:creationId xmlns:a16="http://schemas.microsoft.com/office/drawing/2014/main" id="{97DBE264-3624-F279-A0E0-E95FDDD3363F}"/>
                </a:ext>
              </a:extLst>
            </p:cNvPr>
            <p:cNvSpPr>
              <a:spLocks noChangeShapeType="1"/>
            </p:cNvSpPr>
            <p:nvPr/>
          </p:nvSpPr>
          <p:spPr bwMode="auto">
            <a:xfrm flipH="1">
              <a:off x="2008256" y="4703435"/>
              <a:ext cx="2338388" cy="782637"/>
            </a:xfrm>
            <a:prstGeom prst="line">
              <a:avLst/>
            </a:prstGeom>
            <a:noFill/>
            <a:ln w="28575">
              <a:solidFill>
                <a:srgbClr val="3333CC"/>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
          <p:nvSpPr>
            <p:cNvPr id="33" name="Rectangle 128">
              <a:extLst>
                <a:ext uri="{FF2B5EF4-FFF2-40B4-BE49-F238E27FC236}">
                  <a16:creationId xmlns:a16="http://schemas.microsoft.com/office/drawing/2014/main" id="{2D4059BB-9A8A-6C28-6B1B-7DF53B671952}"/>
                </a:ext>
              </a:extLst>
            </p:cNvPr>
            <p:cNvSpPr>
              <a:spLocks noChangeArrowheads="1"/>
            </p:cNvSpPr>
            <p:nvPr/>
          </p:nvSpPr>
          <p:spPr bwMode="auto">
            <a:xfrm>
              <a:off x="2841694" y="4960610"/>
              <a:ext cx="747712" cy="246062"/>
            </a:xfrm>
            <a:prstGeom prst="rect">
              <a:avLst/>
            </a:prstGeom>
            <a:solidFill>
              <a:srgbClr val="FFFF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
          <p:nvSpPr>
            <p:cNvPr id="34" name="Text Box 129">
              <a:extLst>
                <a:ext uri="{FF2B5EF4-FFF2-40B4-BE49-F238E27FC236}">
                  <a16:creationId xmlns:a16="http://schemas.microsoft.com/office/drawing/2014/main" id="{71026CAF-4A4B-B875-B976-36D01F0DACA0}"/>
                </a:ext>
              </a:extLst>
            </p:cNvPr>
            <p:cNvSpPr txBox="1">
              <a:spLocks noChangeArrowheads="1"/>
            </p:cNvSpPr>
            <p:nvPr/>
          </p:nvSpPr>
          <p:spPr bwMode="auto">
            <a:xfrm>
              <a:off x="2758325" y="4916160"/>
              <a:ext cx="957313" cy="307777"/>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charset="0"/>
                  <a:ea typeface="ＭＳ Ｐゴシック" charset="0"/>
                  <a:cs typeface="+mn-cs"/>
                </a:rPr>
                <a:t>ACK=108</a:t>
              </a:r>
              <a:endParaRPr kumimoji="0" lang="en-US" sz="1000" b="0" i="0" u="none" strike="noStrike" kern="1200" cap="none" spc="0" normalizeH="0" baseline="0" noProof="0" dirty="0">
                <a:ln>
                  <a:noFill/>
                </a:ln>
                <a:solidFill>
                  <a:srgbClr val="000000"/>
                </a:solidFill>
                <a:effectLst/>
                <a:uLnTx/>
                <a:uFillTx/>
                <a:latin typeface="Times New Roman" charset="0"/>
                <a:ea typeface="ＭＳ Ｐゴシック" charset="0"/>
                <a:cs typeface="+mn-cs"/>
              </a:endParaRPr>
            </a:p>
          </p:txBody>
        </p:sp>
      </p:grpSp>
      <p:grpSp>
        <p:nvGrpSpPr>
          <p:cNvPr id="40" name="Group 39">
            <a:extLst>
              <a:ext uri="{FF2B5EF4-FFF2-40B4-BE49-F238E27FC236}">
                <a16:creationId xmlns:a16="http://schemas.microsoft.com/office/drawing/2014/main" id="{1804A168-E97C-9045-CE89-F55A514048AF}"/>
              </a:ext>
            </a:extLst>
          </p:cNvPr>
          <p:cNvGrpSpPr/>
          <p:nvPr/>
        </p:nvGrpSpPr>
        <p:grpSpPr>
          <a:xfrm>
            <a:off x="4540080" y="2364288"/>
            <a:ext cx="396875" cy="1751012"/>
            <a:chOff x="1638369" y="2347585"/>
            <a:chExt cx="396875" cy="1751012"/>
          </a:xfrm>
        </p:grpSpPr>
        <p:sp>
          <p:nvSpPr>
            <p:cNvPr id="41" name="Text Box 126">
              <a:extLst>
                <a:ext uri="{FF2B5EF4-FFF2-40B4-BE49-F238E27FC236}">
                  <a16:creationId xmlns:a16="http://schemas.microsoft.com/office/drawing/2014/main" id="{C8B3B6BE-FB5E-4847-82F4-B1490913BE21}"/>
                </a:ext>
              </a:extLst>
            </p:cNvPr>
            <p:cNvSpPr txBox="1">
              <a:spLocks noChangeArrowheads="1"/>
            </p:cNvSpPr>
            <p:nvPr/>
          </p:nvSpPr>
          <p:spPr bwMode="auto">
            <a:xfrm rot="10800000">
              <a:off x="1638369" y="2890510"/>
              <a:ext cx="396875" cy="6889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eaVert"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Tahoma" charset="0"/>
                  <a:ea typeface="ＭＳ Ｐゴシック" charset="0"/>
                  <a:cs typeface="+mn-cs"/>
                </a:rPr>
                <a:t>timeout</a:t>
              </a:r>
            </a:p>
          </p:txBody>
        </p:sp>
        <p:grpSp>
          <p:nvGrpSpPr>
            <p:cNvPr id="42" name="Group 134">
              <a:extLst>
                <a:ext uri="{FF2B5EF4-FFF2-40B4-BE49-F238E27FC236}">
                  <a16:creationId xmlns:a16="http://schemas.microsoft.com/office/drawing/2014/main" id="{B13831F5-AACF-FF80-43E8-727E4613D41B}"/>
                </a:ext>
              </a:extLst>
            </p:cNvPr>
            <p:cNvGrpSpPr>
              <a:grpSpLocks/>
            </p:cNvGrpSpPr>
            <p:nvPr/>
          </p:nvGrpSpPr>
          <p:grpSpPr bwMode="auto">
            <a:xfrm>
              <a:off x="1779656" y="2347585"/>
              <a:ext cx="104775" cy="508000"/>
              <a:chOff x="3099" y="1749"/>
              <a:chExt cx="66" cy="320"/>
            </a:xfrm>
          </p:grpSpPr>
          <p:sp>
            <p:nvSpPr>
              <p:cNvPr id="46" name="Line 132">
                <a:extLst>
                  <a:ext uri="{FF2B5EF4-FFF2-40B4-BE49-F238E27FC236}">
                    <a16:creationId xmlns:a16="http://schemas.microsoft.com/office/drawing/2014/main" id="{6AFB1422-5B8C-3904-93E2-DB30E7559CF2}"/>
                  </a:ext>
                </a:extLst>
              </p:cNvPr>
              <p:cNvSpPr>
                <a:spLocks noChangeShapeType="1"/>
              </p:cNvSpPr>
              <p:nvPr/>
            </p:nvSpPr>
            <p:spPr bwMode="auto">
              <a:xfrm flipV="1">
                <a:off x="3129" y="1749"/>
                <a:ext cx="0" cy="320"/>
              </a:xfrm>
              <a:prstGeom prst="line">
                <a:avLst/>
              </a:prstGeom>
              <a:noFill/>
              <a:ln w="9525">
                <a:solidFill>
                  <a:srgbClr val="00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
            <p:nvSpPr>
              <p:cNvPr id="47" name="Line 133">
                <a:extLst>
                  <a:ext uri="{FF2B5EF4-FFF2-40B4-BE49-F238E27FC236}">
                    <a16:creationId xmlns:a16="http://schemas.microsoft.com/office/drawing/2014/main" id="{92B36A9B-3396-ADE3-E163-CB1C9015A483}"/>
                  </a:ext>
                </a:extLst>
              </p:cNvPr>
              <p:cNvSpPr>
                <a:spLocks noChangeShapeType="1"/>
              </p:cNvSpPr>
              <p:nvPr/>
            </p:nvSpPr>
            <p:spPr bwMode="auto">
              <a:xfrm>
                <a:off x="3099" y="1752"/>
                <a:ext cx="66" cy="0"/>
              </a:xfrm>
              <a:prstGeom prst="line">
                <a:avLst/>
              </a:prstGeom>
              <a:noFill/>
              <a:ln w="952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grpSp>
        <p:grpSp>
          <p:nvGrpSpPr>
            <p:cNvPr id="43" name="Group 135">
              <a:extLst>
                <a:ext uri="{FF2B5EF4-FFF2-40B4-BE49-F238E27FC236}">
                  <a16:creationId xmlns:a16="http://schemas.microsoft.com/office/drawing/2014/main" id="{741724E7-DAAC-1574-B1B4-EA22E525BF91}"/>
                </a:ext>
              </a:extLst>
            </p:cNvPr>
            <p:cNvGrpSpPr>
              <a:grpSpLocks/>
            </p:cNvGrpSpPr>
            <p:nvPr/>
          </p:nvGrpSpPr>
          <p:grpSpPr bwMode="auto">
            <a:xfrm rot="10800000">
              <a:off x="1774894" y="3590597"/>
              <a:ext cx="104775" cy="508000"/>
              <a:chOff x="3099" y="1749"/>
              <a:chExt cx="66" cy="320"/>
            </a:xfrm>
          </p:grpSpPr>
          <p:sp>
            <p:nvSpPr>
              <p:cNvPr id="44" name="Line 136">
                <a:extLst>
                  <a:ext uri="{FF2B5EF4-FFF2-40B4-BE49-F238E27FC236}">
                    <a16:creationId xmlns:a16="http://schemas.microsoft.com/office/drawing/2014/main" id="{6745EC7C-8FFA-79CB-AAD3-FCBE1FECA920}"/>
                  </a:ext>
                </a:extLst>
              </p:cNvPr>
              <p:cNvSpPr>
                <a:spLocks noChangeShapeType="1"/>
              </p:cNvSpPr>
              <p:nvPr/>
            </p:nvSpPr>
            <p:spPr bwMode="auto">
              <a:xfrm flipV="1">
                <a:off x="3136" y="1756"/>
                <a:ext cx="0" cy="320"/>
              </a:xfrm>
              <a:prstGeom prst="line">
                <a:avLst/>
              </a:prstGeom>
              <a:noFill/>
              <a:ln w="9525">
                <a:solidFill>
                  <a:srgbClr val="00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
            <p:nvSpPr>
              <p:cNvPr id="45" name="Line 137">
                <a:extLst>
                  <a:ext uri="{FF2B5EF4-FFF2-40B4-BE49-F238E27FC236}">
                    <a16:creationId xmlns:a16="http://schemas.microsoft.com/office/drawing/2014/main" id="{EBE34872-68D3-8242-1560-833F081015BF}"/>
                  </a:ext>
                </a:extLst>
              </p:cNvPr>
              <p:cNvSpPr>
                <a:spLocks noChangeShapeType="1"/>
              </p:cNvSpPr>
              <p:nvPr/>
            </p:nvSpPr>
            <p:spPr bwMode="auto">
              <a:xfrm>
                <a:off x="3106" y="1759"/>
                <a:ext cx="66" cy="0"/>
              </a:xfrm>
              <a:prstGeom prst="line">
                <a:avLst/>
              </a:prstGeom>
              <a:noFill/>
              <a:ln w="952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grpSp>
      </p:grpSp>
      <p:grpSp>
        <p:nvGrpSpPr>
          <p:cNvPr id="48" name="Group 228">
            <a:extLst>
              <a:ext uri="{FF2B5EF4-FFF2-40B4-BE49-F238E27FC236}">
                <a16:creationId xmlns:a16="http://schemas.microsoft.com/office/drawing/2014/main" id="{FE4E7E68-AF8E-0E96-C588-9067BEF34726}"/>
              </a:ext>
            </a:extLst>
          </p:cNvPr>
          <p:cNvGrpSpPr>
            <a:grpSpLocks/>
          </p:cNvGrpSpPr>
          <p:nvPr/>
        </p:nvGrpSpPr>
        <p:grpSpPr bwMode="auto">
          <a:xfrm>
            <a:off x="4503567" y="1491163"/>
            <a:ext cx="630238" cy="533400"/>
            <a:chOff x="-44" y="1473"/>
            <a:chExt cx="981" cy="1105"/>
          </a:xfrm>
        </p:grpSpPr>
        <p:pic>
          <p:nvPicPr>
            <p:cNvPr id="49" name="Picture 229" descr="desktop_computer_stylized_medium">
              <a:extLst>
                <a:ext uri="{FF2B5EF4-FFF2-40B4-BE49-F238E27FC236}">
                  <a16:creationId xmlns:a16="http://schemas.microsoft.com/office/drawing/2014/main" id="{02F9F37A-9E39-045B-2C88-752881E239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 name="Freeform 230">
              <a:extLst>
                <a:ext uri="{FF2B5EF4-FFF2-40B4-BE49-F238E27FC236}">
                  <a16:creationId xmlns:a16="http://schemas.microsoft.com/office/drawing/2014/main" id="{2AB49454-37DF-28C7-76FB-55140B834DA1}"/>
                </a:ext>
              </a:extLst>
            </p:cNvPr>
            <p:cNvSpPr>
              <a:spLocks/>
            </p:cNvSpPr>
            <p:nvPr/>
          </p:nvSpPr>
          <p:spPr bwMode="auto">
            <a:xfrm flipH="1">
              <a:off x="374" y="1579"/>
              <a:ext cx="477" cy="506"/>
            </a:xfrm>
            <a:custGeom>
              <a:avLst/>
              <a:gdLst>
                <a:gd name="T0" fmla="*/ 0 w 356"/>
                <a:gd name="T1" fmla="*/ 0 h 368"/>
                <a:gd name="T2" fmla="*/ 5595 w 356"/>
                <a:gd name="T3" fmla="*/ 341 h 368"/>
                <a:gd name="T4" fmla="*/ 6638 w 356"/>
                <a:gd name="T5" fmla="*/ 7113 h 368"/>
                <a:gd name="T6" fmla="*/ 1463 w 356"/>
                <a:gd name="T7" fmla="*/ 8895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grpSp>
        <p:nvGrpSpPr>
          <p:cNvPr id="51" name="Group 231">
            <a:extLst>
              <a:ext uri="{FF2B5EF4-FFF2-40B4-BE49-F238E27FC236}">
                <a16:creationId xmlns:a16="http://schemas.microsoft.com/office/drawing/2014/main" id="{D23A52AD-1A92-986D-CE5E-ADBE21D0E616}"/>
              </a:ext>
            </a:extLst>
          </p:cNvPr>
          <p:cNvGrpSpPr>
            <a:grpSpLocks/>
          </p:cNvGrpSpPr>
          <p:nvPr/>
        </p:nvGrpSpPr>
        <p:grpSpPr bwMode="auto">
          <a:xfrm flipH="1">
            <a:off x="7081667" y="1475288"/>
            <a:ext cx="709613" cy="600075"/>
            <a:chOff x="-44" y="1473"/>
            <a:chExt cx="981" cy="1105"/>
          </a:xfrm>
        </p:grpSpPr>
        <p:pic>
          <p:nvPicPr>
            <p:cNvPr id="52" name="Picture 232" descr="desktop_computer_stylized_medium">
              <a:extLst>
                <a:ext uri="{FF2B5EF4-FFF2-40B4-BE49-F238E27FC236}">
                  <a16:creationId xmlns:a16="http://schemas.microsoft.com/office/drawing/2014/main" id="{DC63D3FF-4F20-89F3-D071-60EE9253B2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 name="Freeform 233">
              <a:extLst>
                <a:ext uri="{FF2B5EF4-FFF2-40B4-BE49-F238E27FC236}">
                  <a16:creationId xmlns:a16="http://schemas.microsoft.com/office/drawing/2014/main" id="{53951B53-9156-393D-E196-E3286FA5D1A7}"/>
                </a:ext>
              </a:extLst>
            </p:cNvPr>
            <p:cNvSpPr>
              <a:spLocks/>
            </p:cNvSpPr>
            <p:nvPr/>
          </p:nvSpPr>
          <p:spPr bwMode="auto">
            <a:xfrm flipH="1">
              <a:off x="374" y="1579"/>
              <a:ext cx="477" cy="506"/>
            </a:xfrm>
            <a:custGeom>
              <a:avLst/>
              <a:gdLst>
                <a:gd name="T0" fmla="*/ 0 w 356"/>
                <a:gd name="T1" fmla="*/ 0 h 368"/>
                <a:gd name="T2" fmla="*/ 5595 w 356"/>
                <a:gd name="T3" fmla="*/ 341 h 368"/>
                <a:gd name="T4" fmla="*/ 6638 w 356"/>
                <a:gd name="T5" fmla="*/ 7113 h 368"/>
                <a:gd name="T6" fmla="*/ 1463 w 356"/>
                <a:gd name="T7" fmla="*/ 8895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sp>
        <p:nvSpPr>
          <p:cNvPr id="54" name="TextBox 53">
            <a:extLst>
              <a:ext uri="{FF2B5EF4-FFF2-40B4-BE49-F238E27FC236}">
                <a16:creationId xmlns:a16="http://schemas.microsoft.com/office/drawing/2014/main" id="{5A157329-A047-44A8-4CD0-D928ADA79040}"/>
              </a:ext>
            </a:extLst>
          </p:cNvPr>
          <p:cNvSpPr txBox="1"/>
          <p:nvPr/>
        </p:nvSpPr>
        <p:spPr>
          <a:xfrm>
            <a:off x="7291374" y="2353382"/>
            <a:ext cx="2100573" cy="1754326"/>
          </a:xfrm>
          <a:prstGeom prst="rect">
            <a:avLst/>
          </a:prstGeom>
          <a:noFill/>
        </p:spPr>
        <p:txBody>
          <a:bodyPr wrap="square" rtlCol="0">
            <a:spAutoFit/>
          </a:bodyPr>
          <a:lstStyle/>
          <a:p>
            <a:r>
              <a:rPr lang="en-GB" dirty="0"/>
              <a:t>2. </a:t>
            </a:r>
            <a:r>
              <a:rPr lang="en-GB" dirty="0" err="1"/>
              <a:t>HostB</a:t>
            </a:r>
            <a:r>
              <a:rPr lang="en-GB" dirty="0"/>
              <a:t> receives </a:t>
            </a:r>
            <a:r>
              <a:rPr lang="en-GB" dirty="0" err="1"/>
              <a:t>Seq</a:t>
            </a:r>
            <a:r>
              <a:rPr lang="en-GB" dirty="0"/>
              <a:t># 92 to </a:t>
            </a:r>
            <a:r>
              <a:rPr lang="en-GB" dirty="0" err="1"/>
              <a:t>Seq</a:t>
            </a:r>
            <a:r>
              <a:rPr lang="en-GB" dirty="0"/>
              <a:t># 99 (8 Bytes), and expects the next received </a:t>
            </a:r>
            <a:r>
              <a:rPr lang="en-GB" dirty="0" err="1"/>
              <a:t>Seq</a:t>
            </a:r>
            <a:r>
              <a:rPr lang="en-GB" dirty="0"/>
              <a:t># to be 100</a:t>
            </a:r>
            <a:endParaRPr lang="en-SE" dirty="0"/>
          </a:p>
        </p:txBody>
      </p:sp>
      <p:sp>
        <p:nvSpPr>
          <p:cNvPr id="55" name="TextBox 54">
            <a:extLst>
              <a:ext uri="{FF2B5EF4-FFF2-40B4-BE49-F238E27FC236}">
                <a16:creationId xmlns:a16="http://schemas.microsoft.com/office/drawing/2014/main" id="{18FF5360-BC0A-23D8-33F5-7D1C1E43FD0A}"/>
              </a:ext>
            </a:extLst>
          </p:cNvPr>
          <p:cNvSpPr txBox="1"/>
          <p:nvPr/>
        </p:nvSpPr>
        <p:spPr>
          <a:xfrm>
            <a:off x="7344882" y="4245475"/>
            <a:ext cx="2100573" cy="1754326"/>
          </a:xfrm>
          <a:prstGeom prst="rect">
            <a:avLst/>
          </a:prstGeom>
          <a:noFill/>
        </p:spPr>
        <p:txBody>
          <a:bodyPr wrap="square" rtlCol="0">
            <a:spAutoFit/>
          </a:bodyPr>
          <a:lstStyle/>
          <a:p>
            <a:r>
              <a:rPr lang="en-GB" dirty="0"/>
              <a:t>4. </a:t>
            </a:r>
            <a:r>
              <a:rPr lang="en-GB" dirty="0" err="1"/>
              <a:t>HostB</a:t>
            </a:r>
            <a:r>
              <a:rPr lang="en-GB" dirty="0"/>
              <a:t> receives </a:t>
            </a:r>
            <a:r>
              <a:rPr lang="en-GB" dirty="0" err="1"/>
              <a:t>Seq</a:t>
            </a:r>
            <a:r>
              <a:rPr lang="en-GB" dirty="0"/>
              <a:t># </a:t>
            </a:r>
            <a:r>
              <a:rPr lang="en-US" kern="0" dirty="0">
                <a:solidFill>
                  <a:srgbClr val="000000"/>
                </a:solidFill>
              </a:rPr>
              <a:t>100</a:t>
            </a:r>
            <a:r>
              <a:rPr lang="en-GB" dirty="0"/>
              <a:t> to </a:t>
            </a:r>
            <a:r>
              <a:rPr lang="en-GB" dirty="0" err="1"/>
              <a:t>Seq</a:t>
            </a:r>
            <a:r>
              <a:rPr lang="en-GB" dirty="0"/>
              <a:t># 107 (8 Bytes), and expects the next received </a:t>
            </a:r>
            <a:r>
              <a:rPr lang="en-GB" dirty="0" err="1"/>
              <a:t>Seq</a:t>
            </a:r>
            <a:r>
              <a:rPr lang="en-GB" dirty="0"/>
              <a:t># to be 108</a:t>
            </a:r>
            <a:endParaRPr lang="en-SE" dirty="0"/>
          </a:p>
        </p:txBody>
      </p:sp>
      <p:sp>
        <p:nvSpPr>
          <p:cNvPr id="56" name="TextBox 55">
            <a:extLst>
              <a:ext uri="{FF2B5EF4-FFF2-40B4-BE49-F238E27FC236}">
                <a16:creationId xmlns:a16="http://schemas.microsoft.com/office/drawing/2014/main" id="{3A293F64-B171-1912-1940-DAB1809EB8C1}"/>
              </a:ext>
            </a:extLst>
          </p:cNvPr>
          <p:cNvSpPr txBox="1"/>
          <p:nvPr/>
        </p:nvSpPr>
        <p:spPr>
          <a:xfrm>
            <a:off x="3078363" y="3935009"/>
            <a:ext cx="1986900" cy="1200329"/>
          </a:xfrm>
          <a:prstGeom prst="rect">
            <a:avLst/>
          </a:prstGeom>
          <a:noFill/>
        </p:spPr>
        <p:txBody>
          <a:bodyPr wrap="square" rtlCol="0">
            <a:spAutoFit/>
          </a:bodyPr>
          <a:lstStyle/>
          <a:p>
            <a:r>
              <a:rPr lang="en-GB" dirty="0"/>
              <a:t>3. </a:t>
            </a:r>
            <a:r>
              <a:rPr lang="en-GB" dirty="0" err="1"/>
              <a:t>HostA</a:t>
            </a:r>
            <a:r>
              <a:rPr lang="en-GB" dirty="0"/>
              <a:t> receives ACK and sends the next </a:t>
            </a:r>
            <a:r>
              <a:rPr lang="en-GB" dirty="0" err="1"/>
              <a:t>Seq</a:t>
            </a:r>
            <a:r>
              <a:rPr lang="en-GB" dirty="0"/>
              <a:t># </a:t>
            </a:r>
            <a:r>
              <a:rPr lang="en-US" kern="0" dirty="0">
                <a:solidFill>
                  <a:srgbClr val="000000"/>
                </a:solidFill>
              </a:rPr>
              <a:t>100 to </a:t>
            </a:r>
            <a:r>
              <a:rPr lang="en-GB" dirty="0" err="1"/>
              <a:t>Seq</a:t>
            </a:r>
            <a:r>
              <a:rPr lang="en-GB" dirty="0"/>
              <a:t># </a:t>
            </a:r>
            <a:r>
              <a:rPr lang="en-US" kern="0" dirty="0">
                <a:solidFill>
                  <a:srgbClr val="000000"/>
                </a:solidFill>
              </a:rPr>
              <a:t>107 (8</a:t>
            </a:r>
            <a:r>
              <a:rPr lang="en-GB" dirty="0"/>
              <a:t> Bytes).</a:t>
            </a:r>
          </a:p>
        </p:txBody>
      </p:sp>
      <p:sp>
        <p:nvSpPr>
          <p:cNvPr id="3" name="TextBox 2">
            <a:extLst>
              <a:ext uri="{FF2B5EF4-FFF2-40B4-BE49-F238E27FC236}">
                <a16:creationId xmlns:a16="http://schemas.microsoft.com/office/drawing/2014/main" id="{ADC6B736-BB41-E2E3-9B4D-A54971A24225}"/>
              </a:ext>
            </a:extLst>
          </p:cNvPr>
          <p:cNvSpPr txBox="1"/>
          <p:nvPr/>
        </p:nvSpPr>
        <p:spPr>
          <a:xfrm>
            <a:off x="2965279" y="1858733"/>
            <a:ext cx="1881773" cy="923330"/>
          </a:xfrm>
          <a:prstGeom prst="rect">
            <a:avLst/>
          </a:prstGeom>
          <a:noFill/>
        </p:spPr>
        <p:txBody>
          <a:bodyPr wrap="square" rtlCol="0">
            <a:spAutoFit/>
          </a:bodyPr>
          <a:lstStyle/>
          <a:p>
            <a:r>
              <a:rPr lang="en-GB" dirty="0"/>
              <a:t>1. </a:t>
            </a:r>
            <a:r>
              <a:rPr lang="en-GB" dirty="0" err="1"/>
              <a:t>HostA</a:t>
            </a:r>
            <a:r>
              <a:rPr lang="en-GB" dirty="0"/>
              <a:t> sends </a:t>
            </a:r>
            <a:r>
              <a:rPr lang="en-GB" dirty="0" err="1"/>
              <a:t>Seq</a:t>
            </a:r>
            <a:r>
              <a:rPr lang="en-GB" dirty="0"/>
              <a:t># 92 to </a:t>
            </a:r>
            <a:r>
              <a:rPr lang="en-GB" dirty="0" err="1"/>
              <a:t>Seq</a:t>
            </a:r>
            <a:r>
              <a:rPr lang="en-GB" dirty="0"/>
              <a:t># 99 (8 Bytes)</a:t>
            </a:r>
          </a:p>
        </p:txBody>
      </p:sp>
    </p:spTree>
    <p:extLst>
      <p:ext uri="{BB962C8B-B14F-4D97-AF65-F5344CB8AC3E}">
        <p14:creationId xmlns:p14="http://schemas.microsoft.com/office/powerpoint/2010/main" val="3590706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right)">
                                      <p:cBhvr>
                                        <p:cTn id="11" dur="500"/>
                                        <p:tgtEl>
                                          <p:spTgt spid="25"/>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nodeType="clickEffect">
                                  <p:stCondLst>
                                    <p:cond delay="0"/>
                                  </p:stCondLst>
                                  <p:childTnLst>
                                    <p:set>
                                      <p:cBhvr>
                                        <p:cTn id="15" dur="1" fill="hold">
                                          <p:stCondLst>
                                            <p:cond delay="0"/>
                                          </p:stCondLst>
                                        </p:cTn>
                                        <p:tgtEl>
                                          <p:spTgt spid="40"/>
                                        </p:tgtEl>
                                        <p:attrNameLst>
                                          <p:attrName>style.visibility</p:attrName>
                                        </p:attrNameLst>
                                      </p:cBhvr>
                                      <p:to>
                                        <p:strVal val="visible"/>
                                      </p:to>
                                    </p:set>
                                    <p:animEffect transition="in" filter="dissolve">
                                      <p:cBhvr>
                                        <p:cTn id="16" dur="500"/>
                                        <p:tgtEl>
                                          <p:spTgt spid="40"/>
                                        </p:tgtEl>
                                      </p:cBhvr>
                                    </p:animEffect>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wipe(left)">
                                      <p:cBhvr>
                                        <p:cTn id="20" dur="500"/>
                                        <p:tgtEl>
                                          <p:spTgt spid="21"/>
                                        </p:tgtEl>
                                      </p:cBhvr>
                                    </p:animEffect>
                                  </p:childTnLst>
                                </p:cTn>
                              </p:par>
                            </p:childTnLst>
                          </p:cTn>
                        </p:par>
                        <p:par>
                          <p:cTn id="21" fill="hold">
                            <p:stCondLst>
                              <p:cond delay="1000"/>
                            </p:stCondLst>
                            <p:childTnLst>
                              <p:par>
                                <p:cTn id="22" presetID="22" presetClass="entr" presetSubtype="2" fill="hold" nodeType="after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wipe(right)">
                                      <p:cBhvr>
                                        <p:cTn id="24" dur="500"/>
                                        <p:tgtEl>
                                          <p:spTgt spid="30"/>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5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5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55" grpId="0"/>
      <p:bldP spid="56" grpId="0"/>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8690" y="289325"/>
            <a:ext cx="11393310" cy="894622"/>
          </a:xfrm>
        </p:spPr>
        <p:txBody>
          <a:bodyPr>
            <a:normAutofit/>
          </a:bodyPr>
          <a:lstStyle/>
          <a:p>
            <a:r>
              <a:rPr lang="en-US" sz="4800" dirty="0"/>
              <a:t>TCP: retransmission scenarios</a:t>
            </a:r>
            <a:endParaRPr lang="en-US" sz="4400" b="0" dirty="0"/>
          </a:p>
        </p:txBody>
      </p:sp>
      <p:sp>
        <p:nvSpPr>
          <p:cNvPr id="169" name="Text Box 105">
            <a:extLst>
              <a:ext uri="{FF2B5EF4-FFF2-40B4-BE49-F238E27FC236}">
                <a16:creationId xmlns:a16="http://schemas.microsoft.com/office/drawing/2014/main" id="{BFF25F7B-7978-5140-B991-E71AA865A711}"/>
              </a:ext>
            </a:extLst>
          </p:cNvPr>
          <p:cNvSpPr txBox="1">
            <a:spLocks noChangeArrowheads="1"/>
          </p:cNvSpPr>
          <p:nvPr/>
        </p:nvSpPr>
        <p:spPr bwMode="auto">
          <a:xfrm>
            <a:off x="1571832" y="5873422"/>
            <a:ext cx="1922463" cy="36671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Tahoma" charset="0"/>
                <a:ea typeface="ＭＳ Ｐゴシック" charset="0"/>
                <a:cs typeface="+mn-cs"/>
              </a:rPr>
              <a:t>lost ACK scenario</a:t>
            </a:r>
            <a:endParaRPr kumimoji="0" lang="en-US" sz="10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
        <p:nvSpPr>
          <p:cNvPr id="173" name="Text Box 107">
            <a:extLst>
              <a:ext uri="{FF2B5EF4-FFF2-40B4-BE49-F238E27FC236}">
                <a16:creationId xmlns:a16="http://schemas.microsoft.com/office/drawing/2014/main" id="{F3A3ACB5-362A-6544-B734-58B0D301B082}"/>
              </a:ext>
            </a:extLst>
          </p:cNvPr>
          <p:cNvSpPr txBox="1">
            <a:spLocks noChangeArrowheads="1"/>
          </p:cNvSpPr>
          <p:nvPr/>
        </p:nvSpPr>
        <p:spPr bwMode="auto">
          <a:xfrm>
            <a:off x="3305382" y="1183947"/>
            <a:ext cx="773113" cy="33655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rPr>
              <a:t>Host B</a:t>
            </a:r>
          </a:p>
        </p:txBody>
      </p:sp>
      <p:sp>
        <p:nvSpPr>
          <p:cNvPr id="174" name="Text Box 111">
            <a:extLst>
              <a:ext uri="{FF2B5EF4-FFF2-40B4-BE49-F238E27FC236}">
                <a16:creationId xmlns:a16="http://schemas.microsoft.com/office/drawing/2014/main" id="{C335325B-B5CF-6043-990C-413A908C3855}"/>
              </a:ext>
            </a:extLst>
          </p:cNvPr>
          <p:cNvSpPr txBox="1">
            <a:spLocks noChangeArrowheads="1"/>
          </p:cNvSpPr>
          <p:nvPr/>
        </p:nvSpPr>
        <p:spPr bwMode="auto">
          <a:xfrm>
            <a:off x="971757" y="1201410"/>
            <a:ext cx="776288" cy="33655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rPr>
              <a:t>Host A</a:t>
            </a:r>
          </a:p>
        </p:txBody>
      </p:sp>
      <p:grpSp>
        <p:nvGrpSpPr>
          <p:cNvPr id="4" name="Group 3">
            <a:extLst>
              <a:ext uri="{FF2B5EF4-FFF2-40B4-BE49-F238E27FC236}">
                <a16:creationId xmlns:a16="http://schemas.microsoft.com/office/drawing/2014/main" id="{47AB30F9-BD3F-264E-8DF5-3B4B9CA352A7}"/>
              </a:ext>
            </a:extLst>
          </p:cNvPr>
          <p:cNvGrpSpPr/>
          <p:nvPr/>
        </p:nvGrpSpPr>
        <p:grpSpPr>
          <a:xfrm>
            <a:off x="1367045" y="2342822"/>
            <a:ext cx="2346325" cy="571500"/>
            <a:chOff x="2032069" y="2342822"/>
            <a:chExt cx="2346325" cy="571500"/>
          </a:xfrm>
        </p:grpSpPr>
        <p:sp>
          <p:nvSpPr>
            <p:cNvPr id="171" name="Line 100">
              <a:extLst>
                <a:ext uri="{FF2B5EF4-FFF2-40B4-BE49-F238E27FC236}">
                  <a16:creationId xmlns:a16="http://schemas.microsoft.com/office/drawing/2014/main" id="{9BCB851E-085B-9D4B-8A34-064757F2C932}"/>
                </a:ext>
              </a:extLst>
            </p:cNvPr>
            <p:cNvSpPr>
              <a:spLocks noChangeShapeType="1"/>
            </p:cNvSpPr>
            <p:nvPr/>
          </p:nvSpPr>
          <p:spPr bwMode="auto">
            <a:xfrm>
              <a:off x="2032069" y="2342822"/>
              <a:ext cx="2346325" cy="571500"/>
            </a:xfrm>
            <a:prstGeom prst="line">
              <a:avLst/>
            </a:prstGeom>
            <a:noFill/>
            <a:ln w="28575">
              <a:solidFill>
                <a:srgbClr val="3333CC"/>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
          <p:nvSpPr>
            <p:cNvPr id="175" name="Rectangle 112">
              <a:extLst>
                <a:ext uri="{FF2B5EF4-FFF2-40B4-BE49-F238E27FC236}">
                  <a16:creationId xmlns:a16="http://schemas.microsoft.com/office/drawing/2014/main" id="{B9ED3E7B-3C38-A24B-9528-FA547DDE0CDC}"/>
                </a:ext>
              </a:extLst>
            </p:cNvPr>
            <p:cNvSpPr>
              <a:spLocks noChangeArrowheads="1"/>
            </p:cNvSpPr>
            <p:nvPr/>
          </p:nvSpPr>
          <p:spPr bwMode="auto">
            <a:xfrm>
              <a:off x="2735331" y="2423785"/>
              <a:ext cx="869950" cy="401637"/>
            </a:xfrm>
            <a:prstGeom prst="rect">
              <a:avLst/>
            </a:prstGeom>
            <a:solidFill>
              <a:srgbClr val="FFFF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
          <p:nvSpPr>
            <p:cNvPr id="176" name="Text Box 113">
              <a:extLst>
                <a:ext uri="{FF2B5EF4-FFF2-40B4-BE49-F238E27FC236}">
                  <a16:creationId xmlns:a16="http://schemas.microsoft.com/office/drawing/2014/main" id="{08010453-6652-E348-AC57-7E9E8D356969}"/>
                </a:ext>
              </a:extLst>
            </p:cNvPr>
            <p:cNvSpPr txBox="1">
              <a:spLocks noChangeArrowheads="1"/>
            </p:cNvSpPr>
            <p:nvPr/>
          </p:nvSpPr>
          <p:spPr bwMode="auto">
            <a:xfrm>
              <a:off x="2176531" y="2476172"/>
              <a:ext cx="2085975" cy="3048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Tahoma" charset="0"/>
                  <a:ea typeface="ＭＳ Ｐゴシック" charset="0"/>
                  <a:cs typeface="+mn-cs"/>
                </a:rPr>
                <a:t>Seq=92, 8 bytes of data</a:t>
              </a:r>
            </a:p>
          </p:txBody>
        </p:sp>
      </p:grpSp>
      <p:sp>
        <p:nvSpPr>
          <p:cNvPr id="179" name="Line 118">
            <a:extLst>
              <a:ext uri="{FF2B5EF4-FFF2-40B4-BE49-F238E27FC236}">
                <a16:creationId xmlns:a16="http://schemas.microsoft.com/office/drawing/2014/main" id="{5429E427-16E3-344A-A034-DAE0253AB97D}"/>
              </a:ext>
            </a:extLst>
          </p:cNvPr>
          <p:cNvSpPr>
            <a:spLocks noChangeShapeType="1"/>
          </p:cNvSpPr>
          <p:nvPr/>
        </p:nvSpPr>
        <p:spPr bwMode="auto">
          <a:xfrm>
            <a:off x="1346407" y="2101522"/>
            <a:ext cx="0" cy="3525838"/>
          </a:xfrm>
          <a:prstGeom prst="line">
            <a:avLst/>
          </a:prstGeom>
          <a:noFill/>
          <a:ln w="9525">
            <a:solidFill>
              <a:srgbClr val="80808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
        <p:nvSpPr>
          <p:cNvPr id="180" name="Line 119">
            <a:extLst>
              <a:ext uri="{FF2B5EF4-FFF2-40B4-BE49-F238E27FC236}">
                <a16:creationId xmlns:a16="http://schemas.microsoft.com/office/drawing/2014/main" id="{B685EEAE-4766-CE43-A2A6-32288A3FE5E9}"/>
              </a:ext>
            </a:extLst>
          </p:cNvPr>
          <p:cNvSpPr>
            <a:spLocks noChangeShapeType="1"/>
          </p:cNvSpPr>
          <p:nvPr/>
        </p:nvSpPr>
        <p:spPr bwMode="auto">
          <a:xfrm>
            <a:off x="3773695" y="2096760"/>
            <a:ext cx="0" cy="3538537"/>
          </a:xfrm>
          <a:prstGeom prst="line">
            <a:avLst/>
          </a:prstGeom>
          <a:noFill/>
          <a:ln w="9525">
            <a:solidFill>
              <a:srgbClr val="80808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grpSp>
        <p:nvGrpSpPr>
          <p:cNvPr id="8" name="Group 7">
            <a:extLst>
              <a:ext uri="{FF2B5EF4-FFF2-40B4-BE49-F238E27FC236}">
                <a16:creationId xmlns:a16="http://schemas.microsoft.com/office/drawing/2014/main" id="{F2169BDB-26D4-794C-AF29-1EBFE13D6C8F}"/>
              </a:ext>
            </a:extLst>
          </p:cNvPr>
          <p:cNvGrpSpPr/>
          <p:nvPr/>
        </p:nvGrpSpPr>
        <p:grpSpPr>
          <a:xfrm>
            <a:off x="1354345" y="4104947"/>
            <a:ext cx="2351087" cy="512763"/>
            <a:chOff x="2019369" y="4104947"/>
            <a:chExt cx="2351087" cy="512763"/>
          </a:xfrm>
        </p:grpSpPr>
        <p:sp>
          <p:nvSpPr>
            <p:cNvPr id="170" name="Line 99">
              <a:extLst>
                <a:ext uri="{FF2B5EF4-FFF2-40B4-BE49-F238E27FC236}">
                  <a16:creationId xmlns:a16="http://schemas.microsoft.com/office/drawing/2014/main" id="{79B38498-1004-6944-956A-ECE43F5BF0A1}"/>
                </a:ext>
              </a:extLst>
            </p:cNvPr>
            <p:cNvSpPr>
              <a:spLocks noChangeShapeType="1"/>
            </p:cNvSpPr>
            <p:nvPr/>
          </p:nvSpPr>
          <p:spPr bwMode="auto">
            <a:xfrm>
              <a:off x="2019369" y="4111297"/>
              <a:ext cx="2351087" cy="506413"/>
            </a:xfrm>
            <a:prstGeom prst="line">
              <a:avLst/>
            </a:prstGeom>
            <a:noFill/>
            <a:ln w="28575">
              <a:solidFill>
                <a:srgbClr val="3333CC"/>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
          <p:nvSpPr>
            <p:cNvPr id="181" name="Rectangle 122">
              <a:extLst>
                <a:ext uri="{FF2B5EF4-FFF2-40B4-BE49-F238E27FC236}">
                  <a16:creationId xmlns:a16="http://schemas.microsoft.com/office/drawing/2014/main" id="{60DDB655-86B1-2D4B-9108-1CEBCFF76AC9}"/>
                </a:ext>
              </a:extLst>
            </p:cNvPr>
            <p:cNvSpPr>
              <a:spLocks noChangeArrowheads="1"/>
            </p:cNvSpPr>
            <p:nvPr/>
          </p:nvSpPr>
          <p:spPr bwMode="auto">
            <a:xfrm>
              <a:off x="2628969" y="4104947"/>
              <a:ext cx="989012" cy="430213"/>
            </a:xfrm>
            <a:prstGeom prst="rect">
              <a:avLst/>
            </a:prstGeom>
            <a:solidFill>
              <a:srgbClr val="FFFF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
          <p:nvSpPr>
            <p:cNvPr id="182" name="Text Box 123">
              <a:extLst>
                <a:ext uri="{FF2B5EF4-FFF2-40B4-BE49-F238E27FC236}">
                  <a16:creationId xmlns:a16="http://schemas.microsoft.com/office/drawing/2014/main" id="{FB31845A-BC05-2942-A23F-7101518E3BF6}"/>
                </a:ext>
              </a:extLst>
            </p:cNvPr>
            <p:cNvSpPr txBox="1">
              <a:spLocks noChangeArrowheads="1"/>
            </p:cNvSpPr>
            <p:nvPr/>
          </p:nvSpPr>
          <p:spPr bwMode="auto">
            <a:xfrm>
              <a:off x="2165419" y="4185910"/>
              <a:ext cx="2085975" cy="3048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Tahoma" charset="0"/>
                  <a:ea typeface="ＭＳ Ｐゴシック" charset="0"/>
                  <a:cs typeface="+mn-cs"/>
                </a:rPr>
                <a:t>Seq=92, 8 bytes of data</a:t>
              </a:r>
            </a:p>
          </p:txBody>
        </p:sp>
      </p:grpSp>
      <p:grpSp>
        <p:nvGrpSpPr>
          <p:cNvPr id="6" name="Group 5">
            <a:extLst>
              <a:ext uri="{FF2B5EF4-FFF2-40B4-BE49-F238E27FC236}">
                <a16:creationId xmlns:a16="http://schemas.microsoft.com/office/drawing/2014/main" id="{BDFBEB0F-AD33-9841-96A8-08332FBAA960}"/>
              </a:ext>
            </a:extLst>
          </p:cNvPr>
          <p:cNvGrpSpPr/>
          <p:nvPr/>
        </p:nvGrpSpPr>
        <p:grpSpPr>
          <a:xfrm>
            <a:off x="2192545" y="3004810"/>
            <a:ext cx="1484312" cy="628650"/>
            <a:chOff x="2857569" y="3004810"/>
            <a:chExt cx="1484312" cy="628650"/>
          </a:xfrm>
        </p:grpSpPr>
        <p:sp>
          <p:nvSpPr>
            <p:cNvPr id="172" name="Line 104">
              <a:extLst>
                <a:ext uri="{FF2B5EF4-FFF2-40B4-BE49-F238E27FC236}">
                  <a16:creationId xmlns:a16="http://schemas.microsoft.com/office/drawing/2014/main" id="{CDD77362-C693-4645-AF99-2BBCF441D31A}"/>
                </a:ext>
              </a:extLst>
            </p:cNvPr>
            <p:cNvSpPr>
              <a:spLocks noChangeShapeType="1"/>
            </p:cNvSpPr>
            <p:nvPr/>
          </p:nvSpPr>
          <p:spPr bwMode="auto">
            <a:xfrm flipH="1">
              <a:off x="3068706" y="3004810"/>
              <a:ext cx="1273175" cy="427037"/>
            </a:xfrm>
            <a:prstGeom prst="line">
              <a:avLst/>
            </a:prstGeom>
            <a:noFill/>
            <a:ln w="28575">
              <a:solidFill>
                <a:srgbClr val="3333CC"/>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
          <p:nvSpPr>
            <p:cNvPr id="177" name="Rectangle 114">
              <a:extLst>
                <a:ext uri="{FF2B5EF4-FFF2-40B4-BE49-F238E27FC236}">
                  <a16:creationId xmlns:a16="http://schemas.microsoft.com/office/drawing/2014/main" id="{8B525616-75BA-9C49-973A-BD0F57E70412}"/>
                </a:ext>
              </a:extLst>
            </p:cNvPr>
            <p:cNvSpPr>
              <a:spLocks noChangeArrowheads="1"/>
            </p:cNvSpPr>
            <p:nvPr/>
          </p:nvSpPr>
          <p:spPr bwMode="auto">
            <a:xfrm>
              <a:off x="3303656" y="3090535"/>
              <a:ext cx="747713" cy="246062"/>
            </a:xfrm>
            <a:prstGeom prst="rect">
              <a:avLst/>
            </a:prstGeom>
            <a:solidFill>
              <a:srgbClr val="FFFF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
          <p:nvSpPr>
            <p:cNvPr id="178" name="Text Box 115">
              <a:extLst>
                <a:ext uri="{FF2B5EF4-FFF2-40B4-BE49-F238E27FC236}">
                  <a16:creationId xmlns:a16="http://schemas.microsoft.com/office/drawing/2014/main" id="{F3EC555B-6627-3C46-9C43-7AB97835B780}"/>
                </a:ext>
              </a:extLst>
            </p:cNvPr>
            <p:cNvSpPr txBox="1">
              <a:spLocks noChangeArrowheads="1"/>
            </p:cNvSpPr>
            <p:nvPr/>
          </p:nvSpPr>
          <p:spPr bwMode="auto">
            <a:xfrm>
              <a:off x="3224281" y="3046085"/>
              <a:ext cx="949325" cy="3048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charset="0"/>
                  <a:ea typeface="ＭＳ Ｐゴシック" charset="0"/>
                  <a:cs typeface="+mn-cs"/>
                </a:rPr>
                <a:t>ACK=100</a:t>
              </a:r>
              <a:endParaRPr kumimoji="0" lang="en-US" sz="1000" b="0" i="0" u="none" strike="noStrike" kern="1200" cap="none" spc="0" normalizeH="0" baseline="0" noProof="0" dirty="0">
                <a:ln>
                  <a:noFill/>
                </a:ln>
                <a:solidFill>
                  <a:srgbClr val="000000"/>
                </a:solidFill>
                <a:effectLst/>
                <a:uLnTx/>
                <a:uFillTx/>
                <a:latin typeface="Times New Roman" charset="0"/>
                <a:ea typeface="ＭＳ Ｐゴシック" charset="0"/>
                <a:cs typeface="+mn-cs"/>
              </a:endParaRPr>
            </a:p>
          </p:txBody>
        </p:sp>
        <p:sp>
          <p:nvSpPr>
            <p:cNvPr id="183" name="Text Box 124">
              <a:extLst>
                <a:ext uri="{FF2B5EF4-FFF2-40B4-BE49-F238E27FC236}">
                  <a16:creationId xmlns:a16="http://schemas.microsoft.com/office/drawing/2014/main" id="{41BA4870-FF33-4142-991E-EDDE2B5293A4}"/>
                </a:ext>
              </a:extLst>
            </p:cNvPr>
            <p:cNvSpPr txBox="1">
              <a:spLocks noChangeArrowheads="1"/>
            </p:cNvSpPr>
            <p:nvPr/>
          </p:nvSpPr>
          <p:spPr bwMode="auto">
            <a:xfrm>
              <a:off x="2857569" y="3236585"/>
              <a:ext cx="358775"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0" cap="none" spc="0" normalizeH="0" baseline="0" noProof="0" dirty="0">
                  <a:ln>
                    <a:noFill/>
                  </a:ln>
                  <a:solidFill>
                    <a:srgbClr val="FF0000"/>
                  </a:solidFill>
                  <a:effectLst/>
                  <a:uLnTx/>
                  <a:uFillTx/>
                  <a:latin typeface="Tahoma" charset="0"/>
                  <a:ea typeface="ＭＳ Ｐゴシック" charset="0"/>
                  <a:cs typeface="+mn-cs"/>
                </a:rPr>
                <a:t>X</a:t>
              </a:r>
            </a:p>
          </p:txBody>
        </p:sp>
      </p:grpSp>
      <p:grpSp>
        <p:nvGrpSpPr>
          <p:cNvPr id="9" name="Group 8">
            <a:extLst>
              <a:ext uri="{FF2B5EF4-FFF2-40B4-BE49-F238E27FC236}">
                <a16:creationId xmlns:a16="http://schemas.microsoft.com/office/drawing/2014/main" id="{CA465D82-8FEB-3440-B371-2468D04E80CF}"/>
              </a:ext>
            </a:extLst>
          </p:cNvPr>
          <p:cNvGrpSpPr/>
          <p:nvPr/>
        </p:nvGrpSpPr>
        <p:grpSpPr>
          <a:xfrm>
            <a:off x="1343232" y="4703435"/>
            <a:ext cx="2338388" cy="782637"/>
            <a:chOff x="2008256" y="4703435"/>
            <a:chExt cx="2338388" cy="782637"/>
          </a:xfrm>
        </p:grpSpPr>
        <p:sp>
          <p:nvSpPr>
            <p:cNvPr id="185" name="Line 127">
              <a:extLst>
                <a:ext uri="{FF2B5EF4-FFF2-40B4-BE49-F238E27FC236}">
                  <a16:creationId xmlns:a16="http://schemas.microsoft.com/office/drawing/2014/main" id="{6B2D3167-D859-5D44-BBF6-C9AD75BFE46D}"/>
                </a:ext>
              </a:extLst>
            </p:cNvPr>
            <p:cNvSpPr>
              <a:spLocks noChangeShapeType="1"/>
            </p:cNvSpPr>
            <p:nvPr/>
          </p:nvSpPr>
          <p:spPr bwMode="auto">
            <a:xfrm flipH="1">
              <a:off x="2008256" y="4703435"/>
              <a:ext cx="2338388" cy="782637"/>
            </a:xfrm>
            <a:prstGeom prst="line">
              <a:avLst/>
            </a:prstGeom>
            <a:noFill/>
            <a:ln w="28575">
              <a:solidFill>
                <a:srgbClr val="3333CC"/>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
          <p:nvSpPr>
            <p:cNvPr id="186" name="Rectangle 128">
              <a:extLst>
                <a:ext uri="{FF2B5EF4-FFF2-40B4-BE49-F238E27FC236}">
                  <a16:creationId xmlns:a16="http://schemas.microsoft.com/office/drawing/2014/main" id="{37A3DBF6-24FE-EF4F-8D6C-4ABC3854148F}"/>
                </a:ext>
              </a:extLst>
            </p:cNvPr>
            <p:cNvSpPr>
              <a:spLocks noChangeArrowheads="1"/>
            </p:cNvSpPr>
            <p:nvPr/>
          </p:nvSpPr>
          <p:spPr bwMode="auto">
            <a:xfrm>
              <a:off x="2841694" y="4960610"/>
              <a:ext cx="747712" cy="246062"/>
            </a:xfrm>
            <a:prstGeom prst="rect">
              <a:avLst/>
            </a:prstGeom>
            <a:solidFill>
              <a:srgbClr val="FFFF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
          <p:nvSpPr>
            <p:cNvPr id="187" name="Text Box 129">
              <a:extLst>
                <a:ext uri="{FF2B5EF4-FFF2-40B4-BE49-F238E27FC236}">
                  <a16:creationId xmlns:a16="http://schemas.microsoft.com/office/drawing/2014/main" id="{06DE42B2-117E-D241-8A87-B070A56CDFEA}"/>
                </a:ext>
              </a:extLst>
            </p:cNvPr>
            <p:cNvSpPr txBox="1">
              <a:spLocks noChangeArrowheads="1"/>
            </p:cNvSpPr>
            <p:nvPr/>
          </p:nvSpPr>
          <p:spPr bwMode="auto">
            <a:xfrm>
              <a:off x="2762319" y="4916160"/>
              <a:ext cx="949325" cy="3048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charset="0"/>
                  <a:ea typeface="ＭＳ Ｐゴシック" charset="0"/>
                  <a:cs typeface="+mn-cs"/>
                </a:rPr>
                <a:t>ACK=100</a:t>
              </a:r>
              <a:endParaRPr kumimoji="0" lang="en-US" sz="1000" b="0" i="0" u="none" strike="noStrike" kern="1200" cap="none" spc="0" normalizeH="0" baseline="0" noProof="0" dirty="0">
                <a:ln>
                  <a:noFill/>
                </a:ln>
                <a:solidFill>
                  <a:srgbClr val="000000"/>
                </a:solidFill>
                <a:effectLst/>
                <a:uLnTx/>
                <a:uFillTx/>
                <a:latin typeface="Times New Roman" charset="0"/>
                <a:ea typeface="ＭＳ Ｐゴシック" charset="0"/>
                <a:cs typeface="+mn-cs"/>
              </a:endParaRPr>
            </a:p>
          </p:txBody>
        </p:sp>
      </p:grpSp>
      <p:grpSp>
        <p:nvGrpSpPr>
          <p:cNvPr id="7" name="Group 6">
            <a:extLst>
              <a:ext uri="{FF2B5EF4-FFF2-40B4-BE49-F238E27FC236}">
                <a16:creationId xmlns:a16="http://schemas.microsoft.com/office/drawing/2014/main" id="{9218D318-345A-1343-9E16-E2157D9EC9CA}"/>
              </a:ext>
            </a:extLst>
          </p:cNvPr>
          <p:cNvGrpSpPr/>
          <p:nvPr/>
        </p:nvGrpSpPr>
        <p:grpSpPr>
          <a:xfrm>
            <a:off x="973345" y="2347585"/>
            <a:ext cx="396875" cy="1751012"/>
            <a:chOff x="1638369" y="2347585"/>
            <a:chExt cx="396875" cy="1751012"/>
          </a:xfrm>
        </p:grpSpPr>
        <p:sp>
          <p:nvSpPr>
            <p:cNvPr id="184" name="Text Box 126">
              <a:extLst>
                <a:ext uri="{FF2B5EF4-FFF2-40B4-BE49-F238E27FC236}">
                  <a16:creationId xmlns:a16="http://schemas.microsoft.com/office/drawing/2014/main" id="{708F4626-9140-0E43-9D62-AA0567E12965}"/>
                </a:ext>
              </a:extLst>
            </p:cNvPr>
            <p:cNvSpPr txBox="1">
              <a:spLocks noChangeArrowheads="1"/>
            </p:cNvSpPr>
            <p:nvPr/>
          </p:nvSpPr>
          <p:spPr bwMode="auto">
            <a:xfrm rot="10800000">
              <a:off x="1638369" y="2890510"/>
              <a:ext cx="396875" cy="6889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eaVert"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Tahoma" charset="0"/>
                  <a:ea typeface="ＭＳ Ｐゴシック" charset="0"/>
                  <a:cs typeface="+mn-cs"/>
                </a:rPr>
                <a:t>timeout</a:t>
              </a:r>
            </a:p>
          </p:txBody>
        </p:sp>
        <p:grpSp>
          <p:nvGrpSpPr>
            <p:cNvPr id="188" name="Group 134">
              <a:extLst>
                <a:ext uri="{FF2B5EF4-FFF2-40B4-BE49-F238E27FC236}">
                  <a16:creationId xmlns:a16="http://schemas.microsoft.com/office/drawing/2014/main" id="{A9BA4A8C-06E2-9D49-BA1F-308DB5A5179B}"/>
                </a:ext>
              </a:extLst>
            </p:cNvPr>
            <p:cNvGrpSpPr>
              <a:grpSpLocks/>
            </p:cNvGrpSpPr>
            <p:nvPr/>
          </p:nvGrpSpPr>
          <p:grpSpPr bwMode="auto">
            <a:xfrm>
              <a:off x="1779656" y="2347585"/>
              <a:ext cx="104775" cy="508000"/>
              <a:chOff x="3099" y="1749"/>
              <a:chExt cx="66" cy="320"/>
            </a:xfrm>
          </p:grpSpPr>
          <p:sp>
            <p:nvSpPr>
              <p:cNvPr id="189" name="Line 132">
                <a:extLst>
                  <a:ext uri="{FF2B5EF4-FFF2-40B4-BE49-F238E27FC236}">
                    <a16:creationId xmlns:a16="http://schemas.microsoft.com/office/drawing/2014/main" id="{9EFE05E8-2CD9-1641-9F8B-2FBC570F2364}"/>
                  </a:ext>
                </a:extLst>
              </p:cNvPr>
              <p:cNvSpPr>
                <a:spLocks noChangeShapeType="1"/>
              </p:cNvSpPr>
              <p:nvPr/>
            </p:nvSpPr>
            <p:spPr bwMode="auto">
              <a:xfrm flipV="1">
                <a:off x="3129" y="1749"/>
                <a:ext cx="0" cy="320"/>
              </a:xfrm>
              <a:prstGeom prst="line">
                <a:avLst/>
              </a:prstGeom>
              <a:noFill/>
              <a:ln w="9525">
                <a:solidFill>
                  <a:srgbClr val="00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
            <p:nvSpPr>
              <p:cNvPr id="190" name="Line 133">
                <a:extLst>
                  <a:ext uri="{FF2B5EF4-FFF2-40B4-BE49-F238E27FC236}">
                    <a16:creationId xmlns:a16="http://schemas.microsoft.com/office/drawing/2014/main" id="{65E827A8-0207-644E-85CB-90C7657D1F32}"/>
                  </a:ext>
                </a:extLst>
              </p:cNvPr>
              <p:cNvSpPr>
                <a:spLocks noChangeShapeType="1"/>
              </p:cNvSpPr>
              <p:nvPr/>
            </p:nvSpPr>
            <p:spPr bwMode="auto">
              <a:xfrm>
                <a:off x="3099" y="1752"/>
                <a:ext cx="66" cy="0"/>
              </a:xfrm>
              <a:prstGeom prst="line">
                <a:avLst/>
              </a:prstGeom>
              <a:noFill/>
              <a:ln w="952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grpSp>
        <p:grpSp>
          <p:nvGrpSpPr>
            <p:cNvPr id="191" name="Group 135">
              <a:extLst>
                <a:ext uri="{FF2B5EF4-FFF2-40B4-BE49-F238E27FC236}">
                  <a16:creationId xmlns:a16="http://schemas.microsoft.com/office/drawing/2014/main" id="{0EF52FA7-3D6C-FA40-A158-75B80E576A89}"/>
                </a:ext>
              </a:extLst>
            </p:cNvPr>
            <p:cNvGrpSpPr>
              <a:grpSpLocks/>
            </p:cNvGrpSpPr>
            <p:nvPr/>
          </p:nvGrpSpPr>
          <p:grpSpPr bwMode="auto">
            <a:xfrm rot="10800000">
              <a:off x="1774894" y="3590597"/>
              <a:ext cx="104775" cy="508000"/>
              <a:chOff x="3099" y="1749"/>
              <a:chExt cx="66" cy="320"/>
            </a:xfrm>
          </p:grpSpPr>
          <p:sp>
            <p:nvSpPr>
              <p:cNvPr id="192" name="Line 136">
                <a:extLst>
                  <a:ext uri="{FF2B5EF4-FFF2-40B4-BE49-F238E27FC236}">
                    <a16:creationId xmlns:a16="http://schemas.microsoft.com/office/drawing/2014/main" id="{5229B570-0DC5-A34A-9912-9DC1EC3AF608}"/>
                  </a:ext>
                </a:extLst>
              </p:cNvPr>
              <p:cNvSpPr>
                <a:spLocks noChangeShapeType="1"/>
              </p:cNvSpPr>
              <p:nvPr/>
            </p:nvSpPr>
            <p:spPr bwMode="auto">
              <a:xfrm flipV="1">
                <a:off x="3136" y="1756"/>
                <a:ext cx="0" cy="320"/>
              </a:xfrm>
              <a:prstGeom prst="line">
                <a:avLst/>
              </a:prstGeom>
              <a:noFill/>
              <a:ln w="9525">
                <a:solidFill>
                  <a:srgbClr val="00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
            <p:nvSpPr>
              <p:cNvPr id="193" name="Line 137">
                <a:extLst>
                  <a:ext uri="{FF2B5EF4-FFF2-40B4-BE49-F238E27FC236}">
                    <a16:creationId xmlns:a16="http://schemas.microsoft.com/office/drawing/2014/main" id="{F842F667-D30F-4D4B-9510-3CA19042994E}"/>
                  </a:ext>
                </a:extLst>
              </p:cNvPr>
              <p:cNvSpPr>
                <a:spLocks noChangeShapeType="1"/>
              </p:cNvSpPr>
              <p:nvPr/>
            </p:nvSpPr>
            <p:spPr bwMode="auto">
              <a:xfrm>
                <a:off x="3106" y="1759"/>
                <a:ext cx="66" cy="0"/>
              </a:xfrm>
              <a:prstGeom prst="line">
                <a:avLst/>
              </a:prstGeom>
              <a:noFill/>
              <a:ln w="952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grpSp>
      </p:grpSp>
      <p:sp>
        <p:nvSpPr>
          <p:cNvPr id="194" name="Text Box 172">
            <a:extLst>
              <a:ext uri="{FF2B5EF4-FFF2-40B4-BE49-F238E27FC236}">
                <a16:creationId xmlns:a16="http://schemas.microsoft.com/office/drawing/2014/main" id="{5B3CEA4D-B0D0-D04E-ADE8-909B1EDA7441}"/>
              </a:ext>
            </a:extLst>
          </p:cNvPr>
          <p:cNvSpPr txBox="1">
            <a:spLocks noChangeArrowheads="1"/>
          </p:cNvSpPr>
          <p:nvPr/>
        </p:nvSpPr>
        <p:spPr bwMode="auto">
          <a:xfrm>
            <a:off x="7759116" y="5873422"/>
            <a:ext cx="2073275" cy="36671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Tahoma" charset="0"/>
                <a:ea typeface="ＭＳ Ｐゴシック" charset="0"/>
                <a:cs typeface="+mn-cs"/>
              </a:rPr>
              <a:t>premature timeout</a:t>
            </a:r>
            <a:endParaRPr kumimoji="0" lang="en-US" sz="10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
        <p:nvSpPr>
          <p:cNvPr id="198" name="Text Box 177">
            <a:extLst>
              <a:ext uri="{FF2B5EF4-FFF2-40B4-BE49-F238E27FC236}">
                <a16:creationId xmlns:a16="http://schemas.microsoft.com/office/drawing/2014/main" id="{970D57D0-6509-F14E-A7FF-FFA09672DA95}"/>
              </a:ext>
            </a:extLst>
          </p:cNvPr>
          <p:cNvSpPr txBox="1">
            <a:spLocks noChangeArrowheads="1"/>
          </p:cNvSpPr>
          <p:nvPr/>
        </p:nvSpPr>
        <p:spPr bwMode="auto">
          <a:xfrm>
            <a:off x="9567278" y="1183947"/>
            <a:ext cx="773113" cy="33655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rPr>
              <a:t>Host B</a:t>
            </a:r>
          </a:p>
        </p:txBody>
      </p:sp>
      <p:sp>
        <p:nvSpPr>
          <p:cNvPr id="199" name="Text Box 181">
            <a:extLst>
              <a:ext uri="{FF2B5EF4-FFF2-40B4-BE49-F238E27FC236}">
                <a16:creationId xmlns:a16="http://schemas.microsoft.com/office/drawing/2014/main" id="{5C9181D9-76B4-1547-B4C6-C03AC2F11CD9}"/>
              </a:ext>
            </a:extLst>
          </p:cNvPr>
          <p:cNvSpPr txBox="1">
            <a:spLocks noChangeArrowheads="1"/>
          </p:cNvSpPr>
          <p:nvPr/>
        </p:nvSpPr>
        <p:spPr bwMode="auto">
          <a:xfrm>
            <a:off x="7233653" y="1201410"/>
            <a:ext cx="776288" cy="33655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rPr>
              <a:t>Host A</a:t>
            </a:r>
          </a:p>
        </p:txBody>
      </p:sp>
      <p:sp>
        <p:nvSpPr>
          <p:cNvPr id="205" name="Line 186">
            <a:extLst>
              <a:ext uri="{FF2B5EF4-FFF2-40B4-BE49-F238E27FC236}">
                <a16:creationId xmlns:a16="http://schemas.microsoft.com/office/drawing/2014/main" id="{DCFF6781-2E36-E241-A5F5-C0B04BC7CABB}"/>
              </a:ext>
            </a:extLst>
          </p:cNvPr>
          <p:cNvSpPr>
            <a:spLocks noChangeShapeType="1"/>
          </p:cNvSpPr>
          <p:nvPr/>
        </p:nvSpPr>
        <p:spPr bwMode="auto">
          <a:xfrm>
            <a:off x="7608303" y="2101522"/>
            <a:ext cx="0" cy="3525838"/>
          </a:xfrm>
          <a:prstGeom prst="line">
            <a:avLst/>
          </a:prstGeom>
          <a:noFill/>
          <a:ln w="9525">
            <a:solidFill>
              <a:srgbClr val="80808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
        <p:nvSpPr>
          <p:cNvPr id="206" name="Line 187">
            <a:extLst>
              <a:ext uri="{FF2B5EF4-FFF2-40B4-BE49-F238E27FC236}">
                <a16:creationId xmlns:a16="http://schemas.microsoft.com/office/drawing/2014/main" id="{9C6DC5B3-2960-3047-BC8D-684B3D849A13}"/>
              </a:ext>
            </a:extLst>
          </p:cNvPr>
          <p:cNvSpPr>
            <a:spLocks noChangeShapeType="1"/>
          </p:cNvSpPr>
          <p:nvPr/>
        </p:nvSpPr>
        <p:spPr bwMode="auto">
          <a:xfrm>
            <a:off x="10013366" y="2096760"/>
            <a:ext cx="0" cy="3538537"/>
          </a:xfrm>
          <a:prstGeom prst="line">
            <a:avLst/>
          </a:prstGeom>
          <a:noFill/>
          <a:ln w="9525">
            <a:solidFill>
              <a:srgbClr val="80808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
        <p:nvSpPr>
          <p:cNvPr id="207" name="Rectangle 188">
            <a:extLst>
              <a:ext uri="{FF2B5EF4-FFF2-40B4-BE49-F238E27FC236}">
                <a16:creationId xmlns:a16="http://schemas.microsoft.com/office/drawing/2014/main" id="{C15D63E4-15E1-BA4A-9606-42B07BDE7490}"/>
              </a:ext>
            </a:extLst>
          </p:cNvPr>
          <p:cNvSpPr>
            <a:spLocks noChangeArrowheads="1"/>
          </p:cNvSpPr>
          <p:nvPr/>
        </p:nvSpPr>
        <p:spPr bwMode="auto">
          <a:xfrm>
            <a:off x="8621128" y="4228772"/>
            <a:ext cx="1057275" cy="508000"/>
          </a:xfrm>
          <a:prstGeom prst="rect">
            <a:avLst/>
          </a:prstGeom>
          <a:solidFill>
            <a:srgbClr val="FFFF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grpSp>
        <p:nvGrpSpPr>
          <p:cNvPr id="13" name="Group 12">
            <a:extLst>
              <a:ext uri="{FF2B5EF4-FFF2-40B4-BE49-F238E27FC236}">
                <a16:creationId xmlns:a16="http://schemas.microsoft.com/office/drawing/2014/main" id="{B716CABB-9429-2844-BE7D-347FDDC00473}"/>
              </a:ext>
            </a:extLst>
          </p:cNvPr>
          <p:cNvGrpSpPr/>
          <p:nvPr/>
        </p:nvGrpSpPr>
        <p:grpSpPr>
          <a:xfrm>
            <a:off x="7573660" y="4146039"/>
            <a:ext cx="2441575" cy="668338"/>
            <a:chOff x="7595603" y="4111297"/>
            <a:chExt cx="2441575" cy="668338"/>
          </a:xfrm>
        </p:grpSpPr>
        <p:sp>
          <p:nvSpPr>
            <p:cNvPr id="195" name="Line 173">
              <a:extLst>
                <a:ext uri="{FF2B5EF4-FFF2-40B4-BE49-F238E27FC236}">
                  <a16:creationId xmlns:a16="http://schemas.microsoft.com/office/drawing/2014/main" id="{3966F5D7-3131-A64E-88FC-C5DD67C3305E}"/>
                </a:ext>
              </a:extLst>
            </p:cNvPr>
            <p:cNvSpPr>
              <a:spLocks noChangeShapeType="1"/>
            </p:cNvSpPr>
            <p:nvPr/>
          </p:nvSpPr>
          <p:spPr bwMode="auto">
            <a:xfrm>
              <a:off x="7595603" y="4111297"/>
              <a:ext cx="2441575" cy="665163"/>
            </a:xfrm>
            <a:prstGeom prst="line">
              <a:avLst/>
            </a:prstGeom>
            <a:noFill/>
            <a:ln w="28575">
              <a:solidFill>
                <a:srgbClr val="3333CC"/>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
          <p:nvSpPr>
            <p:cNvPr id="208" name="Text Box 189">
              <a:extLst>
                <a:ext uri="{FF2B5EF4-FFF2-40B4-BE49-F238E27FC236}">
                  <a16:creationId xmlns:a16="http://schemas.microsoft.com/office/drawing/2014/main" id="{3EE494A8-6A2C-9F45-AA30-D5C659A717EE}"/>
                </a:ext>
              </a:extLst>
            </p:cNvPr>
            <p:cNvSpPr txBox="1">
              <a:spLocks noChangeArrowheads="1"/>
            </p:cNvSpPr>
            <p:nvPr/>
          </p:nvSpPr>
          <p:spPr bwMode="auto">
            <a:xfrm>
              <a:off x="8541753" y="4262110"/>
              <a:ext cx="1212850" cy="51752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Tahoma" charset="0"/>
                  <a:ea typeface="ＭＳ Ｐゴシック" charset="0"/>
                  <a:cs typeface="+mn-cs"/>
                </a:rPr>
                <a:t>Seq=92,  8</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Tahoma" charset="0"/>
                  <a:ea typeface="ＭＳ Ｐゴシック" charset="0"/>
                  <a:cs typeface="+mn-cs"/>
                </a:rPr>
                <a:t>bytes of data</a:t>
              </a:r>
            </a:p>
          </p:txBody>
        </p:sp>
      </p:grpSp>
      <p:sp>
        <p:nvSpPr>
          <p:cNvPr id="211" name="Rectangle 193">
            <a:extLst>
              <a:ext uri="{FF2B5EF4-FFF2-40B4-BE49-F238E27FC236}">
                <a16:creationId xmlns:a16="http://schemas.microsoft.com/office/drawing/2014/main" id="{1BAF70E7-D466-2441-88C5-22FFEB1CAF5E}"/>
              </a:ext>
            </a:extLst>
          </p:cNvPr>
          <p:cNvSpPr>
            <a:spLocks noChangeArrowheads="1"/>
          </p:cNvSpPr>
          <p:nvPr/>
        </p:nvSpPr>
        <p:spPr bwMode="auto">
          <a:xfrm>
            <a:off x="8460791" y="5071735"/>
            <a:ext cx="747712" cy="246062"/>
          </a:xfrm>
          <a:prstGeom prst="rect">
            <a:avLst/>
          </a:prstGeom>
          <a:solidFill>
            <a:srgbClr val="FFFF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grpSp>
        <p:nvGrpSpPr>
          <p:cNvPr id="15" name="Group 14">
            <a:extLst>
              <a:ext uri="{FF2B5EF4-FFF2-40B4-BE49-F238E27FC236}">
                <a16:creationId xmlns:a16="http://schemas.microsoft.com/office/drawing/2014/main" id="{9E6A0178-9B0F-8A48-942B-60D872AAAD83}"/>
              </a:ext>
            </a:extLst>
          </p:cNvPr>
          <p:cNvGrpSpPr/>
          <p:nvPr/>
        </p:nvGrpSpPr>
        <p:grpSpPr>
          <a:xfrm>
            <a:off x="7627353" y="4814560"/>
            <a:ext cx="2338388" cy="782637"/>
            <a:chOff x="7627353" y="4814560"/>
            <a:chExt cx="2338388" cy="782637"/>
          </a:xfrm>
        </p:grpSpPr>
        <p:sp>
          <p:nvSpPr>
            <p:cNvPr id="210" name="Line 192">
              <a:extLst>
                <a:ext uri="{FF2B5EF4-FFF2-40B4-BE49-F238E27FC236}">
                  <a16:creationId xmlns:a16="http://schemas.microsoft.com/office/drawing/2014/main" id="{3827C940-37F6-2042-821B-DC7FC5969C64}"/>
                </a:ext>
              </a:extLst>
            </p:cNvPr>
            <p:cNvSpPr>
              <a:spLocks noChangeShapeType="1"/>
            </p:cNvSpPr>
            <p:nvPr/>
          </p:nvSpPr>
          <p:spPr bwMode="auto">
            <a:xfrm flipH="1">
              <a:off x="7627353" y="4814560"/>
              <a:ext cx="2338388" cy="782637"/>
            </a:xfrm>
            <a:prstGeom prst="line">
              <a:avLst/>
            </a:prstGeom>
            <a:noFill/>
            <a:ln w="28575">
              <a:solidFill>
                <a:srgbClr val="3333CC"/>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
          <p:nvSpPr>
            <p:cNvPr id="212" name="Text Box 194">
              <a:extLst>
                <a:ext uri="{FF2B5EF4-FFF2-40B4-BE49-F238E27FC236}">
                  <a16:creationId xmlns:a16="http://schemas.microsoft.com/office/drawing/2014/main" id="{7D3D6198-BDB0-DC4C-B2A5-2DBD9359B868}"/>
                </a:ext>
              </a:extLst>
            </p:cNvPr>
            <p:cNvSpPr txBox="1">
              <a:spLocks noChangeArrowheads="1"/>
            </p:cNvSpPr>
            <p:nvPr/>
          </p:nvSpPr>
          <p:spPr bwMode="auto">
            <a:xfrm>
              <a:off x="8381416" y="5027285"/>
              <a:ext cx="949325" cy="3048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charset="0"/>
                  <a:ea typeface="ＭＳ Ｐゴシック" charset="0"/>
                  <a:cs typeface="+mn-cs"/>
                </a:rPr>
                <a:t>ACK=120</a:t>
              </a:r>
              <a:endParaRPr kumimoji="0" lang="en-US" sz="1000" b="0" i="0" u="none" strike="noStrike" kern="1200" cap="none" spc="0" normalizeH="0" baseline="0" noProof="0" dirty="0">
                <a:ln>
                  <a:noFill/>
                </a:ln>
                <a:solidFill>
                  <a:srgbClr val="000000"/>
                </a:solidFill>
                <a:effectLst/>
                <a:uLnTx/>
                <a:uFillTx/>
                <a:latin typeface="Times New Roman" charset="0"/>
                <a:ea typeface="ＭＳ Ｐゴシック" charset="0"/>
                <a:cs typeface="+mn-cs"/>
              </a:endParaRPr>
            </a:p>
          </p:txBody>
        </p:sp>
      </p:grpSp>
      <p:grpSp>
        <p:nvGrpSpPr>
          <p:cNvPr id="10" name="Group 9">
            <a:extLst>
              <a:ext uri="{FF2B5EF4-FFF2-40B4-BE49-F238E27FC236}">
                <a16:creationId xmlns:a16="http://schemas.microsoft.com/office/drawing/2014/main" id="{31CBCB81-D9E2-8D44-8B58-3A8203D0290F}"/>
              </a:ext>
            </a:extLst>
          </p:cNvPr>
          <p:cNvGrpSpPr/>
          <p:nvPr/>
        </p:nvGrpSpPr>
        <p:grpSpPr>
          <a:xfrm>
            <a:off x="7235241" y="2347585"/>
            <a:ext cx="396875" cy="1751012"/>
            <a:chOff x="7235241" y="2347585"/>
            <a:chExt cx="396875" cy="1751012"/>
          </a:xfrm>
        </p:grpSpPr>
        <p:sp>
          <p:nvSpPr>
            <p:cNvPr id="209" name="Text Box 191">
              <a:extLst>
                <a:ext uri="{FF2B5EF4-FFF2-40B4-BE49-F238E27FC236}">
                  <a16:creationId xmlns:a16="http://schemas.microsoft.com/office/drawing/2014/main" id="{D65DE059-0ADE-BA43-86FA-261D968382D9}"/>
                </a:ext>
              </a:extLst>
            </p:cNvPr>
            <p:cNvSpPr txBox="1">
              <a:spLocks noChangeArrowheads="1"/>
            </p:cNvSpPr>
            <p:nvPr/>
          </p:nvSpPr>
          <p:spPr bwMode="auto">
            <a:xfrm rot="10800000">
              <a:off x="7235241" y="2890510"/>
              <a:ext cx="396875" cy="6889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eaVert"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Tahoma" charset="0"/>
                  <a:ea typeface="ＭＳ Ｐゴシック" charset="0"/>
                  <a:cs typeface="+mn-cs"/>
                </a:rPr>
                <a:t>timeout</a:t>
              </a:r>
            </a:p>
          </p:txBody>
        </p:sp>
        <p:grpSp>
          <p:nvGrpSpPr>
            <p:cNvPr id="213" name="Group 195">
              <a:extLst>
                <a:ext uri="{FF2B5EF4-FFF2-40B4-BE49-F238E27FC236}">
                  <a16:creationId xmlns:a16="http://schemas.microsoft.com/office/drawing/2014/main" id="{FD63DE3D-F3EB-7747-87C5-F31E049B82E4}"/>
                </a:ext>
              </a:extLst>
            </p:cNvPr>
            <p:cNvGrpSpPr>
              <a:grpSpLocks/>
            </p:cNvGrpSpPr>
            <p:nvPr/>
          </p:nvGrpSpPr>
          <p:grpSpPr bwMode="auto">
            <a:xfrm>
              <a:off x="7376528" y="2347585"/>
              <a:ext cx="104775" cy="508000"/>
              <a:chOff x="3099" y="1749"/>
              <a:chExt cx="66" cy="320"/>
            </a:xfrm>
          </p:grpSpPr>
          <p:sp>
            <p:nvSpPr>
              <p:cNvPr id="214" name="Line 196">
                <a:extLst>
                  <a:ext uri="{FF2B5EF4-FFF2-40B4-BE49-F238E27FC236}">
                    <a16:creationId xmlns:a16="http://schemas.microsoft.com/office/drawing/2014/main" id="{F7116EE1-F7FA-8E4C-BC16-6BA1240EF8FC}"/>
                  </a:ext>
                </a:extLst>
              </p:cNvPr>
              <p:cNvSpPr>
                <a:spLocks noChangeShapeType="1"/>
              </p:cNvSpPr>
              <p:nvPr/>
            </p:nvSpPr>
            <p:spPr bwMode="auto">
              <a:xfrm flipV="1">
                <a:off x="3129" y="1749"/>
                <a:ext cx="0" cy="320"/>
              </a:xfrm>
              <a:prstGeom prst="line">
                <a:avLst/>
              </a:prstGeom>
              <a:noFill/>
              <a:ln w="9525">
                <a:solidFill>
                  <a:srgbClr val="00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
            <p:nvSpPr>
              <p:cNvPr id="215" name="Line 197">
                <a:extLst>
                  <a:ext uri="{FF2B5EF4-FFF2-40B4-BE49-F238E27FC236}">
                    <a16:creationId xmlns:a16="http://schemas.microsoft.com/office/drawing/2014/main" id="{057CB57E-4B2F-8C47-97F5-D0924F70DC97}"/>
                  </a:ext>
                </a:extLst>
              </p:cNvPr>
              <p:cNvSpPr>
                <a:spLocks noChangeShapeType="1"/>
              </p:cNvSpPr>
              <p:nvPr/>
            </p:nvSpPr>
            <p:spPr bwMode="auto">
              <a:xfrm>
                <a:off x="3099" y="1752"/>
                <a:ext cx="66" cy="0"/>
              </a:xfrm>
              <a:prstGeom prst="line">
                <a:avLst/>
              </a:prstGeom>
              <a:noFill/>
              <a:ln w="952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grpSp>
        <p:grpSp>
          <p:nvGrpSpPr>
            <p:cNvPr id="216" name="Group 198">
              <a:extLst>
                <a:ext uri="{FF2B5EF4-FFF2-40B4-BE49-F238E27FC236}">
                  <a16:creationId xmlns:a16="http://schemas.microsoft.com/office/drawing/2014/main" id="{2E37771D-0A96-C34C-9C6B-504E80416ADC}"/>
                </a:ext>
              </a:extLst>
            </p:cNvPr>
            <p:cNvGrpSpPr>
              <a:grpSpLocks/>
            </p:cNvGrpSpPr>
            <p:nvPr/>
          </p:nvGrpSpPr>
          <p:grpSpPr bwMode="auto">
            <a:xfrm rot="10800000">
              <a:off x="7371766" y="3590597"/>
              <a:ext cx="104775" cy="508000"/>
              <a:chOff x="3099" y="1749"/>
              <a:chExt cx="66" cy="320"/>
            </a:xfrm>
          </p:grpSpPr>
          <p:sp>
            <p:nvSpPr>
              <p:cNvPr id="217" name="Line 199">
                <a:extLst>
                  <a:ext uri="{FF2B5EF4-FFF2-40B4-BE49-F238E27FC236}">
                    <a16:creationId xmlns:a16="http://schemas.microsoft.com/office/drawing/2014/main" id="{8E20D991-E195-FF4D-88F7-684DF42E9E14}"/>
                  </a:ext>
                </a:extLst>
              </p:cNvPr>
              <p:cNvSpPr>
                <a:spLocks noChangeShapeType="1"/>
              </p:cNvSpPr>
              <p:nvPr/>
            </p:nvSpPr>
            <p:spPr bwMode="auto">
              <a:xfrm flipV="1">
                <a:off x="3137" y="1756"/>
                <a:ext cx="0" cy="320"/>
              </a:xfrm>
              <a:prstGeom prst="line">
                <a:avLst/>
              </a:prstGeom>
              <a:noFill/>
              <a:ln w="9525">
                <a:solidFill>
                  <a:srgbClr val="00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
            <p:nvSpPr>
              <p:cNvPr id="218" name="Line 200">
                <a:extLst>
                  <a:ext uri="{FF2B5EF4-FFF2-40B4-BE49-F238E27FC236}">
                    <a16:creationId xmlns:a16="http://schemas.microsoft.com/office/drawing/2014/main" id="{22C60B84-78BE-7345-BBC2-2490BC4DEFD3}"/>
                  </a:ext>
                </a:extLst>
              </p:cNvPr>
              <p:cNvSpPr>
                <a:spLocks noChangeShapeType="1"/>
              </p:cNvSpPr>
              <p:nvPr/>
            </p:nvSpPr>
            <p:spPr bwMode="auto">
              <a:xfrm>
                <a:off x="3107" y="1759"/>
                <a:ext cx="66" cy="0"/>
              </a:xfrm>
              <a:prstGeom prst="line">
                <a:avLst/>
              </a:prstGeom>
              <a:noFill/>
              <a:ln w="952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grpSp>
      </p:grpSp>
      <p:grpSp>
        <p:nvGrpSpPr>
          <p:cNvPr id="12" name="Group 11">
            <a:extLst>
              <a:ext uri="{FF2B5EF4-FFF2-40B4-BE49-F238E27FC236}">
                <a16:creationId xmlns:a16="http://schemas.microsoft.com/office/drawing/2014/main" id="{A4259714-F109-3243-BC51-888D64DBCE91}"/>
              </a:ext>
            </a:extLst>
          </p:cNvPr>
          <p:cNvGrpSpPr/>
          <p:nvPr/>
        </p:nvGrpSpPr>
        <p:grpSpPr>
          <a:xfrm>
            <a:off x="7603541" y="3004810"/>
            <a:ext cx="2339975" cy="1944687"/>
            <a:chOff x="7603541" y="3004810"/>
            <a:chExt cx="2339975" cy="1944687"/>
          </a:xfrm>
        </p:grpSpPr>
        <p:sp>
          <p:nvSpPr>
            <p:cNvPr id="197" name="Line 175">
              <a:extLst>
                <a:ext uri="{FF2B5EF4-FFF2-40B4-BE49-F238E27FC236}">
                  <a16:creationId xmlns:a16="http://schemas.microsoft.com/office/drawing/2014/main" id="{C6151221-64CD-0A4D-8DCC-7243A0014631}"/>
                </a:ext>
              </a:extLst>
            </p:cNvPr>
            <p:cNvSpPr>
              <a:spLocks noChangeShapeType="1"/>
            </p:cNvSpPr>
            <p:nvPr/>
          </p:nvSpPr>
          <p:spPr bwMode="auto">
            <a:xfrm flipH="1">
              <a:off x="7603541" y="3004810"/>
              <a:ext cx="2335212" cy="1589087"/>
            </a:xfrm>
            <a:prstGeom prst="line">
              <a:avLst/>
            </a:prstGeom>
            <a:noFill/>
            <a:ln w="28575">
              <a:solidFill>
                <a:srgbClr val="3333CC"/>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grpSp>
          <p:nvGrpSpPr>
            <p:cNvPr id="202" name="Group 202">
              <a:extLst>
                <a:ext uri="{FF2B5EF4-FFF2-40B4-BE49-F238E27FC236}">
                  <a16:creationId xmlns:a16="http://schemas.microsoft.com/office/drawing/2014/main" id="{D30CD59C-C944-CF4F-B17A-64886A573C0F}"/>
                </a:ext>
              </a:extLst>
            </p:cNvPr>
            <p:cNvGrpSpPr>
              <a:grpSpLocks/>
            </p:cNvGrpSpPr>
            <p:nvPr/>
          </p:nvGrpSpPr>
          <p:grpSpPr bwMode="auto">
            <a:xfrm>
              <a:off x="8505241" y="3496935"/>
              <a:ext cx="949325" cy="304800"/>
              <a:chOff x="4215" y="2253"/>
              <a:chExt cx="598" cy="192"/>
            </a:xfrm>
          </p:grpSpPr>
          <p:sp>
            <p:nvSpPr>
              <p:cNvPr id="203" name="Rectangle 184">
                <a:extLst>
                  <a:ext uri="{FF2B5EF4-FFF2-40B4-BE49-F238E27FC236}">
                    <a16:creationId xmlns:a16="http://schemas.microsoft.com/office/drawing/2014/main" id="{38FC2E88-8043-CE4C-A502-AFA317824443}"/>
                  </a:ext>
                </a:extLst>
              </p:cNvPr>
              <p:cNvSpPr>
                <a:spLocks noChangeArrowheads="1"/>
              </p:cNvSpPr>
              <p:nvPr/>
            </p:nvSpPr>
            <p:spPr bwMode="auto">
              <a:xfrm>
                <a:off x="4265" y="2274"/>
                <a:ext cx="471" cy="155"/>
              </a:xfrm>
              <a:prstGeom prst="rect">
                <a:avLst/>
              </a:prstGeom>
              <a:solidFill>
                <a:srgbClr val="FFFF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
            <p:nvSpPr>
              <p:cNvPr id="204" name="Text Box 185">
                <a:extLst>
                  <a:ext uri="{FF2B5EF4-FFF2-40B4-BE49-F238E27FC236}">
                    <a16:creationId xmlns:a16="http://schemas.microsoft.com/office/drawing/2014/main" id="{7BF7DF1E-2F02-9D41-B7BC-991A51E982F6}"/>
                  </a:ext>
                </a:extLst>
              </p:cNvPr>
              <p:cNvSpPr txBox="1">
                <a:spLocks noChangeArrowheads="1"/>
              </p:cNvSpPr>
              <p:nvPr/>
            </p:nvSpPr>
            <p:spPr bwMode="auto">
              <a:xfrm>
                <a:off x="4215" y="2253"/>
                <a:ext cx="598" cy="19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Arial" charset="0"/>
                    <a:ea typeface="ＭＳ Ｐゴシック" charset="0"/>
                    <a:cs typeface="+mn-cs"/>
                  </a:rPr>
                  <a:t>ACK=100</a:t>
                </a:r>
                <a:endParaRPr kumimoji="0" lang="en-US" sz="1000" b="0" i="0" u="none" strike="noStrike" kern="0" cap="none" spc="0" normalizeH="0" baseline="0" noProof="0" dirty="0">
                  <a:ln>
                    <a:noFill/>
                  </a:ln>
                  <a:solidFill>
                    <a:srgbClr val="000000"/>
                  </a:solidFill>
                  <a:effectLst/>
                  <a:uLnTx/>
                  <a:uFillTx/>
                  <a:latin typeface="Times New Roman" charset="0"/>
                  <a:ea typeface="ＭＳ Ｐゴシック" charset="0"/>
                  <a:cs typeface="+mn-cs"/>
                </a:endParaRPr>
              </a:p>
            </p:txBody>
          </p:sp>
        </p:grpSp>
        <p:sp>
          <p:nvSpPr>
            <p:cNvPr id="223" name="Line 207">
              <a:extLst>
                <a:ext uri="{FF2B5EF4-FFF2-40B4-BE49-F238E27FC236}">
                  <a16:creationId xmlns:a16="http://schemas.microsoft.com/office/drawing/2014/main" id="{00ED8980-6CB4-9148-B161-8172F2430A06}"/>
                </a:ext>
              </a:extLst>
            </p:cNvPr>
            <p:cNvSpPr>
              <a:spLocks noChangeShapeType="1"/>
            </p:cNvSpPr>
            <p:nvPr/>
          </p:nvSpPr>
          <p:spPr bwMode="auto">
            <a:xfrm flipH="1">
              <a:off x="7608303" y="3360410"/>
              <a:ext cx="2335213" cy="1589087"/>
            </a:xfrm>
            <a:prstGeom prst="line">
              <a:avLst/>
            </a:prstGeom>
            <a:noFill/>
            <a:ln w="28575">
              <a:solidFill>
                <a:srgbClr val="3333CC"/>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grpSp>
          <p:nvGrpSpPr>
            <p:cNvPr id="224" name="Group 208">
              <a:extLst>
                <a:ext uri="{FF2B5EF4-FFF2-40B4-BE49-F238E27FC236}">
                  <a16:creationId xmlns:a16="http://schemas.microsoft.com/office/drawing/2014/main" id="{6EE49A40-BE68-654E-AAC3-24E6E2BB625A}"/>
                </a:ext>
              </a:extLst>
            </p:cNvPr>
            <p:cNvGrpSpPr>
              <a:grpSpLocks/>
            </p:cNvGrpSpPr>
            <p:nvPr/>
          </p:nvGrpSpPr>
          <p:grpSpPr bwMode="auto">
            <a:xfrm>
              <a:off x="8744953" y="3773160"/>
              <a:ext cx="949325" cy="304800"/>
              <a:chOff x="4215" y="2253"/>
              <a:chExt cx="598" cy="192"/>
            </a:xfrm>
          </p:grpSpPr>
          <p:sp>
            <p:nvSpPr>
              <p:cNvPr id="225" name="Rectangle 209">
                <a:extLst>
                  <a:ext uri="{FF2B5EF4-FFF2-40B4-BE49-F238E27FC236}">
                    <a16:creationId xmlns:a16="http://schemas.microsoft.com/office/drawing/2014/main" id="{25CA1210-B468-0040-9898-13C2587BDB0D}"/>
                  </a:ext>
                </a:extLst>
              </p:cNvPr>
              <p:cNvSpPr>
                <a:spLocks noChangeArrowheads="1"/>
              </p:cNvSpPr>
              <p:nvPr/>
            </p:nvSpPr>
            <p:spPr bwMode="auto">
              <a:xfrm>
                <a:off x="4265" y="2274"/>
                <a:ext cx="471" cy="155"/>
              </a:xfrm>
              <a:prstGeom prst="rect">
                <a:avLst/>
              </a:prstGeom>
              <a:solidFill>
                <a:srgbClr val="FFFF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
            <p:nvSpPr>
              <p:cNvPr id="226" name="Text Box 210">
                <a:extLst>
                  <a:ext uri="{FF2B5EF4-FFF2-40B4-BE49-F238E27FC236}">
                    <a16:creationId xmlns:a16="http://schemas.microsoft.com/office/drawing/2014/main" id="{8918B79C-3FE7-FC4C-B606-5C7CA33715A9}"/>
                  </a:ext>
                </a:extLst>
              </p:cNvPr>
              <p:cNvSpPr txBox="1">
                <a:spLocks noChangeArrowheads="1"/>
              </p:cNvSpPr>
              <p:nvPr/>
            </p:nvSpPr>
            <p:spPr bwMode="auto">
              <a:xfrm>
                <a:off x="4215" y="2253"/>
                <a:ext cx="598" cy="19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Arial" charset="0"/>
                    <a:ea typeface="ＭＳ Ｐゴシック" charset="0"/>
                    <a:cs typeface="+mn-cs"/>
                  </a:rPr>
                  <a:t>ACK=120</a:t>
                </a:r>
                <a:endParaRPr kumimoji="0" lang="en-US" sz="1000" b="0" i="0" u="none" strike="noStrike" kern="0" cap="none" spc="0" normalizeH="0" baseline="0" noProof="0" dirty="0">
                  <a:ln>
                    <a:noFill/>
                  </a:ln>
                  <a:solidFill>
                    <a:srgbClr val="000000"/>
                  </a:solidFill>
                  <a:effectLst/>
                  <a:uLnTx/>
                  <a:uFillTx/>
                  <a:latin typeface="Times New Roman" charset="0"/>
                  <a:ea typeface="ＭＳ Ｐゴシック" charset="0"/>
                  <a:cs typeface="+mn-cs"/>
                </a:endParaRPr>
              </a:p>
            </p:txBody>
          </p:sp>
        </p:grpSp>
      </p:grpSp>
      <p:grpSp>
        <p:nvGrpSpPr>
          <p:cNvPr id="14" name="Group 13">
            <a:extLst>
              <a:ext uri="{FF2B5EF4-FFF2-40B4-BE49-F238E27FC236}">
                <a16:creationId xmlns:a16="http://schemas.microsoft.com/office/drawing/2014/main" id="{CD914285-EBDF-1947-9C97-6E8CD760020F}"/>
              </a:ext>
            </a:extLst>
          </p:cNvPr>
          <p:cNvGrpSpPr/>
          <p:nvPr/>
        </p:nvGrpSpPr>
        <p:grpSpPr>
          <a:xfrm>
            <a:off x="6241466" y="4416097"/>
            <a:ext cx="1382712" cy="646113"/>
            <a:chOff x="6241466" y="4416097"/>
            <a:chExt cx="1382712" cy="646113"/>
          </a:xfrm>
        </p:grpSpPr>
        <p:sp>
          <p:nvSpPr>
            <p:cNvPr id="227" name="Text Box 211">
              <a:extLst>
                <a:ext uri="{FF2B5EF4-FFF2-40B4-BE49-F238E27FC236}">
                  <a16:creationId xmlns:a16="http://schemas.microsoft.com/office/drawing/2014/main" id="{1E82E105-7918-0E47-A934-825752F52D6B}"/>
                </a:ext>
              </a:extLst>
            </p:cNvPr>
            <p:cNvSpPr txBox="1">
              <a:spLocks noChangeArrowheads="1"/>
            </p:cNvSpPr>
            <p:nvPr/>
          </p:nvSpPr>
          <p:spPr bwMode="auto">
            <a:xfrm>
              <a:off x="6241466" y="4416097"/>
              <a:ext cx="1363662" cy="30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Tahoma" charset="0"/>
                  <a:ea typeface="ＭＳ Ｐゴシック" charset="0"/>
                  <a:cs typeface="+mn-cs"/>
                </a:rPr>
                <a:t>SendBase=100</a:t>
              </a:r>
            </a:p>
          </p:txBody>
        </p:sp>
        <p:sp>
          <p:nvSpPr>
            <p:cNvPr id="228" name="Text Box 212">
              <a:extLst>
                <a:ext uri="{FF2B5EF4-FFF2-40B4-BE49-F238E27FC236}">
                  <a16:creationId xmlns:a16="http://schemas.microsoft.com/office/drawing/2014/main" id="{387E9E87-069A-FA4A-9F20-9DB5B471A427}"/>
                </a:ext>
              </a:extLst>
            </p:cNvPr>
            <p:cNvSpPr txBox="1">
              <a:spLocks noChangeArrowheads="1"/>
            </p:cNvSpPr>
            <p:nvPr/>
          </p:nvSpPr>
          <p:spPr bwMode="auto">
            <a:xfrm>
              <a:off x="6260516" y="4757410"/>
              <a:ext cx="1363662" cy="30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Tahoma" charset="0"/>
                  <a:ea typeface="ＭＳ Ｐゴシック" charset="0"/>
                  <a:cs typeface="+mn-cs"/>
                </a:rPr>
                <a:t>SendBase=120</a:t>
              </a:r>
            </a:p>
          </p:txBody>
        </p:sp>
      </p:grpSp>
      <p:sp>
        <p:nvSpPr>
          <p:cNvPr id="229" name="Text Box 213">
            <a:extLst>
              <a:ext uri="{FF2B5EF4-FFF2-40B4-BE49-F238E27FC236}">
                <a16:creationId xmlns:a16="http://schemas.microsoft.com/office/drawing/2014/main" id="{31AD8D03-5F21-0F49-8D71-B6031900CD41}"/>
              </a:ext>
            </a:extLst>
          </p:cNvPr>
          <p:cNvSpPr txBox="1">
            <a:spLocks noChangeArrowheads="1"/>
          </p:cNvSpPr>
          <p:nvPr/>
        </p:nvSpPr>
        <p:spPr bwMode="auto">
          <a:xfrm>
            <a:off x="6279566" y="5432097"/>
            <a:ext cx="1363662" cy="30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Tahoma" charset="0"/>
                <a:ea typeface="ＭＳ Ｐゴシック" charset="0"/>
                <a:cs typeface="+mn-cs"/>
              </a:rPr>
              <a:t>SendBase=120</a:t>
            </a:r>
          </a:p>
        </p:txBody>
      </p:sp>
      <p:grpSp>
        <p:nvGrpSpPr>
          <p:cNvPr id="11" name="Group 10">
            <a:extLst>
              <a:ext uri="{FF2B5EF4-FFF2-40B4-BE49-F238E27FC236}">
                <a16:creationId xmlns:a16="http://schemas.microsoft.com/office/drawing/2014/main" id="{5474E6BB-CCA6-CC47-8617-346673F363BD}"/>
              </a:ext>
            </a:extLst>
          </p:cNvPr>
          <p:cNvGrpSpPr/>
          <p:nvPr/>
        </p:nvGrpSpPr>
        <p:grpSpPr>
          <a:xfrm>
            <a:off x="6306553" y="2187247"/>
            <a:ext cx="3668713" cy="1112838"/>
            <a:chOff x="6306553" y="2187247"/>
            <a:chExt cx="3668713" cy="1112838"/>
          </a:xfrm>
        </p:grpSpPr>
        <p:sp>
          <p:nvSpPr>
            <p:cNvPr id="196" name="Line 174">
              <a:extLst>
                <a:ext uri="{FF2B5EF4-FFF2-40B4-BE49-F238E27FC236}">
                  <a16:creationId xmlns:a16="http://schemas.microsoft.com/office/drawing/2014/main" id="{FF81BD19-4683-8144-8837-5193B3691D8F}"/>
                </a:ext>
              </a:extLst>
            </p:cNvPr>
            <p:cNvSpPr>
              <a:spLocks noChangeShapeType="1"/>
            </p:cNvSpPr>
            <p:nvPr/>
          </p:nvSpPr>
          <p:spPr bwMode="auto">
            <a:xfrm>
              <a:off x="7628941" y="2342822"/>
              <a:ext cx="2346325" cy="571500"/>
            </a:xfrm>
            <a:prstGeom prst="line">
              <a:avLst/>
            </a:prstGeom>
            <a:noFill/>
            <a:ln w="28575">
              <a:solidFill>
                <a:srgbClr val="3333CC"/>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
          <p:nvSpPr>
            <p:cNvPr id="200" name="Rectangle 182">
              <a:extLst>
                <a:ext uri="{FF2B5EF4-FFF2-40B4-BE49-F238E27FC236}">
                  <a16:creationId xmlns:a16="http://schemas.microsoft.com/office/drawing/2014/main" id="{C74BFDE4-D3AE-5C4E-B670-449D49B67C22}"/>
                </a:ext>
              </a:extLst>
            </p:cNvPr>
            <p:cNvSpPr>
              <a:spLocks noChangeArrowheads="1"/>
            </p:cNvSpPr>
            <p:nvPr/>
          </p:nvSpPr>
          <p:spPr bwMode="auto">
            <a:xfrm>
              <a:off x="8332203" y="2423785"/>
              <a:ext cx="869950" cy="401637"/>
            </a:xfrm>
            <a:prstGeom prst="rect">
              <a:avLst/>
            </a:prstGeom>
            <a:solidFill>
              <a:srgbClr val="FFFF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
          <p:nvSpPr>
            <p:cNvPr id="201" name="Text Box 183">
              <a:extLst>
                <a:ext uri="{FF2B5EF4-FFF2-40B4-BE49-F238E27FC236}">
                  <a16:creationId xmlns:a16="http://schemas.microsoft.com/office/drawing/2014/main" id="{B8140015-E345-EE4A-90B6-3552DAC43E5C}"/>
                </a:ext>
              </a:extLst>
            </p:cNvPr>
            <p:cNvSpPr txBox="1">
              <a:spLocks noChangeArrowheads="1"/>
            </p:cNvSpPr>
            <p:nvPr/>
          </p:nvSpPr>
          <p:spPr bwMode="auto">
            <a:xfrm>
              <a:off x="7773403" y="2476172"/>
              <a:ext cx="2085975" cy="3048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Tahoma" charset="0"/>
                  <a:ea typeface="ＭＳ Ｐゴシック" charset="0"/>
                  <a:cs typeface="+mn-cs"/>
                </a:rPr>
                <a:t>Seq=92, 8 bytes of data</a:t>
              </a:r>
            </a:p>
          </p:txBody>
        </p:sp>
        <p:grpSp>
          <p:nvGrpSpPr>
            <p:cNvPr id="219" name="Group 206">
              <a:extLst>
                <a:ext uri="{FF2B5EF4-FFF2-40B4-BE49-F238E27FC236}">
                  <a16:creationId xmlns:a16="http://schemas.microsoft.com/office/drawing/2014/main" id="{C3DB656C-371F-854E-81A2-904083BC4AF6}"/>
                </a:ext>
              </a:extLst>
            </p:cNvPr>
            <p:cNvGrpSpPr>
              <a:grpSpLocks/>
            </p:cNvGrpSpPr>
            <p:nvPr/>
          </p:nvGrpSpPr>
          <p:grpSpPr bwMode="auto">
            <a:xfrm>
              <a:off x="7614653" y="2728585"/>
              <a:ext cx="2346325" cy="571500"/>
              <a:chOff x="3759" y="1622"/>
              <a:chExt cx="1478" cy="360"/>
            </a:xfrm>
          </p:grpSpPr>
          <p:sp>
            <p:nvSpPr>
              <p:cNvPr id="220" name="Line 203">
                <a:extLst>
                  <a:ext uri="{FF2B5EF4-FFF2-40B4-BE49-F238E27FC236}">
                    <a16:creationId xmlns:a16="http://schemas.microsoft.com/office/drawing/2014/main" id="{90E12E5A-5437-8944-A28F-2F13C852A4D2}"/>
                  </a:ext>
                </a:extLst>
              </p:cNvPr>
              <p:cNvSpPr>
                <a:spLocks noChangeShapeType="1"/>
              </p:cNvSpPr>
              <p:nvPr/>
            </p:nvSpPr>
            <p:spPr bwMode="auto">
              <a:xfrm>
                <a:off x="3759" y="1622"/>
                <a:ext cx="1478" cy="360"/>
              </a:xfrm>
              <a:prstGeom prst="line">
                <a:avLst/>
              </a:prstGeom>
              <a:noFill/>
              <a:ln w="28575">
                <a:solidFill>
                  <a:srgbClr val="3333CC"/>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
            <p:nvSpPr>
              <p:cNvPr id="221" name="Rectangle 204">
                <a:extLst>
                  <a:ext uri="{FF2B5EF4-FFF2-40B4-BE49-F238E27FC236}">
                    <a16:creationId xmlns:a16="http://schemas.microsoft.com/office/drawing/2014/main" id="{7550E74D-2DAE-BC48-88DC-FF5E0936D8AA}"/>
                  </a:ext>
                </a:extLst>
              </p:cNvPr>
              <p:cNvSpPr>
                <a:spLocks noChangeArrowheads="1"/>
              </p:cNvSpPr>
              <p:nvPr/>
            </p:nvSpPr>
            <p:spPr bwMode="auto">
              <a:xfrm>
                <a:off x="4202" y="1673"/>
                <a:ext cx="548" cy="253"/>
              </a:xfrm>
              <a:prstGeom prst="rect">
                <a:avLst/>
              </a:prstGeom>
              <a:solidFill>
                <a:srgbClr val="FFFF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
            <p:nvSpPr>
              <p:cNvPr id="222" name="Text Box 205">
                <a:extLst>
                  <a:ext uri="{FF2B5EF4-FFF2-40B4-BE49-F238E27FC236}">
                    <a16:creationId xmlns:a16="http://schemas.microsoft.com/office/drawing/2014/main" id="{1863CB88-8ADD-294C-BE46-8D80EEB9E9FE}"/>
                  </a:ext>
                </a:extLst>
              </p:cNvPr>
              <p:cNvSpPr txBox="1">
                <a:spLocks noChangeArrowheads="1"/>
              </p:cNvSpPr>
              <p:nvPr/>
            </p:nvSpPr>
            <p:spPr bwMode="auto">
              <a:xfrm>
                <a:off x="3790" y="1706"/>
                <a:ext cx="1437" cy="19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Tahoma" charset="0"/>
                    <a:ea typeface="ＭＳ Ｐゴシック" charset="0"/>
                    <a:cs typeface="+mn-cs"/>
                  </a:rPr>
                  <a:t>Seq=100, 20 bytes of data</a:t>
                </a:r>
              </a:p>
            </p:txBody>
          </p:sp>
        </p:grpSp>
        <p:sp>
          <p:nvSpPr>
            <p:cNvPr id="230" name="Text Box 214">
              <a:extLst>
                <a:ext uri="{FF2B5EF4-FFF2-40B4-BE49-F238E27FC236}">
                  <a16:creationId xmlns:a16="http://schemas.microsoft.com/office/drawing/2014/main" id="{8333BF3A-4F52-4F44-921F-4BAD57A4119A}"/>
                </a:ext>
              </a:extLst>
            </p:cNvPr>
            <p:cNvSpPr txBox="1">
              <a:spLocks noChangeArrowheads="1"/>
            </p:cNvSpPr>
            <p:nvPr/>
          </p:nvSpPr>
          <p:spPr bwMode="auto">
            <a:xfrm>
              <a:off x="6306553" y="2187247"/>
              <a:ext cx="1266825" cy="304800"/>
            </a:xfrm>
            <a:prstGeom prst="rect">
              <a:avLst/>
            </a:prstGeom>
            <a:solidFill>
              <a:srgbClr val="FFFF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Tahoma" charset="0"/>
                  <a:ea typeface="ＭＳ Ｐゴシック" charset="0"/>
                  <a:cs typeface="+mn-cs"/>
                </a:rPr>
                <a:t>SendBase=92</a:t>
              </a:r>
            </a:p>
          </p:txBody>
        </p:sp>
      </p:grpSp>
      <p:grpSp>
        <p:nvGrpSpPr>
          <p:cNvPr id="231" name="Group 219">
            <a:extLst>
              <a:ext uri="{FF2B5EF4-FFF2-40B4-BE49-F238E27FC236}">
                <a16:creationId xmlns:a16="http://schemas.microsoft.com/office/drawing/2014/main" id="{2259D372-4B08-6D4E-A450-9719B81C5E51}"/>
              </a:ext>
            </a:extLst>
          </p:cNvPr>
          <p:cNvGrpSpPr>
            <a:grpSpLocks/>
          </p:cNvGrpSpPr>
          <p:nvPr/>
        </p:nvGrpSpPr>
        <p:grpSpPr bwMode="auto">
          <a:xfrm>
            <a:off x="7186028" y="1463347"/>
            <a:ext cx="630238" cy="533400"/>
            <a:chOff x="-44" y="1473"/>
            <a:chExt cx="981" cy="1105"/>
          </a:xfrm>
        </p:grpSpPr>
        <p:pic>
          <p:nvPicPr>
            <p:cNvPr id="232" name="Picture 220" descr="desktop_computer_stylized_medium">
              <a:extLst>
                <a:ext uri="{FF2B5EF4-FFF2-40B4-BE49-F238E27FC236}">
                  <a16:creationId xmlns:a16="http://schemas.microsoft.com/office/drawing/2014/main" id="{2D27C27D-9556-884F-AE7C-167179E6E0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3" name="Freeform 221">
              <a:extLst>
                <a:ext uri="{FF2B5EF4-FFF2-40B4-BE49-F238E27FC236}">
                  <a16:creationId xmlns:a16="http://schemas.microsoft.com/office/drawing/2014/main" id="{7E825289-4A0B-4346-8F90-2D5646E5B4C9}"/>
                </a:ext>
              </a:extLst>
            </p:cNvPr>
            <p:cNvSpPr>
              <a:spLocks/>
            </p:cNvSpPr>
            <p:nvPr/>
          </p:nvSpPr>
          <p:spPr bwMode="auto">
            <a:xfrm flipH="1">
              <a:off x="374" y="1579"/>
              <a:ext cx="477" cy="506"/>
            </a:xfrm>
            <a:custGeom>
              <a:avLst/>
              <a:gdLst>
                <a:gd name="T0" fmla="*/ 0 w 356"/>
                <a:gd name="T1" fmla="*/ 0 h 368"/>
                <a:gd name="T2" fmla="*/ 5595 w 356"/>
                <a:gd name="T3" fmla="*/ 341 h 368"/>
                <a:gd name="T4" fmla="*/ 6638 w 356"/>
                <a:gd name="T5" fmla="*/ 7113 h 368"/>
                <a:gd name="T6" fmla="*/ 1463 w 356"/>
                <a:gd name="T7" fmla="*/ 8895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grpSp>
        <p:nvGrpSpPr>
          <p:cNvPr id="234" name="Group 225">
            <a:extLst>
              <a:ext uri="{FF2B5EF4-FFF2-40B4-BE49-F238E27FC236}">
                <a16:creationId xmlns:a16="http://schemas.microsoft.com/office/drawing/2014/main" id="{E20B8076-92C2-A04F-B618-A3527994FF6A}"/>
              </a:ext>
            </a:extLst>
          </p:cNvPr>
          <p:cNvGrpSpPr>
            <a:grpSpLocks/>
          </p:cNvGrpSpPr>
          <p:nvPr/>
        </p:nvGrpSpPr>
        <p:grpSpPr bwMode="auto">
          <a:xfrm flipH="1">
            <a:off x="9753016" y="1469697"/>
            <a:ext cx="631825" cy="622300"/>
            <a:chOff x="-44" y="1473"/>
            <a:chExt cx="981" cy="1105"/>
          </a:xfrm>
        </p:grpSpPr>
        <p:pic>
          <p:nvPicPr>
            <p:cNvPr id="235" name="Picture 226" descr="desktop_computer_stylized_medium">
              <a:extLst>
                <a:ext uri="{FF2B5EF4-FFF2-40B4-BE49-F238E27FC236}">
                  <a16:creationId xmlns:a16="http://schemas.microsoft.com/office/drawing/2014/main" id="{892509C8-70E3-9344-BECE-67F22233D0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6" name="Freeform 227">
              <a:extLst>
                <a:ext uri="{FF2B5EF4-FFF2-40B4-BE49-F238E27FC236}">
                  <a16:creationId xmlns:a16="http://schemas.microsoft.com/office/drawing/2014/main" id="{36FE986B-8994-0941-B989-B811ADDEEE34}"/>
                </a:ext>
              </a:extLst>
            </p:cNvPr>
            <p:cNvSpPr>
              <a:spLocks/>
            </p:cNvSpPr>
            <p:nvPr/>
          </p:nvSpPr>
          <p:spPr bwMode="auto">
            <a:xfrm flipH="1">
              <a:off x="374" y="1579"/>
              <a:ext cx="477" cy="506"/>
            </a:xfrm>
            <a:custGeom>
              <a:avLst/>
              <a:gdLst>
                <a:gd name="T0" fmla="*/ 0 w 356"/>
                <a:gd name="T1" fmla="*/ 0 h 368"/>
                <a:gd name="T2" fmla="*/ 5595 w 356"/>
                <a:gd name="T3" fmla="*/ 341 h 368"/>
                <a:gd name="T4" fmla="*/ 6638 w 356"/>
                <a:gd name="T5" fmla="*/ 7113 h 368"/>
                <a:gd name="T6" fmla="*/ 1463 w 356"/>
                <a:gd name="T7" fmla="*/ 8895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grpSp>
        <p:nvGrpSpPr>
          <p:cNvPr id="237" name="Group 228">
            <a:extLst>
              <a:ext uri="{FF2B5EF4-FFF2-40B4-BE49-F238E27FC236}">
                <a16:creationId xmlns:a16="http://schemas.microsoft.com/office/drawing/2014/main" id="{F8939732-2442-144E-A5BB-23D63EE09D71}"/>
              </a:ext>
            </a:extLst>
          </p:cNvPr>
          <p:cNvGrpSpPr>
            <a:grpSpLocks/>
          </p:cNvGrpSpPr>
          <p:nvPr/>
        </p:nvGrpSpPr>
        <p:grpSpPr bwMode="auto">
          <a:xfrm>
            <a:off x="936832" y="1474460"/>
            <a:ext cx="630238" cy="533400"/>
            <a:chOff x="-44" y="1473"/>
            <a:chExt cx="981" cy="1105"/>
          </a:xfrm>
        </p:grpSpPr>
        <p:pic>
          <p:nvPicPr>
            <p:cNvPr id="238" name="Picture 229" descr="desktop_computer_stylized_medium">
              <a:extLst>
                <a:ext uri="{FF2B5EF4-FFF2-40B4-BE49-F238E27FC236}">
                  <a16:creationId xmlns:a16="http://schemas.microsoft.com/office/drawing/2014/main" id="{D7F5765B-05B0-5245-99DA-1820CD6FB8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9" name="Freeform 230">
              <a:extLst>
                <a:ext uri="{FF2B5EF4-FFF2-40B4-BE49-F238E27FC236}">
                  <a16:creationId xmlns:a16="http://schemas.microsoft.com/office/drawing/2014/main" id="{D897DE15-A97F-F848-8C0A-B28F47B33231}"/>
                </a:ext>
              </a:extLst>
            </p:cNvPr>
            <p:cNvSpPr>
              <a:spLocks/>
            </p:cNvSpPr>
            <p:nvPr/>
          </p:nvSpPr>
          <p:spPr bwMode="auto">
            <a:xfrm flipH="1">
              <a:off x="374" y="1579"/>
              <a:ext cx="477" cy="506"/>
            </a:xfrm>
            <a:custGeom>
              <a:avLst/>
              <a:gdLst>
                <a:gd name="T0" fmla="*/ 0 w 356"/>
                <a:gd name="T1" fmla="*/ 0 h 368"/>
                <a:gd name="T2" fmla="*/ 5595 w 356"/>
                <a:gd name="T3" fmla="*/ 341 h 368"/>
                <a:gd name="T4" fmla="*/ 6638 w 356"/>
                <a:gd name="T5" fmla="*/ 7113 h 368"/>
                <a:gd name="T6" fmla="*/ 1463 w 356"/>
                <a:gd name="T7" fmla="*/ 8895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grpSp>
        <p:nvGrpSpPr>
          <p:cNvPr id="240" name="Group 231">
            <a:extLst>
              <a:ext uri="{FF2B5EF4-FFF2-40B4-BE49-F238E27FC236}">
                <a16:creationId xmlns:a16="http://schemas.microsoft.com/office/drawing/2014/main" id="{E145A84A-1570-9C46-A817-B68A25E966D9}"/>
              </a:ext>
            </a:extLst>
          </p:cNvPr>
          <p:cNvGrpSpPr>
            <a:grpSpLocks/>
          </p:cNvGrpSpPr>
          <p:nvPr/>
        </p:nvGrpSpPr>
        <p:grpSpPr bwMode="auto">
          <a:xfrm flipH="1">
            <a:off x="3514932" y="1458585"/>
            <a:ext cx="709613" cy="600075"/>
            <a:chOff x="-44" y="1473"/>
            <a:chExt cx="981" cy="1105"/>
          </a:xfrm>
        </p:grpSpPr>
        <p:pic>
          <p:nvPicPr>
            <p:cNvPr id="241" name="Picture 232" descr="desktop_computer_stylized_medium">
              <a:extLst>
                <a:ext uri="{FF2B5EF4-FFF2-40B4-BE49-F238E27FC236}">
                  <a16:creationId xmlns:a16="http://schemas.microsoft.com/office/drawing/2014/main" id="{332C004D-ED3A-7348-8EC0-DF65AFEC65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2" name="Freeform 233">
              <a:extLst>
                <a:ext uri="{FF2B5EF4-FFF2-40B4-BE49-F238E27FC236}">
                  <a16:creationId xmlns:a16="http://schemas.microsoft.com/office/drawing/2014/main" id="{A74C9FB1-2D29-F14B-8569-8E203840CFB3}"/>
                </a:ext>
              </a:extLst>
            </p:cNvPr>
            <p:cNvSpPr>
              <a:spLocks/>
            </p:cNvSpPr>
            <p:nvPr/>
          </p:nvSpPr>
          <p:spPr bwMode="auto">
            <a:xfrm flipH="1">
              <a:off x="374" y="1579"/>
              <a:ext cx="477" cy="506"/>
            </a:xfrm>
            <a:custGeom>
              <a:avLst/>
              <a:gdLst>
                <a:gd name="T0" fmla="*/ 0 w 356"/>
                <a:gd name="T1" fmla="*/ 0 h 368"/>
                <a:gd name="T2" fmla="*/ 5595 w 356"/>
                <a:gd name="T3" fmla="*/ 341 h 368"/>
                <a:gd name="T4" fmla="*/ 6638 w 356"/>
                <a:gd name="T5" fmla="*/ 7113 h 368"/>
                <a:gd name="T6" fmla="*/ 1463 w 356"/>
                <a:gd name="T7" fmla="*/ 8895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sp>
        <p:nvSpPr>
          <p:cNvPr id="89" name="Slide Number Placeholder 2">
            <a:extLst>
              <a:ext uri="{FF2B5EF4-FFF2-40B4-BE49-F238E27FC236}">
                <a16:creationId xmlns:a16="http://schemas.microsoft.com/office/drawing/2014/main" id="{9219ABA9-4F40-D04C-A34A-87A2AE31AF28}"/>
              </a:ext>
            </a:extLst>
          </p:cNvPr>
          <p:cNvSpPr>
            <a:spLocks noGrp="1"/>
          </p:cNvSpPr>
          <p:nvPr>
            <p:ph type="sldNum" sz="quarter" idx="4"/>
          </p:nvPr>
        </p:nvSpPr>
        <p:spPr>
          <a:xfrm>
            <a:off x="9219616" y="6443089"/>
            <a:ext cx="2743200" cy="365125"/>
          </a:xfrm>
        </p:spPr>
        <p:txBody>
          <a:bodyPr/>
          <a:lstStyle/>
          <a:p>
            <a:r>
              <a:rPr lang="en-US" dirty="0"/>
              <a:t>Transport Layer: 3-</a:t>
            </a:r>
            <a:fld id="{C4204591-24BD-A542-B9D5-F8D8A88D2FEE}" type="slidenum">
              <a:rPr lang="en-US" smtClean="0"/>
              <a:pPr/>
              <a:t>13</a:t>
            </a:fld>
            <a:endParaRPr lang="en-US" dirty="0"/>
          </a:p>
        </p:txBody>
      </p:sp>
      <p:sp>
        <p:nvSpPr>
          <p:cNvPr id="3" name="TextBox 2">
            <a:extLst>
              <a:ext uri="{FF2B5EF4-FFF2-40B4-BE49-F238E27FC236}">
                <a16:creationId xmlns:a16="http://schemas.microsoft.com/office/drawing/2014/main" id="{7FD26107-79B0-981C-C2B9-D6D135FC43D7}"/>
              </a:ext>
            </a:extLst>
          </p:cNvPr>
          <p:cNvSpPr txBox="1"/>
          <p:nvPr/>
        </p:nvSpPr>
        <p:spPr>
          <a:xfrm>
            <a:off x="3724639" y="2336679"/>
            <a:ext cx="2100573" cy="1477328"/>
          </a:xfrm>
          <a:prstGeom prst="rect">
            <a:avLst/>
          </a:prstGeom>
          <a:noFill/>
        </p:spPr>
        <p:txBody>
          <a:bodyPr wrap="square" rtlCol="0">
            <a:spAutoFit/>
          </a:bodyPr>
          <a:lstStyle/>
          <a:p>
            <a:r>
              <a:rPr lang="en-GB" dirty="0"/>
              <a:t>1. </a:t>
            </a:r>
            <a:r>
              <a:rPr lang="en-GB" dirty="0" err="1"/>
              <a:t>HostB</a:t>
            </a:r>
            <a:r>
              <a:rPr lang="en-GB" dirty="0"/>
              <a:t> receives </a:t>
            </a:r>
            <a:r>
              <a:rPr lang="en-GB" dirty="0" err="1"/>
              <a:t>Seq</a:t>
            </a:r>
            <a:r>
              <a:rPr lang="en-GB" dirty="0"/>
              <a:t># 92-99 (8 Bytes), and expects the next received </a:t>
            </a:r>
            <a:r>
              <a:rPr lang="en-GB" dirty="0" err="1"/>
              <a:t>Seq</a:t>
            </a:r>
            <a:r>
              <a:rPr lang="en-GB" dirty="0"/>
              <a:t># to be 100</a:t>
            </a:r>
            <a:endParaRPr lang="en-SE" dirty="0"/>
          </a:p>
        </p:txBody>
      </p:sp>
      <p:sp>
        <p:nvSpPr>
          <p:cNvPr id="5" name="TextBox 4">
            <a:extLst>
              <a:ext uri="{FF2B5EF4-FFF2-40B4-BE49-F238E27FC236}">
                <a16:creationId xmlns:a16="http://schemas.microsoft.com/office/drawing/2014/main" id="{8E7600FF-AEE4-943C-9D51-445A18CC727A}"/>
              </a:ext>
            </a:extLst>
          </p:cNvPr>
          <p:cNvSpPr txBox="1"/>
          <p:nvPr/>
        </p:nvSpPr>
        <p:spPr>
          <a:xfrm>
            <a:off x="3778147" y="4228772"/>
            <a:ext cx="2100573" cy="1477328"/>
          </a:xfrm>
          <a:prstGeom prst="rect">
            <a:avLst/>
          </a:prstGeom>
          <a:noFill/>
        </p:spPr>
        <p:txBody>
          <a:bodyPr wrap="square" rtlCol="0">
            <a:spAutoFit/>
          </a:bodyPr>
          <a:lstStyle/>
          <a:p>
            <a:r>
              <a:rPr lang="en-GB" dirty="0"/>
              <a:t>3. </a:t>
            </a:r>
            <a:r>
              <a:rPr lang="en-GB" dirty="0" err="1"/>
              <a:t>HostB</a:t>
            </a:r>
            <a:r>
              <a:rPr lang="en-GB" dirty="0"/>
              <a:t> receives </a:t>
            </a:r>
            <a:r>
              <a:rPr lang="en-GB" dirty="0" err="1"/>
              <a:t>Seq</a:t>
            </a:r>
            <a:r>
              <a:rPr lang="en-GB" dirty="0"/>
              <a:t># 92-99 (8 Bytes), and expects the next received </a:t>
            </a:r>
            <a:r>
              <a:rPr lang="en-GB" dirty="0" err="1"/>
              <a:t>Seq</a:t>
            </a:r>
            <a:r>
              <a:rPr lang="en-GB" dirty="0"/>
              <a:t># to be 100</a:t>
            </a:r>
            <a:endParaRPr lang="en-SE" dirty="0"/>
          </a:p>
        </p:txBody>
      </p:sp>
      <p:sp>
        <p:nvSpPr>
          <p:cNvPr id="16" name="TextBox 15">
            <a:extLst>
              <a:ext uri="{FF2B5EF4-FFF2-40B4-BE49-F238E27FC236}">
                <a16:creationId xmlns:a16="http://schemas.microsoft.com/office/drawing/2014/main" id="{C345B54B-988C-F280-0F68-A7B437877CDE}"/>
              </a:ext>
            </a:extLst>
          </p:cNvPr>
          <p:cNvSpPr txBox="1"/>
          <p:nvPr/>
        </p:nvSpPr>
        <p:spPr>
          <a:xfrm>
            <a:off x="10092518" y="1613684"/>
            <a:ext cx="2100573" cy="1477328"/>
          </a:xfrm>
          <a:prstGeom prst="rect">
            <a:avLst/>
          </a:prstGeom>
          <a:noFill/>
        </p:spPr>
        <p:txBody>
          <a:bodyPr wrap="square" rtlCol="0">
            <a:spAutoFit/>
          </a:bodyPr>
          <a:lstStyle/>
          <a:p>
            <a:r>
              <a:rPr lang="en-GB" dirty="0"/>
              <a:t>1. </a:t>
            </a:r>
            <a:r>
              <a:rPr lang="en-GB" dirty="0" err="1"/>
              <a:t>HostB</a:t>
            </a:r>
            <a:r>
              <a:rPr lang="en-GB" dirty="0"/>
              <a:t> receives </a:t>
            </a:r>
            <a:r>
              <a:rPr lang="en-GB" dirty="0" err="1"/>
              <a:t>Seq</a:t>
            </a:r>
            <a:r>
              <a:rPr lang="en-GB" dirty="0"/>
              <a:t># 92-99 (8 Bytes), and expects the next received </a:t>
            </a:r>
            <a:r>
              <a:rPr lang="en-GB" dirty="0" err="1"/>
              <a:t>Seq</a:t>
            </a:r>
            <a:r>
              <a:rPr lang="en-GB" dirty="0"/>
              <a:t># to be 100</a:t>
            </a:r>
            <a:endParaRPr lang="en-SE" dirty="0"/>
          </a:p>
        </p:txBody>
      </p:sp>
      <p:sp>
        <p:nvSpPr>
          <p:cNvPr id="17" name="TextBox 16">
            <a:extLst>
              <a:ext uri="{FF2B5EF4-FFF2-40B4-BE49-F238E27FC236}">
                <a16:creationId xmlns:a16="http://schemas.microsoft.com/office/drawing/2014/main" id="{55BEAE89-BA72-A988-018D-35BE0F940512}"/>
              </a:ext>
            </a:extLst>
          </p:cNvPr>
          <p:cNvSpPr txBox="1"/>
          <p:nvPr/>
        </p:nvSpPr>
        <p:spPr>
          <a:xfrm>
            <a:off x="10083217" y="3046085"/>
            <a:ext cx="2100573" cy="1477328"/>
          </a:xfrm>
          <a:prstGeom prst="rect">
            <a:avLst/>
          </a:prstGeom>
          <a:noFill/>
        </p:spPr>
        <p:txBody>
          <a:bodyPr wrap="square" rtlCol="0">
            <a:spAutoFit/>
          </a:bodyPr>
          <a:lstStyle/>
          <a:p>
            <a:r>
              <a:rPr lang="en-GB" dirty="0"/>
              <a:t>2. </a:t>
            </a:r>
            <a:r>
              <a:rPr lang="en-GB" dirty="0" err="1"/>
              <a:t>HostB</a:t>
            </a:r>
            <a:r>
              <a:rPr lang="en-GB" dirty="0"/>
              <a:t> receives </a:t>
            </a:r>
            <a:r>
              <a:rPr lang="en-GB" dirty="0" err="1"/>
              <a:t>Seq</a:t>
            </a:r>
            <a:r>
              <a:rPr lang="en-GB" dirty="0"/>
              <a:t># 100-119 (20 Bytes), and expects the next received </a:t>
            </a:r>
            <a:r>
              <a:rPr lang="en-GB" dirty="0" err="1"/>
              <a:t>Seq</a:t>
            </a:r>
            <a:r>
              <a:rPr lang="en-GB" dirty="0"/>
              <a:t># to be 120</a:t>
            </a:r>
            <a:endParaRPr lang="en-SE" dirty="0"/>
          </a:p>
        </p:txBody>
      </p:sp>
      <p:sp>
        <p:nvSpPr>
          <p:cNvPr id="18" name="TextBox 17">
            <a:extLst>
              <a:ext uri="{FF2B5EF4-FFF2-40B4-BE49-F238E27FC236}">
                <a16:creationId xmlns:a16="http://schemas.microsoft.com/office/drawing/2014/main" id="{7918E8CB-8C11-60C4-100D-B6DFDC04525E}"/>
              </a:ext>
            </a:extLst>
          </p:cNvPr>
          <p:cNvSpPr txBox="1"/>
          <p:nvPr/>
        </p:nvSpPr>
        <p:spPr>
          <a:xfrm>
            <a:off x="10096802" y="4469590"/>
            <a:ext cx="2100573" cy="1837426"/>
          </a:xfrm>
          <a:prstGeom prst="rect">
            <a:avLst/>
          </a:prstGeom>
          <a:noFill/>
        </p:spPr>
        <p:txBody>
          <a:bodyPr wrap="square" rtlCol="0">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lang="en-GB" dirty="0"/>
              <a:t>4. </a:t>
            </a:r>
            <a:r>
              <a:rPr lang="en-GB" dirty="0" err="1"/>
              <a:t>HostB</a:t>
            </a:r>
            <a:r>
              <a:rPr lang="en-GB" dirty="0"/>
              <a:t> receives </a:t>
            </a:r>
            <a:r>
              <a:rPr lang="en-GB" dirty="0" err="1"/>
              <a:t>Seq</a:t>
            </a:r>
            <a:r>
              <a:rPr lang="en-GB" dirty="0"/>
              <a:t># 92-99 (8 Bytes). But it has already received up to </a:t>
            </a:r>
            <a:r>
              <a:rPr lang="en-GB" dirty="0" err="1"/>
              <a:t>Seq</a:t>
            </a:r>
            <a:r>
              <a:rPr lang="en-GB" dirty="0"/>
              <a:t># 119, so it </a:t>
            </a:r>
            <a:r>
              <a:rPr kumimoji="0" lang="en-US" sz="1800" b="0" i="0" u="none" strike="noStrike" kern="1200" cap="none" spc="0" normalizeH="0" baseline="0" noProof="0" dirty="0">
                <a:ln>
                  <a:noFill/>
                </a:ln>
                <a:effectLst/>
                <a:uLnTx/>
                <a:uFillTx/>
                <a:latin typeface="Calibri"/>
                <a:ea typeface="+mn-ea"/>
                <a:cs typeface="+mn-cs"/>
              </a:rPr>
              <a:t>sends </a:t>
            </a:r>
            <a:r>
              <a:rPr kumimoji="0" lang="en-US" sz="1800" b="0" i="0" u="none" strike="noStrike" kern="1200" cap="none" spc="0" normalizeH="0" baseline="0" noProof="0" dirty="0">
                <a:ln>
                  <a:noFill/>
                </a:ln>
                <a:solidFill>
                  <a:srgbClr val="FF0000"/>
                </a:solidFill>
                <a:effectLst/>
                <a:uLnTx/>
                <a:uFillTx/>
                <a:latin typeface="Calibri"/>
                <a:ea typeface="+mn-ea"/>
                <a:cs typeface="+mn-cs"/>
              </a:rPr>
              <a:t>cumulative </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Calibri"/>
                <a:ea typeface="+mn-ea"/>
                <a:cs typeface="+mn-cs"/>
              </a:rPr>
              <a:t>ACK</a:t>
            </a:r>
            <a:r>
              <a:rPr kumimoji="0" lang="en-US" sz="1800" b="0" i="0" u="none" strike="noStrike" kern="1200" cap="none" spc="0" normalizeH="0" baseline="0" noProof="0" dirty="0">
                <a:ln>
                  <a:noFill/>
                </a:ln>
                <a:effectLst/>
                <a:uLnTx/>
                <a:uFillTx/>
                <a:latin typeface="Calibri"/>
                <a:ea typeface="+mn-ea"/>
                <a:cs typeface="+mn-cs"/>
              </a:rPr>
              <a:t> for </a:t>
            </a:r>
            <a:r>
              <a:rPr lang="en-GB" dirty="0" err="1"/>
              <a:t>Seq</a:t>
            </a:r>
            <a:r>
              <a:rPr lang="en-GB" dirty="0"/>
              <a:t># </a:t>
            </a:r>
            <a:r>
              <a:rPr kumimoji="0" lang="en-US" sz="1800" b="0" i="0" u="none" strike="noStrike" kern="1200" cap="none" spc="0" normalizeH="0" baseline="0" noProof="0" dirty="0">
                <a:ln>
                  <a:noFill/>
                </a:ln>
                <a:effectLst/>
                <a:uLnTx/>
                <a:uFillTx/>
                <a:latin typeface="Calibri"/>
                <a:ea typeface="+mn-ea"/>
                <a:cs typeface="+mn-cs"/>
              </a:rPr>
              <a:t>120</a:t>
            </a:r>
          </a:p>
        </p:txBody>
      </p:sp>
      <p:sp>
        <p:nvSpPr>
          <p:cNvPr id="20" name="TextBox 19">
            <a:extLst>
              <a:ext uri="{FF2B5EF4-FFF2-40B4-BE49-F238E27FC236}">
                <a16:creationId xmlns:a16="http://schemas.microsoft.com/office/drawing/2014/main" id="{AE73DA0F-C69A-2BE5-7998-C40873B4F46E}"/>
              </a:ext>
            </a:extLst>
          </p:cNvPr>
          <p:cNvSpPr txBox="1"/>
          <p:nvPr/>
        </p:nvSpPr>
        <p:spPr>
          <a:xfrm>
            <a:off x="10159363" y="56151"/>
            <a:ext cx="1959639" cy="523220"/>
          </a:xfrm>
          <a:prstGeom prst="rect">
            <a:avLst/>
          </a:prstGeom>
          <a:ln w="38100"/>
        </p:spPr>
        <p:style>
          <a:lnRef idx="2">
            <a:schemeClr val="accent2">
              <a:shade val="15000"/>
            </a:schemeClr>
          </a:lnRef>
          <a:fillRef idx="1">
            <a:schemeClr val="accent2"/>
          </a:fillRef>
          <a:effectRef idx="0">
            <a:schemeClr val="accent2"/>
          </a:effectRef>
          <a:fontRef idx="minor">
            <a:schemeClr val="lt1"/>
          </a:fontRef>
        </p:style>
        <p:txBody>
          <a:bodyPr wrap="none" rtlCol="0">
            <a:spAutoFit/>
          </a:bodyPr>
          <a:lstStyle/>
          <a:p>
            <a:r>
              <a:rPr lang="en-US" sz="2800" dirty="0"/>
              <a:t>IMPORTANT</a:t>
            </a:r>
            <a:endParaRPr lang="en-SE" sz="2800" dirty="0"/>
          </a:p>
        </p:txBody>
      </p:sp>
      <p:sp>
        <p:nvSpPr>
          <p:cNvPr id="21" name="TextBox 20">
            <a:extLst>
              <a:ext uri="{FF2B5EF4-FFF2-40B4-BE49-F238E27FC236}">
                <a16:creationId xmlns:a16="http://schemas.microsoft.com/office/drawing/2014/main" id="{E3BA6E78-4CEA-50E4-2FD6-B4F5F0D8BA3A}"/>
              </a:ext>
            </a:extLst>
          </p:cNvPr>
          <p:cNvSpPr txBox="1"/>
          <p:nvPr/>
        </p:nvSpPr>
        <p:spPr>
          <a:xfrm>
            <a:off x="-10662" y="3918306"/>
            <a:ext cx="1509190" cy="1477328"/>
          </a:xfrm>
          <a:prstGeom prst="rect">
            <a:avLst/>
          </a:prstGeom>
          <a:noFill/>
        </p:spPr>
        <p:txBody>
          <a:bodyPr wrap="square" rtlCol="0">
            <a:spAutoFit/>
          </a:bodyPr>
          <a:lstStyle/>
          <a:p>
            <a:r>
              <a:rPr lang="en-GB" dirty="0"/>
              <a:t>2. </a:t>
            </a:r>
            <a:r>
              <a:rPr lang="en-GB" dirty="0" err="1"/>
              <a:t>HostA</a:t>
            </a:r>
            <a:r>
              <a:rPr lang="en-GB" dirty="0"/>
              <a:t> times out and resends </a:t>
            </a:r>
            <a:r>
              <a:rPr lang="en-GB" dirty="0" err="1"/>
              <a:t>Seq</a:t>
            </a:r>
            <a:r>
              <a:rPr lang="en-GB" dirty="0"/>
              <a:t># 92-99 (8 Bytes).</a:t>
            </a:r>
          </a:p>
        </p:txBody>
      </p:sp>
      <p:sp>
        <p:nvSpPr>
          <p:cNvPr id="22" name="TextBox 21">
            <a:extLst>
              <a:ext uri="{FF2B5EF4-FFF2-40B4-BE49-F238E27FC236}">
                <a16:creationId xmlns:a16="http://schemas.microsoft.com/office/drawing/2014/main" id="{119B069A-5E64-DD07-30D7-C5B02A5DE414}"/>
              </a:ext>
            </a:extLst>
          </p:cNvPr>
          <p:cNvSpPr txBox="1"/>
          <p:nvPr/>
        </p:nvSpPr>
        <p:spPr>
          <a:xfrm>
            <a:off x="5977839" y="2974647"/>
            <a:ext cx="1509190" cy="1477328"/>
          </a:xfrm>
          <a:prstGeom prst="rect">
            <a:avLst/>
          </a:prstGeom>
          <a:noFill/>
        </p:spPr>
        <p:txBody>
          <a:bodyPr wrap="square" rtlCol="0">
            <a:spAutoFit/>
          </a:bodyPr>
          <a:lstStyle/>
          <a:p>
            <a:r>
              <a:rPr lang="en-GB" dirty="0"/>
              <a:t>3. </a:t>
            </a:r>
            <a:r>
              <a:rPr lang="en-GB" dirty="0" err="1"/>
              <a:t>HostA</a:t>
            </a:r>
            <a:r>
              <a:rPr lang="en-GB" dirty="0"/>
              <a:t> times out and resends </a:t>
            </a:r>
            <a:r>
              <a:rPr lang="en-GB" dirty="0" err="1"/>
              <a:t>Seq</a:t>
            </a:r>
            <a:r>
              <a:rPr lang="en-GB" dirty="0"/>
              <a:t># 92-99 (8 Bytes).</a:t>
            </a:r>
          </a:p>
        </p:txBody>
      </p:sp>
    </p:spTree>
    <p:extLst>
      <p:ext uri="{BB962C8B-B14F-4D97-AF65-F5344CB8AC3E}">
        <p14:creationId xmlns:p14="http://schemas.microsoft.com/office/powerpoint/2010/main" val="4238811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dissolve">
                                      <p:cBhvr>
                                        <p:cTn id="16" dur="500"/>
                                        <p:tgtEl>
                                          <p:spTgt spid="7"/>
                                        </p:tgtEl>
                                      </p:cBhvr>
                                    </p:animEffect>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1000"/>
                            </p:stCondLst>
                            <p:childTnLst>
                              <p:par>
                                <p:cTn id="22" presetID="22" presetClass="entr" presetSubtype="2" fill="hold"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right)">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wipe(left)">
                                      <p:cBhvr>
                                        <p:cTn id="41" dur="500"/>
                                        <p:tgtEl>
                                          <p:spTgt spid="11"/>
                                        </p:tgtEl>
                                      </p:cBhvr>
                                    </p:animEffect>
                                  </p:childTnLst>
                                </p:cTn>
                              </p:par>
                            </p:childTnLst>
                          </p:cTn>
                        </p:par>
                        <p:par>
                          <p:cTn id="42" fill="hold">
                            <p:stCondLst>
                              <p:cond delay="500"/>
                            </p:stCondLst>
                            <p:childTnLst>
                              <p:par>
                                <p:cTn id="43" presetID="22" presetClass="entr" presetSubtype="2" fill="hold" nodeType="after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wipe(right)">
                                      <p:cBhvr>
                                        <p:cTn id="45" dur="500"/>
                                        <p:tgtEl>
                                          <p:spTgt spid="12"/>
                                        </p:tgtEl>
                                      </p:cBhvr>
                                    </p:animEffect>
                                  </p:childTnLst>
                                </p:cTn>
                              </p:par>
                            </p:childTnLst>
                          </p:cTn>
                        </p:par>
                        <p:par>
                          <p:cTn id="46" fill="hold">
                            <p:stCondLst>
                              <p:cond delay="1000"/>
                            </p:stCondLst>
                            <p:childTnLst>
                              <p:par>
                                <p:cTn id="47" presetID="9" presetClass="entr" presetSubtype="0"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dissolve">
                                      <p:cBhvr>
                                        <p:cTn id="49" dur="500"/>
                                        <p:tgtEl>
                                          <p:spTgt spid="14"/>
                                        </p:tgtEl>
                                      </p:cBhvr>
                                    </p:animEffect>
                                  </p:childTnLst>
                                </p:cTn>
                              </p:par>
                            </p:childTnLst>
                          </p:cTn>
                        </p:par>
                      </p:childTnLst>
                    </p:cTn>
                  </p:par>
                  <p:par>
                    <p:cTn id="50" fill="hold">
                      <p:stCondLst>
                        <p:cond delay="indefinite"/>
                      </p:stCondLst>
                      <p:childTnLst>
                        <p:par>
                          <p:cTn id="51" fill="hold">
                            <p:stCondLst>
                              <p:cond delay="0"/>
                            </p:stCondLst>
                            <p:childTnLst>
                              <p:par>
                                <p:cTn id="52" presetID="9" presetClass="entr" presetSubtype="0" fill="hold" nodeType="clickEffect">
                                  <p:stCondLst>
                                    <p:cond delay="0"/>
                                  </p:stCondLst>
                                  <p:childTnLst>
                                    <p:set>
                                      <p:cBhvr>
                                        <p:cTn id="53" dur="1" fill="hold">
                                          <p:stCondLst>
                                            <p:cond delay="0"/>
                                          </p:stCondLst>
                                        </p:cTn>
                                        <p:tgtEl>
                                          <p:spTgt spid="10"/>
                                        </p:tgtEl>
                                        <p:attrNameLst>
                                          <p:attrName>style.visibility</p:attrName>
                                        </p:attrNameLst>
                                      </p:cBhvr>
                                      <p:to>
                                        <p:strVal val="visible"/>
                                      </p:to>
                                    </p:set>
                                    <p:animEffect transition="in" filter="dissolve">
                                      <p:cBhvr>
                                        <p:cTn id="54" dur="500"/>
                                        <p:tgtEl>
                                          <p:spTgt spid="10"/>
                                        </p:tgtEl>
                                      </p:cBhvr>
                                    </p:animEffect>
                                  </p:childTnLst>
                                </p:cTn>
                              </p:par>
                            </p:childTnLst>
                          </p:cTn>
                        </p:par>
                        <p:par>
                          <p:cTn id="55" fill="hold">
                            <p:stCondLst>
                              <p:cond delay="500"/>
                            </p:stCondLst>
                            <p:childTnLst>
                              <p:par>
                                <p:cTn id="56" presetID="22" presetClass="entr" presetSubtype="8"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wipe(left)">
                                      <p:cBhvr>
                                        <p:cTn id="58" dur="500"/>
                                        <p:tgtEl>
                                          <p:spTgt spid="13"/>
                                        </p:tgtEl>
                                      </p:cBhvr>
                                    </p:animEffect>
                                  </p:childTnLst>
                                </p:cTn>
                              </p:par>
                            </p:childTnLst>
                          </p:cTn>
                        </p:par>
                        <p:par>
                          <p:cTn id="59" fill="hold">
                            <p:stCondLst>
                              <p:cond delay="1000"/>
                            </p:stCondLst>
                            <p:childTnLst>
                              <p:par>
                                <p:cTn id="60" presetID="22" presetClass="entr" presetSubtype="2" fill="hold"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wipe(right)">
                                      <p:cBhvr>
                                        <p:cTn id="62" dur="500"/>
                                        <p:tgtEl>
                                          <p:spTgt spid="15"/>
                                        </p:tgtEl>
                                      </p:cBhvr>
                                    </p:animEffect>
                                  </p:childTnLst>
                                </p:cTn>
                              </p:par>
                            </p:childTnLst>
                          </p:cTn>
                        </p:par>
                        <p:par>
                          <p:cTn id="63" fill="hold">
                            <p:stCondLst>
                              <p:cond delay="1500"/>
                            </p:stCondLst>
                            <p:childTnLst>
                              <p:par>
                                <p:cTn id="64" presetID="9" presetClass="entr" presetSubtype="0" fill="hold" grpId="0" nodeType="afterEffect">
                                  <p:stCondLst>
                                    <p:cond delay="0"/>
                                  </p:stCondLst>
                                  <p:childTnLst>
                                    <p:set>
                                      <p:cBhvr>
                                        <p:cTn id="65" dur="1" fill="hold">
                                          <p:stCondLst>
                                            <p:cond delay="0"/>
                                          </p:stCondLst>
                                        </p:cTn>
                                        <p:tgtEl>
                                          <p:spTgt spid="229"/>
                                        </p:tgtEl>
                                        <p:attrNameLst>
                                          <p:attrName>style.visibility</p:attrName>
                                        </p:attrNameLst>
                                      </p:cBhvr>
                                      <p:to>
                                        <p:strVal val="visible"/>
                                      </p:to>
                                    </p:set>
                                    <p:animEffect transition="in" filter="dissolve">
                                      <p:cBhvr>
                                        <p:cTn id="66" dur="500"/>
                                        <p:tgtEl>
                                          <p:spTgt spid="229"/>
                                        </p:tgtEl>
                                      </p:cBhvr>
                                    </p:animEffec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16"/>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17"/>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22"/>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9" grpId="0"/>
      <p:bldP spid="3" grpId="0"/>
      <p:bldP spid="5" grpId="0"/>
      <p:bldP spid="16" grpId="0"/>
      <p:bldP spid="17" grpId="0"/>
      <p:bldP spid="18" grpId="0"/>
      <p:bldP spid="21" grpId="0"/>
      <p:bldP spid="2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8690" y="289325"/>
            <a:ext cx="11393310" cy="894622"/>
          </a:xfrm>
        </p:spPr>
        <p:txBody>
          <a:bodyPr>
            <a:normAutofit/>
          </a:bodyPr>
          <a:lstStyle/>
          <a:p>
            <a:r>
              <a:rPr lang="en-US" sz="4800" dirty="0"/>
              <a:t>TCP: retransmission scenarios</a:t>
            </a:r>
            <a:endParaRPr lang="en-US" sz="4400" b="0" dirty="0"/>
          </a:p>
        </p:txBody>
      </p:sp>
      <p:sp>
        <p:nvSpPr>
          <p:cNvPr id="121" name="Line 36">
            <a:extLst>
              <a:ext uri="{FF2B5EF4-FFF2-40B4-BE49-F238E27FC236}">
                <a16:creationId xmlns:a16="http://schemas.microsoft.com/office/drawing/2014/main" id="{CCBE06AD-8A86-F04F-8691-D7894B915278}"/>
              </a:ext>
            </a:extLst>
          </p:cNvPr>
          <p:cNvSpPr>
            <a:spLocks noChangeShapeType="1"/>
          </p:cNvSpPr>
          <p:nvPr/>
        </p:nvSpPr>
        <p:spPr bwMode="auto">
          <a:xfrm>
            <a:off x="2445033" y="2266266"/>
            <a:ext cx="2346325" cy="571500"/>
          </a:xfrm>
          <a:prstGeom prst="line">
            <a:avLst/>
          </a:prstGeom>
          <a:noFill/>
          <a:ln w="28575">
            <a:solidFill>
              <a:srgbClr val="3333CC"/>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
        <p:nvSpPr>
          <p:cNvPr id="123" name="Text Box 39">
            <a:extLst>
              <a:ext uri="{FF2B5EF4-FFF2-40B4-BE49-F238E27FC236}">
                <a16:creationId xmlns:a16="http://schemas.microsoft.com/office/drawing/2014/main" id="{97669ECF-79A1-4D41-8748-0027E9432529}"/>
              </a:ext>
            </a:extLst>
          </p:cNvPr>
          <p:cNvSpPr txBox="1">
            <a:spLocks noChangeArrowheads="1"/>
          </p:cNvSpPr>
          <p:nvPr/>
        </p:nvSpPr>
        <p:spPr bwMode="auto">
          <a:xfrm>
            <a:off x="4370670" y="1094691"/>
            <a:ext cx="773113" cy="33655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rPr>
              <a:t>Host B</a:t>
            </a:r>
          </a:p>
        </p:txBody>
      </p:sp>
      <p:sp>
        <p:nvSpPr>
          <p:cNvPr id="124" name="Text Box 43">
            <a:extLst>
              <a:ext uri="{FF2B5EF4-FFF2-40B4-BE49-F238E27FC236}">
                <a16:creationId xmlns:a16="http://schemas.microsoft.com/office/drawing/2014/main" id="{0992C83B-4206-984D-AB17-6BDBF1D64593}"/>
              </a:ext>
            </a:extLst>
          </p:cNvPr>
          <p:cNvSpPr txBox="1">
            <a:spLocks noChangeArrowheads="1"/>
          </p:cNvSpPr>
          <p:nvPr/>
        </p:nvSpPr>
        <p:spPr bwMode="auto">
          <a:xfrm>
            <a:off x="2049745" y="1124854"/>
            <a:ext cx="776288" cy="33655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rPr>
              <a:t>Host A</a:t>
            </a:r>
          </a:p>
        </p:txBody>
      </p:sp>
      <p:sp>
        <p:nvSpPr>
          <p:cNvPr id="125" name="Rectangle 44">
            <a:extLst>
              <a:ext uri="{FF2B5EF4-FFF2-40B4-BE49-F238E27FC236}">
                <a16:creationId xmlns:a16="http://schemas.microsoft.com/office/drawing/2014/main" id="{831F8853-027A-294B-AA6D-ACCABA945CDE}"/>
              </a:ext>
            </a:extLst>
          </p:cNvPr>
          <p:cNvSpPr>
            <a:spLocks noChangeArrowheads="1"/>
          </p:cNvSpPr>
          <p:nvPr/>
        </p:nvSpPr>
        <p:spPr bwMode="auto">
          <a:xfrm>
            <a:off x="3148295" y="2347229"/>
            <a:ext cx="869950" cy="401637"/>
          </a:xfrm>
          <a:prstGeom prst="rect">
            <a:avLst/>
          </a:prstGeom>
          <a:solidFill>
            <a:srgbClr val="FFFF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
        <p:nvSpPr>
          <p:cNvPr id="126" name="Text Box 45">
            <a:extLst>
              <a:ext uri="{FF2B5EF4-FFF2-40B4-BE49-F238E27FC236}">
                <a16:creationId xmlns:a16="http://schemas.microsoft.com/office/drawing/2014/main" id="{8D027E41-059B-A348-B661-6F2DD0666670}"/>
              </a:ext>
            </a:extLst>
          </p:cNvPr>
          <p:cNvSpPr txBox="1">
            <a:spLocks noChangeArrowheads="1"/>
          </p:cNvSpPr>
          <p:nvPr/>
        </p:nvSpPr>
        <p:spPr bwMode="auto">
          <a:xfrm>
            <a:off x="2589495" y="2399616"/>
            <a:ext cx="2085975" cy="3048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Tahoma" charset="0"/>
                <a:ea typeface="ＭＳ Ｐゴシック" charset="0"/>
                <a:cs typeface="+mn-cs"/>
              </a:rPr>
              <a:t>Seq=92, 8 bytes of data</a:t>
            </a:r>
          </a:p>
        </p:txBody>
      </p:sp>
      <p:sp>
        <p:nvSpPr>
          <p:cNvPr id="130" name="Line 49">
            <a:extLst>
              <a:ext uri="{FF2B5EF4-FFF2-40B4-BE49-F238E27FC236}">
                <a16:creationId xmlns:a16="http://schemas.microsoft.com/office/drawing/2014/main" id="{7554A1BA-7B17-9947-9957-0D23896F869A}"/>
              </a:ext>
            </a:extLst>
          </p:cNvPr>
          <p:cNvSpPr>
            <a:spLocks noChangeShapeType="1"/>
          </p:cNvSpPr>
          <p:nvPr/>
        </p:nvSpPr>
        <p:spPr bwMode="auto">
          <a:xfrm>
            <a:off x="2424395" y="2024966"/>
            <a:ext cx="0" cy="3525838"/>
          </a:xfrm>
          <a:prstGeom prst="line">
            <a:avLst/>
          </a:prstGeom>
          <a:noFill/>
          <a:ln w="9525">
            <a:solidFill>
              <a:srgbClr val="80808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
        <p:nvSpPr>
          <p:cNvPr id="131" name="Line 50">
            <a:extLst>
              <a:ext uri="{FF2B5EF4-FFF2-40B4-BE49-F238E27FC236}">
                <a16:creationId xmlns:a16="http://schemas.microsoft.com/office/drawing/2014/main" id="{CBDA8AA8-732F-A344-BAE1-68752D7E6D4A}"/>
              </a:ext>
            </a:extLst>
          </p:cNvPr>
          <p:cNvSpPr>
            <a:spLocks noChangeShapeType="1"/>
          </p:cNvSpPr>
          <p:nvPr/>
        </p:nvSpPr>
        <p:spPr bwMode="auto">
          <a:xfrm>
            <a:off x="4829458" y="2020204"/>
            <a:ext cx="0" cy="3538537"/>
          </a:xfrm>
          <a:prstGeom prst="line">
            <a:avLst/>
          </a:prstGeom>
          <a:noFill/>
          <a:ln w="9525">
            <a:solidFill>
              <a:srgbClr val="80808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grpSp>
        <p:nvGrpSpPr>
          <p:cNvPr id="5" name="Group 4">
            <a:extLst>
              <a:ext uri="{FF2B5EF4-FFF2-40B4-BE49-F238E27FC236}">
                <a16:creationId xmlns:a16="http://schemas.microsoft.com/office/drawing/2014/main" id="{15CBAF7E-F641-074E-A960-6453A9AD2BBF}"/>
              </a:ext>
            </a:extLst>
          </p:cNvPr>
          <p:cNvGrpSpPr/>
          <p:nvPr/>
        </p:nvGrpSpPr>
        <p:grpSpPr>
          <a:xfrm>
            <a:off x="2414870" y="4349066"/>
            <a:ext cx="2652713" cy="879475"/>
            <a:chOff x="2035037" y="4444549"/>
            <a:chExt cx="2652713" cy="879475"/>
          </a:xfrm>
        </p:grpSpPr>
        <p:sp>
          <p:nvSpPr>
            <p:cNvPr id="120" name="Line 35">
              <a:extLst>
                <a:ext uri="{FF2B5EF4-FFF2-40B4-BE49-F238E27FC236}">
                  <a16:creationId xmlns:a16="http://schemas.microsoft.com/office/drawing/2014/main" id="{2F729834-AA00-3F49-9DAA-5799D25FBE77}"/>
                </a:ext>
              </a:extLst>
            </p:cNvPr>
            <p:cNvSpPr>
              <a:spLocks noChangeShapeType="1"/>
            </p:cNvSpPr>
            <p:nvPr/>
          </p:nvSpPr>
          <p:spPr bwMode="auto">
            <a:xfrm>
              <a:off x="2063612" y="4444549"/>
              <a:ext cx="2441575" cy="665163"/>
            </a:xfrm>
            <a:prstGeom prst="line">
              <a:avLst/>
            </a:prstGeom>
            <a:noFill/>
            <a:ln w="28575">
              <a:solidFill>
                <a:srgbClr val="3333CC"/>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
          <p:nvSpPr>
            <p:cNvPr id="132" name="Rectangle 51">
              <a:extLst>
                <a:ext uri="{FF2B5EF4-FFF2-40B4-BE49-F238E27FC236}">
                  <a16:creationId xmlns:a16="http://schemas.microsoft.com/office/drawing/2014/main" id="{5452ECDA-B3E0-374F-AC96-350658E75BBD}"/>
                </a:ext>
              </a:extLst>
            </p:cNvPr>
            <p:cNvSpPr>
              <a:spLocks noChangeArrowheads="1"/>
            </p:cNvSpPr>
            <p:nvPr/>
          </p:nvSpPr>
          <p:spPr bwMode="auto">
            <a:xfrm>
              <a:off x="2760525" y="4517574"/>
              <a:ext cx="933450" cy="508000"/>
            </a:xfrm>
            <a:prstGeom prst="rect">
              <a:avLst/>
            </a:prstGeom>
            <a:solidFill>
              <a:srgbClr val="FFFF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
          <p:nvSpPr>
            <p:cNvPr id="133" name="Text Box 52">
              <a:extLst>
                <a:ext uri="{FF2B5EF4-FFF2-40B4-BE49-F238E27FC236}">
                  <a16:creationId xmlns:a16="http://schemas.microsoft.com/office/drawing/2014/main" id="{CE55EEB5-1B37-394C-A536-E0960B386C84}"/>
                </a:ext>
              </a:extLst>
            </p:cNvPr>
            <p:cNvSpPr txBox="1">
              <a:spLocks noChangeArrowheads="1"/>
            </p:cNvSpPr>
            <p:nvPr/>
          </p:nvSpPr>
          <p:spPr bwMode="auto">
            <a:xfrm>
              <a:off x="2035037" y="4604887"/>
              <a:ext cx="2652713" cy="3048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Tahoma" charset="0"/>
                  <a:ea typeface="ＭＳ Ｐゴシック" charset="0"/>
                  <a:cs typeface="+mn-cs"/>
                </a:rPr>
                <a:t>Seq=120,  15 bytes of data</a:t>
              </a:r>
            </a:p>
          </p:txBody>
        </p:sp>
        <p:sp>
          <p:nvSpPr>
            <p:cNvPr id="134" name="Rectangle 55">
              <a:extLst>
                <a:ext uri="{FF2B5EF4-FFF2-40B4-BE49-F238E27FC236}">
                  <a16:creationId xmlns:a16="http://schemas.microsoft.com/office/drawing/2014/main" id="{448E8CE2-468E-C147-BBB6-851B8973F0A4}"/>
                </a:ext>
              </a:extLst>
            </p:cNvPr>
            <p:cNvSpPr>
              <a:spLocks noChangeArrowheads="1"/>
            </p:cNvSpPr>
            <p:nvPr/>
          </p:nvSpPr>
          <p:spPr bwMode="auto">
            <a:xfrm>
              <a:off x="2871650" y="5077962"/>
              <a:ext cx="747712" cy="246062"/>
            </a:xfrm>
            <a:prstGeom prst="rect">
              <a:avLst/>
            </a:prstGeom>
            <a:solidFill>
              <a:srgbClr val="FFFF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grpSp>
      <p:grpSp>
        <p:nvGrpSpPr>
          <p:cNvPr id="143" name="Group 63">
            <a:extLst>
              <a:ext uri="{FF2B5EF4-FFF2-40B4-BE49-F238E27FC236}">
                <a16:creationId xmlns:a16="http://schemas.microsoft.com/office/drawing/2014/main" id="{C3C010AE-BE43-6F47-963B-D6CB3155D42B}"/>
              </a:ext>
            </a:extLst>
          </p:cNvPr>
          <p:cNvGrpSpPr>
            <a:grpSpLocks/>
          </p:cNvGrpSpPr>
          <p:nvPr/>
        </p:nvGrpSpPr>
        <p:grpSpPr bwMode="auto">
          <a:xfrm>
            <a:off x="2430745" y="2652029"/>
            <a:ext cx="2346325" cy="571500"/>
            <a:chOff x="3759" y="1622"/>
            <a:chExt cx="1478" cy="360"/>
          </a:xfrm>
        </p:grpSpPr>
        <p:sp>
          <p:nvSpPr>
            <p:cNvPr id="144" name="Line 64">
              <a:extLst>
                <a:ext uri="{FF2B5EF4-FFF2-40B4-BE49-F238E27FC236}">
                  <a16:creationId xmlns:a16="http://schemas.microsoft.com/office/drawing/2014/main" id="{1530CC4E-B289-DB44-8685-B440E2B60DE1}"/>
                </a:ext>
              </a:extLst>
            </p:cNvPr>
            <p:cNvSpPr>
              <a:spLocks noChangeShapeType="1"/>
            </p:cNvSpPr>
            <p:nvPr/>
          </p:nvSpPr>
          <p:spPr bwMode="auto">
            <a:xfrm>
              <a:off x="3759" y="1622"/>
              <a:ext cx="1478" cy="360"/>
            </a:xfrm>
            <a:prstGeom prst="line">
              <a:avLst/>
            </a:prstGeom>
            <a:noFill/>
            <a:ln w="28575">
              <a:solidFill>
                <a:srgbClr val="3333CC"/>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
          <p:nvSpPr>
            <p:cNvPr id="145" name="Rectangle 65">
              <a:extLst>
                <a:ext uri="{FF2B5EF4-FFF2-40B4-BE49-F238E27FC236}">
                  <a16:creationId xmlns:a16="http://schemas.microsoft.com/office/drawing/2014/main" id="{FE817F64-FB48-EB47-B984-31AC87976FF4}"/>
                </a:ext>
              </a:extLst>
            </p:cNvPr>
            <p:cNvSpPr>
              <a:spLocks noChangeArrowheads="1"/>
            </p:cNvSpPr>
            <p:nvPr/>
          </p:nvSpPr>
          <p:spPr bwMode="auto">
            <a:xfrm>
              <a:off x="4202" y="1673"/>
              <a:ext cx="548" cy="253"/>
            </a:xfrm>
            <a:prstGeom prst="rect">
              <a:avLst/>
            </a:prstGeom>
            <a:solidFill>
              <a:srgbClr val="FFFF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
          <p:nvSpPr>
            <p:cNvPr id="146" name="Text Box 66">
              <a:extLst>
                <a:ext uri="{FF2B5EF4-FFF2-40B4-BE49-F238E27FC236}">
                  <a16:creationId xmlns:a16="http://schemas.microsoft.com/office/drawing/2014/main" id="{F1525CD3-6EAD-8B46-AE7B-D63A2D957330}"/>
                </a:ext>
              </a:extLst>
            </p:cNvPr>
            <p:cNvSpPr txBox="1">
              <a:spLocks noChangeArrowheads="1"/>
            </p:cNvSpPr>
            <p:nvPr/>
          </p:nvSpPr>
          <p:spPr bwMode="auto">
            <a:xfrm>
              <a:off x="3790" y="1706"/>
              <a:ext cx="1437" cy="19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Tahoma" charset="0"/>
                  <a:ea typeface="ＭＳ Ｐゴシック" charset="0"/>
                  <a:cs typeface="+mn-cs"/>
                </a:rPr>
                <a:t>Seq=100, 20 bytes of data</a:t>
              </a:r>
            </a:p>
          </p:txBody>
        </p:sp>
      </p:grpSp>
      <p:grpSp>
        <p:nvGrpSpPr>
          <p:cNvPr id="4" name="Group 3">
            <a:extLst>
              <a:ext uri="{FF2B5EF4-FFF2-40B4-BE49-F238E27FC236}">
                <a16:creationId xmlns:a16="http://schemas.microsoft.com/office/drawing/2014/main" id="{AEA8CEC7-4316-034E-9A10-D1758AB5C1E8}"/>
              </a:ext>
            </a:extLst>
          </p:cNvPr>
          <p:cNvGrpSpPr/>
          <p:nvPr/>
        </p:nvGrpSpPr>
        <p:grpSpPr>
          <a:xfrm>
            <a:off x="2435508" y="2928254"/>
            <a:ext cx="2324100" cy="1381125"/>
            <a:chOff x="2030275" y="3011037"/>
            <a:chExt cx="2324100" cy="1381125"/>
          </a:xfrm>
        </p:grpSpPr>
        <p:sp>
          <p:nvSpPr>
            <p:cNvPr id="118" name="Text Box 22">
              <a:extLst>
                <a:ext uri="{FF2B5EF4-FFF2-40B4-BE49-F238E27FC236}">
                  <a16:creationId xmlns:a16="http://schemas.microsoft.com/office/drawing/2014/main" id="{26DC4EAE-1D60-F74E-A59A-4591BEF7DB8A}"/>
                </a:ext>
              </a:extLst>
            </p:cNvPr>
            <p:cNvSpPr txBox="1">
              <a:spLocks noChangeArrowheads="1"/>
            </p:cNvSpPr>
            <p:nvPr/>
          </p:nvSpPr>
          <p:spPr bwMode="auto">
            <a:xfrm>
              <a:off x="2654162" y="3372987"/>
              <a:ext cx="358775"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0" cap="none" spc="0" normalizeH="0" baseline="0" noProof="0" dirty="0">
                  <a:ln>
                    <a:noFill/>
                  </a:ln>
                  <a:solidFill>
                    <a:srgbClr val="FF0000"/>
                  </a:solidFill>
                  <a:effectLst/>
                  <a:uLnTx/>
                  <a:uFillTx/>
                  <a:latin typeface="Tahoma" charset="0"/>
                  <a:ea typeface="ＭＳ Ｐゴシック" charset="0"/>
                  <a:cs typeface="+mn-cs"/>
                </a:rPr>
                <a:t>X</a:t>
              </a:r>
            </a:p>
          </p:txBody>
        </p:sp>
        <p:sp>
          <p:nvSpPr>
            <p:cNvPr id="122" name="Line 37">
              <a:extLst>
                <a:ext uri="{FF2B5EF4-FFF2-40B4-BE49-F238E27FC236}">
                  <a16:creationId xmlns:a16="http://schemas.microsoft.com/office/drawing/2014/main" id="{F82F123D-402E-6549-ACF5-E00DB455230B}"/>
                </a:ext>
              </a:extLst>
            </p:cNvPr>
            <p:cNvSpPr>
              <a:spLocks noChangeShapeType="1"/>
            </p:cNvSpPr>
            <p:nvPr/>
          </p:nvSpPr>
          <p:spPr bwMode="auto">
            <a:xfrm flipH="1">
              <a:off x="2917687" y="3011037"/>
              <a:ext cx="1431925" cy="573087"/>
            </a:xfrm>
            <a:prstGeom prst="line">
              <a:avLst/>
            </a:prstGeom>
            <a:noFill/>
            <a:ln w="28575">
              <a:solidFill>
                <a:srgbClr val="3333CC"/>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grpSp>
          <p:nvGrpSpPr>
            <p:cNvPr id="127" name="Group 46">
              <a:extLst>
                <a:ext uri="{FF2B5EF4-FFF2-40B4-BE49-F238E27FC236}">
                  <a16:creationId xmlns:a16="http://schemas.microsoft.com/office/drawing/2014/main" id="{324855DF-61E7-B748-8BCC-0D83D44C7E23}"/>
                </a:ext>
              </a:extLst>
            </p:cNvPr>
            <p:cNvGrpSpPr>
              <a:grpSpLocks/>
            </p:cNvGrpSpPr>
            <p:nvPr/>
          </p:nvGrpSpPr>
          <p:grpSpPr bwMode="auto">
            <a:xfrm>
              <a:off x="2939912" y="3211062"/>
              <a:ext cx="949325" cy="304800"/>
              <a:chOff x="4215" y="2253"/>
              <a:chExt cx="598" cy="192"/>
            </a:xfrm>
          </p:grpSpPr>
          <p:sp>
            <p:nvSpPr>
              <p:cNvPr id="128" name="Rectangle 47">
                <a:extLst>
                  <a:ext uri="{FF2B5EF4-FFF2-40B4-BE49-F238E27FC236}">
                    <a16:creationId xmlns:a16="http://schemas.microsoft.com/office/drawing/2014/main" id="{9FB09B08-6C10-9344-B5F2-19059A82D4DA}"/>
                  </a:ext>
                </a:extLst>
              </p:cNvPr>
              <p:cNvSpPr>
                <a:spLocks noChangeArrowheads="1"/>
              </p:cNvSpPr>
              <p:nvPr/>
            </p:nvSpPr>
            <p:spPr bwMode="auto">
              <a:xfrm>
                <a:off x="4265" y="2274"/>
                <a:ext cx="471" cy="155"/>
              </a:xfrm>
              <a:prstGeom prst="rect">
                <a:avLst/>
              </a:prstGeom>
              <a:solidFill>
                <a:srgbClr val="FFFF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
            <p:nvSpPr>
              <p:cNvPr id="129" name="Text Box 48">
                <a:extLst>
                  <a:ext uri="{FF2B5EF4-FFF2-40B4-BE49-F238E27FC236}">
                    <a16:creationId xmlns:a16="http://schemas.microsoft.com/office/drawing/2014/main" id="{53E02B34-B365-F741-81B4-3CC6B76EE9BD}"/>
                  </a:ext>
                </a:extLst>
              </p:cNvPr>
              <p:cNvSpPr txBox="1">
                <a:spLocks noChangeArrowheads="1"/>
              </p:cNvSpPr>
              <p:nvPr/>
            </p:nvSpPr>
            <p:spPr bwMode="auto">
              <a:xfrm>
                <a:off x="4215" y="2253"/>
                <a:ext cx="598" cy="19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Arial" charset="0"/>
                    <a:ea typeface="ＭＳ Ｐゴシック" charset="0"/>
                    <a:cs typeface="+mn-cs"/>
                  </a:rPr>
                  <a:t>ACK=100</a:t>
                </a:r>
                <a:endParaRPr kumimoji="0" lang="en-US" sz="1000" b="0" i="0" u="none" strike="noStrike" kern="0" cap="none" spc="0" normalizeH="0" baseline="0" noProof="0" dirty="0">
                  <a:ln>
                    <a:noFill/>
                  </a:ln>
                  <a:solidFill>
                    <a:srgbClr val="000000"/>
                  </a:solidFill>
                  <a:effectLst/>
                  <a:uLnTx/>
                  <a:uFillTx/>
                  <a:latin typeface="Times New Roman" charset="0"/>
                  <a:ea typeface="ＭＳ Ｐゴシック" charset="0"/>
                  <a:cs typeface="+mn-cs"/>
                </a:endParaRPr>
              </a:p>
            </p:txBody>
          </p:sp>
        </p:grpSp>
        <p:sp>
          <p:nvSpPr>
            <p:cNvPr id="147" name="Line 67">
              <a:extLst>
                <a:ext uri="{FF2B5EF4-FFF2-40B4-BE49-F238E27FC236}">
                  <a16:creationId xmlns:a16="http://schemas.microsoft.com/office/drawing/2014/main" id="{3A9C7800-3C25-D246-B475-A10782D1A42F}"/>
                </a:ext>
              </a:extLst>
            </p:cNvPr>
            <p:cNvSpPr>
              <a:spLocks noChangeShapeType="1"/>
            </p:cNvSpPr>
            <p:nvPr/>
          </p:nvSpPr>
          <p:spPr bwMode="auto">
            <a:xfrm flipH="1">
              <a:off x="2030275" y="3366637"/>
              <a:ext cx="2324100" cy="1025525"/>
            </a:xfrm>
            <a:prstGeom prst="line">
              <a:avLst/>
            </a:prstGeom>
            <a:noFill/>
            <a:ln w="28575">
              <a:solidFill>
                <a:srgbClr val="3333CC"/>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grpSp>
          <p:nvGrpSpPr>
            <p:cNvPr id="148" name="Group 68">
              <a:extLst>
                <a:ext uri="{FF2B5EF4-FFF2-40B4-BE49-F238E27FC236}">
                  <a16:creationId xmlns:a16="http://schemas.microsoft.com/office/drawing/2014/main" id="{17041CF4-B3BE-AC4C-8F4D-F6EFAD312E20}"/>
                </a:ext>
              </a:extLst>
            </p:cNvPr>
            <p:cNvGrpSpPr>
              <a:grpSpLocks/>
            </p:cNvGrpSpPr>
            <p:nvPr/>
          </p:nvGrpSpPr>
          <p:grpSpPr bwMode="auto">
            <a:xfrm>
              <a:off x="2673212" y="3768274"/>
              <a:ext cx="949325" cy="304800"/>
              <a:chOff x="4215" y="2253"/>
              <a:chExt cx="598" cy="192"/>
            </a:xfrm>
          </p:grpSpPr>
          <p:sp>
            <p:nvSpPr>
              <p:cNvPr id="149" name="Rectangle 69">
                <a:extLst>
                  <a:ext uri="{FF2B5EF4-FFF2-40B4-BE49-F238E27FC236}">
                    <a16:creationId xmlns:a16="http://schemas.microsoft.com/office/drawing/2014/main" id="{3AAC76A6-2B0F-6244-8FEC-36E70DA156CD}"/>
                  </a:ext>
                </a:extLst>
              </p:cNvPr>
              <p:cNvSpPr>
                <a:spLocks noChangeArrowheads="1"/>
              </p:cNvSpPr>
              <p:nvPr/>
            </p:nvSpPr>
            <p:spPr bwMode="auto">
              <a:xfrm>
                <a:off x="4265" y="2274"/>
                <a:ext cx="471" cy="155"/>
              </a:xfrm>
              <a:prstGeom prst="rect">
                <a:avLst/>
              </a:prstGeom>
              <a:solidFill>
                <a:srgbClr val="FFFF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
            <p:nvSpPr>
              <p:cNvPr id="150" name="Text Box 70">
                <a:extLst>
                  <a:ext uri="{FF2B5EF4-FFF2-40B4-BE49-F238E27FC236}">
                    <a16:creationId xmlns:a16="http://schemas.microsoft.com/office/drawing/2014/main" id="{821F7D19-F8C8-AE45-80AF-5153ED6D8304}"/>
                  </a:ext>
                </a:extLst>
              </p:cNvPr>
              <p:cNvSpPr txBox="1">
                <a:spLocks noChangeArrowheads="1"/>
              </p:cNvSpPr>
              <p:nvPr/>
            </p:nvSpPr>
            <p:spPr bwMode="auto">
              <a:xfrm>
                <a:off x="4215" y="2253"/>
                <a:ext cx="598" cy="19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Arial" charset="0"/>
                    <a:ea typeface="ＭＳ Ｐゴシック" charset="0"/>
                    <a:cs typeface="+mn-cs"/>
                  </a:rPr>
                  <a:t>ACK=120</a:t>
                </a:r>
                <a:endParaRPr kumimoji="0" lang="en-US" sz="1000" b="0" i="0" u="none" strike="noStrike" kern="0" cap="none" spc="0" normalizeH="0" baseline="0" noProof="0" dirty="0">
                  <a:ln>
                    <a:noFill/>
                  </a:ln>
                  <a:solidFill>
                    <a:srgbClr val="000000"/>
                  </a:solidFill>
                  <a:effectLst/>
                  <a:uLnTx/>
                  <a:uFillTx/>
                  <a:latin typeface="Times New Roman" charset="0"/>
                  <a:ea typeface="ＭＳ Ｐゴシック" charset="0"/>
                  <a:cs typeface="+mn-cs"/>
                </a:endParaRPr>
              </a:p>
            </p:txBody>
          </p:sp>
        </p:grpSp>
      </p:grpSp>
      <p:grpSp>
        <p:nvGrpSpPr>
          <p:cNvPr id="151" name="Group 84">
            <a:extLst>
              <a:ext uri="{FF2B5EF4-FFF2-40B4-BE49-F238E27FC236}">
                <a16:creationId xmlns:a16="http://schemas.microsoft.com/office/drawing/2014/main" id="{A513F213-614E-9644-8CDB-349CE9C0E465}"/>
              </a:ext>
            </a:extLst>
          </p:cNvPr>
          <p:cNvGrpSpPr>
            <a:grpSpLocks/>
          </p:cNvGrpSpPr>
          <p:nvPr/>
        </p:nvGrpSpPr>
        <p:grpSpPr bwMode="auto">
          <a:xfrm>
            <a:off x="2003708" y="1386791"/>
            <a:ext cx="630237" cy="533400"/>
            <a:chOff x="-44" y="1473"/>
            <a:chExt cx="981" cy="1105"/>
          </a:xfrm>
        </p:grpSpPr>
        <p:pic>
          <p:nvPicPr>
            <p:cNvPr id="152" name="Picture 85" descr="desktop_computer_stylized_medium">
              <a:extLst>
                <a:ext uri="{FF2B5EF4-FFF2-40B4-BE49-F238E27FC236}">
                  <a16:creationId xmlns:a16="http://schemas.microsoft.com/office/drawing/2014/main" id="{9BBAD69B-B04A-1542-BCB4-1BBB280A55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 name="Freeform 86">
              <a:extLst>
                <a:ext uri="{FF2B5EF4-FFF2-40B4-BE49-F238E27FC236}">
                  <a16:creationId xmlns:a16="http://schemas.microsoft.com/office/drawing/2014/main" id="{B7171269-7915-9C4F-B3F9-C51F59FC7196}"/>
                </a:ext>
              </a:extLst>
            </p:cNvPr>
            <p:cNvSpPr>
              <a:spLocks/>
            </p:cNvSpPr>
            <p:nvPr/>
          </p:nvSpPr>
          <p:spPr bwMode="auto">
            <a:xfrm flipH="1">
              <a:off x="374" y="1579"/>
              <a:ext cx="477" cy="506"/>
            </a:xfrm>
            <a:custGeom>
              <a:avLst/>
              <a:gdLst>
                <a:gd name="T0" fmla="*/ 0 w 356"/>
                <a:gd name="T1" fmla="*/ 0 h 368"/>
                <a:gd name="T2" fmla="*/ 5595 w 356"/>
                <a:gd name="T3" fmla="*/ 341 h 368"/>
                <a:gd name="T4" fmla="*/ 6638 w 356"/>
                <a:gd name="T5" fmla="*/ 7113 h 368"/>
                <a:gd name="T6" fmla="*/ 1463 w 356"/>
                <a:gd name="T7" fmla="*/ 8895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grpSp>
        <p:nvGrpSpPr>
          <p:cNvPr id="154" name="Group 87">
            <a:extLst>
              <a:ext uri="{FF2B5EF4-FFF2-40B4-BE49-F238E27FC236}">
                <a16:creationId xmlns:a16="http://schemas.microsoft.com/office/drawing/2014/main" id="{C16FC996-18F5-D44A-B06A-968A8827AE39}"/>
              </a:ext>
            </a:extLst>
          </p:cNvPr>
          <p:cNvGrpSpPr>
            <a:grpSpLocks/>
          </p:cNvGrpSpPr>
          <p:nvPr/>
        </p:nvGrpSpPr>
        <p:grpSpPr bwMode="auto">
          <a:xfrm flipH="1">
            <a:off x="4581808" y="1382029"/>
            <a:ext cx="674687" cy="590550"/>
            <a:chOff x="-44" y="1473"/>
            <a:chExt cx="981" cy="1105"/>
          </a:xfrm>
        </p:grpSpPr>
        <p:pic>
          <p:nvPicPr>
            <p:cNvPr id="155" name="Picture 88" descr="desktop_computer_stylized_medium">
              <a:extLst>
                <a:ext uri="{FF2B5EF4-FFF2-40B4-BE49-F238E27FC236}">
                  <a16:creationId xmlns:a16="http://schemas.microsoft.com/office/drawing/2014/main" id="{DD8C1025-5742-124A-A45D-17C092AE9E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6" name="Freeform 89">
              <a:extLst>
                <a:ext uri="{FF2B5EF4-FFF2-40B4-BE49-F238E27FC236}">
                  <a16:creationId xmlns:a16="http://schemas.microsoft.com/office/drawing/2014/main" id="{29DD3896-6A51-A043-8276-55B2A1834ABA}"/>
                </a:ext>
              </a:extLst>
            </p:cNvPr>
            <p:cNvSpPr>
              <a:spLocks/>
            </p:cNvSpPr>
            <p:nvPr/>
          </p:nvSpPr>
          <p:spPr bwMode="auto">
            <a:xfrm flipH="1">
              <a:off x="374" y="1579"/>
              <a:ext cx="477" cy="506"/>
            </a:xfrm>
            <a:custGeom>
              <a:avLst/>
              <a:gdLst>
                <a:gd name="T0" fmla="*/ 0 w 356"/>
                <a:gd name="T1" fmla="*/ 0 h 368"/>
                <a:gd name="T2" fmla="*/ 5595 w 356"/>
                <a:gd name="T3" fmla="*/ 341 h 368"/>
                <a:gd name="T4" fmla="*/ 6638 w 356"/>
                <a:gd name="T5" fmla="*/ 7113 h 368"/>
                <a:gd name="T6" fmla="*/ 1463 w 356"/>
                <a:gd name="T7" fmla="*/ 8895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sp>
        <p:nvSpPr>
          <p:cNvPr id="36" name="Slide Number Placeholder 2">
            <a:extLst>
              <a:ext uri="{FF2B5EF4-FFF2-40B4-BE49-F238E27FC236}">
                <a16:creationId xmlns:a16="http://schemas.microsoft.com/office/drawing/2014/main" id="{F42F4D6B-59A3-9047-BAC8-F69D80AB687A}"/>
              </a:ext>
            </a:extLst>
          </p:cNvPr>
          <p:cNvSpPr>
            <a:spLocks noGrp="1"/>
          </p:cNvSpPr>
          <p:nvPr>
            <p:ph type="sldNum" sz="quarter" idx="4"/>
          </p:nvPr>
        </p:nvSpPr>
        <p:spPr>
          <a:xfrm>
            <a:off x="9219616" y="6443089"/>
            <a:ext cx="2743200" cy="365125"/>
          </a:xfrm>
        </p:spPr>
        <p:txBody>
          <a:bodyPr/>
          <a:lstStyle/>
          <a:p>
            <a:r>
              <a:rPr lang="en-US" dirty="0"/>
              <a:t>Transport Layer: 3-</a:t>
            </a:r>
            <a:fld id="{C4204591-24BD-A542-B9D5-F8D8A88D2FEE}" type="slidenum">
              <a:rPr lang="en-US" smtClean="0"/>
              <a:pPr/>
              <a:t>14</a:t>
            </a:fld>
            <a:endParaRPr lang="en-US" dirty="0"/>
          </a:p>
        </p:txBody>
      </p:sp>
      <p:sp>
        <p:nvSpPr>
          <p:cNvPr id="3" name="Rectangle 4">
            <a:extLst>
              <a:ext uri="{FF2B5EF4-FFF2-40B4-BE49-F238E27FC236}">
                <a16:creationId xmlns:a16="http://schemas.microsoft.com/office/drawing/2014/main" id="{D2F41901-992F-1950-F019-BBFFD1A95E1C}"/>
              </a:ext>
            </a:extLst>
          </p:cNvPr>
          <p:cNvSpPr txBox="1">
            <a:spLocks noChangeArrowheads="1"/>
          </p:cNvSpPr>
          <p:nvPr/>
        </p:nvSpPr>
        <p:spPr>
          <a:xfrm>
            <a:off x="6960670" y="1207637"/>
            <a:ext cx="4661240" cy="5624267"/>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03225" indent="-285750">
              <a:spcBef>
                <a:spcPts val="800"/>
              </a:spcBef>
            </a:pPr>
            <a:r>
              <a:rPr lang="en-US" sz="3200" dirty="0"/>
              <a:t>Q: what happens if the segment with </a:t>
            </a:r>
            <a:r>
              <a:rPr lang="en-GB" sz="3200" dirty="0" err="1"/>
              <a:t>Seq</a:t>
            </a:r>
            <a:r>
              <a:rPr lang="en-GB" sz="3200" dirty="0"/>
              <a:t>=92, 8 bytes of data from Host A to Host B gets lost?</a:t>
            </a:r>
          </a:p>
          <a:p>
            <a:pPr marL="403225" indent="-285750">
              <a:spcBef>
                <a:spcPts val="800"/>
              </a:spcBef>
            </a:pPr>
            <a:r>
              <a:rPr lang="en-US" sz="3200" dirty="0"/>
              <a:t>A: Host B will NOT send ACK=120, since a </a:t>
            </a:r>
            <a:r>
              <a:rPr lang="en-GB" sz="3200" dirty="0"/>
              <a:t>cumulative ACK=120 implies that all previous segments with </a:t>
            </a:r>
            <a:r>
              <a:rPr lang="en-GB" sz="3200" dirty="0" err="1"/>
              <a:t>Seq</a:t>
            </a:r>
            <a:r>
              <a:rPr lang="en-GB" sz="3200" dirty="0"/>
              <a:t> &lt; 120 have been received</a:t>
            </a:r>
          </a:p>
          <a:p>
            <a:pPr>
              <a:buFont typeface="Wingdings" pitchFamily="2" charset="2"/>
              <a:buNone/>
            </a:pPr>
            <a:endParaRPr lang="en-US" altLang="en-US" sz="2400" dirty="0"/>
          </a:p>
        </p:txBody>
      </p:sp>
      <p:sp>
        <p:nvSpPr>
          <p:cNvPr id="8" name="TextBox 7">
            <a:extLst>
              <a:ext uri="{FF2B5EF4-FFF2-40B4-BE49-F238E27FC236}">
                <a16:creationId xmlns:a16="http://schemas.microsoft.com/office/drawing/2014/main" id="{19C3AABF-DF7C-F137-4C24-DE86BF40BF41}"/>
              </a:ext>
            </a:extLst>
          </p:cNvPr>
          <p:cNvSpPr txBox="1"/>
          <p:nvPr/>
        </p:nvSpPr>
        <p:spPr>
          <a:xfrm>
            <a:off x="4906105" y="1438679"/>
            <a:ext cx="2100573" cy="1754326"/>
          </a:xfrm>
          <a:prstGeom prst="rect">
            <a:avLst/>
          </a:prstGeom>
          <a:noFill/>
        </p:spPr>
        <p:txBody>
          <a:bodyPr wrap="square" rtlCol="0">
            <a:spAutoFit/>
          </a:bodyPr>
          <a:lstStyle/>
          <a:p>
            <a:r>
              <a:rPr lang="en-GB" dirty="0"/>
              <a:t>1. </a:t>
            </a:r>
            <a:r>
              <a:rPr lang="en-GB" dirty="0" err="1"/>
              <a:t>HostB</a:t>
            </a:r>
            <a:r>
              <a:rPr lang="en-GB" dirty="0"/>
              <a:t> receives </a:t>
            </a:r>
            <a:r>
              <a:rPr lang="en-GB" dirty="0" err="1"/>
              <a:t>Seq</a:t>
            </a:r>
            <a:r>
              <a:rPr lang="en-GB" dirty="0"/>
              <a:t># 92-99 (8 Bytes), and expects the next received </a:t>
            </a:r>
            <a:r>
              <a:rPr lang="en-GB" dirty="0" err="1"/>
              <a:t>Seq</a:t>
            </a:r>
            <a:r>
              <a:rPr lang="en-GB" dirty="0"/>
              <a:t># to be 100, but the ACK is lost.</a:t>
            </a:r>
            <a:endParaRPr lang="en-SE" dirty="0"/>
          </a:p>
        </p:txBody>
      </p:sp>
      <p:sp>
        <p:nvSpPr>
          <p:cNvPr id="9" name="TextBox 8">
            <a:extLst>
              <a:ext uri="{FF2B5EF4-FFF2-40B4-BE49-F238E27FC236}">
                <a16:creationId xmlns:a16="http://schemas.microsoft.com/office/drawing/2014/main" id="{B1715D9B-7024-6C89-F3BB-AB1A24F915F0}"/>
              </a:ext>
            </a:extLst>
          </p:cNvPr>
          <p:cNvSpPr txBox="1"/>
          <p:nvPr/>
        </p:nvSpPr>
        <p:spPr>
          <a:xfrm>
            <a:off x="4910436" y="3099814"/>
            <a:ext cx="2100573" cy="1477328"/>
          </a:xfrm>
          <a:prstGeom prst="rect">
            <a:avLst/>
          </a:prstGeom>
          <a:noFill/>
        </p:spPr>
        <p:txBody>
          <a:bodyPr wrap="square" rtlCol="0">
            <a:spAutoFit/>
          </a:bodyPr>
          <a:lstStyle/>
          <a:p>
            <a:r>
              <a:rPr lang="en-GB" dirty="0"/>
              <a:t>2. </a:t>
            </a:r>
            <a:r>
              <a:rPr lang="en-GB" dirty="0" err="1"/>
              <a:t>HostB</a:t>
            </a:r>
            <a:r>
              <a:rPr lang="en-GB" dirty="0"/>
              <a:t> receives </a:t>
            </a:r>
            <a:r>
              <a:rPr lang="en-GB" dirty="0" err="1"/>
              <a:t>Seq</a:t>
            </a:r>
            <a:r>
              <a:rPr lang="en-GB" dirty="0"/>
              <a:t># 100-119 (20 Bytes), and expects the next received </a:t>
            </a:r>
            <a:r>
              <a:rPr lang="en-GB" dirty="0" err="1"/>
              <a:t>Seq</a:t>
            </a:r>
            <a:r>
              <a:rPr lang="en-GB" dirty="0"/>
              <a:t># to be 120</a:t>
            </a:r>
            <a:endParaRPr lang="en-SE" dirty="0"/>
          </a:p>
        </p:txBody>
      </p:sp>
      <p:sp>
        <p:nvSpPr>
          <p:cNvPr id="11" name="TextBox 10">
            <a:extLst>
              <a:ext uri="{FF2B5EF4-FFF2-40B4-BE49-F238E27FC236}">
                <a16:creationId xmlns:a16="http://schemas.microsoft.com/office/drawing/2014/main" id="{BED29B7C-CAE4-F1D3-3576-2D188B3330DC}"/>
              </a:ext>
            </a:extLst>
          </p:cNvPr>
          <p:cNvSpPr txBox="1"/>
          <p:nvPr/>
        </p:nvSpPr>
        <p:spPr>
          <a:xfrm>
            <a:off x="301726" y="2880950"/>
            <a:ext cx="2100573" cy="3416320"/>
          </a:xfrm>
          <a:prstGeom prst="rect">
            <a:avLst/>
          </a:prstGeom>
          <a:noFill/>
        </p:spPr>
        <p:txBody>
          <a:bodyPr wrap="square" rtlCol="0">
            <a:spAutoFit/>
          </a:bodyPr>
          <a:lstStyle/>
          <a:p>
            <a:r>
              <a:rPr lang="en-GB" dirty="0"/>
              <a:t>3. </a:t>
            </a:r>
            <a:r>
              <a:rPr lang="en-GB" dirty="0" err="1"/>
              <a:t>HostA</a:t>
            </a:r>
            <a:r>
              <a:rPr lang="en-GB" dirty="0"/>
              <a:t> receives ACK for </a:t>
            </a:r>
            <a:r>
              <a:rPr lang="en-GB" dirty="0" err="1"/>
              <a:t>Seq</a:t>
            </a:r>
            <a:r>
              <a:rPr lang="en-GB" dirty="0"/>
              <a:t># 120. </a:t>
            </a:r>
            <a:r>
              <a:rPr lang="en-GB" dirty="0">
                <a:solidFill>
                  <a:srgbClr val="FF0000"/>
                </a:solidFill>
              </a:rPr>
              <a:t>This cumulative ACK of </a:t>
            </a:r>
            <a:r>
              <a:rPr lang="en-GB" dirty="0" err="1">
                <a:solidFill>
                  <a:srgbClr val="FF0000"/>
                </a:solidFill>
              </a:rPr>
              <a:t>Seq</a:t>
            </a:r>
            <a:r>
              <a:rPr lang="en-GB" dirty="0">
                <a:solidFill>
                  <a:srgbClr val="FF0000"/>
                </a:solidFill>
              </a:rPr>
              <a:t># 120 covers for earlier lost ACK of Seq#100</a:t>
            </a:r>
            <a:r>
              <a:rPr lang="en-GB" dirty="0"/>
              <a:t>, so </a:t>
            </a:r>
            <a:r>
              <a:rPr lang="en-GB" dirty="0" err="1"/>
              <a:t>HostA</a:t>
            </a:r>
            <a:r>
              <a:rPr lang="en-GB" dirty="0"/>
              <a:t> knows that Host</a:t>
            </a:r>
            <a:r>
              <a:rPr lang="en-US" altLang="zh-CN" dirty="0"/>
              <a:t>B has received all bytes up to Seq#119, so it can send the next 15 Bytes (Seq#120-134).</a:t>
            </a:r>
            <a:endParaRPr lang="en-GB" dirty="0"/>
          </a:p>
        </p:txBody>
      </p:sp>
    </p:spTree>
    <p:extLst>
      <p:ext uri="{BB962C8B-B14F-4D97-AF65-F5344CB8AC3E}">
        <p14:creationId xmlns:p14="http://schemas.microsoft.com/office/powerpoint/2010/main" val="3143968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1"/>
                                        </p:tgtEl>
                                        <p:attrNameLst>
                                          <p:attrName>style.visibility</p:attrName>
                                        </p:attrNameLst>
                                      </p:cBhvr>
                                      <p:to>
                                        <p:strVal val="visible"/>
                                      </p:to>
                                    </p:set>
                                    <p:animEffect transition="in" filter="wipe(left)">
                                      <p:cBhvr>
                                        <p:cTn id="7" dur="500"/>
                                        <p:tgtEl>
                                          <p:spTgt spid="12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5"/>
                                        </p:tgtEl>
                                        <p:attrNameLst>
                                          <p:attrName>style.visibility</p:attrName>
                                        </p:attrNameLst>
                                      </p:cBhvr>
                                      <p:to>
                                        <p:strVal val="visible"/>
                                      </p:to>
                                    </p:set>
                                    <p:animEffect transition="in" filter="wipe(left)">
                                      <p:cBhvr>
                                        <p:cTn id="10" dur="500"/>
                                        <p:tgtEl>
                                          <p:spTgt spid="125"/>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26"/>
                                        </p:tgtEl>
                                        <p:attrNameLst>
                                          <p:attrName>style.visibility</p:attrName>
                                        </p:attrNameLst>
                                      </p:cBhvr>
                                      <p:to>
                                        <p:strVal val="visible"/>
                                      </p:to>
                                    </p:set>
                                    <p:animEffect transition="in" filter="wipe(left)">
                                      <p:cBhvr>
                                        <p:cTn id="13" dur="500"/>
                                        <p:tgtEl>
                                          <p:spTgt spid="126"/>
                                        </p:tgtEl>
                                      </p:cBhvr>
                                    </p:animEffect>
                                  </p:childTnLst>
                                </p:cTn>
                              </p:par>
                              <p:par>
                                <p:cTn id="14" presetID="22" presetClass="entr" presetSubtype="8" fill="hold" nodeType="withEffect">
                                  <p:stCondLst>
                                    <p:cond delay="0"/>
                                  </p:stCondLst>
                                  <p:childTnLst>
                                    <p:set>
                                      <p:cBhvr>
                                        <p:cTn id="15" dur="1" fill="hold">
                                          <p:stCondLst>
                                            <p:cond delay="0"/>
                                          </p:stCondLst>
                                        </p:cTn>
                                        <p:tgtEl>
                                          <p:spTgt spid="143"/>
                                        </p:tgtEl>
                                        <p:attrNameLst>
                                          <p:attrName>style.visibility</p:attrName>
                                        </p:attrNameLst>
                                      </p:cBhvr>
                                      <p:to>
                                        <p:strVal val="visible"/>
                                      </p:to>
                                    </p:set>
                                    <p:animEffect transition="in" filter="wipe(left)">
                                      <p:cBhvr>
                                        <p:cTn id="16" dur="500"/>
                                        <p:tgtEl>
                                          <p:spTgt spid="143"/>
                                        </p:tgtEl>
                                      </p:cBhvr>
                                    </p:animEffect>
                                  </p:childTnLst>
                                </p:cTn>
                              </p:par>
                            </p:childTnLst>
                          </p:cTn>
                        </p:par>
                        <p:par>
                          <p:cTn id="17" fill="hold">
                            <p:stCondLst>
                              <p:cond delay="500"/>
                            </p:stCondLst>
                            <p:childTnLst>
                              <p:par>
                                <p:cTn id="18" presetID="22" presetClass="entr" presetSubtype="2"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right)">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left)">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11"/>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animBg="1"/>
      <p:bldP spid="125" grpId="0" animBg="1"/>
      <p:bldP spid="126" grpId="0"/>
      <p:bldP spid="3" grpId="0"/>
      <p:bldP spid="8" grpId="0"/>
      <p:bldP spid="9" grpId="0"/>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E68243-0C70-87F8-5C28-D1551EE7206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E751F2E-0735-CBA2-FE52-492CC77C1490}"/>
              </a:ext>
            </a:extLst>
          </p:cNvPr>
          <p:cNvSpPr>
            <a:spLocks noGrp="1"/>
          </p:cNvSpPr>
          <p:nvPr>
            <p:ph type="title"/>
          </p:nvPr>
        </p:nvSpPr>
        <p:spPr>
          <a:xfrm>
            <a:off x="798690" y="289325"/>
            <a:ext cx="11393310" cy="894622"/>
          </a:xfrm>
        </p:spPr>
        <p:txBody>
          <a:bodyPr>
            <a:normAutofit/>
          </a:bodyPr>
          <a:lstStyle/>
          <a:p>
            <a:r>
              <a:rPr lang="en-US" sz="4800" dirty="0"/>
              <a:t>TCP sequence numbers, ACKs</a:t>
            </a:r>
            <a:endParaRPr lang="en-US" sz="4400" b="0" dirty="0"/>
          </a:p>
        </p:txBody>
      </p:sp>
      <p:sp>
        <p:nvSpPr>
          <p:cNvPr id="133" name="Text Box 8">
            <a:extLst>
              <a:ext uri="{FF2B5EF4-FFF2-40B4-BE49-F238E27FC236}">
                <a16:creationId xmlns:a16="http://schemas.microsoft.com/office/drawing/2014/main" id="{BF7F1066-D4D2-B846-42F9-D72C47B59306}"/>
              </a:ext>
            </a:extLst>
          </p:cNvPr>
          <p:cNvSpPr txBox="1">
            <a:spLocks noChangeArrowheads="1"/>
          </p:cNvSpPr>
          <p:nvPr/>
        </p:nvSpPr>
        <p:spPr bwMode="auto">
          <a:xfrm>
            <a:off x="7506599" y="5152718"/>
            <a:ext cx="2519185" cy="25853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r" defTabSz="914400" rtl="0" eaLnBrk="0" fontAlgn="base" latinLnBrk="0" hangingPunct="0">
              <a:lnSpc>
                <a:spcPct val="90000"/>
              </a:lnSpc>
              <a:spcBef>
                <a:spcPct val="0"/>
              </a:spcBef>
              <a:spcAft>
                <a:spcPct val="0"/>
              </a:spcAft>
              <a:buClrTx/>
              <a:buSzTx/>
              <a:buFontTx/>
              <a:buNone/>
              <a:tabLst/>
              <a:defRPr/>
            </a:pPr>
            <a:endParaRPr kumimoji="0" lang="en-US" altLang="en-US" sz="12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endParaRPr>
          </a:p>
        </p:txBody>
      </p:sp>
      <p:sp>
        <p:nvSpPr>
          <p:cNvPr id="134" name="Text Box 9">
            <a:extLst>
              <a:ext uri="{FF2B5EF4-FFF2-40B4-BE49-F238E27FC236}">
                <a16:creationId xmlns:a16="http://schemas.microsoft.com/office/drawing/2014/main" id="{5943EAAA-45DB-3029-CF8A-840B341CA295}"/>
              </a:ext>
            </a:extLst>
          </p:cNvPr>
          <p:cNvSpPr txBox="1">
            <a:spLocks noChangeArrowheads="1"/>
          </p:cNvSpPr>
          <p:nvPr/>
        </p:nvSpPr>
        <p:spPr bwMode="auto">
          <a:xfrm>
            <a:off x="6980901" y="2528116"/>
            <a:ext cx="3187212" cy="2677656"/>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lvl="0" eaLnBrk="0" fontAlgn="base" hangingPunct="0">
              <a:spcBef>
                <a:spcPct val="0"/>
              </a:spcBef>
              <a:spcAft>
                <a:spcPct val="0"/>
              </a:spcAft>
              <a:defRPr/>
            </a:pPr>
            <a:r>
              <a:rPr lang="en-US" altLang="en-US" sz="2400" kern="0" dirty="0">
                <a:solidFill>
                  <a:srgbClr val="000000"/>
                </a:solidFill>
                <a:latin typeface="Calibri" panose="020F0502020204030204"/>
              </a:rPr>
              <a:t>2. H</a:t>
            </a:r>
            <a:r>
              <a:rPr kumimoji="0" lang="en-US" altLang="en-US" sz="2400" b="0" i="0" u="none" strike="noStrike" kern="0" cap="none" spc="0" normalizeH="0" baseline="0" noProof="0" dirty="0" err="1">
                <a:ln>
                  <a:noFill/>
                </a:ln>
                <a:solidFill>
                  <a:srgbClr val="000000"/>
                </a:solidFill>
                <a:effectLst/>
                <a:uLnTx/>
                <a:uFillTx/>
                <a:latin typeface="Calibri" panose="020F0502020204030204"/>
                <a:ea typeface="ＭＳ Ｐゴシック" panose="020B0600070205080204" pitchFamily="34" charset="-128"/>
                <a:cs typeface="+mn-cs"/>
              </a:rPr>
              <a:t>ostB</a:t>
            </a:r>
            <a:r>
              <a:rPr kumimoji="0" lang="en-US" altLang="en-US" sz="24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rPr>
              <a:t> </a:t>
            </a:r>
            <a:r>
              <a:rPr lang="en-GB" altLang="en-US" sz="2400" kern="0" dirty="0">
                <a:solidFill>
                  <a:srgbClr val="000000"/>
                </a:solidFill>
                <a:latin typeface="Calibri" panose="020F0502020204030204"/>
              </a:rPr>
              <a:t>receives </a:t>
            </a:r>
            <a:r>
              <a:rPr lang="en-GB" altLang="en-US" sz="2400" kern="0" dirty="0" err="1">
                <a:solidFill>
                  <a:srgbClr val="FF0000"/>
                </a:solidFill>
                <a:latin typeface="Calibri" panose="020F0502020204030204"/>
              </a:rPr>
              <a:t>Seq</a:t>
            </a:r>
            <a:r>
              <a:rPr lang="en-GB" altLang="en-US" sz="2400" kern="0" dirty="0">
                <a:solidFill>
                  <a:srgbClr val="FF0000"/>
                </a:solidFill>
                <a:latin typeface="Calibri" panose="020F0502020204030204"/>
              </a:rPr>
              <a:t># 42 (1 Byte), </a:t>
            </a:r>
            <a:r>
              <a:rPr lang="en-US" altLang="en-US" sz="2400" kern="0" dirty="0">
                <a:solidFill>
                  <a:srgbClr val="000000"/>
                </a:solidFill>
                <a:latin typeface="Calibri" panose="020F0502020204030204"/>
              </a:rPr>
              <a:t>ACKs receipt of</a:t>
            </a:r>
            <a:r>
              <a:rPr lang="ja-JP" altLang="en-US" sz="2400" kern="0" dirty="0">
                <a:solidFill>
                  <a:srgbClr val="000000"/>
                </a:solidFill>
                <a:latin typeface="Calibri" panose="020F0502020204030204"/>
              </a:rPr>
              <a:t>‘</a:t>
            </a:r>
            <a:r>
              <a:rPr lang="en-US" altLang="ja-JP" sz="2400" kern="0" dirty="0">
                <a:solidFill>
                  <a:srgbClr val="000000"/>
                </a:solidFill>
                <a:latin typeface="Calibri" panose="020F0502020204030204"/>
              </a:rPr>
              <a:t>C</a:t>
            </a:r>
            <a:r>
              <a:rPr lang="ja-JP" altLang="en-US" sz="2400" kern="0" dirty="0">
                <a:solidFill>
                  <a:srgbClr val="000000"/>
                </a:solidFill>
                <a:latin typeface="Calibri" panose="020F0502020204030204"/>
              </a:rPr>
              <a:t>’</a:t>
            </a:r>
            <a:r>
              <a:rPr lang="en-GB" altLang="ja-JP" sz="2400" kern="0" dirty="0">
                <a:solidFill>
                  <a:srgbClr val="000000"/>
                </a:solidFill>
                <a:latin typeface="Calibri" panose="020F0502020204030204"/>
              </a:rPr>
              <a:t>, </a:t>
            </a:r>
            <a:r>
              <a:rPr lang="en-GB" altLang="en-US" sz="2400" kern="0" dirty="0">
                <a:solidFill>
                  <a:srgbClr val="000000"/>
                </a:solidFill>
                <a:latin typeface="Calibri" panose="020F0502020204030204"/>
              </a:rPr>
              <a:t>and expects the next received </a:t>
            </a:r>
            <a:r>
              <a:rPr lang="en-GB" altLang="en-US" sz="2400" kern="0" dirty="0" err="1">
                <a:solidFill>
                  <a:srgbClr val="FF0000"/>
                </a:solidFill>
                <a:latin typeface="Calibri" panose="020F0502020204030204"/>
              </a:rPr>
              <a:t>Seq</a:t>
            </a:r>
            <a:r>
              <a:rPr lang="en-GB" altLang="en-US" sz="2400" kern="0" dirty="0">
                <a:solidFill>
                  <a:srgbClr val="FF0000"/>
                </a:solidFill>
                <a:latin typeface="Calibri" panose="020F0502020204030204"/>
              </a:rPr>
              <a:t># to be 43</a:t>
            </a:r>
            <a:r>
              <a:rPr lang="en-GB" altLang="en-US" sz="2400" kern="0" dirty="0">
                <a:solidFill>
                  <a:srgbClr val="000000"/>
                </a:solidFill>
                <a:latin typeface="Calibri" panose="020F0502020204030204"/>
              </a:rPr>
              <a:t>. It </a:t>
            </a:r>
            <a:r>
              <a:rPr kumimoji="0" lang="en-US" altLang="ja-JP" sz="24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rPr>
              <a:t>echoes back</a:t>
            </a:r>
            <a:r>
              <a:rPr kumimoji="0" lang="ja-JP" altLang="en-US" sz="24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rPr>
              <a:t>‘</a:t>
            </a:r>
            <a:r>
              <a:rPr kumimoji="0" lang="en-US" altLang="ja-JP" sz="24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rPr>
              <a:t>C</a:t>
            </a:r>
            <a:r>
              <a:rPr kumimoji="0" lang="ja-JP" altLang="en-US" sz="24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rPr>
              <a:t>’</a:t>
            </a:r>
            <a:r>
              <a:rPr kumimoji="0" lang="en-GB" altLang="ja-JP" sz="24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rPr>
              <a:t>, with </a:t>
            </a:r>
            <a:r>
              <a:rPr lang="en-GB" altLang="en-US" sz="2400" kern="0" dirty="0" err="1">
                <a:solidFill>
                  <a:srgbClr val="3C6CDF"/>
                </a:solidFill>
                <a:latin typeface="Calibri" panose="020F0502020204030204"/>
              </a:rPr>
              <a:t>Seq</a:t>
            </a:r>
            <a:r>
              <a:rPr lang="en-GB" altLang="en-US" sz="2400" kern="0" dirty="0">
                <a:solidFill>
                  <a:srgbClr val="3C6CDF"/>
                </a:solidFill>
                <a:latin typeface="Calibri" panose="020F0502020204030204"/>
              </a:rPr>
              <a:t># 79 (1 Byte)</a:t>
            </a:r>
            <a:endParaRPr kumimoji="0" lang="en-US" altLang="en-US" sz="2400" b="0" i="0" u="none" strike="noStrike" kern="0" cap="none" spc="0" normalizeH="0" baseline="0" noProof="0" dirty="0">
              <a:ln>
                <a:noFill/>
              </a:ln>
              <a:solidFill>
                <a:srgbClr val="3C6CDF"/>
              </a:solidFill>
              <a:effectLst/>
              <a:uLnTx/>
              <a:uFillTx/>
              <a:latin typeface="Calibri" panose="020F0502020204030204"/>
            </a:endParaRPr>
          </a:p>
        </p:txBody>
      </p:sp>
      <p:sp>
        <p:nvSpPr>
          <p:cNvPr id="136" name="Text Box 11">
            <a:extLst>
              <a:ext uri="{FF2B5EF4-FFF2-40B4-BE49-F238E27FC236}">
                <a16:creationId xmlns:a16="http://schemas.microsoft.com/office/drawing/2014/main" id="{46A8C702-85D9-FF87-44CF-2370595BAB58}"/>
              </a:ext>
            </a:extLst>
          </p:cNvPr>
          <p:cNvSpPr txBox="1">
            <a:spLocks noChangeArrowheads="1"/>
          </p:cNvSpPr>
          <p:nvPr/>
        </p:nvSpPr>
        <p:spPr bwMode="auto">
          <a:xfrm>
            <a:off x="3961011" y="5906089"/>
            <a:ext cx="3401893" cy="52322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0" i="0" u="none" strike="noStrike" kern="0" cap="none" spc="0" normalizeH="0" baseline="0" noProof="0" dirty="0">
                <a:ln>
                  <a:noFill/>
                </a:ln>
                <a:solidFill>
                  <a:srgbClr val="000099"/>
                </a:solidFill>
                <a:effectLst/>
                <a:uLnTx/>
                <a:uFillTx/>
                <a:latin typeface="Calibri" panose="020F0502020204030204"/>
                <a:ea typeface="ＭＳ Ｐゴシック" charset="0"/>
                <a:cs typeface="+mn-cs"/>
              </a:rPr>
              <a:t>simple telnet scenario</a:t>
            </a:r>
            <a:endParaRPr kumimoji="0" lang="en-US" sz="1200" b="0" i="0" u="none" strike="noStrike" kern="0" cap="none" spc="0" normalizeH="0" baseline="0" noProof="0" dirty="0">
              <a:ln>
                <a:noFill/>
              </a:ln>
              <a:solidFill>
                <a:srgbClr val="000099"/>
              </a:solidFill>
              <a:effectLst/>
              <a:uLnTx/>
              <a:uFillTx/>
              <a:latin typeface="Calibri" panose="020F0502020204030204"/>
              <a:ea typeface="ＭＳ Ｐゴシック" charset="0"/>
              <a:cs typeface="+mn-cs"/>
            </a:endParaRPr>
          </a:p>
        </p:txBody>
      </p:sp>
      <p:sp>
        <p:nvSpPr>
          <p:cNvPr id="137" name="Text Box 13">
            <a:extLst>
              <a:ext uri="{FF2B5EF4-FFF2-40B4-BE49-F238E27FC236}">
                <a16:creationId xmlns:a16="http://schemas.microsoft.com/office/drawing/2014/main" id="{A4F611EC-46A4-E5F2-167F-AC65D2653372}"/>
              </a:ext>
            </a:extLst>
          </p:cNvPr>
          <p:cNvSpPr txBox="1">
            <a:spLocks noChangeArrowheads="1"/>
          </p:cNvSpPr>
          <p:nvPr/>
        </p:nvSpPr>
        <p:spPr bwMode="auto">
          <a:xfrm>
            <a:off x="7129672" y="1492971"/>
            <a:ext cx="997389" cy="46166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0" cap="none" spc="0" normalizeH="0" baseline="0" noProof="0" dirty="0">
                <a:ln>
                  <a:noFill/>
                </a:ln>
                <a:solidFill>
                  <a:srgbClr val="000000"/>
                </a:solidFill>
                <a:effectLst/>
                <a:uLnTx/>
                <a:uFillTx/>
                <a:latin typeface="Calibri" panose="020F0502020204030204"/>
                <a:ea typeface="ＭＳ Ｐゴシック" charset="0"/>
                <a:cs typeface="+mn-cs"/>
              </a:rPr>
              <a:t>Host B</a:t>
            </a:r>
          </a:p>
        </p:txBody>
      </p:sp>
      <p:sp>
        <p:nvSpPr>
          <p:cNvPr id="138" name="Text Box 17">
            <a:extLst>
              <a:ext uri="{FF2B5EF4-FFF2-40B4-BE49-F238E27FC236}">
                <a16:creationId xmlns:a16="http://schemas.microsoft.com/office/drawing/2014/main" id="{811B9FD3-848F-7199-71CF-4E4BE55DC942}"/>
              </a:ext>
            </a:extLst>
          </p:cNvPr>
          <p:cNvSpPr txBox="1">
            <a:spLocks noChangeArrowheads="1"/>
          </p:cNvSpPr>
          <p:nvPr/>
        </p:nvSpPr>
        <p:spPr bwMode="auto">
          <a:xfrm>
            <a:off x="3204390" y="1459336"/>
            <a:ext cx="1008610" cy="46166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0" cap="none" spc="0" normalizeH="0" baseline="0" noProof="0" dirty="0">
                <a:ln>
                  <a:noFill/>
                </a:ln>
                <a:solidFill>
                  <a:srgbClr val="000000"/>
                </a:solidFill>
                <a:effectLst/>
                <a:uLnTx/>
                <a:uFillTx/>
                <a:latin typeface="Calibri" panose="020F0502020204030204"/>
                <a:ea typeface="ＭＳ Ｐゴシック" charset="0"/>
                <a:cs typeface="+mn-cs"/>
              </a:rPr>
              <a:t>Host A</a:t>
            </a:r>
          </a:p>
        </p:txBody>
      </p:sp>
      <p:grpSp>
        <p:nvGrpSpPr>
          <p:cNvPr id="4" name="Group 3">
            <a:extLst>
              <a:ext uri="{FF2B5EF4-FFF2-40B4-BE49-F238E27FC236}">
                <a16:creationId xmlns:a16="http://schemas.microsoft.com/office/drawing/2014/main" id="{D2DC444E-9986-12D9-41B9-B10AA67C8183}"/>
              </a:ext>
            </a:extLst>
          </p:cNvPr>
          <p:cNvGrpSpPr/>
          <p:nvPr/>
        </p:nvGrpSpPr>
        <p:grpSpPr>
          <a:xfrm>
            <a:off x="4260272" y="2749913"/>
            <a:ext cx="2820003" cy="571500"/>
            <a:chOff x="4260272" y="2749913"/>
            <a:chExt cx="2820003" cy="571500"/>
          </a:xfrm>
        </p:grpSpPr>
        <p:sp>
          <p:nvSpPr>
            <p:cNvPr id="131" name="Line 4">
              <a:extLst>
                <a:ext uri="{FF2B5EF4-FFF2-40B4-BE49-F238E27FC236}">
                  <a16:creationId xmlns:a16="http://schemas.microsoft.com/office/drawing/2014/main" id="{B7242A88-B7DD-D0DA-DE6B-CCFD611A5A68}"/>
                </a:ext>
              </a:extLst>
            </p:cNvPr>
            <p:cNvSpPr>
              <a:spLocks noChangeShapeType="1"/>
            </p:cNvSpPr>
            <p:nvPr/>
          </p:nvSpPr>
          <p:spPr bwMode="auto">
            <a:xfrm>
              <a:off x="4354237" y="2749913"/>
              <a:ext cx="2586037" cy="571500"/>
            </a:xfrm>
            <a:prstGeom prst="line">
              <a:avLst/>
            </a:prstGeom>
            <a:noFill/>
            <a:ln w="28575">
              <a:solidFill>
                <a:srgbClr val="3333CC"/>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000000"/>
                </a:solidFill>
                <a:effectLst/>
                <a:uLnTx/>
                <a:uFillTx/>
                <a:latin typeface="Calibri" panose="020F0502020204030204"/>
                <a:ea typeface="ＭＳ Ｐゴシック" charset="0"/>
                <a:cs typeface="+mn-cs"/>
              </a:endParaRPr>
            </a:p>
          </p:txBody>
        </p:sp>
        <p:sp>
          <p:nvSpPr>
            <p:cNvPr id="139" name="Rectangle 18">
              <a:extLst>
                <a:ext uri="{FF2B5EF4-FFF2-40B4-BE49-F238E27FC236}">
                  <a16:creationId xmlns:a16="http://schemas.microsoft.com/office/drawing/2014/main" id="{B110D528-83A5-C01B-EFBA-E0D95E55EB1F}"/>
                </a:ext>
              </a:extLst>
            </p:cNvPr>
            <p:cNvSpPr>
              <a:spLocks noChangeArrowheads="1"/>
            </p:cNvSpPr>
            <p:nvPr/>
          </p:nvSpPr>
          <p:spPr bwMode="auto">
            <a:xfrm>
              <a:off x="5167037" y="2841988"/>
              <a:ext cx="814387" cy="379413"/>
            </a:xfrm>
            <a:prstGeom prst="rect">
              <a:avLst/>
            </a:prstGeom>
            <a:solidFill>
              <a:srgbClr val="FFFF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000000"/>
                </a:solidFill>
                <a:effectLst/>
                <a:uLnTx/>
                <a:uFillTx/>
                <a:latin typeface="Calibri" panose="020F0502020204030204"/>
                <a:ea typeface="ＭＳ Ｐゴシック" charset="0"/>
                <a:cs typeface="+mn-cs"/>
              </a:endParaRPr>
            </a:p>
          </p:txBody>
        </p:sp>
        <p:sp>
          <p:nvSpPr>
            <p:cNvPr id="140" name="Text Box 19">
              <a:extLst>
                <a:ext uri="{FF2B5EF4-FFF2-40B4-BE49-F238E27FC236}">
                  <a16:creationId xmlns:a16="http://schemas.microsoft.com/office/drawing/2014/main" id="{FB6B2BAA-680E-A6DD-871E-E69893CFD836}"/>
                </a:ext>
              </a:extLst>
            </p:cNvPr>
            <p:cNvSpPr txBox="1">
              <a:spLocks noChangeArrowheads="1"/>
            </p:cNvSpPr>
            <p:nvPr/>
          </p:nvSpPr>
          <p:spPr bwMode="auto">
            <a:xfrm>
              <a:off x="4260272" y="2854620"/>
              <a:ext cx="2820003" cy="36933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0000"/>
                  </a:solidFill>
                  <a:effectLst/>
                  <a:uLnTx/>
                  <a:uFillTx/>
                  <a:latin typeface="Calibri" panose="020F0502020204030204"/>
                  <a:ea typeface="ＭＳ Ｐゴシック" panose="020B0600070205080204" pitchFamily="34" charset="-128"/>
                  <a:cs typeface="+mn-cs"/>
                </a:rPr>
                <a:t>Seq=42</a:t>
              </a:r>
              <a:r>
                <a:rPr kumimoji="0" lang="en-US" altLang="en-US" sz="18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rPr>
                <a:t>, </a:t>
              </a:r>
              <a:r>
                <a:rPr kumimoji="0" lang="en-US" altLang="en-US" sz="1800" b="0" i="0" u="none" strike="noStrike" kern="0" cap="none" spc="0" normalizeH="0" baseline="0" noProof="0" dirty="0">
                  <a:ln>
                    <a:noFill/>
                  </a:ln>
                  <a:solidFill>
                    <a:srgbClr val="3C6CDF"/>
                  </a:solidFill>
                  <a:effectLst/>
                  <a:uLnTx/>
                  <a:uFillTx/>
                  <a:latin typeface="Calibri" panose="020F0502020204030204"/>
                  <a:ea typeface="ＭＳ Ｐゴシック" panose="020B0600070205080204" pitchFamily="34" charset="-128"/>
                  <a:cs typeface="+mn-cs"/>
                </a:rPr>
                <a:t>ACK=79, </a:t>
              </a:r>
              <a:r>
                <a:rPr kumimoji="0" lang="en-US" altLang="en-US" sz="18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rPr>
                <a:t>data = </a:t>
              </a:r>
              <a:r>
                <a:rPr kumimoji="0" lang="ja-JP" altLang="en-US" sz="18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rPr>
                <a:t>‘</a:t>
              </a:r>
              <a:r>
                <a:rPr kumimoji="0" lang="en-US" altLang="ja-JP" sz="18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rPr>
                <a:t>C</a:t>
              </a:r>
              <a:r>
                <a:rPr kumimoji="0" lang="ja-JP" altLang="en-US" sz="18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rPr>
                <a:t>’</a:t>
              </a:r>
              <a:endParaRPr kumimoji="0" lang="en-US" altLang="en-US" sz="18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endParaRPr>
            </a:p>
          </p:txBody>
        </p:sp>
      </p:grpSp>
      <p:grpSp>
        <p:nvGrpSpPr>
          <p:cNvPr id="5" name="Group 4">
            <a:extLst>
              <a:ext uri="{FF2B5EF4-FFF2-40B4-BE49-F238E27FC236}">
                <a16:creationId xmlns:a16="http://schemas.microsoft.com/office/drawing/2014/main" id="{2BA535FA-2C56-9F18-2175-4338F8CC7657}"/>
              </a:ext>
            </a:extLst>
          </p:cNvPr>
          <p:cNvGrpSpPr/>
          <p:nvPr/>
        </p:nvGrpSpPr>
        <p:grpSpPr>
          <a:xfrm>
            <a:off x="4264368" y="3523026"/>
            <a:ext cx="2813399" cy="800100"/>
            <a:chOff x="4264368" y="3523026"/>
            <a:chExt cx="2813399" cy="800100"/>
          </a:xfrm>
        </p:grpSpPr>
        <p:sp>
          <p:nvSpPr>
            <p:cNvPr id="135" name="Line 10">
              <a:extLst>
                <a:ext uri="{FF2B5EF4-FFF2-40B4-BE49-F238E27FC236}">
                  <a16:creationId xmlns:a16="http://schemas.microsoft.com/office/drawing/2014/main" id="{76196F89-947E-7475-4F08-449291A63F99}"/>
                </a:ext>
              </a:extLst>
            </p:cNvPr>
            <p:cNvSpPr>
              <a:spLocks noChangeShapeType="1"/>
            </p:cNvSpPr>
            <p:nvPr/>
          </p:nvSpPr>
          <p:spPr bwMode="auto">
            <a:xfrm flipH="1">
              <a:off x="4344712" y="3523026"/>
              <a:ext cx="2554287" cy="800100"/>
            </a:xfrm>
            <a:prstGeom prst="line">
              <a:avLst/>
            </a:prstGeom>
            <a:noFill/>
            <a:ln w="28575">
              <a:solidFill>
                <a:srgbClr val="3333CC"/>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000000"/>
                </a:solidFill>
                <a:effectLst/>
                <a:uLnTx/>
                <a:uFillTx/>
                <a:latin typeface="Calibri" panose="020F0502020204030204"/>
                <a:ea typeface="ＭＳ Ｐゴシック" charset="0"/>
                <a:cs typeface="+mn-cs"/>
              </a:endParaRPr>
            </a:p>
          </p:txBody>
        </p:sp>
        <p:sp>
          <p:nvSpPr>
            <p:cNvPr id="141" name="Rectangle 20">
              <a:extLst>
                <a:ext uri="{FF2B5EF4-FFF2-40B4-BE49-F238E27FC236}">
                  <a16:creationId xmlns:a16="http://schemas.microsoft.com/office/drawing/2014/main" id="{C97C40DE-A179-5795-1931-73B82F785A76}"/>
                </a:ext>
              </a:extLst>
            </p:cNvPr>
            <p:cNvSpPr>
              <a:spLocks noChangeArrowheads="1"/>
            </p:cNvSpPr>
            <p:nvPr/>
          </p:nvSpPr>
          <p:spPr bwMode="auto">
            <a:xfrm>
              <a:off x="5201962" y="3800838"/>
              <a:ext cx="823912" cy="246063"/>
            </a:xfrm>
            <a:prstGeom prst="rect">
              <a:avLst/>
            </a:prstGeom>
            <a:solidFill>
              <a:srgbClr val="FFFF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000000"/>
                </a:solidFill>
                <a:effectLst/>
                <a:uLnTx/>
                <a:uFillTx/>
                <a:latin typeface="Calibri" panose="020F0502020204030204"/>
                <a:ea typeface="ＭＳ Ｐゴシック" charset="0"/>
                <a:cs typeface="+mn-cs"/>
              </a:endParaRPr>
            </a:p>
          </p:txBody>
        </p:sp>
        <p:sp>
          <p:nvSpPr>
            <p:cNvPr id="142" name="Text Box 21">
              <a:extLst>
                <a:ext uri="{FF2B5EF4-FFF2-40B4-BE49-F238E27FC236}">
                  <a16:creationId xmlns:a16="http://schemas.microsoft.com/office/drawing/2014/main" id="{AF935531-D78F-EC43-59B2-B03C3EBE57A4}"/>
                </a:ext>
              </a:extLst>
            </p:cNvPr>
            <p:cNvSpPr txBox="1">
              <a:spLocks noChangeArrowheads="1"/>
            </p:cNvSpPr>
            <p:nvPr/>
          </p:nvSpPr>
          <p:spPr bwMode="auto">
            <a:xfrm>
              <a:off x="4264368" y="3736718"/>
              <a:ext cx="2813399" cy="36933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a:ln>
                    <a:noFill/>
                  </a:ln>
                  <a:solidFill>
                    <a:srgbClr val="3C6CDF"/>
                  </a:solidFill>
                  <a:effectLst/>
                  <a:uLnTx/>
                  <a:uFillTx/>
                  <a:latin typeface="Calibri" panose="020F0502020204030204"/>
                  <a:ea typeface="ＭＳ Ｐゴシック" panose="020B0600070205080204" pitchFamily="34" charset="-128"/>
                  <a:cs typeface="+mn-cs"/>
                </a:rPr>
                <a:t>Seq=79</a:t>
              </a:r>
              <a:r>
                <a:rPr kumimoji="0" lang="en-US" altLang="en-US" sz="1800" b="0" i="0"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rPr>
                <a:t>, </a:t>
              </a:r>
              <a:r>
                <a:rPr kumimoji="0" lang="en-US" altLang="en-US" sz="1800" b="0" i="0" u="none" strike="noStrike" kern="1200" cap="none" spc="0" normalizeH="0" baseline="0" noProof="0" dirty="0">
                  <a:ln>
                    <a:noFill/>
                  </a:ln>
                  <a:solidFill>
                    <a:srgbClr val="FF0000"/>
                  </a:solidFill>
                  <a:effectLst/>
                  <a:uLnTx/>
                  <a:uFillTx/>
                  <a:latin typeface="Calibri" panose="020F0502020204030204"/>
                  <a:ea typeface="ＭＳ Ｐゴシック" panose="020B0600070205080204" pitchFamily="34" charset="-128"/>
                  <a:cs typeface="+mn-cs"/>
                </a:rPr>
                <a:t>ACK=43</a:t>
              </a:r>
              <a:r>
                <a:rPr kumimoji="0" lang="en-US" altLang="en-US" sz="1800" b="0" i="0"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rPr>
                <a:t>, data = </a:t>
              </a:r>
              <a:r>
                <a:rPr kumimoji="0" lang="ja-JP" altLang="en-US" sz="1800" b="0" i="0"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rPr>
                <a:t>‘</a:t>
              </a:r>
              <a:r>
                <a:rPr kumimoji="0" lang="en-US" altLang="ja-JP" sz="1800" b="0" i="0"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rPr>
                <a:t>C</a:t>
              </a:r>
              <a:r>
                <a:rPr kumimoji="0" lang="ja-JP" altLang="en-US" sz="1800" b="0" i="0"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rPr>
                <a:t>’</a:t>
              </a:r>
              <a:endParaRPr kumimoji="0" lang="en-US" altLang="en-US" sz="1100" b="0" i="0"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endParaRPr>
            </a:p>
          </p:txBody>
        </p:sp>
      </p:grpSp>
      <p:grpSp>
        <p:nvGrpSpPr>
          <p:cNvPr id="6" name="Group 5">
            <a:extLst>
              <a:ext uri="{FF2B5EF4-FFF2-40B4-BE49-F238E27FC236}">
                <a16:creationId xmlns:a16="http://schemas.microsoft.com/office/drawing/2014/main" id="{62952178-6A21-7762-F0BE-FBE49EAB9F41}"/>
              </a:ext>
            </a:extLst>
          </p:cNvPr>
          <p:cNvGrpSpPr/>
          <p:nvPr/>
        </p:nvGrpSpPr>
        <p:grpSpPr>
          <a:xfrm>
            <a:off x="4339949" y="4518388"/>
            <a:ext cx="2590800" cy="506413"/>
            <a:chOff x="4339949" y="4518388"/>
            <a:chExt cx="2590800" cy="506413"/>
          </a:xfrm>
        </p:grpSpPr>
        <p:sp>
          <p:nvSpPr>
            <p:cNvPr id="130" name="Line 3">
              <a:extLst>
                <a:ext uri="{FF2B5EF4-FFF2-40B4-BE49-F238E27FC236}">
                  <a16:creationId xmlns:a16="http://schemas.microsoft.com/office/drawing/2014/main" id="{97B43F96-AF5A-7A8A-6AC9-020300A2D699}"/>
                </a:ext>
              </a:extLst>
            </p:cNvPr>
            <p:cNvSpPr>
              <a:spLocks noChangeShapeType="1"/>
            </p:cNvSpPr>
            <p:nvPr/>
          </p:nvSpPr>
          <p:spPr bwMode="auto">
            <a:xfrm>
              <a:off x="4339949" y="4518388"/>
              <a:ext cx="2590800" cy="506413"/>
            </a:xfrm>
            <a:prstGeom prst="line">
              <a:avLst/>
            </a:prstGeom>
            <a:noFill/>
            <a:ln w="28575">
              <a:solidFill>
                <a:srgbClr val="3333CC"/>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000000"/>
                </a:solidFill>
                <a:effectLst/>
                <a:uLnTx/>
                <a:uFillTx/>
                <a:latin typeface="Calibri" panose="020F0502020204030204"/>
                <a:ea typeface="ＭＳ Ｐゴシック" charset="0"/>
                <a:cs typeface="+mn-cs"/>
              </a:endParaRPr>
            </a:p>
          </p:txBody>
        </p:sp>
        <p:sp>
          <p:nvSpPr>
            <p:cNvPr id="143" name="Rectangle 22">
              <a:extLst>
                <a:ext uri="{FF2B5EF4-FFF2-40B4-BE49-F238E27FC236}">
                  <a16:creationId xmlns:a16="http://schemas.microsoft.com/office/drawing/2014/main" id="{28AC5970-A0C4-5C33-F6E4-8187E746DE4D}"/>
                </a:ext>
              </a:extLst>
            </p:cNvPr>
            <p:cNvSpPr>
              <a:spLocks noChangeArrowheads="1"/>
            </p:cNvSpPr>
            <p:nvPr/>
          </p:nvSpPr>
          <p:spPr bwMode="auto">
            <a:xfrm>
              <a:off x="5268637" y="4648563"/>
              <a:ext cx="958850" cy="357188"/>
            </a:xfrm>
            <a:prstGeom prst="rect">
              <a:avLst/>
            </a:prstGeom>
            <a:solidFill>
              <a:srgbClr val="FFFF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000000"/>
                </a:solidFill>
                <a:effectLst/>
                <a:uLnTx/>
                <a:uFillTx/>
                <a:latin typeface="Calibri" panose="020F0502020204030204"/>
                <a:ea typeface="ＭＳ Ｐゴシック" charset="0"/>
                <a:cs typeface="+mn-cs"/>
              </a:endParaRPr>
            </a:p>
          </p:txBody>
        </p:sp>
        <p:sp>
          <p:nvSpPr>
            <p:cNvPr id="144" name="Text Box 23">
              <a:extLst>
                <a:ext uri="{FF2B5EF4-FFF2-40B4-BE49-F238E27FC236}">
                  <a16:creationId xmlns:a16="http://schemas.microsoft.com/office/drawing/2014/main" id="{74D9BEEA-9962-0202-8536-FB57475F2D6D}"/>
                </a:ext>
              </a:extLst>
            </p:cNvPr>
            <p:cNvSpPr txBox="1">
              <a:spLocks noChangeArrowheads="1"/>
            </p:cNvSpPr>
            <p:nvPr/>
          </p:nvSpPr>
          <p:spPr bwMode="auto">
            <a:xfrm>
              <a:off x="4934710" y="4609843"/>
              <a:ext cx="1712264" cy="36933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Calibri" panose="020F0502020204030204"/>
                  <a:ea typeface="ＭＳ Ｐゴシック" charset="0"/>
                  <a:cs typeface="+mn-cs"/>
                </a:rPr>
                <a:t>Seq=43</a:t>
              </a:r>
              <a:r>
                <a:rPr kumimoji="0" lang="en-US" sz="1800" b="0" i="0" u="none" strike="noStrike" kern="1200" cap="none" spc="0" normalizeH="0" baseline="0" noProof="0" dirty="0">
                  <a:ln>
                    <a:noFill/>
                  </a:ln>
                  <a:solidFill>
                    <a:srgbClr val="000000"/>
                  </a:solidFill>
                  <a:effectLst/>
                  <a:uLnTx/>
                  <a:uFillTx/>
                  <a:latin typeface="Calibri" panose="020F0502020204030204"/>
                  <a:ea typeface="ＭＳ Ｐゴシック" charset="0"/>
                  <a:cs typeface="+mn-cs"/>
                </a:rPr>
                <a:t>, </a:t>
              </a:r>
              <a:r>
                <a:rPr kumimoji="0" lang="en-US" sz="1800" b="0" i="0" u="none" strike="noStrike" kern="1200" cap="none" spc="0" normalizeH="0" baseline="0" noProof="0" dirty="0">
                  <a:ln>
                    <a:noFill/>
                  </a:ln>
                  <a:solidFill>
                    <a:srgbClr val="3C6CDF"/>
                  </a:solidFill>
                  <a:effectLst/>
                  <a:uLnTx/>
                  <a:uFillTx/>
                  <a:latin typeface="Calibri" panose="020F0502020204030204"/>
                  <a:ea typeface="ＭＳ Ｐゴシック" charset="0"/>
                  <a:cs typeface="+mn-cs"/>
                </a:rPr>
                <a:t>ACK=80</a:t>
              </a:r>
              <a:endParaRPr kumimoji="0" lang="en-US" sz="1100" b="0" i="0" u="none" strike="noStrike" kern="1200" cap="none" spc="0" normalizeH="0" baseline="0" noProof="0" dirty="0">
                <a:ln>
                  <a:noFill/>
                </a:ln>
                <a:solidFill>
                  <a:srgbClr val="3C6CDF"/>
                </a:solidFill>
                <a:effectLst/>
                <a:uLnTx/>
                <a:uFillTx/>
                <a:latin typeface="Calibri" panose="020F0502020204030204"/>
                <a:ea typeface="ＭＳ Ｐゴシック" charset="0"/>
                <a:cs typeface="+mn-cs"/>
              </a:endParaRPr>
            </a:p>
          </p:txBody>
        </p:sp>
      </p:grpSp>
      <p:sp>
        <p:nvSpPr>
          <p:cNvPr id="145" name="Line 24">
            <a:extLst>
              <a:ext uri="{FF2B5EF4-FFF2-40B4-BE49-F238E27FC236}">
                <a16:creationId xmlns:a16="http://schemas.microsoft.com/office/drawing/2014/main" id="{9E8DC6D9-7A62-43C0-4DC4-0C8C3BD08DD0}"/>
              </a:ext>
            </a:extLst>
          </p:cNvPr>
          <p:cNvSpPr>
            <a:spLocks noChangeShapeType="1"/>
          </p:cNvSpPr>
          <p:nvPr/>
        </p:nvSpPr>
        <p:spPr bwMode="auto">
          <a:xfrm>
            <a:off x="4332012" y="2508613"/>
            <a:ext cx="0" cy="2587625"/>
          </a:xfrm>
          <a:prstGeom prst="line">
            <a:avLst/>
          </a:prstGeom>
          <a:noFill/>
          <a:ln w="9525">
            <a:solidFill>
              <a:srgbClr val="80808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000000"/>
              </a:solidFill>
              <a:effectLst/>
              <a:uLnTx/>
              <a:uFillTx/>
              <a:latin typeface="Calibri" panose="020F0502020204030204"/>
              <a:ea typeface="ＭＳ Ｐゴシック" charset="0"/>
              <a:cs typeface="+mn-cs"/>
            </a:endParaRPr>
          </a:p>
        </p:txBody>
      </p:sp>
      <p:sp>
        <p:nvSpPr>
          <p:cNvPr id="146" name="Line 25">
            <a:extLst>
              <a:ext uri="{FF2B5EF4-FFF2-40B4-BE49-F238E27FC236}">
                <a16:creationId xmlns:a16="http://schemas.microsoft.com/office/drawing/2014/main" id="{1F1104C1-0CB7-D848-7131-11341FD0B550}"/>
              </a:ext>
            </a:extLst>
          </p:cNvPr>
          <p:cNvSpPr>
            <a:spLocks noChangeShapeType="1"/>
          </p:cNvSpPr>
          <p:nvPr/>
        </p:nvSpPr>
        <p:spPr bwMode="auto">
          <a:xfrm>
            <a:off x="6994249" y="2561001"/>
            <a:ext cx="0" cy="2587625"/>
          </a:xfrm>
          <a:prstGeom prst="line">
            <a:avLst/>
          </a:prstGeom>
          <a:noFill/>
          <a:ln w="9525">
            <a:solidFill>
              <a:srgbClr val="80808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000000"/>
              </a:solidFill>
              <a:effectLst/>
              <a:uLnTx/>
              <a:uFillTx/>
              <a:latin typeface="Calibri" panose="020F0502020204030204"/>
              <a:ea typeface="ＭＳ Ｐゴシック" charset="0"/>
              <a:cs typeface="+mn-cs"/>
            </a:endParaRPr>
          </a:p>
        </p:txBody>
      </p:sp>
      <p:grpSp>
        <p:nvGrpSpPr>
          <p:cNvPr id="147" name="Group 27">
            <a:extLst>
              <a:ext uri="{FF2B5EF4-FFF2-40B4-BE49-F238E27FC236}">
                <a16:creationId xmlns:a16="http://schemas.microsoft.com/office/drawing/2014/main" id="{55233694-2761-E692-1C9B-F193E45AA93C}"/>
              </a:ext>
            </a:extLst>
          </p:cNvPr>
          <p:cNvGrpSpPr>
            <a:grpSpLocks/>
          </p:cNvGrpSpPr>
          <p:nvPr/>
        </p:nvGrpSpPr>
        <p:grpSpPr bwMode="auto">
          <a:xfrm>
            <a:off x="3824012" y="1687876"/>
            <a:ext cx="755650" cy="782637"/>
            <a:chOff x="-44" y="1473"/>
            <a:chExt cx="981" cy="1105"/>
          </a:xfrm>
        </p:grpSpPr>
        <p:pic>
          <p:nvPicPr>
            <p:cNvPr id="148" name="Picture 28" descr="desktop_computer_stylized_medium">
              <a:extLst>
                <a:ext uri="{FF2B5EF4-FFF2-40B4-BE49-F238E27FC236}">
                  <a16:creationId xmlns:a16="http://schemas.microsoft.com/office/drawing/2014/main" id="{98825215-10CF-F40C-9FC8-33002A014B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9" name="Freeform 29">
              <a:extLst>
                <a:ext uri="{FF2B5EF4-FFF2-40B4-BE49-F238E27FC236}">
                  <a16:creationId xmlns:a16="http://schemas.microsoft.com/office/drawing/2014/main" id="{BC6924B6-B300-6084-F7EA-C06A27DAA5B6}"/>
                </a:ext>
              </a:extLst>
            </p:cNvPr>
            <p:cNvSpPr>
              <a:spLocks/>
            </p:cNvSpPr>
            <p:nvPr/>
          </p:nvSpPr>
          <p:spPr bwMode="auto">
            <a:xfrm flipH="1">
              <a:off x="374" y="1579"/>
              <a:ext cx="477" cy="506"/>
            </a:xfrm>
            <a:custGeom>
              <a:avLst/>
              <a:gdLst>
                <a:gd name="T0" fmla="*/ 0 w 356"/>
                <a:gd name="T1" fmla="*/ 0 h 368"/>
                <a:gd name="T2" fmla="*/ 5595 w 356"/>
                <a:gd name="T3" fmla="*/ 341 h 368"/>
                <a:gd name="T4" fmla="*/ 6638 w 356"/>
                <a:gd name="T5" fmla="*/ 7113 h 368"/>
                <a:gd name="T6" fmla="*/ 1463 w 356"/>
                <a:gd name="T7" fmla="*/ 8895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endParaRPr>
            </a:p>
          </p:txBody>
        </p:sp>
      </p:grpSp>
      <p:grpSp>
        <p:nvGrpSpPr>
          <p:cNvPr id="150" name="Group 30">
            <a:extLst>
              <a:ext uri="{FF2B5EF4-FFF2-40B4-BE49-F238E27FC236}">
                <a16:creationId xmlns:a16="http://schemas.microsoft.com/office/drawing/2014/main" id="{C15C0674-627E-23DE-B88C-D83570AF5372}"/>
              </a:ext>
            </a:extLst>
          </p:cNvPr>
          <p:cNvGrpSpPr>
            <a:grpSpLocks/>
          </p:cNvGrpSpPr>
          <p:nvPr/>
        </p:nvGrpSpPr>
        <p:grpSpPr bwMode="auto">
          <a:xfrm flipH="1">
            <a:off x="6686274" y="1727563"/>
            <a:ext cx="788988" cy="862013"/>
            <a:chOff x="-44" y="1473"/>
            <a:chExt cx="981" cy="1105"/>
          </a:xfrm>
        </p:grpSpPr>
        <p:pic>
          <p:nvPicPr>
            <p:cNvPr id="151" name="Picture 31" descr="desktop_computer_stylized_medium">
              <a:extLst>
                <a:ext uri="{FF2B5EF4-FFF2-40B4-BE49-F238E27FC236}">
                  <a16:creationId xmlns:a16="http://schemas.microsoft.com/office/drawing/2014/main" id="{DAFCCB90-5E70-8BD7-BEB4-60EE99C1D6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2" name="Freeform 32">
              <a:extLst>
                <a:ext uri="{FF2B5EF4-FFF2-40B4-BE49-F238E27FC236}">
                  <a16:creationId xmlns:a16="http://schemas.microsoft.com/office/drawing/2014/main" id="{F7AD50FB-FE23-B012-D3C1-4D0884929B17}"/>
                </a:ext>
              </a:extLst>
            </p:cNvPr>
            <p:cNvSpPr>
              <a:spLocks/>
            </p:cNvSpPr>
            <p:nvPr/>
          </p:nvSpPr>
          <p:spPr bwMode="auto">
            <a:xfrm flipH="1">
              <a:off x="374" y="1579"/>
              <a:ext cx="477" cy="506"/>
            </a:xfrm>
            <a:custGeom>
              <a:avLst/>
              <a:gdLst>
                <a:gd name="T0" fmla="*/ 0 w 356"/>
                <a:gd name="T1" fmla="*/ 0 h 368"/>
                <a:gd name="T2" fmla="*/ 5595 w 356"/>
                <a:gd name="T3" fmla="*/ 341 h 368"/>
                <a:gd name="T4" fmla="*/ 6638 w 356"/>
                <a:gd name="T5" fmla="*/ 7113 h 368"/>
                <a:gd name="T6" fmla="*/ 1463 w 356"/>
                <a:gd name="T7" fmla="*/ 8895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endParaRPr>
            </a:p>
          </p:txBody>
        </p:sp>
      </p:grpSp>
      <p:grpSp>
        <p:nvGrpSpPr>
          <p:cNvPr id="9" name="Group 8">
            <a:extLst>
              <a:ext uri="{FF2B5EF4-FFF2-40B4-BE49-F238E27FC236}">
                <a16:creationId xmlns:a16="http://schemas.microsoft.com/office/drawing/2014/main" id="{E4B2C9C6-EA1F-AAB4-4DDF-06FE957136D8}"/>
              </a:ext>
            </a:extLst>
          </p:cNvPr>
          <p:cNvGrpSpPr/>
          <p:nvPr/>
        </p:nvGrpSpPr>
        <p:grpSpPr>
          <a:xfrm>
            <a:off x="4692316" y="2815389"/>
            <a:ext cx="1388485" cy="1371600"/>
            <a:chOff x="4692316" y="2815389"/>
            <a:chExt cx="1388485" cy="1371600"/>
          </a:xfrm>
        </p:grpSpPr>
        <p:sp>
          <p:nvSpPr>
            <p:cNvPr id="3" name="Oval 2">
              <a:extLst>
                <a:ext uri="{FF2B5EF4-FFF2-40B4-BE49-F238E27FC236}">
                  <a16:creationId xmlns:a16="http://schemas.microsoft.com/office/drawing/2014/main" id="{BFB1B782-CE59-648D-3D43-AF7F3431492A}"/>
                </a:ext>
              </a:extLst>
            </p:cNvPr>
            <p:cNvSpPr/>
            <p:nvPr/>
          </p:nvSpPr>
          <p:spPr>
            <a:xfrm>
              <a:off x="5566610" y="3721768"/>
              <a:ext cx="514191" cy="465221"/>
            </a:xfrm>
            <a:prstGeom prst="ellipse">
              <a:avLst/>
            </a:prstGeom>
            <a:noFill/>
            <a:ln w="349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31" name="Oval 30">
              <a:extLst>
                <a:ext uri="{FF2B5EF4-FFF2-40B4-BE49-F238E27FC236}">
                  <a16:creationId xmlns:a16="http://schemas.microsoft.com/office/drawing/2014/main" id="{9F250631-BF04-0C9D-2E14-DF98A6B35FBA}"/>
                </a:ext>
              </a:extLst>
            </p:cNvPr>
            <p:cNvSpPr/>
            <p:nvPr/>
          </p:nvSpPr>
          <p:spPr>
            <a:xfrm>
              <a:off x="4692316" y="2815389"/>
              <a:ext cx="514191" cy="465221"/>
            </a:xfrm>
            <a:prstGeom prst="ellipse">
              <a:avLst/>
            </a:prstGeom>
            <a:noFill/>
            <a:ln w="349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cxnSp>
          <p:nvCxnSpPr>
            <p:cNvPr id="8" name="Straight Arrow Connector 7">
              <a:extLst>
                <a:ext uri="{FF2B5EF4-FFF2-40B4-BE49-F238E27FC236}">
                  <a16:creationId xmlns:a16="http://schemas.microsoft.com/office/drawing/2014/main" id="{187A60F4-3309-D323-96AB-BCB22A5D4576}"/>
                </a:ext>
              </a:extLst>
            </p:cNvPr>
            <p:cNvCxnSpPr/>
            <p:nvPr/>
          </p:nvCxnSpPr>
          <p:spPr>
            <a:xfrm flipH="1" flipV="1">
              <a:off x="5117431" y="3224463"/>
              <a:ext cx="513348" cy="513348"/>
            </a:xfrm>
            <a:prstGeom prst="straightConnector1">
              <a:avLst/>
            </a:prstGeom>
            <a:ln w="22225">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E2240BF7-0347-F767-82D8-CDCF0C2C4177}"/>
              </a:ext>
            </a:extLst>
          </p:cNvPr>
          <p:cNvGrpSpPr/>
          <p:nvPr/>
        </p:nvGrpSpPr>
        <p:grpSpPr>
          <a:xfrm>
            <a:off x="4684295" y="3737810"/>
            <a:ext cx="1982043" cy="1307432"/>
            <a:chOff x="4692316" y="2815389"/>
            <a:chExt cx="1982043" cy="1307432"/>
          </a:xfrm>
        </p:grpSpPr>
        <p:sp>
          <p:nvSpPr>
            <p:cNvPr id="36" name="Oval 35">
              <a:extLst>
                <a:ext uri="{FF2B5EF4-FFF2-40B4-BE49-F238E27FC236}">
                  <a16:creationId xmlns:a16="http://schemas.microsoft.com/office/drawing/2014/main" id="{E309462C-39E7-EA79-D826-C4ABB8353D9A}"/>
                </a:ext>
              </a:extLst>
            </p:cNvPr>
            <p:cNvSpPr/>
            <p:nvPr/>
          </p:nvSpPr>
          <p:spPr>
            <a:xfrm>
              <a:off x="6160168" y="3657600"/>
              <a:ext cx="514191" cy="465221"/>
            </a:xfrm>
            <a:prstGeom prst="ellipse">
              <a:avLst/>
            </a:prstGeom>
            <a:noFill/>
            <a:ln w="349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37" name="Oval 36">
              <a:extLst>
                <a:ext uri="{FF2B5EF4-FFF2-40B4-BE49-F238E27FC236}">
                  <a16:creationId xmlns:a16="http://schemas.microsoft.com/office/drawing/2014/main" id="{076FA729-D5B6-E516-23EA-D48EFDA7FAD9}"/>
                </a:ext>
              </a:extLst>
            </p:cNvPr>
            <p:cNvSpPr/>
            <p:nvPr/>
          </p:nvSpPr>
          <p:spPr>
            <a:xfrm>
              <a:off x="4692316" y="2815389"/>
              <a:ext cx="514191" cy="465221"/>
            </a:xfrm>
            <a:prstGeom prst="ellipse">
              <a:avLst/>
            </a:prstGeom>
            <a:noFill/>
            <a:ln w="349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cxnSp>
          <p:nvCxnSpPr>
            <p:cNvPr id="38" name="Straight Arrow Connector 37">
              <a:extLst>
                <a:ext uri="{FF2B5EF4-FFF2-40B4-BE49-F238E27FC236}">
                  <a16:creationId xmlns:a16="http://schemas.microsoft.com/office/drawing/2014/main" id="{DF6A129A-95AB-45A8-AAC8-D3C6CE05082D}"/>
                </a:ext>
              </a:extLst>
            </p:cNvPr>
            <p:cNvCxnSpPr>
              <a:cxnSpLocks/>
            </p:cNvCxnSpPr>
            <p:nvPr/>
          </p:nvCxnSpPr>
          <p:spPr>
            <a:xfrm flipH="1" flipV="1">
              <a:off x="5165557" y="3224463"/>
              <a:ext cx="970548" cy="521369"/>
            </a:xfrm>
            <a:prstGeom prst="straightConnector1">
              <a:avLst/>
            </a:prstGeom>
            <a:ln w="22225">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sp>
        <p:nvSpPr>
          <p:cNvPr id="39" name="Slide Number Placeholder 2">
            <a:extLst>
              <a:ext uri="{FF2B5EF4-FFF2-40B4-BE49-F238E27FC236}">
                <a16:creationId xmlns:a16="http://schemas.microsoft.com/office/drawing/2014/main" id="{F2EA6EB0-FEC2-49CA-8347-AB9CF8F03F54}"/>
              </a:ext>
            </a:extLst>
          </p:cNvPr>
          <p:cNvSpPr>
            <a:spLocks noGrp="1"/>
          </p:cNvSpPr>
          <p:nvPr>
            <p:ph type="sldNum" sz="quarter" idx="4"/>
          </p:nvPr>
        </p:nvSpPr>
        <p:spPr>
          <a:xfrm>
            <a:off x="9219616" y="6443089"/>
            <a:ext cx="2743200" cy="365125"/>
          </a:xfrm>
        </p:spPr>
        <p:txBody>
          <a:bodyPr/>
          <a:lstStyle/>
          <a:p>
            <a:r>
              <a:rPr lang="en-US" dirty="0"/>
              <a:t>Transport Layer: 3-</a:t>
            </a:r>
            <a:fld id="{C4204591-24BD-A542-B9D5-F8D8A88D2FEE}" type="slidenum">
              <a:rPr lang="en-US" smtClean="0"/>
              <a:pPr/>
              <a:t>15</a:t>
            </a:fld>
            <a:endParaRPr lang="en-US" dirty="0"/>
          </a:p>
        </p:txBody>
      </p:sp>
      <p:sp>
        <p:nvSpPr>
          <p:cNvPr id="7" name="TextBox 6">
            <a:extLst>
              <a:ext uri="{FF2B5EF4-FFF2-40B4-BE49-F238E27FC236}">
                <a16:creationId xmlns:a16="http://schemas.microsoft.com/office/drawing/2014/main" id="{9963D86C-2D9F-D584-5D3A-F4D4AB4711FD}"/>
              </a:ext>
            </a:extLst>
          </p:cNvPr>
          <p:cNvSpPr txBox="1"/>
          <p:nvPr/>
        </p:nvSpPr>
        <p:spPr>
          <a:xfrm>
            <a:off x="10159363" y="56151"/>
            <a:ext cx="1959639" cy="523220"/>
          </a:xfrm>
          <a:prstGeom prst="rect">
            <a:avLst/>
          </a:prstGeom>
          <a:ln w="38100"/>
        </p:spPr>
        <p:style>
          <a:lnRef idx="2">
            <a:schemeClr val="accent2">
              <a:shade val="15000"/>
            </a:schemeClr>
          </a:lnRef>
          <a:fillRef idx="1">
            <a:schemeClr val="accent2"/>
          </a:fillRef>
          <a:effectRef idx="0">
            <a:schemeClr val="accent2"/>
          </a:effectRef>
          <a:fontRef idx="minor">
            <a:schemeClr val="lt1"/>
          </a:fontRef>
        </p:style>
        <p:txBody>
          <a:bodyPr wrap="none" rtlCol="0">
            <a:spAutoFit/>
          </a:bodyPr>
          <a:lstStyle/>
          <a:p>
            <a:r>
              <a:rPr lang="en-US" sz="2800" dirty="0"/>
              <a:t>IMPORTANT</a:t>
            </a:r>
            <a:endParaRPr lang="en-SE" sz="2800" dirty="0"/>
          </a:p>
        </p:txBody>
      </p:sp>
      <p:sp>
        <p:nvSpPr>
          <p:cNvPr id="10" name="Text Box 9">
            <a:extLst>
              <a:ext uri="{FF2B5EF4-FFF2-40B4-BE49-F238E27FC236}">
                <a16:creationId xmlns:a16="http://schemas.microsoft.com/office/drawing/2014/main" id="{43FCBB9E-B267-7354-430C-03D225826F20}"/>
              </a:ext>
            </a:extLst>
          </p:cNvPr>
          <p:cNvSpPr txBox="1">
            <a:spLocks noChangeArrowheads="1"/>
          </p:cNvSpPr>
          <p:nvPr/>
        </p:nvSpPr>
        <p:spPr bwMode="auto">
          <a:xfrm>
            <a:off x="1276208" y="3671860"/>
            <a:ext cx="3187212" cy="2308324"/>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lvl="0" eaLnBrk="0" fontAlgn="base" hangingPunct="0">
              <a:spcBef>
                <a:spcPct val="0"/>
              </a:spcBef>
              <a:spcAft>
                <a:spcPct val="0"/>
              </a:spcAft>
              <a:defRPr/>
            </a:pPr>
            <a:r>
              <a:rPr lang="en-US" altLang="en-US" sz="2400" kern="0" dirty="0">
                <a:solidFill>
                  <a:srgbClr val="000000"/>
                </a:solidFill>
                <a:latin typeface="Calibri" panose="020F0502020204030204"/>
              </a:rPr>
              <a:t>3. H</a:t>
            </a:r>
            <a:r>
              <a:rPr kumimoji="0" lang="en-US" altLang="en-US" sz="2400" b="0" i="0" u="none" strike="noStrike" kern="0" cap="none" spc="0" normalizeH="0" baseline="0" noProof="0" dirty="0" err="1">
                <a:ln>
                  <a:noFill/>
                </a:ln>
                <a:solidFill>
                  <a:srgbClr val="000000"/>
                </a:solidFill>
                <a:effectLst/>
                <a:uLnTx/>
                <a:uFillTx/>
                <a:latin typeface="Calibri" panose="020F0502020204030204"/>
                <a:ea typeface="ＭＳ Ｐゴシック" panose="020B0600070205080204" pitchFamily="34" charset="-128"/>
                <a:cs typeface="+mn-cs"/>
              </a:rPr>
              <a:t>ostA</a:t>
            </a:r>
            <a:r>
              <a:rPr kumimoji="0" lang="en-US" altLang="en-US" sz="24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rPr>
              <a:t> </a:t>
            </a:r>
            <a:r>
              <a:rPr lang="en-GB" altLang="en-US" sz="2400" kern="0" dirty="0">
                <a:solidFill>
                  <a:srgbClr val="000000"/>
                </a:solidFill>
                <a:latin typeface="Calibri" panose="020F0502020204030204"/>
              </a:rPr>
              <a:t>receives </a:t>
            </a:r>
            <a:r>
              <a:rPr lang="en-GB" altLang="en-US" sz="2400" kern="0" dirty="0" err="1">
                <a:solidFill>
                  <a:srgbClr val="3C6CDF"/>
                </a:solidFill>
                <a:latin typeface="Calibri" panose="020F0502020204030204"/>
              </a:rPr>
              <a:t>Seq</a:t>
            </a:r>
            <a:r>
              <a:rPr lang="en-GB" altLang="en-US" sz="2400" kern="0" dirty="0">
                <a:solidFill>
                  <a:srgbClr val="3C6CDF"/>
                </a:solidFill>
                <a:latin typeface="Calibri" panose="020F0502020204030204"/>
              </a:rPr>
              <a:t># 79 (1 Byte), </a:t>
            </a:r>
            <a:r>
              <a:rPr lang="en-GB" altLang="en-US" sz="2400" kern="0" dirty="0">
                <a:solidFill>
                  <a:srgbClr val="000000"/>
                </a:solidFill>
                <a:latin typeface="Calibri" panose="020F0502020204030204"/>
              </a:rPr>
              <a:t>and expects the next received </a:t>
            </a:r>
            <a:r>
              <a:rPr lang="en-GB" altLang="en-US" sz="2400" kern="0" dirty="0" err="1">
                <a:solidFill>
                  <a:srgbClr val="000000"/>
                </a:solidFill>
                <a:latin typeface="Calibri" panose="020F0502020204030204"/>
              </a:rPr>
              <a:t>Seq</a:t>
            </a:r>
            <a:r>
              <a:rPr lang="en-GB" altLang="en-US" sz="2400" kern="0" dirty="0">
                <a:solidFill>
                  <a:srgbClr val="000000"/>
                </a:solidFill>
                <a:latin typeface="Calibri" panose="020F0502020204030204"/>
              </a:rPr>
              <a:t># to be 80. It </a:t>
            </a:r>
            <a:r>
              <a:rPr lang="en-US" altLang="ja-JP" sz="2400" kern="0" dirty="0">
                <a:solidFill>
                  <a:srgbClr val="000000"/>
                </a:solidFill>
                <a:latin typeface="Calibri" panose="020F0502020204030204"/>
              </a:rPr>
              <a:t>sends</a:t>
            </a:r>
            <a:r>
              <a:rPr lang="ja-JP" altLang="en-US" sz="2400" kern="0" dirty="0">
                <a:solidFill>
                  <a:srgbClr val="000000"/>
                </a:solidFill>
                <a:latin typeface="Calibri" panose="020F0502020204030204"/>
              </a:rPr>
              <a:t> </a:t>
            </a:r>
            <a:r>
              <a:rPr lang="en-GB" altLang="ja-JP" sz="2400" kern="0" dirty="0">
                <a:solidFill>
                  <a:srgbClr val="000000"/>
                </a:solidFill>
                <a:latin typeface="Calibri" panose="020F0502020204030204"/>
              </a:rPr>
              <a:t>another Byte, with </a:t>
            </a:r>
            <a:r>
              <a:rPr lang="en-GB" altLang="en-US" sz="2400" kern="0" dirty="0" err="1">
                <a:solidFill>
                  <a:srgbClr val="000000"/>
                </a:solidFill>
                <a:latin typeface="Calibri" panose="020F0502020204030204"/>
              </a:rPr>
              <a:t>Seq</a:t>
            </a:r>
            <a:r>
              <a:rPr lang="en-GB" altLang="en-US" sz="2400" kern="0" dirty="0">
                <a:solidFill>
                  <a:srgbClr val="000000"/>
                </a:solidFill>
                <a:latin typeface="Calibri" panose="020F0502020204030204"/>
              </a:rPr>
              <a:t># </a:t>
            </a:r>
            <a:r>
              <a:rPr lang="en-GB" altLang="en-US" sz="2400" kern="0" dirty="0">
                <a:solidFill>
                  <a:srgbClr val="FF0000"/>
                </a:solidFill>
                <a:latin typeface="Calibri" panose="020F0502020204030204"/>
              </a:rPr>
              <a:t>43 (1 Byte)</a:t>
            </a:r>
            <a:endParaRPr kumimoji="0" lang="en-US" altLang="en-US" sz="2400" b="0" i="0" u="none" strike="noStrike" kern="0" cap="none" spc="0" normalizeH="0" baseline="0" noProof="0" dirty="0">
              <a:ln>
                <a:noFill/>
              </a:ln>
              <a:solidFill>
                <a:srgbClr val="FF0000"/>
              </a:solidFill>
              <a:effectLst/>
              <a:uLnTx/>
              <a:uFillTx/>
              <a:latin typeface="Calibri" panose="020F0502020204030204"/>
            </a:endParaRPr>
          </a:p>
        </p:txBody>
      </p:sp>
      <p:sp>
        <p:nvSpPr>
          <p:cNvPr id="11" name="Text Box 7">
            <a:extLst>
              <a:ext uri="{FF2B5EF4-FFF2-40B4-BE49-F238E27FC236}">
                <a16:creationId xmlns:a16="http://schemas.microsoft.com/office/drawing/2014/main" id="{EF995D24-F8DE-E71D-85DF-811AAA5285B6}"/>
              </a:ext>
            </a:extLst>
          </p:cNvPr>
          <p:cNvSpPr txBox="1">
            <a:spLocks noChangeArrowheads="1"/>
          </p:cNvSpPr>
          <p:nvPr/>
        </p:nvSpPr>
        <p:spPr bwMode="auto">
          <a:xfrm>
            <a:off x="1276208" y="1917534"/>
            <a:ext cx="2989559" cy="1754326"/>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defTabSz="914400" rtl="0" eaLnBrk="0" fontAlgn="base" latinLnBrk="0" hangingPunct="0">
              <a:lnSpc>
                <a:spcPct val="90000"/>
              </a:lnSpc>
              <a:spcBef>
                <a:spcPct val="0"/>
              </a:spcBef>
              <a:spcAft>
                <a:spcPct val="0"/>
              </a:spcAft>
              <a:buClrTx/>
              <a:buSzTx/>
              <a:buFontTx/>
              <a:buNone/>
              <a:tabLst/>
              <a:defRPr/>
            </a:pPr>
            <a:r>
              <a:rPr kumimoji="0" lang="en-US" altLang="en-US" sz="24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rPr>
              <a:t>1. User types</a:t>
            </a:r>
            <a:r>
              <a:rPr kumimoji="0" lang="ja-JP" altLang="en-US" sz="24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rPr>
              <a:t>‘</a:t>
            </a:r>
            <a:r>
              <a:rPr kumimoji="0" lang="en-US" altLang="ja-JP" sz="24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rPr>
              <a:t>C</a:t>
            </a:r>
            <a:r>
              <a:rPr kumimoji="0" lang="ja-JP" altLang="en-US" sz="24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rPr>
              <a:t>’</a:t>
            </a:r>
            <a:r>
              <a:rPr kumimoji="0" lang="en-GB" altLang="ja-JP" sz="24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rPr>
              <a:t>. </a:t>
            </a:r>
            <a:r>
              <a:rPr kumimoji="0" lang="en-GB" altLang="ja-JP" sz="2400" b="0" i="0" u="none" strike="noStrike" kern="0" cap="none" spc="0" normalizeH="0" baseline="0" noProof="0" dirty="0" err="1">
                <a:ln>
                  <a:noFill/>
                </a:ln>
                <a:solidFill>
                  <a:srgbClr val="000000"/>
                </a:solidFill>
                <a:effectLst/>
                <a:uLnTx/>
                <a:uFillTx/>
                <a:latin typeface="Calibri" panose="020F0502020204030204"/>
                <a:ea typeface="ＭＳ Ｐゴシック" panose="020B0600070205080204" pitchFamily="34" charset="-128"/>
                <a:cs typeface="+mn-cs"/>
              </a:rPr>
              <a:t>HostA</a:t>
            </a:r>
            <a:r>
              <a:rPr kumimoji="0" lang="en-GB" altLang="ja-JP" sz="24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rPr>
              <a:t> sends </a:t>
            </a:r>
            <a:r>
              <a:rPr kumimoji="0" lang="en-GB" altLang="ja-JP" sz="2400" b="0" i="0" u="none" strike="noStrike" kern="0" cap="none" spc="0" normalizeH="0" baseline="0" noProof="0" dirty="0" err="1">
                <a:ln>
                  <a:noFill/>
                </a:ln>
                <a:solidFill>
                  <a:srgbClr val="FF0000"/>
                </a:solidFill>
                <a:effectLst/>
                <a:uLnTx/>
                <a:uFillTx/>
                <a:latin typeface="Calibri" panose="020F0502020204030204"/>
                <a:ea typeface="ＭＳ Ｐゴシック" panose="020B0600070205080204" pitchFamily="34" charset="-128"/>
                <a:cs typeface="+mn-cs"/>
              </a:rPr>
              <a:t>Seq</a:t>
            </a:r>
            <a:r>
              <a:rPr kumimoji="0" lang="en-GB" altLang="ja-JP" sz="2400" b="0" i="0" u="none" strike="noStrike" kern="0" cap="none" spc="0" normalizeH="0" baseline="0" noProof="0" dirty="0">
                <a:ln>
                  <a:noFill/>
                </a:ln>
                <a:solidFill>
                  <a:srgbClr val="FF0000"/>
                </a:solidFill>
                <a:effectLst/>
                <a:uLnTx/>
                <a:uFillTx/>
                <a:latin typeface="Calibri" panose="020F0502020204030204"/>
                <a:ea typeface="ＭＳ Ｐゴシック" panose="020B0600070205080204" pitchFamily="34" charset="-128"/>
                <a:cs typeface="+mn-cs"/>
              </a:rPr>
              <a:t># 42 (1 Byte)</a:t>
            </a:r>
            <a:r>
              <a:rPr kumimoji="0" lang="en-GB" altLang="ja-JP" sz="24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rPr>
              <a:t>, and expects the next received </a:t>
            </a:r>
            <a:r>
              <a:rPr kumimoji="0" lang="en-GB" altLang="ja-JP" sz="2400" b="0" i="0" u="none" strike="noStrike" kern="0" cap="none" spc="0" normalizeH="0" baseline="0" noProof="0" dirty="0" err="1">
                <a:ln>
                  <a:noFill/>
                </a:ln>
                <a:solidFill>
                  <a:srgbClr val="000000"/>
                </a:solidFill>
                <a:effectLst/>
                <a:uLnTx/>
                <a:uFillTx/>
                <a:latin typeface="Calibri" panose="020F0502020204030204"/>
                <a:ea typeface="ＭＳ Ｐゴシック" panose="020B0600070205080204" pitchFamily="34" charset="-128"/>
                <a:cs typeface="+mn-cs"/>
              </a:rPr>
              <a:t>Seq</a:t>
            </a:r>
            <a:r>
              <a:rPr kumimoji="0" lang="en-GB" altLang="ja-JP" sz="24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rPr>
              <a:t># to be 79</a:t>
            </a:r>
            <a:endParaRPr kumimoji="0" lang="en-US" altLang="en-US" sz="12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endParaRPr>
          </a:p>
        </p:txBody>
      </p:sp>
    </p:spTree>
    <p:extLst>
      <p:ext uri="{BB962C8B-B14F-4D97-AF65-F5344CB8AC3E}">
        <p14:creationId xmlns:p14="http://schemas.microsoft.com/office/powerpoint/2010/main" val="2716280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par>
                          <p:cTn id="7" fill="hold">
                            <p:stCondLst>
                              <p:cond delay="0"/>
                            </p:stCondLst>
                            <p:childTnLst>
                              <p:par>
                                <p:cTn id="8" presetID="22" presetClass="entr" presetSubtype="2" fill="hold" nodeType="after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right)">
                                      <p:cBhvr>
                                        <p:cTn id="10" dur="500"/>
                                        <p:tgtEl>
                                          <p:spTgt spid="5"/>
                                        </p:tgtEl>
                                      </p:cBhvr>
                                    </p:animEffect>
                                  </p:childTnLst>
                                </p:cTn>
                              </p:par>
                            </p:childTnLst>
                          </p:cTn>
                        </p:par>
                        <p:par>
                          <p:cTn id="11" fill="hold">
                            <p:stCondLst>
                              <p:cond delay="500"/>
                            </p:stCondLst>
                            <p:childTnLst>
                              <p:par>
                                <p:cTn id="12" presetID="9" presetClass="entr" presetSubtype="0" fill="hold" grpId="0" nodeType="afterEffect" nodePh="1">
                                  <p:stCondLst>
                                    <p:cond delay="0"/>
                                  </p:stCondLst>
                                  <p:endCondLst>
                                    <p:cond evt="begin" delay="0">
                                      <p:tn val="12"/>
                                    </p:cond>
                                  </p:endCondLst>
                                  <p:childTnLst>
                                    <p:set>
                                      <p:cBhvr>
                                        <p:cTn id="13" dur="1" fill="hold">
                                          <p:stCondLst>
                                            <p:cond delay="0"/>
                                          </p:stCondLst>
                                        </p:cTn>
                                        <p:tgtEl>
                                          <p:spTgt spid="133"/>
                                        </p:tgtEl>
                                        <p:attrNameLst>
                                          <p:attrName>style.visibility</p:attrName>
                                        </p:attrNameLst>
                                      </p:cBhvr>
                                      <p:to>
                                        <p:strVal val="visible"/>
                                      </p:to>
                                    </p:set>
                                    <p:animEffect transition="in" filter="dissolve">
                                      <p:cBhvr>
                                        <p:cTn id="14" dur="500"/>
                                        <p:tgtEl>
                                          <p:spTgt spid="133"/>
                                        </p:tgtEl>
                                      </p:cBhvr>
                                    </p:animEffect>
                                  </p:childTnLst>
                                </p:cTn>
                              </p:par>
                            </p:childTnLst>
                          </p:cTn>
                        </p:par>
                        <p:par>
                          <p:cTn id="15" fill="hold">
                            <p:stCondLst>
                              <p:cond delay="1000"/>
                            </p:stCondLst>
                            <p:childTnLst>
                              <p:par>
                                <p:cTn id="16" presetID="22" presetClass="entr" presetSubtype="8" fill="hold"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left)">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dissolve">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xit" presetSubtype="0" fill="hold" nodeType="clickEffect">
                                  <p:stCondLst>
                                    <p:cond delay="0"/>
                                  </p:stCondLst>
                                  <p:childTnLst>
                                    <p:animEffect transition="out" filter="dissolve">
                                      <p:cBhvr>
                                        <p:cTn id="27" dur="500"/>
                                        <p:tgtEl>
                                          <p:spTgt spid="9"/>
                                        </p:tgtEl>
                                      </p:cBhvr>
                                    </p:animEffect>
                                    <p:set>
                                      <p:cBhvr>
                                        <p:cTn id="28" dur="1" fill="hold">
                                          <p:stCondLst>
                                            <p:cond delay="499"/>
                                          </p:stCondLst>
                                        </p:cTn>
                                        <p:tgtEl>
                                          <p:spTgt spid="9"/>
                                        </p:tgtEl>
                                        <p:attrNameLst>
                                          <p:attrName>style.visibility</p:attrName>
                                        </p:attrNameLst>
                                      </p:cBhvr>
                                      <p:to>
                                        <p:strVal val="hidden"/>
                                      </p:to>
                                    </p:set>
                                  </p:childTnLst>
                                </p:cTn>
                              </p:par>
                              <p:par>
                                <p:cTn id="29" presetID="9" presetClass="entr" presetSubtype="0" fill="hold" nodeType="with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dissolve">
                                      <p:cBhvr>
                                        <p:cTn id="31" dur="500"/>
                                        <p:tgtEl>
                                          <p:spTgt spid="35"/>
                                        </p:tgtEl>
                                      </p:cBhvr>
                                    </p:animEffec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11"/>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134"/>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 grpId="0"/>
      <p:bldP spid="134" grpId="0"/>
      <p:bldP spid="10" grpId="0"/>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8691" y="289325"/>
            <a:ext cx="10515600" cy="894622"/>
          </a:xfrm>
        </p:spPr>
        <p:txBody>
          <a:bodyPr/>
          <a:lstStyle/>
          <a:p>
            <a:r>
              <a:rPr lang="en-US" altLang="en-US" dirty="0">
                <a:cs typeface="Calibri" panose="020F0502020204030204" pitchFamily="34" charset="0"/>
              </a:rPr>
              <a:t>Chapter 3: roadmap</a:t>
            </a:r>
            <a:endParaRPr lang="en-US" dirty="0"/>
          </a:p>
        </p:txBody>
      </p:sp>
      <p:sp>
        <p:nvSpPr>
          <p:cNvPr id="9" name="Rectangle 4">
            <a:extLst>
              <a:ext uri="{FF2B5EF4-FFF2-40B4-BE49-F238E27FC236}">
                <a16:creationId xmlns:a16="http://schemas.microsoft.com/office/drawing/2014/main" id="{55AB9D8D-7F05-094B-8DA6-3095A7A7A096}"/>
              </a:ext>
            </a:extLst>
          </p:cNvPr>
          <p:cNvSpPr>
            <a:spLocks noGrp="1" noChangeArrowheads="1"/>
          </p:cNvSpPr>
          <p:nvPr>
            <p:ph sz="half" idx="2"/>
          </p:nvPr>
        </p:nvSpPr>
        <p:spPr>
          <a:xfrm>
            <a:off x="798690" y="1183946"/>
            <a:ext cx="6618109" cy="5624267"/>
          </a:xfrm>
        </p:spPr>
        <p:txBody>
          <a:bodyPr>
            <a:normAutofit/>
          </a:bodyPr>
          <a:lstStyle/>
          <a:p>
            <a:pPr marL="403225" indent="-285750">
              <a:spcBef>
                <a:spcPts val="800"/>
              </a:spcBef>
              <a:buClr>
                <a:schemeClr val="bg1">
                  <a:lumMod val="75000"/>
                </a:schemeClr>
              </a:buClr>
            </a:pPr>
            <a:r>
              <a:rPr lang="en-US" altLang="en-US" sz="3200" dirty="0">
                <a:solidFill>
                  <a:schemeClr val="bg1">
                    <a:lumMod val="75000"/>
                  </a:schemeClr>
                </a:solidFill>
                <a:cs typeface="Calibri" panose="020F0502020204030204" pitchFamily="34" charset="0"/>
              </a:rPr>
              <a:t>Transport-layer services</a:t>
            </a:r>
          </a:p>
          <a:p>
            <a:pPr marL="403225" indent="-285750">
              <a:spcBef>
                <a:spcPts val="800"/>
              </a:spcBef>
              <a:buClr>
                <a:schemeClr val="bg1">
                  <a:lumMod val="75000"/>
                </a:schemeClr>
              </a:buClr>
            </a:pPr>
            <a:r>
              <a:rPr lang="en-US" altLang="en-US" sz="3200" dirty="0">
                <a:solidFill>
                  <a:schemeClr val="bg1">
                    <a:lumMod val="75000"/>
                  </a:schemeClr>
                </a:solidFill>
                <a:cs typeface="Calibri" panose="020F0502020204030204" pitchFamily="34" charset="0"/>
              </a:rPr>
              <a:t>Multiplexing and demultiplexing</a:t>
            </a:r>
          </a:p>
          <a:p>
            <a:pPr marL="403225" indent="-285750">
              <a:spcBef>
                <a:spcPts val="800"/>
              </a:spcBef>
              <a:buClr>
                <a:schemeClr val="bg1">
                  <a:lumMod val="75000"/>
                </a:schemeClr>
              </a:buClr>
            </a:pPr>
            <a:r>
              <a:rPr lang="en-US" altLang="en-US" sz="3200" dirty="0">
                <a:solidFill>
                  <a:schemeClr val="bg1">
                    <a:lumMod val="75000"/>
                  </a:schemeClr>
                </a:solidFill>
                <a:cs typeface="Calibri" panose="020F0502020204030204" pitchFamily="34" charset="0"/>
              </a:rPr>
              <a:t>Connectionless transport: UDP</a:t>
            </a:r>
          </a:p>
          <a:p>
            <a:pPr marL="403225" indent="-285750">
              <a:spcBef>
                <a:spcPts val="800"/>
              </a:spcBef>
              <a:buClr>
                <a:schemeClr val="bg1">
                  <a:lumMod val="75000"/>
                </a:schemeClr>
              </a:buClr>
            </a:pPr>
            <a:r>
              <a:rPr lang="en-US" altLang="en-US" sz="3200" dirty="0">
                <a:solidFill>
                  <a:schemeClr val="bg1">
                    <a:lumMod val="75000"/>
                  </a:schemeClr>
                </a:solidFill>
                <a:cs typeface="Calibri" panose="020F0502020204030204" pitchFamily="34" charset="0"/>
              </a:rPr>
              <a:t>Principles of reliable data transfer </a:t>
            </a:r>
          </a:p>
          <a:p>
            <a:pPr marL="403225" indent="-285750">
              <a:spcBef>
                <a:spcPts val="800"/>
              </a:spcBef>
            </a:pPr>
            <a:r>
              <a:rPr lang="en-US" sz="3200" dirty="0"/>
              <a:t>Connection-oriented transport: TCP</a:t>
            </a:r>
          </a:p>
          <a:p>
            <a:pPr marL="746125" lvl="1" indent="-288925">
              <a:buClr>
                <a:schemeClr val="bg1">
                  <a:lumMod val="75000"/>
                </a:schemeClr>
              </a:buClr>
              <a:buFont typeface="Arial"/>
              <a:buChar char="•"/>
              <a:defRPr/>
            </a:pPr>
            <a:r>
              <a:rPr lang="en-US" dirty="0">
                <a:solidFill>
                  <a:schemeClr val="bg1">
                    <a:lumMod val="75000"/>
                  </a:schemeClr>
                </a:solidFill>
              </a:rPr>
              <a:t>segment structure</a:t>
            </a:r>
          </a:p>
          <a:p>
            <a:pPr marL="746125" lvl="1" indent="-288925">
              <a:buClr>
                <a:schemeClr val="bg1">
                  <a:lumMod val="75000"/>
                </a:schemeClr>
              </a:buClr>
              <a:buFont typeface="Arial"/>
              <a:buChar char="•"/>
              <a:defRPr/>
            </a:pPr>
            <a:r>
              <a:rPr lang="en-US" dirty="0">
                <a:solidFill>
                  <a:schemeClr val="bg1">
                    <a:lumMod val="75000"/>
                  </a:schemeClr>
                </a:solidFill>
              </a:rPr>
              <a:t>reliable data transfer</a:t>
            </a:r>
          </a:p>
          <a:p>
            <a:pPr marL="746125" lvl="1" indent="-288925">
              <a:buFont typeface="Arial"/>
              <a:buChar char="•"/>
              <a:defRPr/>
            </a:pPr>
            <a:r>
              <a:rPr lang="en-US" dirty="0"/>
              <a:t>flow control</a:t>
            </a:r>
          </a:p>
          <a:p>
            <a:pPr marL="746125" lvl="1" indent="-288925">
              <a:buFont typeface="Arial"/>
              <a:buChar char="•"/>
              <a:defRPr/>
            </a:pPr>
            <a:r>
              <a:rPr lang="en-US" dirty="0"/>
              <a:t>connection management</a:t>
            </a:r>
            <a:endParaRPr lang="en-US" sz="3200" dirty="0"/>
          </a:p>
          <a:p>
            <a:pPr marL="403225" indent="-285750">
              <a:spcBef>
                <a:spcPts val="800"/>
              </a:spcBef>
              <a:buClr>
                <a:schemeClr val="bg1">
                  <a:lumMod val="75000"/>
                </a:schemeClr>
              </a:buClr>
            </a:pPr>
            <a:r>
              <a:rPr lang="en-US" sz="3200" dirty="0">
                <a:solidFill>
                  <a:schemeClr val="bg1">
                    <a:lumMod val="75000"/>
                  </a:schemeClr>
                </a:solidFill>
              </a:rPr>
              <a:t>Principles of congestion control</a:t>
            </a:r>
          </a:p>
          <a:p>
            <a:pPr marL="403225" indent="-285750">
              <a:spcBef>
                <a:spcPts val="800"/>
              </a:spcBef>
              <a:buClr>
                <a:schemeClr val="bg1">
                  <a:lumMod val="75000"/>
                </a:schemeClr>
              </a:buClr>
            </a:pPr>
            <a:r>
              <a:rPr lang="en-US" sz="3200" dirty="0">
                <a:solidFill>
                  <a:schemeClr val="bg1">
                    <a:lumMod val="75000"/>
                  </a:schemeClr>
                </a:solidFill>
              </a:rPr>
              <a:t>TCP congestion control</a:t>
            </a:r>
          </a:p>
          <a:p>
            <a:pPr eaLnBrk="1" hangingPunct="1">
              <a:buFont typeface="Wingdings" panose="05000000000000000000" pitchFamily="2" charset="2"/>
              <a:buNone/>
            </a:pPr>
            <a:endParaRPr lang="en-US" altLang="en-US" sz="2400" dirty="0"/>
          </a:p>
        </p:txBody>
      </p:sp>
      <p:sp>
        <p:nvSpPr>
          <p:cNvPr id="3" name="Slide Number Placeholder 2">
            <a:extLst>
              <a:ext uri="{FF2B5EF4-FFF2-40B4-BE49-F238E27FC236}">
                <a16:creationId xmlns:a16="http://schemas.microsoft.com/office/drawing/2014/main" id="{006FDDC9-958A-FA4C-8403-56ABF73A6F8E}"/>
              </a:ext>
            </a:extLst>
          </p:cNvPr>
          <p:cNvSpPr>
            <a:spLocks noGrp="1"/>
          </p:cNvSpPr>
          <p:nvPr>
            <p:ph type="sldNum" sz="quarter" idx="4"/>
          </p:nvPr>
        </p:nvSpPr>
        <p:spPr/>
        <p:txBody>
          <a:bodyPr/>
          <a:lstStyle/>
          <a:p>
            <a:r>
              <a:rPr lang="en-US" dirty="0"/>
              <a:t>Transport Layer: 3-</a:t>
            </a:r>
            <a:fld id="{C4204591-24BD-A542-B9D5-F8D8A88D2FEE}" type="slidenum">
              <a:rPr lang="en-US" smtClean="0"/>
              <a:pPr/>
              <a:t>16</a:t>
            </a:fld>
            <a:endParaRPr lang="en-US" dirty="0"/>
          </a:p>
        </p:txBody>
      </p:sp>
      <p:pic>
        <p:nvPicPr>
          <p:cNvPr id="6" name="Picture 5">
            <a:extLst>
              <a:ext uri="{FF2B5EF4-FFF2-40B4-BE49-F238E27FC236}">
                <a16:creationId xmlns:a16="http://schemas.microsoft.com/office/drawing/2014/main" id="{B5FB4D37-2E98-204A-ACC1-DA60FB18605B}"/>
              </a:ext>
            </a:extLst>
          </p:cNvPr>
          <p:cNvPicPr>
            <a:picLocks noChangeAspect="1"/>
          </p:cNvPicPr>
          <p:nvPr/>
        </p:nvPicPr>
        <p:blipFill>
          <a:blip r:embed="rId3"/>
          <a:stretch>
            <a:fillRect/>
          </a:stretch>
        </p:blipFill>
        <p:spPr>
          <a:xfrm>
            <a:off x="7774329" y="1293471"/>
            <a:ext cx="3657600" cy="2743200"/>
          </a:xfrm>
          <a:prstGeom prst="rect">
            <a:avLst/>
          </a:prstGeom>
        </p:spPr>
      </p:pic>
    </p:spTree>
    <p:extLst>
      <p:ext uri="{BB962C8B-B14F-4D97-AF65-F5344CB8AC3E}">
        <p14:creationId xmlns:p14="http://schemas.microsoft.com/office/powerpoint/2010/main" val="31935794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8690" y="289325"/>
            <a:ext cx="11393310" cy="894622"/>
          </a:xfrm>
        </p:spPr>
        <p:txBody>
          <a:bodyPr>
            <a:normAutofit/>
          </a:bodyPr>
          <a:lstStyle/>
          <a:p>
            <a:r>
              <a:rPr lang="en-US" sz="4800" dirty="0"/>
              <a:t>TCP flow control</a:t>
            </a:r>
            <a:endParaRPr lang="en-US" sz="4400" b="0" dirty="0"/>
          </a:p>
        </p:txBody>
      </p:sp>
      <p:sp>
        <p:nvSpPr>
          <p:cNvPr id="137" name="Rectangle 72">
            <a:extLst>
              <a:ext uri="{FF2B5EF4-FFF2-40B4-BE49-F238E27FC236}">
                <a16:creationId xmlns:a16="http://schemas.microsoft.com/office/drawing/2014/main" id="{C267ED98-FBDB-D24C-A351-3097B056B078}"/>
              </a:ext>
            </a:extLst>
          </p:cNvPr>
          <p:cNvSpPr>
            <a:spLocks noChangeArrowheads="1"/>
          </p:cNvSpPr>
          <p:nvPr/>
        </p:nvSpPr>
        <p:spPr bwMode="auto">
          <a:xfrm>
            <a:off x="7848422" y="1084921"/>
            <a:ext cx="2524125" cy="3854450"/>
          </a:xfrm>
          <a:prstGeom prst="rect">
            <a:avLst/>
          </a:prstGeom>
          <a:solidFill>
            <a:srgbClr val="000099"/>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
        <p:nvSpPr>
          <p:cNvPr id="138" name="Freeform 32">
            <a:extLst>
              <a:ext uri="{FF2B5EF4-FFF2-40B4-BE49-F238E27FC236}">
                <a16:creationId xmlns:a16="http://schemas.microsoft.com/office/drawing/2014/main" id="{58EA8CF4-DBF4-E34D-8254-A77227811341}"/>
              </a:ext>
            </a:extLst>
          </p:cNvPr>
          <p:cNvSpPr>
            <a:spLocks/>
          </p:cNvSpPr>
          <p:nvPr/>
        </p:nvSpPr>
        <p:spPr bwMode="auto">
          <a:xfrm>
            <a:off x="10289997" y="1078571"/>
            <a:ext cx="581025" cy="4206875"/>
          </a:xfrm>
          <a:custGeom>
            <a:avLst/>
            <a:gdLst>
              <a:gd name="T0" fmla="*/ 2147483647 w 366"/>
              <a:gd name="T1" fmla="*/ 2147483647 h 1284"/>
              <a:gd name="T2" fmla="*/ 2147483647 w 366"/>
              <a:gd name="T3" fmla="*/ 0 h 1284"/>
              <a:gd name="T4" fmla="*/ 0 w 366"/>
              <a:gd name="T5" fmla="*/ 2147483647 h 1284"/>
              <a:gd name="T6" fmla="*/ 2147483647 w 366"/>
              <a:gd name="T7" fmla="*/ 2147483647 h 1284"/>
              <a:gd name="T8" fmla="*/ 2147483647 w 366"/>
              <a:gd name="T9" fmla="*/ 2147483647 h 12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6" h="1284">
                <a:moveTo>
                  <a:pt x="366" y="1278"/>
                </a:moveTo>
                <a:lnTo>
                  <a:pt x="12" y="0"/>
                </a:lnTo>
                <a:lnTo>
                  <a:pt x="0" y="1224"/>
                </a:lnTo>
                <a:lnTo>
                  <a:pt x="186" y="1284"/>
                </a:lnTo>
                <a:lnTo>
                  <a:pt x="366" y="1278"/>
                </a:lnTo>
                <a:close/>
              </a:path>
            </a:pathLst>
          </a:custGeom>
          <a:gradFill rotWithShape="1">
            <a:gsLst>
              <a:gs pos="0">
                <a:srgbClr val="B2B2B2"/>
              </a:gs>
              <a:gs pos="100000">
                <a:srgbClr val="FFFFFF"/>
              </a:gs>
            </a:gsLst>
            <a:lin ang="0" scaled="1"/>
          </a:gradFill>
          <a:ln w="9525">
            <a:solidFill>
              <a:srgbClr val="DDDDDD"/>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39" name="Rectangle 40">
            <a:extLst>
              <a:ext uri="{FF2B5EF4-FFF2-40B4-BE49-F238E27FC236}">
                <a16:creationId xmlns:a16="http://schemas.microsoft.com/office/drawing/2014/main" id="{8F576ED5-5855-F048-B4BB-75BF51C27D5C}"/>
              </a:ext>
            </a:extLst>
          </p:cNvPr>
          <p:cNvSpPr>
            <a:spLocks noChangeArrowheads="1"/>
          </p:cNvSpPr>
          <p:nvPr/>
        </p:nvSpPr>
        <p:spPr bwMode="auto">
          <a:xfrm>
            <a:off x="7762697" y="1186521"/>
            <a:ext cx="2533650" cy="3814762"/>
          </a:xfrm>
          <a:prstGeom prst="rect">
            <a:avLst/>
          </a:prstGeom>
          <a:solidFill>
            <a:srgbClr val="FFFFFF"/>
          </a:solidFill>
          <a:ln w="19050">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
        <p:nvSpPr>
          <p:cNvPr id="140" name="Oval 31">
            <a:extLst>
              <a:ext uri="{FF2B5EF4-FFF2-40B4-BE49-F238E27FC236}">
                <a16:creationId xmlns:a16="http://schemas.microsoft.com/office/drawing/2014/main" id="{E56CABC0-9BC4-164D-8001-714872CF7127}"/>
              </a:ext>
            </a:extLst>
          </p:cNvPr>
          <p:cNvSpPr>
            <a:spLocks noChangeArrowheads="1"/>
          </p:cNvSpPr>
          <p:nvPr/>
        </p:nvSpPr>
        <p:spPr bwMode="auto">
          <a:xfrm>
            <a:off x="8302447" y="1243671"/>
            <a:ext cx="1377950" cy="596900"/>
          </a:xfrm>
          <a:prstGeom prst="ellipse">
            <a:avLst/>
          </a:prstGeom>
          <a:solidFill>
            <a:srgbClr val="CCFFFF"/>
          </a:solidFill>
          <a:ln w="9525">
            <a:solidFill>
              <a:srgbClr val="000000"/>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dirty="0">
                <a:ln>
                  <a:noFill/>
                </a:ln>
                <a:solidFill>
                  <a:srgbClr val="000000"/>
                </a:solidFill>
                <a:effectLst/>
                <a:uLnTx/>
                <a:uFillTx/>
                <a:latin typeface="Arial" charset="0"/>
                <a:ea typeface="ＭＳ Ｐゴシック" charset="0"/>
                <a:cs typeface="+mn-cs"/>
              </a:rPr>
              <a:t>application</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dirty="0">
                <a:ln>
                  <a:noFill/>
                </a:ln>
                <a:solidFill>
                  <a:srgbClr val="000000"/>
                </a:solidFill>
                <a:effectLst/>
                <a:uLnTx/>
                <a:uFillTx/>
                <a:latin typeface="Arial" charset="0"/>
                <a:ea typeface="ＭＳ Ｐゴシック" charset="0"/>
                <a:cs typeface="+mn-cs"/>
              </a:rPr>
              <a:t>process</a:t>
            </a:r>
          </a:p>
        </p:txBody>
      </p:sp>
      <p:grpSp>
        <p:nvGrpSpPr>
          <p:cNvPr id="141" name="Group 47">
            <a:extLst>
              <a:ext uri="{FF2B5EF4-FFF2-40B4-BE49-F238E27FC236}">
                <a16:creationId xmlns:a16="http://schemas.microsoft.com/office/drawing/2014/main" id="{02602D35-C64D-9445-8BEF-315190C777FA}"/>
              </a:ext>
            </a:extLst>
          </p:cNvPr>
          <p:cNvGrpSpPr>
            <a:grpSpLocks/>
          </p:cNvGrpSpPr>
          <p:nvPr/>
        </p:nvGrpSpPr>
        <p:grpSpPr bwMode="auto">
          <a:xfrm>
            <a:off x="8070672" y="2312058"/>
            <a:ext cx="1795463" cy="688975"/>
            <a:chOff x="1173" y="2345"/>
            <a:chExt cx="1131" cy="434"/>
          </a:xfrm>
        </p:grpSpPr>
        <p:sp>
          <p:nvSpPr>
            <p:cNvPr id="142" name="Rectangle 44">
              <a:extLst>
                <a:ext uri="{FF2B5EF4-FFF2-40B4-BE49-F238E27FC236}">
                  <a16:creationId xmlns:a16="http://schemas.microsoft.com/office/drawing/2014/main" id="{92C6A498-BA40-944E-B932-C93263DCC5C7}"/>
                </a:ext>
              </a:extLst>
            </p:cNvPr>
            <p:cNvSpPr>
              <a:spLocks noChangeArrowheads="1"/>
            </p:cNvSpPr>
            <p:nvPr/>
          </p:nvSpPr>
          <p:spPr bwMode="auto">
            <a:xfrm>
              <a:off x="1173" y="2345"/>
              <a:ext cx="1131" cy="434"/>
            </a:xfrm>
            <a:prstGeom prst="rect">
              <a:avLst/>
            </a:prstGeom>
            <a:solidFill>
              <a:srgbClr val="0000A8"/>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
          <p:nvSpPr>
            <p:cNvPr id="143" name="Text Box 46">
              <a:extLst>
                <a:ext uri="{FF2B5EF4-FFF2-40B4-BE49-F238E27FC236}">
                  <a16:creationId xmlns:a16="http://schemas.microsoft.com/office/drawing/2014/main" id="{ED90C8EB-7D14-B54F-AC97-04DAEC25D0A4}"/>
                </a:ext>
              </a:extLst>
            </p:cNvPr>
            <p:cNvSpPr txBox="1">
              <a:spLocks noChangeArrowheads="1"/>
            </p:cNvSpPr>
            <p:nvPr/>
          </p:nvSpPr>
          <p:spPr bwMode="auto">
            <a:xfrm>
              <a:off x="1235" y="2368"/>
              <a:ext cx="995" cy="36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dirty="0">
                  <a:ln>
                    <a:noFill/>
                  </a:ln>
                  <a:solidFill>
                    <a:prstClr val="white">
                      <a:lumMod val="95000"/>
                    </a:prstClr>
                  </a:solidFill>
                  <a:effectLst/>
                  <a:uLnTx/>
                  <a:uFillTx/>
                  <a:latin typeface="Tahoma" charset="0"/>
                  <a:ea typeface="ＭＳ Ｐゴシック" charset="0"/>
                  <a:cs typeface="+mn-cs"/>
                </a:rPr>
                <a:t>TCP socket</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dirty="0">
                  <a:ln>
                    <a:noFill/>
                  </a:ln>
                  <a:solidFill>
                    <a:prstClr val="white">
                      <a:lumMod val="95000"/>
                    </a:prstClr>
                  </a:solidFill>
                  <a:effectLst/>
                  <a:uLnTx/>
                  <a:uFillTx/>
                  <a:latin typeface="Tahoma" charset="0"/>
                  <a:ea typeface="ＭＳ Ｐゴシック" charset="0"/>
                  <a:cs typeface="+mn-cs"/>
                </a:rPr>
                <a:t>receiver buffers</a:t>
              </a:r>
            </a:p>
          </p:txBody>
        </p:sp>
      </p:grpSp>
      <p:sp>
        <p:nvSpPr>
          <p:cNvPr id="144" name="Oval 48">
            <a:extLst>
              <a:ext uri="{FF2B5EF4-FFF2-40B4-BE49-F238E27FC236}">
                <a16:creationId xmlns:a16="http://schemas.microsoft.com/office/drawing/2014/main" id="{0742E955-8C93-5F47-BE4B-8E6ACFB2E75E}"/>
              </a:ext>
            </a:extLst>
          </p:cNvPr>
          <p:cNvSpPr>
            <a:spLocks noChangeArrowheads="1"/>
          </p:cNvSpPr>
          <p:nvPr/>
        </p:nvSpPr>
        <p:spPr bwMode="auto">
          <a:xfrm>
            <a:off x="8238947" y="3335996"/>
            <a:ext cx="1562100" cy="596900"/>
          </a:xfrm>
          <a:prstGeom prst="ellipse">
            <a:avLst/>
          </a:prstGeom>
          <a:solidFill>
            <a:srgbClr val="CCFFFF"/>
          </a:solidFill>
          <a:ln w="9525">
            <a:solidFill>
              <a:srgbClr val="000000"/>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Arial" charset="0"/>
              <a:ea typeface="ＭＳ Ｐゴシック" charset="0"/>
              <a:cs typeface="+mn-cs"/>
            </a:endParaRPr>
          </a:p>
        </p:txBody>
      </p:sp>
      <p:sp>
        <p:nvSpPr>
          <p:cNvPr id="145" name="Text Box 64">
            <a:extLst>
              <a:ext uri="{FF2B5EF4-FFF2-40B4-BE49-F238E27FC236}">
                <a16:creationId xmlns:a16="http://schemas.microsoft.com/office/drawing/2014/main" id="{FCF30813-93D4-B644-BB9A-DEC80D916306}"/>
              </a:ext>
            </a:extLst>
          </p:cNvPr>
          <p:cNvSpPr txBox="1">
            <a:spLocks noChangeArrowheads="1"/>
          </p:cNvSpPr>
          <p:nvPr/>
        </p:nvSpPr>
        <p:spPr bwMode="auto">
          <a:xfrm>
            <a:off x="8745360" y="3364839"/>
            <a:ext cx="559769" cy="5232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Tahoma" charset="0"/>
                <a:ea typeface="ＭＳ Ｐゴシック" charset="0"/>
                <a:cs typeface="+mn-cs"/>
              </a:rPr>
              <a:t>TCP</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Tahoma" charset="0"/>
                <a:ea typeface="ＭＳ Ｐゴシック" charset="0"/>
                <a:cs typeface="+mn-cs"/>
              </a:rPr>
              <a:t>code</a:t>
            </a:r>
          </a:p>
        </p:txBody>
      </p:sp>
      <p:sp>
        <p:nvSpPr>
          <p:cNvPr id="146" name="Oval 65">
            <a:extLst>
              <a:ext uri="{FF2B5EF4-FFF2-40B4-BE49-F238E27FC236}">
                <a16:creationId xmlns:a16="http://schemas.microsoft.com/office/drawing/2014/main" id="{6BD69667-2B04-344B-AF15-D9A7175F3571}"/>
              </a:ext>
            </a:extLst>
          </p:cNvPr>
          <p:cNvSpPr>
            <a:spLocks noChangeArrowheads="1"/>
          </p:cNvSpPr>
          <p:nvPr/>
        </p:nvSpPr>
        <p:spPr bwMode="auto">
          <a:xfrm>
            <a:off x="8246885" y="4321833"/>
            <a:ext cx="1562100" cy="596900"/>
          </a:xfrm>
          <a:prstGeom prst="ellipse">
            <a:avLst/>
          </a:prstGeom>
          <a:solidFill>
            <a:srgbClr val="CCFFFF"/>
          </a:solidFill>
          <a:ln w="9525">
            <a:solidFill>
              <a:srgbClr val="000000"/>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Arial" charset="0"/>
              <a:ea typeface="ＭＳ Ｐゴシック" charset="0"/>
              <a:cs typeface="+mn-cs"/>
            </a:endParaRPr>
          </a:p>
        </p:txBody>
      </p:sp>
      <p:sp>
        <p:nvSpPr>
          <p:cNvPr id="147" name="Text Box 66">
            <a:extLst>
              <a:ext uri="{FF2B5EF4-FFF2-40B4-BE49-F238E27FC236}">
                <a16:creationId xmlns:a16="http://schemas.microsoft.com/office/drawing/2014/main" id="{19C3DDC5-2A06-B840-8A80-61FECF597774}"/>
              </a:ext>
            </a:extLst>
          </p:cNvPr>
          <p:cNvSpPr txBox="1">
            <a:spLocks noChangeArrowheads="1"/>
          </p:cNvSpPr>
          <p:nvPr/>
        </p:nvSpPr>
        <p:spPr bwMode="auto">
          <a:xfrm>
            <a:off x="8731699" y="4354979"/>
            <a:ext cx="559769" cy="5232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Tahoma" charset="0"/>
                <a:ea typeface="ＭＳ Ｐゴシック" charset="0"/>
                <a:cs typeface="+mn-cs"/>
              </a:rPr>
              <a:t>IP</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Tahoma" charset="0"/>
                <a:ea typeface="ＭＳ Ｐゴシック" charset="0"/>
                <a:cs typeface="+mn-cs"/>
              </a:rPr>
              <a:t>code</a:t>
            </a:r>
          </a:p>
        </p:txBody>
      </p:sp>
      <p:sp>
        <p:nvSpPr>
          <p:cNvPr id="149" name="Line 68">
            <a:extLst>
              <a:ext uri="{FF2B5EF4-FFF2-40B4-BE49-F238E27FC236}">
                <a16:creationId xmlns:a16="http://schemas.microsoft.com/office/drawing/2014/main" id="{68A5AD3F-8561-BA43-8CCB-23369CB3F10B}"/>
              </a:ext>
            </a:extLst>
          </p:cNvPr>
          <p:cNvSpPr>
            <a:spLocks noChangeShapeType="1"/>
          </p:cNvSpPr>
          <p:nvPr/>
        </p:nvSpPr>
        <p:spPr bwMode="auto">
          <a:xfrm>
            <a:off x="7756347" y="4071008"/>
            <a:ext cx="2546350" cy="0"/>
          </a:xfrm>
          <a:prstGeom prst="line">
            <a:avLst/>
          </a:prstGeom>
          <a:noFill/>
          <a:ln w="19050">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
        <p:nvSpPr>
          <p:cNvPr id="150" name="Line 69">
            <a:extLst>
              <a:ext uri="{FF2B5EF4-FFF2-40B4-BE49-F238E27FC236}">
                <a16:creationId xmlns:a16="http://schemas.microsoft.com/office/drawing/2014/main" id="{069D68E8-3A07-7842-BBE3-A83C41548FBA}"/>
              </a:ext>
            </a:extLst>
          </p:cNvPr>
          <p:cNvSpPr>
            <a:spLocks noChangeShapeType="1"/>
          </p:cNvSpPr>
          <p:nvPr/>
        </p:nvSpPr>
        <p:spPr bwMode="auto">
          <a:xfrm>
            <a:off x="7769047" y="2219983"/>
            <a:ext cx="2546350" cy="0"/>
          </a:xfrm>
          <a:prstGeom prst="line">
            <a:avLst/>
          </a:prstGeom>
          <a:noFill/>
          <a:ln w="19050">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grpSp>
        <p:nvGrpSpPr>
          <p:cNvPr id="151" name="Group 56">
            <a:extLst>
              <a:ext uri="{FF2B5EF4-FFF2-40B4-BE49-F238E27FC236}">
                <a16:creationId xmlns:a16="http://schemas.microsoft.com/office/drawing/2014/main" id="{9D087FDD-1E50-B54A-BAF1-08F2E9EB032C}"/>
              </a:ext>
            </a:extLst>
          </p:cNvPr>
          <p:cNvGrpSpPr>
            <a:grpSpLocks/>
          </p:cNvGrpSpPr>
          <p:nvPr/>
        </p:nvGrpSpPr>
        <p:grpSpPr bwMode="auto">
          <a:xfrm>
            <a:off x="8745360" y="2104096"/>
            <a:ext cx="533400" cy="206375"/>
            <a:chOff x="2003" y="1816"/>
            <a:chExt cx="336" cy="130"/>
          </a:xfrm>
        </p:grpSpPr>
        <p:sp>
          <p:nvSpPr>
            <p:cNvPr id="152" name="Rectangle 16">
              <a:extLst>
                <a:ext uri="{FF2B5EF4-FFF2-40B4-BE49-F238E27FC236}">
                  <a16:creationId xmlns:a16="http://schemas.microsoft.com/office/drawing/2014/main" id="{4802C0EA-E5A8-E447-A8F6-A96701A0BAC0}"/>
                </a:ext>
              </a:extLst>
            </p:cNvPr>
            <p:cNvSpPr>
              <a:spLocks noChangeArrowheads="1"/>
            </p:cNvSpPr>
            <p:nvPr/>
          </p:nvSpPr>
          <p:spPr bwMode="auto">
            <a:xfrm>
              <a:off x="2003" y="1816"/>
              <a:ext cx="336" cy="130"/>
            </a:xfrm>
            <a:prstGeom prst="rect">
              <a:avLst/>
            </a:prstGeom>
            <a:solidFill>
              <a:srgbClr val="FFFF00"/>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
          <p:nvSpPr>
            <p:cNvPr id="153" name="Rectangle 17">
              <a:extLst>
                <a:ext uri="{FF2B5EF4-FFF2-40B4-BE49-F238E27FC236}">
                  <a16:creationId xmlns:a16="http://schemas.microsoft.com/office/drawing/2014/main" id="{620EA98C-EF38-184B-A03B-82616FCB9AE2}"/>
                </a:ext>
              </a:extLst>
            </p:cNvPr>
            <p:cNvSpPr>
              <a:spLocks noChangeArrowheads="1"/>
            </p:cNvSpPr>
            <p:nvPr/>
          </p:nvSpPr>
          <p:spPr bwMode="auto">
            <a:xfrm>
              <a:off x="2105" y="1833"/>
              <a:ext cx="110" cy="99"/>
            </a:xfrm>
            <a:prstGeom prst="rect">
              <a:avLst/>
            </a:prstGeom>
            <a:solidFill>
              <a:srgbClr val="FFFFFF"/>
            </a:solidFill>
            <a:ln w="9525">
              <a:solidFill>
                <a:srgbClr val="CC99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
          <p:nvSpPr>
            <p:cNvPr id="154" name="Rectangle 18">
              <a:extLst>
                <a:ext uri="{FF2B5EF4-FFF2-40B4-BE49-F238E27FC236}">
                  <a16:creationId xmlns:a16="http://schemas.microsoft.com/office/drawing/2014/main" id="{1C3BBD2A-6ACC-C349-BDA8-0843C2DEA508}"/>
                </a:ext>
              </a:extLst>
            </p:cNvPr>
            <p:cNvSpPr>
              <a:spLocks noChangeArrowheads="1"/>
            </p:cNvSpPr>
            <p:nvPr/>
          </p:nvSpPr>
          <p:spPr bwMode="auto">
            <a:xfrm>
              <a:off x="2229" y="1891"/>
              <a:ext cx="29" cy="35"/>
            </a:xfrm>
            <a:prstGeom prst="rect">
              <a:avLst/>
            </a:prstGeom>
            <a:solidFill>
              <a:srgbClr val="CC9900"/>
            </a:solidFill>
            <a:ln w="9525">
              <a:solidFill>
                <a:srgbClr val="CC99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
          <p:nvSpPr>
            <p:cNvPr id="155" name="Rectangle 19">
              <a:extLst>
                <a:ext uri="{FF2B5EF4-FFF2-40B4-BE49-F238E27FC236}">
                  <a16:creationId xmlns:a16="http://schemas.microsoft.com/office/drawing/2014/main" id="{96FBD4A2-E799-8F4F-9D14-53FD99E5BFAA}"/>
                </a:ext>
              </a:extLst>
            </p:cNvPr>
            <p:cNvSpPr>
              <a:spLocks noChangeArrowheads="1"/>
            </p:cNvSpPr>
            <p:nvPr/>
          </p:nvSpPr>
          <p:spPr bwMode="auto">
            <a:xfrm>
              <a:off x="2058" y="1892"/>
              <a:ext cx="29" cy="35"/>
            </a:xfrm>
            <a:prstGeom prst="rect">
              <a:avLst/>
            </a:prstGeom>
            <a:solidFill>
              <a:srgbClr val="CC9900"/>
            </a:solidFill>
            <a:ln w="9525">
              <a:solidFill>
                <a:srgbClr val="CC99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grpSp>
      <p:sp>
        <p:nvSpPr>
          <p:cNvPr id="165" name="Text Box 103">
            <a:extLst>
              <a:ext uri="{FF2B5EF4-FFF2-40B4-BE49-F238E27FC236}">
                <a16:creationId xmlns:a16="http://schemas.microsoft.com/office/drawing/2014/main" id="{4ECF9189-0AD6-144B-8167-6762F7B3E868}"/>
              </a:ext>
            </a:extLst>
          </p:cNvPr>
          <p:cNvSpPr txBox="1">
            <a:spLocks noChangeArrowheads="1"/>
          </p:cNvSpPr>
          <p:nvPr/>
        </p:nvSpPr>
        <p:spPr bwMode="auto">
          <a:xfrm>
            <a:off x="7549972" y="5823520"/>
            <a:ext cx="2714625"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0" cap="none" spc="0" normalizeH="0" baseline="0" noProof="0" dirty="0">
                <a:ln>
                  <a:noFill/>
                </a:ln>
                <a:solidFill>
                  <a:srgbClr val="000000"/>
                </a:solidFill>
                <a:effectLst/>
                <a:uLnTx/>
                <a:uFillTx/>
                <a:latin typeface="Tahoma" charset="0"/>
                <a:ea typeface="ＭＳ Ｐゴシック" charset="0"/>
                <a:cs typeface="+mn-cs"/>
              </a:rPr>
              <a:t>receiver protocol stack</a:t>
            </a:r>
          </a:p>
        </p:txBody>
      </p:sp>
      <p:sp>
        <p:nvSpPr>
          <p:cNvPr id="169" name="Line 115">
            <a:extLst>
              <a:ext uri="{FF2B5EF4-FFF2-40B4-BE49-F238E27FC236}">
                <a16:creationId xmlns:a16="http://schemas.microsoft.com/office/drawing/2014/main" id="{ABF785A9-86A1-6E46-9624-CABBC5E29FA3}"/>
              </a:ext>
            </a:extLst>
          </p:cNvPr>
          <p:cNvSpPr>
            <a:spLocks noChangeShapeType="1"/>
          </p:cNvSpPr>
          <p:nvPr/>
        </p:nvSpPr>
        <p:spPr bwMode="auto">
          <a:xfrm>
            <a:off x="8790777" y="5419835"/>
            <a:ext cx="0" cy="349250"/>
          </a:xfrm>
          <a:prstGeom prst="line">
            <a:avLst/>
          </a:prstGeom>
          <a:noFill/>
          <a:ln w="28575">
            <a:solidFill>
              <a:srgbClr val="CC0000"/>
            </a:solidFill>
            <a:prstDash val="dash"/>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Tahoma" charset="0"/>
              <a:ea typeface="ＭＳ Ｐゴシック" charset="0"/>
              <a:cs typeface="+mn-cs"/>
            </a:endParaRPr>
          </a:p>
        </p:txBody>
      </p:sp>
      <p:sp>
        <p:nvSpPr>
          <p:cNvPr id="171" name="Line 118">
            <a:extLst>
              <a:ext uri="{FF2B5EF4-FFF2-40B4-BE49-F238E27FC236}">
                <a16:creationId xmlns:a16="http://schemas.microsoft.com/office/drawing/2014/main" id="{5E5B6E3E-966C-D44A-B01C-0473357F14EE}"/>
              </a:ext>
            </a:extLst>
          </p:cNvPr>
          <p:cNvSpPr>
            <a:spLocks noChangeShapeType="1"/>
          </p:cNvSpPr>
          <p:nvPr/>
        </p:nvSpPr>
        <p:spPr bwMode="auto">
          <a:xfrm>
            <a:off x="10285235" y="4996521"/>
            <a:ext cx="0" cy="463550"/>
          </a:xfrm>
          <a:prstGeom prst="line">
            <a:avLst/>
          </a:prstGeom>
          <a:noFill/>
          <a:ln w="19050">
            <a:solidFill>
              <a:srgbClr val="000000"/>
            </a:solidFill>
            <a:prstDash val="dash"/>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grpSp>
        <p:nvGrpSpPr>
          <p:cNvPr id="172" name="Group 124">
            <a:extLst>
              <a:ext uri="{FF2B5EF4-FFF2-40B4-BE49-F238E27FC236}">
                <a16:creationId xmlns:a16="http://schemas.microsoft.com/office/drawing/2014/main" id="{4194DDD2-AC6E-4846-988C-D47AF88815BF}"/>
              </a:ext>
            </a:extLst>
          </p:cNvPr>
          <p:cNvGrpSpPr>
            <a:grpSpLocks/>
          </p:cNvGrpSpPr>
          <p:nvPr/>
        </p:nvGrpSpPr>
        <p:grpSpPr bwMode="auto">
          <a:xfrm flipH="1">
            <a:off x="10523360" y="4590121"/>
            <a:ext cx="869950" cy="906462"/>
            <a:chOff x="-44" y="1473"/>
            <a:chExt cx="981" cy="1105"/>
          </a:xfrm>
        </p:grpSpPr>
        <p:pic>
          <p:nvPicPr>
            <p:cNvPr id="173" name="Picture 125" descr="desktop_computer_stylized_medium">
              <a:extLst>
                <a:ext uri="{FF2B5EF4-FFF2-40B4-BE49-F238E27FC236}">
                  <a16:creationId xmlns:a16="http://schemas.microsoft.com/office/drawing/2014/main" id="{C6DE1974-7837-334B-B35F-1B82108E30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 name="Freeform 126">
              <a:extLst>
                <a:ext uri="{FF2B5EF4-FFF2-40B4-BE49-F238E27FC236}">
                  <a16:creationId xmlns:a16="http://schemas.microsoft.com/office/drawing/2014/main" id="{C8663771-41F7-FF4F-89C7-CFC093B9A138}"/>
                </a:ext>
              </a:extLst>
            </p:cNvPr>
            <p:cNvSpPr>
              <a:spLocks/>
            </p:cNvSpPr>
            <p:nvPr/>
          </p:nvSpPr>
          <p:spPr bwMode="auto">
            <a:xfrm flipH="1">
              <a:off x="374" y="1579"/>
              <a:ext cx="477" cy="506"/>
            </a:xfrm>
            <a:custGeom>
              <a:avLst/>
              <a:gdLst>
                <a:gd name="T0" fmla="*/ 0 w 356"/>
                <a:gd name="T1" fmla="*/ 0 h 368"/>
                <a:gd name="T2" fmla="*/ 5595 w 356"/>
                <a:gd name="T3" fmla="*/ 341 h 368"/>
                <a:gd name="T4" fmla="*/ 6638 w 356"/>
                <a:gd name="T5" fmla="*/ 7113 h 368"/>
                <a:gd name="T6" fmla="*/ 1463 w 356"/>
                <a:gd name="T7" fmla="*/ 8895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sp>
        <p:nvSpPr>
          <p:cNvPr id="9" name="TextBox 8">
            <a:extLst>
              <a:ext uri="{FF2B5EF4-FFF2-40B4-BE49-F238E27FC236}">
                <a16:creationId xmlns:a16="http://schemas.microsoft.com/office/drawing/2014/main" id="{3FF08E5E-7834-074F-B7D9-7DBE006EE269}"/>
              </a:ext>
            </a:extLst>
          </p:cNvPr>
          <p:cNvSpPr txBox="1"/>
          <p:nvPr/>
        </p:nvSpPr>
        <p:spPr>
          <a:xfrm>
            <a:off x="712555" y="1437021"/>
            <a:ext cx="3850826"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1" u="sng" strike="noStrike" kern="1200" cap="none" spc="0" normalizeH="0" baseline="0" noProof="0" dirty="0">
                <a:ln>
                  <a:noFill/>
                </a:ln>
                <a:solidFill>
                  <a:srgbClr val="C00000"/>
                </a:solidFill>
                <a:effectLst/>
                <a:uLnTx/>
                <a:uFillTx/>
                <a:latin typeface="Calibri" panose="020F0502020204030204"/>
                <a:ea typeface="+mn-ea"/>
                <a:cs typeface="+mn-cs"/>
              </a:rPr>
              <a:t>Q: </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What happens if network layer delivers data faster than application layer removes data from socket buffers?</a:t>
            </a:r>
          </a:p>
        </p:txBody>
      </p:sp>
      <p:sp>
        <p:nvSpPr>
          <p:cNvPr id="182" name="Line 117">
            <a:extLst>
              <a:ext uri="{FF2B5EF4-FFF2-40B4-BE49-F238E27FC236}">
                <a16:creationId xmlns:a16="http://schemas.microsoft.com/office/drawing/2014/main" id="{1B7AFE0B-8185-3E43-BF7C-730BEFE1D783}"/>
              </a:ext>
            </a:extLst>
          </p:cNvPr>
          <p:cNvSpPr>
            <a:spLocks noChangeShapeType="1"/>
          </p:cNvSpPr>
          <p:nvPr/>
        </p:nvSpPr>
        <p:spPr bwMode="auto">
          <a:xfrm>
            <a:off x="7764475" y="5006696"/>
            <a:ext cx="0" cy="463550"/>
          </a:xfrm>
          <a:prstGeom prst="line">
            <a:avLst/>
          </a:prstGeom>
          <a:noFill/>
          <a:ln w="19050">
            <a:solidFill>
              <a:schemeClr val="tx1"/>
            </a:solidFill>
            <a:prstDash val="dash"/>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ahoma" charset="0"/>
              <a:ea typeface="ＭＳ Ｐゴシック" charset="0"/>
              <a:cs typeface="+mn-cs"/>
            </a:endParaRPr>
          </a:p>
        </p:txBody>
      </p:sp>
      <p:grpSp>
        <p:nvGrpSpPr>
          <p:cNvPr id="12" name="Group 11">
            <a:extLst>
              <a:ext uri="{FF2B5EF4-FFF2-40B4-BE49-F238E27FC236}">
                <a16:creationId xmlns:a16="http://schemas.microsoft.com/office/drawing/2014/main" id="{C820FA96-992D-4547-BB82-D80AD6340B76}"/>
              </a:ext>
            </a:extLst>
          </p:cNvPr>
          <p:cNvGrpSpPr/>
          <p:nvPr/>
        </p:nvGrpSpPr>
        <p:grpSpPr>
          <a:xfrm>
            <a:off x="5189688" y="2806352"/>
            <a:ext cx="4533734" cy="2971623"/>
            <a:chOff x="5189688" y="2806352"/>
            <a:chExt cx="4533734" cy="2971623"/>
          </a:xfrm>
        </p:grpSpPr>
        <p:grpSp>
          <p:nvGrpSpPr>
            <p:cNvPr id="7" name="Group 6">
              <a:extLst>
                <a:ext uri="{FF2B5EF4-FFF2-40B4-BE49-F238E27FC236}">
                  <a16:creationId xmlns:a16="http://schemas.microsoft.com/office/drawing/2014/main" id="{90136498-1DCA-8245-9AEB-79D923D0965C}"/>
                </a:ext>
              </a:extLst>
            </p:cNvPr>
            <p:cNvGrpSpPr/>
            <p:nvPr/>
          </p:nvGrpSpPr>
          <p:grpSpPr>
            <a:xfrm>
              <a:off x="5189688" y="3080408"/>
              <a:ext cx="3750934" cy="2697567"/>
              <a:chOff x="4633274" y="3577949"/>
              <a:chExt cx="3750934" cy="2697567"/>
            </a:xfrm>
          </p:grpSpPr>
          <p:sp>
            <p:nvSpPr>
              <p:cNvPr id="163" name="Rectangle 91">
                <a:extLst>
                  <a:ext uri="{FF2B5EF4-FFF2-40B4-BE49-F238E27FC236}">
                    <a16:creationId xmlns:a16="http://schemas.microsoft.com/office/drawing/2014/main" id="{262B8492-92D0-1D4D-A388-8EDCD289152E}"/>
                  </a:ext>
                </a:extLst>
              </p:cNvPr>
              <p:cNvSpPr>
                <a:spLocks noChangeArrowheads="1"/>
              </p:cNvSpPr>
              <p:nvPr/>
            </p:nvSpPr>
            <p:spPr bwMode="auto">
              <a:xfrm>
                <a:off x="7655546" y="4619349"/>
                <a:ext cx="720725" cy="209550"/>
              </a:xfrm>
              <a:prstGeom prst="rect">
                <a:avLst/>
              </a:prstGeom>
              <a:solidFill>
                <a:srgbClr val="0000A8"/>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Tahoma" charset="0"/>
                  <a:ea typeface="ＭＳ Ｐゴシック" charset="0"/>
                  <a:cs typeface="+mn-cs"/>
                </a:endParaRPr>
              </a:p>
            </p:txBody>
          </p:sp>
          <p:grpSp>
            <p:nvGrpSpPr>
              <p:cNvPr id="5" name="Group 4">
                <a:extLst>
                  <a:ext uri="{FF2B5EF4-FFF2-40B4-BE49-F238E27FC236}">
                    <a16:creationId xmlns:a16="http://schemas.microsoft.com/office/drawing/2014/main" id="{8F31E27D-6EC1-5943-92A1-E4210B15E8BC}"/>
                  </a:ext>
                </a:extLst>
              </p:cNvPr>
              <p:cNvGrpSpPr/>
              <p:nvPr/>
            </p:nvGrpSpPr>
            <p:grpSpPr>
              <a:xfrm>
                <a:off x="7344839" y="5551212"/>
                <a:ext cx="1039369" cy="214398"/>
                <a:chOff x="7344839" y="5551212"/>
                <a:chExt cx="1039369" cy="214398"/>
              </a:xfrm>
            </p:grpSpPr>
            <p:sp>
              <p:nvSpPr>
                <p:cNvPr id="158" name="Rectangle 74">
                  <a:extLst>
                    <a:ext uri="{FF2B5EF4-FFF2-40B4-BE49-F238E27FC236}">
                      <a16:creationId xmlns:a16="http://schemas.microsoft.com/office/drawing/2014/main" id="{8A48CC54-2E19-7E49-AB6A-C589B7121B06}"/>
                    </a:ext>
                  </a:extLst>
                </p:cNvPr>
                <p:cNvSpPr>
                  <a:spLocks noChangeArrowheads="1"/>
                </p:cNvSpPr>
                <p:nvPr/>
              </p:nvSpPr>
              <p:spPr bwMode="auto">
                <a:xfrm>
                  <a:off x="7344839" y="5556060"/>
                  <a:ext cx="1006475" cy="209550"/>
                </a:xfrm>
                <a:prstGeom prst="rect">
                  <a:avLst/>
                </a:prstGeom>
                <a:solidFill>
                  <a:srgbClr val="00CC99"/>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
              <p:nvSpPr>
                <p:cNvPr id="164" name="Rectangle 92">
                  <a:extLst>
                    <a:ext uri="{FF2B5EF4-FFF2-40B4-BE49-F238E27FC236}">
                      <a16:creationId xmlns:a16="http://schemas.microsoft.com/office/drawing/2014/main" id="{F086B485-A7FA-024F-AE08-D3278D535305}"/>
                    </a:ext>
                  </a:extLst>
                </p:cNvPr>
                <p:cNvSpPr>
                  <a:spLocks noChangeArrowheads="1"/>
                </p:cNvSpPr>
                <p:nvPr/>
              </p:nvSpPr>
              <p:spPr bwMode="auto">
                <a:xfrm>
                  <a:off x="7650783" y="5551212"/>
                  <a:ext cx="733425" cy="212725"/>
                </a:xfrm>
                <a:prstGeom prst="rect">
                  <a:avLst/>
                </a:prstGeom>
                <a:solidFill>
                  <a:srgbClr val="0000A8"/>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Tahoma" charset="0"/>
                    <a:ea typeface="ＭＳ Ｐゴシック" charset="0"/>
                    <a:cs typeface="+mn-cs"/>
                  </a:endParaRPr>
                </a:p>
              </p:txBody>
            </p:sp>
            <p:sp>
              <p:nvSpPr>
                <p:cNvPr id="159" name="Line 75">
                  <a:extLst>
                    <a:ext uri="{FF2B5EF4-FFF2-40B4-BE49-F238E27FC236}">
                      <a16:creationId xmlns:a16="http://schemas.microsoft.com/office/drawing/2014/main" id="{3072215E-AACF-9541-93AB-D98D0EECBB60}"/>
                    </a:ext>
                  </a:extLst>
                </p:cNvPr>
                <p:cNvSpPr>
                  <a:spLocks noChangeShapeType="1"/>
                </p:cNvSpPr>
                <p:nvPr/>
              </p:nvSpPr>
              <p:spPr bwMode="auto">
                <a:xfrm>
                  <a:off x="7488859" y="5555058"/>
                  <a:ext cx="0" cy="206375"/>
                </a:xfrm>
                <a:prstGeom prst="line">
                  <a:avLst/>
                </a:prstGeom>
                <a:noFill/>
                <a:ln w="28575">
                  <a:solidFill>
                    <a:srgbClr val="FFFFFF"/>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
              <p:nvSpPr>
                <p:cNvPr id="160" name="Line 76">
                  <a:extLst>
                    <a:ext uri="{FF2B5EF4-FFF2-40B4-BE49-F238E27FC236}">
                      <a16:creationId xmlns:a16="http://schemas.microsoft.com/office/drawing/2014/main" id="{A70802F4-DC4B-B74E-9BF2-97E565E57FB0}"/>
                    </a:ext>
                  </a:extLst>
                </p:cNvPr>
                <p:cNvSpPr>
                  <a:spLocks noChangeShapeType="1"/>
                </p:cNvSpPr>
                <p:nvPr/>
              </p:nvSpPr>
              <p:spPr bwMode="auto">
                <a:xfrm>
                  <a:off x="7641259" y="5555058"/>
                  <a:ext cx="0" cy="206375"/>
                </a:xfrm>
                <a:prstGeom prst="line">
                  <a:avLst/>
                </a:prstGeom>
                <a:noFill/>
                <a:ln w="28575">
                  <a:solidFill>
                    <a:srgbClr val="FFFFFF"/>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grpSp>
          <p:sp>
            <p:nvSpPr>
              <p:cNvPr id="162" name="Rectangle 86">
                <a:extLst>
                  <a:ext uri="{FF2B5EF4-FFF2-40B4-BE49-F238E27FC236}">
                    <a16:creationId xmlns:a16="http://schemas.microsoft.com/office/drawing/2014/main" id="{4115F8B6-91A1-7C41-83BF-8BE89BBEBEC6}"/>
                  </a:ext>
                </a:extLst>
              </p:cNvPr>
              <p:cNvSpPr>
                <a:spLocks noChangeArrowheads="1"/>
              </p:cNvSpPr>
              <p:nvPr/>
            </p:nvSpPr>
            <p:spPr bwMode="auto">
              <a:xfrm>
                <a:off x="7647608" y="3577949"/>
                <a:ext cx="720725" cy="209550"/>
              </a:xfrm>
              <a:prstGeom prst="rect">
                <a:avLst/>
              </a:prstGeom>
              <a:solidFill>
                <a:srgbClr val="0000A8"/>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Tahoma" charset="0"/>
                  <a:ea typeface="ＭＳ Ｐゴシック" charset="0"/>
                  <a:cs typeface="+mn-cs"/>
                </a:endParaRPr>
              </a:p>
            </p:txBody>
          </p:sp>
          <p:sp>
            <p:nvSpPr>
              <p:cNvPr id="167" name="Text Box 106">
                <a:extLst>
                  <a:ext uri="{FF2B5EF4-FFF2-40B4-BE49-F238E27FC236}">
                    <a16:creationId xmlns:a16="http://schemas.microsoft.com/office/drawing/2014/main" id="{60423099-6913-6449-94EA-C3C8BD4E23A1}"/>
                  </a:ext>
                </a:extLst>
              </p:cNvPr>
              <p:cNvSpPr txBox="1">
                <a:spLocks noChangeArrowheads="1"/>
              </p:cNvSpPr>
              <p:nvPr/>
            </p:nvSpPr>
            <p:spPr bwMode="auto">
              <a:xfrm>
                <a:off x="4633274" y="4192806"/>
                <a:ext cx="2332549" cy="108952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r" defTabSz="914400" rtl="0" eaLnBrk="0" fontAlgn="base" latinLnBrk="0" hangingPunct="0">
                  <a:lnSpc>
                    <a:spcPct val="9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000000"/>
                    </a:solidFill>
                    <a:effectLst/>
                    <a:uLnTx/>
                    <a:uFillTx/>
                    <a:latin typeface="Calibri" panose="020F0502020204030204" pitchFamily="34" charset="0"/>
                    <a:ea typeface="ＭＳ Ｐゴシック" panose="020B0600070205080204" pitchFamily="34" charset="-128"/>
                    <a:cs typeface="Calibri" panose="020F0502020204030204" pitchFamily="34" charset="0"/>
                  </a:rPr>
                  <a:t>Network layer delivering IP datagram payload into TCP socket buffers</a:t>
                </a:r>
              </a:p>
            </p:txBody>
          </p:sp>
          <p:sp>
            <p:nvSpPr>
              <p:cNvPr id="168" name="Line 108">
                <a:extLst>
                  <a:ext uri="{FF2B5EF4-FFF2-40B4-BE49-F238E27FC236}">
                    <a16:creationId xmlns:a16="http://schemas.microsoft.com/office/drawing/2014/main" id="{526C2D0A-E0A9-564E-8CDF-3A8B49E5D882}"/>
                  </a:ext>
                </a:extLst>
              </p:cNvPr>
              <p:cNvSpPr>
                <a:spLocks noChangeShapeType="1"/>
              </p:cNvSpPr>
              <p:nvPr/>
            </p:nvSpPr>
            <p:spPr bwMode="auto">
              <a:xfrm>
                <a:off x="6906339" y="4724124"/>
                <a:ext cx="522908" cy="0"/>
              </a:xfrm>
              <a:prstGeom prst="line">
                <a:avLst/>
              </a:prstGeom>
              <a:noFill/>
              <a:ln w="19050">
                <a:solidFill>
                  <a:srgbClr val="CC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Tahoma" charset="0"/>
                  <a:ea typeface="ＭＳ Ｐゴシック" charset="0"/>
                  <a:cs typeface="+mn-cs"/>
                </a:endParaRPr>
              </a:p>
            </p:txBody>
          </p:sp>
          <p:sp>
            <p:nvSpPr>
              <p:cNvPr id="170" name="Text Box 116">
                <a:extLst>
                  <a:ext uri="{FF2B5EF4-FFF2-40B4-BE49-F238E27FC236}">
                    <a16:creationId xmlns:a16="http://schemas.microsoft.com/office/drawing/2014/main" id="{698424D2-456E-974F-973C-408C9336D9D7}"/>
                  </a:ext>
                </a:extLst>
              </p:cNvPr>
              <p:cNvSpPr txBox="1">
                <a:spLocks noChangeArrowheads="1"/>
              </p:cNvSpPr>
              <p:nvPr/>
            </p:nvSpPr>
            <p:spPr bwMode="auto">
              <a:xfrm>
                <a:off x="7074521" y="5970716"/>
                <a:ext cx="1133475" cy="30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Tahoma" charset="0"/>
                    <a:ea typeface="ＭＳ Ｐゴシック" charset="0"/>
                    <a:cs typeface="+mn-cs"/>
                  </a:rPr>
                  <a:t>from sender</a:t>
                </a:r>
              </a:p>
            </p:txBody>
          </p:sp>
        </p:grpSp>
        <p:sp>
          <p:nvSpPr>
            <p:cNvPr id="6" name="Curved Down Arrow 5">
              <a:extLst>
                <a:ext uri="{FF2B5EF4-FFF2-40B4-BE49-F238E27FC236}">
                  <a16:creationId xmlns:a16="http://schemas.microsoft.com/office/drawing/2014/main" id="{1FE7EE57-FED3-864B-8F06-9CC2C77BF0DE}"/>
                </a:ext>
              </a:extLst>
            </p:cNvPr>
            <p:cNvSpPr/>
            <p:nvPr/>
          </p:nvSpPr>
          <p:spPr>
            <a:xfrm>
              <a:off x="8312727" y="2806352"/>
              <a:ext cx="1410695" cy="2718148"/>
            </a:xfrm>
            <a:prstGeom prst="curvedDownArrow">
              <a:avLst>
                <a:gd name="adj1" fmla="val 13767"/>
                <a:gd name="adj2" fmla="val 28170"/>
                <a:gd name="adj3" fmla="val 25000"/>
              </a:avLst>
            </a:prstGeom>
            <a:solidFill>
              <a:srgbClr val="C00000">
                <a:alpha val="5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grpSp>
      <p:grpSp>
        <p:nvGrpSpPr>
          <p:cNvPr id="13" name="Group 12">
            <a:extLst>
              <a:ext uri="{FF2B5EF4-FFF2-40B4-BE49-F238E27FC236}">
                <a16:creationId xmlns:a16="http://schemas.microsoft.com/office/drawing/2014/main" id="{061072C8-D06D-0540-97C3-C1DE8C5A0444}"/>
              </a:ext>
            </a:extLst>
          </p:cNvPr>
          <p:cNvGrpSpPr/>
          <p:nvPr/>
        </p:nvGrpSpPr>
        <p:grpSpPr>
          <a:xfrm>
            <a:off x="4989152" y="1607125"/>
            <a:ext cx="4984933" cy="885919"/>
            <a:chOff x="4989152" y="1607125"/>
            <a:chExt cx="4984933" cy="885919"/>
          </a:xfrm>
        </p:grpSpPr>
        <p:grpSp>
          <p:nvGrpSpPr>
            <p:cNvPr id="8" name="Group 7">
              <a:extLst>
                <a:ext uri="{FF2B5EF4-FFF2-40B4-BE49-F238E27FC236}">
                  <a16:creationId xmlns:a16="http://schemas.microsoft.com/office/drawing/2014/main" id="{F4A53074-9492-2643-8C14-D55F3A8DF9EC}"/>
                </a:ext>
              </a:extLst>
            </p:cNvPr>
            <p:cNvGrpSpPr/>
            <p:nvPr/>
          </p:nvGrpSpPr>
          <p:grpSpPr>
            <a:xfrm>
              <a:off x="4989152" y="1652814"/>
              <a:ext cx="4984933" cy="840230"/>
              <a:chOff x="4432738" y="2150355"/>
              <a:chExt cx="4984933" cy="840230"/>
            </a:xfrm>
          </p:grpSpPr>
          <p:sp>
            <p:nvSpPr>
              <p:cNvPr id="166" name="Line 105">
                <a:extLst>
                  <a:ext uri="{FF2B5EF4-FFF2-40B4-BE49-F238E27FC236}">
                    <a16:creationId xmlns:a16="http://schemas.microsoft.com/office/drawing/2014/main" id="{E962447C-3133-664A-8728-73048FD03E13}"/>
                  </a:ext>
                </a:extLst>
              </p:cNvPr>
              <p:cNvSpPr>
                <a:spLocks noChangeShapeType="1"/>
              </p:cNvSpPr>
              <p:nvPr/>
            </p:nvSpPr>
            <p:spPr bwMode="auto">
              <a:xfrm>
                <a:off x="6976294" y="2457174"/>
                <a:ext cx="1102102" cy="0"/>
              </a:xfrm>
              <a:prstGeom prst="line">
                <a:avLst/>
              </a:prstGeom>
              <a:noFill/>
              <a:ln w="19050">
                <a:solidFill>
                  <a:srgbClr val="CC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Tahoma" charset="0"/>
                  <a:ea typeface="ＭＳ Ｐゴシック" charset="0"/>
                  <a:cs typeface="+mn-cs"/>
                </a:endParaRPr>
              </a:p>
            </p:txBody>
          </p:sp>
          <p:sp>
            <p:nvSpPr>
              <p:cNvPr id="175" name="Text Box 104">
                <a:extLst>
                  <a:ext uri="{FF2B5EF4-FFF2-40B4-BE49-F238E27FC236}">
                    <a16:creationId xmlns:a16="http://schemas.microsoft.com/office/drawing/2014/main" id="{F110BC32-2D3E-6B43-8E30-DD363F7CFF88}"/>
                  </a:ext>
                </a:extLst>
              </p:cNvPr>
              <p:cNvSpPr txBox="1">
                <a:spLocks noChangeArrowheads="1"/>
              </p:cNvSpPr>
              <p:nvPr/>
            </p:nvSpPr>
            <p:spPr bwMode="auto">
              <a:xfrm>
                <a:off x="4432738" y="2150355"/>
                <a:ext cx="2533651" cy="84023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r" defTabSz="914400" rtl="0" eaLnBrk="1" fontAlgn="auto" latinLnBrk="0" hangingPunct="1">
                  <a:lnSpc>
                    <a:spcPct val="90000"/>
                  </a:lnSpc>
                  <a:spcBef>
                    <a:spcPts val="0"/>
                  </a:spcBef>
                  <a:spcAft>
                    <a:spcPts val="0"/>
                  </a:spcAft>
                  <a:buClrTx/>
                  <a:buSzTx/>
                  <a:buFontTx/>
                  <a:buNone/>
                  <a:tabLst/>
                  <a:defRPr/>
                </a:pPr>
                <a:r>
                  <a:rPr kumimoji="0" lang="en-US" altLang="en-US"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Application removing data from TCP socket buffers</a:t>
                </a:r>
              </a:p>
            </p:txBody>
          </p:sp>
          <p:sp>
            <p:nvSpPr>
              <p:cNvPr id="176" name="Rectangle 86">
                <a:extLst>
                  <a:ext uri="{FF2B5EF4-FFF2-40B4-BE49-F238E27FC236}">
                    <a16:creationId xmlns:a16="http://schemas.microsoft.com/office/drawing/2014/main" id="{4FC9FA64-3313-7441-820B-DA439AD3A891}"/>
                  </a:ext>
                </a:extLst>
              </p:cNvPr>
              <p:cNvSpPr>
                <a:spLocks noChangeArrowheads="1"/>
              </p:cNvSpPr>
              <p:nvPr/>
            </p:nvSpPr>
            <p:spPr bwMode="auto">
              <a:xfrm>
                <a:off x="8696946" y="2344462"/>
                <a:ext cx="720725" cy="209550"/>
              </a:xfrm>
              <a:prstGeom prst="rect">
                <a:avLst/>
              </a:prstGeom>
              <a:solidFill>
                <a:srgbClr val="0000A8"/>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Tahoma" charset="0"/>
                  <a:ea typeface="ＭＳ Ｐゴシック" charset="0"/>
                  <a:cs typeface="+mn-cs"/>
                </a:endParaRPr>
              </a:p>
            </p:txBody>
          </p:sp>
        </p:grpSp>
        <p:sp>
          <p:nvSpPr>
            <p:cNvPr id="56" name="Curved Down Arrow 55">
              <a:extLst>
                <a:ext uri="{FF2B5EF4-FFF2-40B4-BE49-F238E27FC236}">
                  <a16:creationId xmlns:a16="http://schemas.microsoft.com/office/drawing/2014/main" id="{1957E969-1EF1-4941-A40B-CB97CA05EBA4}"/>
                </a:ext>
              </a:extLst>
            </p:cNvPr>
            <p:cNvSpPr/>
            <p:nvPr/>
          </p:nvSpPr>
          <p:spPr>
            <a:xfrm rot="10800000" flipH="1">
              <a:off x="8517082" y="1607125"/>
              <a:ext cx="1000991" cy="872838"/>
            </a:xfrm>
            <a:prstGeom prst="curvedDownArrow">
              <a:avLst>
                <a:gd name="adj1" fmla="val 13767"/>
                <a:gd name="adj2" fmla="val 28170"/>
                <a:gd name="adj3" fmla="val 25000"/>
              </a:avLst>
            </a:prstGeom>
            <a:solidFill>
              <a:srgbClr val="C00000">
                <a:alpha val="5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grpSp>
      <p:sp>
        <p:nvSpPr>
          <p:cNvPr id="48" name="Slide Number Placeholder 2">
            <a:extLst>
              <a:ext uri="{FF2B5EF4-FFF2-40B4-BE49-F238E27FC236}">
                <a16:creationId xmlns:a16="http://schemas.microsoft.com/office/drawing/2014/main" id="{70507C61-599D-8346-AECE-C0A356026EDC}"/>
              </a:ext>
            </a:extLst>
          </p:cNvPr>
          <p:cNvSpPr>
            <a:spLocks noGrp="1"/>
          </p:cNvSpPr>
          <p:nvPr>
            <p:ph type="sldNum" sz="quarter" idx="4"/>
          </p:nvPr>
        </p:nvSpPr>
        <p:spPr>
          <a:xfrm>
            <a:off x="9219616" y="6443089"/>
            <a:ext cx="2743200" cy="365125"/>
          </a:xfrm>
        </p:spPr>
        <p:txBody>
          <a:bodyPr/>
          <a:lstStyle/>
          <a:p>
            <a:r>
              <a:rPr lang="en-US" dirty="0"/>
              <a:t>Transport Layer: 3-</a:t>
            </a:r>
            <a:fld id="{C4204591-24BD-A542-B9D5-F8D8A88D2FEE}" type="slidenum">
              <a:rPr lang="en-US" smtClean="0"/>
              <a:pPr/>
              <a:t>17</a:t>
            </a:fld>
            <a:endParaRPr lang="en-US" dirty="0"/>
          </a:p>
        </p:txBody>
      </p:sp>
    </p:spTree>
    <p:extLst>
      <p:ext uri="{BB962C8B-B14F-4D97-AF65-F5344CB8AC3E}">
        <p14:creationId xmlns:p14="http://schemas.microsoft.com/office/powerpoint/2010/main" val="1447634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up)">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dissolv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8690" y="289325"/>
            <a:ext cx="11393310" cy="894622"/>
          </a:xfrm>
        </p:spPr>
        <p:txBody>
          <a:bodyPr>
            <a:normAutofit/>
          </a:bodyPr>
          <a:lstStyle/>
          <a:p>
            <a:r>
              <a:rPr lang="en-US" sz="4800" dirty="0"/>
              <a:t>TCP flow control</a:t>
            </a:r>
            <a:endParaRPr lang="en-US" sz="4400" b="0" dirty="0"/>
          </a:p>
        </p:txBody>
      </p:sp>
      <p:sp>
        <p:nvSpPr>
          <p:cNvPr id="137" name="Rectangle 72">
            <a:extLst>
              <a:ext uri="{FF2B5EF4-FFF2-40B4-BE49-F238E27FC236}">
                <a16:creationId xmlns:a16="http://schemas.microsoft.com/office/drawing/2014/main" id="{C267ED98-FBDB-D24C-A351-3097B056B078}"/>
              </a:ext>
            </a:extLst>
          </p:cNvPr>
          <p:cNvSpPr>
            <a:spLocks noChangeArrowheads="1"/>
          </p:cNvSpPr>
          <p:nvPr/>
        </p:nvSpPr>
        <p:spPr bwMode="auto">
          <a:xfrm>
            <a:off x="7848422" y="1084921"/>
            <a:ext cx="2524125" cy="3854450"/>
          </a:xfrm>
          <a:prstGeom prst="rect">
            <a:avLst/>
          </a:prstGeom>
          <a:solidFill>
            <a:srgbClr val="000099"/>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
        <p:nvSpPr>
          <p:cNvPr id="138" name="Freeform 32">
            <a:extLst>
              <a:ext uri="{FF2B5EF4-FFF2-40B4-BE49-F238E27FC236}">
                <a16:creationId xmlns:a16="http://schemas.microsoft.com/office/drawing/2014/main" id="{58EA8CF4-DBF4-E34D-8254-A77227811341}"/>
              </a:ext>
            </a:extLst>
          </p:cNvPr>
          <p:cNvSpPr>
            <a:spLocks/>
          </p:cNvSpPr>
          <p:nvPr/>
        </p:nvSpPr>
        <p:spPr bwMode="auto">
          <a:xfrm>
            <a:off x="10289997" y="1078571"/>
            <a:ext cx="581025" cy="4206875"/>
          </a:xfrm>
          <a:custGeom>
            <a:avLst/>
            <a:gdLst>
              <a:gd name="T0" fmla="*/ 2147483647 w 366"/>
              <a:gd name="T1" fmla="*/ 2147483647 h 1284"/>
              <a:gd name="T2" fmla="*/ 2147483647 w 366"/>
              <a:gd name="T3" fmla="*/ 0 h 1284"/>
              <a:gd name="T4" fmla="*/ 0 w 366"/>
              <a:gd name="T5" fmla="*/ 2147483647 h 1284"/>
              <a:gd name="T6" fmla="*/ 2147483647 w 366"/>
              <a:gd name="T7" fmla="*/ 2147483647 h 1284"/>
              <a:gd name="T8" fmla="*/ 2147483647 w 366"/>
              <a:gd name="T9" fmla="*/ 2147483647 h 12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6" h="1284">
                <a:moveTo>
                  <a:pt x="366" y="1278"/>
                </a:moveTo>
                <a:lnTo>
                  <a:pt x="12" y="0"/>
                </a:lnTo>
                <a:lnTo>
                  <a:pt x="0" y="1224"/>
                </a:lnTo>
                <a:lnTo>
                  <a:pt x="186" y="1284"/>
                </a:lnTo>
                <a:lnTo>
                  <a:pt x="366" y="1278"/>
                </a:lnTo>
                <a:close/>
              </a:path>
            </a:pathLst>
          </a:custGeom>
          <a:gradFill rotWithShape="1">
            <a:gsLst>
              <a:gs pos="0">
                <a:srgbClr val="B2B2B2"/>
              </a:gs>
              <a:gs pos="100000">
                <a:srgbClr val="FFFFFF"/>
              </a:gs>
            </a:gsLst>
            <a:lin ang="0" scaled="1"/>
          </a:gradFill>
          <a:ln w="9525">
            <a:solidFill>
              <a:srgbClr val="DDDDDD"/>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39" name="Rectangle 40">
            <a:extLst>
              <a:ext uri="{FF2B5EF4-FFF2-40B4-BE49-F238E27FC236}">
                <a16:creationId xmlns:a16="http://schemas.microsoft.com/office/drawing/2014/main" id="{8F576ED5-5855-F048-B4BB-75BF51C27D5C}"/>
              </a:ext>
            </a:extLst>
          </p:cNvPr>
          <p:cNvSpPr>
            <a:spLocks noChangeArrowheads="1"/>
          </p:cNvSpPr>
          <p:nvPr/>
        </p:nvSpPr>
        <p:spPr bwMode="auto">
          <a:xfrm>
            <a:off x="7762697" y="1186521"/>
            <a:ext cx="2533650" cy="3814762"/>
          </a:xfrm>
          <a:prstGeom prst="rect">
            <a:avLst/>
          </a:prstGeom>
          <a:solidFill>
            <a:srgbClr val="FFFFFF"/>
          </a:solidFill>
          <a:ln w="19050">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
        <p:nvSpPr>
          <p:cNvPr id="140" name="Oval 31">
            <a:extLst>
              <a:ext uri="{FF2B5EF4-FFF2-40B4-BE49-F238E27FC236}">
                <a16:creationId xmlns:a16="http://schemas.microsoft.com/office/drawing/2014/main" id="{E56CABC0-9BC4-164D-8001-714872CF7127}"/>
              </a:ext>
            </a:extLst>
          </p:cNvPr>
          <p:cNvSpPr>
            <a:spLocks noChangeArrowheads="1"/>
          </p:cNvSpPr>
          <p:nvPr/>
        </p:nvSpPr>
        <p:spPr bwMode="auto">
          <a:xfrm>
            <a:off x="8302447" y="1243671"/>
            <a:ext cx="1377950" cy="596900"/>
          </a:xfrm>
          <a:prstGeom prst="ellipse">
            <a:avLst/>
          </a:prstGeom>
          <a:solidFill>
            <a:srgbClr val="CCFFFF"/>
          </a:solidFill>
          <a:ln w="9525">
            <a:solidFill>
              <a:srgbClr val="000000"/>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dirty="0">
                <a:ln>
                  <a:noFill/>
                </a:ln>
                <a:solidFill>
                  <a:srgbClr val="000000"/>
                </a:solidFill>
                <a:effectLst/>
                <a:uLnTx/>
                <a:uFillTx/>
                <a:latin typeface="Arial" charset="0"/>
                <a:ea typeface="ＭＳ Ｐゴシック" charset="0"/>
                <a:cs typeface="+mn-cs"/>
              </a:rPr>
              <a:t>application</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dirty="0">
                <a:ln>
                  <a:noFill/>
                </a:ln>
                <a:solidFill>
                  <a:srgbClr val="000000"/>
                </a:solidFill>
                <a:effectLst/>
                <a:uLnTx/>
                <a:uFillTx/>
                <a:latin typeface="Arial" charset="0"/>
                <a:ea typeface="ＭＳ Ｐゴシック" charset="0"/>
                <a:cs typeface="+mn-cs"/>
              </a:rPr>
              <a:t>process</a:t>
            </a:r>
          </a:p>
        </p:txBody>
      </p:sp>
      <p:grpSp>
        <p:nvGrpSpPr>
          <p:cNvPr id="141" name="Group 47">
            <a:extLst>
              <a:ext uri="{FF2B5EF4-FFF2-40B4-BE49-F238E27FC236}">
                <a16:creationId xmlns:a16="http://schemas.microsoft.com/office/drawing/2014/main" id="{02602D35-C64D-9445-8BEF-315190C777FA}"/>
              </a:ext>
            </a:extLst>
          </p:cNvPr>
          <p:cNvGrpSpPr>
            <a:grpSpLocks/>
          </p:cNvGrpSpPr>
          <p:nvPr/>
        </p:nvGrpSpPr>
        <p:grpSpPr bwMode="auto">
          <a:xfrm>
            <a:off x="8070672" y="2312058"/>
            <a:ext cx="1795463" cy="688975"/>
            <a:chOff x="1173" y="2345"/>
            <a:chExt cx="1131" cy="434"/>
          </a:xfrm>
        </p:grpSpPr>
        <p:sp>
          <p:nvSpPr>
            <p:cNvPr id="142" name="Rectangle 44">
              <a:extLst>
                <a:ext uri="{FF2B5EF4-FFF2-40B4-BE49-F238E27FC236}">
                  <a16:creationId xmlns:a16="http://schemas.microsoft.com/office/drawing/2014/main" id="{92C6A498-BA40-944E-B932-C93263DCC5C7}"/>
                </a:ext>
              </a:extLst>
            </p:cNvPr>
            <p:cNvSpPr>
              <a:spLocks noChangeArrowheads="1"/>
            </p:cNvSpPr>
            <p:nvPr/>
          </p:nvSpPr>
          <p:spPr bwMode="auto">
            <a:xfrm>
              <a:off x="1173" y="2345"/>
              <a:ext cx="1131" cy="434"/>
            </a:xfrm>
            <a:prstGeom prst="rect">
              <a:avLst/>
            </a:prstGeom>
            <a:solidFill>
              <a:srgbClr val="0000A8"/>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
          <p:nvSpPr>
            <p:cNvPr id="143" name="Text Box 46">
              <a:extLst>
                <a:ext uri="{FF2B5EF4-FFF2-40B4-BE49-F238E27FC236}">
                  <a16:creationId xmlns:a16="http://schemas.microsoft.com/office/drawing/2014/main" id="{ED90C8EB-7D14-B54F-AC97-04DAEC25D0A4}"/>
                </a:ext>
              </a:extLst>
            </p:cNvPr>
            <p:cNvSpPr txBox="1">
              <a:spLocks noChangeArrowheads="1"/>
            </p:cNvSpPr>
            <p:nvPr/>
          </p:nvSpPr>
          <p:spPr bwMode="auto">
            <a:xfrm>
              <a:off x="1235" y="2368"/>
              <a:ext cx="995" cy="36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dirty="0">
                  <a:ln>
                    <a:noFill/>
                  </a:ln>
                  <a:solidFill>
                    <a:prstClr val="white">
                      <a:lumMod val="95000"/>
                    </a:prstClr>
                  </a:solidFill>
                  <a:effectLst/>
                  <a:uLnTx/>
                  <a:uFillTx/>
                  <a:latin typeface="Tahoma" charset="0"/>
                  <a:ea typeface="ＭＳ Ｐゴシック" charset="0"/>
                  <a:cs typeface="+mn-cs"/>
                </a:rPr>
                <a:t>TCP socket</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dirty="0">
                  <a:ln>
                    <a:noFill/>
                  </a:ln>
                  <a:solidFill>
                    <a:prstClr val="white">
                      <a:lumMod val="95000"/>
                    </a:prstClr>
                  </a:solidFill>
                  <a:effectLst/>
                  <a:uLnTx/>
                  <a:uFillTx/>
                  <a:latin typeface="Tahoma" charset="0"/>
                  <a:ea typeface="ＭＳ Ｐゴシック" charset="0"/>
                  <a:cs typeface="+mn-cs"/>
                </a:rPr>
                <a:t>receiver buffers</a:t>
              </a:r>
            </a:p>
          </p:txBody>
        </p:sp>
      </p:grpSp>
      <p:sp>
        <p:nvSpPr>
          <p:cNvPr id="144" name="Oval 48">
            <a:extLst>
              <a:ext uri="{FF2B5EF4-FFF2-40B4-BE49-F238E27FC236}">
                <a16:creationId xmlns:a16="http://schemas.microsoft.com/office/drawing/2014/main" id="{0742E955-8C93-5F47-BE4B-8E6ACFB2E75E}"/>
              </a:ext>
            </a:extLst>
          </p:cNvPr>
          <p:cNvSpPr>
            <a:spLocks noChangeArrowheads="1"/>
          </p:cNvSpPr>
          <p:nvPr/>
        </p:nvSpPr>
        <p:spPr bwMode="auto">
          <a:xfrm>
            <a:off x="8238947" y="3335996"/>
            <a:ext cx="1562100" cy="596900"/>
          </a:xfrm>
          <a:prstGeom prst="ellipse">
            <a:avLst/>
          </a:prstGeom>
          <a:solidFill>
            <a:srgbClr val="CCFFFF"/>
          </a:solidFill>
          <a:ln w="9525">
            <a:solidFill>
              <a:srgbClr val="000000"/>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Arial" charset="0"/>
              <a:ea typeface="ＭＳ Ｐゴシック" charset="0"/>
              <a:cs typeface="+mn-cs"/>
            </a:endParaRPr>
          </a:p>
        </p:txBody>
      </p:sp>
      <p:sp>
        <p:nvSpPr>
          <p:cNvPr id="145" name="Text Box 64">
            <a:extLst>
              <a:ext uri="{FF2B5EF4-FFF2-40B4-BE49-F238E27FC236}">
                <a16:creationId xmlns:a16="http://schemas.microsoft.com/office/drawing/2014/main" id="{FCF30813-93D4-B644-BB9A-DEC80D916306}"/>
              </a:ext>
            </a:extLst>
          </p:cNvPr>
          <p:cNvSpPr txBox="1">
            <a:spLocks noChangeArrowheads="1"/>
          </p:cNvSpPr>
          <p:nvPr/>
        </p:nvSpPr>
        <p:spPr bwMode="auto">
          <a:xfrm>
            <a:off x="8745360" y="3364839"/>
            <a:ext cx="559769" cy="5232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Tahoma" charset="0"/>
                <a:ea typeface="ＭＳ Ｐゴシック" charset="0"/>
                <a:cs typeface="+mn-cs"/>
              </a:rPr>
              <a:t>TCP</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Tahoma" charset="0"/>
                <a:ea typeface="ＭＳ Ｐゴシック" charset="0"/>
                <a:cs typeface="+mn-cs"/>
              </a:rPr>
              <a:t>code</a:t>
            </a:r>
          </a:p>
        </p:txBody>
      </p:sp>
      <p:sp>
        <p:nvSpPr>
          <p:cNvPr id="146" name="Oval 65">
            <a:extLst>
              <a:ext uri="{FF2B5EF4-FFF2-40B4-BE49-F238E27FC236}">
                <a16:creationId xmlns:a16="http://schemas.microsoft.com/office/drawing/2014/main" id="{6BD69667-2B04-344B-AF15-D9A7175F3571}"/>
              </a:ext>
            </a:extLst>
          </p:cNvPr>
          <p:cNvSpPr>
            <a:spLocks noChangeArrowheads="1"/>
          </p:cNvSpPr>
          <p:nvPr/>
        </p:nvSpPr>
        <p:spPr bwMode="auto">
          <a:xfrm>
            <a:off x="8246885" y="4321833"/>
            <a:ext cx="1562100" cy="596900"/>
          </a:xfrm>
          <a:prstGeom prst="ellipse">
            <a:avLst/>
          </a:prstGeom>
          <a:solidFill>
            <a:srgbClr val="CCFFFF"/>
          </a:solidFill>
          <a:ln w="9525">
            <a:solidFill>
              <a:srgbClr val="000000"/>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Arial" charset="0"/>
              <a:ea typeface="ＭＳ Ｐゴシック" charset="0"/>
              <a:cs typeface="+mn-cs"/>
            </a:endParaRPr>
          </a:p>
        </p:txBody>
      </p:sp>
      <p:sp>
        <p:nvSpPr>
          <p:cNvPr id="147" name="Text Box 66">
            <a:extLst>
              <a:ext uri="{FF2B5EF4-FFF2-40B4-BE49-F238E27FC236}">
                <a16:creationId xmlns:a16="http://schemas.microsoft.com/office/drawing/2014/main" id="{19C3DDC5-2A06-B840-8A80-61FECF597774}"/>
              </a:ext>
            </a:extLst>
          </p:cNvPr>
          <p:cNvSpPr txBox="1">
            <a:spLocks noChangeArrowheads="1"/>
          </p:cNvSpPr>
          <p:nvPr/>
        </p:nvSpPr>
        <p:spPr bwMode="auto">
          <a:xfrm>
            <a:off x="8731699" y="4354979"/>
            <a:ext cx="559769" cy="5232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Tahoma" charset="0"/>
                <a:ea typeface="ＭＳ Ｐゴシック" charset="0"/>
                <a:cs typeface="+mn-cs"/>
              </a:rPr>
              <a:t>IP</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Tahoma" charset="0"/>
                <a:ea typeface="ＭＳ Ｐゴシック" charset="0"/>
                <a:cs typeface="+mn-cs"/>
              </a:rPr>
              <a:t>code</a:t>
            </a:r>
          </a:p>
        </p:txBody>
      </p:sp>
      <p:sp>
        <p:nvSpPr>
          <p:cNvPr id="149" name="Line 68">
            <a:extLst>
              <a:ext uri="{FF2B5EF4-FFF2-40B4-BE49-F238E27FC236}">
                <a16:creationId xmlns:a16="http://schemas.microsoft.com/office/drawing/2014/main" id="{68A5AD3F-8561-BA43-8CCB-23369CB3F10B}"/>
              </a:ext>
            </a:extLst>
          </p:cNvPr>
          <p:cNvSpPr>
            <a:spLocks noChangeShapeType="1"/>
          </p:cNvSpPr>
          <p:nvPr/>
        </p:nvSpPr>
        <p:spPr bwMode="auto">
          <a:xfrm>
            <a:off x="7756347" y="4071008"/>
            <a:ext cx="2546350" cy="0"/>
          </a:xfrm>
          <a:prstGeom prst="line">
            <a:avLst/>
          </a:prstGeom>
          <a:noFill/>
          <a:ln w="19050">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
        <p:nvSpPr>
          <p:cNvPr id="150" name="Line 69">
            <a:extLst>
              <a:ext uri="{FF2B5EF4-FFF2-40B4-BE49-F238E27FC236}">
                <a16:creationId xmlns:a16="http://schemas.microsoft.com/office/drawing/2014/main" id="{069D68E8-3A07-7842-BBE3-A83C41548FBA}"/>
              </a:ext>
            </a:extLst>
          </p:cNvPr>
          <p:cNvSpPr>
            <a:spLocks noChangeShapeType="1"/>
          </p:cNvSpPr>
          <p:nvPr/>
        </p:nvSpPr>
        <p:spPr bwMode="auto">
          <a:xfrm>
            <a:off x="7769047" y="2219983"/>
            <a:ext cx="2546350" cy="0"/>
          </a:xfrm>
          <a:prstGeom prst="line">
            <a:avLst/>
          </a:prstGeom>
          <a:noFill/>
          <a:ln w="19050">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grpSp>
        <p:nvGrpSpPr>
          <p:cNvPr id="151" name="Group 56">
            <a:extLst>
              <a:ext uri="{FF2B5EF4-FFF2-40B4-BE49-F238E27FC236}">
                <a16:creationId xmlns:a16="http://schemas.microsoft.com/office/drawing/2014/main" id="{9D087FDD-1E50-B54A-BAF1-08F2E9EB032C}"/>
              </a:ext>
            </a:extLst>
          </p:cNvPr>
          <p:cNvGrpSpPr>
            <a:grpSpLocks/>
          </p:cNvGrpSpPr>
          <p:nvPr/>
        </p:nvGrpSpPr>
        <p:grpSpPr bwMode="auto">
          <a:xfrm>
            <a:off x="8745360" y="2104096"/>
            <a:ext cx="533400" cy="206375"/>
            <a:chOff x="2003" y="1816"/>
            <a:chExt cx="336" cy="130"/>
          </a:xfrm>
        </p:grpSpPr>
        <p:sp>
          <p:nvSpPr>
            <p:cNvPr id="152" name="Rectangle 16">
              <a:extLst>
                <a:ext uri="{FF2B5EF4-FFF2-40B4-BE49-F238E27FC236}">
                  <a16:creationId xmlns:a16="http://schemas.microsoft.com/office/drawing/2014/main" id="{4802C0EA-E5A8-E447-A8F6-A96701A0BAC0}"/>
                </a:ext>
              </a:extLst>
            </p:cNvPr>
            <p:cNvSpPr>
              <a:spLocks noChangeArrowheads="1"/>
            </p:cNvSpPr>
            <p:nvPr/>
          </p:nvSpPr>
          <p:spPr bwMode="auto">
            <a:xfrm>
              <a:off x="2003" y="1816"/>
              <a:ext cx="336" cy="130"/>
            </a:xfrm>
            <a:prstGeom prst="rect">
              <a:avLst/>
            </a:prstGeom>
            <a:solidFill>
              <a:srgbClr val="FFFF00"/>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
          <p:nvSpPr>
            <p:cNvPr id="153" name="Rectangle 17">
              <a:extLst>
                <a:ext uri="{FF2B5EF4-FFF2-40B4-BE49-F238E27FC236}">
                  <a16:creationId xmlns:a16="http://schemas.microsoft.com/office/drawing/2014/main" id="{620EA98C-EF38-184B-A03B-82616FCB9AE2}"/>
                </a:ext>
              </a:extLst>
            </p:cNvPr>
            <p:cNvSpPr>
              <a:spLocks noChangeArrowheads="1"/>
            </p:cNvSpPr>
            <p:nvPr/>
          </p:nvSpPr>
          <p:spPr bwMode="auto">
            <a:xfrm>
              <a:off x="2105" y="1833"/>
              <a:ext cx="110" cy="99"/>
            </a:xfrm>
            <a:prstGeom prst="rect">
              <a:avLst/>
            </a:prstGeom>
            <a:solidFill>
              <a:srgbClr val="FFFFFF"/>
            </a:solidFill>
            <a:ln w="9525">
              <a:solidFill>
                <a:srgbClr val="CC99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
          <p:nvSpPr>
            <p:cNvPr id="154" name="Rectangle 18">
              <a:extLst>
                <a:ext uri="{FF2B5EF4-FFF2-40B4-BE49-F238E27FC236}">
                  <a16:creationId xmlns:a16="http://schemas.microsoft.com/office/drawing/2014/main" id="{1C3BBD2A-6ACC-C349-BDA8-0843C2DEA508}"/>
                </a:ext>
              </a:extLst>
            </p:cNvPr>
            <p:cNvSpPr>
              <a:spLocks noChangeArrowheads="1"/>
            </p:cNvSpPr>
            <p:nvPr/>
          </p:nvSpPr>
          <p:spPr bwMode="auto">
            <a:xfrm>
              <a:off x="2229" y="1891"/>
              <a:ext cx="29" cy="35"/>
            </a:xfrm>
            <a:prstGeom prst="rect">
              <a:avLst/>
            </a:prstGeom>
            <a:solidFill>
              <a:srgbClr val="CC9900"/>
            </a:solidFill>
            <a:ln w="9525">
              <a:solidFill>
                <a:srgbClr val="CC99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
          <p:nvSpPr>
            <p:cNvPr id="155" name="Rectangle 19">
              <a:extLst>
                <a:ext uri="{FF2B5EF4-FFF2-40B4-BE49-F238E27FC236}">
                  <a16:creationId xmlns:a16="http://schemas.microsoft.com/office/drawing/2014/main" id="{96FBD4A2-E799-8F4F-9D14-53FD99E5BFAA}"/>
                </a:ext>
              </a:extLst>
            </p:cNvPr>
            <p:cNvSpPr>
              <a:spLocks noChangeArrowheads="1"/>
            </p:cNvSpPr>
            <p:nvPr/>
          </p:nvSpPr>
          <p:spPr bwMode="auto">
            <a:xfrm>
              <a:off x="2058" y="1892"/>
              <a:ext cx="29" cy="35"/>
            </a:xfrm>
            <a:prstGeom prst="rect">
              <a:avLst/>
            </a:prstGeom>
            <a:solidFill>
              <a:srgbClr val="CC9900"/>
            </a:solidFill>
            <a:ln w="9525">
              <a:solidFill>
                <a:srgbClr val="CC99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grpSp>
      <p:sp>
        <p:nvSpPr>
          <p:cNvPr id="165" name="Text Box 103">
            <a:extLst>
              <a:ext uri="{FF2B5EF4-FFF2-40B4-BE49-F238E27FC236}">
                <a16:creationId xmlns:a16="http://schemas.microsoft.com/office/drawing/2014/main" id="{4ECF9189-0AD6-144B-8167-6762F7B3E868}"/>
              </a:ext>
            </a:extLst>
          </p:cNvPr>
          <p:cNvSpPr txBox="1">
            <a:spLocks noChangeArrowheads="1"/>
          </p:cNvSpPr>
          <p:nvPr/>
        </p:nvSpPr>
        <p:spPr bwMode="auto">
          <a:xfrm>
            <a:off x="7549972" y="5823520"/>
            <a:ext cx="2714625"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0" cap="none" spc="0" normalizeH="0" baseline="0" noProof="0" dirty="0">
                <a:ln>
                  <a:noFill/>
                </a:ln>
                <a:solidFill>
                  <a:srgbClr val="000000"/>
                </a:solidFill>
                <a:effectLst/>
                <a:uLnTx/>
                <a:uFillTx/>
                <a:latin typeface="Tahoma" charset="0"/>
                <a:ea typeface="ＭＳ Ｐゴシック" charset="0"/>
                <a:cs typeface="+mn-cs"/>
              </a:rPr>
              <a:t>receiver protocol stack</a:t>
            </a:r>
          </a:p>
        </p:txBody>
      </p:sp>
      <p:sp>
        <p:nvSpPr>
          <p:cNvPr id="169" name="Line 115">
            <a:extLst>
              <a:ext uri="{FF2B5EF4-FFF2-40B4-BE49-F238E27FC236}">
                <a16:creationId xmlns:a16="http://schemas.microsoft.com/office/drawing/2014/main" id="{ABF785A9-86A1-6E46-9624-CABBC5E29FA3}"/>
              </a:ext>
            </a:extLst>
          </p:cNvPr>
          <p:cNvSpPr>
            <a:spLocks noChangeShapeType="1"/>
          </p:cNvSpPr>
          <p:nvPr/>
        </p:nvSpPr>
        <p:spPr bwMode="auto">
          <a:xfrm>
            <a:off x="8790777" y="5419835"/>
            <a:ext cx="0" cy="349250"/>
          </a:xfrm>
          <a:prstGeom prst="line">
            <a:avLst/>
          </a:prstGeom>
          <a:noFill/>
          <a:ln w="28575">
            <a:solidFill>
              <a:srgbClr val="CC0000"/>
            </a:solidFill>
            <a:prstDash val="dash"/>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Tahoma" charset="0"/>
              <a:ea typeface="ＭＳ Ｐゴシック" charset="0"/>
              <a:cs typeface="+mn-cs"/>
            </a:endParaRPr>
          </a:p>
        </p:txBody>
      </p:sp>
      <p:sp>
        <p:nvSpPr>
          <p:cNvPr id="171" name="Line 118">
            <a:extLst>
              <a:ext uri="{FF2B5EF4-FFF2-40B4-BE49-F238E27FC236}">
                <a16:creationId xmlns:a16="http://schemas.microsoft.com/office/drawing/2014/main" id="{5E5B6E3E-966C-D44A-B01C-0473357F14EE}"/>
              </a:ext>
            </a:extLst>
          </p:cNvPr>
          <p:cNvSpPr>
            <a:spLocks noChangeShapeType="1"/>
          </p:cNvSpPr>
          <p:nvPr/>
        </p:nvSpPr>
        <p:spPr bwMode="auto">
          <a:xfrm>
            <a:off x="10285235" y="4996521"/>
            <a:ext cx="0" cy="463550"/>
          </a:xfrm>
          <a:prstGeom prst="line">
            <a:avLst/>
          </a:prstGeom>
          <a:noFill/>
          <a:ln w="19050">
            <a:solidFill>
              <a:srgbClr val="000000"/>
            </a:solidFill>
            <a:prstDash val="dash"/>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grpSp>
        <p:nvGrpSpPr>
          <p:cNvPr id="172" name="Group 124">
            <a:extLst>
              <a:ext uri="{FF2B5EF4-FFF2-40B4-BE49-F238E27FC236}">
                <a16:creationId xmlns:a16="http://schemas.microsoft.com/office/drawing/2014/main" id="{4194DDD2-AC6E-4846-988C-D47AF88815BF}"/>
              </a:ext>
            </a:extLst>
          </p:cNvPr>
          <p:cNvGrpSpPr>
            <a:grpSpLocks/>
          </p:cNvGrpSpPr>
          <p:nvPr/>
        </p:nvGrpSpPr>
        <p:grpSpPr bwMode="auto">
          <a:xfrm flipH="1">
            <a:off x="10523360" y="4590121"/>
            <a:ext cx="869950" cy="906462"/>
            <a:chOff x="-44" y="1473"/>
            <a:chExt cx="981" cy="1105"/>
          </a:xfrm>
        </p:grpSpPr>
        <p:pic>
          <p:nvPicPr>
            <p:cNvPr id="173" name="Picture 125" descr="desktop_computer_stylized_medium">
              <a:extLst>
                <a:ext uri="{FF2B5EF4-FFF2-40B4-BE49-F238E27FC236}">
                  <a16:creationId xmlns:a16="http://schemas.microsoft.com/office/drawing/2014/main" id="{C6DE1974-7837-334B-B35F-1B82108E30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 name="Freeform 126">
              <a:extLst>
                <a:ext uri="{FF2B5EF4-FFF2-40B4-BE49-F238E27FC236}">
                  <a16:creationId xmlns:a16="http://schemas.microsoft.com/office/drawing/2014/main" id="{C8663771-41F7-FF4F-89C7-CFC093B9A138}"/>
                </a:ext>
              </a:extLst>
            </p:cNvPr>
            <p:cNvSpPr>
              <a:spLocks/>
            </p:cNvSpPr>
            <p:nvPr/>
          </p:nvSpPr>
          <p:spPr bwMode="auto">
            <a:xfrm flipH="1">
              <a:off x="374" y="1579"/>
              <a:ext cx="477" cy="506"/>
            </a:xfrm>
            <a:custGeom>
              <a:avLst/>
              <a:gdLst>
                <a:gd name="T0" fmla="*/ 0 w 356"/>
                <a:gd name="T1" fmla="*/ 0 h 368"/>
                <a:gd name="T2" fmla="*/ 5595 w 356"/>
                <a:gd name="T3" fmla="*/ 341 h 368"/>
                <a:gd name="T4" fmla="*/ 6638 w 356"/>
                <a:gd name="T5" fmla="*/ 7113 h 368"/>
                <a:gd name="T6" fmla="*/ 1463 w 356"/>
                <a:gd name="T7" fmla="*/ 8895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sp>
        <p:nvSpPr>
          <p:cNvPr id="9" name="TextBox 8">
            <a:extLst>
              <a:ext uri="{FF2B5EF4-FFF2-40B4-BE49-F238E27FC236}">
                <a16:creationId xmlns:a16="http://schemas.microsoft.com/office/drawing/2014/main" id="{3FF08E5E-7834-074F-B7D9-7DBE006EE269}"/>
              </a:ext>
            </a:extLst>
          </p:cNvPr>
          <p:cNvSpPr txBox="1"/>
          <p:nvPr/>
        </p:nvSpPr>
        <p:spPr>
          <a:xfrm>
            <a:off x="712555" y="1437021"/>
            <a:ext cx="3850826"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1" u="sng" strike="noStrike" kern="1200" cap="none" spc="0" normalizeH="0" baseline="0" noProof="0" dirty="0">
                <a:ln>
                  <a:noFill/>
                </a:ln>
                <a:solidFill>
                  <a:srgbClr val="C00000"/>
                </a:solidFill>
                <a:effectLst/>
                <a:uLnTx/>
                <a:uFillTx/>
                <a:latin typeface="Calibri" panose="020F0502020204030204"/>
                <a:ea typeface="+mn-ea"/>
                <a:cs typeface="+mn-cs"/>
              </a:rPr>
              <a:t>Q: </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What happens if network layer delivers data faster than application layer removes data from socket buffers?</a:t>
            </a:r>
          </a:p>
        </p:txBody>
      </p:sp>
      <p:sp>
        <p:nvSpPr>
          <p:cNvPr id="182" name="Line 117">
            <a:extLst>
              <a:ext uri="{FF2B5EF4-FFF2-40B4-BE49-F238E27FC236}">
                <a16:creationId xmlns:a16="http://schemas.microsoft.com/office/drawing/2014/main" id="{1B7AFE0B-8185-3E43-BF7C-730BEFE1D783}"/>
              </a:ext>
            </a:extLst>
          </p:cNvPr>
          <p:cNvSpPr>
            <a:spLocks noChangeShapeType="1"/>
          </p:cNvSpPr>
          <p:nvPr/>
        </p:nvSpPr>
        <p:spPr bwMode="auto">
          <a:xfrm>
            <a:off x="7764475" y="5006696"/>
            <a:ext cx="0" cy="463550"/>
          </a:xfrm>
          <a:prstGeom prst="line">
            <a:avLst/>
          </a:prstGeom>
          <a:noFill/>
          <a:ln w="19050">
            <a:solidFill>
              <a:schemeClr val="tx1"/>
            </a:solidFill>
            <a:prstDash val="dash"/>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ahoma" charset="0"/>
              <a:ea typeface="ＭＳ Ｐゴシック" charset="0"/>
              <a:cs typeface="+mn-cs"/>
            </a:endParaRPr>
          </a:p>
        </p:txBody>
      </p:sp>
      <p:grpSp>
        <p:nvGrpSpPr>
          <p:cNvPr id="12" name="Group 11">
            <a:extLst>
              <a:ext uri="{FF2B5EF4-FFF2-40B4-BE49-F238E27FC236}">
                <a16:creationId xmlns:a16="http://schemas.microsoft.com/office/drawing/2014/main" id="{C820FA96-992D-4547-BB82-D80AD6340B76}"/>
              </a:ext>
            </a:extLst>
          </p:cNvPr>
          <p:cNvGrpSpPr/>
          <p:nvPr/>
        </p:nvGrpSpPr>
        <p:grpSpPr>
          <a:xfrm>
            <a:off x="5189688" y="2806352"/>
            <a:ext cx="4533734" cy="2971623"/>
            <a:chOff x="5189688" y="2806352"/>
            <a:chExt cx="4533734" cy="2971623"/>
          </a:xfrm>
        </p:grpSpPr>
        <p:grpSp>
          <p:nvGrpSpPr>
            <p:cNvPr id="7" name="Group 6">
              <a:extLst>
                <a:ext uri="{FF2B5EF4-FFF2-40B4-BE49-F238E27FC236}">
                  <a16:creationId xmlns:a16="http://schemas.microsoft.com/office/drawing/2014/main" id="{90136498-1DCA-8245-9AEB-79D923D0965C}"/>
                </a:ext>
              </a:extLst>
            </p:cNvPr>
            <p:cNvGrpSpPr/>
            <p:nvPr/>
          </p:nvGrpSpPr>
          <p:grpSpPr>
            <a:xfrm>
              <a:off x="5189688" y="3080408"/>
              <a:ext cx="3750934" cy="2697567"/>
              <a:chOff x="4633274" y="3577949"/>
              <a:chExt cx="3750934" cy="2697567"/>
            </a:xfrm>
          </p:grpSpPr>
          <p:sp>
            <p:nvSpPr>
              <p:cNvPr id="163" name="Rectangle 91">
                <a:extLst>
                  <a:ext uri="{FF2B5EF4-FFF2-40B4-BE49-F238E27FC236}">
                    <a16:creationId xmlns:a16="http://schemas.microsoft.com/office/drawing/2014/main" id="{262B8492-92D0-1D4D-A388-8EDCD289152E}"/>
                  </a:ext>
                </a:extLst>
              </p:cNvPr>
              <p:cNvSpPr>
                <a:spLocks noChangeArrowheads="1"/>
              </p:cNvSpPr>
              <p:nvPr/>
            </p:nvSpPr>
            <p:spPr bwMode="auto">
              <a:xfrm>
                <a:off x="7655546" y="4619349"/>
                <a:ext cx="720725" cy="209550"/>
              </a:xfrm>
              <a:prstGeom prst="rect">
                <a:avLst/>
              </a:prstGeom>
              <a:solidFill>
                <a:srgbClr val="0000A8"/>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Tahoma" charset="0"/>
                  <a:ea typeface="ＭＳ Ｐゴシック" charset="0"/>
                  <a:cs typeface="+mn-cs"/>
                </a:endParaRPr>
              </a:p>
            </p:txBody>
          </p:sp>
          <p:grpSp>
            <p:nvGrpSpPr>
              <p:cNvPr id="5" name="Group 4">
                <a:extLst>
                  <a:ext uri="{FF2B5EF4-FFF2-40B4-BE49-F238E27FC236}">
                    <a16:creationId xmlns:a16="http://schemas.microsoft.com/office/drawing/2014/main" id="{8F31E27D-6EC1-5943-92A1-E4210B15E8BC}"/>
                  </a:ext>
                </a:extLst>
              </p:cNvPr>
              <p:cNvGrpSpPr/>
              <p:nvPr/>
            </p:nvGrpSpPr>
            <p:grpSpPr>
              <a:xfrm>
                <a:off x="7344839" y="5551212"/>
                <a:ext cx="1039369" cy="214398"/>
                <a:chOff x="7344839" y="5551212"/>
                <a:chExt cx="1039369" cy="214398"/>
              </a:xfrm>
            </p:grpSpPr>
            <p:sp>
              <p:nvSpPr>
                <p:cNvPr id="158" name="Rectangle 74">
                  <a:extLst>
                    <a:ext uri="{FF2B5EF4-FFF2-40B4-BE49-F238E27FC236}">
                      <a16:creationId xmlns:a16="http://schemas.microsoft.com/office/drawing/2014/main" id="{8A48CC54-2E19-7E49-AB6A-C589B7121B06}"/>
                    </a:ext>
                  </a:extLst>
                </p:cNvPr>
                <p:cNvSpPr>
                  <a:spLocks noChangeArrowheads="1"/>
                </p:cNvSpPr>
                <p:nvPr/>
              </p:nvSpPr>
              <p:spPr bwMode="auto">
                <a:xfrm>
                  <a:off x="7344839" y="5556060"/>
                  <a:ext cx="1006475" cy="209550"/>
                </a:xfrm>
                <a:prstGeom prst="rect">
                  <a:avLst/>
                </a:prstGeom>
                <a:solidFill>
                  <a:srgbClr val="00CC99"/>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
              <p:nvSpPr>
                <p:cNvPr id="164" name="Rectangle 92">
                  <a:extLst>
                    <a:ext uri="{FF2B5EF4-FFF2-40B4-BE49-F238E27FC236}">
                      <a16:creationId xmlns:a16="http://schemas.microsoft.com/office/drawing/2014/main" id="{F086B485-A7FA-024F-AE08-D3278D535305}"/>
                    </a:ext>
                  </a:extLst>
                </p:cNvPr>
                <p:cNvSpPr>
                  <a:spLocks noChangeArrowheads="1"/>
                </p:cNvSpPr>
                <p:nvPr/>
              </p:nvSpPr>
              <p:spPr bwMode="auto">
                <a:xfrm>
                  <a:off x="7650783" y="5551212"/>
                  <a:ext cx="733425" cy="212725"/>
                </a:xfrm>
                <a:prstGeom prst="rect">
                  <a:avLst/>
                </a:prstGeom>
                <a:solidFill>
                  <a:srgbClr val="0000A8"/>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Tahoma" charset="0"/>
                    <a:ea typeface="ＭＳ Ｐゴシック" charset="0"/>
                    <a:cs typeface="+mn-cs"/>
                  </a:endParaRPr>
                </a:p>
              </p:txBody>
            </p:sp>
            <p:sp>
              <p:nvSpPr>
                <p:cNvPr id="159" name="Line 75">
                  <a:extLst>
                    <a:ext uri="{FF2B5EF4-FFF2-40B4-BE49-F238E27FC236}">
                      <a16:creationId xmlns:a16="http://schemas.microsoft.com/office/drawing/2014/main" id="{3072215E-AACF-9541-93AB-D98D0EECBB60}"/>
                    </a:ext>
                  </a:extLst>
                </p:cNvPr>
                <p:cNvSpPr>
                  <a:spLocks noChangeShapeType="1"/>
                </p:cNvSpPr>
                <p:nvPr/>
              </p:nvSpPr>
              <p:spPr bwMode="auto">
                <a:xfrm>
                  <a:off x="7488859" y="5555058"/>
                  <a:ext cx="0" cy="206375"/>
                </a:xfrm>
                <a:prstGeom prst="line">
                  <a:avLst/>
                </a:prstGeom>
                <a:noFill/>
                <a:ln w="28575">
                  <a:solidFill>
                    <a:srgbClr val="FFFFFF"/>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
              <p:nvSpPr>
                <p:cNvPr id="160" name="Line 76">
                  <a:extLst>
                    <a:ext uri="{FF2B5EF4-FFF2-40B4-BE49-F238E27FC236}">
                      <a16:creationId xmlns:a16="http://schemas.microsoft.com/office/drawing/2014/main" id="{A70802F4-DC4B-B74E-9BF2-97E565E57FB0}"/>
                    </a:ext>
                  </a:extLst>
                </p:cNvPr>
                <p:cNvSpPr>
                  <a:spLocks noChangeShapeType="1"/>
                </p:cNvSpPr>
                <p:nvPr/>
              </p:nvSpPr>
              <p:spPr bwMode="auto">
                <a:xfrm>
                  <a:off x="7641259" y="5555058"/>
                  <a:ext cx="0" cy="206375"/>
                </a:xfrm>
                <a:prstGeom prst="line">
                  <a:avLst/>
                </a:prstGeom>
                <a:noFill/>
                <a:ln w="28575">
                  <a:solidFill>
                    <a:srgbClr val="FFFFFF"/>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grpSp>
          <p:sp>
            <p:nvSpPr>
              <p:cNvPr id="162" name="Rectangle 86">
                <a:extLst>
                  <a:ext uri="{FF2B5EF4-FFF2-40B4-BE49-F238E27FC236}">
                    <a16:creationId xmlns:a16="http://schemas.microsoft.com/office/drawing/2014/main" id="{4115F8B6-91A1-7C41-83BF-8BE89BBEBEC6}"/>
                  </a:ext>
                </a:extLst>
              </p:cNvPr>
              <p:cNvSpPr>
                <a:spLocks noChangeArrowheads="1"/>
              </p:cNvSpPr>
              <p:nvPr/>
            </p:nvSpPr>
            <p:spPr bwMode="auto">
              <a:xfrm>
                <a:off x="7647608" y="3577949"/>
                <a:ext cx="720725" cy="209550"/>
              </a:xfrm>
              <a:prstGeom prst="rect">
                <a:avLst/>
              </a:prstGeom>
              <a:solidFill>
                <a:srgbClr val="0000A8"/>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Tahoma" charset="0"/>
                  <a:ea typeface="ＭＳ Ｐゴシック" charset="0"/>
                  <a:cs typeface="+mn-cs"/>
                </a:endParaRPr>
              </a:p>
            </p:txBody>
          </p:sp>
          <p:sp>
            <p:nvSpPr>
              <p:cNvPr id="167" name="Text Box 106">
                <a:extLst>
                  <a:ext uri="{FF2B5EF4-FFF2-40B4-BE49-F238E27FC236}">
                    <a16:creationId xmlns:a16="http://schemas.microsoft.com/office/drawing/2014/main" id="{60423099-6913-6449-94EA-C3C8BD4E23A1}"/>
                  </a:ext>
                </a:extLst>
              </p:cNvPr>
              <p:cNvSpPr txBox="1">
                <a:spLocks noChangeArrowheads="1"/>
              </p:cNvSpPr>
              <p:nvPr/>
            </p:nvSpPr>
            <p:spPr bwMode="auto">
              <a:xfrm>
                <a:off x="4633274" y="4192806"/>
                <a:ext cx="2332549" cy="108952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r" defTabSz="914400" rtl="0" eaLnBrk="0" fontAlgn="base" latinLnBrk="0" hangingPunct="0">
                  <a:lnSpc>
                    <a:spcPct val="9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000000"/>
                    </a:solidFill>
                    <a:effectLst/>
                    <a:uLnTx/>
                    <a:uFillTx/>
                    <a:latin typeface="Calibri" panose="020F0502020204030204" pitchFamily="34" charset="0"/>
                    <a:ea typeface="ＭＳ Ｐゴシック" panose="020B0600070205080204" pitchFamily="34" charset="-128"/>
                    <a:cs typeface="Calibri" panose="020F0502020204030204" pitchFamily="34" charset="0"/>
                  </a:rPr>
                  <a:t>Network layer delivering IP datagram payload into TCP socket buffers</a:t>
                </a:r>
              </a:p>
            </p:txBody>
          </p:sp>
          <p:sp>
            <p:nvSpPr>
              <p:cNvPr id="168" name="Line 108">
                <a:extLst>
                  <a:ext uri="{FF2B5EF4-FFF2-40B4-BE49-F238E27FC236}">
                    <a16:creationId xmlns:a16="http://schemas.microsoft.com/office/drawing/2014/main" id="{526C2D0A-E0A9-564E-8CDF-3A8B49E5D882}"/>
                  </a:ext>
                </a:extLst>
              </p:cNvPr>
              <p:cNvSpPr>
                <a:spLocks noChangeShapeType="1"/>
              </p:cNvSpPr>
              <p:nvPr/>
            </p:nvSpPr>
            <p:spPr bwMode="auto">
              <a:xfrm>
                <a:off x="6906339" y="4724124"/>
                <a:ext cx="522908" cy="0"/>
              </a:xfrm>
              <a:prstGeom prst="line">
                <a:avLst/>
              </a:prstGeom>
              <a:noFill/>
              <a:ln w="19050">
                <a:solidFill>
                  <a:srgbClr val="CC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Tahoma" charset="0"/>
                  <a:ea typeface="ＭＳ Ｐゴシック" charset="0"/>
                  <a:cs typeface="+mn-cs"/>
                </a:endParaRPr>
              </a:p>
            </p:txBody>
          </p:sp>
          <p:sp>
            <p:nvSpPr>
              <p:cNvPr id="170" name="Text Box 116">
                <a:extLst>
                  <a:ext uri="{FF2B5EF4-FFF2-40B4-BE49-F238E27FC236}">
                    <a16:creationId xmlns:a16="http://schemas.microsoft.com/office/drawing/2014/main" id="{698424D2-456E-974F-973C-408C9336D9D7}"/>
                  </a:ext>
                </a:extLst>
              </p:cNvPr>
              <p:cNvSpPr txBox="1">
                <a:spLocks noChangeArrowheads="1"/>
              </p:cNvSpPr>
              <p:nvPr/>
            </p:nvSpPr>
            <p:spPr bwMode="auto">
              <a:xfrm>
                <a:off x="7074521" y="5970716"/>
                <a:ext cx="1133475" cy="30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Tahoma" charset="0"/>
                    <a:ea typeface="ＭＳ Ｐゴシック" charset="0"/>
                    <a:cs typeface="+mn-cs"/>
                  </a:rPr>
                  <a:t>from sender</a:t>
                </a:r>
              </a:p>
            </p:txBody>
          </p:sp>
        </p:grpSp>
        <p:sp>
          <p:nvSpPr>
            <p:cNvPr id="6" name="Curved Down Arrow 5">
              <a:extLst>
                <a:ext uri="{FF2B5EF4-FFF2-40B4-BE49-F238E27FC236}">
                  <a16:creationId xmlns:a16="http://schemas.microsoft.com/office/drawing/2014/main" id="{1FE7EE57-FED3-864B-8F06-9CC2C77BF0DE}"/>
                </a:ext>
              </a:extLst>
            </p:cNvPr>
            <p:cNvSpPr/>
            <p:nvPr/>
          </p:nvSpPr>
          <p:spPr>
            <a:xfrm>
              <a:off x="8312727" y="2806352"/>
              <a:ext cx="1410695" cy="2718148"/>
            </a:xfrm>
            <a:prstGeom prst="curvedDownArrow">
              <a:avLst>
                <a:gd name="adj1" fmla="val 13767"/>
                <a:gd name="adj2" fmla="val 28170"/>
                <a:gd name="adj3" fmla="val 25000"/>
              </a:avLst>
            </a:prstGeom>
            <a:solidFill>
              <a:srgbClr val="C00000">
                <a:alpha val="5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grpSp>
      <p:grpSp>
        <p:nvGrpSpPr>
          <p:cNvPr id="13" name="Group 12">
            <a:extLst>
              <a:ext uri="{FF2B5EF4-FFF2-40B4-BE49-F238E27FC236}">
                <a16:creationId xmlns:a16="http://schemas.microsoft.com/office/drawing/2014/main" id="{061072C8-D06D-0540-97C3-C1DE8C5A0444}"/>
              </a:ext>
            </a:extLst>
          </p:cNvPr>
          <p:cNvGrpSpPr/>
          <p:nvPr/>
        </p:nvGrpSpPr>
        <p:grpSpPr>
          <a:xfrm>
            <a:off x="4989152" y="1607125"/>
            <a:ext cx="4984933" cy="885919"/>
            <a:chOff x="4989152" y="1607125"/>
            <a:chExt cx="4984933" cy="885919"/>
          </a:xfrm>
        </p:grpSpPr>
        <p:grpSp>
          <p:nvGrpSpPr>
            <p:cNvPr id="8" name="Group 7">
              <a:extLst>
                <a:ext uri="{FF2B5EF4-FFF2-40B4-BE49-F238E27FC236}">
                  <a16:creationId xmlns:a16="http://schemas.microsoft.com/office/drawing/2014/main" id="{F4A53074-9492-2643-8C14-D55F3A8DF9EC}"/>
                </a:ext>
              </a:extLst>
            </p:cNvPr>
            <p:cNvGrpSpPr/>
            <p:nvPr/>
          </p:nvGrpSpPr>
          <p:grpSpPr>
            <a:xfrm>
              <a:off x="4989152" y="1652814"/>
              <a:ext cx="4984933" cy="840230"/>
              <a:chOff x="4432738" y="2150355"/>
              <a:chExt cx="4984933" cy="840230"/>
            </a:xfrm>
          </p:grpSpPr>
          <p:sp>
            <p:nvSpPr>
              <p:cNvPr id="166" name="Line 105">
                <a:extLst>
                  <a:ext uri="{FF2B5EF4-FFF2-40B4-BE49-F238E27FC236}">
                    <a16:creationId xmlns:a16="http://schemas.microsoft.com/office/drawing/2014/main" id="{E962447C-3133-664A-8728-73048FD03E13}"/>
                  </a:ext>
                </a:extLst>
              </p:cNvPr>
              <p:cNvSpPr>
                <a:spLocks noChangeShapeType="1"/>
              </p:cNvSpPr>
              <p:nvPr/>
            </p:nvSpPr>
            <p:spPr bwMode="auto">
              <a:xfrm>
                <a:off x="6976294" y="2457174"/>
                <a:ext cx="1102102" cy="0"/>
              </a:xfrm>
              <a:prstGeom prst="line">
                <a:avLst/>
              </a:prstGeom>
              <a:noFill/>
              <a:ln w="19050">
                <a:solidFill>
                  <a:srgbClr val="CC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Tahoma" charset="0"/>
                  <a:ea typeface="ＭＳ Ｐゴシック" charset="0"/>
                  <a:cs typeface="+mn-cs"/>
                </a:endParaRPr>
              </a:p>
            </p:txBody>
          </p:sp>
          <p:sp>
            <p:nvSpPr>
              <p:cNvPr id="175" name="Text Box 104">
                <a:extLst>
                  <a:ext uri="{FF2B5EF4-FFF2-40B4-BE49-F238E27FC236}">
                    <a16:creationId xmlns:a16="http://schemas.microsoft.com/office/drawing/2014/main" id="{F110BC32-2D3E-6B43-8E30-DD363F7CFF88}"/>
                  </a:ext>
                </a:extLst>
              </p:cNvPr>
              <p:cNvSpPr txBox="1">
                <a:spLocks noChangeArrowheads="1"/>
              </p:cNvSpPr>
              <p:nvPr/>
            </p:nvSpPr>
            <p:spPr bwMode="auto">
              <a:xfrm>
                <a:off x="4432738" y="2150355"/>
                <a:ext cx="2533651" cy="84023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r" defTabSz="914400" rtl="0" eaLnBrk="1" fontAlgn="auto" latinLnBrk="0" hangingPunct="1">
                  <a:lnSpc>
                    <a:spcPct val="90000"/>
                  </a:lnSpc>
                  <a:spcBef>
                    <a:spcPts val="0"/>
                  </a:spcBef>
                  <a:spcAft>
                    <a:spcPts val="0"/>
                  </a:spcAft>
                  <a:buClrTx/>
                  <a:buSzTx/>
                  <a:buFontTx/>
                  <a:buNone/>
                  <a:tabLst/>
                  <a:defRPr/>
                </a:pPr>
                <a:r>
                  <a:rPr kumimoji="0" lang="en-US" altLang="en-US"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Application removing data from TCP socket buffers</a:t>
                </a:r>
              </a:p>
            </p:txBody>
          </p:sp>
          <p:sp>
            <p:nvSpPr>
              <p:cNvPr id="176" name="Rectangle 86">
                <a:extLst>
                  <a:ext uri="{FF2B5EF4-FFF2-40B4-BE49-F238E27FC236}">
                    <a16:creationId xmlns:a16="http://schemas.microsoft.com/office/drawing/2014/main" id="{4FC9FA64-3313-7441-820B-DA439AD3A891}"/>
                  </a:ext>
                </a:extLst>
              </p:cNvPr>
              <p:cNvSpPr>
                <a:spLocks noChangeArrowheads="1"/>
              </p:cNvSpPr>
              <p:nvPr/>
            </p:nvSpPr>
            <p:spPr bwMode="auto">
              <a:xfrm>
                <a:off x="8696946" y="2344462"/>
                <a:ext cx="720725" cy="209550"/>
              </a:xfrm>
              <a:prstGeom prst="rect">
                <a:avLst/>
              </a:prstGeom>
              <a:solidFill>
                <a:srgbClr val="0000A8"/>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Tahoma" charset="0"/>
                  <a:ea typeface="ＭＳ Ｐゴシック" charset="0"/>
                  <a:cs typeface="+mn-cs"/>
                </a:endParaRPr>
              </a:p>
            </p:txBody>
          </p:sp>
        </p:grpSp>
        <p:sp>
          <p:nvSpPr>
            <p:cNvPr id="56" name="Curved Down Arrow 55">
              <a:extLst>
                <a:ext uri="{FF2B5EF4-FFF2-40B4-BE49-F238E27FC236}">
                  <a16:creationId xmlns:a16="http://schemas.microsoft.com/office/drawing/2014/main" id="{1957E969-1EF1-4941-A40B-CB97CA05EBA4}"/>
                </a:ext>
              </a:extLst>
            </p:cNvPr>
            <p:cNvSpPr/>
            <p:nvPr/>
          </p:nvSpPr>
          <p:spPr>
            <a:xfrm rot="10800000" flipH="1">
              <a:off x="8517082" y="1607125"/>
              <a:ext cx="1000991" cy="872838"/>
            </a:xfrm>
            <a:prstGeom prst="curvedDownArrow">
              <a:avLst>
                <a:gd name="adj1" fmla="val 13767"/>
                <a:gd name="adj2" fmla="val 28170"/>
                <a:gd name="adj3" fmla="val 25000"/>
              </a:avLst>
            </a:prstGeom>
            <a:solidFill>
              <a:srgbClr val="C00000">
                <a:alpha val="5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grpSp>
      <p:pic>
        <p:nvPicPr>
          <p:cNvPr id="1026" name="Picture 2" descr="Drinking from the Firehose: How VividCortex Compresses its Metrics">
            <a:extLst>
              <a:ext uri="{FF2B5EF4-FFF2-40B4-BE49-F238E27FC236}">
                <a16:creationId xmlns:a16="http://schemas.microsoft.com/office/drawing/2014/main" id="{4F457921-03BB-884A-B43A-C231DAB7694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57754" y="4484079"/>
            <a:ext cx="3018692" cy="181121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Drinking From the Information Firehose">
            <a:extLst>
              <a:ext uri="{FF2B5EF4-FFF2-40B4-BE49-F238E27FC236}">
                <a16:creationId xmlns:a16="http://schemas.microsoft.com/office/drawing/2014/main" id="{CC4ECDA6-EF5F-7940-8430-C0BB879305E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3223" y="3300222"/>
            <a:ext cx="2699594" cy="1781732"/>
          </a:xfrm>
          <a:prstGeom prst="rect">
            <a:avLst/>
          </a:prstGeom>
          <a:noFill/>
          <a:extLst>
            <a:ext uri="{909E8E84-426E-40DD-AFC4-6F175D3DCCD1}">
              <a14:hiddenFill xmlns:a14="http://schemas.microsoft.com/office/drawing/2010/main">
                <a:solidFill>
                  <a:srgbClr val="FFFFFF"/>
                </a:solidFill>
              </a14:hiddenFill>
            </a:ext>
          </a:extLst>
        </p:spPr>
      </p:pic>
      <p:sp>
        <p:nvSpPr>
          <p:cNvPr id="50" name="Slide Number Placeholder 2">
            <a:extLst>
              <a:ext uri="{FF2B5EF4-FFF2-40B4-BE49-F238E27FC236}">
                <a16:creationId xmlns:a16="http://schemas.microsoft.com/office/drawing/2014/main" id="{48F7A259-99DD-7041-B802-66CCB4B0EB04}"/>
              </a:ext>
            </a:extLst>
          </p:cNvPr>
          <p:cNvSpPr>
            <a:spLocks noGrp="1"/>
          </p:cNvSpPr>
          <p:nvPr>
            <p:ph type="sldNum" sz="quarter" idx="4"/>
          </p:nvPr>
        </p:nvSpPr>
        <p:spPr>
          <a:xfrm>
            <a:off x="9219616" y="6443089"/>
            <a:ext cx="2743200" cy="365125"/>
          </a:xfrm>
        </p:spPr>
        <p:txBody>
          <a:bodyPr/>
          <a:lstStyle/>
          <a:p>
            <a:r>
              <a:rPr lang="en-US" dirty="0"/>
              <a:t>Transport Layer: 3-</a:t>
            </a:r>
            <a:fld id="{C4204591-24BD-A542-B9D5-F8D8A88D2FEE}" type="slidenum">
              <a:rPr lang="en-US" smtClean="0"/>
              <a:pPr/>
              <a:t>18</a:t>
            </a:fld>
            <a:endParaRPr lang="en-US" dirty="0"/>
          </a:p>
        </p:txBody>
      </p:sp>
    </p:spTree>
    <p:extLst>
      <p:ext uri="{BB962C8B-B14F-4D97-AF65-F5344CB8AC3E}">
        <p14:creationId xmlns:p14="http://schemas.microsoft.com/office/powerpoint/2010/main" val="473837047"/>
      </p:ext>
    </p:extLst>
  </p:cSld>
  <p:clrMapOvr>
    <a:masterClrMapping/>
  </p:clrMapOvr>
  <p:transition spd="med">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8690" y="289325"/>
            <a:ext cx="11393310" cy="894622"/>
          </a:xfrm>
        </p:spPr>
        <p:txBody>
          <a:bodyPr>
            <a:normAutofit/>
          </a:bodyPr>
          <a:lstStyle/>
          <a:p>
            <a:r>
              <a:rPr lang="en-US" sz="4800" dirty="0"/>
              <a:t>TCP flow control</a:t>
            </a:r>
            <a:endParaRPr lang="en-US" sz="4400" b="0" dirty="0"/>
          </a:p>
        </p:txBody>
      </p:sp>
      <p:sp>
        <p:nvSpPr>
          <p:cNvPr id="137" name="Rectangle 72">
            <a:extLst>
              <a:ext uri="{FF2B5EF4-FFF2-40B4-BE49-F238E27FC236}">
                <a16:creationId xmlns:a16="http://schemas.microsoft.com/office/drawing/2014/main" id="{C267ED98-FBDB-D24C-A351-3097B056B078}"/>
              </a:ext>
            </a:extLst>
          </p:cNvPr>
          <p:cNvSpPr>
            <a:spLocks noChangeArrowheads="1"/>
          </p:cNvSpPr>
          <p:nvPr/>
        </p:nvSpPr>
        <p:spPr bwMode="auto">
          <a:xfrm>
            <a:off x="7848422" y="1084921"/>
            <a:ext cx="2524125" cy="3854450"/>
          </a:xfrm>
          <a:prstGeom prst="rect">
            <a:avLst/>
          </a:prstGeom>
          <a:solidFill>
            <a:srgbClr val="000099"/>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
        <p:nvSpPr>
          <p:cNvPr id="138" name="Freeform 32">
            <a:extLst>
              <a:ext uri="{FF2B5EF4-FFF2-40B4-BE49-F238E27FC236}">
                <a16:creationId xmlns:a16="http://schemas.microsoft.com/office/drawing/2014/main" id="{58EA8CF4-DBF4-E34D-8254-A77227811341}"/>
              </a:ext>
            </a:extLst>
          </p:cNvPr>
          <p:cNvSpPr>
            <a:spLocks/>
          </p:cNvSpPr>
          <p:nvPr/>
        </p:nvSpPr>
        <p:spPr bwMode="auto">
          <a:xfrm>
            <a:off x="10289997" y="1078571"/>
            <a:ext cx="581025" cy="4206875"/>
          </a:xfrm>
          <a:custGeom>
            <a:avLst/>
            <a:gdLst>
              <a:gd name="T0" fmla="*/ 2147483647 w 366"/>
              <a:gd name="T1" fmla="*/ 2147483647 h 1284"/>
              <a:gd name="T2" fmla="*/ 2147483647 w 366"/>
              <a:gd name="T3" fmla="*/ 0 h 1284"/>
              <a:gd name="T4" fmla="*/ 0 w 366"/>
              <a:gd name="T5" fmla="*/ 2147483647 h 1284"/>
              <a:gd name="T6" fmla="*/ 2147483647 w 366"/>
              <a:gd name="T7" fmla="*/ 2147483647 h 1284"/>
              <a:gd name="T8" fmla="*/ 2147483647 w 366"/>
              <a:gd name="T9" fmla="*/ 2147483647 h 12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6" h="1284">
                <a:moveTo>
                  <a:pt x="366" y="1278"/>
                </a:moveTo>
                <a:lnTo>
                  <a:pt x="12" y="0"/>
                </a:lnTo>
                <a:lnTo>
                  <a:pt x="0" y="1224"/>
                </a:lnTo>
                <a:lnTo>
                  <a:pt x="186" y="1284"/>
                </a:lnTo>
                <a:lnTo>
                  <a:pt x="366" y="1278"/>
                </a:lnTo>
                <a:close/>
              </a:path>
            </a:pathLst>
          </a:custGeom>
          <a:gradFill rotWithShape="1">
            <a:gsLst>
              <a:gs pos="0">
                <a:srgbClr val="B2B2B2"/>
              </a:gs>
              <a:gs pos="100000">
                <a:srgbClr val="FFFFFF"/>
              </a:gs>
            </a:gsLst>
            <a:lin ang="0" scaled="1"/>
          </a:gradFill>
          <a:ln w="9525">
            <a:solidFill>
              <a:srgbClr val="DDDDDD"/>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39" name="Rectangle 40">
            <a:extLst>
              <a:ext uri="{FF2B5EF4-FFF2-40B4-BE49-F238E27FC236}">
                <a16:creationId xmlns:a16="http://schemas.microsoft.com/office/drawing/2014/main" id="{8F576ED5-5855-F048-B4BB-75BF51C27D5C}"/>
              </a:ext>
            </a:extLst>
          </p:cNvPr>
          <p:cNvSpPr>
            <a:spLocks noChangeArrowheads="1"/>
          </p:cNvSpPr>
          <p:nvPr/>
        </p:nvSpPr>
        <p:spPr bwMode="auto">
          <a:xfrm>
            <a:off x="7762697" y="1186521"/>
            <a:ext cx="2533650" cy="3814762"/>
          </a:xfrm>
          <a:prstGeom prst="rect">
            <a:avLst/>
          </a:prstGeom>
          <a:solidFill>
            <a:srgbClr val="FFFFFF"/>
          </a:solidFill>
          <a:ln w="19050">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
        <p:nvSpPr>
          <p:cNvPr id="140" name="Oval 31">
            <a:extLst>
              <a:ext uri="{FF2B5EF4-FFF2-40B4-BE49-F238E27FC236}">
                <a16:creationId xmlns:a16="http://schemas.microsoft.com/office/drawing/2014/main" id="{E56CABC0-9BC4-164D-8001-714872CF7127}"/>
              </a:ext>
            </a:extLst>
          </p:cNvPr>
          <p:cNvSpPr>
            <a:spLocks noChangeArrowheads="1"/>
          </p:cNvSpPr>
          <p:nvPr/>
        </p:nvSpPr>
        <p:spPr bwMode="auto">
          <a:xfrm>
            <a:off x="8302447" y="1243671"/>
            <a:ext cx="1377950" cy="596900"/>
          </a:xfrm>
          <a:prstGeom prst="ellipse">
            <a:avLst/>
          </a:prstGeom>
          <a:solidFill>
            <a:srgbClr val="CCFFFF"/>
          </a:solidFill>
          <a:ln w="9525">
            <a:solidFill>
              <a:srgbClr val="000000"/>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dirty="0">
                <a:ln>
                  <a:noFill/>
                </a:ln>
                <a:solidFill>
                  <a:srgbClr val="000000"/>
                </a:solidFill>
                <a:effectLst/>
                <a:uLnTx/>
                <a:uFillTx/>
                <a:latin typeface="Arial" charset="0"/>
                <a:ea typeface="ＭＳ Ｐゴシック" charset="0"/>
                <a:cs typeface="+mn-cs"/>
              </a:rPr>
              <a:t>application</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dirty="0">
                <a:ln>
                  <a:noFill/>
                </a:ln>
                <a:solidFill>
                  <a:srgbClr val="000000"/>
                </a:solidFill>
                <a:effectLst/>
                <a:uLnTx/>
                <a:uFillTx/>
                <a:latin typeface="Arial" charset="0"/>
                <a:ea typeface="ＭＳ Ｐゴシック" charset="0"/>
                <a:cs typeface="+mn-cs"/>
              </a:rPr>
              <a:t>process</a:t>
            </a:r>
          </a:p>
        </p:txBody>
      </p:sp>
      <p:grpSp>
        <p:nvGrpSpPr>
          <p:cNvPr id="141" name="Group 47">
            <a:extLst>
              <a:ext uri="{FF2B5EF4-FFF2-40B4-BE49-F238E27FC236}">
                <a16:creationId xmlns:a16="http://schemas.microsoft.com/office/drawing/2014/main" id="{02602D35-C64D-9445-8BEF-315190C777FA}"/>
              </a:ext>
            </a:extLst>
          </p:cNvPr>
          <p:cNvGrpSpPr>
            <a:grpSpLocks/>
          </p:cNvGrpSpPr>
          <p:nvPr/>
        </p:nvGrpSpPr>
        <p:grpSpPr bwMode="auto">
          <a:xfrm>
            <a:off x="8070672" y="2312058"/>
            <a:ext cx="1795463" cy="688975"/>
            <a:chOff x="1173" y="2345"/>
            <a:chExt cx="1131" cy="434"/>
          </a:xfrm>
        </p:grpSpPr>
        <p:sp>
          <p:nvSpPr>
            <p:cNvPr id="142" name="Rectangle 44">
              <a:extLst>
                <a:ext uri="{FF2B5EF4-FFF2-40B4-BE49-F238E27FC236}">
                  <a16:creationId xmlns:a16="http://schemas.microsoft.com/office/drawing/2014/main" id="{92C6A498-BA40-944E-B932-C93263DCC5C7}"/>
                </a:ext>
              </a:extLst>
            </p:cNvPr>
            <p:cNvSpPr>
              <a:spLocks noChangeArrowheads="1"/>
            </p:cNvSpPr>
            <p:nvPr/>
          </p:nvSpPr>
          <p:spPr bwMode="auto">
            <a:xfrm>
              <a:off x="1173" y="2345"/>
              <a:ext cx="1131" cy="434"/>
            </a:xfrm>
            <a:prstGeom prst="rect">
              <a:avLst/>
            </a:prstGeom>
            <a:solidFill>
              <a:srgbClr val="0000A8"/>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
          <p:nvSpPr>
            <p:cNvPr id="143" name="Text Box 46">
              <a:extLst>
                <a:ext uri="{FF2B5EF4-FFF2-40B4-BE49-F238E27FC236}">
                  <a16:creationId xmlns:a16="http://schemas.microsoft.com/office/drawing/2014/main" id="{ED90C8EB-7D14-B54F-AC97-04DAEC25D0A4}"/>
                </a:ext>
              </a:extLst>
            </p:cNvPr>
            <p:cNvSpPr txBox="1">
              <a:spLocks noChangeArrowheads="1"/>
            </p:cNvSpPr>
            <p:nvPr/>
          </p:nvSpPr>
          <p:spPr bwMode="auto">
            <a:xfrm>
              <a:off x="1235" y="2368"/>
              <a:ext cx="995" cy="36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dirty="0">
                  <a:ln>
                    <a:noFill/>
                  </a:ln>
                  <a:solidFill>
                    <a:prstClr val="white">
                      <a:lumMod val="95000"/>
                    </a:prstClr>
                  </a:solidFill>
                  <a:effectLst/>
                  <a:uLnTx/>
                  <a:uFillTx/>
                  <a:latin typeface="Tahoma" charset="0"/>
                  <a:ea typeface="ＭＳ Ｐゴシック" charset="0"/>
                  <a:cs typeface="+mn-cs"/>
                </a:rPr>
                <a:t>TCP socket</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dirty="0">
                  <a:ln>
                    <a:noFill/>
                  </a:ln>
                  <a:solidFill>
                    <a:prstClr val="white">
                      <a:lumMod val="95000"/>
                    </a:prstClr>
                  </a:solidFill>
                  <a:effectLst/>
                  <a:uLnTx/>
                  <a:uFillTx/>
                  <a:latin typeface="Tahoma" charset="0"/>
                  <a:ea typeface="ＭＳ Ｐゴシック" charset="0"/>
                  <a:cs typeface="+mn-cs"/>
                </a:rPr>
                <a:t>receiver buffers</a:t>
              </a:r>
            </a:p>
          </p:txBody>
        </p:sp>
      </p:grpSp>
      <p:sp>
        <p:nvSpPr>
          <p:cNvPr id="144" name="Oval 48">
            <a:extLst>
              <a:ext uri="{FF2B5EF4-FFF2-40B4-BE49-F238E27FC236}">
                <a16:creationId xmlns:a16="http://schemas.microsoft.com/office/drawing/2014/main" id="{0742E955-8C93-5F47-BE4B-8E6ACFB2E75E}"/>
              </a:ext>
            </a:extLst>
          </p:cNvPr>
          <p:cNvSpPr>
            <a:spLocks noChangeArrowheads="1"/>
          </p:cNvSpPr>
          <p:nvPr/>
        </p:nvSpPr>
        <p:spPr bwMode="auto">
          <a:xfrm>
            <a:off x="8238947" y="3335996"/>
            <a:ext cx="1562100" cy="596900"/>
          </a:xfrm>
          <a:prstGeom prst="ellipse">
            <a:avLst/>
          </a:prstGeom>
          <a:solidFill>
            <a:srgbClr val="CCFFFF"/>
          </a:solidFill>
          <a:ln w="9525">
            <a:solidFill>
              <a:srgbClr val="000000"/>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Arial" charset="0"/>
              <a:ea typeface="ＭＳ Ｐゴシック" charset="0"/>
              <a:cs typeface="+mn-cs"/>
            </a:endParaRPr>
          </a:p>
        </p:txBody>
      </p:sp>
      <p:sp>
        <p:nvSpPr>
          <p:cNvPr id="145" name="Text Box 64">
            <a:extLst>
              <a:ext uri="{FF2B5EF4-FFF2-40B4-BE49-F238E27FC236}">
                <a16:creationId xmlns:a16="http://schemas.microsoft.com/office/drawing/2014/main" id="{FCF30813-93D4-B644-BB9A-DEC80D916306}"/>
              </a:ext>
            </a:extLst>
          </p:cNvPr>
          <p:cNvSpPr txBox="1">
            <a:spLocks noChangeArrowheads="1"/>
          </p:cNvSpPr>
          <p:nvPr/>
        </p:nvSpPr>
        <p:spPr bwMode="auto">
          <a:xfrm>
            <a:off x="8745360" y="3364839"/>
            <a:ext cx="559769" cy="5232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Tahoma" charset="0"/>
                <a:ea typeface="ＭＳ Ｐゴシック" charset="0"/>
                <a:cs typeface="+mn-cs"/>
              </a:rPr>
              <a:t>TCP</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Tahoma" charset="0"/>
                <a:ea typeface="ＭＳ Ｐゴシック" charset="0"/>
                <a:cs typeface="+mn-cs"/>
              </a:rPr>
              <a:t>code</a:t>
            </a:r>
          </a:p>
        </p:txBody>
      </p:sp>
      <p:sp>
        <p:nvSpPr>
          <p:cNvPr id="146" name="Oval 65">
            <a:extLst>
              <a:ext uri="{FF2B5EF4-FFF2-40B4-BE49-F238E27FC236}">
                <a16:creationId xmlns:a16="http://schemas.microsoft.com/office/drawing/2014/main" id="{6BD69667-2B04-344B-AF15-D9A7175F3571}"/>
              </a:ext>
            </a:extLst>
          </p:cNvPr>
          <p:cNvSpPr>
            <a:spLocks noChangeArrowheads="1"/>
          </p:cNvSpPr>
          <p:nvPr/>
        </p:nvSpPr>
        <p:spPr bwMode="auto">
          <a:xfrm>
            <a:off x="8246885" y="4321833"/>
            <a:ext cx="1562100" cy="596900"/>
          </a:xfrm>
          <a:prstGeom prst="ellipse">
            <a:avLst/>
          </a:prstGeom>
          <a:solidFill>
            <a:srgbClr val="CCFFFF"/>
          </a:solidFill>
          <a:ln w="9525">
            <a:solidFill>
              <a:srgbClr val="000000"/>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Arial" charset="0"/>
              <a:ea typeface="ＭＳ Ｐゴシック" charset="0"/>
              <a:cs typeface="+mn-cs"/>
            </a:endParaRPr>
          </a:p>
        </p:txBody>
      </p:sp>
      <p:sp>
        <p:nvSpPr>
          <p:cNvPr id="147" name="Text Box 66">
            <a:extLst>
              <a:ext uri="{FF2B5EF4-FFF2-40B4-BE49-F238E27FC236}">
                <a16:creationId xmlns:a16="http://schemas.microsoft.com/office/drawing/2014/main" id="{19C3DDC5-2A06-B840-8A80-61FECF597774}"/>
              </a:ext>
            </a:extLst>
          </p:cNvPr>
          <p:cNvSpPr txBox="1">
            <a:spLocks noChangeArrowheads="1"/>
          </p:cNvSpPr>
          <p:nvPr/>
        </p:nvSpPr>
        <p:spPr bwMode="auto">
          <a:xfrm>
            <a:off x="8731699" y="4354979"/>
            <a:ext cx="559769" cy="5232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Tahoma" charset="0"/>
                <a:ea typeface="ＭＳ Ｐゴシック" charset="0"/>
                <a:cs typeface="+mn-cs"/>
              </a:rPr>
              <a:t>IP</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Tahoma" charset="0"/>
                <a:ea typeface="ＭＳ Ｐゴシック" charset="0"/>
                <a:cs typeface="+mn-cs"/>
              </a:rPr>
              <a:t>code</a:t>
            </a:r>
          </a:p>
        </p:txBody>
      </p:sp>
      <p:sp>
        <p:nvSpPr>
          <p:cNvPr id="149" name="Line 68">
            <a:extLst>
              <a:ext uri="{FF2B5EF4-FFF2-40B4-BE49-F238E27FC236}">
                <a16:creationId xmlns:a16="http://schemas.microsoft.com/office/drawing/2014/main" id="{68A5AD3F-8561-BA43-8CCB-23369CB3F10B}"/>
              </a:ext>
            </a:extLst>
          </p:cNvPr>
          <p:cNvSpPr>
            <a:spLocks noChangeShapeType="1"/>
          </p:cNvSpPr>
          <p:nvPr/>
        </p:nvSpPr>
        <p:spPr bwMode="auto">
          <a:xfrm>
            <a:off x="7756347" y="4071008"/>
            <a:ext cx="2546350" cy="0"/>
          </a:xfrm>
          <a:prstGeom prst="line">
            <a:avLst/>
          </a:prstGeom>
          <a:noFill/>
          <a:ln w="19050">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
        <p:nvSpPr>
          <p:cNvPr id="150" name="Line 69">
            <a:extLst>
              <a:ext uri="{FF2B5EF4-FFF2-40B4-BE49-F238E27FC236}">
                <a16:creationId xmlns:a16="http://schemas.microsoft.com/office/drawing/2014/main" id="{069D68E8-3A07-7842-BBE3-A83C41548FBA}"/>
              </a:ext>
            </a:extLst>
          </p:cNvPr>
          <p:cNvSpPr>
            <a:spLocks noChangeShapeType="1"/>
          </p:cNvSpPr>
          <p:nvPr/>
        </p:nvSpPr>
        <p:spPr bwMode="auto">
          <a:xfrm>
            <a:off x="7769047" y="2219983"/>
            <a:ext cx="2546350" cy="0"/>
          </a:xfrm>
          <a:prstGeom prst="line">
            <a:avLst/>
          </a:prstGeom>
          <a:noFill/>
          <a:ln w="19050">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grpSp>
        <p:nvGrpSpPr>
          <p:cNvPr id="151" name="Group 56">
            <a:extLst>
              <a:ext uri="{FF2B5EF4-FFF2-40B4-BE49-F238E27FC236}">
                <a16:creationId xmlns:a16="http://schemas.microsoft.com/office/drawing/2014/main" id="{9D087FDD-1E50-B54A-BAF1-08F2E9EB032C}"/>
              </a:ext>
            </a:extLst>
          </p:cNvPr>
          <p:cNvGrpSpPr>
            <a:grpSpLocks/>
          </p:cNvGrpSpPr>
          <p:nvPr/>
        </p:nvGrpSpPr>
        <p:grpSpPr bwMode="auto">
          <a:xfrm>
            <a:off x="8745360" y="2104096"/>
            <a:ext cx="533400" cy="206375"/>
            <a:chOff x="2003" y="1816"/>
            <a:chExt cx="336" cy="130"/>
          </a:xfrm>
        </p:grpSpPr>
        <p:sp>
          <p:nvSpPr>
            <p:cNvPr id="152" name="Rectangle 16">
              <a:extLst>
                <a:ext uri="{FF2B5EF4-FFF2-40B4-BE49-F238E27FC236}">
                  <a16:creationId xmlns:a16="http://schemas.microsoft.com/office/drawing/2014/main" id="{4802C0EA-E5A8-E447-A8F6-A96701A0BAC0}"/>
                </a:ext>
              </a:extLst>
            </p:cNvPr>
            <p:cNvSpPr>
              <a:spLocks noChangeArrowheads="1"/>
            </p:cNvSpPr>
            <p:nvPr/>
          </p:nvSpPr>
          <p:spPr bwMode="auto">
            <a:xfrm>
              <a:off x="2003" y="1816"/>
              <a:ext cx="336" cy="130"/>
            </a:xfrm>
            <a:prstGeom prst="rect">
              <a:avLst/>
            </a:prstGeom>
            <a:solidFill>
              <a:srgbClr val="FFFF00"/>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
          <p:nvSpPr>
            <p:cNvPr id="153" name="Rectangle 17">
              <a:extLst>
                <a:ext uri="{FF2B5EF4-FFF2-40B4-BE49-F238E27FC236}">
                  <a16:creationId xmlns:a16="http://schemas.microsoft.com/office/drawing/2014/main" id="{620EA98C-EF38-184B-A03B-82616FCB9AE2}"/>
                </a:ext>
              </a:extLst>
            </p:cNvPr>
            <p:cNvSpPr>
              <a:spLocks noChangeArrowheads="1"/>
            </p:cNvSpPr>
            <p:nvPr/>
          </p:nvSpPr>
          <p:spPr bwMode="auto">
            <a:xfrm>
              <a:off x="2105" y="1833"/>
              <a:ext cx="110" cy="99"/>
            </a:xfrm>
            <a:prstGeom prst="rect">
              <a:avLst/>
            </a:prstGeom>
            <a:solidFill>
              <a:srgbClr val="FFFFFF"/>
            </a:solidFill>
            <a:ln w="9525">
              <a:solidFill>
                <a:srgbClr val="CC99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
          <p:nvSpPr>
            <p:cNvPr id="154" name="Rectangle 18">
              <a:extLst>
                <a:ext uri="{FF2B5EF4-FFF2-40B4-BE49-F238E27FC236}">
                  <a16:creationId xmlns:a16="http://schemas.microsoft.com/office/drawing/2014/main" id="{1C3BBD2A-6ACC-C349-BDA8-0843C2DEA508}"/>
                </a:ext>
              </a:extLst>
            </p:cNvPr>
            <p:cNvSpPr>
              <a:spLocks noChangeArrowheads="1"/>
            </p:cNvSpPr>
            <p:nvPr/>
          </p:nvSpPr>
          <p:spPr bwMode="auto">
            <a:xfrm>
              <a:off x="2229" y="1891"/>
              <a:ext cx="29" cy="35"/>
            </a:xfrm>
            <a:prstGeom prst="rect">
              <a:avLst/>
            </a:prstGeom>
            <a:solidFill>
              <a:srgbClr val="CC9900"/>
            </a:solidFill>
            <a:ln w="9525">
              <a:solidFill>
                <a:srgbClr val="CC99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
          <p:nvSpPr>
            <p:cNvPr id="155" name="Rectangle 19">
              <a:extLst>
                <a:ext uri="{FF2B5EF4-FFF2-40B4-BE49-F238E27FC236}">
                  <a16:creationId xmlns:a16="http://schemas.microsoft.com/office/drawing/2014/main" id="{96FBD4A2-E799-8F4F-9D14-53FD99E5BFAA}"/>
                </a:ext>
              </a:extLst>
            </p:cNvPr>
            <p:cNvSpPr>
              <a:spLocks noChangeArrowheads="1"/>
            </p:cNvSpPr>
            <p:nvPr/>
          </p:nvSpPr>
          <p:spPr bwMode="auto">
            <a:xfrm>
              <a:off x="2058" y="1892"/>
              <a:ext cx="29" cy="35"/>
            </a:xfrm>
            <a:prstGeom prst="rect">
              <a:avLst/>
            </a:prstGeom>
            <a:solidFill>
              <a:srgbClr val="CC9900"/>
            </a:solidFill>
            <a:ln w="9525">
              <a:solidFill>
                <a:srgbClr val="CC99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grpSp>
      <p:sp>
        <p:nvSpPr>
          <p:cNvPr id="165" name="Text Box 103">
            <a:extLst>
              <a:ext uri="{FF2B5EF4-FFF2-40B4-BE49-F238E27FC236}">
                <a16:creationId xmlns:a16="http://schemas.microsoft.com/office/drawing/2014/main" id="{4ECF9189-0AD6-144B-8167-6762F7B3E868}"/>
              </a:ext>
            </a:extLst>
          </p:cNvPr>
          <p:cNvSpPr txBox="1">
            <a:spLocks noChangeArrowheads="1"/>
          </p:cNvSpPr>
          <p:nvPr/>
        </p:nvSpPr>
        <p:spPr bwMode="auto">
          <a:xfrm>
            <a:off x="7549972" y="5823520"/>
            <a:ext cx="2714625"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0" cap="none" spc="0" normalizeH="0" baseline="0" noProof="0" dirty="0">
                <a:ln>
                  <a:noFill/>
                </a:ln>
                <a:solidFill>
                  <a:srgbClr val="000000"/>
                </a:solidFill>
                <a:effectLst/>
                <a:uLnTx/>
                <a:uFillTx/>
                <a:latin typeface="Tahoma" charset="0"/>
                <a:ea typeface="ＭＳ Ｐゴシック" charset="0"/>
                <a:cs typeface="+mn-cs"/>
              </a:rPr>
              <a:t>receiver protocol stack</a:t>
            </a:r>
          </a:p>
        </p:txBody>
      </p:sp>
      <p:sp>
        <p:nvSpPr>
          <p:cNvPr id="169" name="Line 115">
            <a:extLst>
              <a:ext uri="{FF2B5EF4-FFF2-40B4-BE49-F238E27FC236}">
                <a16:creationId xmlns:a16="http://schemas.microsoft.com/office/drawing/2014/main" id="{ABF785A9-86A1-6E46-9624-CABBC5E29FA3}"/>
              </a:ext>
            </a:extLst>
          </p:cNvPr>
          <p:cNvSpPr>
            <a:spLocks noChangeShapeType="1"/>
          </p:cNvSpPr>
          <p:nvPr/>
        </p:nvSpPr>
        <p:spPr bwMode="auto">
          <a:xfrm>
            <a:off x="8790777" y="5419835"/>
            <a:ext cx="0" cy="349250"/>
          </a:xfrm>
          <a:prstGeom prst="line">
            <a:avLst/>
          </a:prstGeom>
          <a:noFill/>
          <a:ln w="28575">
            <a:solidFill>
              <a:srgbClr val="CC0000"/>
            </a:solidFill>
            <a:prstDash val="dash"/>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Tahoma" charset="0"/>
              <a:ea typeface="ＭＳ Ｐゴシック" charset="0"/>
              <a:cs typeface="+mn-cs"/>
            </a:endParaRPr>
          </a:p>
        </p:txBody>
      </p:sp>
      <p:sp>
        <p:nvSpPr>
          <p:cNvPr id="171" name="Line 118">
            <a:extLst>
              <a:ext uri="{FF2B5EF4-FFF2-40B4-BE49-F238E27FC236}">
                <a16:creationId xmlns:a16="http://schemas.microsoft.com/office/drawing/2014/main" id="{5E5B6E3E-966C-D44A-B01C-0473357F14EE}"/>
              </a:ext>
            </a:extLst>
          </p:cNvPr>
          <p:cNvSpPr>
            <a:spLocks noChangeShapeType="1"/>
          </p:cNvSpPr>
          <p:nvPr/>
        </p:nvSpPr>
        <p:spPr bwMode="auto">
          <a:xfrm>
            <a:off x="10285235" y="4996521"/>
            <a:ext cx="0" cy="463550"/>
          </a:xfrm>
          <a:prstGeom prst="line">
            <a:avLst/>
          </a:prstGeom>
          <a:noFill/>
          <a:ln w="19050">
            <a:solidFill>
              <a:srgbClr val="000000"/>
            </a:solidFill>
            <a:prstDash val="dash"/>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grpSp>
        <p:nvGrpSpPr>
          <p:cNvPr id="172" name="Group 124">
            <a:extLst>
              <a:ext uri="{FF2B5EF4-FFF2-40B4-BE49-F238E27FC236}">
                <a16:creationId xmlns:a16="http://schemas.microsoft.com/office/drawing/2014/main" id="{4194DDD2-AC6E-4846-988C-D47AF88815BF}"/>
              </a:ext>
            </a:extLst>
          </p:cNvPr>
          <p:cNvGrpSpPr>
            <a:grpSpLocks/>
          </p:cNvGrpSpPr>
          <p:nvPr/>
        </p:nvGrpSpPr>
        <p:grpSpPr bwMode="auto">
          <a:xfrm flipH="1">
            <a:off x="10523360" y="4590121"/>
            <a:ext cx="869950" cy="906462"/>
            <a:chOff x="-44" y="1473"/>
            <a:chExt cx="981" cy="1105"/>
          </a:xfrm>
        </p:grpSpPr>
        <p:pic>
          <p:nvPicPr>
            <p:cNvPr id="173" name="Picture 125" descr="desktop_computer_stylized_medium">
              <a:extLst>
                <a:ext uri="{FF2B5EF4-FFF2-40B4-BE49-F238E27FC236}">
                  <a16:creationId xmlns:a16="http://schemas.microsoft.com/office/drawing/2014/main" id="{C6DE1974-7837-334B-B35F-1B82108E30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 name="Freeform 126">
              <a:extLst>
                <a:ext uri="{FF2B5EF4-FFF2-40B4-BE49-F238E27FC236}">
                  <a16:creationId xmlns:a16="http://schemas.microsoft.com/office/drawing/2014/main" id="{C8663771-41F7-FF4F-89C7-CFC093B9A138}"/>
                </a:ext>
              </a:extLst>
            </p:cNvPr>
            <p:cNvSpPr>
              <a:spLocks/>
            </p:cNvSpPr>
            <p:nvPr/>
          </p:nvSpPr>
          <p:spPr bwMode="auto">
            <a:xfrm flipH="1">
              <a:off x="374" y="1579"/>
              <a:ext cx="477" cy="506"/>
            </a:xfrm>
            <a:custGeom>
              <a:avLst/>
              <a:gdLst>
                <a:gd name="T0" fmla="*/ 0 w 356"/>
                <a:gd name="T1" fmla="*/ 0 h 368"/>
                <a:gd name="T2" fmla="*/ 5595 w 356"/>
                <a:gd name="T3" fmla="*/ 341 h 368"/>
                <a:gd name="T4" fmla="*/ 6638 w 356"/>
                <a:gd name="T5" fmla="*/ 7113 h 368"/>
                <a:gd name="T6" fmla="*/ 1463 w 356"/>
                <a:gd name="T7" fmla="*/ 8895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sp>
        <p:nvSpPr>
          <p:cNvPr id="9" name="TextBox 8">
            <a:extLst>
              <a:ext uri="{FF2B5EF4-FFF2-40B4-BE49-F238E27FC236}">
                <a16:creationId xmlns:a16="http://schemas.microsoft.com/office/drawing/2014/main" id="{3FF08E5E-7834-074F-B7D9-7DBE006EE269}"/>
              </a:ext>
            </a:extLst>
          </p:cNvPr>
          <p:cNvSpPr txBox="1"/>
          <p:nvPr/>
        </p:nvSpPr>
        <p:spPr>
          <a:xfrm>
            <a:off x="712555" y="1437021"/>
            <a:ext cx="3850826"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1" u="sng" strike="noStrike" kern="1200" cap="none" spc="0" normalizeH="0" baseline="0" noProof="0" dirty="0">
                <a:ln>
                  <a:noFill/>
                </a:ln>
                <a:solidFill>
                  <a:srgbClr val="C00000"/>
                </a:solidFill>
                <a:effectLst/>
                <a:uLnTx/>
                <a:uFillTx/>
                <a:latin typeface="Calibri" panose="020F0502020204030204"/>
                <a:ea typeface="+mn-ea"/>
                <a:cs typeface="+mn-cs"/>
              </a:rPr>
              <a:t>Q: </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What happens if network layer delivers data faster than application layer removes data from socket buffers?</a:t>
            </a:r>
          </a:p>
        </p:txBody>
      </p:sp>
      <p:sp>
        <p:nvSpPr>
          <p:cNvPr id="182" name="Line 117">
            <a:extLst>
              <a:ext uri="{FF2B5EF4-FFF2-40B4-BE49-F238E27FC236}">
                <a16:creationId xmlns:a16="http://schemas.microsoft.com/office/drawing/2014/main" id="{1B7AFE0B-8185-3E43-BF7C-730BEFE1D783}"/>
              </a:ext>
            </a:extLst>
          </p:cNvPr>
          <p:cNvSpPr>
            <a:spLocks noChangeShapeType="1"/>
          </p:cNvSpPr>
          <p:nvPr/>
        </p:nvSpPr>
        <p:spPr bwMode="auto">
          <a:xfrm>
            <a:off x="7764475" y="5006696"/>
            <a:ext cx="0" cy="463550"/>
          </a:xfrm>
          <a:prstGeom prst="line">
            <a:avLst/>
          </a:prstGeom>
          <a:noFill/>
          <a:ln w="19050">
            <a:solidFill>
              <a:schemeClr val="tx1"/>
            </a:solidFill>
            <a:prstDash val="dash"/>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ahoma" charset="0"/>
              <a:ea typeface="ＭＳ Ｐゴシック" charset="0"/>
              <a:cs typeface="+mn-cs"/>
            </a:endParaRPr>
          </a:p>
        </p:txBody>
      </p:sp>
      <p:sp>
        <p:nvSpPr>
          <p:cNvPr id="163" name="Rectangle 91">
            <a:extLst>
              <a:ext uri="{FF2B5EF4-FFF2-40B4-BE49-F238E27FC236}">
                <a16:creationId xmlns:a16="http://schemas.microsoft.com/office/drawing/2014/main" id="{262B8492-92D0-1D4D-A388-8EDCD289152E}"/>
              </a:ext>
            </a:extLst>
          </p:cNvPr>
          <p:cNvSpPr>
            <a:spLocks noChangeArrowheads="1"/>
          </p:cNvSpPr>
          <p:nvPr/>
        </p:nvSpPr>
        <p:spPr bwMode="auto">
          <a:xfrm>
            <a:off x="8211960" y="4121808"/>
            <a:ext cx="720725" cy="209550"/>
          </a:xfrm>
          <a:prstGeom prst="rect">
            <a:avLst/>
          </a:prstGeom>
          <a:solidFill>
            <a:srgbClr val="0000A8"/>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Tahoma" charset="0"/>
              <a:ea typeface="ＭＳ Ｐゴシック" charset="0"/>
              <a:cs typeface="+mn-cs"/>
            </a:endParaRPr>
          </a:p>
        </p:txBody>
      </p:sp>
      <p:grpSp>
        <p:nvGrpSpPr>
          <p:cNvPr id="5" name="Group 4">
            <a:extLst>
              <a:ext uri="{FF2B5EF4-FFF2-40B4-BE49-F238E27FC236}">
                <a16:creationId xmlns:a16="http://schemas.microsoft.com/office/drawing/2014/main" id="{8F31E27D-6EC1-5943-92A1-E4210B15E8BC}"/>
              </a:ext>
            </a:extLst>
          </p:cNvPr>
          <p:cNvGrpSpPr/>
          <p:nvPr/>
        </p:nvGrpSpPr>
        <p:grpSpPr>
          <a:xfrm>
            <a:off x="7901253" y="5053671"/>
            <a:ext cx="1039369" cy="214398"/>
            <a:chOff x="7344839" y="5551212"/>
            <a:chExt cx="1039369" cy="214398"/>
          </a:xfrm>
        </p:grpSpPr>
        <p:sp>
          <p:nvSpPr>
            <p:cNvPr id="158" name="Rectangle 74">
              <a:extLst>
                <a:ext uri="{FF2B5EF4-FFF2-40B4-BE49-F238E27FC236}">
                  <a16:creationId xmlns:a16="http://schemas.microsoft.com/office/drawing/2014/main" id="{8A48CC54-2E19-7E49-AB6A-C589B7121B06}"/>
                </a:ext>
              </a:extLst>
            </p:cNvPr>
            <p:cNvSpPr>
              <a:spLocks noChangeArrowheads="1"/>
            </p:cNvSpPr>
            <p:nvPr/>
          </p:nvSpPr>
          <p:spPr bwMode="auto">
            <a:xfrm>
              <a:off x="7344839" y="5556060"/>
              <a:ext cx="1006475" cy="209550"/>
            </a:xfrm>
            <a:prstGeom prst="rect">
              <a:avLst/>
            </a:prstGeom>
            <a:solidFill>
              <a:srgbClr val="00CC99"/>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
          <p:nvSpPr>
            <p:cNvPr id="164" name="Rectangle 92">
              <a:extLst>
                <a:ext uri="{FF2B5EF4-FFF2-40B4-BE49-F238E27FC236}">
                  <a16:creationId xmlns:a16="http://schemas.microsoft.com/office/drawing/2014/main" id="{F086B485-A7FA-024F-AE08-D3278D535305}"/>
                </a:ext>
              </a:extLst>
            </p:cNvPr>
            <p:cNvSpPr>
              <a:spLocks noChangeArrowheads="1"/>
            </p:cNvSpPr>
            <p:nvPr/>
          </p:nvSpPr>
          <p:spPr bwMode="auto">
            <a:xfrm>
              <a:off x="7650783" y="5551212"/>
              <a:ext cx="733425" cy="212725"/>
            </a:xfrm>
            <a:prstGeom prst="rect">
              <a:avLst/>
            </a:prstGeom>
            <a:solidFill>
              <a:srgbClr val="0000A8"/>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Tahoma" charset="0"/>
                <a:ea typeface="ＭＳ Ｐゴシック" charset="0"/>
                <a:cs typeface="+mn-cs"/>
              </a:endParaRPr>
            </a:p>
          </p:txBody>
        </p:sp>
        <p:sp>
          <p:nvSpPr>
            <p:cNvPr id="159" name="Line 75">
              <a:extLst>
                <a:ext uri="{FF2B5EF4-FFF2-40B4-BE49-F238E27FC236}">
                  <a16:creationId xmlns:a16="http://schemas.microsoft.com/office/drawing/2014/main" id="{3072215E-AACF-9541-93AB-D98D0EECBB60}"/>
                </a:ext>
              </a:extLst>
            </p:cNvPr>
            <p:cNvSpPr>
              <a:spLocks noChangeShapeType="1"/>
            </p:cNvSpPr>
            <p:nvPr/>
          </p:nvSpPr>
          <p:spPr bwMode="auto">
            <a:xfrm>
              <a:off x="7488859" y="5555058"/>
              <a:ext cx="0" cy="206375"/>
            </a:xfrm>
            <a:prstGeom prst="line">
              <a:avLst/>
            </a:prstGeom>
            <a:noFill/>
            <a:ln w="28575">
              <a:solidFill>
                <a:srgbClr val="FFFFFF"/>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
          <p:nvSpPr>
            <p:cNvPr id="160" name="Line 76">
              <a:extLst>
                <a:ext uri="{FF2B5EF4-FFF2-40B4-BE49-F238E27FC236}">
                  <a16:creationId xmlns:a16="http://schemas.microsoft.com/office/drawing/2014/main" id="{A70802F4-DC4B-B74E-9BF2-97E565E57FB0}"/>
                </a:ext>
              </a:extLst>
            </p:cNvPr>
            <p:cNvSpPr>
              <a:spLocks noChangeShapeType="1"/>
            </p:cNvSpPr>
            <p:nvPr/>
          </p:nvSpPr>
          <p:spPr bwMode="auto">
            <a:xfrm>
              <a:off x="7641259" y="5555058"/>
              <a:ext cx="0" cy="206375"/>
            </a:xfrm>
            <a:prstGeom prst="line">
              <a:avLst/>
            </a:prstGeom>
            <a:noFill/>
            <a:ln w="28575">
              <a:solidFill>
                <a:srgbClr val="FFFFFF"/>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grpSp>
      <p:sp>
        <p:nvSpPr>
          <p:cNvPr id="162" name="Rectangle 86">
            <a:extLst>
              <a:ext uri="{FF2B5EF4-FFF2-40B4-BE49-F238E27FC236}">
                <a16:creationId xmlns:a16="http://schemas.microsoft.com/office/drawing/2014/main" id="{4115F8B6-91A1-7C41-83BF-8BE89BBEBEC6}"/>
              </a:ext>
            </a:extLst>
          </p:cNvPr>
          <p:cNvSpPr>
            <a:spLocks noChangeArrowheads="1"/>
          </p:cNvSpPr>
          <p:nvPr/>
        </p:nvSpPr>
        <p:spPr bwMode="auto">
          <a:xfrm>
            <a:off x="8204022" y="3080408"/>
            <a:ext cx="720725" cy="209550"/>
          </a:xfrm>
          <a:prstGeom prst="rect">
            <a:avLst/>
          </a:prstGeom>
          <a:solidFill>
            <a:srgbClr val="0000A8"/>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Tahoma" charset="0"/>
              <a:ea typeface="ＭＳ Ｐゴシック" charset="0"/>
              <a:cs typeface="+mn-cs"/>
            </a:endParaRPr>
          </a:p>
        </p:txBody>
      </p:sp>
      <p:sp>
        <p:nvSpPr>
          <p:cNvPr id="170" name="Text Box 116">
            <a:extLst>
              <a:ext uri="{FF2B5EF4-FFF2-40B4-BE49-F238E27FC236}">
                <a16:creationId xmlns:a16="http://schemas.microsoft.com/office/drawing/2014/main" id="{698424D2-456E-974F-973C-408C9336D9D7}"/>
              </a:ext>
            </a:extLst>
          </p:cNvPr>
          <p:cNvSpPr txBox="1">
            <a:spLocks noChangeArrowheads="1"/>
          </p:cNvSpPr>
          <p:nvPr/>
        </p:nvSpPr>
        <p:spPr bwMode="auto">
          <a:xfrm>
            <a:off x="7630935" y="5473175"/>
            <a:ext cx="1133475" cy="30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Tahoma" charset="0"/>
                <a:ea typeface="ＭＳ Ｐゴシック" charset="0"/>
                <a:cs typeface="+mn-cs"/>
              </a:rPr>
              <a:t>from sender</a:t>
            </a:r>
          </a:p>
        </p:txBody>
      </p:sp>
      <p:sp>
        <p:nvSpPr>
          <p:cNvPr id="6" name="Curved Down Arrow 5">
            <a:extLst>
              <a:ext uri="{FF2B5EF4-FFF2-40B4-BE49-F238E27FC236}">
                <a16:creationId xmlns:a16="http://schemas.microsoft.com/office/drawing/2014/main" id="{1FE7EE57-FED3-864B-8F06-9CC2C77BF0DE}"/>
              </a:ext>
            </a:extLst>
          </p:cNvPr>
          <p:cNvSpPr/>
          <p:nvPr/>
        </p:nvSpPr>
        <p:spPr>
          <a:xfrm>
            <a:off x="8312727" y="2806352"/>
            <a:ext cx="1410695" cy="2718148"/>
          </a:xfrm>
          <a:prstGeom prst="curvedDownArrow">
            <a:avLst>
              <a:gd name="adj1" fmla="val 13767"/>
              <a:gd name="adj2" fmla="val 28170"/>
              <a:gd name="adj3" fmla="val 25000"/>
            </a:avLst>
          </a:prstGeom>
          <a:solidFill>
            <a:srgbClr val="C00000">
              <a:alpha val="5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grpSp>
        <p:nvGrpSpPr>
          <p:cNvPr id="13" name="Group 12">
            <a:extLst>
              <a:ext uri="{FF2B5EF4-FFF2-40B4-BE49-F238E27FC236}">
                <a16:creationId xmlns:a16="http://schemas.microsoft.com/office/drawing/2014/main" id="{061072C8-D06D-0540-97C3-C1DE8C5A0444}"/>
              </a:ext>
            </a:extLst>
          </p:cNvPr>
          <p:cNvGrpSpPr/>
          <p:nvPr/>
        </p:nvGrpSpPr>
        <p:grpSpPr>
          <a:xfrm>
            <a:off x="4989152" y="1607125"/>
            <a:ext cx="4984933" cy="885919"/>
            <a:chOff x="4989152" y="1607125"/>
            <a:chExt cx="4984933" cy="885919"/>
          </a:xfrm>
        </p:grpSpPr>
        <p:grpSp>
          <p:nvGrpSpPr>
            <p:cNvPr id="8" name="Group 7">
              <a:extLst>
                <a:ext uri="{FF2B5EF4-FFF2-40B4-BE49-F238E27FC236}">
                  <a16:creationId xmlns:a16="http://schemas.microsoft.com/office/drawing/2014/main" id="{F4A53074-9492-2643-8C14-D55F3A8DF9EC}"/>
                </a:ext>
              </a:extLst>
            </p:cNvPr>
            <p:cNvGrpSpPr/>
            <p:nvPr/>
          </p:nvGrpSpPr>
          <p:grpSpPr>
            <a:xfrm>
              <a:off x="4989152" y="1652814"/>
              <a:ext cx="4984933" cy="840230"/>
              <a:chOff x="4432738" y="2150355"/>
              <a:chExt cx="4984933" cy="840230"/>
            </a:xfrm>
          </p:grpSpPr>
          <p:sp>
            <p:nvSpPr>
              <p:cNvPr id="166" name="Line 105">
                <a:extLst>
                  <a:ext uri="{FF2B5EF4-FFF2-40B4-BE49-F238E27FC236}">
                    <a16:creationId xmlns:a16="http://schemas.microsoft.com/office/drawing/2014/main" id="{E962447C-3133-664A-8728-73048FD03E13}"/>
                  </a:ext>
                </a:extLst>
              </p:cNvPr>
              <p:cNvSpPr>
                <a:spLocks noChangeShapeType="1"/>
              </p:cNvSpPr>
              <p:nvPr/>
            </p:nvSpPr>
            <p:spPr bwMode="auto">
              <a:xfrm>
                <a:off x="6976294" y="2457174"/>
                <a:ext cx="1102102" cy="0"/>
              </a:xfrm>
              <a:prstGeom prst="line">
                <a:avLst/>
              </a:prstGeom>
              <a:noFill/>
              <a:ln w="19050">
                <a:solidFill>
                  <a:srgbClr val="CC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Tahoma" charset="0"/>
                  <a:ea typeface="ＭＳ Ｐゴシック" charset="0"/>
                  <a:cs typeface="+mn-cs"/>
                </a:endParaRPr>
              </a:p>
            </p:txBody>
          </p:sp>
          <p:sp>
            <p:nvSpPr>
              <p:cNvPr id="175" name="Text Box 104">
                <a:extLst>
                  <a:ext uri="{FF2B5EF4-FFF2-40B4-BE49-F238E27FC236}">
                    <a16:creationId xmlns:a16="http://schemas.microsoft.com/office/drawing/2014/main" id="{F110BC32-2D3E-6B43-8E30-DD363F7CFF88}"/>
                  </a:ext>
                </a:extLst>
              </p:cNvPr>
              <p:cNvSpPr txBox="1">
                <a:spLocks noChangeArrowheads="1"/>
              </p:cNvSpPr>
              <p:nvPr/>
            </p:nvSpPr>
            <p:spPr bwMode="auto">
              <a:xfrm>
                <a:off x="4432738" y="2150355"/>
                <a:ext cx="2533651" cy="84023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r" defTabSz="914400" rtl="0" eaLnBrk="1" fontAlgn="auto" latinLnBrk="0" hangingPunct="1">
                  <a:lnSpc>
                    <a:spcPct val="90000"/>
                  </a:lnSpc>
                  <a:spcBef>
                    <a:spcPts val="0"/>
                  </a:spcBef>
                  <a:spcAft>
                    <a:spcPts val="0"/>
                  </a:spcAft>
                  <a:buClrTx/>
                  <a:buSzTx/>
                  <a:buFontTx/>
                  <a:buNone/>
                  <a:tabLst/>
                  <a:defRPr/>
                </a:pPr>
                <a:r>
                  <a:rPr kumimoji="0" lang="en-US" altLang="en-US"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Application removing data from TCP socket buffers</a:t>
                </a:r>
              </a:p>
            </p:txBody>
          </p:sp>
          <p:sp>
            <p:nvSpPr>
              <p:cNvPr id="176" name="Rectangle 86">
                <a:extLst>
                  <a:ext uri="{FF2B5EF4-FFF2-40B4-BE49-F238E27FC236}">
                    <a16:creationId xmlns:a16="http://schemas.microsoft.com/office/drawing/2014/main" id="{4FC9FA64-3313-7441-820B-DA439AD3A891}"/>
                  </a:ext>
                </a:extLst>
              </p:cNvPr>
              <p:cNvSpPr>
                <a:spLocks noChangeArrowheads="1"/>
              </p:cNvSpPr>
              <p:nvPr/>
            </p:nvSpPr>
            <p:spPr bwMode="auto">
              <a:xfrm>
                <a:off x="8696946" y="2344462"/>
                <a:ext cx="720725" cy="209550"/>
              </a:xfrm>
              <a:prstGeom prst="rect">
                <a:avLst/>
              </a:prstGeom>
              <a:solidFill>
                <a:srgbClr val="0000A8"/>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Tahoma" charset="0"/>
                  <a:ea typeface="ＭＳ Ｐゴシック" charset="0"/>
                  <a:cs typeface="+mn-cs"/>
                </a:endParaRPr>
              </a:p>
            </p:txBody>
          </p:sp>
        </p:grpSp>
        <p:sp>
          <p:nvSpPr>
            <p:cNvPr id="56" name="Curved Down Arrow 55">
              <a:extLst>
                <a:ext uri="{FF2B5EF4-FFF2-40B4-BE49-F238E27FC236}">
                  <a16:creationId xmlns:a16="http://schemas.microsoft.com/office/drawing/2014/main" id="{1957E969-1EF1-4941-A40B-CB97CA05EBA4}"/>
                </a:ext>
              </a:extLst>
            </p:cNvPr>
            <p:cNvSpPr/>
            <p:nvPr/>
          </p:nvSpPr>
          <p:spPr>
            <a:xfrm rot="10800000" flipH="1">
              <a:off x="8517082" y="1607125"/>
              <a:ext cx="1000991" cy="872838"/>
            </a:xfrm>
            <a:prstGeom prst="curvedDownArrow">
              <a:avLst>
                <a:gd name="adj1" fmla="val 13767"/>
                <a:gd name="adj2" fmla="val 28170"/>
                <a:gd name="adj3" fmla="val 25000"/>
              </a:avLst>
            </a:prstGeom>
            <a:solidFill>
              <a:srgbClr val="C00000">
                <a:alpha val="5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grpSp>
      <p:grpSp>
        <p:nvGrpSpPr>
          <p:cNvPr id="54" name="Group 53">
            <a:extLst>
              <a:ext uri="{FF2B5EF4-FFF2-40B4-BE49-F238E27FC236}">
                <a16:creationId xmlns:a16="http://schemas.microsoft.com/office/drawing/2014/main" id="{FB367096-84FB-0C47-BA14-5CD76A63BC39}"/>
              </a:ext>
            </a:extLst>
          </p:cNvPr>
          <p:cNvGrpSpPr/>
          <p:nvPr/>
        </p:nvGrpSpPr>
        <p:grpSpPr>
          <a:xfrm>
            <a:off x="1111171" y="3426107"/>
            <a:ext cx="5034986" cy="2800562"/>
            <a:chOff x="4343173" y="1560062"/>
            <a:chExt cx="9034622" cy="4921250"/>
          </a:xfrm>
        </p:grpSpPr>
        <p:sp>
          <p:nvSpPr>
            <p:cNvPr id="55" name="Rectangle 4">
              <a:extLst>
                <a:ext uri="{FF2B5EF4-FFF2-40B4-BE49-F238E27FC236}">
                  <a16:creationId xmlns:a16="http://schemas.microsoft.com/office/drawing/2014/main" id="{887BE98B-9B7E-9D41-AEF0-CA93BB1C9316}"/>
                </a:ext>
              </a:extLst>
            </p:cNvPr>
            <p:cNvSpPr>
              <a:spLocks noChangeArrowheads="1"/>
            </p:cNvSpPr>
            <p:nvPr/>
          </p:nvSpPr>
          <p:spPr bwMode="auto">
            <a:xfrm>
              <a:off x="4432073" y="1560062"/>
              <a:ext cx="3951287" cy="4824412"/>
            </a:xfrm>
            <a:prstGeom prst="rect">
              <a:avLst/>
            </a:prstGeom>
            <a:solidFill>
              <a:srgbClr val="000099"/>
            </a:solidFill>
            <a:ln>
              <a:noFill/>
            </a:ln>
            <a:effectLst/>
            <a:extLst>
              <a:ext uri="{91240B29-F687-4f45-9708-019B960494DF}">
                <a14:hiddenLine xmlns="" xmlns:a14="http://schemas.microsoft.com/office/drawing/2010/main" w="1905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050" b="0" i="0" u="none" strike="noStrike" kern="1200" cap="none" spc="0" normalizeH="0" baseline="0" noProof="0" dirty="0">
                <a:ln>
                  <a:noFill/>
                </a:ln>
                <a:solidFill>
                  <a:srgbClr val="000000"/>
                </a:solidFill>
                <a:effectLst/>
                <a:uLnTx/>
                <a:uFillTx/>
                <a:latin typeface="Tahoma" charset="0"/>
                <a:ea typeface="ＭＳ Ｐゴシック" charset="0"/>
                <a:cs typeface="+mn-cs"/>
              </a:endParaRPr>
            </a:p>
          </p:txBody>
        </p:sp>
        <p:sp>
          <p:nvSpPr>
            <p:cNvPr id="57" name="Rectangle 5">
              <a:extLst>
                <a:ext uri="{FF2B5EF4-FFF2-40B4-BE49-F238E27FC236}">
                  <a16:creationId xmlns:a16="http://schemas.microsoft.com/office/drawing/2014/main" id="{6DD2E62C-E2CB-C147-9685-E568D5425264}"/>
                </a:ext>
              </a:extLst>
            </p:cNvPr>
            <p:cNvSpPr>
              <a:spLocks noChangeArrowheads="1"/>
            </p:cNvSpPr>
            <p:nvPr/>
          </p:nvSpPr>
          <p:spPr bwMode="auto">
            <a:xfrm>
              <a:off x="4346348" y="1675949"/>
              <a:ext cx="3951287" cy="4805363"/>
            </a:xfrm>
            <a:prstGeom prst="rect">
              <a:avLst/>
            </a:prstGeom>
            <a:solidFill>
              <a:srgbClr val="FFFFFF"/>
            </a:solidFill>
            <a:ln w="19050">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0" cap="none" spc="0" normalizeH="0" baseline="0" noProof="0" dirty="0">
                <a:ln>
                  <a:noFill/>
                </a:ln>
                <a:solidFill>
                  <a:srgbClr val="000000"/>
                </a:solidFill>
                <a:effectLst/>
                <a:uLnTx/>
                <a:uFillTx/>
                <a:latin typeface="Arial" charset="0"/>
                <a:ea typeface="ＭＳ Ｐゴシック" charset="0"/>
                <a:cs typeface="+mn-cs"/>
              </a:endParaRPr>
            </a:p>
          </p:txBody>
        </p:sp>
        <p:sp>
          <p:nvSpPr>
            <p:cNvPr id="58" name="Line 8">
              <a:extLst>
                <a:ext uri="{FF2B5EF4-FFF2-40B4-BE49-F238E27FC236}">
                  <a16:creationId xmlns:a16="http://schemas.microsoft.com/office/drawing/2014/main" id="{6E5293FD-6A44-CD45-9C2D-E6EC13F48E0D}"/>
                </a:ext>
              </a:extLst>
            </p:cNvPr>
            <p:cNvSpPr>
              <a:spLocks noChangeShapeType="1"/>
            </p:cNvSpPr>
            <p:nvPr/>
          </p:nvSpPr>
          <p:spPr bwMode="auto">
            <a:xfrm>
              <a:off x="4349523" y="2050599"/>
              <a:ext cx="3946525" cy="4763"/>
            </a:xfrm>
            <a:prstGeom prst="line">
              <a:avLst/>
            </a:prstGeom>
            <a:noFill/>
            <a:ln w="19050">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05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
          <p:nvSpPr>
            <p:cNvPr id="59" name="Line 9">
              <a:extLst>
                <a:ext uri="{FF2B5EF4-FFF2-40B4-BE49-F238E27FC236}">
                  <a16:creationId xmlns:a16="http://schemas.microsoft.com/office/drawing/2014/main" id="{D5FD85FC-35E3-CC42-86B2-4CBE4FF7A22C}"/>
                </a:ext>
              </a:extLst>
            </p:cNvPr>
            <p:cNvSpPr>
              <a:spLocks noChangeShapeType="1"/>
            </p:cNvSpPr>
            <p:nvPr/>
          </p:nvSpPr>
          <p:spPr bwMode="auto">
            <a:xfrm flipV="1">
              <a:off x="4343173" y="2430012"/>
              <a:ext cx="3951287" cy="0"/>
            </a:xfrm>
            <a:prstGeom prst="line">
              <a:avLst/>
            </a:prstGeom>
            <a:noFill/>
            <a:ln w="19050">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05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
          <p:nvSpPr>
            <p:cNvPr id="60" name="Line 16">
              <a:extLst>
                <a:ext uri="{FF2B5EF4-FFF2-40B4-BE49-F238E27FC236}">
                  <a16:creationId xmlns:a16="http://schemas.microsoft.com/office/drawing/2014/main" id="{1F09DA56-95A7-9740-9266-702F4D667899}"/>
                </a:ext>
              </a:extLst>
            </p:cNvPr>
            <p:cNvSpPr>
              <a:spLocks noChangeShapeType="1"/>
            </p:cNvSpPr>
            <p:nvPr/>
          </p:nvSpPr>
          <p:spPr bwMode="auto">
            <a:xfrm flipV="1">
              <a:off x="4352698" y="2811012"/>
              <a:ext cx="3951287" cy="0"/>
            </a:xfrm>
            <a:prstGeom prst="line">
              <a:avLst/>
            </a:prstGeom>
            <a:noFill/>
            <a:ln w="19050">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05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
          <p:nvSpPr>
            <p:cNvPr id="61" name="Line 18">
              <a:extLst>
                <a:ext uri="{FF2B5EF4-FFF2-40B4-BE49-F238E27FC236}">
                  <a16:creationId xmlns:a16="http://schemas.microsoft.com/office/drawing/2014/main" id="{3173FF56-BD9B-654B-92B6-4B36C86F420A}"/>
                </a:ext>
              </a:extLst>
            </p:cNvPr>
            <p:cNvSpPr>
              <a:spLocks noChangeShapeType="1"/>
            </p:cNvSpPr>
            <p:nvPr/>
          </p:nvSpPr>
          <p:spPr bwMode="auto">
            <a:xfrm flipV="1">
              <a:off x="4347935" y="3206299"/>
              <a:ext cx="3951288" cy="0"/>
            </a:xfrm>
            <a:prstGeom prst="line">
              <a:avLst/>
            </a:prstGeom>
            <a:noFill/>
            <a:ln w="19050">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05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
          <p:nvSpPr>
            <p:cNvPr id="62" name="Line 19">
              <a:extLst>
                <a:ext uri="{FF2B5EF4-FFF2-40B4-BE49-F238E27FC236}">
                  <a16:creationId xmlns:a16="http://schemas.microsoft.com/office/drawing/2014/main" id="{84202EA3-2833-F04E-AA3C-8BB8999BFBC1}"/>
                </a:ext>
              </a:extLst>
            </p:cNvPr>
            <p:cNvSpPr>
              <a:spLocks noChangeShapeType="1"/>
            </p:cNvSpPr>
            <p:nvPr/>
          </p:nvSpPr>
          <p:spPr bwMode="auto">
            <a:xfrm flipV="1">
              <a:off x="4343173" y="3596824"/>
              <a:ext cx="3951287" cy="0"/>
            </a:xfrm>
            <a:prstGeom prst="line">
              <a:avLst/>
            </a:prstGeom>
            <a:noFill/>
            <a:ln w="19050">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05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
          <p:nvSpPr>
            <p:cNvPr id="63" name="Line 20">
              <a:extLst>
                <a:ext uri="{FF2B5EF4-FFF2-40B4-BE49-F238E27FC236}">
                  <a16:creationId xmlns:a16="http://schemas.microsoft.com/office/drawing/2014/main" id="{B5EE22BF-1DD2-B74E-9710-050E4C365A6C}"/>
                </a:ext>
              </a:extLst>
            </p:cNvPr>
            <p:cNvSpPr>
              <a:spLocks noChangeShapeType="1"/>
            </p:cNvSpPr>
            <p:nvPr/>
          </p:nvSpPr>
          <p:spPr bwMode="auto">
            <a:xfrm flipV="1">
              <a:off x="4343173" y="4158799"/>
              <a:ext cx="3951287" cy="0"/>
            </a:xfrm>
            <a:prstGeom prst="line">
              <a:avLst/>
            </a:prstGeom>
            <a:noFill/>
            <a:ln w="19050">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05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
          <p:nvSpPr>
            <p:cNvPr id="64" name="Line 21">
              <a:extLst>
                <a:ext uri="{FF2B5EF4-FFF2-40B4-BE49-F238E27FC236}">
                  <a16:creationId xmlns:a16="http://schemas.microsoft.com/office/drawing/2014/main" id="{E3D5975A-D204-D047-91DC-FE8A65BBCCE9}"/>
                </a:ext>
              </a:extLst>
            </p:cNvPr>
            <p:cNvSpPr>
              <a:spLocks noChangeShapeType="1"/>
            </p:cNvSpPr>
            <p:nvPr/>
          </p:nvSpPr>
          <p:spPr bwMode="auto">
            <a:xfrm flipH="1" flipV="1">
              <a:off x="6303735" y="2814187"/>
              <a:ext cx="4763" cy="777875"/>
            </a:xfrm>
            <a:prstGeom prst="line">
              <a:avLst/>
            </a:prstGeom>
            <a:noFill/>
            <a:ln w="19050">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05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grpSp>
          <p:nvGrpSpPr>
            <p:cNvPr id="65" name="Group 64">
              <a:extLst>
                <a:ext uri="{FF2B5EF4-FFF2-40B4-BE49-F238E27FC236}">
                  <a16:creationId xmlns:a16="http://schemas.microsoft.com/office/drawing/2014/main" id="{067C1EE2-2B96-F74C-A327-2DFC2DFC62BA}"/>
                </a:ext>
              </a:extLst>
            </p:cNvPr>
            <p:cNvGrpSpPr/>
            <p:nvPr/>
          </p:nvGrpSpPr>
          <p:grpSpPr>
            <a:xfrm>
              <a:off x="6113100" y="2788385"/>
              <a:ext cx="7264695" cy="1048460"/>
              <a:chOff x="6113100" y="2788385"/>
              <a:chExt cx="7264695" cy="1048460"/>
            </a:xfrm>
          </p:grpSpPr>
          <p:sp>
            <p:nvSpPr>
              <p:cNvPr id="67" name="Text Box 22">
                <a:extLst>
                  <a:ext uri="{FF2B5EF4-FFF2-40B4-BE49-F238E27FC236}">
                    <a16:creationId xmlns:a16="http://schemas.microsoft.com/office/drawing/2014/main" id="{2E8A978C-B58F-724E-97B2-2FB3E91F6385}"/>
                  </a:ext>
                </a:extLst>
              </p:cNvPr>
              <p:cNvSpPr txBox="1">
                <a:spLocks noChangeArrowheads="1"/>
              </p:cNvSpPr>
              <p:nvPr/>
            </p:nvSpPr>
            <p:spPr bwMode="auto">
              <a:xfrm>
                <a:off x="6113100" y="2788385"/>
                <a:ext cx="2293763" cy="524776"/>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Arial" charset="0"/>
                    <a:ea typeface="ＭＳ Ｐゴシック" charset="0"/>
                    <a:cs typeface="+mn-cs"/>
                  </a:rPr>
                  <a:t>receive window</a:t>
                </a:r>
              </a:p>
            </p:txBody>
          </p:sp>
          <p:sp>
            <p:nvSpPr>
              <p:cNvPr id="68" name="Text Box 49">
                <a:extLst>
                  <a:ext uri="{FF2B5EF4-FFF2-40B4-BE49-F238E27FC236}">
                    <a16:creationId xmlns:a16="http://schemas.microsoft.com/office/drawing/2014/main" id="{4311B6E6-847F-7C42-98B1-9875A91D17B3}"/>
                  </a:ext>
                </a:extLst>
              </p:cNvPr>
              <p:cNvSpPr txBox="1">
                <a:spLocks noChangeArrowheads="1"/>
              </p:cNvSpPr>
              <p:nvPr/>
            </p:nvSpPr>
            <p:spPr bwMode="auto">
              <a:xfrm>
                <a:off x="8724899" y="2847114"/>
                <a:ext cx="4652896" cy="989731"/>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a:ea typeface="ＭＳ Ｐゴシック" charset="0"/>
                    <a:cs typeface="+mn-cs"/>
                  </a:rPr>
                  <a:t>flow control: </a:t>
                </a:r>
                <a:r>
                  <a:rPr kumimoji="0" lang="en-US" sz="1600" b="0" i="0" u="none" strike="noStrike" kern="1200" cap="none" spc="0" normalizeH="0" baseline="0" noProof="0" dirty="0">
                    <a:ln>
                      <a:noFill/>
                    </a:ln>
                    <a:solidFill>
                      <a:srgbClr val="000000"/>
                    </a:solidFill>
                    <a:effectLst/>
                    <a:uLnTx/>
                    <a:uFillTx/>
                    <a:latin typeface="Calibri" panose="020F0502020204030204"/>
                    <a:ea typeface="ＭＳ Ｐゴシック" charset="0"/>
                    <a:cs typeface="+mn-cs"/>
                  </a:rPr>
                  <a:t># bytes receiver willing to accept</a:t>
                </a:r>
                <a:endParaRPr kumimoji="0" lang="en-US" sz="1800" b="0" i="0" u="none" strike="noStrike" kern="1200" cap="none" spc="0" normalizeH="0" baseline="0" noProof="0" dirty="0">
                  <a:ln>
                    <a:noFill/>
                  </a:ln>
                  <a:solidFill>
                    <a:srgbClr val="000000"/>
                  </a:solidFill>
                  <a:effectLst/>
                  <a:uLnTx/>
                  <a:uFillTx/>
                  <a:latin typeface="Calibri" panose="020F0502020204030204"/>
                  <a:ea typeface="ＭＳ Ｐゴシック" charset="0"/>
                  <a:cs typeface="+mn-cs"/>
                </a:endParaRPr>
              </a:p>
            </p:txBody>
          </p:sp>
          <p:sp>
            <p:nvSpPr>
              <p:cNvPr id="69" name="Line 53">
                <a:extLst>
                  <a:ext uri="{FF2B5EF4-FFF2-40B4-BE49-F238E27FC236}">
                    <a16:creationId xmlns:a16="http://schemas.microsoft.com/office/drawing/2014/main" id="{1B19FC7E-F3A0-3F49-A0E5-0BD2B4FBCBD0}"/>
                  </a:ext>
                </a:extLst>
              </p:cNvPr>
              <p:cNvSpPr>
                <a:spLocks noChangeShapeType="1"/>
              </p:cNvSpPr>
              <p:nvPr/>
            </p:nvSpPr>
            <p:spPr bwMode="auto">
              <a:xfrm flipH="1">
                <a:off x="8142852" y="3044701"/>
                <a:ext cx="582048" cy="0"/>
              </a:xfrm>
              <a:prstGeom prst="line">
                <a:avLst/>
              </a:prstGeom>
              <a:noFill/>
              <a:ln w="19050">
                <a:solidFill>
                  <a:srgbClr val="C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050" b="0" i="0" u="none" strike="noStrike" kern="1200" cap="none" spc="0" normalizeH="0" baseline="0" noProof="0" dirty="0">
                  <a:ln>
                    <a:noFill/>
                  </a:ln>
                  <a:solidFill>
                    <a:srgbClr val="000000"/>
                  </a:solidFill>
                  <a:effectLst/>
                  <a:uLnTx/>
                  <a:uFillTx/>
                  <a:latin typeface="Tahoma" charset="0"/>
                  <a:ea typeface="ＭＳ Ｐゴシック" charset="0"/>
                  <a:cs typeface="+mn-cs"/>
                </a:endParaRPr>
              </a:p>
            </p:txBody>
          </p:sp>
        </p:grpSp>
        <p:sp>
          <p:nvSpPr>
            <p:cNvPr id="66" name="Line 10">
              <a:extLst>
                <a:ext uri="{FF2B5EF4-FFF2-40B4-BE49-F238E27FC236}">
                  <a16:creationId xmlns:a16="http://schemas.microsoft.com/office/drawing/2014/main" id="{C66942C1-B5F2-CD48-AEFD-79309840AF0C}"/>
                </a:ext>
              </a:extLst>
            </p:cNvPr>
            <p:cNvSpPr>
              <a:spLocks noChangeShapeType="1"/>
            </p:cNvSpPr>
            <p:nvPr/>
          </p:nvSpPr>
          <p:spPr bwMode="auto">
            <a:xfrm flipH="1" flipV="1">
              <a:off x="6289447" y="1679374"/>
              <a:ext cx="1761" cy="365184"/>
            </a:xfrm>
            <a:prstGeom prst="line">
              <a:avLst/>
            </a:prstGeom>
            <a:noFill/>
            <a:ln w="19050">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05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grpSp>
      <p:sp>
        <p:nvSpPr>
          <p:cNvPr id="70" name="Slide Number Placeholder 2">
            <a:extLst>
              <a:ext uri="{FF2B5EF4-FFF2-40B4-BE49-F238E27FC236}">
                <a16:creationId xmlns:a16="http://schemas.microsoft.com/office/drawing/2014/main" id="{3A4399FC-22AC-CD4F-9984-791C62C984F2}"/>
              </a:ext>
            </a:extLst>
          </p:cNvPr>
          <p:cNvSpPr>
            <a:spLocks noGrp="1"/>
          </p:cNvSpPr>
          <p:nvPr>
            <p:ph type="sldNum" sz="quarter" idx="4"/>
          </p:nvPr>
        </p:nvSpPr>
        <p:spPr>
          <a:xfrm>
            <a:off x="9219616" y="6443089"/>
            <a:ext cx="2743200" cy="365125"/>
          </a:xfrm>
        </p:spPr>
        <p:txBody>
          <a:bodyPr/>
          <a:lstStyle/>
          <a:p>
            <a:r>
              <a:rPr lang="en-US" dirty="0"/>
              <a:t>Transport Layer: 3-</a:t>
            </a:r>
            <a:fld id="{C4204591-24BD-A542-B9D5-F8D8A88D2FEE}" type="slidenum">
              <a:rPr lang="en-US" smtClean="0"/>
              <a:pPr/>
              <a:t>19</a:t>
            </a:fld>
            <a:endParaRPr lang="en-US" dirty="0"/>
          </a:p>
        </p:txBody>
      </p:sp>
    </p:spTree>
    <p:extLst>
      <p:ext uri="{BB962C8B-B14F-4D97-AF65-F5344CB8AC3E}">
        <p14:creationId xmlns:p14="http://schemas.microsoft.com/office/powerpoint/2010/main" val="859008616"/>
      </p:ext>
    </p:extLst>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8691" y="289325"/>
            <a:ext cx="10515600" cy="894622"/>
          </a:xfrm>
        </p:spPr>
        <p:txBody>
          <a:bodyPr/>
          <a:lstStyle/>
          <a:p>
            <a:r>
              <a:rPr lang="en-US" altLang="en-US" dirty="0">
                <a:cs typeface="Calibri" panose="020F0502020204030204" pitchFamily="34" charset="0"/>
              </a:rPr>
              <a:t>Chapter 3: roadmap</a:t>
            </a:r>
            <a:endParaRPr lang="en-US" dirty="0"/>
          </a:p>
        </p:txBody>
      </p:sp>
      <p:sp>
        <p:nvSpPr>
          <p:cNvPr id="9" name="Rectangle 4">
            <a:extLst>
              <a:ext uri="{FF2B5EF4-FFF2-40B4-BE49-F238E27FC236}">
                <a16:creationId xmlns:a16="http://schemas.microsoft.com/office/drawing/2014/main" id="{55AB9D8D-7F05-094B-8DA6-3095A7A7A096}"/>
              </a:ext>
            </a:extLst>
          </p:cNvPr>
          <p:cNvSpPr>
            <a:spLocks noGrp="1" noChangeArrowheads="1"/>
          </p:cNvSpPr>
          <p:nvPr>
            <p:ph sz="half" idx="2"/>
          </p:nvPr>
        </p:nvSpPr>
        <p:spPr>
          <a:xfrm>
            <a:off x="798690" y="1183946"/>
            <a:ext cx="6618109" cy="5624267"/>
          </a:xfrm>
        </p:spPr>
        <p:txBody>
          <a:bodyPr>
            <a:normAutofit/>
          </a:bodyPr>
          <a:lstStyle/>
          <a:p>
            <a:pPr marL="403225" indent="-285750">
              <a:spcBef>
                <a:spcPts val="800"/>
              </a:spcBef>
              <a:buClr>
                <a:schemeClr val="bg1">
                  <a:lumMod val="75000"/>
                </a:schemeClr>
              </a:buClr>
            </a:pPr>
            <a:r>
              <a:rPr lang="en-US" altLang="en-US" sz="3200" dirty="0">
                <a:solidFill>
                  <a:schemeClr val="bg1">
                    <a:lumMod val="75000"/>
                  </a:schemeClr>
                </a:solidFill>
                <a:cs typeface="Calibri" panose="020F0502020204030204" pitchFamily="34" charset="0"/>
              </a:rPr>
              <a:t>Transport-layer services</a:t>
            </a:r>
          </a:p>
          <a:p>
            <a:pPr marL="403225" indent="-285750">
              <a:spcBef>
                <a:spcPts val="800"/>
              </a:spcBef>
              <a:buClr>
                <a:schemeClr val="bg1">
                  <a:lumMod val="75000"/>
                </a:schemeClr>
              </a:buClr>
            </a:pPr>
            <a:r>
              <a:rPr lang="en-US" altLang="en-US" sz="3200" dirty="0">
                <a:solidFill>
                  <a:schemeClr val="bg1">
                    <a:lumMod val="75000"/>
                  </a:schemeClr>
                </a:solidFill>
                <a:cs typeface="Calibri" panose="020F0502020204030204" pitchFamily="34" charset="0"/>
              </a:rPr>
              <a:t>Multiplexing and demultiplexing</a:t>
            </a:r>
          </a:p>
          <a:p>
            <a:pPr marL="403225" indent="-285750">
              <a:spcBef>
                <a:spcPts val="800"/>
              </a:spcBef>
              <a:buClr>
                <a:schemeClr val="bg1">
                  <a:lumMod val="75000"/>
                </a:schemeClr>
              </a:buClr>
            </a:pPr>
            <a:r>
              <a:rPr lang="en-US" altLang="en-US" sz="3200" dirty="0">
                <a:solidFill>
                  <a:schemeClr val="bg1">
                    <a:lumMod val="75000"/>
                  </a:schemeClr>
                </a:solidFill>
                <a:cs typeface="Calibri" panose="020F0502020204030204" pitchFamily="34" charset="0"/>
              </a:rPr>
              <a:t>Connectionless transport: UDP</a:t>
            </a:r>
          </a:p>
          <a:p>
            <a:pPr marL="403225" indent="-285750">
              <a:spcBef>
                <a:spcPts val="800"/>
              </a:spcBef>
            </a:pPr>
            <a:r>
              <a:rPr lang="en-US" sz="3200" dirty="0"/>
              <a:t>Connection-oriented transport: TCP</a:t>
            </a:r>
          </a:p>
          <a:p>
            <a:pPr marL="746125" lvl="1" indent="-288925">
              <a:buFont typeface="Arial"/>
              <a:buChar char="•"/>
              <a:defRPr/>
            </a:pPr>
            <a:r>
              <a:rPr lang="en-US" dirty="0"/>
              <a:t>segment structure</a:t>
            </a:r>
          </a:p>
          <a:p>
            <a:pPr marL="746125" lvl="1" indent="-288925">
              <a:buFont typeface="Arial"/>
              <a:buChar char="•"/>
              <a:defRPr/>
            </a:pPr>
            <a:r>
              <a:rPr lang="en-US" dirty="0"/>
              <a:t>reliable data transfer</a:t>
            </a:r>
          </a:p>
          <a:p>
            <a:pPr marL="746125" lvl="1" indent="-288925">
              <a:buFont typeface="Arial"/>
              <a:buChar char="•"/>
              <a:defRPr/>
            </a:pPr>
            <a:r>
              <a:rPr lang="en-US" dirty="0"/>
              <a:t>flow control</a:t>
            </a:r>
          </a:p>
          <a:p>
            <a:pPr marL="746125" lvl="1" indent="-288925">
              <a:buFont typeface="Arial"/>
              <a:buChar char="•"/>
              <a:defRPr/>
            </a:pPr>
            <a:r>
              <a:rPr lang="en-US" dirty="0"/>
              <a:t>connection management</a:t>
            </a:r>
            <a:endParaRPr lang="en-US" sz="3200" dirty="0"/>
          </a:p>
          <a:p>
            <a:pPr marL="403225" indent="-285750">
              <a:spcBef>
                <a:spcPts val="800"/>
              </a:spcBef>
              <a:buClr>
                <a:schemeClr val="bg1">
                  <a:lumMod val="75000"/>
                </a:schemeClr>
              </a:buClr>
            </a:pPr>
            <a:r>
              <a:rPr lang="en-US" sz="3200" dirty="0">
                <a:solidFill>
                  <a:schemeClr val="bg1">
                    <a:lumMod val="75000"/>
                  </a:schemeClr>
                </a:solidFill>
              </a:rPr>
              <a:t>Principles of congestion control</a:t>
            </a:r>
          </a:p>
          <a:p>
            <a:pPr marL="403225" indent="-285750">
              <a:spcBef>
                <a:spcPts val="800"/>
              </a:spcBef>
              <a:buClr>
                <a:schemeClr val="bg1">
                  <a:lumMod val="75000"/>
                </a:schemeClr>
              </a:buClr>
            </a:pPr>
            <a:r>
              <a:rPr lang="en-US" sz="3200" dirty="0">
                <a:solidFill>
                  <a:schemeClr val="bg1">
                    <a:lumMod val="75000"/>
                  </a:schemeClr>
                </a:solidFill>
              </a:rPr>
              <a:t>TCP congestion control</a:t>
            </a:r>
          </a:p>
          <a:p>
            <a:pPr eaLnBrk="1" hangingPunct="1">
              <a:buFont typeface="Wingdings" panose="05000000000000000000" pitchFamily="2" charset="2"/>
              <a:buNone/>
            </a:pPr>
            <a:endParaRPr lang="en-US" altLang="en-US" sz="2400" dirty="0"/>
          </a:p>
        </p:txBody>
      </p:sp>
      <p:sp>
        <p:nvSpPr>
          <p:cNvPr id="3" name="Slide Number Placeholder 2">
            <a:extLst>
              <a:ext uri="{FF2B5EF4-FFF2-40B4-BE49-F238E27FC236}">
                <a16:creationId xmlns:a16="http://schemas.microsoft.com/office/drawing/2014/main" id="{006FDDC9-958A-FA4C-8403-56ABF73A6F8E}"/>
              </a:ext>
            </a:extLst>
          </p:cNvPr>
          <p:cNvSpPr>
            <a:spLocks noGrp="1"/>
          </p:cNvSpPr>
          <p:nvPr>
            <p:ph type="sldNum" sz="quarter" idx="4"/>
          </p:nvPr>
        </p:nvSpPr>
        <p:spPr/>
        <p:txBody>
          <a:bodyPr/>
          <a:lstStyle/>
          <a:p>
            <a:r>
              <a:rPr lang="en-US" dirty="0"/>
              <a:t>Transport Layer: 3-</a:t>
            </a:r>
            <a:fld id="{C4204591-24BD-A542-B9D5-F8D8A88D2FEE}" type="slidenum">
              <a:rPr lang="en-US" smtClean="0"/>
              <a:pPr/>
              <a:t>2</a:t>
            </a:fld>
            <a:endParaRPr lang="en-US" dirty="0"/>
          </a:p>
        </p:txBody>
      </p:sp>
      <p:pic>
        <p:nvPicPr>
          <p:cNvPr id="6" name="Picture 5">
            <a:extLst>
              <a:ext uri="{FF2B5EF4-FFF2-40B4-BE49-F238E27FC236}">
                <a16:creationId xmlns:a16="http://schemas.microsoft.com/office/drawing/2014/main" id="{BC34935B-A6B2-0C48-9638-656FA430E71C}"/>
              </a:ext>
            </a:extLst>
          </p:cNvPr>
          <p:cNvPicPr>
            <a:picLocks noChangeAspect="1"/>
          </p:cNvPicPr>
          <p:nvPr/>
        </p:nvPicPr>
        <p:blipFill>
          <a:blip r:embed="rId3"/>
          <a:stretch>
            <a:fillRect/>
          </a:stretch>
        </p:blipFill>
        <p:spPr>
          <a:xfrm>
            <a:off x="7774329" y="1293471"/>
            <a:ext cx="3657600" cy="2743200"/>
          </a:xfrm>
          <a:prstGeom prst="rect">
            <a:avLst/>
          </a:prstGeom>
        </p:spPr>
      </p:pic>
    </p:spTree>
    <p:extLst>
      <p:ext uri="{BB962C8B-B14F-4D97-AF65-F5344CB8AC3E}">
        <p14:creationId xmlns:p14="http://schemas.microsoft.com/office/powerpoint/2010/main" val="13271627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8690" y="289325"/>
            <a:ext cx="11393310" cy="894622"/>
          </a:xfrm>
        </p:spPr>
        <p:txBody>
          <a:bodyPr>
            <a:normAutofit/>
          </a:bodyPr>
          <a:lstStyle/>
          <a:p>
            <a:r>
              <a:rPr lang="en-US" sz="4800" dirty="0"/>
              <a:t>TCP flow control</a:t>
            </a:r>
            <a:endParaRPr lang="en-US" sz="4400" b="0" dirty="0"/>
          </a:p>
        </p:txBody>
      </p:sp>
      <p:sp>
        <p:nvSpPr>
          <p:cNvPr id="137" name="Rectangle 72">
            <a:extLst>
              <a:ext uri="{FF2B5EF4-FFF2-40B4-BE49-F238E27FC236}">
                <a16:creationId xmlns:a16="http://schemas.microsoft.com/office/drawing/2014/main" id="{C267ED98-FBDB-D24C-A351-3097B056B078}"/>
              </a:ext>
            </a:extLst>
          </p:cNvPr>
          <p:cNvSpPr>
            <a:spLocks noChangeArrowheads="1"/>
          </p:cNvSpPr>
          <p:nvPr/>
        </p:nvSpPr>
        <p:spPr bwMode="auto">
          <a:xfrm>
            <a:off x="7848422" y="1084921"/>
            <a:ext cx="2524125" cy="3854450"/>
          </a:xfrm>
          <a:prstGeom prst="rect">
            <a:avLst/>
          </a:prstGeom>
          <a:solidFill>
            <a:srgbClr val="000099"/>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
        <p:nvSpPr>
          <p:cNvPr id="138" name="Freeform 32">
            <a:extLst>
              <a:ext uri="{FF2B5EF4-FFF2-40B4-BE49-F238E27FC236}">
                <a16:creationId xmlns:a16="http://schemas.microsoft.com/office/drawing/2014/main" id="{58EA8CF4-DBF4-E34D-8254-A77227811341}"/>
              </a:ext>
            </a:extLst>
          </p:cNvPr>
          <p:cNvSpPr>
            <a:spLocks/>
          </p:cNvSpPr>
          <p:nvPr/>
        </p:nvSpPr>
        <p:spPr bwMode="auto">
          <a:xfrm>
            <a:off x="10289997" y="1078571"/>
            <a:ext cx="581025" cy="4206875"/>
          </a:xfrm>
          <a:custGeom>
            <a:avLst/>
            <a:gdLst>
              <a:gd name="T0" fmla="*/ 2147483647 w 366"/>
              <a:gd name="T1" fmla="*/ 2147483647 h 1284"/>
              <a:gd name="T2" fmla="*/ 2147483647 w 366"/>
              <a:gd name="T3" fmla="*/ 0 h 1284"/>
              <a:gd name="T4" fmla="*/ 0 w 366"/>
              <a:gd name="T5" fmla="*/ 2147483647 h 1284"/>
              <a:gd name="T6" fmla="*/ 2147483647 w 366"/>
              <a:gd name="T7" fmla="*/ 2147483647 h 1284"/>
              <a:gd name="T8" fmla="*/ 2147483647 w 366"/>
              <a:gd name="T9" fmla="*/ 2147483647 h 12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6" h="1284">
                <a:moveTo>
                  <a:pt x="366" y="1278"/>
                </a:moveTo>
                <a:lnTo>
                  <a:pt x="12" y="0"/>
                </a:lnTo>
                <a:lnTo>
                  <a:pt x="0" y="1224"/>
                </a:lnTo>
                <a:lnTo>
                  <a:pt x="186" y="1284"/>
                </a:lnTo>
                <a:lnTo>
                  <a:pt x="366" y="1278"/>
                </a:lnTo>
                <a:close/>
              </a:path>
            </a:pathLst>
          </a:custGeom>
          <a:gradFill rotWithShape="1">
            <a:gsLst>
              <a:gs pos="0">
                <a:srgbClr val="B2B2B2"/>
              </a:gs>
              <a:gs pos="100000">
                <a:srgbClr val="FFFFFF"/>
              </a:gs>
            </a:gsLst>
            <a:lin ang="0" scaled="1"/>
          </a:gradFill>
          <a:ln w="9525">
            <a:solidFill>
              <a:srgbClr val="DDDDDD"/>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39" name="Rectangle 40">
            <a:extLst>
              <a:ext uri="{FF2B5EF4-FFF2-40B4-BE49-F238E27FC236}">
                <a16:creationId xmlns:a16="http://schemas.microsoft.com/office/drawing/2014/main" id="{8F576ED5-5855-F048-B4BB-75BF51C27D5C}"/>
              </a:ext>
            </a:extLst>
          </p:cNvPr>
          <p:cNvSpPr>
            <a:spLocks noChangeArrowheads="1"/>
          </p:cNvSpPr>
          <p:nvPr/>
        </p:nvSpPr>
        <p:spPr bwMode="auto">
          <a:xfrm>
            <a:off x="7762697" y="1186521"/>
            <a:ext cx="2533650" cy="3814762"/>
          </a:xfrm>
          <a:prstGeom prst="rect">
            <a:avLst/>
          </a:prstGeom>
          <a:solidFill>
            <a:srgbClr val="FFFFFF"/>
          </a:solidFill>
          <a:ln w="19050">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
        <p:nvSpPr>
          <p:cNvPr id="140" name="Oval 31">
            <a:extLst>
              <a:ext uri="{FF2B5EF4-FFF2-40B4-BE49-F238E27FC236}">
                <a16:creationId xmlns:a16="http://schemas.microsoft.com/office/drawing/2014/main" id="{E56CABC0-9BC4-164D-8001-714872CF7127}"/>
              </a:ext>
            </a:extLst>
          </p:cNvPr>
          <p:cNvSpPr>
            <a:spLocks noChangeArrowheads="1"/>
          </p:cNvSpPr>
          <p:nvPr/>
        </p:nvSpPr>
        <p:spPr bwMode="auto">
          <a:xfrm>
            <a:off x="8302447" y="1243671"/>
            <a:ext cx="1377950" cy="596900"/>
          </a:xfrm>
          <a:prstGeom prst="ellipse">
            <a:avLst/>
          </a:prstGeom>
          <a:solidFill>
            <a:srgbClr val="CCFFFF"/>
          </a:solidFill>
          <a:ln w="9525">
            <a:solidFill>
              <a:srgbClr val="000000"/>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dirty="0">
                <a:ln>
                  <a:noFill/>
                </a:ln>
                <a:solidFill>
                  <a:srgbClr val="000000"/>
                </a:solidFill>
                <a:effectLst/>
                <a:uLnTx/>
                <a:uFillTx/>
                <a:latin typeface="Arial" charset="0"/>
                <a:ea typeface="ＭＳ Ｐゴシック" charset="0"/>
                <a:cs typeface="+mn-cs"/>
              </a:rPr>
              <a:t>application</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dirty="0">
                <a:ln>
                  <a:noFill/>
                </a:ln>
                <a:solidFill>
                  <a:srgbClr val="000000"/>
                </a:solidFill>
                <a:effectLst/>
                <a:uLnTx/>
                <a:uFillTx/>
                <a:latin typeface="Arial" charset="0"/>
                <a:ea typeface="ＭＳ Ｐゴシック" charset="0"/>
                <a:cs typeface="+mn-cs"/>
              </a:rPr>
              <a:t>process</a:t>
            </a:r>
          </a:p>
        </p:txBody>
      </p:sp>
      <p:grpSp>
        <p:nvGrpSpPr>
          <p:cNvPr id="141" name="Group 47">
            <a:extLst>
              <a:ext uri="{FF2B5EF4-FFF2-40B4-BE49-F238E27FC236}">
                <a16:creationId xmlns:a16="http://schemas.microsoft.com/office/drawing/2014/main" id="{02602D35-C64D-9445-8BEF-315190C777FA}"/>
              </a:ext>
            </a:extLst>
          </p:cNvPr>
          <p:cNvGrpSpPr>
            <a:grpSpLocks/>
          </p:cNvGrpSpPr>
          <p:nvPr/>
        </p:nvGrpSpPr>
        <p:grpSpPr bwMode="auto">
          <a:xfrm>
            <a:off x="8070672" y="2312058"/>
            <a:ext cx="1795463" cy="688975"/>
            <a:chOff x="1173" y="2345"/>
            <a:chExt cx="1131" cy="434"/>
          </a:xfrm>
        </p:grpSpPr>
        <p:sp>
          <p:nvSpPr>
            <p:cNvPr id="142" name="Rectangle 44">
              <a:extLst>
                <a:ext uri="{FF2B5EF4-FFF2-40B4-BE49-F238E27FC236}">
                  <a16:creationId xmlns:a16="http://schemas.microsoft.com/office/drawing/2014/main" id="{92C6A498-BA40-944E-B932-C93263DCC5C7}"/>
                </a:ext>
              </a:extLst>
            </p:cNvPr>
            <p:cNvSpPr>
              <a:spLocks noChangeArrowheads="1"/>
            </p:cNvSpPr>
            <p:nvPr/>
          </p:nvSpPr>
          <p:spPr bwMode="auto">
            <a:xfrm>
              <a:off x="1173" y="2345"/>
              <a:ext cx="1131" cy="434"/>
            </a:xfrm>
            <a:prstGeom prst="rect">
              <a:avLst/>
            </a:prstGeom>
            <a:solidFill>
              <a:srgbClr val="0000A8"/>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
          <p:nvSpPr>
            <p:cNvPr id="143" name="Text Box 46">
              <a:extLst>
                <a:ext uri="{FF2B5EF4-FFF2-40B4-BE49-F238E27FC236}">
                  <a16:creationId xmlns:a16="http://schemas.microsoft.com/office/drawing/2014/main" id="{ED90C8EB-7D14-B54F-AC97-04DAEC25D0A4}"/>
                </a:ext>
              </a:extLst>
            </p:cNvPr>
            <p:cNvSpPr txBox="1">
              <a:spLocks noChangeArrowheads="1"/>
            </p:cNvSpPr>
            <p:nvPr/>
          </p:nvSpPr>
          <p:spPr bwMode="auto">
            <a:xfrm>
              <a:off x="1235" y="2368"/>
              <a:ext cx="995" cy="36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dirty="0">
                  <a:ln>
                    <a:noFill/>
                  </a:ln>
                  <a:solidFill>
                    <a:prstClr val="white">
                      <a:lumMod val="95000"/>
                    </a:prstClr>
                  </a:solidFill>
                  <a:effectLst/>
                  <a:uLnTx/>
                  <a:uFillTx/>
                  <a:latin typeface="Tahoma" charset="0"/>
                  <a:ea typeface="ＭＳ Ｐゴシック" charset="0"/>
                  <a:cs typeface="+mn-cs"/>
                </a:rPr>
                <a:t>TCP socket</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dirty="0">
                  <a:ln>
                    <a:noFill/>
                  </a:ln>
                  <a:solidFill>
                    <a:prstClr val="white">
                      <a:lumMod val="95000"/>
                    </a:prstClr>
                  </a:solidFill>
                  <a:effectLst/>
                  <a:uLnTx/>
                  <a:uFillTx/>
                  <a:latin typeface="Tahoma" charset="0"/>
                  <a:ea typeface="ＭＳ Ｐゴシック" charset="0"/>
                  <a:cs typeface="+mn-cs"/>
                </a:rPr>
                <a:t>receiver buffers</a:t>
              </a:r>
            </a:p>
          </p:txBody>
        </p:sp>
      </p:grpSp>
      <p:sp>
        <p:nvSpPr>
          <p:cNvPr id="144" name="Oval 48">
            <a:extLst>
              <a:ext uri="{FF2B5EF4-FFF2-40B4-BE49-F238E27FC236}">
                <a16:creationId xmlns:a16="http://schemas.microsoft.com/office/drawing/2014/main" id="{0742E955-8C93-5F47-BE4B-8E6ACFB2E75E}"/>
              </a:ext>
            </a:extLst>
          </p:cNvPr>
          <p:cNvSpPr>
            <a:spLocks noChangeArrowheads="1"/>
          </p:cNvSpPr>
          <p:nvPr/>
        </p:nvSpPr>
        <p:spPr bwMode="auto">
          <a:xfrm>
            <a:off x="8238947" y="3335996"/>
            <a:ext cx="1562100" cy="596900"/>
          </a:xfrm>
          <a:prstGeom prst="ellipse">
            <a:avLst/>
          </a:prstGeom>
          <a:solidFill>
            <a:srgbClr val="CCFFFF"/>
          </a:solidFill>
          <a:ln w="9525">
            <a:solidFill>
              <a:srgbClr val="000000"/>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Arial" charset="0"/>
              <a:ea typeface="ＭＳ Ｐゴシック" charset="0"/>
              <a:cs typeface="+mn-cs"/>
            </a:endParaRPr>
          </a:p>
        </p:txBody>
      </p:sp>
      <p:sp>
        <p:nvSpPr>
          <p:cNvPr id="145" name="Text Box 64">
            <a:extLst>
              <a:ext uri="{FF2B5EF4-FFF2-40B4-BE49-F238E27FC236}">
                <a16:creationId xmlns:a16="http://schemas.microsoft.com/office/drawing/2014/main" id="{FCF30813-93D4-B644-BB9A-DEC80D916306}"/>
              </a:ext>
            </a:extLst>
          </p:cNvPr>
          <p:cNvSpPr txBox="1">
            <a:spLocks noChangeArrowheads="1"/>
          </p:cNvSpPr>
          <p:nvPr/>
        </p:nvSpPr>
        <p:spPr bwMode="auto">
          <a:xfrm>
            <a:off x="8745360" y="3364839"/>
            <a:ext cx="559769" cy="5232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Tahoma" charset="0"/>
                <a:ea typeface="ＭＳ Ｐゴシック" charset="0"/>
                <a:cs typeface="+mn-cs"/>
              </a:rPr>
              <a:t>TCP</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Tahoma" charset="0"/>
                <a:ea typeface="ＭＳ Ｐゴシック" charset="0"/>
                <a:cs typeface="+mn-cs"/>
              </a:rPr>
              <a:t>code</a:t>
            </a:r>
          </a:p>
        </p:txBody>
      </p:sp>
      <p:sp>
        <p:nvSpPr>
          <p:cNvPr id="146" name="Oval 65">
            <a:extLst>
              <a:ext uri="{FF2B5EF4-FFF2-40B4-BE49-F238E27FC236}">
                <a16:creationId xmlns:a16="http://schemas.microsoft.com/office/drawing/2014/main" id="{6BD69667-2B04-344B-AF15-D9A7175F3571}"/>
              </a:ext>
            </a:extLst>
          </p:cNvPr>
          <p:cNvSpPr>
            <a:spLocks noChangeArrowheads="1"/>
          </p:cNvSpPr>
          <p:nvPr/>
        </p:nvSpPr>
        <p:spPr bwMode="auto">
          <a:xfrm>
            <a:off x="8246885" y="4321833"/>
            <a:ext cx="1562100" cy="596900"/>
          </a:xfrm>
          <a:prstGeom prst="ellipse">
            <a:avLst/>
          </a:prstGeom>
          <a:solidFill>
            <a:srgbClr val="CCFFFF"/>
          </a:solidFill>
          <a:ln w="9525">
            <a:solidFill>
              <a:srgbClr val="000000"/>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Arial" charset="0"/>
              <a:ea typeface="ＭＳ Ｐゴシック" charset="0"/>
              <a:cs typeface="+mn-cs"/>
            </a:endParaRPr>
          </a:p>
        </p:txBody>
      </p:sp>
      <p:sp>
        <p:nvSpPr>
          <p:cNvPr id="147" name="Text Box 66">
            <a:extLst>
              <a:ext uri="{FF2B5EF4-FFF2-40B4-BE49-F238E27FC236}">
                <a16:creationId xmlns:a16="http://schemas.microsoft.com/office/drawing/2014/main" id="{19C3DDC5-2A06-B840-8A80-61FECF597774}"/>
              </a:ext>
            </a:extLst>
          </p:cNvPr>
          <p:cNvSpPr txBox="1">
            <a:spLocks noChangeArrowheads="1"/>
          </p:cNvSpPr>
          <p:nvPr/>
        </p:nvSpPr>
        <p:spPr bwMode="auto">
          <a:xfrm>
            <a:off x="8731699" y="4354979"/>
            <a:ext cx="559769" cy="5232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Tahoma" charset="0"/>
                <a:ea typeface="ＭＳ Ｐゴシック" charset="0"/>
                <a:cs typeface="+mn-cs"/>
              </a:rPr>
              <a:t>IP</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Tahoma" charset="0"/>
                <a:ea typeface="ＭＳ Ｐゴシック" charset="0"/>
                <a:cs typeface="+mn-cs"/>
              </a:rPr>
              <a:t>code</a:t>
            </a:r>
          </a:p>
        </p:txBody>
      </p:sp>
      <p:sp>
        <p:nvSpPr>
          <p:cNvPr id="149" name="Line 68">
            <a:extLst>
              <a:ext uri="{FF2B5EF4-FFF2-40B4-BE49-F238E27FC236}">
                <a16:creationId xmlns:a16="http://schemas.microsoft.com/office/drawing/2014/main" id="{68A5AD3F-8561-BA43-8CCB-23369CB3F10B}"/>
              </a:ext>
            </a:extLst>
          </p:cNvPr>
          <p:cNvSpPr>
            <a:spLocks noChangeShapeType="1"/>
          </p:cNvSpPr>
          <p:nvPr/>
        </p:nvSpPr>
        <p:spPr bwMode="auto">
          <a:xfrm>
            <a:off x="7756347" y="4071008"/>
            <a:ext cx="2546350" cy="0"/>
          </a:xfrm>
          <a:prstGeom prst="line">
            <a:avLst/>
          </a:prstGeom>
          <a:noFill/>
          <a:ln w="19050">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
        <p:nvSpPr>
          <p:cNvPr id="150" name="Line 69">
            <a:extLst>
              <a:ext uri="{FF2B5EF4-FFF2-40B4-BE49-F238E27FC236}">
                <a16:creationId xmlns:a16="http://schemas.microsoft.com/office/drawing/2014/main" id="{069D68E8-3A07-7842-BBE3-A83C41548FBA}"/>
              </a:ext>
            </a:extLst>
          </p:cNvPr>
          <p:cNvSpPr>
            <a:spLocks noChangeShapeType="1"/>
          </p:cNvSpPr>
          <p:nvPr/>
        </p:nvSpPr>
        <p:spPr bwMode="auto">
          <a:xfrm>
            <a:off x="7769047" y="2219983"/>
            <a:ext cx="2546350" cy="0"/>
          </a:xfrm>
          <a:prstGeom prst="line">
            <a:avLst/>
          </a:prstGeom>
          <a:noFill/>
          <a:ln w="19050">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grpSp>
        <p:nvGrpSpPr>
          <p:cNvPr id="151" name="Group 56">
            <a:extLst>
              <a:ext uri="{FF2B5EF4-FFF2-40B4-BE49-F238E27FC236}">
                <a16:creationId xmlns:a16="http://schemas.microsoft.com/office/drawing/2014/main" id="{9D087FDD-1E50-B54A-BAF1-08F2E9EB032C}"/>
              </a:ext>
            </a:extLst>
          </p:cNvPr>
          <p:cNvGrpSpPr>
            <a:grpSpLocks/>
          </p:cNvGrpSpPr>
          <p:nvPr/>
        </p:nvGrpSpPr>
        <p:grpSpPr bwMode="auto">
          <a:xfrm>
            <a:off x="8745360" y="2104096"/>
            <a:ext cx="533400" cy="206375"/>
            <a:chOff x="2003" y="1816"/>
            <a:chExt cx="336" cy="130"/>
          </a:xfrm>
        </p:grpSpPr>
        <p:sp>
          <p:nvSpPr>
            <p:cNvPr id="152" name="Rectangle 16">
              <a:extLst>
                <a:ext uri="{FF2B5EF4-FFF2-40B4-BE49-F238E27FC236}">
                  <a16:creationId xmlns:a16="http://schemas.microsoft.com/office/drawing/2014/main" id="{4802C0EA-E5A8-E447-A8F6-A96701A0BAC0}"/>
                </a:ext>
              </a:extLst>
            </p:cNvPr>
            <p:cNvSpPr>
              <a:spLocks noChangeArrowheads="1"/>
            </p:cNvSpPr>
            <p:nvPr/>
          </p:nvSpPr>
          <p:spPr bwMode="auto">
            <a:xfrm>
              <a:off x="2003" y="1816"/>
              <a:ext cx="336" cy="130"/>
            </a:xfrm>
            <a:prstGeom prst="rect">
              <a:avLst/>
            </a:prstGeom>
            <a:solidFill>
              <a:srgbClr val="FFFF00"/>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
          <p:nvSpPr>
            <p:cNvPr id="153" name="Rectangle 17">
              <a:extLst>
                <a:ext uri="{FF2B5EF4-FFF2-40B4-BE49-F238E27FC236}">
                  <a16:creationId xmlns:a16="http://schemas.microsoft.com/office/drawing/2014/main" id="{620EA98C-EF38-184B-A03B-82616FCB9AE2}"/>
                </a:ext>
              </a:extLst>
            </p:cNvPr>
            <p:cNvSpPr>
              <a:spLocks noChangeArrowheads="1"/>
            </p:cNvSpPr>
            <p:nvPr/>
          </p:nvSpPr>
          <p:spPr bwMode="auto">
            <a:xfrm>
              <a:off x="2105" y="1833"/>
              <a:ext cx="110" cy="99"/>
            </a:xfrm>
            <a:prstGeom prst="rect">
              <a:avLst/>
            </a:prstGeom>
            <a:solidFill>
              <a:srgbClr val="FFFFFF"/>
            </a:solidFill>
            <a:ln w="9525">
              <a:solidFill>
                <a:srgbClr val="CC99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
          <p:nvSpPr>
            <p:cNvPr id="154" name="Rectangle 18">
              <a:extLst>
                <a:ext uri="{FF2B5EF4-FFF2-40B4-BE49-F238E27FC236}">
                  <a16:creationId xmlns:a16="http://schemas.microsoft.com/office/drawing/2014/main" id="{1C3BBD2A-6ACC-C349-BDA8-0843C2DEA508}"/>
                </a:ext>
              </a:extLst>
            </p:cNvPr>
            <p:cNvSpPr>
              <a:spLocks noChangeArrowheads="1"/>
            </p:cNvSpPr>
            <p:nvPr/>
          </p:nvSpPr>
          <p:spPr bwMode="auto">
            <a:xfrm>
              <a:off x="2229" y="1891"/>
              <a:ext cx="29" cy="35"/>
            </a:xfrm>
            <a:prstGeom prst="rect">
              <a:avLst/>
            </a:prstGeom>
            <a:solidFill>
              <a:srgbClr val="CC9900"/>
            </a:solidFill>
            <a:ln w="9525">
              <a:solidFill>
                <a:srgbClr val="CC99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
          <p:nvSpPr>
            <p:cNvPr id="155" name="Rectangle 19">
              <a:extLst>
                <a:ext uri="{FF2B5EF4-FFF2-40B4-BE49-F238E27FC236}">
                  <a16:creationId xmlns:a16="http://schemas.microsoft.com/office/drawing/2014/main" id="{96FBD4A2-E799-8F4F-9D14-53FD99E5BFAA}"/>
                </a:ext>
              </a:extLst>
            </p:cNvPr>
            <p:cNvSpPr>
              <a:spLocks noChangeArrowheads="1"/>
            </p:cNvSpPr>
            <p:nvPr/>
          </p:nvSpPr>
          <p:spPr bwMode="auto">
            <a:xfrm>
              <a:off x="2058" y="1892"/>
              <a:ext cx="29" cy="35"/>
            </a:xfrm>
            <a:prstGeom prst="rect">
              <a:avLst/>
            </a:prstGeom>
            <a:solidFill>
              <a:srgbClr val="CC9900"/>
            </a:solidFill>
            <a:ln w="9525">
              <a:solidFill>
                <a:srgbClr val="CC99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grpSp>
      <p:sp>
        <p:nvSpPr>
          <p:cNvPr id="165" name="Text Box 103">
            <a:extLst>
              <a:ext uri="{FF2B5EF4-FFF2-40B4-BE49-F238E27FC236}">
                <a16:creationId xmlns:a16="http://schemas.microsoft.com/office/drawing/2014/main" id="{4ECF9189-0AD6-144B-8167-6762F7B3E868}"/>
              </a:ext>
            </a:extLst>
          </p:cNvPr>
          <p:cNvSpPr txBox="1">
            <a:spLocks noChangeArrowheads="1"/>
          </p:cNvSpPr>
          <p:nvPr/>
        </p:nvSpPr>
        <p:spPr bwMode="auto">
          <a:xfrm>
            <a:off x="7549972" y="5823520"/>
            <a:ext cx="2714625"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0" cap="none" spc="0" normalizeH="0" baseline="0" noProof="0" dirty="0">
                <a:ln>
                  <a:noFill/>
                </a:ln>
                <a:solidFill>
                  <a:srgbClr val="000000"/>
                </a:solidFill>
                <a:effectLst/>
                <a:uLnTx/>
                <a:uFillTx/>
                <a:latin typeface="Tahoma" charset="0"/>
                <a:ea typeface="ＭＳ Ｐゴシック" charset="0"/>
                <a:cs typeface="+mn-cs"/>
              </a:rPr>
              <a:t>receiver protocol stack</a:t>
            </a:r>
          </a:p>
        </p:txBody>
      </p:sp>
      <p:sp>
        <p:nvSpPr>
          <p:cNvPr id="169" name="Line 115">
            <a:extLst>
              <a:ext uri="{FF2B5EF4-FFF2-40B4-BE49-F238E27FC236}">
                <a16:creationId xmlns:a16="http://schemas.microsoft.com/office/drawing/2014/main" id="{ABF785A9-86A1-6E46-9624-CABBC5E29FA3}"/>
              </a:ext>
            </a:extLst>
          </p:cNvPr>
          <p:cNvSpPr>
            <a:spLocks noChangeShapeType="1"/>
          </p:cNvSpPr>
          <p:nvPr/>
        </p:nvSpPr>
        <p:spPr bwMode="auto">
          <a:xfrm>
            <a:off x="8790777" y="5419835"/>
            <a:ext cx="0" cy="349250"/>
          </a:xfrm>
          <a:prstGeom prst="line">
            <a:avLst/>
          </a:prstGeom>
          <a:noFill/>
          <a:ln w="28575">
            <a:solidFill>
              <a:srgbClr val="CC0000"/>
            </a:solidFill>
            <a:prstDash val="dash"/>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Tahoma" charset="0"/>
              <a:ea typeface="ＭＳ Ｐゴシック" charset="0"/>
              <a:cs typeface="+mn-cs"/>
            </a:endParaRPr>
          </a:p>
        </p:txBody>
      </p:sp>
      <p:sp>
        <p:nvSpPr>
          <p:cNvPr id="171" name="Line 118">
            <a:extLst>
              <a:ext uri="{FF2B5EF4-FFF2-40B4-BE49-F238E27FC236}">
                <a16:creationId xmlns:a16="http://schemas.microsoft.com/office/drawing/2014/main" id="{5E5B6E3E-966C-D44A-B01C-0473357F14EE}"/>
              </a:ext>
            </a:extLst>
          </p:cNvPr>
          <p:cNvSpPr>
            <a:spLocks noChangeShapeType="1"/>
          </p:cNvSpPr>
          <p:nvPr/>
        </p:nvSpPr>
        <p:spPr bwMode="auto">
          <a:xfrm>
            <a:off x="10285235" y="4996521"/>
            <a:ext cx="0" cy="463550"/>
          </a:xfrm>
          <a:prstGeom prst="line">
            <a:avLst/>
          </a:prstGeom>
          <a:noFill/>
          <a:ln w="19050">
            <a:solidFill>
              <a:srgbClr val="000000"/>
            </a:solidFill>
            <a:prstDash val="dash"/>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grpSp>
        <p:nvGrpSpPr>
          <p:cNvPr id="172" name="Group 124">
            <a:extLst>
              <a:ext uri="{FF2B5EF4-FFF2-40B4-BE49-F238E27FC236}">
                <a16:creationId xmlns:a16="http://schemas.microsoft.com/office/drawing/2014/main" id="{4194DDD2-AC6E-4846-988C-D47AF88815BF}"/>
              </a:ext>
            </a:extLst>
          </p:cNvPr>
          <p:cNvGrpSpPr>
            <a:grpSpLocks/>
          </p:cNvGrpSpPr>
          <p:nvPr/>
        </p:nvGrpSpPr>
        <p:grpSpPr bwMode="auto">
          <a:xfrm flipH="1">
            <a:off x="10523360" y="4590121"/>
            <a:ext cx="869950" cy="906462"/>
            <a:chOff x="-44" y="1473"/>
            <a:chExt cx="981" cy="1105"/>
          </a:xfrm>
        </p:grpSpPr>
        <p:pic>
          <p:nvPicPr>
            <p:cNvPr id="173" name="Picture 125" descr="desktop_computer_stylized_medium">
              <a:extLst>
                <a:ext uri="{FF2B5EF4-FFF2-40B4-BE49-F238E27FC236}">
                  <a16:creationId xmlns:a16="http://schemas.microsoft.com/office/drawing/2014/main" id="{C6DE1974-7837-334B-B35F-1B82108E30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 name="Freeform 126">
              <a:extLst>
                <a:ext uri="{FF2B5EF4-FFF2-40B4-BE49-F238E27FC236}">
                  <a16:creationId xmlns:a16="http://schemas.microsoft.com/office/drawing/2014/main" id="{C8663771-41F7-FF4F-89C7-CFC093B9A138}"/>
                </a:ext>
              </a:extLst>
            </p:cNvPr>
            <p:cNvSpPr>
              <a:spLocks/>
            </p:cNvSpPr>
            <p:nvPr/>
          </p:nvSpPr>
          <p:spPr bwMode="auto">
            <a:xfrm flipH="1">
              <a:off x="374" y="1579"/>
              <a:ext cx="477" cy="506"/>
            </a:xfrm>
            <a:custGeom>
              <a:avLst/>
              <a:gdLst>
                <a:gd name="T0" fmla="*/ 0 w 356"/>
                <a:gd name="T1" fmla="*/ 0 h 368"/>
                <a:gd name="T2" fmla="*/ 5595 w 356"/>
                <a:gd name="T3" fmla="*/ 341 h 368"/>
                <a:gd name="T4" fmla="*/ 6638 w 356"/>
                <a:gd name="T5" fmla="*/ 7113 h 368"/>
                <a:gd name="T6" fmla="*/ 1463 w 356"/>
                <a:gd name="T7" fmla="*/ 8895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sp>
        <p:nvSpPr>
          <p:cNvPr id="9" name="TextBox 8">
            <a:extLst>
              <a:ext uri="{FF2B5EF4-FFF2-40B4-BE49-F238E27FC236}">
                <a16:creationId xmlns:a16="http://schemas.microsoft.com/office/drawing/2014/main" id="{3FF08E5E-7834-074F-B7D9-7DBE006EE269}"/>
              </a:ext>
            </a:extLst>
          </p:cNvPr>
          <p:cNvSpPr txBox="1"/>
          <p:nvPr/>
        </p:nvSpPr>
        <p:spPr>
          <a:xfrm>
            <a:off x="712555" y="1437021"/>
            <a:ext cx="3850826"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1" u="sng" strike="noStrike" kern="1200" cap="none" spc="0" normalizeH="0" baseline="0" noProof="0" dirty="0">
                <a:ln>
                  <a:noFill/>
                </a:ln>
                <a:solidFill>
                  <a:srgbClr val="C00000"/>
                </a:solidFill>
                <a:effectLst/>
                <a:uLnTx/>
                <a:uFillTx/>
                <a:latin typeface="Calibri" panose="020F0502020204030204"/>
                <a:ea typeface="+mn-ea"/>
                <a:cs typeface="+mn-cs"/>
              </a:rPr>
              <a:t>Q: </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What happens if network layer delivers data faster than application layer removes data from socket buffers?</a:t>
            </a:r>
          </a:p>
        </p:txBody>
      </p:sp>
      <p:grpSp>
        <p:nvGrpSpPr>
          <p:cNvPr id="10" name="Group 9">
            <a:extLst>
              <a:ext uri="{FF2B5EF4-FFF2-40B4-BE49-F238E27FC236}">
                <a16:creationId xmlns:a16="http://schemas.microsoft.com/office/drawing/2014/main" id="{9B4B0832-7295-6748-A6EB-5D9B0607F222}"/>
              </a:ext>
            </a:extLst>
          </p:cNvPr>
          <p:cNvGrpSpPr/>
          <p:nvPr/>
        </p:nvGrpSpPr>
        <p:grpSpPr>
          <a:xfrm>
            <a:off x="756989" y="3535828"/>
            <a:ext cx="4164772" cy="1950572"/>
            <a:chOff x="363537" y="4127499"/>
            <a:chExt cx="4164772" cy="1950572"/>
          </a:xfrm>
        </p:grpSpPr>
        <p:sp>
          <p:nvSpPr>
            <p:cNvPr id="179" name="Rectangle 110">
              <a:extLst>
                <a:ext uri="{FF2B5EF4-FFF2-40B4-BE49-F238E27FC236}">
                  <a16:creationId xmlns:a16="http://schemas.microsoft.com/office/drawing/2014/main" id="{71EEDA6C-9700-F540-8450-88D0CF387D8C}"/>
                </a:ext>
              </a:extLst>
            </p:cNvPr>
            <p:cNvSpPr>
              <a:spLocks noChangeArrowheads="1"/>
            </p:cNvSpPr>
            <p:nvPr/>
          </p:nvSpPr>
          <p:spPr bwMode="auto">
            <a:xfrm>
              <a:off x="363537" y="4397375"/>
              <a:ext cx="4134671" cy="1680696"/>
            </a:xfrm>
            <a:prstGeom prst="rect">
              <a:avLst/>
            </a:prstGeom>
            <a:solidFill>
              <a:srgbClr val="FFFFFF"/>
            </a:solidFill>
            <a:ln w="28575">
              <a:solidFill>
                <a:srgbClr val="CC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endParaRPr>
            </a:p>
          </p:txBody>
        </p:sp>
        <p:sp>
          <p:nvSpPr>
            <p:cNvPr id="180" name="Text Box 111">
              <a:extLst>
                <a:ext uri="{FF2B5EF4-FFF2-40B4-BE49-F238E27FC236}">
                  <a16:creationId xmlns:a16="http://schemas.microsoft.com/office/drawing/2014/main" id="{8C96D4BC-6609-824B-A9B9-24E2A66F66C2}"/>
                </a:ext>
              </a:extLst>
            </p:cNvPr>
            <p:cNvSpPr txBox="1">
              <a:spLocks noChangeArrowheads="1"/>
            </p:cNvSpPr>
            <p:nvPr/>
          </p:nvSpPr>
          <p:spPr bwMode="auto">
            <a:xfrm>
              <a:off x="455613" y="4549775"/>
              <a:ext cx="4072696" cy="142192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altLang="en-US"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receiver controls sender, so sender won’</a:t>
              </a:r>
              <a:r>
                <a:rPr kumimoji="0" lang="en-US" altLang="ja-JP"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t overflow receiver’s buffer by transmitting too much, too fast</a:t>
              </a:r>
              <a:endParaRPr kumimoji="0" lang="en-US" altLang="en-US" sz="105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endParaRPr>
            </a:p>
          </p:txBody>
        </p:sp>
        <p:grpSp>
          <p:nvGrpSpPr>
            <p:cNvPr id="181" name="Group 112">
              <a:extLst>
                <a:ext uri="{FF2B5EF4-FFF2-40B4-BE49-F238E27FC236}">
                  <a16:creationId xmlns:a16="http://schemas.microsoft.com/office/drawing/2014/main" id="{6B4EAE2E-56DA-864E-99A1-E535BFD3AF51}"/>
                </a:ext>
              </a:extLst>
            </p:cNvPr>
            <p:cNvGrpSpPr>
              <a:grpSpLocks/>
            </p:cNvGrpSpPr>
            <p:nvPr/>
          </p:nvGrpSpPr>
          <p:grpSpPr bwMode="auto">
            <a:xfrm>
              <a:off x="551438" y="4127499"/>
              <a:ext cx="2003542" cy="523875"/>
              <a:chOff x="3327" y="230"/>
              <a:chExt cx="1176" cy="330"/>
            </a:xfrm>
          </p:grpSpPr>
          <p:sp>
            <p:nvSpPr>
              <p:cNvPr id="183" name="Rectangle 113">
                <a:extLst>
                  <a:ext uri="{FF2B5EF4-FFF2-40B4-BE49-F238E27FC236}">
                    <a16:creationId xmlns:a16="http://schemas.microsoft.com/office/drawing/2014/main" id="{364B36BC-850A-C443-AFE1-8C4A92F8CA4E}"/>
                  </a:ext>
                </a:extLst>
              </p:cNvPr>
              <p:cNvSpPr>
                <a:spLocks noChangeArrowheads="1"/>
              </p:cNvSpPr>
              <p:nvPr/>
            </p:nvSpPr>
            <p:spPr bwMode="auto">
              <a:xfrm>
                <a:off x="3369" y="323"/>
                <a:ext cx="1134" cy="222"/>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endParaRPr>
              </a:p>
            </p:txBody>
          </p:sp>
          <p:sp>
            <p:nvSpPr>
              <p:cNvPr id="184" name="Text Box 114">
                <a:extLst>
                  <a:ext uri="{FF2B5EF4-FFF2-40B4-BE49-F238E27FC236}">
                    <a16:creationId xmlns:a16="http://schemas.microsoft.com/office/drawing/2014/main" id="{4A67984A-D193-3248-9AD8-3DC1586083A2}"/>
                  </a:ext>
                </a:extLst>
              </p:cNvPr>
              <p:cNvSpPr txBox="1">
                <a:spLocks noChangeArrowheads="1"/>
              </p:cNvSpPr>
              <p:nvPr/>
            </p:nvSpPr>
            <p:spPr bwMode="auto">
              <a:xfrm>
                <a:off x="3327" y="230"/>
                <a:ext cx="1136" cy="33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CC0000"/>
                    </a:solidFill>
                    <a:effectLst/>
                    <a:uLnTx/>
                    <a:uFillTx/>
                    <a:latin typeface="Calibri" panose="020F0502020204030204"/>
                    <a:ea typeface="ＭＳ Ｐゴシック" charset="0"/>
                    <a:cs typeface="+mn-cs"/>
                  </a:rPr>
                  <a:t>flow control</a:t>
                </a:r>
              </a:p>
            </p:txBody>
          </p:sp>
        </p:grpSp>
      </p:grpSp>
      <p:sp>
        <p:nvSpPr>
          <p:cNvPr id="182" name="Line 117">
            <a:extLst>
              <a:ext uri="{FF2B5EF4-FFF2-40B4-BE49-F238E27FC236}">
                <a16:creationId xmlns:a16="http://schemas.microsoft.com/office/drawing/2014/main" id="{1B7AFE0B-8185-3E43-BF7C-730BEFE1D783}"/>
              </a:ext>
            </a:extLst>
          </p:cNvPr>
          <p:cNvSpPr>
            <a:spLocks noChangeShapeType="1"/>
          </p:cNvSpPr>
          <p:nvPr/>
        </p:nvSpPr>
        <p:spPr bwMode="auto">
          <a:xfrm>
            <a:off x="7764475" y="5006696"/>
            <a:ext cx="0" cy="463550"/>
          </a:xfrm>
          <a:prstGeom prst="line">
            <a:avLst/>
          </a:prstGeom>
          <a:noFill/>
          <a:ln w="19050">
            <a:solidFill>
              <a:schemeClr val="tx1"/>
            </a:solidFill>
            <a:prstDash val="dash"/>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ahoma" charset="0"/>
              <a:ea typeface="ＭＳ Ｐゴシック" charset="0"/>
              <a:cs typeface="+mn-cs"/>
            </a:endParaRPr>
          </a:p>
        </p:txBody>
      </p:sp>
      <p:grpSp>
        <p:nvGrpSpPr>
          <p:cNvPr id="12" name="Group 11">
            <a:extLst>
              <a:ext uri="{FF2B5EF4-FFF2-40B4-BE49-F238E27FC236}">
                <a16:creationId xmlns:a16="http://schemas.microsoft.com/office/drawing/2014/main" id="{C820FA96-992D-4547-BB82-D80AD6340B76}"/>
              </a:ext>
            </a:extLst>
          </p:cNvPr>
          <p:cNvGrpSpPr/>
          <p:nvPr/>
        </p:nvGrpSpPr>
        <p:grpSpPr>
          <a:xfrm>
            <a:off x="7630935" y="2806352"/>
            <a:ext cx="2092487" cy="2971623"/>
            <a:chOff x="7630935" y="2806352"/>
            <a:chExt cx="2092487" cy="2971623"/>
          </a:xfrm>
        </p:grpSpPr>
        <p:grpSp>
          <p:nvGrpSpPr>
            <p:cNvPr id="7" name="Group 6">
              <a:extLst>
                <a:ext uri="{FF2B5EF4-FFF2-40B4-BE49-F238E27FC236}">
                  <a16:creationId xmlns:a16="http://schemas.microsoft.com/office/drawing/2014/main" id="{90136498-1DCA-8245-9AEB-79D923D0965C}"/>
                </a:ext>
              </a:extLst>
            </p:cNvPr>
            <p:cNvGrpSpPr/>
            <p:nvPr/>
          </p:nvGrpSpPr>
          <p:grpSpPr>
            <a:xfrm>
              <a:off x="7630935" y="3080408"/>
              <a:ext cx="1309687" cy="2697567"/>
              <a:chOff x="7074521" y="3577949"/>
              <a:chExt cx="1309687" cy="2697567"/>
            </a:xfrm>
          </p:grpSpPr>
          <p:sp>
            <p:nvSpPr>
              <p:cNvPr id="163" name="Rectangle 91">
                <a:extLst>
                  <a:ext uri="{FF2B5EF4-FFF2-40B4-BE49-F238E27FC236}">
                    <a16:creationId xmlns:a16="http://schemas.microsoft.com/office/drawing/2014/main" id="{262B8492-92D0-1D4D-A388-8EDCD289152E}"/>
                  </a:ext>
                </a:extLst>
              </p:cNvPr>
              <p:cNvSpPr>
                <a:spLocks noChangeArrowheads="1"/>
              </p:cNvSpPr>
              <p:nvPr/>
            </p:nvSpPr>
            <p:spPr bwMode="auto">
              <a:xfrm>
                <a:off x="7655546" y="4619349"/>
                <a:ext cx="720725" cy="209550"/>
              </a:xfrm>
              <a:prstGeom prst="rect">
                <a:avLst/>
              </a:prstGeom>
              <a:solidFill>
                <a:srgbClr val="0000A8"/>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Tahoma" charset="0"/>
                  <a:ea typeface="ＭＳ Ｐゴシック" charset="0"/>
                  <a:cs typeface="+mn-cs"/>
                </a:endParaRPr>
              </a:p>
            </p:txBody>
          </p:sp>
          <p:grpSp>
            <p:nvGrpSpPr>
              <p:cNvPr id="5" name="Group 4">
                <a:extLst>
                  <a:ext uri="{FF2B5EF4-FFF2-40B4-BE49-F238E27FC236}">
                    <a16:creationId xmlns:a16="http://schemas.microsoft.com/office/drawing/2014/main" id="{8F31E27D-6EC1-5943-92A1-E4210B15E8BC}"/>
                  </a:ext>
                </a:extLst>
              </p:cNvPr>
              <p:cNvGrpSpPr/>
              <p:nvPr/>
            </p:nvGrpSpPr>
            <p:grpSpPr>
              <a:xfrm>
                <a:off x="7344839" y="5551212"/>
                <a:ext cx="1039369" cy="214398"/>
                <a:chOff x="7344839" y="5551212"/>
                <a:chExt cx="1039369" cy="214398"/>
              </a:xfrm>
            </p:grpSpPr>
            <p:sp>
              <p:nvSpPr>
                <p:cNvPr id="158" name="Rectangle 74">
                  <a:extLst>
                    <a:ext uri="{FF2B5EF4-FFF2-40B4-BE49-F238E27FC236}">
                      <a16:creationId xmlns:a16="http://schemas.microsoft.com/office/drawing/2014/main" id="{8A48CC54-2E19-7E49-AB6A-C589B7121B06}"/>
                    </a:ext>
                  </a:extLst>
                </p:cNvPr>
                <p:cNvSpPr>
                  <a:spLocks noChangeArrowheads="1"/>
                </p:cNvSpPr>
                <p:nvPr/>
              </p:nvSpPr>
              <p:spPr bwMode="auto">
                <a:xfrm>
                  <a:off x="7344839" y="5556060"/>
                  <a:ext cx="1006475" cy="209550"/>
                </a:xfrm>
                <a:prstGeom prst="rect">
                  <a:avLst/>
                </a:prstGeom>
                <a:solidFill>
                  <a:srgbClr val="00CC99"/>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
              <p:nvSpPr>
                <p:cNvPr id="164" name="Rectangle 92">
                  <a:extLst>
                    <a:ext uri="{FF2B5EF4-FFF2-40B4-BE49-F238E27FC236}">
                      <a16:creationId xmlns:a16="http://schemas.microsoft.com/office/drawing/2014/main" id="{F086B485-A7FA-024F-AE08-D3278D535305}"/>
                    </a:ext>
                  </a:extLst>
                </p:cNvPr>
                <p:cNvSpPr>
                  <a:spLocks noChangeArrowheads="1"/>
                </p:cNvSpPr>
                <p:nvPr/>
              </p:nvSpPr>
              <p:spPr bwMode="auto">
                <a:xfrm>
                  <a:off x="7650783" y="5551212"/>
                  <a:ext cx="733425" cy="212725"/>
                </a:xfrm>
                <a:prstGeom prst="rect">
                  <a:avLst/>
                </a:prstGeom>
                <a:solidFill>
                  <a:srgbClr val="0000A8"/>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Tahoma" charset="0"/>
                    <a:ea typeface="ＭＳ Ｐゴシック" charset="0"/>
                    <a:cs typeface="+mn-cs"/>
                  </a:endParaRPr>
                </a:p>
              </p:txBody>
            </p:sp>
            <p:sp>
              <p:nvSpPr>
                <p:cNvPr id="159" name="Line 75">
                  <a:extLst>
                    <a:ext uri="{FF2B5EF4-FFF2-40B4-BE49-F238E27FC236}">
                      <a16:creationId xmlns:a16="http://schemas.microsoft.com/office/drawing/2014/main" id="{3072215E-AACF-9541-93AB-D98D0EECBB60}"/>
                    </a:ext>
                  </a:extLst>
                </p:cNvPr>
                <p:cNvSpPr>
                  <a:spLocks noChangeShapeType="1"/>
                </p:cNvSpPr>
                <p:nvPr/>
              </p:nvSpPr>
              <p:spPr bwMode="auto">
                <a:xfrm>
                  <a:off x="7488859" y="5555058"/>
                  <a:ext cx="0" cy="206375"/>
                </a:xfrm>
                <a:prstGeom prst="line">
                  <a:avLst/>
                </a:prstGeom>
                <a:noFill/>
                <a:ln w="28575">
                  <a:solidFill>
                    <a:srgbClr val="FFFFFF"/>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
              <p:nvSpPr>
                <p:cNvPr id="160" name="Line 76">
                  <a:extLst>
                    <a:ext uri="{FF2B5EF4-FFF2-40B4-BE49-F238E27FC236}">
                      <a16:creationId xmlns:a16="http://schemas.microsoft.com/office/drawing/2014/main" id="{A70802F4-DC4B-B74E-9BF2-97E565E57FB0}"/>
                    </a:ext>
                  </a:extLst>
                </p:cNvPr>
                <p:cNvSpPr>
                  <a:spLocks noChangeShapeType="1"/>
                </p:cNvSpPr>
                <p:nvPr/>
              </p:nvSpPr>
              <p:spPr bwMode="auto">
                <a:xfrm>
                  <a:off x="7641259" y="5555058"/>
                  <a:ext cx="0" cy="206375"/>
                </a:xfrm>
                <a:prstGeom prst="line">
                  <a:avLst/>
                </a:prstGeom>
                <a:noFill/>
                <a:ln w="28575">
                  <a:solidFill>
                    <a:srgbClr val="FFFFFF"/>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grpSp>
          <p:sp>
            <p:nvSpPr>
              <p:cNvPr id="162" name="Rectangle 86">
                <a:extLst>
                  <a:ext uri="{FF2B5EF4-FFF2-40B4-BE49-F238E27FC236}">
                    <a16:creationId xmlns:a16="http://schemas.microsoft.com/office/drawing/2014/main" id="{4115F8B6-91A1-7C41-83BF-8BE89BBEBEC6}"/>
                  </a:ext>
                </a:extLst>
              </p:cNvPr>
              <p:cNvSpPr>
                <a:spLocks noChangeArrowheads="1"/>
              </p:cNvSpPr>
              <p:nvPr/>
            </p:nvSpPr>
            <p:spPr bwMode="auto">
              <a:xfrm>
                <a:off x="7647608" y="3577949"/>
                <a:ext cx="720725" cy="209550"/>
              </a:xfrm>
              <a:prstGeom prst="rect">
                <a:avLst/>
              </a:prstGeom>
              <a:solidFill>
                <a:srgbClr val="0000A8"/>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Tahoma" charset="0"/>
                  <a:ea typeface="ＭＳ Ｐゴシック" charset="0"/>
                  <a:cs typeface="+mn-cs"/>
                </a:endParaRPr>
              </a:p>
            </p:txBody>
          </p:sp>
          <p:sp>
            <p:nvSpPr>
              <p:cNvPr id="170" name="Text Box 116">
                <a:extLst>
                  <a:ext uri="{FF2B5EF4-FFF2-40B4-BE49-F238E27FC236}">
                    <a16:creationId xmlns:a16="http://schemas.microsoft.com/office/drawing/2014/main" id="{698424D2-456E-974F-973C-408C9336D9D7}"/>
                  </a:ext>
                </a:extLst>
              </p:cNvPr>
              <p:cNvSpPr txBox="1">
                <a:spLocks noChangeArrowheads="1"/>
              </p:cNvSpPr>
              <p:nvPr/>
            </p:nvSpPr>
            <p:spPr bwMode="auto">
              <a:xfrm>
                <a:off x="7074521" y="5970716"/>
                <a:ext cx="1133475" cy="30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Tahoma" charset="0"/>
                    <a:ea typeface="ＭＳ Ｐゴシック" charset="0"/>
                    <a:cs typeface="+mn-cs"/>
                  </a:rPr>
                  <a:t>from sender</a:t>
                </a:r>
              </a:p>
            </p:txBody>
          </p:sp>
        </p:grpSp>
        <p:sp>
          <p:nvSpPr>
            <p:cNvPr id="6" name="Curved Down Arrow 5">
              <a:extLst>
                <a:ext uri="{FF2B5EF4-FFF2-40B4-BE49-F238E27FC236}">
                  <a16:creationId xmlns:a16="http://schemas.microsoft.com/office/drawing/2014/main" id="{1FE7EE57-FED3-864B-8F06-9CC2C77BF0DE}"/>
                </a:ext>
              </a:extLst>
            </p:cNvPr>
            <p:cNvSpPr/>
            <p:nvPr/>
          </p:nvSpPr>
          <p:spPr>
            <a:xfrm>
              <a:off x="8312727" y="2806352"/>
              <a:ext cx="1410695" cy="2718148"/>
            </a:xfrm>
            <a:prstGeom prst="curvedDownArrow">
              <a:avLst>
                <a:gd name="adj1" fmla="val 13767"/>
                <a:gd name="adj2" fmla="val 28170"/>
                <a:gd name="adj3" fmla="val 25000"/>
              </a:avLst>
            </a:prstGeom>
            <a:solidFill>
              <a:srgbClr val="C00000">
                <a:alpha val="5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grpSp>
      <p:grpSp>
        <p:nvGrpSpPr>
          <p:cNvPr id="13" name="Group 12">
            <a:extLst>
              <a:ext uri="{FF2B5EF4-FFF2-40B4-BE49-F238E27FC236}">
                <a16:creationId xmlns:a16="http://schemas.microsoft.com/office/drawing/2014/main" id="{061072C8-D06D-0540-97C3-C1DE8C5A0444}"/>
              </a:ext>
            </a:extLst>
          </p:cNvPr>
          <p:cNvGrpSpPr/>
          <p:nvPr/>
        </p:nvGrpSpPr>
        <p:grpSpPr>
          <a:xfrm>
            <a:off x="4989152" y="1607125"/>
            <a:ext cx="4984933" cy="885919"/>
            <a:chOff x="4989152" y="1607125"/>
            <a:chExt cx="4984933" cy="885919"/>
          </a:xfrm>
        </p:grpSpPr>
        <p:grpSp>
          <p:nvGrpSpPr>
            <p:cNvPr id="8" name="Group 7">
              <a:extLst>
                <a:ext uri="{FF2B5EF4-FFF2-40B4-BE49-F238E27FC236}">
                  <a16:creationId xmlns:a16="http://schemas.microsoft.com/office/drawing/2014/main" id="{F4A53074-9492-2643-8C14-D55F3A8DF9EC}"/>
                </a:ext>
              </a:extLst>
            </p:cNvPr>
            <p:cNvGrpSpPr/>
            <p:nvPr/>
          </p:nvGrpSpPr>
          <p:grpSpPr>
            <a:xfrm>
              <a:off x="4989152" y="1652814"/>
              <a:ext cx="4984933" cy="840230"/>
              <a:chOff x="4432738" y="2150355"/>
              <a:chExt cx="4984933" cy="840230"/>
            </a:xfrm>
          </p:grpSpPr>
          <p:sp>
            <p:nvSpPr>
              <p:cNvPr id="166" name="Line 105">
                <a:extLst>
                  <a:ext uri="{FF2B5EF4-FFF2-40B4-BE49-F238E27FC236}">
                    <a16:creationId xmlns:a16="http://schemas.microsoft.com/office/drawing/2014/main" id="{E962447C-3133-664A-8728-73048FD03E13}"/>
                  </a:ext>
                </a:extLst>
              </p:cNvPr>
              <p:cNvSpPr>
                <a:spLocks noChangeShapeType="1"/>
              </p:cNvSpPr>
              <p:nvPr/>
            </p:nvSpPr>
            <p:spPr bwMode="auto">
              <a:xfrm>
                <a:off x="6976294" y="2457174"/>
                <a:ext cx="1102102" cy="0"/>
              </a:xfrm>
              <a:prstGeom prst="line">
                <a:avLst/>
              </a:prstGeom>
              <a:noFill/>
              <a:ln w="19050">
                <a:solidFill>
                  <a:srgbClr val="CC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Tahoma" charset="0"/>
                  <a:ea typeface="ＭＳ Ｐゴシック" charset="0"/>
                  <a:cs typeface="+mn-cs"/>
                </a:endParaRPr>
              </a:p>
            </p:txBody>
          </p:sp>
          <p:sp>
            <p:nvSpPr>
              <p:cNvPr id="175" name="Text Box 104">
                <a:extLst>
                  <a:ext uri="{FF2B5EF4-FFF2-40B4-BE49-F238E27FC236}">
                    <a16:creationId xmlns:a16="http://schemas.microsoft.com/office/drawing/2014/main" id="{F110BC32-2D3E-6B43-8E30-DD363F7CFF88}"/>
                  </a:ext>
                </a:extLst>
              </p:cNvPr>
              <p:cNvSpPr txBox="1">
                <a:spLocks noChangeArrowheads="1"/>
              </p:cNvSpPr>
              <p:nvPr/>
            </p:nvSpPr>
            <p:spPr bwMode="auto">
              <a:xfrm>
                <a:off x="4432738" y="2150355"/>
                <a:ext cx="2533651" cy="84023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r" defTabSz="914400" rtl="0" eaLnBrk="1" fontAlgn="auto" latinLnBrk="0" hangingPunct="1">
                  <a:lnSpc>
                    <a:spcPct val="90000"/>
                  </a:lnSpc>
                  <a:spcBef>
                    <a:spcPts val="0"/>
                  </a:spcBef>
                  <a:spcAft>
                    <a:spcPts val="0"/>
                  </a:spcAft>
                  <a:buClrTx/>
                  <a:buSzTx/>
                  <a:buFontTx/>
                  <a:buNone/>
                  <a:tabLst/>
                  <a:defRPr/>
                </a:pPr>
                <a:r>
                  <a:rPr kumimoji="0" lang="en-US" altLang="en-US"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Application removing data from TCP socket buffers</a:t>
                </a:r>
              </a:p>
            </p:txBody>
          </p:sp>
          <p:sp>
            <p:nvSpPr>
              <p:cNvPr id="176" name="Rectangle 86">
                <a:extLst>
                  <a:ext uri="{FF2B5EF4-FFF2-40B4-BE49-F238E27FC236}">
                    <a16:creationId xmlns:a16="http://schemas.microsoft.com/office/drawing/2014/main" id="{4FC9FA64-3313-7441-820B-DA439AD3A891}"/>
                  </a:ext>
                </a:extLst>
              </p:cNvPr>
              <p:cNvSpPr>
                <a:spLocks noChangeArrowheads="1"/>
              </p:cNvSpPr>
              <p:nvPr/>
            </p:nvSpPr>
            <p:spPr bwMode="auto">
              <a:xfrm>
                <a:off x="8696946" y="2344462"/>
                <a:ext cx="720725" cy="209550"/>
              </a:xfrm>
              <a:prstGeom prst="rect">
                <a:avLst/>
              </a:prstGeom>
              <a:solidFill>
                <a:srgbClr val="0000A8"/>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Tahoma" charset="0"/>
                  <a:ea typeface="ＭＳ Ｐゴシック" charset="0"/>
                  <a:cs typeface="+mn-cs"/>
                </a:endParaRPr>
              </a:p>
            </p:txBody>
          </p:sp>
        </p:grpSp>
        <p:sp>
          <p:nvSpPr>
            <p:cNvPr id="56" name="Curved Down Arrow 55">
              <a:extLst>
                <a:ext uri="{FF2B5EF4-FFF2-40B4-BE49-F238E27FC236}">
                  <a16:creationId xmlns:a16="http://schemas.microsoft.com/office/drawing/2014/main" id="{1957E969-1EF1-4941-A40B-CB97CA05EBA4}"/>
                </a:ext>
              </a:extLst>
            </p:cNvPr>
            <p:cNvSpPr/>
            <p:nvPr/>
          </p:nvSpPr>
          <p:spPr>
            <a:xfrm rot="10800000" flipH="1">
              <a:off x="8517082" y="1607125"/>
              <a:ext cx="1000991" cy="872838"/>
            </a:xfrm>
            <a:prstGeom prst="curvedDownArrow">
              <a:avLst>
                <a:gd name="adj1" fmla="val 13767"/>
                <a:gd name="adj2" fmla="val 28170"/>
                <a:gd name="adj3" fmla="val 25000"/>
              </a:avLst>
            </a:prstGeom>
            <a:solidFill>
              <a:srgbClr val="C00000">
                <a:alpha val="5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grpSp>
      <p:sp>
        <p:nvSpPr>
          <p:cNvPr id="52" name="Slide Number Placeholder 2">
            <a:extLst>
              <a:ext uri="{FF2B5EF4-FFF2-40B4-BE49-F238E27FC236}">
                <a16:creationId xmlns:a16="http://schemas.microsoft.com/office/drawing/2014/main" id="{6AC88DD4-8D5E-1A4B-AF04-AF0A9B96E264}"/>
              </a:ext>
            </a:extLst>
          </p:cNvPr>
          <p:cNvSpPr>
            <a:spLocks noGrp="1"/>
          </p:cNvSpPr>
          <p:nvPr>
            <p:ph type="sldNum" sz="quarter" idx="4"/>
          </p:nvPr>
        </p:nvSpPr>
        <p:spPr>
          <a:xfrm>
            <a:off x="9219616" y="6443089"/>
            <a:ext cx="2743200" cy="365125"/>
          </a:xfrm>
        </p:spPr>
        <p:txBody>
          <a:bodyPr/>
          <a:lstStyle/>
          <a:p>
            <a:r>
              <a:rPr lang="en-US" dirty="0"/>
              <a:t>Transport Layer: 3-</a:t>
            </a:r>
            <a:fld id="{C4204591-24BD-A542-B9D5-F8D8A88D2FEE}" type="slidenum">
              <a:rPr lang="en-US" smtClean="0"/>
              <a:pPr/>
              <a:t>20</a:t>
            </a:fld>
            <a:endParaRPr lang="en-US" dirty="0"/>
          </a:p>
        </p:txBody>
      </p:sp>
    </p:spTree>
    <p:extLst>
      <p:ext uri="{BB962C8B-B14F-4D97-AF65-F5344CB8AC3E}">
        <p14:creationId xmlns:p14="http://schemas.microsoft.com/office/powerpoint/2010/main" val="3329041873"/>
      </p:ext>
    </p:extLst>
  </p:cSld>
  <p:clrMapOvr>
    <a:masterClrMapping/>
  </p:clrMapOvr>
  <p:transition spd="med">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8690" y="289325"/>
            <a:ext cx="11393310" cy="894622"/>
          </a:xfrm>
        </p:spPr>
        <p:txBody>
          <a:bodyPr>
            <a:normAutofit/>
          </a:bodyPr>
          <a:lstStyle/>
          <a:p>
            <a:r>
              <a:rPr lang="en-US" sz="4800" dirty="0"/>
              <a:t>TCP flow control</a:t>
            </a:r>
            <a:endParaRPr lang="en-US" sz="4400" b="0" dirty="0"/>
          </a:p>
        </p:txBody>
      </p:sp>
      <p:sp>
        <p:nvSpPr>
          <p:cNvPr id="54" name="Rectangle 75">
            <a:extLst>
              <a:ext uri="{FF2B5EF4-FFF2-40B4-BE49-F238E27FC236}">
                <a16:creationId xmlns:a16="http://schemas.microsoft.com/office/drawing/2014/main" id="{78F7B284-6B74-F548-982C-C01C5F7D3D99}"/>
              </a:ext>
            </a:extLst>
          </p:cNvPr>
          <p:cNvSpPr txBox="1">
            <a:spLocks noChangeArrowheads="1"/>
          </p:cNvSpPr>
          <p:nvPr/>
        </p:nvSpPr>
        <p:spPr>
          <a:xfrm>
            <a:off x="668940" y="1485900"/>
            <a:ext cx="5826405" cy="4906963"/>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2425" marR="0" lvl="0" indent="-222250" algn="l" defTabSz="914400" rtl="0" eaLnBrk="1" fontAlgn="auto" latinLnBrk="0" hangingPunct="1">
              <a:lnSpc>
                <a:spcPct val="100000"/>
              </a:lnSpc>
              <a:spcBef>
                <a:spcPts val="1000"/>
              </a:spcBef>
              <a:spcAft>
                <a:spcPts val="0"/>
              </a:spcAft>
              <a:buClr>
                <a:srgbClr val="0000A3"/>
              </a:buClr>
              <a:buSzTx/>
              <a:buFont typeface="Wingdings" pitchFamily="2" charset="2"/>
              <a:buChar char="§"/>
              <a:tabLst/>
              <a:defRPr/>
            </a:pP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TCP receiver “</a:t>
            </a:r>
            <a:r>
              <a:rPr kumimoji="0" lang="en-US" altLang="ja-JP"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advertises” free buffer space in </a:t>
            </a:r>
            <a:r>
              <a:rPr kumimoji="0" lang="en-US" altLang="ja-JP" sz="2800" b="1" i="0" u="none" strike="noStrike" kern="1200" cap="none" spc="0" normalizeH="0" baseline="0" noProof="0" dirty="0">
                <a:ln>
                  <a:noFill/>
                </a:ln>
                <a:solidFill>
                  <a:prstClr val="black"/>
                </a:solidFill>
                <a:effectLst/>
                <a:uLnTx/>
                <a:uFillTx/>
                <a:latin typeface="Courier New" panose="02070309020205020404" pitchFamily="49" charset="0"/>
                <a:ea typeface="ＭＳ Ｐゴシック" panose="020B0600070205080204" pitchFamily="34" charset="-128"/>
                <a:cs typeface="+mn-cs"/>
              </a:rPr>
              <a:t>rwnd</a:t>
            </a:r>
            <a:r>
              <a:rPr kumimoji="0" lang="en-US" altLang="ja-JP"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 field in TCP header</a:t>
            </a:r>
          </a:p>
          <a:p>
            <a:pPr marL="695325" marR="0" lvl="1" indent="-231775" algn="l" defTabSz="914400" rtl="0" eaLnBrk="1" fontAlgn="auto" latinLnBrk="0" hangingPunct="1">
              <a:lnSpc>
                <a:spcPct val="100000"/>
              </a:lnSpc>
              <a:spcBef>
                <a:spcPts val="500"/>
              </a:spcBef>
              <a:spcAft>
                <a:spcPts val="0"/>
              </a:spcAft>
              <a:buClr>
                <a:srgbClr val="0000A8"/>
              </a:buClr>
              <a:buSzTx/>
              <a:buFont typeface="Arial" panose="020B0604020202020204" pitchFamily="34" charset="0"/>
              <a:buChar char="•"/>
              <a:tabLst/>
              <a:defRPr/>
            </a:pPr>
            <a:r>
              <a:rPr kumimoji="0" lang="en-US" altLang="en-US" sz="2400" b="1" i="0" u="none" strike="noStrike" kern="1200" cap="none" spc="0" normalizeH="0" baseline="0" noProof="0" dirty="0">
                <a:ln>
                  <a:noFill/>
                </a:ln>
                <a:solidFill>
                  <a:prstClr val="black"/>
                </a:solidFill>
                <a:effectLst/>
                <a:uLnTx/>
                <a:uFillTx/>
                <a:latin typeface="Courier New" panose="02070309020205020404" pitchFamily="49" charset="0"/>
                <a:ea typeface="ＭＳ Ｐゴシック" panose="020B0600070205080204" pitchFamily="34" charset="-128"/>
                <a:cs typeface="+mn-cs"/>
              </a:rPr>
              <a:t>RcvBuffer </a:t>
            </a:r>
            <a:r>
              <a:rPr kumimoji="0" lang="en-US" altLang="en-US"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size set via socket options (typical default is 4096 bytes)</a:t>
            </a:r>
          </a:p>
          <a:p>
            <a:pPr marL="695325" marR="0" lvl="1" indent="-231775" algn="l" defTabSz="914400" rtl="0" eaLnBrk="1" fontAlgn="auto" latinLnBrk="0" hangingPunct="1">
              <a:lnSpc>
                <a:spcPct val="100000"/>
              </a:lnSpc>
              <a:spcBef>
                <a:spcPts val="500"/>
              </a:spcBef>
              <a:spcAft>
                <a:spcPts val="0"/>
              </a:spcAft>
              <a:buClr>
                <a:srgbClr val="0000A8"/>
              </a:buClr>
              <a:buSzTx/>
              <a:buFont typeface="Arial" panose="020B0604020202020204" pitchFamily="34" charset="0"/>
              <a:buChar char="•"/>
              <a:tabLst/>
              <a:defRPr/>
            </a:pPr>
            <a:r>
              <a:rPr kumimoji="0" lang="en-US" altLang="en-US"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many operating systems auto-adjust </a:t>
            </a:r>
            <a:r>
              <a:rPr kumimoji="0" lang="en-US" altLang="en-US" sz="2400" b="1" i="0" u="none" strike="noStrike" kern="1200" cap="none" spc="0" normalizeH="0" baseline="0" noProof="0" dirty="0">
                <a:ln>
                  <a:noFill/>
                </a:ln>
                <a:solidFill>
                  <a:prstClr val="black"/>
                </a:solidFill>
                <a:effectLst/>
                <a:uLnTx/>
                <a:uFillTx/>
                <a:latin typeface="Courier New" panose="02070309020205020404" pitchFamily="49" charset="0"/>
                <a:ea typeface="ＭＳ Ｐゴシック" panose="020B0600070205080204" pitchFamily="34" charset="-128"/>
                <a:cs typeface="+mn-cs"/>
              </a:rPr>
              <a:t>RcvBuffer</a:t>
            </a:r>
            <a:endParaRPr kumimoji="0" lang="en-US" altLang="en-US"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endParaRPr>
          </a:p>
          <a:p>
            <a:pPr marL="352425" marR="0" lvl="0" indent="-222250" algn="l" defTabSz="914400" rtl="0" eaLnBrk="1" fontAlgn="auto" latinLnBrk="0" hangingPunct="1">
              <a:lnSpc>
                <a:spcPct val="100000"/>
              </a:lnSpc>
              <a:spcBef>
                <a:spcPts val="1000"/>
              </a:spcBef>
              <a:spcAft>
                <a:spcPts val="0"/>
              </a:spcAft>
              <a:buClr>
                <a:srgbClr val="0000A3"/>
              </a:buClr>
              <a:buSzTx/>
              <a:buFont typeface="Wingdings" pitchFamily="2" charset="2"/>
              <a:buChar char="§"/>
              <a:tabLst/>
              <a:defRPr/>
            </a:pP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sender limits amount of unACKed (“</a:t>
            </a:r>
            <a:r>
              <a:rPr kumimoji="0" lang="en-US" altLang="ja-JP"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in-flight”) data to received </a:t>
            </a:r>
            <a:r>
              <a:rPr kumimoji="0" lang="en-US" altLang="ja-JP" sz="2800" b="1" i="0" u="none" strike="noStrike" kern="1200" cap="none" spc="0" normalizeH="0" baseline="0" noProof="0" dirty="0">
                <a:ln>
                  <a:noFill/>
                </a:ln>
                <a:solidFill>
                  <a:prstClr val="black"/>
                </a:solidFill>
                <a:effectLst/>
                <a:uLnTx/>
                <a:uFillTx/>
                <a:latin typeface="Courier New" panose="02070309020205020404" pitchFamily="49" charset="0"/>
                <a:ea typeface="ＭＳ Ｐゴシック" panose="020B0600070205080204" pitchFamily="34" charset="-128"/>
                <a:cs typeface="+mn-cs"/>
              </a:rPr>
              <a:t>rwnd</a:t>
            </a:r>
          </a:p>
          <a:p>
            <a:pPr marL="352425" marR="0" lvl="0" indent="-222250" algn="l" defTabSz="914400" rtl="0" eaLnBrk="1" fontAlgn="auto" latinLnBrk="0" hangingPunct="1">
              <a:lnSpc>
                <a:spcPct val="100000"/>
              </a:lnSpc>
              <a:spcBef>
                <a:spcPts val="1000"/>
              </a:spcBef>
              <a:spcAft>
                <a:spcPts val="0"/>
              </a:spcAft>
              <a:buClr>
                <a:srgbClr val="0000A3"/>
              </a:buClr>
              <a:buSzTx/>
              <a:buFont typeface="Wingdings" pitchFamily="2" charset="2"/>
              <a:buChar char="§"/>
              <a:tabLst/>
              <a:defRPr/>
            </a:pP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guarantees receive buffer will not overflow</a:t>
            </a:r>
          </a:p>
        </p:txBody>
      </p:sp>
      <p:grpSp>
        <p:nvGrpSpPr>
          <p:cNvPr id="81" name="Group 72">
            <a:extLst>
              <a:ext uri="{FF2B5EF4-FFF2-40B4-BE49-F238E27FC236}">
                <a16:creationId xmlns:a16="http://schemas.microsoft.com/office/drawing/2014/main" id="{BCF10484-C4F0-2146-A1F6-01CD23E18EAF}"/>
              </a:ext>
            </a:extLst>
          </p:cNvPr>
          <p:cNvGrpSpPr>
            <a:grpSpLocks/>
          </p:cNvGrpSpPr>
          <p:nvPr/>
        </p:nvGrpSpPr>
        <p:grpSpPr bwMode="auto">
          <a:xfrm>
            <a:off x="8147517" y="2351087"/>
            <a:ext cx="2578100" cy="2155825"/>
            <a:chOff x="512" y="1294"/>
            <a:chExt cx="1888" cy="1358"/>
          </a:xfrm>
        </p:grpSpPr>
        <p:grpSp>
          <p:nvGrpSpPr>
            <p:cNvPr id="82" name="Group 17">
              <a:extLst>
                <a:ext uri="{FF2B5EF4-FFF2-40B4-BE49-F238E27FC236}">
                  <a16:creationId xmlns:a16="http://schemas.microsoft.com/office/drawing/2014/main" id="{1B215862-92BC-FD44-8231-FAC4460EC932}"/>
                </a:ext>
              </a:extLst>
            </p:cNvPr>
            <p:cNvGrpSpPr>
              <a:grpSpLocks/>
            </p:cNvGrpSpPr>
            <p:nvPr/>
          </p:nvGrpSpPr>
          <p:grpSpPr bwMode="auto">
            <a:xfrm>
              <a:off x="1232" y="1410"/>
              <a:ext cx="336" cy="130"/>
              <a:chOff x="2003" y="1816"/>
              <a:chExt cx="336" cy="130"/>
            </a:xfrm>
          </p:grpSpPr>
          <p:sp>
            <p:nvSpPr>
              <p:cNvPr id="91" name="Rectangle 18">
                <a:extLst>
                  <a:ext uri="{FF2B5EF4-FFF2-40B4-BE49-F238E27FC236}">
                    <a16:creationId xmlns:a16="http://schemas.microsoft.com/office/drawing/2014/main" id="{9F916805-82BB-7244-99A5-5F0A5D165046}"/>
                  </a:ext>
                </a:extLst>
              </p:cNvPr>
              <p:cNvSpPr>
                <a:spLocks noChangeArrowheads="1"/>
              </p:cNvSpPr>
              <p:nvPr/>
            </p:nvSpPr>
            <p:spPr bwMode="auto">
              <a:xfrm>
                <a:off x="2003" y="1816"/>
                <a:ext cx="336" cy="130"/>
              </a:xfrm>
              <a:prstGeom prst="rect">
                <a:avLst/>
              </a:prstGeom>
              <a:solidFill>
                <a:srgbClr val="FFFF00"/>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
            <p:nvSpPr>
              <p:cNvPr id="92" name="Rectangle 19">
                <a:extLst>
                  <a:ext uri="{FF2B5EF4-FFF2-40B4-BE49-F238E27FC236}">
                    <a16:creationId xmlns:a16="http://schemas.microsoft.com/office/drawing/2014/main" id="{4DA550D0-215D-334C-AB2B-CF8748123D33}"/>
                  </a:ext>
                </a:extLst>
              </p:cNvPr>
              <p:cNvSpPr>
                <a:spLocks noChangeArrowheads="1"/>
              </p:cNvSpPr>
              <p:nvPr/>
            </p:nvSpPr>
            <p:spPr bwMode="auto">
              <a:xfrm>
                <a:off x="2105" y="1833"/>
                <a:ext cx="108" cy="99"/>
              </a:xfrm>
              <a:prstGeom prst="rect">
                <a:avLst/>
              </a:prstGeom>
              <a:solidFill>
                <a:srgbClr val="FFFFFF"/>
              </a:solidFill>
              <a:ln w="9525">
                <a:solidFill>
                  <a:srgbClr val="CC99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
            <p:nvSpPr>
              <p:cNvPr id="93" name="Rectangle 20">
                <a:extLst>
                  <a:ext uri="{FF2B5EF4-FFF2-40B4-BE49-F238E27FC236}">
                    <a16:creationId xmlns:a16="http://schemas.microsoft.com/office/drawing/2014/main" id="{B48A6578-4F82-8A4E-B684-CD32D31F82B1}"/>
                  </a:ext>
                </a:extLst>
              </p:cNvPr>
              <p:cNvSpPr>
                <a:spLocks noChangeArrowheads="1"/>
              </p:cNvSpPr>
              <p:nvPr/>
            </p:nvSpPr>
            <p:spPr bwMode="auto">
              <a:xfrm>
                <a:off x="2228" y="1891"/>
                <a:ext cx="28" cy="35"/>
              </a:xfrm>
              <a:prstGeom prst="rect">
                <a:avLst/>
              </a:prstGeom>
              <a:solidFill>
                <a:srgbClr val="CC9900"/>
              </a:solidFill>
              <a:ln w="9525">
                <a:solidFill>
                  <a:srgbClr val="CC99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
            <p:nvSpPr>
              <p:cNvPr id="94" name="Rectangle 21">
                <a:extLst>
                  <a:ext uri="{FF2B5EF4-FFF2-40B4-BE49-F238E27FC236}">
                    <a16:creationId xmlns:a16="http://schemas.microsoft.com/office/drawing/2014/main" id="{FE3C8549-958F-8C49-9BB2-21BE77A5A384}"/>
                  </a:ext>
                </a:extLst>
              </p:cNvPr>
              <p:cNvSpPr>
                <a:spLocks noChangeArrowheads="1"/>
              </p:cNvSpPr>
              <p:nvPr/>
            </p:nvSpPr>
            <p:spPr bwMode="auto">
              <a:xfrm>
                <a:off x="2056" y="1892"/>
                <a:ext cx="29" cy="35"/>
              </a:xfrm>
              <a:prstGeom prst="rect">
                <a:avLst/>
              </a:prstGeom>
              <a:solidFill>
                <a:srgbClr val="CC9900"/>
              </a:solidFill>
              <a:ln w="9525">
                <a:solidFill>
                  <a:srgbClr val="CC99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grpSp>
        <p:sp>
          <p:nvSpPr>
            <p:cNvPr id="83" name="Rectangle 52">
              <a:extLst>
                <a:ext uri="{FF2B5EF4-FFF2-40B4-BE49-F238E27FC236}">
                  <a16:creationId xmlns:a16="http://schemas.microsoft.com/office/drawing/2014/main" id="{4EAEE0E4-1542-A044-B98C-0D8E8528492B}"/>
                </a:ext>
              </a:extLst>
            </p:cNvPr>
            <p:cNvSpPr>
              <a:spLocks noChangeArrowheads="1"/>
            </p:cNvSpPr>
            <p:nvPr/>
          </p:nvSpPr>
          <p:spPr bwMode="auto">
            <a:xfrm>
              <a:off x="526" y="1522"/>
              <a:ext cx="1871" cy="896"/>
            </a:xfrm>
            <a:prstGeom prst="rect">
              <a:avLst/>
            </a:prstGeom>
            <a:solidFill>
              <a:srgbClr val="0000A8"/>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
          <p:nvSpPr>
            <p:cNvPr id="84" name="Line 53">
              <a:extLst>
                <a:ext uri="{FF2B5EF4-FFF2-40B4-BE49-F238E27FC236}">
                  <a16:creationId xmlns:a16="http://schemas.microsoft.com/office/drawing/2014/main" id="{1BF4AFA5-7079-8E48-98E5-F01131B6DC42}"/>
                </a:ext>
              </a:extLst>
            </p:cNvPr>
            <p:cNvSpPr>
              <a:spLocks noChangeShapeType="1"/>
            </p:cNvSpPr>
            <p:nvPr/>
          </p:nvSpPr>
          <p:spPr bwMode="auto">
            <a:xfrm>
              <a:off x="512" y="1863"/>
              <a:ext cx="1885" cy="0"/>
            </a:xfrm>
            <a:prstGeom prst="line">
              <a:avLst/>
            </a:prstGeom>
            <a:noFill/>
            <a:ln w="952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
          <p:nvSpPr>
            <p:cNvPr id="85" name="AutoShape 54">
              <a:extLst>
                <a:ext uri="{FF2B5EF4-FFF2-40B4-BE49-F238E27FC236}">
                  <a16:creationId xmlns:a16="http://schemas.microsoft.com/office/drawing/2014/main" id="{01CE49A7-7FEA-2F41-B96C-9C13B374840D}"/>
                </a:ext>
              </a:extLst>
            </p:cNvPr>
            <p:cNvSpPr>
              <a:spLocks noChangeArrowheads="1"/>
            </p:cNvSpPr>
            <p:nvPr/>
          </p:nvSpPr>
          <p:spPr bwMode="auto">
            <a:xfrm>
              <a:off x="1310" y="1294"/>
              <a:ext cx="157" cy="288"/>
            </a:xfrm>
            <a:prstGeom prst="upArrow">
              <a:avLst>
                <a:gd name="adj1" fmla="val 50000"/>
                <a:gd name="adj2" fmla="val 45860"/>
              </a:avLst>
            </a:prstGeom>
            <a:solidFill>
              <a:srgbClr val="CC00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
          <p:nvSpPr>
            <p:cNvPr id="86" name="Rectangle 55" descr="Dark upward diagonal">
              <a:extLst>
                <a:ext uri="{FF2B5EF4-FFF2-40B4-BE49-F238E27FC236}">
                  <a16:creationId xmlns:a16="http://schemas.microsoft.com/office/drawing/2014/main" id="{E7DBF90D-63AF-CA4B-B765-CCAF65A7F80D}"/>
                </a:ext>
              </a:extLst>
            </p:cNvPr>
            <p:cNvSpPr>
              <a:spLocks noChangeArrowheads="1"/>
            </p:cNvSpPr>
            <p:nvPr/>
          </p:nvSpPr>
          <p:spPr bwMode="auto">
            <a:xfrm>
              <a:off x="534" y="1856"/>
              <a:ext cx="1848" cy="555"/>
            </a:xfrm>
            <a:prstGeom prst="rect">
              <a:avLst/>
            </a:prstGeom>
            <a:solidFill>
              <a:schemeClr val="bg1">
                <a:lumMod val="95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
          <p:nvSpPr>
            <p:cNvPr id="87" name="AutoShape 56">
              <a:extLst>
                <a:ext uri="{FF2B5EF4-FFF2-40B4-BE49-F238E27FC236}">
                  <a16:creationId xmlns:a16="http://schemas.microsoft.com/office/drawing/2014/main" id="{E85EDD4B-2EB2-CF4B-A7E7-5DB87DD8E261}"/>
                </a:ext>
              </a:extLst>
            </p:cNvPr>
            <p:cNvSpPr>
              <a:spLocks noChangeArrowheads="1"/>
            </p:cNvSpPr>
            <p:nvPr/>
          </p:nvSpPr>
          <p:spPr bwMode="auto">
            <a:xfrm>
              <a:off x="1312" y="2364"/>
              <a:ext cx="157" cy="288"/>
            </a:xfrm>
            <a:prstGeom prst="upArrow">
              <a:avLst>
                <a:gd name="adj1" fmla="val 50000"/>
                <a:gd name="adj2" fmla="val 45860"/>
              </a:avLst>
            </a:prstGeom>
            <a:solidFill>
              <a:srgbClr val="CC00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
          <p:nvSpPr>
            <p:cNvPr id="88" name="Text Box 57">
              <a:extLst>
                <a:ext uri="{FF2B5EF4-FFF2-40B4-BE49-F238E27FC236}">
                  <a16:creationId xmlns:a16="http://schemas.microsoft.com/office/drawing/2014/main" id="{18AF2730-2703-2A49-8B1B-CCB541608D5B}"/>
                </a:ext>
              </a:extLst>
            </p:cNvPr>
            <p:cNvSpPr txBox="1">
              <a:spLocks noChangeArrowheads="1"/>
            </p:cNvSpPr>
            <p:nvPr/>
          </p:nvSpPr>
          <p:spPr bwMode="auto">
            <a:xfrm>
              <a:off x="814" y="1568"/>
              <a:ext cx="1243" cy="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0" cap="none" spc="0" normalizeH="0" baseline="0" noProof="0" dirty="0">
                  <a:ln>
                    <a:noFill/>
                  </a:ln>
                  <a:solidFill>
                    <a:prstClr val="white"/>
                  </a:solidFill>
                  <a:effectLst/>
                  <a:uLnTx/>
                  <a:uFillTx/>
                  <a:latin typeface="Tahoma" charset="0"/>
                  <a:ea typeface="ＭＳ Ｐゴシック" charset="0"/>
                  <a:cs typeface="+mn-cs"/>
                </a:rPr>
                <a:t>buffered data</a:t>
              </a:r>
            </a:p>
          </p:txBody>
        </p:sp>
        <p:sp>
          <p:nvSpPr>
            <p:cNvPr id="89" name="Line 58">
              <a:extLst>
                <a:ext uri="{FF2B5EF4-FFF2-40B4-BE49-F238E27FC236}">
                  <a16:creationId xmlns:a16="http://schemas.microsoft.com/office/drawing/2014/main" id="{3E425F76-602D-884F-B462-CE3703890F46}"/>
                </a:ext>
              </a:extLst>
            </p:cNvPr>
            <p:cNvSpPr>
              <a:spLocks noChangeShapeType="1"/>
            </p:cNvSpPr>
            <p:nvPr/>
          </p:nvSpPr>
          <p:spPr bwMode="auto">
            <a:xfrm>
              <a:off x="522" y="1857"/>
              <a:ext cx="1878" cy="7"/>
            </a:xfrm>
            <a:prstGeom prst="line">
              <a:avLst/>
            </a:prstGeom>
            <a:noFill/>
            <a:ln w="2857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
          <p:nvSpPr>
            <p:cNvPr id="90" name="Text Box 59">
              <a:extLst>
                <a:ext uri="{FF2B5EF4-FFF2-40B4-BE49-F238E27FC236}">
                  <a16:creationId xmlns:a16="http://schemas.microsoft.com/office/drawing/2014/main" id="{FAA57939-600A-5644-BD7E-58580D1D7997}"/>
                </a:ext>
              </a:extLst>
            </p:cNvPr>
            <p:cNvSpPr txBox="1">
              <a:spLocks noChangeArrowheads="1"/>
            </p:cNvSpPr>
            <p:nvPr/>
          </p:nvSpPr>
          <p:spPr bwMode="auto">
            <a:xfrm>
              <a:off x="653" y="2020"/>
              <a:ext cx="1529" cy="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0" cap="none" spc="0" normalizeH="0" baseline="0" noProof="0" dirty="0">
                  <a:ln>
                    <a:noFill/>
                  </a:ln>
                  <a:solidFill>
                    <a:srgbClr val="000000"/>
                  </a:solidFill>
                  <a:effectLst/>
                  <a:uLnTx/>
                  <a:uFillTx/>
                  <a:latin typeface="Tahoma" charset="0"/>
                  <a:ea typeface="ＭＳ Ｐゴシック" charset="0"/>
                  <a:cs typeface="+mn-cs"/>
                </a:rPr>
                <a:t>free buffer space</a:t>
              </a:r>
            </a:p>
          </p:txBody>
        </p:sp>
      </p:grpSp>
      <p:sp>
        <p:nvSpPr>
          <p:cNvPr id="95" name="Text Box 62">
            <a:extLst>
              <a:ext uri="{FF2B5EF4-FFF2-40B4-BE49-F238E27FC236}">
                <a16:creationId xmlns:a16="http://schemas.microsoft.com/office/drawing/2014/main" id="{AEFCE47F-E93D-AF44-B3F4-73BB671A7DAA}"/>
              </a:ext>
            </a:extLst>
          </p:cNvPr>
          <p:cNvSpPr txBox="1">
            <a:spLocks noChangeArrowheads="1"/>
          </p:cNvSpPr>
          <p:nvPr/>
        </p:nvSpPr>
        <p:spPr bwMode="auto">
          <a:xfrm>
            <a:off x="7260104" y="3495674"/>
            <a:ext cx="673100"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Courier New" charset="0"/>
                <a:ea typeface="ＭＳ Ｐゴシック" charset="0"/>
                <a:cs typeface="+mn-cs"/>
              </a:rPr>
              <a:t>rwnd</a:t>
            </a:r>
          </a:p>
        </p:txBody>
      </p:sp>
      <p:sp>
        <p:nvSpPr>
          <p:cNvPr id="96" name="Line 64">
            <a:extLst>
              <a:ext uri="{FF2B5EF4-FFF2-40B4-BE49-F238E27FC236}">
                <a16:creationId xmlns:a16="http://schemas.microsoft.com/office/drawing/2014/main" id="{16902A7E-A0A9-CA44-AA34-DA532E0008E8}"/>
              </a:ext>
            </a:extLst>
          </p:cNvPr>
          <p:cNvSpPr>
            <a:spLocks noChangeShapeType="1"/>
          </p:cNvSpPr>
          <p:nvPr/>
        </p:nvSpPr>
        <p:spPr bwMode="auto">
          <a:xfrm>
            <a:off x="7771279" y="3228974"/>
            <a:ext cx="0" cy="322263"/>
          </a:xfrm>
          <a:prstGeom prst="line">
            <a:avLst/>
          </a:prstGeom>
          <a:noFill/>
          <a:ln w="9525">
            <a:solidFill>
              <a:srgbClr val="000000"/>
            </a:solidFill>
            <a:round/>
            <a:headEnd type="triangle" w="med" len="me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
        <p:nvSpPr>
          <p:cNvPr id="97" name="Line 65">
            <a:extLst>
              <a:ext uri="{FF2B5EF4-FFF2-40B4-BE49-F238E27FC236}">
                <a16:creationId xmlns:a16="http://schemas.microsoft.com/office/drawing/2014/main" id="{D648F6B1-0A50-8C4D-A7D2-3CF747C8BABF}"/>
              </a:ext>
            </a:extLst>
          </p:cNvPr>
          <p:cNvSpPr>
            <a:spLocks noChangeShapeType="1"/>
          </p:cNvSpPr>
          <p:nvPr/>
        </p:nvSpPr>
        <p:spPr bwMode="auto">
          <a:xfrm flipV="1">
            <a:off x="7771279" y="3754437"/>
            <a:ext cx="0" cy="322262"/>
          </a:xfrm>
          <a:prstGeom prst="line">
            <a:avLst/>
          </a:prstGeom>
          <a:noFill/>
          <a:ln w="9525">
            <a:solidFill>
              <a:srgbClr val="000000"/>
            </a:solidFill>
            <a:round/>
            <a:headEnd type="triangle" w="med" len="me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
        <p:nvSpPr>
          <p:cNvPr id="98" name="Line 66">
            <a:extLst>
              <a:ext uri="{FF2B5EF4-FFF2-40B4-BE49-F238E27FC236}">
                <a16:creationId xmlns:a16="http://schemas.microsoft.com/office/drawing/2014/main" id="{6D1EA1AA-F1A0-E74F-8EB6-323F135BBE4A}"/>
              </a:ext>
            </a:extLst>
          </p:cNvPr>
          <p:cNvSpPr>
            <a:spLocks noChangeShapeType="1"/>
          </p:cNvSpPr>
          <p:nvPr/>
        </p:nvSpPr>
        <p:spPr bwMode="auto">
          <a:xfrm>
            <a:off x="7617292" y="4086224"/>
            <a:ext cx="476250" cy="0"/>
          </a:xfrm>
          <a:prstGeom prst="line">
            <a:avLst/>
          </a:prstGeom>
          <a:noFill/>
          <a:ln w="19050">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
        <p:nvSpPr>
          <p:cNvPr id="99" name="Line 67">
            <a:extLst>
              <a:ext uri="{FF2B5EF4-FFF2-40B4-BE49-F238E27FC236}">
                <a16:creationId xmlns:a16="http://schemas.microsoft.com/office/drawing/2014/main" id="{1C85352E-17C9-D549-A2BD-57A09913F048}"/>
              </a:ext>
            </a:extLst>
          </p:cNvPr>
          <p:cNvSpPr>
            <a:spLocks noChangeShapeType="1"/>
          </p:cNvSpPr>
          <p:nvPr/>
        </p:nvSpPr>
        <p:spPr bwMode="auto">
          <a:xfrm>
            <a:off x="7666504" y="3217862"/>
            <a:ext cx="196850" cy="0"/>
          </a:xfrm>
          <a:prstGeom prst="line">
            <a:avLst/>
          </a:prstGeom>
          <a:noFill/>
          <a:ln w="19050">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
        <p:nvSpPr>
          <p:cNvPr id="100" name="Line 68">
            <a:extLst>
              <a:ext uri="{FF2B5EF4-FFF2-40B4-BE49-F238E27FC236}">
                <a16:creationId xmlns:a16="http://schemas.microsoft.com/office/drawing/2014/main" id="{EBC9AE0D-2B04-2645-9476-0B3051DF9276}"/>
              </a:ext>
            </a:extLst>
          </p:cNvPr>
          <p:cNvSpPr>
            <a:spLocks noChangeShapeType="1"/>
          </p:cNvSpPr>
          <p:nvPr/>
        </p:nvSpPr>
        <p:spPr bwMode="auto">
          <a:xfrm>
            <a:off x="7639517" y="2692399"/>
            <a:ext cx="476250" cy="0"/>
          </a:xfrm>
          <a:prstGeom prst="line">
            <a:avLst/>
          </a:prstGeom>
          <a:noFill/>
          <a:ln w="19050">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
        <p:nvSpPr>
          <p:cNvPr id="101" name="Line 69">
            <a:extLst>
              <a:ext uri="{FF2B5EF4-FFF2-40B4-BE49-F238E27FC236}">
                <a16:creationId xmlns:a16="http://schemas.microsoft.com/office/drawing/2014/main" id="{C0332117-A4C3-844D-8A08-8B0B485AD2EA}"/>
              </a:ext>
            </a:extLst>
          </p:cNvPr>
          <p:cNvSpPr>
            <a:spLocks noChangeShapeType="1"/>
          </p:cNvSpPr>
          <p:nvPr/>
        </p:nvSpPr>
        <p:spPr bwMode="auto">
          <a:xfrm>
            <a:off x="8028454" y="2697162"/>
            <a:ext cx="0" cy="177800"/>
          </a:xfrm>
          <a:prstGeom prst="line">
            <a:avLst/>
          </a:prstGeom>
          <a:noFill/>
          <a:ln w="9525">
            <a:solidFill>
              <a:srgbClr val="000000"/>
            </a:solidFill>
            <a:round/>
            <a:headEnd type="triangle" w="med" len="me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
        <p:nvSpPr>
          <p:cNvPr id="102" name="Line 70">
            <a:extLst>
              <a:ext uri="{FF2B5EF4-FFF2-40B4-BE49-F238E27FC236}">
                <a16:creationId xmlns:a16="http://schemas.microsoft.com/office/drawing/2014/main" id="{838B5881-D7D0-554D-93A9-E8D16418B8D3}"/>
              </a:ext>
            </a:extLst>
          </p:cNvPr>
          <p:cNvSpPr>
            <a:spLocks noChangeShapeType="1"/>
          </p:cNvSpPr>
          <p:nvPr/>
        </p:nvSpPr>
        <p:spPr bwMode="auto">
          <a:xfrm flipH="1">
            <a:off x="8026867" y="3121024"/>
            <a:ext cx="0" cy="954088"/>
          </a:xfrm>
          <a:prstGeom prst="line">
            <a:avLst/>
          </a:prstGeom>
          <a:noFill/>
          <a:ln w="9525">
            <a:solidFill>
              <a:srgbClr val="00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
        <p:nvSpPr>
          <p:cNvPr id="103" name="Text Box 71">
            <a:extLst>
              <a:ext uri="{FF2B5EF4-FFF2-40B4-BE49-F238E27FC236}">
                <a16:creationId xmlns:a16="http://schemas.microsoft.com/office/drawing/2014/main" id="{76399630-36A1-DE42-B526-233291123DB6}"/>
              </a:ext>
            </a:extLst>
          </p:cNvPr>
          <p:cNvSpPr txBox="1">
            <a:spLocks noChangeArrowheads="1"/>
          </p:cNvSpPr>
          <p:nvPr/>
        </p:nvSpPr>
        <p:spPr bwMode="auto">
          <a:xfrm>
            <a:off x="6874342" y="2857499"/>
            <a:ext cx="1284287"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Courier New" charset="0"/>
                <a:ea typeface="ＭＳ Ｐゴシック" charset="0"/>
                <a:cs typeface="+mn-cs"/>
              </a:rPr>
              <a:t>RcvBuffer</a:t>
            </a:r>
          </a:p>
        </p:txBody>
      </p:sp>
      <p:sp>
        <p:nvSpPr>
          <p:cNvPr id="104" name="Text Box 73">
            <a:extLst>
              <a:ext uri="{FF2B5EF4-FFF2-40B4-BE49-F238E27FC236}">
                <a16:creationId xmlns:a16="http://schemas.microsoft.com/office/drawing/2014/main" id="{B6E3B689-E8B2-BF4B-86DF-927AF5D4F690}"/>
              </a:ext>
            </a:extLst>
          </p:cNvPr>
          <p:cNvSpPr txBox="1">
            <a:spLocks noChangeArrowheads="1"/>
          </p:cNvSpPr>
          <p:nvPr/>
        </p:nvSpPr>
        <p:spPr bwMode="auto">
          <a:xfrm>
            <a:off x="8152610" y="4486274"/>
            <a:ext cx="2525050" cy="40011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0" cap="none" spc="0" normalizeH="0" baseline="0" noProof="0" dirty="0">
                <a:ln>
                  <a:noFill/>
                </a:ln>
                <a:solidFill>
                  <a:srgbClr val="000000"/>
                </a:solidFill>
                <a:effectLst/>
                <a:uLnTx/>
                <a:uFillTx/>
                <a:latin typeface="Calibri" panose="020F0502020204030204"/>
                <a:ea typeface="ＭＳ Ｐゴシック" charset="0"/>
                <a:cs typeface="+mn-cs"/>
              </a:rPr>
              <a:t>TCP segment payloads</a:t>
            </a:r>
          </a:p>
        </p:txBody>
      </p:sp>
      <p:sp>
        <p:nvSpPr>
          <p:cNvPr id="105" name="Text Box 74">
            <a:extLst>
              <a:ext uri="{FF2B5EF4-FFF2-40B4-BE49-F238E27FC236}">
                <a16:creationId xmlns:a16="http://schemas.microsoft.com/office/drawing/2014/main" id="{91F2C3EF-EE52-4542-BF6E-028621EA7670}"/>
              </a:ext>
            </a:extLst>
          </p:cNvPr>
          <p:cNvSpPr txBox="1">
            <a:spLocks noChangeArrowheads="1"/>
          </p:cNvSpPr>
          <p:nvPr/>
        </p:nvSpPr>
        <p:spPr bwMode="auto">
          <a:xfrm>
            <a:off x="8203635" y="1985962"/>
            <a:ext cx="2478564" cy="40011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0" cap="none" spc="0" normalizeH="0" baseline="0" noProof="0" dirty="0">
                <a:ln>
                  <a:noFill/>
                </a:ln>
                <a:solidFill>
                  <a:srgbClr val="000000"/>
                </a:solidFill>
                <a:effectLst/>
                <a:uLnTx/>
                <a:uFillTx/>
                <a:latin typeface="Calibri" panose="020F0502020204030204"/>
                <a:ea typeface="ＭＳ Ｐゴシック" charset="0"/>
                <a:cs typeface="+mn-cs"/>
              </a:rPr>
              <a:t>to application process</a:t>
            </a:r>
          </a:p>
        </p:txBody>
      </p:sp>
      <p:sp>
        <p:nvSpPr>
          <p:cNvPr id="106" name="Text Box 76">
            <a:extLst>
              <a:ext uri="{FF2B5EF4-FFF2-40B4-BE49-F238E27FC236}">
                <a16:creationId xmlns:a16="http://schemas.microsoft.com/office/drawing/2014/main" id="{0CF681A2-AC47-5344-AE94-24FC5FD82425}"/>
              </a:ext>
            </a:extLst>
          </p:cNvPr>
          <p:cNvSpPr txBox="1">
            <a:spLocks noChangeArrowheads="1"/>
          </p:cNvSpPr>
          <p:nvPr/>
        </p:nvSpPr>
        <p:spPr bwMode="auto">
          <a:xfrm>
            <a:off x="7554658" y="5138737"/>
            <a:ext cx="3563796" cy="46166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0" cap="none" spc="0" normalizeH="0" baseline="0" noProof="0" dirty="0">
                <a:ln>
                  <a:noFill/>
                </a:ln>
                <a:solidFill>
                  <a:srgbClr val="000000"/>
                </a:solidFill>
                <a:effectLst/>
                <a:uLnTx/>
                <a:uFillTx/>
                <a:latin typeface="Calibri" panose="020F0502020204030204"/>
                <a:ea typeface="ＭＳ Ｐゴシック" charset="0"/>
                <a:cs typeface="+mn-cs"/>
              </a:rPr>
              <a:t>TCP receiver-side buffering</a:t>
            </a:r>
          </a:p>
        </p:txBody>
      </p:sp>
      <p:sp>
        <p:nvSpPr>
          <p:cNvPr id="30" name="Slide Number Placeholder 2">
            <a:extLst>
              <a:ext uri="{FF2B5EF4-FFF2-40B4-BE49-F238E27FC236}">
                <a16:creationId xmlns:a16="http://schemas.microsoft.com/office/drawing/2014/main" id="{FD800B74-F67D-AF4D-AABB-EE14B6FEBDCB}"/>
              </a:ext>
            </a:extLst>
          </p:cNvPr>
          <p:cNvSpPr>
            <a:spLocks noGrp="1"/>
          </p:cNvSpPr>
          <p:nvPr>
            <p:ph type="sldNum" sz="quarter" idx="4"/>
          </p:nvPr>
        </p:nvSpPr>
        <p:spPr>
          <a:xfrm>
            <a:off x="9219616" y="6443089"/>
            <a:ext cx="2743200" cy="365125"/>
          </a:xfrm>
        </p:spPr>
        <p:txBody>
          <a:bodyPr/>
          <a:lstStyle/>
          <a:p>
            <a:r>
              <a:rPr lang="en-US" dirty="0"/>
              <a:t>Transport Layer: 3-</a:t>
            </a:r>
            <a:fld id="{C4204591-24BD-A542-B9D5-F8D8A88D2FEE}" type="slidenum">
              <a:rPr lang="en-US" smtClean="0"/>
              <a:pPr/>
              <a:t>21</a:t>
            </a:fld>
            <a:endParaRPr lang="en-US" dirty="0"/>
          </a:p>
        </p:txBody>
      </p:sp>
    </p:spTree>
    <p:extLst>
      <p:ext uri="{BB962C8B-B14F-4D97-AF65-F5344CB8AC3E}">
        <p14:creationId xmlns:p14="http://schemas.microsoft.com/office/powerpoint/2010/main" val="4217487287"/>
      </p:ext>
    </p:extLst>
  </p:cSld>
  <p:clrMapOvr>
    <a:masterClrMapping/>
  </p:clrMapOvr>
  <p:transition spd="med">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8690" y="289325"/>
            <a:ext cx="11393310" cy="894622"/>
          </a:xfrm>
        </p:spPr>
        <p:txBody>
          <a:bodyPr>
            <a:normAutofit/>
          </a:bodyPr>
          <a:lstStyle/>
          <a:p>
            <a:r>
              <a:rPr lang="en-US" sz="4800" dirty="0"/>
              <a:t>TCP flow control</a:t>
            </a:r>
            <a:endParaRPr lang="en-US" sz="4400" b="0" dirty="0"/>
          </a:p>
        </p:txBody>
      </p:sp>
      <p:sp>
        <p:nvSpPr>
          <p:cNvPr id="54" name="Rectangle 75">
            <a:extLst>
              <a:ext uri="{FF2B5EF4-FFF2-40B4-BE49-F238E27FC236}">
                <a16:creationId xmlns:a16="http://schemas.microsoft.com/office/drawing/2014/main" id="{78F7B284-6B74-F548-982C-C01C5F7D3D99}"/>
              </a:ext>
            </a:extLst>
          </p:cNvPr>
          <p:cNvSpPr txBox="1">
            <a:spLocks noChangeArrowheads="1"/>
          </p:cNvSpPr>
          <p:nvPr/>
        </p:nvSpPr>
        <p:spPr>
          <a:xfrm>
            <a:off x="668940" y="1485900"/>
            <a:ext cx="5826405" cy="4906963"/>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2425" marR="0" lvl="0" indent="-222250" algn="l" defTabSz="914400" rtl="0" eaLnBrk="1" fontAlgn="auto" latinLnBrk="0" hangingPunct="1">
              <a:lnSpc>
                <a:spcPct val="100000"/>
              </a:lnSpc>
              <a:spcBef>
                <a:spcPts val="1000"/>
              </a:spcBef>
              <a:spcAft>
                <a:spcPts val="0"/>
              </a:spcAft>
              <a:buClr>
                <a:srgbClr val="0000A3"/>
              </a:buClr>
              <a:buSzTx/>
              <a:buFont typeface="Wingdings" pitchFamily="2" charset="2"/>
              <a:buChar char="§"/>
              <a:tabLst/>
              <a:defRPr/>
            </a:pP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TCP receiver “</a:t>
            </a:r>
            <a:r>
              <a:rPr kumimoji="0" lang="en-US" altLang="ja-JP"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advertises” free buffer space in </a:t>
            </a:r>
            <a:r>
              <a:rPr kumimoji="0" lang="en-US" altLang="ja-JP" sz="2800" b="1" i="0" u="none" strike="noStrike" kern="1200" cap="none" spc="0" normalizeH="0" baseline="0" noProof="0" dirty="0">
                <a:ln>
                  <a:noFill/>
                </a:ln>
                <a:solidFill>
                  <a:prstClr val="black"/>
                </a:solidFill>
                <a:effectLst/>
                <a:uLnTx/>
                <a:uFillTx/>
                <a:latin typeface="Courier New" panose="02070309020205020404" pitchFamily="49" charset="0"/>
                <a:ea typeface="ＭＳ Ｐゴシック" panose="020B0600070205080204" pitchFamily="34" charset="-128"/>
                <a:cs typeface="+mn-cs"/>
              </a:rPr>
              <a:t>rwnd</a:t>
            </a:r>
            <a:r>
              <a:rPr kumimoji="0" lang="en-US" altLang="ja-JP"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 field in TCP header</a:t>
            </a:r>
          </a:p>
          <a:p>
            <a:pPr marL="695325" marR="0" lvl="1" indent="-231775" algn="l" defTabSz="914400" rtl="0" eaLnBrk="1" fontAlgn="auto" latinLnBrk="0" hangingPunct="1">
              <a:lnSpc>
                <a:spcPct val="100000"/>
              </a:lnSpc>
              <a:spcBef>
                <a:spcPts val="500"/>
              </a:spcBef>
              <a:spcAft>
                <a:spcPts val="0"/>
              </a:spcAft>
              <a:buClr>
                <a:srgbClr val="0000A8"/>
              </a:buClr>
              <a:buSzTx/>
              <a:buFont typeface="Arial" panose="020B0604020202020204" pitchFamily="34" charset="0"/>
              <a:buChar char="•"/>
              <a:tabLst/>
              <a:defRPr/>
            </a:pPr>
            <a:r>
              <a:rPr kumimoji="0" lang="en-US" altLang="en-US" sz="2400" b="1" i="0" u="none" strike="noStrike" kern="1200" cap="none" spc="0" normalizeH="0" baseline="0" noProof="0" dirty="0">
                <a:ln>
                  <a:noFill/>
                </a:ln>
                <a:solidFill>
                  <a:prstClr val="black"/>
                </a:solidFill>
                <a:effectLst/>
                <a:uLnTx/>
                <a:uFillTx/>
                <a:latin typeface="Courier New" panose="02070309020205020404" pitchFamily="49" charset="0"/>
                <a:ea typeface="ＭＳ Ｐゴシック" panose="020B0600070205080204" pitchFamily="34" charset="-128"/>
                <a:cs typeface="+mn-cs"/>
              </a:rPr>
              <a:t>RcvBuffer </a:t>
            </a:r>
            <a:r>
              <a:rPr kumimoji="0" lang="en-US" altLang="en-US"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size set via socket options (typical default is 4096 bytes)</a:t>
            </a:r>
          </a:p>
          <a:p>
            <a:pPr marL="695325" marR="0" lvl="1" indent="-231775" algn="l" defTabSz="914400" rtl="0" eaLnBrk="1" fontAlgn="auto" latinLnBrk="0" hangingPunct="1">
              <a:lnSpc>
                <a:spcPct val="100000"/>
              </a:lnSpc>
              <a:spcBef>
                <a:spcPts val="500"/>
              </a:spcBef>
              <a:spcAft>
                <a:spcPts val="0"/>
              </a:spcAft>
              <a:buClr>
                <a:srgbClr val="0000A8"/>
              </a:buClr>
              <a:buSzTx/>
              <a:buFont typeface="Arial" panose="020B0604020202020204" pitchFamily="34" charset="0"/>
              <a:buChar char="•"/>
              <a:tabLst/>
              <a:defRPr/>
            </a:pPr>
            <a:r>
              <a:rPr kumimoji="0" lang="en-US" altLang="en-US"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many operating systems auto-adjust </a:t>
            </a:r>
            <a:r>
              <a:rPr kumimoji="0" lang="en-US" altLang="en-US" sz="2400" b="1" i="0" u="none" strike="noStrike" kern="1200" cap="none" spc="0" normalizeH="0" baseline="0" noProof="0" dirty="0">
                <a:ln>
                  <a:noFill/>
                </a:ln>
                <a:solidFill>
                  <a:prstClr val="black"/>
                </a:solidFill>
                <a:effectLst/>
                <a:uLnTx/>
                <a:uFillTx/>
                <a:latin typeface="Courier New" panose="02070309020205020404" pitchFamily="49" charset="0"/>
                <a:ea typeface="ＭＳ Ｐゴシック" panose="020B0600070205080204" pitchFamily="34" charset="-128"/>
                <a:cs typeface="+mn-cs"/>
              </a:rPr>
              <a:t>RcvBuffer</a:t>
            </a:r>
            <a:endParaRPr kumimoji="0" lang="en-US" altLang="en-US"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endParaRPr>
          </a:p>
          <a:p>
            <a:pPr marL="352425" marR="0" lvl="0" indent="-222250" algn="l" defTabSz="914400" rtl="0" eaLnBrk="1" fontAlgn="auto" latinLnBrk="0" hangingPunct="1">
              <a:lnSpc>
                <a:spcPct val="100000"/>
              </a:lnSpc>
              <a:spcBef>
                <a:spcPts val="1000"/>
              </a:spcBef>
              <a:spcAft>
                <a:spcPts val="0"/>
              </a:spcAft>
              <a:buClr>
                <a:srgbClr val="0000A3"/>
              </a:buClr>
              <a:buSzTx/>
              <a:buFont typeface="Wingdings" pitchFamily="2" charset="2"/>
              <a:buChar char="§"/>
              <a:tabLst/>
              <a:defRPr/>
            </a:pP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sender limits amount of unACKed (“</a:t>
            </a:r>
            <a:r>
              <a:rPr kumimoji="0" lang="en-US" altLang="ja-JP"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in-flight”) data to received </a:t>
            </a:r>
            <a:r>
              <a:rPr kumimoji="0" lang="en-US" altLang="ja-JP" sz="2800" b="1" i="0" u="none" strike="noStrike" kern="1200" cap="none" spc="0" normalizeH="0" baseline="0" noProof="0" dirty="0">
                <a:ln>
                  <a:noFill/>
                </a:ln>
                <a:solidFill>
                  <a:prstClr val="black"/>
                </a:solidFill>
                <a:effectLst/>
                <a:uLnTx/>
                <a:uFillTx/>
                <a:latin typeface="Courier New" panose="02070309020205020404" pitchFamily="49" charset="0"/>
                <a:ea typeface="ＭＳ Ｐゴシック" panose="020B0600070205080204" pitchFamily="34" charset="-128"/>
                <a:cs typeface="+mn-cs"/>
              </a:rPr>
              <a:t>rwnd</a:t>
            </a:r>
          </a:p>
          <a:p>
            <a:pPr marL="352425" marR="0" lvl="0" indent="-222250" algn="l" defTabSz="914400" rtl="0" eaLnBrk="1" fontAlgn="auto" latinLnBrk="0" hangingPunct="1">
              <a:lnSpc>
                <a:spcPct val="100000"/>
              </a:lnSpc>
              <a:spcBef>
                <a:spcPts val="1000"/>
              </a:spcBef>
              <a:spcAft>
                <a:spcPts val="0"/>
              </a:spcAft>
              <a:buClr>
                <a:srgbClr val="0000A3"/>
              </a:buClr>
              <a:buSzTx/>
              <a:buFont typeface="Wingdings" pitchFamily="2" charset="2"/>
              <a:buChar char="§"/>
              <a:tabLst/>
              <a:defRPr/>
            </a:pP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guarantees receive buffer will not overflow</a:t>
            </a:r>
          </a:p>
        </p:txBody>
      </p:sp>
      <p:grpSp>
        <p:nvGrpSpPr>
          <p:cNvPr id="4" name="Group 3">
            <a:extLst>
              <a:ext uri="{FF2B5EF4-FFF2-40B4-BE49-F238E27FC236}">
                <a16:creationId xmlns:a16="http://schemas.microsoft.com/office/drawing/2014/main" id="{65ED315A-00AA-7C4A-8164-7D6F6F0CAA0E}"/>
              </a:ext>
            </a:extLst>
          </p:cNvPr>
          <p:cNvGrpSpPr/>
          <p:nvPr/>
        </p:nvGrpSpPr>
        <p:grpSpPr>
          <a:xfrm>
            <a:off x="7363745" y="1068614"/>
            <a:ext cx="4349284" cy="5165818"/>
            <a:chOff x="7334716" y="821871"/>
            <a:chExt cx="4349284" cy="5165818"/>
          </a:xfrm>
        </p:grpSpPr>
        <p:sp>
          <p:nvSpPr>
            <p:cNvPr id="43" name="Text Box 49">
              <a:extLst>
                <a:ext uri="{FF2B5EF4-FFF2-40B4-BE49-F238E27FC236}">
                  <a16:creationId xmlns:a16="http://schemas.microsoft.com/office/drawing/2014/main" id="{4942189D-75C7-5146-A769-620DCCD5AD2C}"/>
                </a:ext>
              </a:extLst>
            </p:cNvPr>
            <p:cNvSpPr txBox="1">
              <a:spLocks noChangeArrowheads="1"/>
            </p:cNvSpPr>
            <p:nvPr/>
          </p:nvSpPr>
          <p:spPr bwMode="auto">
            <a:xfrm>
              <a:off x="7334716" y="821871"/>
              <a:ext cx="4349284" cy="34163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a:ea typeface="ＭＳ Ｐゴシック" charset="0"/>
                  <a:cs typeface="+mn-cs"/>
                </a:rPr>
                <a:t>flow control: </a:t>
              </a:r>
              <a:r>
                <a:rPr kumimoji="0" lang="en-US" sz="1600" b="0" i="0" u="none" strike="noStrike" kern="1200" cap="none" spc="0" normalizeH="0" baseline="0" noProof="0" dirty="0">
                  <a:ln>
                    <a:noFill/>
                  </a:ln>
                  <a:solidFill>
                    <a:srgbClr val="000000"/>
                  </a:solidFill>
                  <a:effectLst/>
                  <a:uLnTx/>
                  <a:uFillTx/>
                  <a:latin typeface="Calibri" panose="020F0502020204030204"/>
                  <a:ea typeface="ＭＳ Ｐゴシック" charset="0"/>
                  <a:cs typeface="+mn-cs"/>
                </a:rPr>
                <a:t># bytes receiver willing to accept</a:t>
              </a:r>
              <a:endParaRPr kumimoji="0" lang="en-US" sz="1800" b="0" i="0" u="none" strike="noStrike" kern="1200" cap="none" spc="0" normalizeH="0" baseline="0" noProof="0" dirty="0">
                <a:ln>
                  <a:noFill/>
                </a:ln>
                <a:solidFill>
                  <a:srgbClr val="000000"/>
                </a:solidFill>
                <a:effectLst/>
                <a:uLnTx/>
                <a:uFillTx/>
                <a:latin typeface="Calibri" panose="020F0502020204030204"/>
                <a:ea typeface="ＭＳ Ｐゴシック" charset="0"/>
                <a:cs typeface="+mn-cs"/>
              </a:endParaRPr>
            </a:p>
          </p:txBody>
        </p:sp>
        <p:grpSp>
          <p:nvGrpSpPr>
            <p:cNvPr id="3" name="Group 2">
              <a:extLst>
                <a:ext uri="{FF2B5EF4-FFF2-40B4-BE49-F238E27FC236}">
                  <a16:creationId xmlns:a16="http://schemas.microsoft.com/office/drawing/2014/main" id="{013C6F91-8B0A-654D-A104-22DAAE940A5C}"/>
                </a:ext>
              </a:extLst>
            </p:cNvPr>
            <p:cNvGrpSpPr/>
            <p:nvPr/>
          </p:nvGrpSpPr>
          <p:grpSpPr>
            <a:xfrm>
              <a:off x="7490842" y="1445945"/>
              <a:ext cx="3173211" cy="4078555"/>
              <a:chOff x="7157014" y="1873079"/>
              <a:chExt cx="2251592" cy="2800562"/>
            </a:xfrm>
          </p:grpSpPr>
          <p:sp>
            <p:nvSpPr>
              <p:cNvPr id="31" name="Rectangle 4">
                <a:extLst>
                  <a:ext uri="{FF2B5EF4-FFF2-40B4-BE49-F238E27FC236}">
                    <a16:creationId xmlns:a16="http://schemas.microsoft.com/office/drawing/2014/main" id="{F26D3C4D-BBC1-F742-A1E0-D6E34A9B3149}"/>
                  </a:ext>
                </a:extLst>
              </p:cNvPr>
              <p:cNvSpPr>
                <a:spLocks noChangeArrowheads="1"/>
              </p:cNvSpPr>
              <p:nvPr/>
            </p:nvSpPr>
            <p:spPr bwMode="auto">
              <a:xfrm>
                <a:off x="7206558" y="1873079"/>
                <a:ext cx="2202048" cy="2745454"/>
              </a:xfrm>
              <a:prstGeom prst="rect">
                <a:avLst/>
              </a:prstGeom>
              <a:solidFill>
                <a:srgbClr val="000099"/>
              </a:solidFill>
              <a:ln>
                <a:noFill/>
              </a:ln>
              <a:effectLst/>
              <a:extLst>
                <a:ext uri="{91240B29-F687-4f45-9708-019B960494DF}">
                  <a14:hiddenLine xmlns="" xmlns:a14="http://schemas.microsoft.com/office/drawing/2010/main" w="1905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050" b="0" i="0" u="none" strike="noStrike" kern="1200" cap="none" spc="0" normalizeH="0" baseline="0" noProof="0" dirty="0">
                  <a:ln>
                    <a:noFill/>
                  </a:ln>
                  <a:solidFill>
                    <a:srgbClr val="000000"/>
                  </a:solidFill>
                  <a:effectLst/>
                  <a:uLnTx/>
                  <a:uFillTx/>
                  <a:latin typeface="Tahoma" charset="0"/>
                  <a:ea typeface="ＭＳ Ｐゴシック" charset="0"/>
                  <a:cs typeface="+mn-cs"/>
                </a:endParaRPr>
              </a:p>
            </p:txBody>
          </p:sp>
          <p:sp>
            <p:nvSpPr>
              <p:cNvPr id="32" name="Rectangle 5">
                <a:extLst>
                  <a:ext uri="{FF2B5EF4-FFF2-40B4-BE49-F238E27FC236}">
                    <a16:creationId xmlns:a16="http://schemas.microsoft.com/office/drawing/2014/main" id="{EDEADB29-BFA2-B047-B027-A9139A42EC40}"/>
                  </a:ext>
                </a:extLst>
              </p:cNvPr>
              <p:cNvSpPr>
                <a:spLocks noChangeArrowheads="1"/>
              </p:cNvSpPr>
              <p:nvPr/>
            </p:nvSpPr>
            <p:spPr bwMode="auto">
              <a:xfrm>
                <a:off x="7158783" y="1939027"/>
                <a:ext cx="2202048" cy="2734614"/>
              </a:xfrm>
              <a:prstGeom prst="rect">
                <a:avLst/>
              </a:prstGeom>
              <a:solidFill>
                <a:srgbClr val="FFFFFF"/>
              </a:solidFill>
              <a:ln w="19050">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0" cap="none" spc="0" normalizeH="0" baseline="0" noProof="0" dirty="0">
                  <a:ln>
                    <a:noFill/>
                  </a:ln>
                  <a:solidFill>
                    <a:srgbClr val="000000"/>
                  </a:solidFill>
                  <a:effectLst/>
                  <a:uLnTx/>
                  <a:uFillTx/>
                  <a:latin typeface="Arial" charset="0"/>
                  <a:ea typeface="ＭＳ Ｐゴシック" charset="0"/>
                  <a:cs typeface="+mn-cs"/>
                </a:endParaRPr>
              </a:p>
            </p:txBody>
          </p:sp>
          <p:sp>
            <p:nvSpPr>
              <p:cNvPr id="33" name="Line 8">
                <a:extLst>
                  <a:ext uri="{FF2B5EF4-FFF2-40B4-BE49-F238E27FC236}">
                    <a16:creationId xmlns:a16="http://schemas.microsoft.com/office/drawing/2014/main" id="{D6DDC5BF-A1E6-C24B-9CE3-F65B498DEB30}"/>
                  </a:ext>
                </a:extLst>
              </p:cNvPr>
              <p:cNvSpPr>
                <a:spLocks noChangeShapeType="1"/>
              </p:cNvSpPr>
              <p:nvPr/>
            </p:nvSpPr>
            <p:spPr bwMode="auto">
              <a:xfrm>
                <a:off x="7160553" y="2152232"/>
                <a:ext cx="2199395" cy="2711"/>
              </a:xfrm>
              <a:prstGeom prst="line">
                <a:avLst/>
              </a:prstGeom>
              <a:noFill/>
              <a:ln w="19050">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05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
            <p:nvSpPr>
              <p:cNvPr id="34" name="Line 9">
                <a:extLst>
                  <a:ext uri="{FF2B5EF4-FFF2-40B4-BE49-F238E27FC236}">
                    <a16:creationId xmlns:a16="http://schemas.microsoft.com/office/drawing/2014/main" id="{D073AA58-CCB9-1143-BD54-AECB66E97A27}"/>
                  </a:ext>
                </a:extLst>
              </p:cNvPr>
              <p:cNvSpPr>
                <a:spLocks noChangeShapeType="1"/>
              </p:cNvSpPr>
              <p:nvPr/>
            </p:nvSpPr>
            <p:spPr bwMode="auto">
              <a:xfrm flipV="1">
                <a:off x="7157014" y="2368146"/>
                <a:ext cx="2202048" cy="0"/>
              </a:xfrm>
              <a:prstGeom prst="line">
                <a:avLst/>
              </a:prstGeom>
              <a:noFill/>
              <a:ln w="19050">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05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
            <p:nvSpPr>
              <p:cNvPr id="35" name="Line 16">
                <a:extLst>
                  <a:ext uri="{FF2B5EF4-FFF2-40B4-BE49-F238E27FC236}">
                    <a16:creationId xmlns:a16="http://schemas.microsoft.com/office/drawing/2014/main" id="{3BCF6F65-DFAE-C544-BAEE-68B6416C49EB}"/>
                  </a:ext>
                </a:extLst>
              </p:cNvPr>
              <p:cNvSpPr>
                <a:spLocks noChangeShapeType="1"/>
              </p:cNvSpPr>
              <p:nvPr/>
            </p:nvSpPr>
            <p:spPr bwMode="auto">
              <a:xfrm flipV="1">
                <a:off x="7162322" y="2584964"/>
                <a:ext cx="2202048" cy="0"/>
              </a:xfrm>
              <a:prstGeom prst="line">
                <a:avLst/>
              </a:prstGeom>
              <a:noFill/>
              <a:ln w="19050">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05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
            <p:nvSpPr>
              <p:cNvPr id="36" name="Line 18">
                <a:extLst>
                  <a:ext uri="{FF2B5EF4-FFF2-40B4-BE49-F238E27FC236}">
                    <a16:creationId xmlns:a16="http://schemas.microsoft.com/office/drawing/2014/main" id="{73D40423-B9BC-B445-A204-77B62C8A65F0}"/>
                  </a:ext>
                </a:extLst>
              </p:cNvPr>
              <p:cNvSpPr>
                <a:spLocks noChangeShapeType="1"/>
              </p:cNvSpPr>
              <p:nvPr/>
            </p:nvSpPr>
            <p:spPr bwMode="auto">
              <a:xfrm flipV="1">
                <a:off x="7159668" y="2809912"/>
                <a:ext cx="2202049" cy="0"/>
              </a:xfrm>
              <a:prstGeom prst="line">
                <a:avLst/>
              </a:prstGeom>
              <a:noFill/>
              <a:ln w="19050">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05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
            <p:nvSpPr>
              <p:cNvPr id="37" name="Line 19">
                <a:extLst>
                  <a:ext uri="{FF2B5EF4-FFF2-40B4-BE49-F238E27FC236}">
                    <a16:creationId xmlns:a16="http://schemas.microsoft.com/office/drawing/2014/main" id="{9E50A3C5-1DEF-C346-9F9A-A93A3289A502}"/>
                  </a:ext>
                </a:extLst>
              </p:cNvPr>
              <p:cNvSpPr>
                <a:spLocks noChangeShapeType="1"/>
              </p:cNvSpPr>
              <p:nvPr/>
            </p:nvSpPr>
            <p:spPr bwMode="auto">
              <a:xfrm flipV="1">
                <a:off x="7157014" y="3032150"/>
                <a:ext cx="2202048" cy="0"/>
              </a:xfrm>
              <a:prstGeom prst="line">
                <a:avLst/>
              </a:prstGeom>
              <a:noFill/>
              <a:ln w="19050">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05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
            <p:nvSpPr>
              <p:cNvPr id="38" name="Line 20">
                <a:extLst>
                  <a:ext uri="{FF2B5EF4-FFF2-40B4-BE49-F238E27FC236}">
                    <a16:creationId xmlns:a16="http://schemas.microsoft.com/office/drawing/2014/main" id="{548B775C-D85F-5847-B406-FA9F2CBD5940}"/>
                  </a:ext>
                </a:extLst>
              </p:cNvPr>
              <p:cNvSpPr>
                <a:spLocks noChangeShapeType="1"/>
              </p:cNvSpPr>
              <p:nvPr/>
            </p:nvSpPr>
            <p:spPr bwMode="auto">
              <a:xfrm flipV="1">
                <a:off x="7157014" y="3351956"/>
                <a:ext cx="2202048" cy="0"/>
              </a:xfrm>
              <a:prstGeom prst="line">
                <a:avLst/>
              </a:prstGeom>
              <a:noFill/>
              <a:ln w="19050">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05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
            <p:nvSpPr>
              <p:cNvPr id="39" name="Line 21">
                <a:extLst>
                  <a:ext uri="{FF2B5EF4-FFF2-40B4-BE49-F238E27FC236}">
                    <a16:creationId xmlns:a16="http://schemas.microsoft.com/office/drawing/2014/main" id="{5295938A-7AD9-3A43-B065-16AE7DE46620}"/>
                  </a:ext>
                </a:extLst>
              </p:cNvPr>
              <p:cNvSpPr>
                <a:spLocks noChangeShapeType="1"/>
              </p:cNvSpPr>
              <p:nvPr/>
            </p:nvSpPr>
            <p:spPr bwMode="auto">
              <a:xfrm flipH="1" flipV="1">
                <a:off x="8249633" y="2586771"/>
                <a:ext cx="2654" cy="442669"/>
              </a:xfrm>
              <a:prstGeom prst="line">
                <a:avLst/>
              </a:prstGeom>
              <a:noFill/>
              <a:ln w="19050">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05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
            <p:nvSpPr>
              <p:cNvPr id="42" name="Text Box 22">
                <a:extLst>
                  <a:ext uri="{FF2B5EF4-FFF2-40B4-BE49-F238E27FC236}">
                    <a16:creationId xmlns:a16="http://schemas.microsoft.com/office/drawing/2014/main" id="{DBAB1210-0C8C-574D-9755-E0E40D1D8E2B}"/>
                  </a:ext>
                </a:extLst>
              </p:cNvPr>
              <p:cNvSpPr txBox="1">
                <a:spLocks noChangeArrowheads="1"/>
              </p:cNvSpPr>
              <p:nvPr/>
            </p:nvSpPr>
            <p:spPr bwMode="auto">
              <a:xfrm>
                <a:off x="8220544" y="2572087"/>
                <a:ext cx="1124010" cy="23247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charset="0"/>
                    <a:ea typeface="ＭＳ Ｐゴシック" charset="0"/>
                    <a:cs typeface="+mn-cs"/>
                  </a:rPr>
                  <a:t>receive window</a:t>
                </a:r>
              </a:p>
            </p:txBody>
          </p:sp>
          <p:sp>
            <p:nvSpPr>
              <p:cNvPr id="41" name="Line 10">
                <a:extLst>
                  <a:ext uri="{FF2B5EF4-FFF2-40B4-BE49-F238E27FC236}">
                    <a16:creationId xmlns:a16="http://schemas.microsoft.com/office/drawing/2014/main" id="{A5EAF221-945B-9044-8647-B161BDC6D143}"/>
                  </a:ext>
                </a:extLst>
              </p:cNvPr>
              <p:cNvSpPr>
                <a:spLocks noChangeShapeType="1"/>
              </p:cNvSpPr>
              <p:nvPr/>
            </p:nvSpPr>
            <p:spPr bwMode="auto">
              <a:xfrm flipH="1" flipV="1">
                <a:off x="8241671" y="1940977"/>
                <a:ext cx="981" cy="207817"/>
              </a:xfrm>
              <a:prstGeom prst="line">
                <a:avLst/>
              </a:prstGeom>
              <a:noFill/>
              <a:ln w="19050">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05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grpSp>
        <p:sp>
          <p:nvSpPr>
            <p:cNvPr id="44" name="Line 53">
              <a:extLst>
                <a:ext uri="{FF2B5EF4-FFF2-40B4-BE49-F238E27FC236}">
                  <a16:creationId xmlns:a16="http://schemas.microsoft.com/office/drawing/2014/main" id="{1BBBD060-CF26-F24A-BA7E-49EE7DADEE01}"/>
                </a:ext>
              </a:extLst>
            </p:cNvPr>
            <p:cNvSpPr>
              <a:spLocks noChangeShapeType="1"/>
            </p:cNvSpPr>
            <p:nvPr/>
          </p:nvSpPr>
          <p:spPr bwMode="auto">
            <a:xfrm flipH="1" flipV="1">
              <a:off x="7968285" y="1150408"/>
              <a:ext cx="1233771" cy="1404106"/>
            </a:xfrm>
            <a:prstGeom prst="line">
              <a:avLst/>
            </a:prstGeom>
            <a:noFill/>
            <a:ln w="19050">
              <a:solidFill>
                <a:srgbClr val="C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050" b="0" i="0" u="none" strike="noStrike" kern="1200" cap="none" spc="0" normalizeH="0" baseline="0" noProof="0" dirty="0">
                <a:ln>
                  <a:noFill/>
                </a:ln>
                <a:solidFill>
                  <a:srgbClr val="000000"/>
                </a:solidFill>
                <a:effectLst/>
                <a:uLnTx/>
                <a:uFillTx/>
                <a:latin typeface="Tahoma" charset="0"/>
                <a:ea typeface="ＭＳ Ｐゴシック" charset="0"/>
                <a:cs typeface="+mn-cs"/>
              </a:endParaRPr>
            </a:p>
          </p:txBody>
        </p:sp>
        <p:sp>
          <p:nvSpPr>
            <p:cNvPr id="46" name="Text Box 49">
              <a:extLst>
                <a:ext uri="{FF2B5EF4-FFF2-40B4-BE49-F238E27FC236}">
                  <a16:creationId xmlns:a16="http://schemas.microsoft.com/office/drawing/2014/main" id="{FBFCD652-9EB9-FE4F-BB9F-A9277C4DE74F}"/>
                </a:ext>
              </a:extLst>
            </p:cNvPr>
            <p:cNvSpPr txBox="1">
              <a:spLocks noChangeArrowheads="1"/>
            </p:cNvSpPr>
            <p:nvPr/>
          </p:nvSpPr>
          <p:spPr bwMode="auto">
            <a:xfrm>
              <a:off x="8125744" y="5646057"/>
              <a:ext cx="2310027" cy="34163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a:ea typeface="ＭＳ Ｐゴシック" charset="0"/>
                  <a:cs typeface="+mn-cs"/>
                </a:rPr>
                <a:t>TCP segment format</a:t>
              </a:r>
            </a:p>
          </p:txBody>
        </p:sp>
      </p:grpSp>
      <p:sp>
        <p:nvSpPr>
          <p:cNvPr id="20" name="Slide Number Placeholder 2">
            <a:extLst>
              <a:ext uri="{FF2B5EF4-FFF2-40B4-BE49-F238E27FC236}">
                <a16:creationId xmlns:a16="http://schemas.microsoft.com/office/drawing/2014/main" id="{73A53F5E-537D-1E40-85EE-92D8692A70E6}"/>
              </a:ext>
            </a:extLst>
          </p:cNvPr>
          <p:cNvSpPr>
            <a:spLocks noGrp="1"/>
          </p:cNvSpPr>
          <p:nvPr>
            <p:ph type="sldNum" sz="quarter" idx="4"/>
          </p:nvPr>
        </p:nvSpPr>
        <p:spPr>
          <a:xfrm>
            <a:off x="9219616" y="6443089"/>
            <a:ext cx="2743200" cy="365125"/>
          </a:xfrm>
        </p:spPr>
        <p:txBody>
          <a:bodyPr/>
          <a:lstStyle/>
          <a:p>
            <a:r>
              <a:rPr lang="en-US" dirty="0"/>
              <a:t>Transport Layer: 3-</a:t>
            </a:r>
            <a:fld id="{C4204591-24BD-A542-B9D5-F8D8A88D2FEE}" type="slidenum">
              <a:rPr lang="en-US" smtClean="0"/>
              <a:pPr/>
              <a:t>22</a:t>
            </a:fld>
            <a:endParaRPr lang="en-US" dirty="0"/>
          </a:p>
        </p:txBody>
      </p:sp>
    </p:spTree>
    <p:extLst>
      <p:ext uri="{BB962C8B-B14F-4D97-AF65-F5344CB8AC3E}">
        <p14:creationId xmlns:p14="http://schemas.microsoft.com/office/powerpoint/2010/main" val="3774413299"/>
      </p:ext>
    </p:extLst>
  </p:cSld>
  <p:clrMapOvr>
    <a:masterClrMapping/>
  </p:clrMapOvr>
  <p:transition spd="med">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8690" y="289325"/>
            <a:ext cx="11393310" cy="894622"/>
          </a:xfrm>
        </p:spPr>
        <p:txBody>
          <a:bodyPr>
            <a:normAutofit/>
          </a:bodyPr>
          <a:lstStyle/>
          <a:p>
            <a:r>
              <a:rPr lang="en-US" sz="4800" dirty="0"/>
              <a:t>TCP connection management</a:t>
            </a:r>
            <a:endParaRPr lang="en-US" sz="4400" b="0" dirty="0"/>
          </a:p>
        </p:txBody>
      </p:sp>
      <p:sp>
        <p:nvSpPr>
          <p:cNvPr id="31" name="Rectangle 5">
            <a:extLst>
              <a:ext uri="{FF2B5EF4-FFF2-40B4-BE49-F238E27FC236}">
                <a16:creationId xmlns:a16="http://schemas.microsoft.com/office/drawing/2014/main" id="{9C578410-CCAC-A940-BEC5-74269A538606}"/>
              </a:ext>
            </a:extLst>
          </p:cNvPr>
          <p:cNvSpPr txBox="1">
            <a:spLocks noChangeArrowheads="1"/>
          </p:cNvSpPr>
          <p:nvPr/>
        </p:nvSpPr>
        <p:spPr>
          <a:xfrm>
            <a:off x="785243" y="1329399"/>
            <a:ext cx="11329310" cy="2187575"/>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2700" marR="0" lvl="0" indent="0" algn="l" defTabSz="914400" rtl="0" eaLnBrk="1" fontAlgn="auto" latinLnBrk="0" hangingPunct="1">
              <a:lnSpc>
                <a:spcPct val="90000"/>
              </a:lnSpc>
              <a:spcBef>
                <a:spcPts val="1000"/>
              </a:spcBef>
              <a:spcAft>
                <a:spcPts val="0"/>
              </a:spcAft>
              <a:buClr>
                <a:srgbClr val="0000A3"/>
              </a:buClr>
              <a:buSzTx/>
              <a:buFont typeface="Wingdings" pitchFamily="2" charset="2"/>
              <a:buNone/>
              <a:tabLst/>
              <a:defRPr/>
            </a:pP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before exchanging data, sender/receiver “</a:t>
            </a:r>
            <a:r>
              <a:rPr kumimoji="0" lang="en-US" altLang="ja-JP"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handshake”:</a:t>
            </a:r>
          </a:p>
          <a:p>
            <a:pPr marL="352425" marR="0" lvl="0" indent="-222250" algn="l" defTabSz="914400" rtl="0" eaLnBrk="1" fontAlgn="auto" latinLnBrk="0" hangingPunct="1">
              <a:lnSpc>
                <a:spcPct val="90000"/>
              </a:lnSpc>
              <a:spcBef>
                <a:spcPts val="400"/>
              </a:spcBef>
              <a:spcAft>
                <a:spcPts val="0"/>
              </a:spcAft>
              <a:buClr>
                <a:srgbClr val="0000A3"/>
              </a:buClr>
              <a:buSzTx/>
              <a:buFont typeface="Wingdings" pitchFamily="2" charset="2"/>
              <a:buChar char="§"/>
              <a:tabLst/>
              <a:defRPr/>
            </a:pPr>
            <a:r>
              <a:rPr kumimoji="0" lang="en-US" altLang="en-US"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agree to establish connection (each knowing the other willing to establish connection)</a:t>
            </a:r>
          </a:p>
          <a:p>
            <a:pPr marL="352425" marR="0" lvl="0" indent="-222250" algn="l" defTabSz="914400" rtl="0" eaLnBrk="1" fontAlgn="auto" latinLnBrk="0" hangingPunct="1">
              <a:lnSpc>
                <a:spcPct val="90000"/>
              </a:lnSpc>
              <a:spcBef>
                <a:spcPts val="400"/>
              </a:spcBef>
              <a:spcAft>
                <a:spcPts val="0"/>
              </a:spcAft>
              <a:buClr>
                <a:srgbClr val="0000A3"/>
              </a:buClr>
              <a:buSzTx/>
              <a:buFont typeface="Wingdings" pitchFamily="2" charset="2"/>
              <a:buChar char="§"/>
              <a:tabLst/>
              <a:defRPr/>
            </a:pPr>
            <a:r>
              <a:rPr kumimoji="0" lang="en-US" altLang="en-US"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agree on connection parameters (e.g., starting seq #s)</a:t>
            </a:r>
          </a:p>
        </p:txBody>
      </p:sp>
      <p:sp>
        <p:nvSpPr>
          <p:cNvPr id="129" name="Rectangle 62">
            <a:extLst>
              <a:ext uri="{FF2B5EF4-FFF2-40B4-BE49-F238E27FC236}">
                <a16:creationId xmlns:a16="http://schemas.microsoft.com/office/drawing/2014/main" id="{C5E2ED2D-96E6-7640-B8B9-2E97B87686AF}"/>
              </a:ext>
            </a:extLst>
          </p:cNvPr>
          <p:cNvSpPr>
            <a:spLocks noChangeArrowheads="1"/>
          </p:cNvSpPr>
          <p:nvPr/>
        </p:nvSpPr>
        <p:spPr bwMode="auto">
          <a:xfrm>
            <a:off x="3138677" y="2935290"/>
            <a:ext cx="2279650" cy="2414588"/>
          </a:xfrm>
          <a:prstGeom prst="rect">
            <a:avLst/>
          </a:prstGeom>
          <a:solidFill>
            <a:srgbClr val="000099"/>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Tahoma" charset="0"/>
              <a:ea typeface="ＭＳ Ｐゴシック" charset="0"/>
              <a:cs typeface="+mn-cs"/>
            </a:endParaRPr>
          </a:p>
        </p:txBody>
      </p:sp>
      <p:sp>
        <p:nvSpPr>
          <p:cNvPr id="130" name="Rectangle 45">
            <a:extLst>
              <a:ext uri="{FF2B5EF4-FFF2-40B4-BE49-F238E27FC236}">
                <a16:creationId xmlns:a16="http://schemas.microsoft.com/office/drawing/2014/main" id="{E1C433CA-144F-FE40-9939-574216DE0F50}"/>
              </a:ext>
            </a:extLst>
          </p:cNvPr>
          <p:cNvSpPr>
            <a:spLocks noChangeArrowheads="1"/>
          </p:cNvSpPr>
          <p:nvPr/>
        </p:nvSpPr>
        <p:spPr bwMode="auto">
          <a:xfrm>
            <a:off x="3098989" y="2989265"/>
            <a:ext cx="2270125" cy="2471738"/>
          </a:xfrm>
          <a:prstGeom prst="rect">
            <a:avLst/>
          </a:prstGeom>
          <a:solidFill>
            <a:srgbClr val="FFFFFF"/>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
        <p:nvSpPr>
          <p:cNvPr id="131" name="Line 55">
            <a:extLst>
              <a:ext uri="{FF2B5EF4-FFF2-40B4-BE49-F238E27FC236}">
                <a16:creationId xmlns:a16="http://schemas.microsoft.com/office/drawing/2014/main" id="{B5AF7973-E361-6A42-9B3B-A8AD0E9C7140}"/>
              </a:ext>
            </a:extLst>
          </p:cNvPr>
          <p:cNvSpPr>
            <a:spLocks noChangeShapeType="1"/>
          </p:cNvSpPr>
          <p:nvPr/>
        </p:nvSpPr>
        <p:spPr bwMode="auto">
          <a:xfrm>
            <a:off x="3098989" y="3430590"/>
            <a:ext cx="2270125" cy="0"/>
          </a:xfrm>
          <a:prstGeom prst="line">
            <a:avLst/>
          </a:prstGeom>
          <a:noFill/>
          <a:ln w="952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
        <p:nvSpPr>
          <p:cNvPr id="132" name="Text Box 6">
            <a:extLst>
              <a:ext uri="{FF2B5EF4-FFF2-40B4-BE49-F238E27FC236}">
                <a16:creationId xmlns:a16="http://schemas.microsoft.com/office/drawing/2014/main" id="{F4060720-F3C5-A543-A168-90183A3F78EB}"/>
              </a:ext>
            </a:extLst>
          </p:cNvPr>
          <p:cNvSpPr txBox="1">
            <a:spLocks noChangeArrowheads="1"/>
          </p:cNvSpPr>
          <p:nvPr/>
        </p:nvSpPr>
        <p:spPr bwMode="auto">
          <a:xfrm>
            <a:off x="3113277" y="3543303"/>
            <a:ext cx="2335212" cy="15811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1600">
                <a:solidFill>
                  <a:schemeClr val="tx1"/>
                </a:solidFill>
                <a:latin typeface="Tahoma" charset="0"/>
                <a:ea typeface="ＭＳ Ｐゴシック" charset="0"/>
              </a:defRPr>
            </a:lvl1pPr>
            <a:lvl2pPr marL="230188">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Tahoma" charset="0"/>
                <a:ea typeface="ＭＳ Ｐゴシック" charset="0"/>
                <a:cs typeface="+mn-cs"/>
              </a:rPr>
              <a:t>connection state: ESTAB</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Tahoma" charset="0"/>
                <a:ea typeface="ＭＳ Ｐゴシック" charset="0"/>
                <a:cs typeface="+mn-cs"/>
              </a:rPr>
              <a:t>connection variables:</a:t>
            </a:r>
          </a:p>
          <a:p>
            <a:pPr marL="230188" marR="0" lvl="1"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Tahoma" charset="0"/>
                <a:ea typeface="ＭＳ Ｐゴシック" charset="0"/>
                <a:cs typeface="+mn-cs"/>
              </a:rPr>
              <a:t>seq # client-to-server</a:t>
            </a:r>
          </a:p>
          <a:p>
            <a:pPr marL="230188" marR="0" lvl="1"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Tahoma" charset="0"/>
                <a:ea typeface="ＭＳ Ｐゴシック" charset="0"/>
                <a:cs typeface="+mn-cs"/>
              </a:rPr>
              <a:t>         server-to-client</a:t>
            </a:r>
          </a:p>
          <a:p>
            <a:pPr marL="230188" marR="0" lvl="1" indent="0" algn="l"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0" cap="none" spc="0" normalizeH="0" baseline="0" noProof="0" dirty="0">
                <a:ln>
                  <a:noFill/>
                </a:ln>
                <a:solidFill>
                  <a:srgbClr val="000000"/>
                </a:solidFill>
                <a:effectLst/>
                <a:uLnTx/>
                <a:uFillTx/>
                <a:latin typeface="Courier New" charset="0"/>
                <a:ea typeface="ＭＳ Ｐゴシック" charset="0"/>
                <a:cs typeface="+mn-cs"/>
              </a:rPr>
              <a:t>rcvBuffer</a:t>
            </a:r>
            <a:r>
              <a:rPr kumimoji="0" lang="en-US" sz="1400" b="0" i="0" u="none" strike="noStrike" kern="0" cap="none" spc="0" normalizeH="0" baseline="0" noProof="0" dirty="0">
                <a:ln>
                  <a:noFill/>
                </a:ln>
                <a:solidFill>
                  <a:srgbClr val="000000"/>
                </a:solidFill>
                <a:effectLst/>
                <a:uLnTx/>
                <a:uFillTx/>
                <a:latin typeface="Tahoma" charset="0"/>
                <a:ea typeface="ＭＳ Ｐゴシック" charset="0"/>
                <a:cs typeface="+mn-cs"/>
              </a:rPr>
              <a:t> size</a:t>
            </a:r>
          </a:p>
          <a:p>
            <a:pPr marL="230188" marR="0" lvl="1"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Tahoma" charset="0"/>
                <a:ea typeface="ＭＳ Ｐゴシック" charset="0"/>
                <a:cs typeface="+mn-cs"/>
              </a:rPr>
              <a:t>   at server,client </a:t>
            </a:r>
          </a:p>
          <a:p>
            <a:pPr marL="230188" marR="0" lvl="1"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Tahoma" charset="0"/>
                <a:ea typeface="ＭＳ Ｐゴシック" charset="0"/>
                <a:cs typeface="+mn-cs"/>
              </a:rPr>
              <a:t>           </a:t>
            </a:r>
          </a:p>
        </p:txBody>
      </p:sp>
      <p:grpSp>
        <p:nvGrpSpPr>
          <p:cNvPr id="133" name="Group 46">
            <a:extLst>
              <a:ext uri="{FF2B5EF4-FFF2-40B4-BE49-F238E27FC236}">
                <a16:creationId xmlns:a16="http://schemas.microsoft.com/office/drawing/2014/main" id="{B33AB7A5-CCC5-254C-8A3A-759B759D5041}"/>
              </a:ext>
            </a:extLst>
          </p:cNvPr>
          <p:cNvGrpSpPr>
            <a:grpSpLocks/>
          </p:cNvGrpSpPr>
          <p:nvPr/>
        </p:nvGrpSpPr>
        <p:grpSpPr bwMode="auto">
          <a:xfrm>
            <a:off x="3979492" y="3344865"/>
            <a:ext cx="438150" cy="206375"/>
            <a:chOff x="344" y="1846"/>
            <a:chExt cx="336" cy="130"/>
          </a:xfrm>
        </p:grpSpPr>
        <p:sp>
          <p:nvSpPr>
            <p:cNvPr id="134" name="Rectangle 47">
              <a:extLst>
                <a:ext uri="{FF2B5EF4-FFF2-40B4-BE49-F238E27FC236}">
                  <a16:creationId xmlns:a16="http://schemas.microsoft.com/office/drawing/2014/main" id="{6C823A22-D6EB-C649-B7E4-0B164EE814C3}"/>
                </a:ext>
              </a:extLst>
            </p:cNvPr>
            <p:cNvSpPr>
              <a:spLocks noChangeArrowheads="1"/>
            </p:cNvSpPr>
            <p:nvPr/>
          </p:nvSpPr>
          <p:spPr bwMode="auto">
            <a:xfrm>
              <a:off x="344" y="1846"/>
              <a:ext cx="336" cy="130"/>
            </a:xfrm>
            <a:prstGeom prst="rect">
              <a:avLst/>
            </a:prstGeom>
            <a:solidFill>
              <a:srgbClr val="FFFF00"/>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
          <p:nvSpPr>
            <p:cNvPr id="135" name="Rectangle 48">
              <a:extLst>
                <a:ext uri="{FF2B5EF4-FFF2-40B4-BE49-F238E27FC236}">
                  <a16:creationId xmlns:a16="http://schemas.microsoft.com/office/drawing/2014/main" id="{A8BB07C4-6AD0-A344-8975-A5BF33372416}"/>
                </a:ext>
              </a:extLst>
            </p:cNvPr>
            <p:cNvSpPr>
              <a:spLocks noChangeArrowheads="1"/>
            </p:cNvSpPr>
            <p:nvPr/>
          </p:nvSpPr>
          <p:spPr bwMode="auto">
            <a:xfrm>
              <a:off x="454" y="1863"/>
              <a:ext cx="112" cy="99"/>
            </a:xfrm>
            <a:prstGeom prst="rect">
              <a:avLst/>
            </a:prstGeom>
            <a:solidFill>
              <a:srgbClr val="FFFFFF"/>
            </a:solidFill>
            <a:ln w="9525">
              <a:solidFill>
                <a:srgbClr val="CC99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
          <p:nvSpPr>
            <p:cNvPr id="136" name="Rectangle 49">
              <a:extLst>
                <a:ext uri="{FF2B5EF4-FFF2-40B4-BE49-F238E27FC236}">
                  <a16:creationId xmlns:a16="http://schemas.microsoft.com/office/drawing/2014/main" id="{2CA09AF3-81EA-B643-82AA-454FD210EE48}"/>
                </a:ext>
              </a:extLst>
            </p:cNvPr>
            <p:cNvSpPr>
              <a:spLocks noChangeArrowheads="1"/>
            </p:cNvSpPr>
            <p:nvPr/>
          </p:nvSpPr>
          <p:spPr bwMode="auto">
            <a:xfrm>
              <a:off x="578" y="1921"/>
              <a:ext cx="29" cy="35"/>
            </a:xfrm>
            <a:prstGeom prst="rect">
              <a:avLst/>
            </a:prstGeom>
            <a:solidFill>
              <a:srgbClr val="CC9900"/>
            </a:solidFill>
            <a:ln w="9525">
              <a:solidFill>
                <a:srgbClr val="CC99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
          <p:nvSpPr>
            <p:cNvPr id="137" name="Rectangle 50">
              <a:extLst>
                <a:ext uri="{FF2B5EF4-FFF2-40B4-BE49-F238E27FC236}">
                  <a16:creationId xmlns:a16="http://schemas.microsoft.com/office/drawing/2014/main" id="{467634F2-41DA-0748-9C1A-D08864A76A2F}"/>
                </a:ext>
              </a:extLst>
            </p:cNvPr>
            <p:cNvSpPr>
              <a:spLocks noChangeArrowheads="1"/>
            </p:cNvSpPr>
            <p:nvPr/>
          </p:nvSpPr>
          <p:spPr bwMode="auto">
            <a:xfrm>
              <a:off x="407" y="1922"/>
              <a:ext cx="29" cy="35"/>
            </a:xfrm>
            <a:prstGeom prst="rect">
              <a:avLst/>
            </a:prstGeom>
            <a:solidFill>
              <a:srgbClr val="CC9900"/>
            </a:solidFill>
            <a:ln w="9525">
              <a:solidFill>
                <a:srgbClr val="CC99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grpSp>
      <p:sp>
        <p:nvSpPr>
          <p:cNvPr id="138" name="Text Box 54">
            <a:extLst>
              <a:ext uri="{FF2B5EF4-FFF2-40B4-BE49-F238E27FC236}">
                <a16:creationId xmlns:a16="http://schemas.microsoft.com/office/drawing/2014/main" id="{A9AEB3C4-6978-5E48-B717-A659B5C3B9DD}"/>
              </a:ext>
            </a:extLst>
          </p:cNvPr>
          <p:cNvSpPr txBox="1">
            <a:spLocks noChangeArrowheads="1"/>
          </p:cNvSpPr>
          <p:nvPr/>
        </p:nvSpPr>
        <p:spPr bwMode="auto">
          <a:xfrm>
            <a:off x="3617081" y="3006443"/>
            <a:ext cx="1146175"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rPr>
              <a:t>application</a:t>
            </a:r>
          </a:p>
        </p:txBody>
      </p:sp>
      <p:sp>
        <p:nvSpPr>
          <p:cNvPr id="139" name="Line 56">
            <a:extLst>
              <a:ext uri="{FF2B5EF4-FFF2-40B4-BE49-F238E27FC236}">
                <a16:creationId xmlns:a16="http://schemas.microsoft.com/office/drawing/2014/main" id="{D326D2D6-0DA1-914C-9073-3ECFE526F8CC}"/>
              </a:ext>
            </a:extLst>
          </p:cNvPr>
          <p:cNvSpPr>
            <a:spLocks noChangeShapeType="1"/>
          </p:cNvSpPr>
          <p:nvPr/>
        </p:nvSpPr>
        <p:spPr bwMode="auto">
          <a:xfrm>
            <a:off x="3105339" y="4926015"/>
            <a:ext cx="2268538" cy="0"/>
          </a:xfrm>
          <a:prstGeom prst="line">
            <a:avLst/>
          </a:prstGeom>
          <a:noFill/>
          <a:ln w="952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
        <p:nvSpPr>
          <p:cNvPr id="140" name="Text Box 57">
            <a:extLst>
              <a:ext uri="{FF2B5EF4-FFF2-40B4-BE49-F238E27FC236}">
                <a16:creationId xmlns:a16="http://schemas.microsoft.com/office/drawing/2014/main" id="{E4C0EAD6-0908-3C42-9A10-A6AAF94515B4}"/>
              </a:ext>
            </a:extLst>
          </p:cNvPr>
          <p:cNvSpPr txBox="1">
            <a:spLocks noChangeArrowheads="1"/>
          </p:cNvSpPr>
          <p:nvPr/>
        </p:nvSpPr>
        <p:spPr bwMode="auto">
          <a:xfrm>
            <a:off x="3623658" y="5021176"/>
            <a:ext cx="908050"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rPr>
              <a:t>network</a:t>
            </a:r>
          </a:p>
        </p:txBody>
      </p:sp>
      <p:sp>
        <p:nvSpPr>
          <p:cNvPr id="141" name="Rectangle 58">
            <a:extLst>
              <a:ext uri="{FF2B5EF4-FFF2-40B4-BE49-F238E27FC236}">
                <a16:creationId xmlns:a16="http://schemas.microsoft.com/office/drawing/2014/main" id="{1CB6C439-3E38-7043-B2E4-E0EA4F390BE5}"/>
              </a:ext>
            </a:extLst>
          </p:cNvPr>
          <p:cNvSpPr>
            <a:spLocks noChangeArrowheads="1"/>
          </p:cNvSpPr>
          <p:nvPr/>
        </p:nvSpPr>
        <p:spPr bwMode="auto">
          <a:xfrm>
            <a:off x="3070414" y="5348290"/>
            <a:ext cx="2335213" cy="180975"/>
          </a:xfrm>
          <a:prstGeom prst="rect">
            <a:avLst/>
          </a:prstGeom>
          <a:solidFill>
            <a:srgbClr val="FFFF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
        <p:nvSpPr>
          <p:cNvPr id="142" name="Line 59">
            <a:extLst>
              <a:ext uri="{FF2B5EF4-FFF2-40B4-BE49-F238E27FC236}">
                <a16:creationId xmlns:a16="http://schemas.microsoft.com/office/drawing/2014/main" id="{D8BBE84F-BCD3-BB4A-9FD3-757AFB3C13AA}"/>
              </a:ext>
            </a:extLst>
          </p:cNvPr>
          <p:cNvSpPr>
            <a:spLocks noChangeShapeType="1"/>
          </p:cNvSpPr>
          <p:nvPr/>
        </p:nvSpPr>
        <p:spPr bwMode="auto">
          <a:xfrm>
            <a:off x="3098989" y="5337178"/>
            <a:ext cx="0" cy="236537"/>
          </a:xfrm>
          <a:prstGeom prst="line">
            <a:avLst/>
          </a:prstGeom>
          <a:noFill/>
          <a:ln w="9525">
            <a:solidFill>
              <a:srgbClr val="000000"/>
            </a:solidFill>
            <a:prstDash val="dash"/>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
        <p:nvSpPr>
          <p:cNvPr id="143" name="Line 60">
            <a:extLst>
              <a:ext uri="{FF2B5EF4-FFF2-40B4-BE49-F238E27FC236}">
                <a16:creationId xmlns:a16="http://schemas.microsoft.com/office/drawing/2014/main" id="{F862C10B-983A-F94D-A269-24CE747FC5AA}"/>
              </a:ext>
            </a:extLst>
          </p:cNvPr>
          <p:cNvSpPr>
            <a:spLocks noChangeShapeType="1"/>
          </p:cNvSpPr>
          <p:nvPr/>
        </p:nvSpPr>
        <p:spPr bwMode="auto">
          <a:xfrm>
            <a:off x="5362764" y="5308603"/>
            <a:ext cx="0" cy="236537"/>
          </a:xfrm>
          <a:prstGeom prst="line">
            <a:avLst/>
          </a:prstGeom>
          <a:noFill/>
          <a:ln w="9525">
            <a:solidFill>
              <a:srgbClr val="000000"/>
            </a:solidFill>
            <a:prstDash val="dash"/>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
        <p:nvSpPr>
          <p:cNvPr id="144" name="Freeform 8">
            <a:extLst>
              <a:ext uri="{FF2B5EF4-FFF2-40B4-BE49-F238E27FC236}">
                <a16:creationId xmlns:a16="http://schemas.microsoft.com/office/drawing/2014/main" id="{DF364C08-2C0C-EE4E-8664-EDA4833FE296}"/>
              </a:ext>
            </a:extLst>
          </p:cNvPr>
          <p:cNvSpPr>
            <a:spLocks/>
          </p:cNvSpPr>
          <p:nvPr/>
        </p:nvSpPr>
        <p:spPr bwMode="auto">
          <a:xfrm flipH="1">
            <a:off x="2625914" y="2992440"/>
            <a:ext cx="468313" cy="2490788"/>
          </a:xfrm>
          <a:custGeom>
            <a:avLst/>
            <a:gdLst>
              <a:gd name="T0" fmla="*/ 2147483647 w 366"/>
              <a:gd name="T1" fmla="*/ 2147483647 h 1284"/>
              <a:gd name="T2" fmla="*/ 2147483647 w 366"/>
              <a:gd name="T3" fmla="*/ 0 h 1284"/>
              <a:gd name="T4" fmla="*/ 0 w 366"/>
              <a:gd name="T5" fmla="*/ 2147483647 h 1284"/>
              <a:gd name="T6" fmla="*/ 2147483647 w 366"/>
              <a:gd name="T7" fmla="*/ 2147483647 h 1284"/>
              <a:gd name="T8" fmla="*/ 2147483647 w 366"/>
              <a:gd name="T9" fmla="*/ 2147483647 h 12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6" h="1284">
                <a:moveTo>
                  <a:pt x="366" y="1278"/>
                </a:moveTo>
                <a:lnTo>
                  <a:pt x="12" y="0"/>
                </a:lnTo>
                <a:lnTo>
                  <a:pt x="0" y="1224"/>
                </a:lnTo>
                <a:lnTo>
                  <a:pt x="186" y="1284"/>
                </a:lnTo>
                <a:lnTo>
                  <a:pt x="366" y="1278"/>
                </a:lnTo>
                <a:close/>
              </a:path>
            </a:pathLst>
          </a:custGeom>
          <a:gradFill rotWithShape="1">
            <a:gsLst>
              <a:gs pos="0">
                <a:srgbClr val="B2B2B2"/>
              </a:gs>
              <a:gs pos="100000">
                <a:srgbClr val="FFFFFF"/>
              </a:gs>
            </a:gsLst>
            <a:lin ang="0" scaled="1"/>
          </a:gradFill>
          <a:ln w="9525">
            <a:solidFill>
              <a:srgbClr val="DDDDDD"/>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45" name="Rectangle 63">
            <a:extLst>
              <a:ext uri="{FF2B5EF4-FFF2-40B4-BE49-F238E27FC236}">
                <a16:creationId xmlns:a16="http://schemas.microsoft.com/office/drawing/2014/main" id="{0F4E1AF7-DE3A-2541-818F-C54CEC430AE0}"/>
              </a:ext>
            </a:extLst>
          </p:cNvPr>
          <p:cNvSpPr>
            <a:spLocks noChangeArrowheads="1"/>
          </p:cNvSpPr>
          <p:nvPr/>
        </p:nvSpPr>
        <p:spPr bwMode="auto">
          <a:xfrm>
            <a:off x="7440802" y="2941640"/>
            <a:ext cx="2279650" cy="2414588"/>
          </a:xfrm>
          <a:prstGeom prst="rect">
            <a:avLst/>
          </a:prstGeom>
          <a:solidFill>
            <a:srgbClr val="000099"/>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Tahoma" charset="0"/>
              <a:ea typeface="ＭＳ Ｐゴシック" charset="0"/>
              <a:cs typeface="+mn-cs"/>
            </a:endParaRPr>
          </a:p>
        </p:txBody>
      </p:sp>
      <p:sp>
        <p:nvSpPr>
          <p:cNvPr id="146" name="Rectangle 64">
            <a:extLst>
              <a:ext uri="{FF2B5EF4-FFF2-40B4-BE49-F238E27FC236}">
                <a16:creationId xmlns:a16="http://schemas.microsoft.com/office/drawing/2014/main" id="{5B961E58-331E-B748-A80F-3B7778F1C486}"/>
              </a:ext>
            </a:extLst>
          </p:cNvPr>
          <p:cNvSpPr>
            <a:spLocks noChangeArrowheads="1"/>
          </p:cNvSpPr>
          <p:nvPr/>
        </p:nvSpPr>
        <p:spPr bwMode="auto">
          <a:xfrm>
            <a:off x="7401114" y="2995615"/>
            <a:ext cx="2270125" cy="2471738"/>
          </a:xfrm>
          <a:prstGeom prst="rect">
            <a:avLst/>
          </a:prstGeom>
          <a:solidFill>
            <a:srgbClr val="FFFFFF"/>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
        <p:nvSpPr>
          <p:cNvPr id="147" name="Line 65">
            <a:extLst>
              <a:ext uri="{FF2B5EF4-FFF2-40B4-BE49-F238E27FC236}">
                <a16:creationId xmlns:a16="http://schemas.microsoft.com/office/drawing/2014/main" id="{83696C28-A57C-AC46-B97E-048E3D615664}"/>
              </a:ext>
            </a:extLst>
          </p:cNvPr>
          <p:cNvSpPr>
            <a:spLocks noChangeShapeType="1"/>
          </p:cNvSpPr>
          <p:nvPr/>
        </p:nvSpPr>
        <p:spPr bwMode="auto">
          <a:xfrm>
            <a:off x="7401114" y="3436940"/>
            <a:ext cx="2270125" cy="0"/>
          </a:xfrm>
          <a:prstGeom prst="line">
            <a:avLst/>
          </a:prstGeom>
          <a:noFill/>
          <a:ln w="952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
        <p:nvSpPr>
          <p:cNvPr id="148" name="Text Box 66">
            <a:extLst>
              <a:ext uri="{FF2B5EF4-FFF2-40B4-BE49-F238E27FC236}">
                <a16:creationId xmlns:a16="http://schemas.microsoft.com/office/drawing/2014/main" id="{3C17C23B-2BF5-5B4E-BB33-288C1922406B}"/>
              </a:ext>
            </a:extLst>
          </p:cNvPr>
          <p:cNvSpPr txBox="1">
            <a:spLocks noChangeArrowheads="1"/>
          </p:cNvSpPr>
          <p:nvPr/>
        </p:nvSpPr>
        <p:spPr bwMode="auto">
          <a:xfrm>
            <a:off x="7415402" y="3549653"/>
            <a:ext cx="2335212" cy="15811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1600">
                <a:solidFill>
                  <a:schemeClr val="tx1"/>
                </a:solidFill>
                <a:latin typeface="Tahoma" charset="0"/>
                <a:ea typeface="ＭＳ Ｐゴシック" charset="0"/>
              </a:defRPr>
            </a:lvl1pPr>
            <a:lvl2pPr marL="230188">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Tahoma" charset="0"/>
                <a:ea typeface="ＭＳ Ｐゴシック" charset="0"/>
                <a:cs typeface="+mn-cs"/>
              </a:rPr>
              <a:t>connection state: ESTAB</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Tahoma" charset="0"/>
                <a:ea typeface="ＭＳ Ｐゴシック" charset="0"/>
                <a:cs typeface="+mn-cs"/>
              </a:rPr>
              <a:t>connection Variables:</a:t>
            </a:r>
          </a:p>
          <a:p>
            <a:pPr marL="230188" marR="0" lvl="1"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Tahoma" charset="0"/>
                <a:ea typeface="ＭＳ Ｐゴシック" charset="0"/>
                <a:cs typeface="+mn-cs"/>
              </a:rPr>
              <a:t>seq # client-to-server</a:t>
            </a:r>
          </a:p>
          <a:p>
            <a:pPr marL="230188" marR="0" lvl="1"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Tahoma" charset="0"/>
                <a:ea typeface="ＭＳ Ｐゴシック" charset="0"/>
                <a:cs typeface="+mn-cs"/>
              </a:rPr>
              <a:t>          server-to-client</a:t>
            </a:r>
          </a:p>
          <a:p>
            <a:pPr marL="230188" marR="0" lvl="1" indent="0" algn="l"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0" cap="none" spc="0" normalizeH="0" baseline="0" noProof="0" dirty="0">
                <a:ln>
                  <a:noFill/>
                </a:ln>
                <a:solidFill>
                  <a:srgbClr val="000000"/>
                </a:solidFill>
                <a:effectLst/>
                <a:uLnTx/>
                <a:uFillTx/>
                <a:latin typeface="Courier New" charset="0"/>
                <a:ea typeface="ＭＳ Ｐゴシック" charset="0"/>
                <a:cs typeface="+mn-cs"/>
              </a:rPr>
              <a:t>rcvBuffer</a:t>
            </a:r>
            <a:r>
              <a:rPr kumimoji="0" lang="en-US" sz="1400" b="0" i="0" u="none" strike="noStrike" kern="0" cap="none" spc="0" normalizeH="0" baseline="0" noProof="0" dirty="0">
                <a:ln>
                  <a:noFill/>
                </a:ln>
                <a:solidFill>
                  <a:srgbClr val="000000"/>
                </a:solidFill>
                <a:effectLst/>
                <a:uLnTx/>
                <a:uFillTx/>
                <a:latin typeface="Tahoma" charset="0"/>
                <a:ea typeface="ＭＳ Ｐゴシック" charset="0"/>
                <a:cs typeface="+mn-cs"/>
              </a:rPr>
              <a:t> size</a:t>
            </a:r>
          </a:p>
          <a:p>
            <a:pPr marL="230188" marR="0" lvl="1"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Tahoma" charset="0"/>
                <a:ea typeface="ＭＳ Ｐゴシック" charset="0"/>
                <a:cs typeface="+mn-cs"/>
              </a:rPr>
              <a:t>   at server,client </a:t>
            </a:r>
          </a:p>
          <a:p>
            <a:pPr marL="230188" marR="0" lvl="1"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Tahoma" charset="0"/>
                <a:ea typeface="ＭＳ Ｐゴシック" charset="0"/>
                <a:cs typeface="+mn-cs"/>
              </a:rPr>
              <a:t>           </a:t>
            </a:r>
          </a:p>
        </p:txBody>
      </p:sp>
      <p:grpSp>
        <p:nvGrpSpPr>
          <p:cNvPr id="149" name="Group 67">
            <a:extLst>
              <a:ext uri="{FF2B5EF4-FFF2-40B4-BE49-F238E27FC236}">
                <a16:creationId xmlns:a16="http://schemas.microsoft.com/office/drawing/2014/main" id="{A3675259-9C7A-1740-AEED-A90AD2D0AE87}"/>
              </a:ext>
            </a:extLst>
          </p:cNvPr>
          <p:cNvGrpSpPr>
            <a:grpSpLocks/>
          </p:cNvGrpSpPr>
          <p:nvPr/>
        </p:nvGrpSpPr>
        <p:grpSpPr bwMode="auto">
          <a:xfrm>
            <a:off x="8308511" y="3351215"/>
            <a:ext cx="438150" cy="206375"/>
            <a:chOff x="344" y="1846"/>
            <a:chExt cx="336" cy="130"/>
          </a:xfrm>
        </p:grpSpPr>
        <p:sp>
          <p:nvSpPr>
            <p:cNvPr id="150" name="Rectangle 68">
              <a:extLst>
                <a:ext uri="{FF2B5EF4-FFF2-40B4-BE49-F238E27FC236}">
                  <a16:creationId xmlns:a16="http://schemas.microsoft.com/office/drawing/2014/main" id="{4B4BD261-01C7-494F-8D01-68B19AA4B9AC}"/>
                </a:ext>
              </a:extLst>
            </p:cNvPr>
            <p:cNvSpPr>
              <a:spLocks noChangeArrowheads="1"/>
            </p:cNvSpPr>
            <p:nvPr/>
          </p:nvSpPr>
          <p:spPr bwMode="auto">
            <a:xfrm>
              <a:off x="344" y="1846"/>
              <a:ext cx="336" cy="130"/>
            </a:xfrm>
            <a:prstGeom prst="rect">
              <a:avLst/>
            </a:prstGeom>
            <a:solidFill>
              <a:srgbClr val="FFFF00"/>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
          <p:nvSpPr>
            <p:cNvPr id="151" name="Rectangle 69">
              <a:extLst>
                <a:ext uri="{FF2B5EF4-FFF2-40B4-BE49-F238E27FC236}">
                  <a16:creationId xmlns:a16="http://schemas.microsoft.com/office/drawing/2014/main" id="{4E7628F3-86B5-E44C-8195-D9FF1BBA53D4}"/>
                </a:ext>
              </a:extLst>
            </p:cNvPr>
            <p:cNvSpPr>
              <a:spLocks noChangeArrowheads="1"/>
            </p:cNvSpPr>
            <p:nvPr/>
          </p:nvSpPr>
          <p:spPr bwMode="auto">
            <a:xfrm>
              <a:off x="454" y="1863"/>
              <a:ext cx="112" cy="99"/>
            </a:xfrm>
            <a:prstGeom prst="rect">
              <a:avLst/>
            </a:prstGeom>
            <a:solidFill>
              <a:srgbClr val="FFFFFF"/>
            </a:solidFill>
            <a:ln w="9525">
              <a:solidFill>
                <a:srgbClr val="CC99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
          <p:nvSpPr>
            <p:cNvPr id="152" name="Rectangle 70">
              <a:extLst>
                <a:ext uri="{FF2B5EF4-FFF2-40B4-BE49-F238E27FC236}">
                  <a16:creationId xmlns:a16="http://schemas.microsoft.com/office/drawing/2014/main" id="{BE5565DB-C659-5048-B6BD-16420D5CE92C}"/>
                </a:ext>
              </a:extLst>
            </p:cNvPr>
            <p:cNvSpPr>
              <a:spLocks noChangeArrowheads="1"/>
            </p:cNvSpPr>
            <p:nvPr/>
          </p:nvSpPr>
          <p:spPr bwMode="auto">
            <a:xfrm>
              <a:off x="578" y="1921"/>
              <a:ext cx="29" cy="35"/>
            </a:xfrm>
            <a:prstGeom prst="rect">
              <a:avLst/>
            </a:prstGeom>
            <a:solidFill>
              <a:srgbClr val="CC9900"/>
            </a:solidFill>
            <a:ln w="9525">
              <a:solidFill>
                <a:srgbClr val="CC99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
          <p:nvSpPr>
            <p:cNvPr id="153" name="Rectangle 71">
              <a:extLst>
                <a:ext uri="{FF2B5EF4-FFF2-40B4-BE49-F238E27FC236}">
                  <a16:creationId xmlns:a16="http://schemas.microsoft.com/office/drawing/2014/main" id="{720A74F5-E1C3-FF45-B800-884CFBB24D0A}"/>
                </a:ext>
              </a:extLst>
            </p:cNvPr>
            <p:cNvSpPr>
              <a:spLocks noChangeArrowheads="1"/>
            </p:cNvSpPr>
            <p:nvPr/>
          </p:nvSpPr>
          <p:spPr bwMode="auto">
            <a:xfrm>
              <a:off x="407" y="1922"/>
              <a:ext cx="29" cy="35"/>
            </a:xfrm>
            <a:prstGeom prst="rect">
              <a:avLst/>
            </a:prstGeom>
            <a:solidFill>
              <a:srgbClr val="CC9900"/>
            </a:solidFill>
            <a:ln w="9525">
              <a:solidFill>
                <a:srgbClr val="CC99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grpSp>
      <p:sp>
        <p:nvSpPr>
          <p:cNvPr id="154" name="Text Box 72">
            <a:extLst>
              <a:ext uri="{FF2B5EF4-FFF2-40B4-BE49-F238E27FC236}">
                <a16:creationId xmlns:a16="http://schemas.microsoft.com/office/drawing/2014/main" id="{48C5FBCA-1883-5B46-BC6B-BD218B24C18D}"/>
              </a:ext>
            </a:extLst>
          </p:cNvPr>
          <p:cNvSpPr txBox="1">
            <a:spLocks noChangeArrowheads="1"/>
          </p:cNvSpPr>
          <p:nvPr/>
        </p:nvSpPr>
        <p:spPr bwMode="auto">
          <a:xfrm>
            <a:off x="7943246" y="3024051"/>
            <a:ext cx="1146175"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rPr>
              <a:t>application</a:t>
            </a:r>
          </a:p>
        </p:txBody>
      </p:sp>
      <p:sp>
        <p:nvSpPr>
          <p:cNvPr id="155" name="Line 73">
            <a:extLst>
              <a:ext uri="{FF2B5EF4-FFF2-40B4-BE49-F238E27FC236}">
                <a16:creationId xmlns:a16="http://schemas.microsoft.com/office/drawing/2014/main" id="{C7D010E1-FDC8-B843-B502-33120A86EB14}"/>
              </a:ext>
            </a:extLst>
          </p:cNvPr>
          <p:cNvSpPr>
            <a:spLocks noChangeShapeType="1"/>
          </p:cNvSpPr>
          <p:nvPr/>
        </p:nvSpPr>
        <p:spPr bwMode="auto">
          <a:xfrm>
            <a:off x="7407464" y="4932365"/>
            <a:ext cx="2268538" cy="0"/>
          </a:xfrm>
          <a:prstGeom prst="line">
            <a:avLst/>
          </a:prstGeom>
          <a:noFill/>
          <a:ln w="952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
        <p:nvSpPr>
          <p:cNvPr id="156" name="Text Box 74">
            <a:extLst>
              <a:ext uri="{FF2B5EF4-FFF2-40B4-BE49-F238E27FC236}">
                <a16:creationId xmlns:a16="http://schemas.microsoft.com/office/drawing/2014/main" id="{46053DCC-44E5-2C43-B37B-8DA921C733B2}"/>
              </a:ext>
            </a:extLst>
          </p:cNvPr>
          <p:cNvSpPr txBox="1">
            <a:spLocks noChangeArrowheads="1"/>
          </p:cNvSpPr>
          <p:nvPr/>
        </p:nvSpPr>
        <p:spPr bwMode="auto">
          <a:xfrm>
            <a:off x="8070953" y="5013813"/>
            <a:ext cx="908050"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rPr>
              <a:t>network</a:t>
            </a:r>
          </a:p>
        </p:txBody>
      </p:sp>
      <p:sp>
        <p:nvSpPr>
          <p:cNvPr id="157" name="Rectangle 75">
            <a:extLst>
              <a:ext uri="{FF2B5EF4-FFF2-40B4-BE49-F238E27FC236}">
                <a16:creationId xmlns:a16="http://schemas.microsoft.com/office/drawing/2014/main" id="{2794759F-1BDF-124F-8990-F97B9E3FFDCA}"/>
              </a:ext>
            </a:extLst>
          </p:cNvPr>
          <p:cNvSpPr>
            <a:spLocks noChangeArrowheads="1"/>
          </p:cNvSpPr>
          <p:nvPr/>
        </p:nvSpPr>
        <p:spPr bwMode="auto">
          <a:xfrm>
            <a:off x="7372539" y="5354640"/>
            <a:ext cx="2335213" cy="180975"/>
          </a:xfrm>
          <a:prstGeom prst="rect">
            <a:avLst/>
          </a:prstGeom>
          <a:solidFill>
            <a:srgbClr val="FFFF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
        <p:nvSpPr>
          <p:cNvPr id="158" name="Line 76">
            <a:extLst>
              <a:ext uri="{FF2B5EF4-FFF2-40B4-BE49-F238E27FC236}">
                <a16:creationId xmlns:a16="http://schemas.microsoft.com/office/drawing/2014/main" id="{AA62258B-6959-8646-9E2E-9B0097512BD1}"/>
              </a:ext>
            </a:extLst>
          </p:cNvPr>
          <p:cNvSpPr>
            <a:spLocks noChangeShapeType="1"/>
          </p:cNvSpPr>
          <p:nvPr/>
        </p:nvSpPr>
        <p:spPr bwMode="auto">
          <a:xfrm>
            <a:off x="7401114" y="5343528"/>
            <a:ext cx="0" cy="236537"/>
          </a:xfrm>
          <a:prstGeom prst="line">
            <a:avLst/>
          </a:prstGeom>
          <a:noFill/>
          <a:ln w="9525">
            <a:solidFill>
              <a:srgbClr val="000000"/>
            </a:solidFill>
            <a:prstDash val="dash"/>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
        <p:nvSpPr>
          <p:cNvPr id="159" name="Line 77">
            <a:extLst>
              <a:ext uri="{FF2B5EF4-FFF2-40B4-BE49-F238E27FC236}">
                <a16:creationId xmlns:a16="http://schemas.microsoft.com/office/drawing/2014/main" id="{B39909BE-5B6C-6F46-8749-CE29AEAB2CB2}"/>
              </a:ext>
            </a:extLst>
          </p:cNvPr>
          <p:cNvSpPr>
            <a:spLocks noChangeShapeType="1"/>
          </p:cNvSpPr>
          <p:nvPr/>
        </p:nvSpPr>
        <p:spPr bwMode="auto">
          <a:xfrm>
            <a:off x="9664889" y="5314953"/>
            <a:ext cx="0" cy="236537"/>
          </a:xfrm>
          <a:prstGeom prst="line">
            <a:avLst/>
          </a:prstGeom>
          <a:noFill/>
          <a:ln w="9525">
            <a:solidFill>
              <a:srgbClr val="000000"/>
            </a:solidFill>
            <a:prstDash val="dash"/>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
        <p:nvSpPr>
          <p:cNvPr id="160" name="Freeform 78">
            <a:extLst>
              <a:ext uri="{FF2B5EF4-FFF2-40B4-BE49-F238E27FC236}">
                <a16:creationId xmlns:a16="http://schemas.microsoft.com/office/drawing/2014/main" id="{830D21F8-79F0-0E4D-A9EF-3C8300C80D17}"/>
              </a:ext>
            </a:extLst>
          </p:cNvPr>
          <p:cNvSpPr>
            <a:spLocks/>
          </p:cNvSpPr>
          <p:nvPr/>
        </p:nvSpPr>
        <p:spPr bwMode="auto">
          <a:xfrm>
            <a:off x="9682352" y="2932115"/>
            <a:ext cx="468312" cy="2490788"/>
          </a:xfrm>
          <a:custGeom>
            <a:avLst/>
            <a:gdLst>
              <a:gd name="T0" fmla="*/ 2147483647 w 366"/>
              <a:gd name="T1" fmla="*/ 2147483647 h 1284"/>
              <a:gd name="T2" fmla="*/ 2147483647 w 366"/>
              <a:gd name="T3" fmla="*/ 0 h 1284"/>
              <a:gd name="T4" fmla="*/ 0 w 366"/>
              <a:gd name="T5" fmla="*/ 2147483647 h 1284"/>
              <a:gd name="T6" fmla="*/ 2147483647 w 366"/>
              <a:gd name="T7" fmla="*/ 2147483647 h 1284"/>
              <a:gd name="T8" fmla="*/ 2147483647 w 366"/>
              <a:gd name="T9" fmla="*/ 2147483647 h 12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6" h="1284">
                <a:moveTo>
                  <a:pt x="366" y="1278"/>
                </a:moveTo>
                <a:lnTo>
                  <a:pt x="12" y="0"/>
                </a:lnTo>
                <a:lnTo>
                  <a:pt x="0" y="1224"/>
                </a:lnTo>
                <a:lnTo>
                  <a:pt x="186" y="1284"/>
                </a:lnTo>
                <a:lnTo>
                  <a:pt x="366" y="1278"/>
                </a:lnTo>
                <a:close/>
              </a:path>
            </a:pathLst>
          </a:custGeom>
          <a:gradFill rotWithShape="1">
            <a:gsLst>
              <a:gs pos="0">
                <a:srgbClr val="B2B2B2"/>
              </a:gs>
              <a:gs pos="100000">
                <a:srgbClr val="FFFFFF"/>
              </a:gs>
            </a:gsLst>
            <a:lin ang="0" scaled="1"/>
          </a:gradFill>
          <a:ln w="9525">
            <a:solidFill>
              <a:srgbClr val="DDDDDD"/>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61" name="Text Box 83">
            <a:extLst>
              <a:ext uri="{FF2B5EF4-FFF2-40B4-BE49-F238E27FC236}">
                <a16:creationId xmlns:a16="http://schemas.microsoft.com/office/drawing/2014/main" id="{E97571FE-EF31-0544-985B-906D8CF8F351}"/>
              </a:ext>
            </a:extLst>
          </p:cNvPr>
          <p:cNvSpPr txBox="1">
            <a:spLocks noChangeArrowheads="1"/>
          </p:cNvSpPr>
          <p:nvPr/>
        </p:nvSpPr>
        <p:spPr bwMode="auto">
          <a:xfrm>
            <a:off x="996046" y="5759648"/>
            <a:ext cx="5633357" cy="6463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marL="231775" indent="-231775">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231775" marR="0" lvl="0" indent="-231775"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ourier New" charset="0"/>
                <a:ea typeface="ＭＳ Ｐゴシック" charset="0"/>
                <a:cs typeface="+mn-cs"/>
              </a:rPr>
              <a:t>Socket clientSocket =   </a:t>
            </a:r>
          </a:p>
          <a:p>
            <a:pPr marL="231775" marR="0" lvl="0" indent="-231775"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ourier New" charset="0"/>
                <a:ea typeface="ＭＳ Ｐゴシック" charset="0"/>
                <a:cs typeface="+mn-cs"/>
              </a:rPr>
              <a:t>  newSocket("hostname","port number");</a:t>
            </a:r>
          </a:p>
        </p:txBody>
      </p:sp>
      <p:sp>
        <p:nvSpPr>
          <p:cNvPr id="162" name="Text Box 85">
            <a:extLst>
              <a:ext uri="{FF2B5EF4-FFF2-40B4-BE49-F238E27FC236}">
                <a16:creationId xmlns:a16="http://schemas.microsoft.com/office/drawing/2014/main" id="{C80EBC7F-DBC0-BD40-9507-82100813B9B7}"/>
              </a:ext>
            </a:extLst>
          </p:cNvPr>
          <p:cNvSpPr txBox="1">
            <a:spLocks noChangeArrowheads="1"/>
          </p:cNvSpPr>
          <p:nvPr/>
        </p:nvSpPr>
        <p:spPr bwMode="auto">
          <a:xfrm>
            <a:off x="7021795" y="5773144"/>
            <a:ext cx="4159599" cy="6463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marL="231775" indent="-231775">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231775" marR="0" lvl="0" indent="-231775"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ourier New" charset="0"/>
                <a:ea typeface="ＭＳ Ｐゴシック" charset="0"/>
                <a:cs typeface="+mn-cs"/>
              </a:rPr>
              <a:t>Socket connectionSocket = welcomeSocket.accept();</a:t>
            </a:r>
          </a:p>
        </p:txBody>
      </p:sp>
      <p:grpSp>
        <p:nvGrpSpPr>
          <p:cNvPr id="163" name="Group 89">
            <a:extLst>
              <a:ext uri="{FF2B5EF4-FFF2-40B4-BE49-F238E27FC236}">
                <a16:creationId xmlns:a16="http://schemas.microsoft.com/office/drawing/2014/main" id="{DB71F8E2-0EB4-2A4E-B4C5-3DC2955DEDE8}"/>
              </a:ext>
            </a:extLst>
          </p:cNvPr>
          <p:cNvGrpSpPr>
            <a:grpSpLocks/>
          </p:cNvGrpSpPr>
          <p:nvPr/>
        </p:nvGrpSpPr>
        <p:grpSpPr bwMode="auto">
          <a:xfrm>
            <a:off x="2149664" y="5024440"/>
            <a:ext cx="698500" cy="612775"/>
            <a:chOff x="-44" y="1473"/>
            <a:chExt cx="981" cy="1105"/>
          </a:xfrm>
        </p:grpSpPr>
        <p:pic>
          <p:nvPicPr>
            <p:cNvPr id="164" name="Picture 90" descr="desktop_computer_stylized_medium">
              <a:extLst>
                <a:ext uri="{FF2B5EF4-FFF2-40B4-BE49-F238E27FC236}">
                  <a16:creationId xmlns:a16="http://schemas.microsoft.com/office/drawing/2014/main" id="{C631DB34-DA41-694E-BA26-57FDF68E68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5" name="Freeform 91">
              <a:extLst>
                <a:ext uri="{FF2B5EF4-FFF2-40B4-BE49-F238E27FC236}">
                  <a16:creationId xmlns:a16="http://schemas.microsoft.com/office/drawing/2014/main" id="{BEF55614-0BD4-8249-9822-CEE59DA9A93D}"/>
                </a:ext>
              </a:extLst>
            </p:cNvPr>
            <p:cNvSpPr>
              <a:spLocks/>
            </p:cNvSpPr>
            <p:nvPr/>
          </p:nvSpPr>
          <p:spPr bwMode="auto">
            <a:xfrm flipH="1">
              <a:off x="374" y="1579"/>
              <a:ext cx="477" cy="506"/>
            </a:xfrm>
            <a:custGeom>
              <a:avLst/>
              <a:gdLst>
                <a:gd name="T0" fmla="*/ 0 w 356"/>
                <a:gd name="T1" fmla="*/ 0 h 368"/>
                <a:gd name="T2" fmla="*/ 5595 w 356"/>
                <a:gd name="T3" fmla="*/ 341 h 368"/>
                <a:gd name="T4" fmla="*/ 6638 w 356"/>
                <a:gd name="T5" fmla="*/ 7113 h 368"/>
                <a:gd name="T6" fmla="*/ 1463 w 356"/>
                <a:gd name="T7" fmla="*/ 8895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grpSp>
        <p:nvGrpSpPr>
          <p:cNvPr id="166" name="Group 92">
            <a:extLst>
              <a:ext uri="{FF2B5EF4-FFF2-40B4-BE49-F238E27FC236}">
                <a16:creationId xmlns:a16="http://schemas.microsoft.com/office/drawing/2014/main" id="{F06A1B16-A85F-394E-802F-0E5CD7D943D6}"/>
              </a:ext>
            </a:extLst>
          </p:cNvPr>
          <p:cNvGrpSpPr>
            <a:grpSpLocks/>
          </p:cNvGrpSpPr>
          <p:nvPr/>
        </p:nvGrpSpPr>
        <p:grpSpPr bwMode="auto">
          <a:xfrm>
            <a:off x="9964927" y="4922840"/>
            <a:ext cx="415925" cy="627063"/>
            <a:chOff x="4140" y="429"/>
            <a:chExt cx="1425" cy="2396"/>
          </a:xfrm>
        </p:grpSpPr>
        <p:sp>
          <p:nvSpPr>
            <p:cNvPr id="167" name="Freeform 93">
              <a:extLst>
                <a:ext uri="{FF2B5EF4-FFF2-40B4-BE49-F238E27FC236}">
                  <a16:creationId xmlns:a16="http://schemas.microsoft.com/office/drawing/2014/main" id="{0B18D7B8-4C19-6A48-9356-0BDC63F4B19E}"/>
                </a:ext>
              </a:extLst>
            </p:cNvPr>
            <p:cNvSpPr>
              <a:spLocks/>
            </p:cNvSpPr>
            <p:nvPr/>
          </p:nvSpPr>
          <p:spPr bwMode="auto">
            <a:xfrm>
              <a:off x="5268" y="433"/>
              <a:ext cx="283" cy="2286"/>
            </a:xfrm>
            <a:custGeom>
              <a:avLst/>
              <a:gdLst>
                <a:gd name="T0" fmla="*/ 7 w 354"/>
                <a:gd name="T1" fmla="*/ 0 h 2742"/>
                <a:gd name="T2" fmla="*/ 38 w 354"/>
                <a:gd name="T3" fmla="*/ 55 h 2742"/>
                <a:gd name="T4" fmla="*/ 37 w 354"/>
                <a:gd name="T5" fmla="*/ 425 h 2742"/>
                <a:gd name="T6" fmla="*/ 0 w 354"/>
                <a:gd name="T7" fmla="*/ 445 h 2742"/>
                <a:gd name="T8" fmla="*/ 7 w 354"/>
                <a:gd name="T9" fmla="*/ 0 h 27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68" name="Rectangle 94">
              <a:extLst>
                <a:ext uri="{FF2B5EF4-FFF2-40B4-BE49-F238E27FC236}">
                  <a16:creationId xmlns:a16="http://schemas.microsoft.com/office/drawing/2014/main" id="{83F51854-758D-F348-B0AE-4C8BBF01B327}"/>
                </a:ext>
              </a:extLst>
            </p:cNvPr>
            <p:cNvSpPr>
              <a:spLocks noChangeArrowheads="1"/>
            </p:cNvSpPr>
            <p:nvPr/>
          </p:nvSpPr>
          <p:spPr bwMode="auto">
            <a:xfrm>
              <a:off x="4205" y="429"/>
              <a:ext cx="1050" cy="2287"/>
            </a:xfrm>
            <a:prstGeom prst="rect">
              <a:avLst/>
            </a:prstGeom>
            <a:gradFill rotWithShape="1">
              <a:gsLst>
                <a:gs pos="0">
                  <a:srgbClr val="292929"/>
                </a:gs>
                <a:gs pos="100000">
                  <a:srgbClr val="808080"/>
                </a:gs>
              </a:gsLst>
              <a:lin ang="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
          <p:nvSpPr>
            <p:cNvPr id="169" name="Freeform 95">
              <a:extLst>
                <a:ext uri="{FF2B5EF4-FFF2-40B4-BE49-F238E27FC236}">
                  <a16:creationId xmlns:a16="http://schemas.microsoft.com/office/drawing/2014/main" id="{BCB6E605-7A9B-CA4D-855C-288812DAAB0F}"/>
                </a:ext>
              </a:extLst>
            </p:cNvPr>
            <p:cNvSpPr>
              <a:spLocks/>
            </p:cNvSpPr>
            <p:nvPr/>
          </p:nvSpPr>
          <p:spPr bwMode="auto">
            <a:xfrm>
              <a:off x="5321" y="570"/>
              <a:ext cx="169" cy="2115"/>
            </a:xfrm>
            <a:custGeom>
              <a:avLst/>
              <a:gdLst>
                <a:gd name="T0" fmla="*/ 2 w 211"/>
                <a:gd name="T1" fmla="*/ 0 h 2537"/>
                <a:gd name="T2" fmla="*/ 23 w 211"/>
                <a:gd name="T3" fmla="*/ 36 h 2537"/>
                <a:gd name="T4" fmla="*/ 2 w 211"/>
                <a:gd name="T5" fmla="*/ 405 h 2537"/>
                <a:gd name="T6" fmla="*/ 2 w 211"/>
                <a:gd name="T7" fmla="*/ 0 h 253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70" name="Freeform 96">
              <a:extLst>
                <a:ext uri="{FF2B5EF4-FFF2-40B4-BE49-F238E27FC236}">
                  <a16:creationId xmlns:a16="http://schemas.microsoft.com/office/drawing/2014/main" id="{010D7A25-5C86-B443-B0F4-6A6735092E34}"/>
                </a:ext>
              </a:extLst>
            </p:cNvPr>
            <p:cNvSpPr>
              <a:spLocks/>
            </p:cNvSpPr>
            <p:nvPr/>
          </p:nvSpPr>
          <p:spPr bwMode="auto">
            <a:xfrm>
              <a:off x="5284" y="1640"/>
              <a:ext cx="263" cy="189"/>
            </a:xfrm>
            <a:custGeom>
              <a:avLst/>
              <a:gdLst>
                <a:gd name="T0" fmla="*/ 2 w 328"/>
                <a:gd name="T1" fmla="*/ 0 h 226"/>
                <a:gd name="T2" fmla="*/ 36 w 328"/>
                <a:gd name="T3" fmla="*/ 21 h 226"/>
                <a:gd name="T4" fmla="*/ 36 w 328"/>
                <a:gd name="T5" fmla="*/ 38 h 226"/>
                <a:gd name="T6" fmla="*/ 0 w 328"/>
                <a:gd name="T7" fmla="*/ 16 h 226"/>
                <a:gd name="T8" fmla="*/ 2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71" name="Rectangle 97">
              <a:extLst>
                <a:ext uri="{FF2B5EF4-FFF2-40B4-BE49-F238E27FC236}">
                  <a16:creationId xmlns:a16="http://schemas.microsoft.com/office/drawing/2014/main" id="{6B6FDD4A-AD55-9345-AF53-BC625746DD19}"/>
                </a:ext>
              </a:extLst>
            </p:cNvPr>
            <p:cNvSpPr>
              <a:spLocks noChangeArrowheads="1"/>
            </p:cNvSpPr>
            <p:nvPr/>
          </p:nvSpPr>
          <p:spPr bwMode="auto">
            <a:xfrm>
              <a:off x="4211" y="696"/>
              <a:ext cx="598" cy="42"/>
            </a:xfrm>
            <a:prstGeom prst="rect">
              <a:avLst/>
            </a:prstGeom>
            <a:solidFill>
              <a:srgbClr val="000000"/>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grpSp>
          <p:nvGrpSpPr>
            <p:cNvPr id="172" name="Group 98">
              <a:extLst>
                <a:ext uri="{FF2B5EF4-FFF2-40B4-BE49-F238E27FC236}">
                  <a16:creationId xmlns:a16="http://schemas.microsoft.com/office/drawing/2014/main" id="{A97FBBEC-0302-FA4C-A3B9-B0FD424712B4}"/>
                </a:ext>
              </a:extLst>
            </p:cNvPr>
            <p:cNvGrpSpPr>
              <a:grpSpLocks/>
            </p:cNvGrpSpPr>
            <p:nvPr/>
          </p:nvGrpSpPr>
          <p:grpSpPr bwMode="auto">
            <a:xfrm>
              <a:off x="4749" y="668"/>
              <a:ext cx="581" cy="145"/>
              <a:chOff x="614" y="2568"/>
              <a:chExt cx="725" cy="139"/>
            </a:xfrm>
          </p:grpSpPr>
          <p:sp>
            <p:nvSpPr>
              <p:cNvPr id="197" name="AutoShape 99">
                <a:extLst>
                  <a:ext uri="{FF2B5EF4-FFF2-40B4-BE49-F238E27FC236}">
                    <a16:creationId xmlns:a16="http://schemas.microsoft.com/office/drawing/2014/main" id="{C21CB491-D46B-EE41-AA0F-DE79A218D55A}"/>
                  </a:ext>
                </a:extLst>
              </p:cNvPr>
              <p:cNvSpPr>
                <a:spLocks noChangeArrowheads="1"/>
              </p:cNvSpPr>
              <p:nvPr/>
            </p:nvSpPr>
            <p:spPr bwMode="auto">
              <a:xfrm>
                <a:off x="614" y="2566"/>
                <a:ext cx="726" cy="140"/>
              </a:xfrm>
              <a:prstGeom prst="roundRect">
                <a:avLst>
                  <a:gd name="adj" fmla="val 50000"/>
                </a:avLst>
              </a:prstGeom>
              <a:solidFill>
                <a:srgbClr val="000000"/>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
            <p:nvSpPr>
              <p:cNvPr id="198" name="AutoShape 100">
                <a:extLst>
                  <a:ext uri="{FF2B5EF4-FFF2-40B4-BE49-F238E27FC236}">
                    <a16:creationId xmlns:a16="http://schemas.microsoft.com/office/drawing/2014/main" id="{1FC5D9EE-EAE0-7E4E-B85F-6FC8DE4DEE26}"/>
                  </a:ext>
                </a:extLst>
              </p:cNvPr>
              <p:cNvSpPr>
                <a:spLocks noChangeArrowheads="1"/>
              </p:cNvSpPr>
              <p:nvPr/>
            </p:nvSpPr>
            <p:spPr bwMode="auto">
              <a:xfrm>
                <a:off x="628" y="2583"/>
                <a:ext cx="692" cy="105"/>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grpSp>
        <p:sp>
          <p:nvSpPr>
            <p:cNvPr id="173" name="Rectangle 101">
              <a:extLst>
                <a:ext uri="{FF2B5EF4-FFF2-40B4-BE49-F238E27FC236}">
                  <a16:creationId xmlns:a16="http://schemas.microsoft.com/office/drawing/2014/main" id="{8F3C4297-FFD3-D843-98B6-43C61A7317BF}"/>
                </a:ext>
              </a:extLst>
            </p:cNvPr>
            <p:cNvSpPr>
              <a:spLocks noChangeArrowheads="1"/>
            </p:cNvSpPr>
            <p:nvPr/>
          </p:nvSpPr>
          <p:spPr bwMode="auto">
            <a:xfrm>
              <a:off x="4222" y="1017"/>
              <a:ext cx="598" cy="49"/>
            </a:xfrm>
            <a:prstGeom prst="rect">
              <a:avLst/>
            </a:prstGeom>
            <a:solidFill>
              <a:srgbClr val="000000"/>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grpSp>
          <p:nvGrpSpPr>
            <p:cNvPr id="174" name="Group 102">
              <a:extLst>
                <a:ext uri="{FF2B5EF4-FFF2-40B4-BE49-F238E27FC236}">
                  <a16:creationId xmlns:a16="http://schemas.microsoft.com/office/drawing/2014/main" id="{21DC2796-CCBB-6A4F-838F-49A2C67C0E64}"/>
                </a:ext>
              </a:extLst>
            </p:cNvPr>
            <p:cNvGrpSpPr>
              <a:grpSpLocks/>
            </p:cNvGrpSpPr>
            <p:nvPr/>
          </p:nvGrpSpPr>
          <p:grpSpPr bwMode="auto">
            <a:xfrm>
              <a:off x="4747" y="994"/>
              <a:ext cx="581" cy="134"/>
              <a:chOff x="614" y="2568"/>
              <a:chExt cx="725" cy="139"/>
            </a:xfrm>
          </p:grpSpPr>
          <p:sp>
            <p:nvSpPr>
              <p:cNvPr id="195" name="AutoShape 103">
                <a:extLst>
                  <a:ext uri="{FF2B5EF4-FFF2-40B4-BE49-F238E27FC236}">
                    <a16:creationId xmlns:a16="http://schemas.microsoft.com/office/drawing/2014/main" id="{969D7B41-0DC1-4440-AFDE-248D9CDB66EB}"/>
                  </a:ext>
                </a:extLst>
              </p:cNvPr>
              <p:cNvSpPr>
                <a:spLocks noChangeArrowheads="1"/>
              </p:cNvSpPr>
              <p:nvPr/>
            </p:nvSpPr>
            <p:spPr bwMode="auto">
              <a:xfrm>
                <a:off x="617" y="2567"/>
                <a:ext cx="719" cy="138"/>
              </a:xfrm>
              <a:prstGeom prst="roundRect">
                <a:avLst>
                  <a:gd name="adj" fmla="val 50000"/>
                </a:avLst>
              </a:prstGeom>
              <a:solidFill>
                <a:srgbClr val="000000"/>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
            <p:nvSpPr>
              <p:cNvPr id="196" name="AutoShape 104">
                <a:extLst>
                  <a:ext uri="{FF2B5EF4-FFF2-40B4-BE49-F238E27FC236}">
                    <a16:creationId xmlns:a16="http://schemas.microsoft.com/office/drawing/2014/main" id="{B3EC6575-CF4C-6246-8181-ED39D289D214}"/>
                  </a:ext>
                </a:extLst>
              </p:cNvPr>
              <p:cNvSpPr>
                <a:spLocks noChangeArrowheads="1"/>
              </p:cNvSpPr>
              <p:nvPr/>
            </p:nvSpPr>
            <p:spPr bwMode="auto">
              <a:xfrm>
                <a:off x="630" y="2586"/>
                <a:ext cx="679" cy="101"/>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grpSp>
        <p:sp>
          <p:nvSpPr>
            <p:cNvPr id="175" name="Rectangle 105">
              <a:extLst>
                <a:ext uri="{FF2B5EF4-FFF2-40B4-BE49-F238E27FC236}">
                  <a16:creationId xmlns:a16="http://schemas.microsoft.com/office/drawing/2014/main" id="{E4C8EF29-9693-8843-BE99-DFF7EF55F859}"/>
                </a:ext>
              </a:extLst>
            </p:cNvPr>
            <p:cNvSpPr>
              <a:spLocks noChangeArrowheads="1"/>
            </p:cNvSpPr>
            <p:nvPr/>
          </p:nvSpPr>
          <p:spPr bwMode="auto">
            <a:xfrm>
              <a:off x="4216" y="1357"/>
              <a:ext cx="598" cy="49"/>
            </a:xfrm>
            <a:prstGeom prst="rect">
              <a:avLst/>
            </a:prstGeom>
            <a:solidFill>
              <a:srgbClr val="000000"/>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
          <p:nvSpPr>
            <p:cNvPr id="176" name="Rectangle 106">
              <a:extLst>
                <a:ext uri="{FF2B5EF4-FFF2-40B4-BE49-F238E27FC236}">
                  <a16:creationId xmlns:a16="http://schemas.microsoft.com/office/drawing/2014/main" id="{444A4DA4-95C5-7247-8CDB-5D7AF6D3A816}"/>
                </a:ext>
              </a:extLst>
            </p:cNvPr>
            <p:cNvSpPr>
              <a:spLocks noChangeArrowheads="1"/>
            </p:cNvSpPr>
            <p:nvPr/>
          </p:nvSpPr>
          <p:spPr bwMode="auto">
            <a:xfrm>
              <a:off x="4227" y="1654"/>
              <a:ext cx="598" cy="49"/>
            </a:xfrm>
            <a:prstGeom prst="rect">
              <a:avLst/>
            </a:prstGeom>
            <a:solidFill>
              <a:srgbClr val="000000"/>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grpSp>
          <p:nvGrpSpPr>
            <p:cNvPr id="177" name="Group 107">
              <a:extLst>
                <a:ext uri="{FF2B5EF4-FFF2-40B4-BE49-F238E27FC236}">
                  <a16:creationId xmlns:a16="http://schemas.microsoft.com/office/drawing/2014/main" id="{E95F09FB-35B3-984D-8B07-8ED352E49862}"/>
                </a:ext>
              </a:extLst>
            </p:cNvPr>
            <p:cNvGrpSpPr>
              <a:grpSpLocks/>
            </p:cNvGrpSpPr>
            <p:nvPr/>
          </p:nvGrpSpPr>
          <p:grpSpPr bwMode="auto">
            <a:xfrm>
              <a:off x="4735" y="1627"/>
              <a:ext cx="582" cy="151"/>
              <a:chOff x="614" y="2568"/>
              <a:chExt cx="725" cy="139"/>
            </a:xfrm>
          </p:grpSpPr>
          <p:sp>
            <p:nvSpPr>
              <p:cNvPr id="193" name="AutoShape 108">
                <a:extLst>
                  <a:ext uri="{FF2B5EF4-FFF2-40B4-BE49-F238E27FC236}">
                    <a16:creationId xmlns:a16="http://schemas.microsoft.com/office/drawing/2014/main" id="{0D8F2BD6-B00B-A145-9FAD-DEBB9A14C761}"/>
                  </a:ext>
                </a:extLst>
              </p:cNvPr>
              <p:cNvSpPr>
                <a:spLocks noChangeArrowheads="1"/>
              </p:cNvSpPr>
              <p:nvPr/>
            </p:nvSpPr>
            <p:spPr bwMode="auto">
              <a:xfrm>
                <a:off x="611" y="2576"/>
                <a:ext cx="725" cy="123"/>
              </a:xfrm>
              <a:prstGeom prst="roundRect">
                <a:avLst>
                  <a:gd name="adj" fmla="val 50000"/>
                </a:avLst>
              </a:prstGeom>
              <a:solidFill>
                <a:srgbClr val="000000"/>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
            <p:nvSpPr>
              <p:cNvPr id="194" name="AutoShape 109">
                <a:extLst>
                  <a:ext uri="{FF2B5EF4-FFF2-40B4-BE49-F238E27FC236}">
                    <a16:creationId xmlns:a16="http://schemas.microsoft.com/office/drawing/2014/main" id="{FBEB72B8-9464-2649-9EA1-03257A809BD1}"/>
                  </a:ext>
                </a:extLst>
              </p:cNvPr>
              <p:cNvSpPr>
                <a:spLocks noChangeArrowheads="1"/>
              </p:cNvSpPr>
              <p:nvPr/>
            </p:nvSpPr>
            <p:spPr bwMode="auto">
              <a:xfrm>
                <a:off x="625" y="2588"/>
                <a:ext cx="691" cy="101"/>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grpSp>
        <p:sp>
          <p:nvSpPr>
            <p:cNvPr id="178" name="Freeform 110">
              <a:extLst>
                <a:ext uri="{FF2B5EF4-FFF2-40B4-BE49-F238E27FC236}">
                  <a16:creationId xmlns:a16="http://schemas.microsoft.com/office/drawing/2014/main" id="{69825DF1-2B01-DB4D-AD1A-63C84CD16387}"/>
                </a:ext>
              </a:extLst>
            </p:cNvPr>
            <p:cNvSpPr>
              <a:spLocks/>
            </p:cNvSpPr>
            <p:nvPr/>
          </p:nvSpPr>
          <p:spPr bwMode="auto">
            <a:xfrm>
              <a:off x="5288" y="1354"/>
              <a:ext cx="263" cy="188"/>
            </a:xfrm>
            <a:custGeom>
              <a:avLst/>
              <a:gdLst>
                <a:gd name="T0" fmla="*/ 2 w 328"/>
                <a:gd name="T1" fmla="*/ 0 h 226"/>
                <a:gd name="T2" fmla="*/ 36 w 328"/>
                <a:gd name="T3" fmla="*/ 20 h 226"/>
                <a:gd name="T4" fmla="*/ 36 w 328"/>
                <a:gd name="T5" fmla="*/ 36 h 226"/>
                <a:gd name="T6" fmla="*/ 0 w 328"/>
                <a:gd name="T7" fmla="*/ 15 h 226"/>
                <a:gd name="T8" fmla="*/ 2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nvGrpSpPr>
            <p:cNvPr id="179" name="Group 111">
              <a:extLst>
                <a:ext uri="{FF2B5EF4-FFF2-40B4-BE49-F238E27FC236}">
                  <a16:creationId xmlns:a16="http://schemas.microsoft.com/office/drawing/2014/main" id="{77E8896E-C175-9440-8F1C-C0DAB898AF9D}"/>
                </a:ext>
              </a:extLst>
            </p:cNvPr>
            <p:cNvGrpSpPr>
              <a:grpSpLocks/>
            </p:cNvGrpSpPr>
            <p:nvPr/>
          </p:nvGrpSpPr>
          <p:grpSpPr bwMode="auto">
            <a:xfrm>
              <a:off x="4739" y="1327"/>
              <a:ext cx="582" cy="139"/>
              <a:chOff x="614" y="2568"/>
              <a:chExt cx="725" cy="139"/>
            </a:xfrm>
          </p:grpSpPr>
          <p:sp>
            <p:nvSpPr>
              <p:cNvPr id="191" name="AutoShape 112">
                <a:extLst>
                  <a:ext uri="{FF2B5EF4-FFF2-40B4-BE49-F238E27FC236}">
                    <a16:creationId xmlns:a16="http://schemas.microsoft.com/office/drawing/2014/main" id="{207BBBCB-E17B-0743-A1A2-C4D7DD812519}"/>
                  </a:ext>
                </a:extLst>
              </p:cNvPr>
              <p:cNvSpPr>
                <a:spLocks noChangeArrowheads="1"/>
              </p:cNvSpPr>
              <p:nvPr/>
            </p:nvSpPr>
            <p:spPr bwMode="auto">
              <a:xfrm>
                <a:off x="613" y="2568"/>
                <a:ext cx="725" cy="140"/>
              </a:xfrm>
              <a:prstGeom prst="roundRect">
                <a:avLst>
                  <a:gd name="adj" fmla="val 50000"/>
                </a:avLst>
              </a:prstGeom>
              <a:solidFill>
                <a:srgbClr val="000000"/>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
            <p:nvSpPr>
              <p:cNvPr id="192" name="AutoShape 113">
                <a:extLst>
                  <a:ext uri="{FF2B5EF4-FFF2-40B4-BE49-F238E27FC236}">
                    <a16:creationId xmlns:a16="http://schemas.microsoft.com/office/drawing/2014/main" id="{28DD6B35-219B-6B45-BF21-71B299ABB40C}"/>
                  </a:ext>
                </a:extLst>
              </p:cNvPr>
              <p:cNvSpPr>
                <a:spLocks noChangeArrowheads="1"/>
              </p:cNvSpPr>
              <p:nvPr/>
            </p:nvSpPr>
            <p:spPr bwMode="auto">
              <a:xfrm>
                <a:off x="627" y="2586"/>
                <a:ext cx="691" cy="103"/>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grpSp>
        <p:sp>
          <p:nvSpPr>
            <p:cNvPr id="180" name="Rectangle 114">
              <a:extLst>
                <a:ext uri="{FF2B5EF4-FFF2-40B4-BE49-F238E27FC236}">
                  <a16:creationId xmlns:a16="http://schemas.microsoft.com/office/drawing/2014/main" id="{CD269004-8DB5-4549-A4AF-499B61683FB8}"/>
                </a:ext>
              </a:extLst>
            </p:cNvPr>
            <p:cNvSpPr>
              <a:spLocks noChangeArrowheads="1"/>
            </p:cNvSpPr>
            <p:nvPr/>
          </p:nvSpPr>
          <p:spPr bwMode="auto">
            <a:xfrm>
              <a:off x="5250" y="429"/>
              <a:ext cx="71" cy="2287"/>
            </a:xfrm>
            <a:prstGeom prst="rect">
              <a:avLst/>
            </a:prstGeom>
            <a:gradFill rotWithShape="1">
              <a:gsLst>
                <a:gs pos="0">
                  <a:srgbClr val="333333"/>
                </a:gs>
                <a:gs pos="50000">
                  <a:srgbClr val="DDDDDD"/>
                </a:gs>
                <a:gs pos="100000">
                  <a:srgbClr val="333333"/>
                </a:gs>
              </a:gsLst>
              <a:lin ang="0" scaled="1"/>
            </a:gra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
          <p:nvSpPr>
            <p:cNvPr id="181" name="Freeform 115">
              <a:extLst>
                <a:ext uri="{FF2B5EF4-FFF2-40B4-BE49-F238E27FC236}">
                  <a16:creationId xmlns:a16="http://schemas.microsoft.com/office/drawing/2014/main" id="{8AAFEB73-B442-224B-96A6-63129BA97E10}"/>
                </a:ext>
              </a:extLst>
            </p:cNvPr>
            <p:cNvSpPr>
              <a:spLocks/>
            </p:cNvSpPr>
            <p:nvPr/>
          </p:nvSpPr>
          <p:spPr bwMode="auto">
            <a:xfrm>
              <a:off x="5312" y="1007"/>
              <a:ext cx="237" cy="213"/>
            </a:xfrm>
            <a:custGeom>
              <a:avLst/>
              <a:gdLst>
                <a:gd name="T0" fmla="*/ 2 w 296"/>
                <a:gd name="T1" fmla="*/ 0 h 256"/>
                <a:gd name="T2" fmla="*/ 32 w 296"/>
                <a:gd name="T3" fmla="*/ 22 h 256"/>
                <a:gd name="T4" fmla="*/ 32 w 296"/>
                <a:gd name="T5" fmla="*/ 41 h 256"/>
                <a:gd name="T6" fmla="*/ 0 w 296"/>
                <a:gd name="T7" fmla="*/ 15 h 256"/>
                <a:gd name="T8" fmla="*/ 2 w 296"/>
                <a:gd name="T9" fmla="*/ 0 h 2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82" name="Freeform 116">
              <a:extLst>
                <a:ext uri="{FF2B5EF4-FFF2-40B4-BE49-F238E27FC236}">
                  <a16:creationId xmlns:a16="http://schemas.microsoft.com/office/drawing/2014/main" id="{E0880A41-79A8-9248-8678-A4C1ACE4B8B3}"/>
                </a:ext>
              </a:extLst>
            </p:cNvPr>
            <p:cNvSpPr>
              <a:spLocks/>
            </p:cNvSpPr>
            <p:nvPr/>
          </p:nvSpPr>
          <p:spPr bwMode="auto">
            <a:xfrm>
              <a:off x="5315" y="680"/>
              <a:ext cx="244" cy="240"/>
            </a:xfrm>
            <a:custGeom>
              <a:avLst/>
              <a:gdLst>
                <a:gd name="T0" fmla="*/ 0 w 304"/>
                <a:gd name="T1" fmla="*/ 0 h 288"/>
                <a:gd name="T2" fmla="*/ 34 w 304"/>
                <a:gd name="T3" fmla="*/ 27 h 288"/>
                <a:gd name="T4" fmla="*/ 31 w 304"/>
                <a:gd name="T5" fmla="*/ 48 h 288"/>
                <a:gd name="T6" fmla="*/ 2 w 304"/>
                <a:gd name="T7" fmla="*/ 20 h 288"/>
                <a:gd name="T8" fmla="*/ 0 w 304"/>
                <a:gd name="T9" fmla="*/ 0 h 2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83" name="Oval 117">
              <a:extLst>
                <a:ext uri="{FF2B5EF4-FFF2-40B4-BE49-F238E27FC236}">
                  <a16:creationId xmlns:a16="http://schemas.microsoft.com/office/drawing/2014/main" id="{11D25FBB-2A67-A949-8638-6A82B88E1AEE}"/>
                </a:ext>
              </a:extLst>
            </p:cNvPr>
            <p:cNvSpPr>
              <a:spLocks noChangeArrowheads="1"/>
            </p:cNvSpPr>
            <p:nvPr/>
          </p:nvSpPr>
          <p:spPr bwMode="auto">
            <a:xfrm>
              <a:off x="5516" y="2613"/>
              <a:ext cx="49" cy="97"/>
            </a:xfrm>
            <a:prstGeom prst="ellipse">
              <a:avLst/>
            </a:prstGeom>
            <a:solidFill>
              <a:srgbClr val="333333"/>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
          <p:nvSpPr>
            <p:cNvPr id="184" name="Freeform 118">
              <a:extLst>
                <a:ext uri="{FF2B5EF4-FFF2-40B4-BE49-F238E27FC236}">
                  <a16:creationId xmlns:a16="http://schemas.microsoft.com/office/drawing/2014/main" id="{9FEB11C7-9DF6-A746-9A7F-CE68217C13B7}"/>
                </a:ext>
              </a:extLst>
            </p:cNvPr>
            <p:cNvSpPr>
              <a:spLocks/>
            </p:cNvSpPr>
            <p:nvPr/>
          </p:nvSpPr>
          <p:spPr bwMode="auto">
            <a:xfrm>
              <a:off x="5302" y="2614"/>
              <a:ext cx="245" cy="200"/>
            </a:xfrm>
            <a:custGeom>
              <a:avLst/>
              <a:gdLst>
                <a:gd name="T0" fmla="*/ 0 w 306"/>
                <a:gd name="T1" fmla="*/ 18 h 240"/>
                <a:gd name="T2" fmla="*/ 2 w 306"/>
                <a:gd name="T3" fmla="*/ 40 h 240"/>
                <a:gd name="T4" fmla="*/ 34 w 306"/>
                <a:gd name="T5" fmla="*/ 18 h 240"/>
                <a:gd name="T6" fmla="*/ 32 w 306"/>
                <a:gd name="T7" fmla="*/ 0 h 240"/>
                <a:gd name="T8" fmla="*/ 0 w 306"/>
                <a:gd name="T9" fmla="*/ 18 h 2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6" h="240">
                  <a:moveTo>
                    <a:pt x="0" y="106"/>
                  </a:moveTo>
                  <a:lnTo>
                    <a:pt x="2" y="240"/>
                  </a:lnTo>
                  <a:lnTo>
                    <a:pt x="306" y="110"/>
                  </a:lnTo>
                  <a:lnTo>
                    <a:pt x="300" y="0"/>
                  </a:lnTo>
                  <a:lnTo>
                    <a:pt x="0" y="106"/>
                  </a:lnTo>
                  <a:close/>
                </a:path>
              </a:pathLst>
            </a:custGeom>
            <a:solidFill>
              <a:srgbClr val="333333"/>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85" name="AutoShape 119">
              <a:extLst>
                <a:ext uri="{FF2B5EF4-FFF2-40B4-BE49-F238E27FC236}">
                  <a16:creationId xmlns:a16="http://schemas.microsoft.com/office/drawing/2014/main" id="{D279A648-2B84-1346-BF0F-DB65CFB075C7}"/>
                </a:ext>
              </a:extLst>
            </p:cNvPr>
            <p:cNvSpPr>
              <a:spLocks noChangeArrowheads="1"/>
            </p:cNvSpPr>
            <p:nvPr/>
          </p:nvSpPr>
          <p:spPr bwMode="auto">
            <a:xfrm>
              <a:off x="4140" y="2679"/>
              <a:ext cx="1197" cy="146"/>
            </a:xfrm>
            <a:prstGeom prst="roundRect">
              <a:avLst>
                <a:gd name="adj" fmla="val 50000"/>
              </a:avLst>
            </a:prstGeom>
            <a:solidFill>
              <a:srgbClr val="DDDDDD"/>
            </a:solidFill>
            <a:ln w="9525">
              <a:solidFill>
                <a:srgbClr val="000000"/>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
          <p:nvSpPr>
            <p:cNvPr id="186" name="AutoShape 120">
              <a:extLst>
                <a:ext uri="{FF2B5EF4-FFF2-40B4-BE49-F238E27FC236}">
                  <a16:creationId xmlns:a16="http://schemas.microsoft.com/office/drawing/2014/main" id="{0EDBF10F-D10C-CA46-A0A9-1ACE621AD066}"/>
                </a:ext>
              </a:extLst>
            </p:cNvPr>
            <p:cNvSpPr>
              <a:spLocks noChangeArrowheads="1"/>
            </p:cNvSpPr>
            <p:nvPr/>
          </p:nvSpPr>
          <p:spPr bwMode="auto">
            <a:xfrm>
              <a:off x="4205" y="2710"/>
              <a:ext cx="1071" cy="85"/>
            </a:xfrm>
            <a:prstGeom prst="roundRect">
              <a:avLst>
                <a:gd name="adj" fmla="val 50000"/>
              </a:avLst>
            </a:prstGeom>
            <a:gradFill rotWithShape="1">
              <a:gsLst>
                <a:gs pos="0">
                  <a:srgbClr val="000000"/>
                </a:gs>
                <a:gs pos="100000">
                  <a:srgbClr val="808080"/>
                </a:gs>
              </a:gsLst>
              <a:lin ang="0" scaled="1"/>
            </a:gradFill>
            <a:ln w="9525">
              <a:solidFill>
                <a:srgbClr val="000000"/>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
          <p:nvSpPr>
            <p:cNvPr id="187" name="Oval 121">
              <a:extLst>
                <a:ext uri="{FF2B5EF4-FFF2-40B4-BE49-F238E27FC236}">
                  <a16:creationId xmlns:a16="http://schemas.microsoft.com/office/drawing/2014/main" id="{E4E41E31-C9C4-AF4E-A419-E8421CCEF424}"/>
                </a:ext>
              </a:extLst>
            </p:cNvPr>
            <p:cNvSpPr>
              <a:spLocks noChangeArrowheads="1"/>
            </p:cNvSpPr>
            <p:nvPr/>
          </p:nvSpPr>
          <p:spPr bwMode="auto">
            <a:xfrm>
              <a:off x="4309" y="2382"/>
              <a:ext cx="158" cy="146"/>
            </a:xfrm>
            <a:prstGeom prst="ellipse">
              <a:avLst/>
            </a:prstGeom>
            <a:solidFill>
              <a:srgbClr val="33CC33"/>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
          <p:nvSpPr>
            <p:cNvPr id="188" name="Oval 122">
              <a:extLst>
                <a:ext uri="{FF2B5EF4-FFF2-40B4-BE49-F238E27FC236}">
                  <a16:creationId xmlns:a16="http://schemas.microsoft.com/office/drawing/2014/main" id="{2C59CE5F-437A-C441-8354-6530041056CC}"/>
                </a:ext>
              </a:extLst>
            </p:cNvPr>
            <p:cNvSpPr>
              <a:spLocks noChangeArrowheads="1"/>
            </p:cNvSpPr>
            <p:nvPr/>
          </p:nvSpPr>
          <p:spPr bwMode="auto">
            <a:xfrm>
              <a:off x="4488" y="2382"/>
              <a:ext cx="158" cy="146"/>
            </a:xfrm>
            <a:prstGeom prst="ellipse">
              <a:avLst/>
            </a:prstGeom>
            <a:solidFill>
              <a:srgbClr val="FF0000"/>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FF0000"/>
                </a:solidFill>
                <a:effectLst/>
                <a:uLnTx/>
                <a:uFillTx/>
                <a:latin typeface="Arial" charset="0"/>
                <a:ea typeface="ＭＳ Ｐゴシック" charset="0"/>
                <a:cs typeface="Arial" charset="0"/>
              </a:endParaRPr>
            </a:p>
          </p:txBody>
        </p:sp>
        <p:sp>
          <p:nvSpPr>
            <p:cNvPr id="189" name="Oval 123">
              <a:extLst>
                <a:ext uri="{FF2B5EF4-FFF2-40B4-BE49-F238E27FC236}">
                  <a16:creationId xmlns:a16="http://schemas.microsoft.com/office/drawing/2014/main" id="{E077C775-39FA-824B-8701-FA02EBEDC5FF}"/>
                </a:ext>
              </a:extLst>
            </p:cNvPr>
            <p:cNvSpPr>
              <a:spLocks noChangeArrowheads="1"/>
            </p:cNvSpPr>
            <p:nvPr/>
          </p:nvSpPr>
          <p:spPr bwMode="auto">
            <a:xfrm>
              <a:off x="4662" y="2382"/>
              <a:ext cx="158" cy="140"/>
            </a:xfrm>
            <a:prstGeom prst="ellipse">
              <a:avLst/>
            </a:prstGeom>
            <a:solidFill>
              <a:srgbClr val="33CC33"/>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
          <p:nvSpPr>
            <p:cNvPr id="190" name="Rectangle 124">
              <a:extLst>
                <a:ext uri="{FF2B5EF4-FFF2-40B4-BE49-F238E27FC236}">
                  <a16:creationId xmlns:a16="http://schemas.microsoft.com/office/drawing/2014/main" id="{858DFD8B-E1AF-0646-911F-639730691009}"/>
                </a:ext>
              </a:extLst>
            </p:cNvPr>
            <p:cNvSpPr>
              <a:spLocks noChangeArrowheads="1"/>
            </p:cNvSpPr>
            <p:nvPr/>
          </p:nvSpPr>
          <p:spPr bwMode="auto">
            <a:xfrm>
              <a:off x="5065" y="1836"/>
              <a:ext cx="82" cy="758"/>
            </a:xfrm>
            <a:prstGeom prst="rect">
              <a:avLst/>
            </a:prstGeom>
            <a:solidFill>
              <a:srgbClr val="292929"/>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grpSp>
      <p:sp>
        <p:nvSpPr>
          <p:cNvPr id="74" name="Slide Number Placeholder 2">
            <a:extLst>
              <a:ext uri="{FF2B5EF4-FFF2-40B4-BE49-F238E27FC236}">
                <a16:creationId xmlns:a16="http://schemas.microsoft.com/office/drawing/2014/main" id="{2804BB5E-F6B2-BA48-BFC5-59C8B165BD2D}"/>
              </a:ext>
            </a:extLst>
          </p:cNvPr>
          <p:cNvSpPr>
            <a:spLocks noGrp="1"/>
          </p:cNvSpPr>
          <p:nvPr>
            <p:ph type="sldNum" sz="quarter" idx="4"/>
          </p:nvPr>
        </p:nvSpPr>
        <p:spPr>
          <a:xfrm>
            <a:off x="9219616" y="6443089"/>
            <a:ext cx="2743200" cy="365125"/>
          </a:xfrm>
        </p:spPr>
        <p:txBody>
          <a:bodyPr/>
          <a:lstStyle/>
          <a:p>
            <a:r>
              <a:rPr lang="en-US" dirty="0"/>
              <a:t>Transport Layer: 3-</a:t>
            </a:r>
            <a:fld id="{C4204591-24BD-A542-B9D5-F8D8A88D2FEE}" type="slidenum">
              <a:rPr lang="en-US" smtClean="0"/>
              <a:pPr/>
              <a:t>23</a:t>
            </a:fld>
            <a:endParaRPr lang="en-US" dirty="0"/>
          </a:p>
        </p:txBody>
      </p:sp>
    </p:spTree>
    <p:extLst>
      <p:ext uri="{BB962C8B-B14F-4D97-AF65-F5344CB8AC3E}">
        <p14:creationId xmlns:p14="http://schemas.microsoft.com/office/powerpoint/2010/main" val="2492069188"/>
      </p:ext>
    </p:extLst>
  </p:cSld>
  <p:clrMapOvr>
    <a:masterClrMapping/>
  </p:clrMapOvr>
  <p:transition spd="med">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8690" y="289325"/>
            <a:ext cx="11393310" cy="894622"/>
          </a:xfrm>
        </p:spPr>
        <p:txBody>
          <a:bodyPr>
            <a:normAutofit/>
          </a:bodyPr>
          <a:lstStyle/>
          <a:p>
            <a:r>
              <a:rPr lang="en-US" sz="4800" dirty="0"/>
              <a:t>Agreeing to establish a connection</a:t>
            </a:r>
            <a:endParaRPr lang="en-US" sz="4400" b="0" dirty="0"/>
          </a:p>
        </p:txBody>
      </p:sp>
      <p:sp>
        <p:nvSpPr>
          <p:cNvPr id="211" name="Rectangle 63">
            <a:extLst>
              <a:ext uri="{FF2B5EF4-FFF2-40B4-BE49-F238E27FC236}">
                <a16:creationId xmlns:a16="http://schemas.microsoft.com/office/drawing/2014/main" id="{1C578050-76D7-774F-8B1E-4F455216E94E}"/>
              </a:ext>
            </a:extLst>
          </p:cNvPr>
          <p:cNvSpPr txBox="1">
            <a:spLocks noChangeArrowheads="1"/>
          </p:cNvSpPr>
          <p:nvPr/>
        </p:nvSpPr>
        <p:spPr bwMode="auto">
          <a:xfrm>
            <a:off x="5960737" y="2295084"/>
            <a:ext cx="5523920" cy="357686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284163" indent="-284163" algn="l" rtl="0" eaLnBrk="0" fontAlgn="base" hangingPunct="0">
              <a:lnSpc>
                <a:spcPct val="85000"/>
              </a:lnSpc>
              <a:spcBef>
                <a:spcPct val="20000"/>
              </a:spcBef>
              <a:spcAft>
                <a:spcPct val="0"/>
              </a:spcAft>
              <a:buClr>
                <a:srgbClr val="000099"/>
              </a:buClr>
              <a:buSzPct val="100000"/>
              <a:buFont typeface="Wingdings" pitchFamily="2" charset="2"/>
              <a:buChar char="§"/>
              <a:defRPr sz="2800">
                <a:solidFill>
                  <a:schemeClr val="tx1"/>
                </a:solidFill>
                <a:latin typeface="+mn-lt"/>
                <a:ea typeface="ＭＳ Ｐゴシック" charset="0"/>
                <a:cs typeface="ＭＳ Ｐゴシック" charset="0"/>
              </a:defRPr>
            </a:lvl1pPr>
            <a:lvl2pPr marL="687388" indent="-230188" algn="l" rtl="0" eaLnBrk="0" fontAlgn="base" hangingPunct="0">
              <a:lnSpc>
                <a:spcPct val="85000"/>
              </a:lnSpc>
              <a:spcBef>
                <a:spcPct val="20000"/>
              </a:spcBef>
              <a:spcAft>
                <a:spcPct val="0"/>
              </a:spcAft>
              <a:buClr>
                <a:srgbClr val="000099"/>
              </a:buClr>
              <a:buFont typeface="Arial" panose="020B0604020202020204" pitchFamily="34" charset="0"/>
              <a:buChar char="•"/>
              <a:defRPr sz="24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0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1800">
                <a:solidFill>
                  <a:schemeClr val="tx1"/>
                </a:solidFill>
                <a:latin typeface="Times New Roman" pitchFamily="-109" charset="0"/>
                <a:ea typeface="ＭＳ Ｐゴシック" charset="0"/>
              </a:defRPr>
            </a:lvl4pPr>
            <a:lvl5pPr marL="2057400" indent="-228600" algn="l" rtl="0" eaLnBrk="0" fontAlgn="base" hangingPunct="0">
              <a:spcBef>
                <a:spcPct val="20000"/>
              </a:spcBef>
              <a:spcAft>
                <a:spcPct val="0"/>
              </a:spcAft>
              <a:buChar char="»"/>
              <a:defRPr sz="1800">
                <a:solidFill>
                  <a:schemeClr val="tx1"/>
                </a:solidFill>
                <a:latin typeface="Times New Roman" pitchFamily="-109" charset="0"/>
                <a:ea typeface="ＭＳ Ｐゴシック" charset="0"/>
              </a:defRPr>
            </a:lvl5pPr>
            <a:lvl6pPr marL="2514600" indent="-228600" algn="l" rtl="0" eaLnBrk="0" fontAlgn="base" hangingPunct="0">
              <a:spcBef>
                <a:spcPct val="20000"/>
              </a:spcBef>
              <a:spcAft>
                <a:spcPct val="0"/>
              </a:spcAft>
              <a:buChar char="»"/>
              <a:defRPr sz="1800">
                <a:solidFill>
                  <a:schemeClr val="tx1"/>
                </a:solidFill>
                <a:latin typeface="Times New Roman" pitchFamily="-109" charset="0"/>
              </a:defRPr>
            </a:lvl6pPr>
            <a:lvl7pPr marL="2971800" indent="-228600" algn="l" rtl="0" eaLnBrk="0" fontAlgn="base" hangingPunct="0">
              <a:spcBef>
                <a:spcPct val="20000"/>
              </a:spcBef>
              <a:spcAft>
                <a:spcPct val="0"/>
              </a:spcAft>
              <a:buChar char="»"/>
              <a:defRPr sz="1800">
                <a:solidFill>
                  <a:schemeClr val="tx1"/>
                </a:solidFill>
                <a:latin typeface="Times New Roman" pitchFamily="-109" charset="0"/>
              </a:defRPr>
            </a:lvl7pPr>
            <a:lvl8pPr marL="3429000" indent="-228600" algn="l" rtl="0" eaLnBrk="0" fontAlgn="base" hangingPunct="0">
              <a:spcBef>
                <a:spcPct val="20000"/>
              </a:spcBef>
              <a:spcAft>
                <a:spcPct val="0"/>
              </a:spcAft>
              <a:buChar char="»"/>
              <a:defRPr sz="1800">
                <a:solidFill>
                  <a:schemeClr val="tx1"/>
                </a:solidFill>
                <a:latin typeface="Times New Roman" pitchFamily="-109" charset="0"/>
              </a:defRPr>
            </a:lvl8pPr>
            <a:lvl9pPr marL="3886200" indent="-228600" algn="l" rtl="0" eaLnBrk="0" fontAlgn="base" hangingPunct="0">
              <a:spcBef>
                <a:spcPct val="20000"/>
              </a:spcBef>
              <a:spcAft>
                <a:spcPct val="0"/>
              </a:spcAft>
              <a:buChar char="»"/>
              <a:defRPr sz="1800">
                <a:solidFill>
                  <a:schemeClr val="tx1"/>
                </a:solidFill>
                <a:latin typeface="Times New Roman" pitchFamily="-109" charset="0"/>
              </a:defRPr>
            </a:lvl9pPr>
          </a:lstStyle>
          <a:p>
            <a:pPr marL="284163" marR="0" lvl="0" indent="-284163" algn="l" defTabSz="914400" rtl="0" eaLnBrk="0" fontAlgn="base" latinLnBrk="0" hangingPunct="0">
              <a:lnSpc>
                <a:spcPct val="85000"/>
              </a:lnSpc>
              <a:spcBef>
                <a:spcPct val="20000"/>
              </a:spcBef>
              <a:spcAft>
                <a:spcPct val="0"/>
              </a:spcAft>
              <a:buClr>
                <a:srgbClr val="000099"/>
              </a:buClr>
              <a:buSzPct val="100000"/>
              <a:buFont typeface="Wingdings" pitchFamily="2" charset="2"/>
              <a:buNone/>
              <a:tabLst/>
              <a:defRPr/>
            </a:pPr>
            <a:r>
              <a:rPr kumimoji="0" lang="en-US" altLang="en-US" sz="3200" b="0" i="1" u="sng" strike="noStrike" kern="0" cap="none" spc="0" normalizeH="0" baseline="0" noProof="0" dirty="0">
                <a:ln>
                  <a:noFill/>
                </a:ln>
                <a:solidFill>
                  <a:srgbClr val="CC0000"/>
                </a:solidFill>
                <a:effectLst/>
                <a:uLnTx/>
                <a:uFillTx/>
                <a:latin typeface="Calibri" panose="020F0502020204030204"/>
                <a:ea typeface="ＭＳ Ｐゴシック" panose="020B0600070205080204" pitchFamily="34" charset="-128"/>
              </a:rPr>
              <a:t>Q:</a:t>
            </a:r>
            <a:r>
              <a:rPr kumimoji="0" lang="en-US" altLang="en-US" sz="3200" b="0" i="0"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34" charset="-128"/>
              </a:rPr>
              <a:t> will 2-way handshake always work in network?</a:t>
            </a:r>
          </a:p>
          <a:p>
            <a:pPr marL="346075" marR="0" lvl="0" indent="-279400" algn="l" defTabSz="914400" rtl="0" eaLnBrk="0" fontAlgn="base" latinLnBrk="0" hangingPunct="0">
              <a:lnSpc>
                <a:spcPct val="90000"/>
              </a:lnSpc>
              <a:spcBef>
                <a:spcPct val="20000"/>
              </a:spcBef>
              <a:spcAft>
                <a:spcPct val="0"/>
              </a:spcAft>
              <a:buClr>
                <a:srgbClr val="000099"/>
              </a:buClr>
              <a:buSzPct val="100000"/>
              <a:buFont typeface="Wingdings" pitchFamily="2" charset="2"/>
              <a:buChar char="§"/>
              <a:tabLst/>
              <a:defRPr/>
            </a:pPr>
            <a:r>
              <a:rPr kumimoji="0" lang="en-US" altLang="en-US" sz="2800" b="0" i="0"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34" charset="-128"/>
              </a:rPr>
              <a:t>variable delays</a:t>
            </a:r>
          </a:p>
          <a:p>
            <a:pPr marL="346075" marR="0" lvl="0" indent="-279400" algn="l" defTabSz="914400" rtl="0" eaLnBrk="0" fontAlgn="base" latinLnBrk="0" hangingPunct="0">
              <a:lnSpc>
                <a:spcPct val="90000"/>
              </a:lnSpc>
              <a:spcBef>
                <a:spcPct val="20000"/>
              </a:spcBef>
              <a:spcAft>
                <a:spcPct val="0"/>
              </a:spcAft>
              <a:buClr>
                <a:srgbClr val="000099"/>
              </a:buClr>
              <a:buSzPct val="100000"/>
              <a:buFont typeface="Wingdings" pitchFamily="2" charset="2"/>
              <a:buChar char="§"/>
              <a:tabLst/>
              <a:defRPr/>
            </a:pPr>
            <a:r>
              <a:rPr kumimoji="0" lang="en-US" altLang="en-US" sz="2800" b="0" i="0"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34" charset="-128"/>
              </a:rPr>
              <a:t>retransmitted messages (e.g. req_conn(x)) due to message loss</a:t>
            </a:r>
          </a:p>
          <a:p>
            <a:pPr marL="346075" marR="0" lvl="0" indent="-279400" algn="l" defTabSz="914400" rtl="0" eaLnBrk="0" fontAlgn="base" latinLnBrk="0" hangingPunct="0">
              <a:lnSpc>
                <a:spcPct val="90000"/>
              </a:lnSpc>
              <a:spcBef>
                <a:spcPct val="20000"/>
              </a:spcBef>
              <a:spcAft>
                <a:spcPct val="0"/>
              </a:spcAft>
              <a:buClr>
                <a:srgbClr val="000099"/>
              </a:buClr>
              <a:buSzPct val="100000"/>
              <a:buFont typeface="Wingdings" pitchFamily="2" charset="2"/>
              <a:buChar char="§"/>
              <a:tabLst/>
              <a:defRPr/>
            </a:pPr>
            <a:r>
              <a:rPr kumimoji="0" lang="en-US" altLang="en-US" sz="2800" b="0" i="0"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34" charset="-128"/>
              </a:rPr>
              <a:t>message reordering</a:t>
            </a:r>
          </a:p>
          <a:p>
            <a:pPr marL="346075" marR="0" lvl="0" indent="-279400" algn="l" defTabSz="914400" rtl="0" eaLnBrk="0" fontAlgn="base" latinLnBrk="0" hangingPunct="0">
              <a:lnSpc>
                <a:spcPct val="90000"/>
              </a:lnSpc>
              <a:spcBef>
                <a:spcPct val="20000"/>
              </a:spcBef>
              <a:spcAft>
                <a:spcPct val="0"/>
              </a:spcAft>
              <a:buClr>
                <a:srgbClr val="000099"/>
              </a:buClr>
              <a:buSzPct val="100000"/>
              <a:buFont typeface="Wingdings" pitchFamily="2" charset="2"/>
              <a:buChar char="§"/>
              <a:tabLst/>
              <a:defRPr/>
            </a:pPr>
            <a:r>
              <a:rPr kumimoji="0" lang="en-US" altLang="en-US" sz="2800" b="0" i="0"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34" charset="-128"/>
              </a:rPr>
              <a:t>can’</a:t>
            </a:r>
            <a:r>
              <a:rPr kumimoji="0" lang="en-US" altLang="ja-JP" sz="2800" b="0" i="0"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34" charset="-128"/>
              </a:rPr>
              <a:t>t “see” other side</a:t>
            </a:r>
            <a:endParaRPr kumimoji="0" lang="en-US" altLang="en-US" sz="2800" b="0" i="0"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34" charset="-128"/>
            </a:endParaRPr>
          </a:p>
        </p:txBody>
      </p:sp>
      <p:pic>
        <p:nvPicPr>
          <p:cNvPr id="212" name="Picture 62" descr="Alice">
            <a:extLst>
              <a:ext uri="{FF2B5EF4-FFF2-40B4-BE49-F238E27FC236}">
                <a16:creationId xmlns:a16="http://schemas.microsoft.com/office/drawing/2014/main" id="{15DE982A-54F5-BC41-BC95-48D876587A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2408" y="2031271"/>
            <a:ext cx="685440" cy="681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3" name="Picture 63" descr="Bob">
            <a:extLst>
              <a:ext uri="{FF2B5EF4-FFF2-40B4-BE49-F238E27FC236}">
                <a16:creationId xmlns:a16="http://schemas.microsoft.com/office/drawing/2014/main" id="{178ED826-4BC2-684F-9F28-07360925030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42300" y="2069246"/>
            <a:ext cx="839663" cy="690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4" name="Text Box 49">
            <a:extLst>
              <a:ext uri="{FF2B5EF4-FFF2-40B4-BE49-F238E27FC236}">
                <a16:creationId xmlns:a16="http://schemas.microsoft.com/office/drawing/2014/main" id="{F0A75C95-49D9-D049-B8FA-C8954515AFD3}"/>
              </a:ext>
            </a:extLst>
          </p:cNvPr>
          <p:cNvSpPr txBox="1">
            <a:spLocks noChangeArrowheads="1"/>
          </p:cNvSpPr>
          <p:nvPr/>
        </p:nvSpPr>
        <p:spPr bwMode="auto">
          <a:xfrm>
            <a:off x="979913" y="1354621"/>
            <a:ext cx="3207929" cy="5847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0" i="0" u="none" strike="noStrike" kern="0" cap="none" spc="0" normalizeH="0" baseline="0" noProof="0" dirty="0">
                <a:ln>
                  <a:noFill/>
                </a:ln>
                <a:solidFill>
                  <a:srgbClr val="000000"/>
                </a:solidFill>
                <a:effectLst/>
                <a:uLnTx/>
                <a:uFillTx/>
                <a:latin typeface="Calibri" panose="020F0502020204030204"/>
                <a:ea typeface="ＭＳ Ｐゴシック" charset="0"/>
                <a:cs typeface="+mn-cs"/>
              </a:rPr>
              <a:t>2-way handshake:</a:t>
            </a:r>
          </a:p>
        </p:txBody>
      </p:sp>
      <p:sp>
        <p:nvSpPr>
          <p:cNvPr id="215" name="Line 50">
            <a:extLst>
              <a:ext uri="{FF2B5EF4-FFF2-40B4-BE49-F238E27FC236}">
                <a16:creationId xmlns:a16="http://schemas.microsoft.com/office/drawing/2014/main" id="{2B6C64FC-1BFF-2745-8864-00793CCCA3F1}"/>
              </a:ext>
            </a:extLst>
          </p:cNvPr>
          <p:cNvSpPr>
            <a:spLocks noChangeShapeType="1"/>
          </p:cNvSpPr>
          <p:nvPr/>
        </p:nvSpPr>
        <p:spPr bwMode="auto">
          <a:xfrm>
            <a:off x="2210097" y="2827024"/>
            <a:ext cx="1996343" cy="343504"/>
          </a:xfrm>
          <a:prstGeom prst="line">
            <a:avLst/>
          </a:prstGeom>
          <a:noFill/>
          <a:ln w="28575">
            <a:solidFill>
              <a:srgbClr val="000099"/>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srgbClr val="000000"/>
              </a:solidFill>
              <a:effectLst/>
              <a:uLnTx/>
              <a:uFillTx/>
              <a:latin typeface="Calibri" panose="020F0502020204030204"/>
              <a:ea typeface="ＭＳ Ｐゴシック" charset="0"/>
              <a:cs typeface="+mn-cs"/>
            </a:endParaRPr>
          </a:p>
        </p:txBody>
      </p:sp>
      <p:sp>
        <p:nvSpPr>
          <p:cNvPr id="216" name="Line 51">
            <a:extLst>
              <a:ext uri="{FF2B5EF4-FFF2-40B4-BE49-F238E27FC236}">
                <a16:creationId xmlns:a16="http://schemas.microsoft.com/office/drawing/2014/main" id="{662E0AA8-2544-0243-A461-A97BB5D9F891}"/>
              </a:ext>
            </a:extLst>
          </p:cNvPr>
          <p:cNvSpPr>
            <a:spLocks noChangeShapeType="1"/>
          </p:cNvSpPr>
          <p:nvPr/>
        </p:nvSpPr>
        <p:spPr bwMode="auto">
          <a:xfrm>
            <a:off x="2150121" y="2737265"/>
            <a:ext cx="0" cy="1191042"/>
          </a:xfrm>
          <a:prstGeom prst="line">
            <a:avLst/>
          </a:prstGeom>
          <a:noFill/>
          <a:ln w="9525">
            <a:solidFill>
              <a:srgbClr val="777777"/>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srgbClr val="000000"/>
              </a:solidFill>
              <a:effectLst/>
              <a:uLnTx/>
              <a:uFillTx/>
              <a:latin typeface="Calibri" panose="020F0502020204030204"/>
              <a:ea typeface="ＭＳ Ｐゴシック" charset="0"/>
              <a:cs typeface="+mn-cs"/>
            </a:endParaRPr>
          </a:p>
        </p:txBody>
      </p:sp>
      <p:sp>
        <p:nvSpPr>
          <p:cNvPr id="217" name="Line 53">
            <a:extLst>
              <a:ext uri="{FF2B5EF4-FFF2-40B4-BE49-F238E27FC236}">
                <a16:creationId xmlns:a16="http://schemas.microsoft.com/office/drawing/2014/main" id="{61703F8D-DE60-7647-AB88-B625C4E037AF}"/>
              </a:ext>
            </a:extLst>
          </p:cNvPr>
          <p:cNvSpPr>
            <a:spLocks noChangeShapeType="1"/>
          </p:cNvSpPr>
          <p:nvPr/>
        </p:nvSpPr>
        <p:spPr bwMode="auto">
          <a:xfrm>
            <a:off x="4215008" y="2766610"/>
            <a:ext cx="0" cy="1191042"/>
          </a:xfrm>
          <a:prstGeom prst="line">
            <a:avLst/>
          </a:prstGeom>
          <a:noFill/>
          <a:ln w="9525">
            <a:solidFill>
              <a:srgbClr val="777777"/>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srgbClr val="000000"/>
              </a:solidFill>
              <a:effectLst/>
              <a:uLnTx/>
              <a:uFillTx/>
              <a:latin typeface="Calibri" panose="020F0502020204030204"/>
              <a:ea typeface="ＭＳ Ｐゴシック" charset="0"/>
              <a:cs typeface="+mn-cs"/>
            </a:endParaRPr>
          </a:p>
        </p:txBody>
      </p:sp>
      <p:sp>
        <p:nvSpPr>
          <p:cNvPr id="218" name="Line 54">
            <a:extLst>
              <a:ext uri="{FF2B5EF4-FFF2-40B4-BE49-F238E27FC236}">
                <a16:creationId xmlns:a16="http://schemas.microsoft.com/office/drawing/2014/main" id="{DE642691-1B6A-B64E-88A0-E9C02593B397}"/>
              </a:ext>
            </a:extLst>
          </p:cNvPr>
          <p:cNvSpPr>
            <a:spLocks noChangeShapeType="1"/>
          </p:cNvSpPr>
          <p:nvPr/>
        </p:nvSpPr>
        <p:spPr bwMode="auto">
          <a:xfrm flipH="1">
            <a:off x="2145837" y="3258561"/>
            <a:ext cx="1996343" cy="343504"/>
          </a:xfrm>
          <a:prstGeom prst="line">
            <a:avLst/>
          </a:prstGeom>
          <a:noFill/>
          <a:ln w="28575">
            <a:solidFill>
              <a:srgbClr val="000099"/>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srgbClr val="000000"/>
              </a:solidFill>
              <a:effectLst/>
              <a:uLnTx/>
              <a:uFillTx/>
              <a:latin typeface="Calibri" panose="020F0502020204030204"/>
              <a:ea typeface="ＭＳ Ｐゴシック" charset="0"/>
              <a:cs typeface="+mn-cs"/>
            </a:endParaRPr>
          </a:p>
        </p:txBody>
      </p:sp>
      <p:sp>
        <p:nvSpPr>
          <p:cNvPr id="219" name="Rectangle 56">
            <a:extLst>
              <a:ext uri="{FF2B5EF4-FFF2-40B4-BE49-F238E27FC236}">
                <a16:creationId xmlns:a16="http://schemas.microsoft.com/office/drawing/2014/main" id="{AB601B94-B2EC-5F44-8BA3-961BC7EAD4D6}"/>
              </a:ext>
            </a:extLst>
          </p:cNvPr>
          <p:cNvSpPr>
            <a:spLocks noChangeArrowheads="1"/>
          </p:cNvSpPr>
          <p:nvPr/>
        </p:nvSpPr>
        <p:spPr bwMode="auto">
          <a:xfrm>
            <a:off x="2531397" y="2811490"/>
            <a:ext cx="1201662" cy="355586"/>
          </a:xfrm>
          <a:prstGeom prst="rect">
            <a:avLst/>
          </a:prstGeom>
          <a:solidFill>
            <a:srgbClr val="FFFF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000000"/>
              </a:solidFill>
              <a:effectLst/>
              <a:uLnTx/>
              <a:uFillTx/>
              <a:latin typeface="Calibri" panose="020F0502020204030204"/>
              <a:ea typeface="ＭＳ Ｐゴシック" charset="0"/>
              <a:cs typeface="+mn-cs"/>
            </a:endParaRPr>
          </a:p>
        </p:txBody>
      </p:sp>
      <p:sp>
        <p:nvSpPr>
          <p:cNvPr id="220" name="Text Box 55">
            <a:extLst>
              <a:ext uri="{FF2B5EF4-FFF2-40B4-BE49-F238E27FC236}">
                <a16:creationId xmlns:a16="http://schemas.microsoft.com/office/drawing/2014/main" id="{51E91065-A73A-7D43-92CF-648D7E78E17F}"/>
              </a:ext>
            </a:extLst>
          </p:cNvPr>
          <p:cNvSpPr txBox="1">
            <a:spLocks noChangeArrowheads="1"/>
          </p:cNvSpPr>
          <p:nvPr/>
        </p:nvSpPr>
        <p:spPr bwMode="auto">
          <a:xfrm>
            <a:off x="2589217" y="2787324"/>
            <a:ext cx="1116010" cy="400110"/>
          </a:xfrm>
          <a:prstGeom prst="rect">
            <a:avLst/>
          </a:prstGeom>
          <a:solidFill>
            <a:srgbClr val="FFFF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rPr>
              <a:t>Let’</a:t>
            </a:r>
            <a:r>
              <a:rPr kumimoji="0" lang="en-US" altLang="ja-JP" sz="20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rPr>
              <a:t>s talk</a:t>
            </a:r>
            <a:endParaRPr kumimoji="0" lang="en-US" altLang="en-US" sz="20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endParaRPr>
          </a:p>
        </p:txBody>
      </p:sp>
      <p:sp>
        <p:nvSpPr>
          <p:cNvPr id="221" name="Rectangle 57">
            <a:extLst>
              <a:ext uri="{FF2B5EF4-FFF2-40B4-BE49-F238E27FC236}">
                <a16:creationId xmlns:a16="http://schemas.microsoft.com/office/drawing/2014/main" id="{2004BA2B-FE8D-D147-B254-220BD421C2B5}"/>
              </a:ext>
            </a:extLst>
          </p:cNvPr>
          <p:cNvSpPr>
            <a:spLocks noChangeArrowheads="1"/>
          </p:cNvSpPr>
          <p:nvPr/>
        </p:nvSpPr>
        <p:spPr bwMode="auto">
          <a:xfrm>
            <a:off x="2878401" y="3272370"/>
            <a:ext cx="593334" cy="355586"/>
          </a:xfrm>
          <a:prstGeom prst="rect">
            <a:avLst/>
          </a:prstGeom>
          <a:solidFill>
            <a:srgbClr val="FFFF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000000"/>
              </a:solidFill>
              <a:effectLst/>
              <a:uLnTx/>
              <a:uFillTx/>
              <a:latin typeface="Calibri" panose="020F0502020204030204"/>
              <a:ea typeface="ＭＳ Ｐゴシック" charset="0"/>
              <a:cs typeface="+mn-cs"/>
            </a:endParaRPr>
          </a:p>
        </p:txBody>
      </p:sp>
      <p:sp>
        <p:nvSpPr>
          <p:cNvPr id="222" name="Text Box 58">
            <a:extLst>
              <a:ext uri="{FF2B5EF4-FFF2-40B4-BE49-F238E27FC236}">
                <a16:creationId xmlns:a16="http://schemas.microsoft.com/office/drawing/2014/main" id="{45CBCA7D-6EF9-B544-8A1D-83FC7ADA336D}"/>
              </a:ext>
            </a:extLst>
          </p:cNvPr>
          <p:cNvSpPr txBox="1">
            <a:spLocks noChangeArrowheads="1"/>
          </p:cNvSpPr>
          <p:nvPr/>
        </p:nvSpPr>
        <p:spPr bwMode="auto">
          <a:xfrm>
            <a:off x="2915186" y="3248204"/>
            <a:ext cx="487634" cy="400110"/>
          </a:xfrm>
          <a:prstGeom prst="rect">
            <a:avLst/>
          </a:prstGeom>
          <a:solidFill>
            <a:srgbClr val="FFFF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0" cap="none" spc="0" normalizeH="0" baseline="0" noProof="0" dirty="0">
                <a:ln>
                  <a:noFill/>
                </a:ln>
                <a:solidFill>
                  <a:srgbClr val="000000"/>
                </a:solidFill>
                <a:effectLst/>
                <a:uLnTx/>
                <a:uFillTx/>
                <a:latin typeface="Calibri" panose="020F0502020204030204"/>
                <a:ea typeface="ＭＳ Ｐゴシック" charset="0"/>
                <a:cs typeface="+mn-cs"/>
              </a:rPr>
              <a:t>OK</a:t>
            </a:r>
          </a:p>
        </p:txBody>
      </p:sp>
      <p:sp>
        <p:nvSpPr>
          <p:cNvPr id="223" name="Text Box 60">
            <a:extLst>
              <a:ext uri="{FF2B5EF4-FFF2-40B4-BE49-F238E27FC236}">
                <a16:creationId xmlns:a16="http://schemas.microsoft.com/office/drawing/2014/main" id="{9105DBEA-03C4-1045-B9A8-39AA7B1F3CAB}"/>
              </a:ext>
            </a:extLst>
          </p:cNvPr>
          <p:cNvSpPr txBox="1">
            <a:spLocks noChangeArrowheads="1"/>
          </p:cNvSpPr>
          <p:nvPr/>
        </p:nvSpPr>
        <p:spPr bwMode="auto">
          <a:xfrm>
            <a:off x="4320992" y="3066959"/>
            <a:ext cx="841897" cy="40011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0" cap="none" spc="0" normalizeH="0" baseline="0" noProof="0" dirty="0">
                <a:ln>
                  <a:noFill/>
                </a:ln>
                <a:solidFill>
                  <a:srgbClr val="CC0000"/>
                </a:solidFill>
                <a:effectLst/>
                <a:uLnTx/>
                <a:uFillTx/>
                <a:latin typeface="Calibri" panose="020F0502020204030204"/>
                <a:ea typeface="ＭＳ Ｐゴシック" charset="0"/>
                <a:cs typeface="+mn-cs"/>
              </a:rPr>
              <a:t>ESTAB</a:t>
            </a:r>
          </a:p>
        </p:txBody>
      </p:sp>
      <p:sp>
        <p:nvSpPr>
          <p:cNvPr id="224" name="Text Box 61">
            <a:extLst>
              <a:ext uri="{FF2B5EF4-FFF2-40B4-BE49-F238E27FC236}">
                <a16:creationId xmlns:a16="http://schemas.microsoft.com/office/drawing/2014/main" id="{D3DDB3E1-DD0C-7242-BD98-892C99B0A0FC}"/>
              </a:ext>
            </a:extLst>
          </p:cNvPr>
          <p:cNvSpPr txBox="1">
            <a:spLocks noChangeArrowheads="1"/>
          </p:cNvSpPr>
          <p:nvPr/>
        </p:nvSpPr>
        <p:spPr bwMode="auto">
          <a:xfrm>
            <a:off x="1092998" y="3429450"/>
            <a:ext cx="841897" cy="40011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0" cap="none" spc="0" normalizeH="0" baseline="0" noProof="0" dirty="0">
                <a:ln>
                  <a:noFill/>
                </a:ln>
                <a:solidFill>
                  <a:srgbClr val="CC0000"/>
                </a:solidFill>
                <a:effectLst/>
                <a:uLnTx/>
                <a:uFillTx/>
                <a:latin typeface="Calibri" panose="020F0502020204030204"/>
                <a:ea typeface="ＭＳ Ｐゴシック" charset="0"/>
                <a:cs typeface="+mn-cs"/>
              </a:rPr>
              <a:t>ESTAB</a:t>
            </a:r>
          </a:p>
        </p:txBody>
      </p:sp>
      <p:sp>
        <p:nvSpPr>
          <p:cNvPr id="225" name="Oval 66">
            <a:extLst>
              <a:ext uri="{FF2B5EF4-FFF2-40B4-BE49-F238E27FC236}">
                <a16:creationId xmlns:a16="http://schemas.microsoft.com/office/drawing/2014/main" id="{7A085CF1-13C2-7E45-BD13-7FBE5EC96389}"/>
              </a:ext>
            </a:extLst>
          </p:cNvPr>
          <p:cNvSpPr>
            <a:spLocks noChangeArrowheads="1"/>
          </p:cNvSpPr>
          <p:nvPr/>
        </p:nvSpPr>
        <p:spPr bwMode="auto">
          <a:xfrm>
            <a:off x="2088004" y="3557185"/>
            <a:ext cx="122093" cy="96664"/>
          </a:xfrm>
          <a:prstGeom prst="ellipse">
            <a:avLst/>
          </a:prstGeom>
          <a:solidFill>
            <a:srgbClr val="CC0000"/>
          </a:solidFill>
          <a:ln w="9525">
            <a:solidFill>
              <a:srgbClr val="CC0000"/>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srgbClr val="CC0000"/>
              </a:solidFill>
              <a:effectLst/>
              <a:uLnTx/>
              <a:uFillTx/>
              <a:latin typeface="Calibri" panose="020F0502020204030204"/>
              <a:ea typeface="ＭＳ Ｐゴシック" charset="0"/>
              <a:cs typeface="+mn-cs"/>
            </a:endParaRPr>
          </a:p>
        </p:txBody>
      </p:sp>
      <p:sp>
        <p:nvSpPr>
          <p:cNvPr id="226" name="Oval 67">
            <a:extLst>
              <a:ext uri="{FF2B5EF4-FFF2-40B4-BE49-F238E27FC236}">
                <a16:creationId xmlns:a16="http://schemas.microsoft.com/office/drawing/2014/main" id="{5F8DFD39-4C67-544E-BDB6-995B73F0032B}"/>
              </a:ext>
            </a:extLst>
          </p:cNvPr>
          <p:cNvSpPr>
            <a:spLocks noChangeArrowheads="1"/>
          </p:cNvSpPr>
          <p:nvPr/>
        </p:nvSpPr>
        <p:spPr bwMode="auto">
          <a:xfrm>
            <a:off x="4150748" y="3184337"/>
            <a:ext cx="122095" cy="96664"/>
          </a:xfrm>
          <a:prstGeom prst="ellipse">
            <a:avLst/>
          </a:prstGeom>
          <a:solidFill>
            <a:srgbClr val="CC0000"/>
          </a:solidFill>
          <a:ln w="9525">
            <a:solidFill>
              <a:srgbClr val="CC0000"/>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srgbClr val="CC0000"/>
              </a:solidFill>
              <a:effectLst/>
              <a:uLnTx/>
              <a:uFillTx/>
              <a:latin typeface="Calibri" panose="020F0502020204030204"/>
              <a:ea typeface="ＭＳ Ｐゴシック" charset="0"/>
              <a:cs typeface="+mn-cs"/>
            </a:endParaRPr>
          </a:p>
        </p:txBody>
      </p:sp>
      <p:sp>
        <p:nvSpPr>
          <p:cNvPr id="227" name="Text Box 72">
            <a:extLst>
              <a:ext uri="{FF2B5EF4-FFF2-40B4-BE49-F238E27FC236}">
                <a16:creationId xmlns:a16="http://schemas.microsoft.com/office/drawing/2014/main" id="{DB384BF1-67A8-D941-979F-3D776AAC77D8}"/>
              </a:ext>
            </a:extLst>
          </p:cNvPr>
          <p:cNvSpPr txBox="1">
            <a:spLocks noChangeArrowheads="1"/>
          </p:cNvSpPr>
          <p:nvPr/>
        </p:nvSpPr>
        <p:spPr bwMode="auto">
          <a:xfrm>
            <a:off x="973490" y="4953638"/>
            <a:ext cx="1095235" cy="70788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0" cap="none" spc="0" normalizeH="0" baseline="0" noProof="0" dirty="0">
                <a:ln>
                  <a:noFill/>
                </a:ln>
                <a:solidFill>
                  <a:srgbClr val="000000"/>
                </a:solidFill>
                <a:effectLst/>
                <a:uLnTx/>
                <a:uFillTx/>
                <a:latin typeface="Calibri" panose="020F0502020204030204"/>
                <a:ea typeface="ＭＳ Ｐゴシック" charset="0"/>
                <a:cs typeface="+mn-cs"/>
              </a:rPr>
              <a:t>choose x</a:t>
            </a:r>
          </a:p>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000000"/>
              </a:solidFill>
              <a:effectLst/>
              <a:uLnTx/>
              <a:uFillTx/>
              <a:latin typeface="Calibri" panose="020F0502020204030204"/>
              <a:ea typeface="ＭＳ Ｐゴシック" charset="0"/>
              <a:cs typeface="+mn-cs"/>
            </a:endParaRPr>
          </a:p>
        </p:txBody>
      </p:sp>
      <p:sp>
        <p:nvSpPr>
          <p:cNvPr id="228" name="Line 73">
            <a:extLst>
              <a:ext uri="{FF2B5EF4-FFF2-40B4-BE49-F238E27FC236}">
                <a16:creationId xmlns:a16="http://schemas.microsoft.com/office/drawing/2014/main" id="{F4A5217C-A64A-BC43-8BDA-A9CC2AE187E7}"/>
              </a:ext>
            </a:extLst>
          </p:cNvPr>
          <p:cNvSpPr>
            <a:spLocks noChangeShapeType="1"/>
          </p:cNvSpPr>
          <p:nvPr/>
        </p:nvSpPr>
        <p:spPr bwMode="auto">
          <a:xfrm>
            <a:off x="2248653" y="5141789"/>
            <a:ext cx="1996343" cy="343503"/>
          </a:xfrm>
          <a:prstGeom prst="line">
            <a:avLst/>
          </a:prstGeom>
          <a:noFill/>
          <a:ln w="28575">
            <a:solidFill>
              <a:srgbClr val="000099"/>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srgbClr val="000000"/>
              </a:solidFill>
              <a:effectLst/>
              <a:uLnTx/>
              <a:uFillTx/>
              <a:latin typeface="Calibri" panose="020F0502020204030204"/>
              <a:ea typeface="ＭＳ Ｐゴシック" charset="0"/>
              <a:cs typeface="+mn-cs"/>
            </a:endParaRPr>
          </a:p>
        </p:txBody>
      </p:sp>
      <p:sp>
        <p:nvSpPr>
          <p:cNvPr id="229" name="Line 74">
            <a:extLst>
              <a:ext uri="{FF2B5EF4-FFF2-40B4-BE49-F238E27FC236}">
                <a16:creationId xmlns:a16="http://schemas.microsoft.com/office/drawing/2014/main" id="{5DF0EBDC-C356-0F40-8E4B-0D4CDB884913}"/>
              </a:ext>
            </a:extLst>
          </p:cNvPr>
          <p:cNvSpPr>
            <a:spLocks noChangeShapeType="1"/>
          </p:cNvSpPr>
          <p:nvPr/>
        </p:nvSpPr>
        <p:spPr bwMode="auto">
          <a:xfrm>
            <a:off x="2188677" y="5052029"/>
            <a:ext cx="0" cy="1191042"/>
          </a:xfrm>
          <a:prstGeom prst="line">
            <a:avLst/>
          </a:prstGeom>
          <a:noFill/>
          <a:ln w="9525">
            <a:solidFill>
              <a:srgbClr val="777777"/>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srgbClr val="000000"/>
              </a:solidFill>
              <a:effectLst/>
              <a:uLnTx/>
              <a:uFillTx/>
              <a:latin typeface="Calibri" panose="020F0502020204030204"/>
              <a:ea typeface="ＭＳ Ｐゴシック" charset="0"/>
              <a:cs typeface="+mn-cs"/>
            </a:endParaRPr>
          </a:p>
        </p:txBody>
      </p:sp>
      <p:sp>
        <p:nvSpPr>
          <p:cNvPr id="230" name="Line 75">
            <a:extLst>
              <a:ext uri="{FF2B5EF4-FFF2-40B4-BE49-F238E27FC236}">
                <a16:creationId xmlns:a16="http://schemas.microsoft.com/office/drawing/2014/main" id="{06DA6EB7-8FDC-114C-A158-24F848F8929E}"/>
              </a:ext>
            </a:extLst>
          </p:cNvPr>
          <p:cNvSpPr>
            <a:spLocks noChangeShapeType="1"/>
          </p:cNvSpPr>
          <p:nvPr/>
        </p:nvSpPr>
        <p:spPr bwMode="auto">
          <a:xfrm>
            <a:off x="4253564" y="5081373"/>
            <a:ext cx="0" cy="1191042"/>
          </a:xfrm>
          <a:prstGeom prst="line">
            <a:avLst/>
          </a:prstGeom>
          <a:noFill/>
          <a:ln w="9525">
            <a:solidFill>
              <a:srgbClr val="777777"/>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srgbClr val="000000"/>
              </a:solidFill>
              <a:effectLst/>
              <a:uLnTx/>
              <a:uFillTx/>
              <a:latin typeface="Calibri" panose="020F0502020204030204"/>
              <a:ea typeface="ＭＳ Ｐゴシック" charset="0"/>
              <a:cs typeface="+mn-cs"/>
            </a:endParaRPr>
          </a:p>
        </p:txBody>
      </p:sp>
      <p:sp>
        <p:nvSpPr>
          <p:cNvPr id="231" name="Line 76">
            <a:extLst>
              <a:ext uri="{FF2B5EF4-FFF2-40B4-BE49-F238E27FC236}">
                <a16:creationId xmlns:a16="http://schemas.microsoft.com/office/drawing/2014/main" id="{6E751C46-6DAD-2049-8052-C6ECA9B99101}"/>
              </a:ext>
            </a:extLst>
          </p:cNvPr>
          <p:cNvSpPr>
            <a:spLocks noChangeShapeType="1"/>
          </p:cNvSpPr>
          <p:nvPr/>
        </p:nvSpPr>
        <p:spPr bwMode="auto">
          <a:xfrm flipH="1">
            <a:off x="2184393" y="5573326"/>
            <a:ext cx="1996343" cy="343503"/>
          </a:xfrm>
          <a:prstGeom prst="line">
            <a:avLst/>
          </a:prstGeom>
          <a:noFill/>
          <a:ln w="28575">
            <a:solidFill>
              <a:srgbClr val="000099"/>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srgbClr val="000000"/>
              </a:solidFill>
              <a:effectLst/>
              <a:uLnTx/>
              <a:uFillTx/>
              <a:latin typeface="Calibri" panose="020F0502020204030204"/>
              <a:ea typeface="ＭＳ Ｐゴシック" charset="0"/>
              <a:cs typeface="+mn-cs"/>
            </a:endParaRPr>
          </a:p>
        </p:txBody>
      </p:sp>
      <p:sp>
        <p:nvSpPr>
          <p:cNvPr id="232" name="Rectangle 77">
            <a:extLst>
              <a:ext uri="{FF2B5EF4-FFF2-40B4-BE49-F238E27FC236}">
                <a16:creationId xmlns:a16="http://schemas.microsoft.com/office/drawing/2014/main" id="{05CA4AE2-2F93-D544-A582-D6138CBE65B1}"/>
              </a:ext>
            </a:extLst>
          </p:cNvPr>
          <p:cNvSpPr>
            <a:spLocks noChangeArrowheads="1"/>
          </p:cNvSpPr>
          <p:nvPr/>
        </p:nvSpPr>
        <p:spPr bwMode="auto">
          <a:xfrm>
            <a:off x="2677053" y="5126253"/>
            <a:ext cx="1049579" cy="355586"/>
          </a:xfrm>
          <a:prstGeom prst="rect">
            <a:avLst/>
          </a:prstGeom>
          <a:solidFill>
            <a:srgbClr val="FFFF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000000"/>
              </a:solidFill>
              <a:effectLst/>
              <a:uLnTx/>
              <a:uFillTx/>
              <a:latin typeface="Calibri" panose="020F0502020204030204"/>
              <a:ea typeface="ＭＳ Ｐゴシック" charset="0"/>
              <a:cs typeface="+mn-cs"/>
            </a:endParaRPr>
          </a:p>
        </p:txBody>
      </p:sp>
      <p:sp>
        <p:nvSpPr>
          <p:cNvPr id="233" name="Text Box 78">
            <a:extLst>
              <a:ext uri="{FF2B5EF4-FFF2-40B4-BE49-F238E27FC236}">
                <a16:creationId xmlns:a16="http://schemas.microsoft.com/office/drawing/2014/main" id="{DF22492C-21D4-FC46-996B-E22F99143FEC}"/>
              </a:ext>
            </a:extLst>
          </p:cNvPr>
          <p:cNvSpPr txBox="1">
            <a:spLocks noChangeArrowheads="1"/>
          </p:cNvSpPr>
          <p:nvPr/>
        </p:nvSpPr>
        <p:spPr bwMode="auto">
          <a:xfrm>
            <a:off x="2502290" y="5090004"/>
            <a:ext cx="1446230" cy="400110"/>
          </a:xfrm>
          <a:prstGeom prst="rect">
            <a:avLst/>
          </a:prstGeom>
          <a:noFill/>
          <a:ln>
            <a:noFill/>
          </a:ln>
          <a:effectLst/>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0" cap="none" spc="0" normalizeH="0" baseline="0" noProof="0" dirty="0">
                <a:ln>
                  <a:noFill/>
                </a:ln>
                <a:solidFill>
                  <a:srgbClr val="000000"/>
                </a:solidFill>
                <a:effectLst/>
                <a:uLnTx/>
                <a:uFillTx/>
                <a:latin typeface="Calibri" panose="020F0502020204030204"/>
                <a:ea typeface="ＭＳ Ｐゴシック" charset="0"/>
                <a:cs typeface="+mn-cs"/>
              </a:rPr>
              <a:t>req_conn(x)</a:t>
            </a:r>
          </a:p>
        </p:txBody>
      </p:sp>
      <p:sp>
        <p:nvSpPr>
          <p:cNvPr id="234" name="Rectangle 79">
            <a:extLst>
              <a:ext uri="{FF2B5EF4-FFF2-40B4-BE49-F238E27FC236}">
                <a16:creationId xmlns:a16="http://schemas.microsoft.com/office/drawing/2014/main" id="{EB35072C-E8DC-1D43-88F2-D6CC06A96B2B}"/>
              </a:ext>
            </a:extLst>
          </p:cNvPr>
          <p:cNvSpPr>
            <a:spLocks noChangeArrowheads="1"/>
          </p:cNvSpPr>
          <p:nvPr/>
        </p:nvSpPr>
        <p:spPr bwMode="auto">
          <a:xfrm>
            <a:off x="2916957" y="5587135"/>
            <a:ext cx="593334" cy="355586"/>
          </a:xfrm>
          <a:prstGeom prst="rect">
            <a:avLst/>
          </a:prstGeom>
          <a:solidFill>
            <a:srgbClr val="FFFF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000000"/>
              </a:solidFill>
              <a:effectLst/>
              <a:uLnTx/>
              <a:uFillTx/>
              <a:latin typeface="Calibri" panose="020F0502020204030204"/>
              <a:ea typeface="ＭＳ Ｐゴシック" charset="0"/>
              <a:cs typeface="+mn-cs"/>
            </a:endParaRPr>
          </a:p>
        </p:txBody>
      </p:sp>
      <p:sp>
        <p:nvSpPr>
          <p:cNvPr id="235" name="Text Box 81">
            <a:extLst>
              <a:ext uri="{FF2B5EF4-FFF2-40B4-BE49-F238E27FC236}">
                <a16:creationId xmlns:a16="http://schemas.microsoft.com/office/drawing/2014/main" id="{41E79C30-5AC2-7B42-AF35-87394C87DCF6}"/>
              </a:ext>
            </a:extLst>
          </p:cNvPr>
          <p:cNvSpPr txBox="1">
            <a:spLocks noChangeArrowheads="1"/>
          </p:cNvSpPr>
          <p:nvPr/>
        </p:nvSpPr>
        <p:spPr bwMode="auto">
          <a:xfrm>
            <a:off x="4359546" y="5381723"/>
            <a:ext cx="841897" cy="40011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0" cap="none" spc="0" normalizeH="0" baseline="0" noProof="0" dirty="0">
                <a:ln>
                  <a:noFill/>
                </a:ln>
                <a:solidFill>
                  <a:srgbClr val="CC0000"/>
                </a:solidFill>
                <a:effectLst/>
                <a:uLnTx/>
                <a:uFillTx/>
                <a:latin typeface="Calibri" panose="020F0502020204030204"/>
                <a:ea typeface="ＭＳ Ｐゴシック" charset="0"/>
                <a:cs typeface="+mn-cs"/>
              </a:rPr>
              <a:t>ESTAB</a:t>
            </a:r>
          </a:p>
        </p:txBody>
      </p:sp>
      <p:sp>
        <p:nvSpPr>
          <p:cNvPr id="236" name="Text Box 82">
            <a:extLst>
              <a:ext uri="{FF2B5EF4-FFF2-40B4-BE49-F238E27FC236}">
                <a16:creationId xmlns:a16="http://schemas.microsoft.com/office/drawing/2014/main" id="{15937B6C-DE9E-BB41-AF3C-AFA9046B2368}"/>
              </a:ext>
            </a:extLst>
          </p:cNvPr>
          <p:cNvSpPr txBox="1">
            <a:spLocks noChangeArrowheads="1"/>
          </p:cNvSpPr>
          <p:nvPr/>
        </p:nvSpPr>
        <p:spPr bwMode="auto">
          <a:xfrm>
            <a:off x="1131555" y="5744214"/>
            <a:ext cx="841897" cy="40011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0" cap="none" spc="0" normalizeH="0" baseline="0" noProof="0" dirty="0">
                <a:ln>
                  <a:noFill/>
                </a:ln>
                <a:solidFill>
                  <a:srgbClr val="CC0000"/>
                </a:solidFill>
                <a:effectLst/>
                <a:uLnTx/>
                <a:uFillTx/>
                <a:latin typeface="Calibri" panose="020F0502020204030204"/>
                <a:ea typeface="ＭＳ Ｐゴシック" charset="0"/>
                <a:cs typeface="+mn-cs"/>
              </a:rPr>
              <a:t>ESTAB</a:t>
            </a:r>
          </a:p>
        </p:txBody>
      </p:sp>
      <p:sp>
        <p:nvSpPr>
          <p:cNvPr id="237" name="Oval 83">
            <a:extLst>
              <a:ext uri="{FF2B5EF4-FFF2-40B4-BE49-F238E27FC236}">
                <a16:creationId xmlns:a16="http://schemas.microsoft.com/office/drawing/2014/main" id="{60CAB79E-F562-A147-B2B6-BCD35B4CE79B}"/>
              </a:ext>
            </a:extLst>
          </p:cNvPr>
          <p:cNvSpPr>
            <a:spLocks noChangeArrowheads="1"/>
          </p:cNvSpPr>
          <p:nvPr/>
        </p:nvSpPr>
        <p:spPr bwMode="auto">
          <a:xfrm>
            <a:off x="2126560" y="5871949"/>
            <a:ext cx="122093" cy="96664"/>
          </a:xfrm>
          <a:prstGeom prst="ellipse">
            <a:avLst/>
          </a:prstGeom>
          <a:solidFill>
            <a:srgbClr val="CC0000"/>
          </a:solidFill>
          <a:ln w="9525">
            <a:solidFill>
              <a:srgbClr val="CC0000"/>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srgbClr val="CC0000"/>
              </a:solidFill>
              <a:effectLst/>
              <a:uLnTx/>
              <a:uFillTx/>
              <a:latin typeface="Calibri" panose="020F0502020204030204"/>
              <a:ea typeface="ＭＳ Ｐゴシック" charset="0"/>
              <a:cs typeface="+mn-cs"/>
            </a:endParaRPr>
          </a:p>
        </p:txBody>
      </p:sp>
      <p:sp>
        <p:nvSpPr>
          <p:cNvPr id="238" name="Oval 84">
            <a:extLst>
              <a:ext uri="{FF2B5EF4-FFF2-40B4-BE49-F238E27FC236}">
                <a16:creationId xmlns:a16="http://schemas.microsoft.com/office/drawing/2014/main" id="{AB867DAA-A20D-7E4E-8866-E4B15C4B0299}"/>
              </a:ext>
            </a:extLst>
          </p:cNvPr>
          <p:cNvSpPr>
            <a:spLocks noChangeArrowheads="1"/>
          </p:cNvSpPr>
          <p:nvPr/>
        </p:nvSpPr>
        <p:spPr bwMode="auto">
          <a:xfrm>
            <a:off x="4189304" y="5499101"/>
            <a:ext cx="122095" cy="96664"/>
          </a:xfrm>
          <a:prstGeom prst="ellipse">
            <a:avLst/>
          </a:prstGeom>
          <a:solidFill>
            <a:srgbClr val="CC0000"/>
          </a:solidFill>
          <a:ln w="9525">
            <a:solidFill>
              <a:srgbClr val="CC0000"/>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srgbClr val="CC0000"/>
              </a:solidFill>
              <a:effectLst/>
              <a:uLnTx/>
              <a:uFillTx/>
              <a:latin typeface="Calibri" panose="020F0502020204030204"/>
              <a:ea typeface="ＭＳ Ｐゴシック" charset="0"/>
              <a:cs typeface="+mn-cs"/>
            </a:endParaRPr>
          </a:p>
        </p:txBody>
      </p:sp>
      <p:sp>
        <p:nvSpPr>
          <p:cNvPr id="239" name="Rectangle 86">
            <a:extLst>
              <a:ext uri="{FF2B5EF4-FFF2-40B4-BE49-F238E27FC236}">
                <a16:creationId xmlns:a16="http://schemas.microsoft.com/office/drawing/2014/main" id="{0E9D55EE-8F12-D242-B60A-BF7C0AE861A3}"/>
              </a:ext>
            </a:extLst>
          </p:cNvPr>
          <p:cNvSpPr>
            <a:spLocks noChangeArrowheads="1"/>
          </p:cNvSpPr>
          <p:nvPr/>
        </p:nvSpPr>
        <p:spPr bwMode="auto">
          <a:xfrm>
            <a:off x="2514261" y="5594040"/>
            <a:ext cx="1445850" cy="283088"/>
          </a:xfrm>
          <a:prstGeom prst="rect">
            <a:avLst/>
          </a:prstGeom>
          <a:solidFill>
            <a:srgbClr val="FFFF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000000"/>
              </a:solidFill>
              <a:effectLst/>
              <a:uLnTx/>
              <a:uFillTx/>
              <a:latin typeface="Calibri" panose="020F0502020204030204"/>
              <a:ea typeface="ＭＳ Ｐゴシック" charset="0"/>
              <a:cs typeface="+mn-cs"/>
            </a:endParaRPr>
          </a:p>
        </p:txBody>
      </p:sp>
      <p:sp>
        <p:nvSpPr>
          <p:cNvPr id="240" name="Text Box 85">
            <a:extLst>
              <a:ext uri="{FF2B5EF4-FFF2-40B4-BE49-F238E27FC236}">
                <a16:creationId xmlns:a16="http://schemas.microsoft.com/office/drawing/2014/main" id="{98A973F5-A6AE-4941-BAAF-D9632C720884}"/>
              </a:ext>
            </a:extLst>
          </p:cNvPr>
          <p:cNvSpPr txBox="1">
            <a:spLocks noChangeArrowheads="1"/>
          </p:cNvSpPr>
          <p:nvPr/>
        </p:nvSpPr>
        <p:spPr bwMode="auto">
          <a:xfrm>
            <a:off x="2500404" y="5552612"/>
            <a:ext cx="1435008" cy="400110"/>
          </a:xfrm>
          <a:prstGeom prst="rect">
            <a:avLst/>
          </a:prstGeom>
          <a:noFill/>
          <a:ln>
            <a:noFill/>
          </a:ln>
          <a:effectLst/>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0" cap="none" spc="0" normalizeH="0" baseline="0" noProof="0" dirty="0">
                <a:ln>
                  <a:noFill/>
                </a:ln>
                <a:solidFill>
                  <a:srgbClr val="000000"/>
                </a:solidFill>
                <a:effectLst/>
                <a:uLnTx/>
                <a:uFillTx/>
                <a:latin typeface="Calibri" panose="020F0502020204030204"/>
                <a:ea typeface="ＭＳ Ｐゴシック" charset="0"/>
                <a:cs typeface="+mn-cs"/>
              </a:rPr>
              <a:t>acc_conn(x)</a:t>
            </a:r>
          </a:p>
        </p:txBody>
      </p:sp>
      <p:grpSp>
        <p:nvGrpSpPr>
          <p:cNvPr id="241" name="Group 92">
            <a:extLst>
              <a:ext uri="{FF2B5EF4-FFF2-40B4-BE49-F238E27FC236}">
                <a16:creationId xmlns:a16="http://schemas.microsoft.com/office/drawing/2014/main" id="{A1DEBE31-8A7C-FA42-BF21-534E9F956FD1}"/>
              </a:ext>
            </a:extLst>
          </p:cNvPr>
          <p:cNvGrpSpPr>
            <a:grpSpLocks/>
          </p:cNvGrpSpPr>
          <p:nvPr/>
        </p:nvGrpSpPr>
        <p:grpSpPr bwMode="auto">
          <a:xfrm>
            <a:off x="1696017" y="4472044"/>
            <a:ext cx="775403" cy="566176"/>
            <a:chOff x="-44" y="1473"/>
            <a:chExt cx="981" cy="1105"/>
          </a:xfrm>
        </p:grpSpPr>
        <p:pic>
          <p:nvPicPr>
            <p:cNvPr id="242" name="Picture 93" descr="desktop_computer_stylized_medium">
              <a:extLst>
                <a:ext uri="{FF2B5EF4-FFF2-40B4-BE49-F238E27FC236}">
                  <a16:creationId xmlns:a16="http://schemas.microsoft.com/office/drawing/2014/main" id="{D4855CC7-B0C0-0C40-99B3-064E94398C3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3" name="Freeform 94">
              <a:extLst>
                <a:ext uri="{FF2B5EF4-FFF2-40B4-BE49-F238E27FC236}">
                  <a16:creationId xmlns:a16="http://schemas.microsoft.com/office/drawing/2014/main" id="{E45A3676-D1D0-F747-9A77-79DCC58FFC6C}"/>
                </a:ext>
              </a:extLst>
            </p:cNvPr>
            <p:cNvSpPr>
              <a:spLocks/>
            </p:cNvSpPr>
            <p:nvPr/>
          </p:nvSpPr>
          <p:spPr bwMode="auto">
            <a:xfrm flipH="1">
              <a:off x="374" y="1579"/>
              <a:ext cx="477" cy="506"/>
            </a:xfrm>
            <a:custGeom>
              <a:avLst/>
              <a:gdLst>
                <a:gd name="T0" fmla="*/ 0 w 356"/>
                <a:gd name="T1" fmla="*/ 0 h 368"/>
                <a:gd name="T2" fmla="*/ 5595 w 356"/>
                <a:gd name="T3" fmla="*/ 341 h 368"/>
                <a:gd name="T4" fmla="*/ 6638 w 356"/>
                <a:gd name="T5" fmla="*/ 7113 h 368"/>
                <a:gd name="T6" fmla="*/ 1463 w 356"/>
                <a:gd name="T7" fmla="*/ 8895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endParaRPr>
            </a:p>
          </p:txBody>
        </p:sp>
      </p:grpSp>
      <p:grpSp>
        <p:nvGrpSpPr>
          <p:cNvPr id="244" name="Group 95">
            <a:extLst>
              <a:ext uri="{FF2B5EF4-FFF2-40B4-BE49-F238E27FC236}">
                <a16:creationId xmlns:a16="http://schemas.microsoft.com/office/drawing/2014/main" id="{30DE6A89-1D8F-B54B-9DDE-549AD2FC2274}"/>
              </a:ext>
            </a:extLst>
          </p:cNvPr>
          <p:cNvGrpSpPr>
            <a:grpSpLocks/>
          </p:cNvGrpSpPr>
          <p:nvPr/>
        </p:nvGrpSpPr>
        <p:grpSpPr bwMode="auto">
          <a:xfrm>
            <a:off x="4073636" y="4451330"/>
            <a:ext cx="318750" cy="557545"/>
            <a:chOff x="4140" y="429"/>
            <a:chExt cx="1425" cy="2396"/>
          </a:xfrm>
        </p:grpSpPr>
        <p:sp>
          <p:nvSpPr>
            <p:cNvPr id="245" name="Freeform 96">
              <a:extLst>
                <a:ext uri="{FF2B5EF4-FFF2-40B4-BE49-F238E27FC236}">
                  <a16:creationId xmlns:a16="http://schemas.microsoft.com/office/drawing/2014/main" id="{B71F5390-5611-A549-8A76-3052ABA7D19A}"/>
                </a:ext>
              </a:extLst>
            </p:cNvPr>
            <p:cNvSpPr>
              <a:spLocks/>
            </p:cNvSpPr>
            <p:nvPr/>
          </p:nvSpPr>
          <p:spPr bwMode="auto">
            <a:xfrm>
              <a:off x="5268" y="433"/>
              <a:ext cx="283" cy="2286"/>
            </a:xfrm>
            <a:custGeom>
              <a:avLst/>
              <a:gdLst>
                <a:gd name="T0" fmla="*/ 7 w 354"/>
                <a:gd name="T1" fmla="*/ 0 h 2742"/>
                <a:gd name="T2" fmla="*/ 38 w 354"/>
                <a:gd name="T3" fmla="*/ 55 h 2742"/>
                <a:gd name="T4" fmla="*/ 37 w 354"/>
                <a:gd name="T5" fmla="*/ 425 h 2742"/>
                <a:gd name="T6" fmla="*/ 0 w 354"/>
                <a:gd name="T7" fmla="*/ 445 h 2742"/>
                <a:gd name="T8" fmla="*/ 7 w 354"/>
                <a:gd name="T9" fmla="*/ 0 h 27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endParaRPr>
            </a:p>
          </p:txBody>
        </p:sp>
        <p:sp>
          <p:nvSpPr>
            <p:cNvPr id="246" name="Rectangle 97">
              <a:extLst>
                <a:ext uri="{FF2B5EF4-FFF2-40B4-BE49-F238E27FC236}">
                  <a16:creationId xmlns:a16="http://schemas.microsoft.com/office/drawing/2014/main" id="{A1B57D5C-B8BE-CC48-A959-8D0CB8D18EA1}"/>
                </a:ext>
              </a:extLst>
            </p:cNvPr>
            <p:cNvSpPr>
              <a:spLocks noChangeArrowheads="1"/>
            </p:cNvSpPr>
            <p:nvPr/>
          </p:nvSpPr>
          <p:spPr bwMode="auto">
            <a:xfrm>
              <a:off x="4207" y="429"/>
              <a:ext cx="1049" cy="2285"/>
            </a:xfrm>
            <a:prstGeom prst="rect">
              <a:avLst/>
            </a:prstGeom>
            <a:gradFill rotWithShape="1">
              <a:gsLst>
                <a:gs pos="0">
                  <a:srgbClr val="292929"/>
                </a:gs>
                <a:gs pos="100000">
                  <a:srgbClr val="808080"/>
                </a:gs>
              </a:gsLst>
              <a:lin ang="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000000"/>
                </a:solidFill>
                <a:effectLst/>
                <a:uLnTx/>
                <a:uFillTx/>
                <a:latin typeface="Calibri" panose="020F0502020204030204"/>
                <a:ea typeface="ＭＳ Ｐゴシック" charset="0"/>
                <a:cs typeface="+mn-cs"/>
              </a:endParaRPr>
            </a:p>
          </p:txBody>
        </p:sp>
        <p:sp>
          <p:nvSpPr>
            <p:cNvPr id="247" name="Freeform 98">
              <a:extLst>
                <a:ext uri="{FF2B5EF4-FFF2-40B4-BE49-F238E27FC236}">
                  <a16:creationId xmlns:a16="http://schemas.microsoft.com/office/drawing/2014/main" id="{F022A685-2E50-194F-BC85-D97F7CAFFCF0}"/>
                </a:ext>
              </a:extLst>
            </p:cNvPr>
            <p:cNvSpPr>
              <a:spLocks/>
            </p:cNvSpPr>
            <p:nvPr/>
          </p:nvSpPr>
          <p:spPr bwMode="auto">
            <a:xfrm>
              <a:off x="5321" y="570"/>
              <a:ext cx="169" cy="2115"/>
            </a:xfrm>
            <a:custGeom>
              <a:avLst/>
              <a:gdLst>
                <a:gd name="T0" fmla="*/ 2 w 211"/>
                <a:gd name="T1" fmla="*/ 0 h 2537"/>
                <a:gd name="T2" fmla="*/ 23 w 211"/>
                <a:gd name="T3" fmla="*/ 36 h 2537"/>
                <a:gd name="T4" fmla="*/ 2 w 211"/>
                <a:gd name="T5" fmla="*/ 405 h 2537"/>
                <a:gd name="T6" fmla="*/ 2 w 211"/>
                <a:gd name="T7" fmla="*/ 0 h 253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endParaRPr>
            </a:p>
          </p:txBody>
        </p:sp>
        <p:sp>
          <p:nvSpPr>
            <p:cNvPr id="248" name="Freeform 99">
              <a:extLst>
                <a:ext uri="{FF2B5EF4-FFF2-40B4-BE49-F238E27FC236}">
                  <a16:creationId xmlns:a16="http://schemas.microsoft.com/office/drawing/2014/main" id="{67381A9D-9DB7-0A4E-B993-95AAAF4CCB9C}"/>
                </a:ext>
              </a:extLst>
            </p:cNvPr>
            <p:cNvSpPr>
              <a:spLocks/>
            </p:cNvSpPr>
            <p:nvPr/>
          </p:nvSpPr>
          <p:spPr bwMode="auto">
            <a:xfrm>
              <a:off x="5284" y="1640"/>
              <a:ext cx="263" cy="189"/>
            </a:xfrm>
            <a:custGeom>
              <a:avLst/>
              <a:gdLst>
                <a:gd name="T0" fmla="*/ 2 w 328"/>
                <a:gd name="T1" fmla="*/ 0 h 226"/>
                <a:gd name="T2" fmla="*/ 36 w 328"/>
                <a:gd name="T3" fmla="*/ 21 h 226"/>
                <a:gd name="T4" fmla="*/ 36 w 328"/>
                <a:gd name="T5" fmla="*/ 38 h 226"/>
                <a:gd name="T6" fmla="*/ 0 w 328"/>
                <a:gd name="T7" fmla="*/ 16 h 226"/>
                <a:gd name="T8" fmla="*/ 2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endParaRPr>
            </a:p>
          </p:txBody>
        </p:sp>
        <p:sp>
          <p:nvSpPr>
            <p:cNvPr id="249" name="Rectangle 100">
              <a:extLst>
                <a:ext uri="{FF2B5EF4-FFF2-40B4-BE49-F238E27FC236}">
                  <a16:creationId xmlns:a16="http://schemas.microsoft.com/office/drawing/2014/main" id="{B178CA92-6419-B94D-82C2-001A4C53E7AC}"/>
                </a:ext>
              </a:extLst>
            </p:cNvPr>
            <p:cNvSpPr>
              <a:spLocks noChangeArrowheads="1"/>
            </p:cNvSpPr>
            <p:nvPr/>
          </p:nvSpPr>
          <p:spPr bwMode="auto">
            <a:xfrm>
              <a:off x="4214" y="696"/>
              <a:ext cx="592" cy="45"/>
            </a:xfrm>
            <a:prstGeom prst="rect">
              <a:avLst/>
            </a:prstGeom>
            <a:solidFill>
              <a:srgbClr val="000000"/>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000000"/>
                </a:solidFill>
                <a:effectLst/>
                <a:uLnTx/>
                <a:uFillTx/>
                <a:latin typeface="Calibri" panose="020F0502020204030204"/>
                <a:ea typeface="ＭＳ Ｐゴシック" charset="0"/>
                <a:cs typeface="+mn-cs"/>
              </a:endParaRPr>
            </a:p>
          </p:txBody>
        </p:sp>
        <p:grpSp>
          <p:nvGrpSpPr>
            <p:cNvPr id="250" name="Group 101">
              <a:extLst>
                <a:ext uri="{FF2B5EF4-FFF2-40B4-BE49-F238E27FC236}">
                  <a16:creationId xmlns:a16="http://schemas.microsoft.com/office/drawing/2014/main" id="{2DDA5E0E-93B0-FC4E-AA1E-3A161BEB6179}"/>
                </a:ext>
              </a:extLst>
            </p:cNvPr>
            <p:cNvGrpSpPr>
              <a:grpSpLocks/>
            </p:cNvGrpSpPr>
            <p:nvPr/>
          </p:nvGrpSpPr>
          <p:grpSpPr bwMode="auto">
            <a:xfrm>
              <a:off x="4749" y="668"/>
              <a:ext cx="581" cy="145"/>
              <a:chOff x="614" y="2568"/>
              <a:chExt cx="725" cy="139"/>
            </a:xfrm>
          </p:grpSpPr>
          <p:sp>
            <p:nvSpPr>
              <p:cNvPr id="275" name="AutoShape 102">
                <a:extLst>
                  <a:ext uri="{FF2B5EF4-FFF2-40B4-BE49-F238E27FC236}">
                    <a16:creationId xmlns:a16="http://schemas.microsoft.com/office/drawing/2014/main" id="{1245BCF6-EEF2-F34C-92E3-2CA1C2C948EF}"/>
                  </a:ext>
                </a:extLst>
              </p:cNvPr>
              <p:cNvSpPr>
                <a:spLocks noChangeArrowheads="1"/>
              </p:cNvSpPr>
              <p:nvPr/>
            </p:nvSpPr>
            <p:spPr bwMode="auto">
              <a:xfrm>
                <a:off x="617" y="2566"/>
                <a:ext cx="721" cy="142"/>
              </a:xfrm>
              <a:prstGeom prst="roundRect">
                <a:avLst>
                  <a:gd name="adj" fmla="val 50000"/>
                </a:avLst>
              </a:prstGeom>
              <a:solidFill>
                <a:srgbClr val="000000"/>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000000"/>
                  </a:solidFill>
                  <a:effectLst/>
                  <a:uLnTx/>
                  <a:uFillTx/>
                  <a:latin typeface="Calibri" panose="020F0502020204030204"/>
                  <a:ea typeface="ＭＳ Ｐゴシック" charset="0"/>
                  <a:cs typeface="+mn-cs"/>
                </a:endParaRPr>
              </a:p>
            </p:txBody>
          </p:sp>
          <p:sp>
            <p:nvSpPr>
              <p:cNvPr id="276" name="AutoShape 103">
                <a:extLst>
                  <a:ext uri="{FF2B5EF4-FFF2-40B4-BE49-F238E27FC236}">
                    <a16:creationId xmlns:a16="http://schemas.microsoft.com/office/drawing/2014/main" id="{1067DCBA-D400-0642-B68F-AE171164BAE3}"/>
                  </a:ext>
                </a:extLst>
              </p:cNvPr>
              <p:cNvSpPr>
                <a:spLocks noChangeArrowheads="1"/>
              </p:cNvSpPr>
              <p:nvPr/>
            </p:nvSpPr>
            <p:spPr bwMode="auto">
              <a:xfrm>
                <a:off x="634" y="2581"/>
                <a:ext cx="688" cy="114"/>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000000"/>
                  </a:solidFill>
                  <a:effectLst/>
                  <a:uLnTx/>
                  <a:uFillTx/>
                  <a:latin typeface="Calibri" panose="020F0502020204030204"/>
                  <a:ea typeface="ＭＳ Ｐゴシック" charset="0"/>
                  <a:cs typeface="+mn-cs"/>
                </a:endParaRPr>
              </a:p>
            </p:txBody>
          </p:sp>
        </p:grpSp>
        <p:sp>
          <p:nvSpPr>
            <p:cNvPr id="251" name="Rectangle 104">
              <a:extLst>
                <a:ext uri="{FF2B5EF4-FFF2-40B4-BE49-F238E27FC236}">
                  <a16:creationId xmlns:a16="http://schemas.microsoft.com/office/drawing/2014/main" id="{CEE13654-E51E-634B-B3A8-1909C6DC88FB}"/>
                </a:ext>
              </a:extLst>
            </p:cNvPr>
            <p:cNvSpPr>
              <a:spLocks noChangeArrowheads="1"/>
            </p:cNvSpPr>
            <p:nvPr/>
          </p:nvSpPr>
          <p:spPr bwMode="auto">
            <a:xfrm>
              <a:off x="4221" y="1022"/>
              <a:ext cx="598" cy="45"/>
            </a:xfrm>
            <a:prstGeom prst="rect">
              <a:avLst/>
            </a:prstGeom>
            <a:solidFill>
              <a:srgbClr val="000000"/>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000000"/>
                </a:solidFill>
                <a:effectLst/>
                <a:uLnTx/>
                <a:uFillTx/>
                <a:latin typeface="Calibri" panose="020F0502020204030204"/>
                <a:ea typeface="ＭＳ Ｐゴシック" charset="0"/>
                <a:cs typeface="+mn-cs"/>
              </a:endParaRPr>
            </a:p>
          </p:txBody>
        </p:sp>
        <p:grpSp>
          <p:nvGrpSpPr>
            <p:cNvPr id="252" name="Group 105">
              <a:extLst>
                <a:ext uri="{FF2B5EF4-FFF2-40B4-BE49-F238E27FC236}">
                  <a16:creationId xmlns:a16="http://schemas.microsoft.com/office/drawing/2014/main" id="{3DE4D6D2-40C1-6843-BB18-76EFFF97C7B0}"/>
                </a:ext>
              </a:extLst>
            </p:cNvPr>
            <p:cNvGrpSpPr>
              <a:grpSpLocks/>
            </p:cNvGrpSpPr>
            <p:nvPr/>
          </p:nvGrpSpPr>
          <p:grpSpPr bwMode="auto">
            <a:xfrm>
              <a:off x="4747" y="994"/>
              <a:ext cx="581" cy="134"/>
              <a:chOff x="614" y="2568"/>
              <a:chExt cx="725" cy="139"/>
            </a:xfrm>
          </p:grpSpPr>
          <p:sp>
            <p:nvSpPr>
              <p:cNvPr id="273" name="AutoShape 106">
                <a:extLst>
                  <a:ext uri="{FF2B5EF4-FFF2-40B4-BE49-F238E27FC236}">
                    <a16:creationId xmlns:a16="http://schemas.microsoft.com/office/drawing/2014/main" id="{2685B222-9BE5-0D43-A3B3-6021358AE35E}"/>
                  </a:ext>
                </a:extLst>
              </p:cNvPr>
              <p:cNvSpPr>
                <a:spLocks noChangeArrowheads="1"/>
              </p:cNvSpPr>
              <p:nvPr/>
            </p:nvSpPr>
            <p:spPr bwMode="auto">
              <a:xfrm>
                <a:off x="611" y="2567"/>
                <a:ext cx="730" cy="139"/>
              </a:xfrm>
              <a:prstGeom prst="roundRect">
                <a:avLst>
                  <a:gd name="adj" fmla="val 50000"/>
                </a:avLst>
              </a:prstGeom>
              <a:solidFill>
                <a:srgbClr val="000000"/>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000000"/>
                  </a:solidFill>
                  <a:effectLst/>
                  <a:uLnTx/>
                  <a:uFillTx/>
                  <a:latin typeface="Calibri" panose="020F0502020204030204"/>
                  <a:ea typeface="ＭＳ Ｐゴシック" charset="0"/>
                  <a:cs typeface="+mn-cs"/>
                </a:endParaRPr>
              </a:p>
            </p:txBody>
          </p:sp>
          <p:sp>
            <p:nvSpPr>
              <p:cNvPr id="274" name="AutoShape 107">
                <a:extLst>
                  <a:ext uri="{FF2B5EF4-FFF2-40B4-BE49-F238E27FC236}">
                    <a16:creationId xmlns:a16="http://schemas.microsoft.com/office/drawing/2014/main" id="{00F72E45-552A-534D-A233-34AE532CCE10}"/>
                  </a:ext>
                </a:extLst>
              </p:cNvPr>
              <p:cNvSpPr>
                <a:spLocks noChangeArrowheads="1"/>
              </p:cNvSpPr>
              <p:nvPr/>
            </p:nvSpPr>
            <p:spPr bwMode="auto">
              <a:xfrm>
                <a:off x="628" y="2582"/>
                <a:ext cx="696" cy="108"/>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000000"/>
                  </a:solidFill>
                  <a:effectLst/>
                  <a:uLnTx/>
                  <a:uFillTx/>
                  <a:latin typeface="Calibri" panose="020F0502020204030204"/>
                  <a:ea typeface="ＭＳ Ｐゴシック" charset="0"/>
                  <a:cs typeface="+mn-cs"/>
                </a:endParaRPr>
              </a:p>
            </p:txBody>
          </p:sp>
        </p:grpSp>
        <p:sp>
          <p:nvSpPr>
            <p:cNvPr id="253" name="Rectangle 108">
              <a:extLst>
                <a:ext uri="{FF2B5EF4-FFF2-40B4-BE49-F238E27FC236}">
                  <a16:creationId xmlns:a16="http://schemas.microsoft.com/office/drawing/2014/main" id="{3DF4CAF9-06A6-F849-9FCD-1AEC85C1CF94}"/>
                </a:ext>
              </a:extLst>
            </p:cNvPr>
            <p:cNvSpPr>
              <a:spLocks noChangeArrowheads="1"/>
            </p:cNvSpPr>
            <p:nvPr/>
          </p:nvSpPr>
          <p:spPr bwMode="auto">
            <a:xfrm>
              <a:off x="4214" y="1356"/>
              <a:ext cx="598" cy="45"/>
            </a:xfrm>
            <a:prstGeom prst="rect">
              <a:avLst/>
            </a:prstGeom>
            <a:solidFill>
              <a:srgbClr val="000000"/>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000000"/>
                </a:solidFill>
                <a:effectLst/>
                <a:uLnTx/>
                <a:uFillTx/>
                <a:latin typeface="Calibri" panose="020F0502020204030204"/>
                <a:ea typeface="ＭＳ Ｐゴシック" charset="0"/>
                <a:cs typeface="+mn-cs"/>
              </a:endParaRPr>
            </a:p>
          </p:txBody>
        </p:sp>
        <p:sp>
          <p:nvSpPr>
            <p:cNvPr id="254" name="Rectangle 109">
              <a:extLst>
                <a:ext uri="{FF2B5EF4-FFF2-40B4-BE49-F238E27FC236}">
                  <a16:creationId xmlns:a16="http://schemas.microsoft.com/office/drawing/2014/main" id="{148B444B-183C-764F-B7FB-60CA4703B6DB}"/>
                </a:ext>
              </a:extLst>
            </p:cNvPr>
            <p:cNvSpPr>
              <a:spLocks noChangeArrowheads="1"/>
            </p:cNvSpPr>
            <p:nvPr/>
          </p:nvSpPr>
          <p:spPr bwMode="auto">
            <a:xfrm>
              <a:off x="4227" y="1653"/>
              <a:ext cx="598" cy="52"/>
            </a:xfrm>
            <a:prstGeom prst="rect">
              <a:avLst/>
            </a:prstGeom>
            <a:solidFill>
              <a:srgbClr val="000000"/>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000000"/>
                </a:solidFill>
                <a:effectLst/>
                <a:uLnTx/>
                <a:uFillTx/>
                <a:latin typeface="Calibri" panose="020F0502020204030204"/>
                <a:ea typeface="ＭＳ Ｐゴシック" charset="0"/>
                <a:cs typeface="+mn-cs"/>
              </a:endParaRPr>
            </a:p>
          </p:txBody>
        </p:sp>
        <p:grpSp>
          <p:nvGrpSpPr>
            <p:cNvPr id="255" name="Group 110">
              <a:extLst>
                <a:ext uri="{FF2B5EF4-FFF2-40B4-BE49-F238E27FC236}">
                  <a16:creationId xmlns:a16="http://schemas.microsoft.com/office/drawing/2014/main" id="{39959419-6C63-ED42-9E1F-394A82CD6225}"/>
                </a:ext>
              </a:extLst>
            </p:cNvPr>
            <p:cNvGrpSpPr>
              <a:grpSpLocks/>
            </p:cNvGrpSpPr>
            <p:nvPr/>
          </p:nvGrpSpPr>
          <p:grpSpPr bwMode="auto">
            <a:xfrm>
              <a:off x="4735" y="1627"/>
              <a:ext cx="582" cy="151"/>
              <a:chOff x="614" y="2568"/>
              <a:chExt cx="725" cy="139"/>
            </a:xfrm>
          </p:grpSpPr>
          <p:sp>
            <p:nvSpPr>
              <p:cNvPr id="271" name="AutoShape 111">
                <a:extLst>
                  <a:ext uri="{FF2B5EF4-FFF2-40B4-BE49-F238E27FC236}">
                    <a16:creationId xmlns:a16="http://schemas.microsoft.com/office/drawing/2014/main" id="{A34CF4FA-FD1C-5145-835F-119FE044DC34}"/>
                  </a:ext>
                </a:extLst>
              </p:cNvPr>
              <p:cNvSpPr>
                <a:spLocks noChangeArrowheads="1"/>
              </p:cNvSpPr>
              <p:nvPr/>
            </p:nvSpPr>
            <p:spPr bwMode="auto">
              <a:xfrm>
                <a:off x="618" y="2571"/>
                <a:ext cx="720" cy="137"/>
              </a:xfrm>
              <a:prstGeom prst="roundRect">
                <a:avLst>
                  <a:gd name="adj" fmla="val 50000"/>
                </a:avLst>
              </a:prstGeom>
              <a:solidFill>
                <a:srgbClr val="000000"/>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000000"/>
                  </a:solidFill>
                  <a:effectLst/>
                  <a:uLnTx/>
                  <a:uFillTx/>
                  <a:latin typeface="Calibri" panose="020F0502020204030204"/>
                  <a:ea typeface="ＭＳ Ｐゴシック" charset="0"/>
                  <a:cs typeface="+mn-cs"/>
                </a:endParaRPr>
              </a:p>
            </p:txBody>
          </p:sp>
          <p:sp>
            <p:nvSpPr>
              <p:cNvPr id="272" name="AutoShape 112">
                <a:extLst>
                  <a:ext uri="{FF2B5EF4-FFF2-40B4-BE49-F238E27FC236}">
                    <a16:creationId xmlns:a16="http://schemas.microsoft.com/office/drawing/2014/main" id="{59A59735-AA02-0146-A5A5-87EEABC8E283}"/>
                  </a:ext>
                </a:extLst>
              </p:cNvPr>
              <p:cNvSpPr>
                <a:spLocks noChangeArrowheads="1"/>
              </p:cNvSpPr>
              <p:nvPr/>
            </p:nvSpPr>
            <p:spPr bwMode="auto">
              <a:xfrm>
                <a:off x="635" y="2585"/>
                <a:ext cx="687" cy="109"/>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000000"/>
                  </a:solidFill>
                  <a:effectLst/>
                  <a:uLnTx/>
                  <a:uFillTx/>
                  <a:latin typeface="Calibri" panose="020F0502020204030204"/>
                  <a:ea typeface="ＭＳ Ｐゴシック" charset="0"/>
                  <a:cs typeface="+mn-cs"/>
                </a:endParaRPr>
              </a:p>
            </p:txBody>
          </p:sp>
        </p:grpSp>
        <p:sp>
          <p:nvSpPr>
            <p:cNvPr id="256" name="Freeform 113">
              <a:extLst>
                <a:ext uri="{FF2B5EF4-FFF2-40B4-BE49-F238E27FC236}">
                  <a16:creationId xmlns:a16="http://schemas.microsoft.com/office/drawing/2014/main" id="{FDFF2545-90A4-DA4C-82D7-3315F0B6C88A}"/>
                </a:ext>
              </a:extLst>
            </p:cNvPr>
            <p:cNvSpPr>
              <a:spLocks/>
            </p:cNvSpPr>
            <p:nvPr/>
          </p:nvSpPr>
          <p:spPr bwMode="auto">
            <a:xfrm>
              <a:off x="5288" y="1354"/>
              <a:ext cx="263" cy="188"/>
            </a:xfrm>
            <a:custGeom>
              <a:avLst/>
              <a:gdLst>
                <a:gd name="T0" fmla="*/ 2 w 328"/>
                <a:gd name="T1" fmla="*/ 0 h 226"/>
                <a:gd name="T2" fmla="*/ 36 w 328"/>
                <a:gd name="T3" fmla="*/ 20 h 226"/>
                <a:gd name="T4" fmla="*/ 36 w 328"/>
                <a:gd name="T5" fmla="*/ 36 h 226"/>
                <a:gd name="T6" fmla="*/ 0 w 328"/>
                <a:gd name="T7" fmla="*/ 15 h 226"/>
                <a:gd name="T8" fmla="*/ 2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endParaRPr>
            </a:p>
          </p:txBody>
        </p:sp>
        <p:grpSp>
          <p:nvGrpSpPr>
            <p:cNvPr id="257" name="Group 114">
              <a:extLst>
                <a:ext uri="{FF2B5EF4-FFF2-40B4-BE49-F238E27FC236}">
                  <a16:creationId xmlns:a16="http://schemas.microsoft.com/office/drawing/2014/main" id="{05A30CF6-38EC-774A-B2D7-6BC1988EFCEE}"/>
                </a:ext>
              </a:extLst>
            </p:cNvPr>
            <p:cNvGrpSpPr>
              <a:grpSpLocks/>
            </p:cNvGrpSpPr>
            <p:nvPr/>
          </p:nvGrpSpPr>
          <p:grpSpPr bwMode="auto">
            <a:xfrm>
              <a:off x="4739" y="1327"/>
              <a:ext cx="582" cy="139"/>
              <a:chOff x="614" y="2568"/>
              <a:chExt cx="725" cy="139"/>
            </a:xfrm>
          </p:grpSpPr>
          <p:sp>
            <p:nvSpPr>
              <p:cNvPr id="269" name="AutoShape 115">
                <a:extLst>
                  <a:ext uri="{FF2B5EF4-FFF2-40B4-BE49-F238E27FC236}">
                    <a16:creationId xmlns:a16="http://schemas.microsoft.com/office/drawing/2014/main" id="{82E4336A-2972-5248-BA09-8141B5778E54}"/>
                  </a:ext>
                </a:extLst>
              </p:cNvPr>
              <p:cNvSpPr>
                <a:spLocks noChangeArrowheads="1"/>
              </p:cNvSpPr>
              <p:nvPr/>
            </p:nvSpPr>
            <p:spPr bwMode="auto">
              <a:xfrm>
                <a:off x="613" y="2568"/>
                <a:ext cx="728" cy="141"/>
              </a:xfrm>
              <a:prstGeom prst="roundRect">
                <a:avLst>
                  <a:gd name="adj" fmla="val 50000"/>
                </a:avLst>
              </a:prstGeom>
              <a:solidFill>
                <a:srgbClr val="000000"/>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000000"/>
                  </a:solidFill>
                  <a:effectLst/>
                  <a:uLnTx/>
                  <a:uFillTx/>
                  <a:latin typeface="Calibri" panose="020F0502020204030204"/>
                  <a:ea typeface="ＭＳ Ｐゴシック" charset="0"/>
                  <a:cs typeface="+mn-cs"/>
                </a:endParaRPr>
              </a:p>
            </p:txBody>
          </p:sp>
          <p:sp>
            <p:nvSpPr>
              <p:cNvPr id="270" name="AutoShape 116">
                <a:extLst>
                  <a:ext uri="{FF2B5EF4-FFF2-40B4-BE49-F238E27FC236}">
                    <a16:creationId xmlns:a16="http://schemas.microsoft.com/office/drawing/2014/main" id="{AD1D49DB-E480-5641-AC7E-56E3D66E7135}"/>
                  </a:ext>
                </a:extLst>
              </p:cNvPr>
              <p:cNvSpPr>
                <a:spLocks noChangeArrowheads="1"/>
              </p:cNvSpPr>
              <p:nvPr/>
            </p:nvSpPr>
            <p:spPr bwMode="auto">
              <a:xfrm>
                <a:off x="630" y="2582"/>
                <a:ext cx="695" cy="111"/>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000000"/>
                  </a:solidFill>
                  <a:effectLst/>
                  <a:uLnTx/>
                  <a:uFillTx/>
                  <a:latin typeface="Calibri" panose="020F0502020204030204"/>
                  <a:ea typeface="ＭＳ Ｐゴシック" charset="0"/>
                  <a:cs typeface="+mn-cs"/>
                </a:endParaRPr>
              </a:p>
            </p:txBody>
          </p:sp>
        </p:grpSp>
        <p:sp>
          <p:nvSpPr>
            <p:cNvPr id="258" name="Rectangle 117">
              <a:extLst>
                <a:ext uri="{FF2B5EF4-FFF2-40B4-BE49-F238E27FC236}">
                  <a16:creationId xmlns:a16="http://schemas.microsoft.com/office/drawing/2014/main" id="{0B98AE39-2021-6E44-A2F5-79952D91407E}"/>
                </a:ext>
              </a:extLst>
            </p:cNvPr>
            <p:cNvSpPr>
              <a:spLocks noChangeArrowheads="1"/>
            </p:cNvSpPr>
            <p:nvPr/>
          </p:nvSpPr>
          <p:spPr bwMode="auto">
            <a:xfrm>
              <a:off x="5249" y="429"/>
              <a:ext cx="67" cy="2292"/>
            </a:xfrm>
            <a:prstGeom prst="rect">
              <a:avLst/>
            </a:prstGeom>
            <a:gradFill rotWithShape="1">
              <a:gsLst>
                <a:gs pos="0">
                  <a:srgbClr val="333333"/>
                </a:gs>
                <a:gs pos="50000">
                  <a:srgbClr val="DDDDDD"/>
                </a:gs>
                <a:gs pos="100000">
                  <a:srgbClr val="333333"/>
                </a:gs>
              </a:gsLst>
              <a:lin ang="0" scaled="1"/>
            </a:gra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000000"/>
                </a:solidFill>
                <a:effectLst/>
                <a:uLnTx/>
                <a:uFillTx/>
                <a:latin typeface="Calibri" panose="020F0502020204030204"/>
                <a:ea typeface="ＭＳ Ｐゴシック" charset="0"/>
                <a:cs typeface="+mn-cs"/>
              </a:endParaRPr>
            </a:p>
          </p:txBody>
        </p:sp>
        <p:sp>
          <p:nvSpPr>
            <p:cNvPr id="259" name="Freeform 118">
              <a:extLst>
                <a:ext uri="{FF2B5EF4-FFF2-40B4-BE49-F238E27FC236}">
                  <a16:creationId xmlns:a16="http://schemas.microsoft.com/office/drawing/2014/main" id="{E786E227-0635-1B4C-B935-93B9B2090B2D}"/>
                </a:ext>
              </a:extLst>
            </p:cNvPr>
            <p:cNvSpPr>
              <a:spLocks/>
            </p:cNvSpPr>
            <p:nvPr/>
          </p:nvSpPr>
          <p:spPr bwMode="auto">
            <a:xfrm>
              <a:off x="5312" y="1007"/>
              <a:ext cx="237" cy="213"/>
            </a:xfrm>
            <a:custGeom>
              <a:avLst/>
              <a:gdLst>
                <a:gd name="T0" fmla="*/ 2 w 296"/>
                <a:gd name="T1" fmla="*/ 0 h 256"/>
                <a:gd name="T2" fmla="*/ 32 w 296"/>
                <a:gd name="T3" fmla="*/ 22 h 256"/>
                <a:gd name="T4" fmla="*/ 32 w 296"/>
                <a:gd name="T5" fmla="*/ 41 h 256"/>
                <a:gd name="T6" fmla="*/ 0 w 296"/>
                <a:gd name="T7" fmla="*/ 15 h 256"/>
                <a:gd name="T8" fmla="*/ 2 w 296"/>
                <a:gd name="T9" fmla="*/ 0 h 2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endParaRPr>
            </a:p>
          </p:txBody>
        </p:sp>
        <p:sp>
          <p:nvSpPr>
            <p:cNvPr id="260" name="Freeform 119">
              <a:extLst>
                <a:ext uri="{FF2B5EF4-FFF2-40B4-BE49-F238E27FC236}">
                  <a16:creationId xmlns:a16="http://schemas.microsoft.com/office/drawing/2014/main" id="{FB8A87AF-D14D-3042-95ED-47109B79894D}"/>
                </a:ext>
              </a:extLst>
            </p:cNvPr>
            <p:cNvSpPr>
              <a:spLocks/>
            </p:cNvSpPr>
            <p:nvPr/>
          </p:nvSpPr>
          <p:spPr bwMode="auto">
            <a:xfrm>
              <a:off x="5315" y="680"/>
              <a:ext cx="244" cy="240"/>
            </a:xfrm>
            <a:custGeom>
              <a:avLst/>
              <a:gdLst>
                <a:gd name="T0" fmla="*/ 0 w 304"/>
                <a:gd name="T1" fmla="*/ 0 h 288"/>
                <a:gd name="T2" fmla="*/ 34 w 304"/>
                <a:gd name="T3" fmla="*/ 27 h 288"/>
                <a:gd name="T4" fmla="*/ 31 w 304"/>
                <a:gd name="T5" fmla="*/ 48 h 288"/>
                <a:gd name="T6" fmla="*/ 2 w 304"/>
                <a:gd name="T7" fmla="*/ 20 h 288"/>
                <a:gd name="T8" fmla="*/ 0 w 304"/>
                <a:gd name="T9" fmla="*/ 0 h 2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endParaRPr>
            </a:p>
          </p:txBody>
        </p:sp>
        <p:sp>
          <p:nvSpPr>
            <p:cNvPr id="261" name="Oval 120">
              <a:extLst>
                <a:ext uri="{FF2B5EF4-FFF2-40B4-BE49-F238E27FC236}">
                  <a16:creationId xmlns:a16="http://schemas.microsoft.com/office/drawing/2014/main" id="{2E438A96-E553-D34A-BF0C-432436BD21D5}"/>
                </a:ext>
              </a:extLst>
            </p:cNvPr>
            <p:cNvSpPr>
              <a:spLocks noChangeArrowheads="1"/>
            </p:cNvSpPr>
            <p:nvPr/>
          </p:nvSpPr>
          <p:spPr bwMode="auto">
            <a:xfrm>
              <a:off x="5518" y="2610"/>
              <a:ext cx="47" cy="96"/>
            </a:xfrm>
            <a:prstGeom prst="ellipse">
              <a:avLst/>
            </a:prstGeom>
            <a:solidFill>
              <a:srgbClr val="333333"/>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000000"/>
                </a:solidFill>
                <a:effectLst/>
                <a:uLnTx/>
                <a:uFillTx/>
                <a:latin typeface="Calibri" panose="020F0502020204030204"/>
                <a:ea typeface="ＭＳ Ｐゴシック" charset="0"/>
                <a:cs typeface="+mn-cs"/>
              </a:endParaRPr>
            </a:p>
          </p:txBody>
        </p:sp>
        <p:sp>
          <p:nvSpPr>
            <p:cNvPr id="262" name="Freeform 121">
              <a:extLst>
                <a:ext uri="{FF2B5EF4-FFF2-40B4-BE49-F238E27FC236}">
                  <a16:creationId xmlns:a16="http://schemas.microsoft.com/office/drawing/2014/main" id="{C7F13FD9-6F22-2742-B6C1-05E03B039F7D}"/>
                </a:ext>
              </a:extLst>
            </p:cNvPr>
            <p:cNvSpPr>
              <a:spLocks/>
            </p:cNvSpPr>
            <p:nvPr/>
          </p:nvSpPr>
          <p:spPr bwMode="auto">
            <a:xfrm>
              <a:off x="5302" y="2614"/>
              <a:ext cx="245" cy="200"/>
            </a:xfrm>
            <a:custGeom>
              <a:avLst/>
              <a:gdLst>
                <a:gd name="T0" fmla="*/ 0 w 306"/>
                <a:gd name="T1" fmla="*/ 18 h 240"/>
                <a:gd name="T2" fmla="*/ 2 w 306"/>
                <a:gd name="T3" fmla="*/ 40 h 240"/>
                <a:gd name="T4" fmla="*/ 34 w 306"/>
                <a:gd name="T5" fmla="*/ 18 h 240"/>
                <a:gd name="T6" fmla="*/ 32 w 306"/>
                <a:gd name="T7" fmla="*/ 0 h 240"/>
                <a:gd name="T8" fmla="*/ 0 w 306"/>
                <a:gd name="T9" fmla="*/ 18 h 2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6" h="240">
                  <a:moveTo>
                    <a:pt x="0" y="106"/>
                  </a:moveTo>
                  <a:lnTo>
                    <a:pt x="2" y="240"/>
                  </a:lnTo>
                  <a:lnTo>
                    <a:pt x="306" y="110"/>
                  </a:lnTo>
                  <a:lnTo>
                    <a:pt x="300" y="0"/>
                  </a:lnTo>
                  <a:lnTo>
                    <a:pt x="0" y="106"/>
                  </a:lnTo>
                  <a:close/>
                </a:path>
              </a:pathLst>
            </a:custGeom>
            <a:solidFill>
              <a:srgbClr val="333333"/>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endParaRPr>
            </a:p>
          </p:txBody>
        </p:sp>
        <p:sp>
          <p:nvSpPr>
            <p:cNvPr id="263" name="AutoShape 122">
              <a:extLst>
                <a:ext uri="{FF2B5EF4-FFF2-40B4-BE49-F238E27FC236}">
                  <a16:creationId xmlns:a16="http://schemas.microsoft.com/office/drawing/2014/main" id="{348EE68C-CA73-834E-B867-CD1C84FAC89A}"/>
                </a:ext>
              </a:extLst>
            </p:cNvPr>
            <p:cNvSpPr>
              <a:spLocks noChangeArrowheads="1"/>
            </p:cNvSpPr>
            <p:nvPr/>
          </p:nvSpPr>
          <p:spPr bwMode="auto">
            <a:xfrm>
              <a:off x="4140" y="2677"/>
              <a:ext cx="1196" cy="148"/>
            </a:xfrm>
            <a:prstGeom prst="roundRect">
              <a:avLst>
                <a:gd name="adj" fmla="val 50000"/>
              </a:avLst>
            </a:prstGeom>
            <a:solidFill>
              <a:srgbClr val="DDDDDD"/>
            </a:solidFill>
            <a:ln w="9525">
              <a:solidFill>
                <a:srgbClr val="000000"/>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000000"/>
                </a:solidFill>
                <a:effectLst/>
                <a:uLnTx/>
                <a:uFillTx/>
                <a:latin typeface="Calibri" panose="020F0502020204030204"/>
                <a:ea typeface="ＭＳ Ｐゴシック" charset="0"/>
                <a:cs typeface="+mn-cs"/>
              </a:endParaRPr>
            </a:p>
          </p:txBody>
        </p:sp>
        <p:sp>
          <p:nvSpPr>
            <p:cNvPr id="264" name="AutoShape 123">
              <a:extLst>
                <a:ext uri="{FF2B5EF4-FFF2-40B4-BE49-F238E27FC236}">
                  <a16:creationId xmlns:a16="http://schemas.microsoft.com/office/drawing/2014/main" id="{1204051C-8ED9-7648-9B46-C01EFEE9DB1E}"/>
                </a:ext>
              </a:extLst>
            </p:cNvPr>
            <p:cNvSpPr>
              <a:spLocks noChangeArrowheads="1"/>
            </p:cNvSpPr>
            <p:nvPr/>
          </p:nvSpPr>
          <p:spPr bwMode="auto">
            <a:xfrm>
              <a:off x="4207" y="2714"/>
              <a:ext cx="1069" cy="82"/>
            </a:xfrm>
            <a:prstGeom prst="roundRect">
              <a:avLst>
                <a:gd name="adj" fmla="val 50000"/>
              </a:avLst>
            </a:prstGeom>
            <a:gradFill rotWithShape="1">
              <a:gsLst>
                <a:gs pos="0">
                  <a:srgbClr val="000000"/>
                </a:gs>
                <a:gs pos="100000">
                  <a:srgbClr val="808080"/>
                </a:gs>
              </a:gsLst>
              <a:lin ang="0" scaled="1"/>
            </a:gradFill>
            <a:ln w="9525">
              <a:solidFill>
                <a:srgbClr val="000000"/>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000000"/>
                </a:solidFill>
                <a:effectLst/>
                <a:uLnTx/>
                <a:uFillTx/>
                <a:latin typeface="Calibri" panose="020F0502020204030204"/>
                <a:ea typeface="ＭＳ Ｐゴシック" charset="0"/>
                <a:cs typeface="+mn-cs"/>
              </a:endParaRPr>
            </a:p>
          </p:txBody>
        </p:sp>
        <p:sp>
          <p:nvSpPr>
            <p:cNvPr id="265" name="Oval 124">
              <a:extLst>
                <a:ext uri="{FF2B5EF4-FFF2-40B4-BE49-F238E27FC236}">
                  <a16:creationId xmlns:a16="http://schemas.microsoft.com/office/drawing/2014/main" id="{E60C883F-574D-2748-ABCD-0B7DB3EE983E}"/>
                </a:ext>
              </a:extLst>
            </p:cNvPr>
            <p:cNvSpPr>
              <a:spLocks noChangeArrowheads="1"/>
            </p:cNvSpPr>
            <p:nvPr/>
          </p:nvSpPr>
          <p:spPr bwMode="auto">
            <a:xfrm>
              <a:off x="4308" y="2380"/>
              <a:ext cx="155" cy="148"/>
            </a:xfrm>
            <a:prstGeom prst="ellipse">
              <a:avLst/>
            </a:prstGeom>
            <a:solidFill>
              <a:srgbClr val="33CC33"/>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000000"/>
                </a:solidFill>
                <a:effectLst/>
                <a:uLnTx/>
                <a:uFillTx/>
                <a:latin typeface="Calibri" panose="020F0502020204030204"/>
                <a:ea typeface="ＭＳ Ｐゴシック" charset="0"/>
                <a:cs typeface="+mn-cs"/>
              </a:endParaRPr>
            </a:p>
          </p:txBody>
        </p:sp>
        <p:sp>
          <p:nvSpPr>
            <p:cNvPr id="266" name="Oval 125">
              <a:extLst>
                <a:ext uri="{FF2B5EF4-FFF2-40B4-BE49-F238E27FC236}">
                  <a16:creationId xmlns:a16="http://schemas.microsoft.com/office/drawing/2014/main" id="{FB94FD42-6202-F644-B3BA-267D89970B38}"/>
                </a:ext>
              </a:extLst>
            </p:cNvPr>
            <p:cNvSpPr>
              <a:spLocks noChangeArrowheads="1"/>
            </p:cNvSpPr>
            <p:nvPr/>
          </p:nvSpPr>
          <p:spPr bwMode="auto">
            <a:xfrm>
              <a:off x="4483" y="2387"/>
              <a:ext cx="161" cy="141"/>
            </a:xfrm>
            <a:prstGeom prst="ellipse">
              <a:avLst/>
            </a:prstGeom>
            <a:solidFill>
              <a:srgbClr val="FF0000"/>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FF0000"/>
                </a:solidFill>
                <a:effectLst/>
                <a:uLnTx/>
                <a:uFillTx/>
                <a:latin typeface="Calibri" panose="020F0502020204030204"/>
                <a:ea typeface="ＭＳ Ｐゴシック" charset="0"/>
                <a:cs typeface="Arial" charset="0"/>
              </a:endParaRPr>
            </a:p>
          </p:txBody>
        </p:sp>
        <p:sp>
          <p:nvSpPr>
            <p:cNvPr id="267" name="Oval 126">
              <a:extLst>
                <a:ext uri="{FF2B5EF4-FFF2-40B4-BE49-F238E27FC236}">
                  <a16:creationId xmlns:a16="http://schemas.microsoft.com/office/drawing/2014/main" id="{FD6A9A5E-7B0B-0C4F-B512-765209079139}"/>
                </a:ext>
              </a:extLst>
            </p:cNvPr>
            <p:cNvSpPr>
              <a:spLocks noChangeArrowheads="1"/>
            </p:cNvSpPr>
            <p:nvPr/>
          </p:nvSpPr>
          <p:spPr bwMode="auto">
            <a:xfrm>
              <a:off x="4664" y="2380"/>
              <a:ext cx="155" cy="141"/>
            </a:xfrm>
            <a:prstGeom prst="ellipse">
              <a:avLst/>
            </a:prstGeom>
            <a:solidFill>
              <a:srgbClr val="33CC33"/>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000000"/>
                </a:solidFill>
                <a:effectLst/>
                <a:uLnTx/>
                <a:uFillTx/>
                <a:latin typeface="Calibri" panose="020F0502020204030204"/>
                <a:ea typeface="ＭＳ Ｐゴシック" charset="0"/>
                <a:cs typeface="+mn-cs"/>
              </a:endParaRPr>
            </a:p>
          </p:txBody>
        </p:sp>
        <p:sp>
          <p:nvSpPr>
            <p:cNvPr id="268" name="Rectangle 127">
              <a:extLst>
                <a:ext uri="{FF2B5EF4-FFF2-40B4-BE49-F238E27FC236}">
                  <a16:creationId xmlns:a16="http://schemas.microsoft.com/office/drawing/2014/main" id="{1A503147-D0ED-D94A-8360-5E7F4D3ED8FD}"/>
                </a:ext>
              </a:extLst>
            </p:cNvPr>
            <p:cNvSpPr>
              <a:spLocks noChangeArrowheads="1"/>
            </p:cNvSpPr>
            <p:nvPr/>
          </p:nvSpPr>
          <p:spPr bwMode="auto">
            <a:xfrm>
              <a:off x="5061" y="1838"/>
              <a:ext cx="87" cy="757"/>
            </a:xfrm>
            <a:prstGeom prst="rect">
              <a:avLst/>
            </a:prstGeom>
            <a:solidFill>
              <a:srgbClr val="292929"/>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000000"/>
                </a:solidFill>
                <a:effectLst/>
                <a:uLnTx/>
                <a:uFillTx/>
                <a:latin typeface="Calibri" panose="020F0502020204030204"/>
                <a:ea typeface="ＭＳ Ｐゴシック" charset="0"/>
                <a:cs typeface="+mn-cs"/>
              </a:endParaRPr>
            </a:p>
          </p:txBody>
        </p:sp>
      </p:grpSp>
      <p:sp>
        <p:nvSpPr>
          <p:cNvPr id="69" name="Slide Number Placeholder 2">
            <a:extLst>
              <a:ext uri="{FF2B5EF4-FFF2-40B4-BE49-F238E27FC236}">
                <a16:creationId xmlns:a16="http://schemas.microsoft.com/office/drawing/2014/main" id="{173A9DD9-82B1-6E42-88A8-6C0B706AA496}"/>
              </a:ext>
            </a:extLst>
          </p:cNvPr>
          <p:cNvSpPr>
            <a:spLocks noGrp="1"/>
          </p:cNvSpPr>
          <p:nvPr>
            <p:ph type="sldNum" sz="quarter" idx="4"/>
          </p:nvPr>
        </p:nvSpPr>
        <p:spPr>
          <a:xfrm>
            <a:off x="9219616" y="6443089"/>
            <a:ext cx="2743200" cy="365125"/>
          </a:xfrm>
        </p:spPr>
        <p:txBody>
          <a:bodyPr/>
          <a:lstStyle/>
          <a:p>
            <a:r>
              <a:rPr lang="en-US" dirty="0"/>
              <a:t>Transport Layer: 3-</a:t>
            </a:r>
            <a:fld id="{C4204591-24BD-A542-B9D5-F8D8A88D2FEE}" type="slidenum">
              <a:rPr lang="en-US" smtClean="0"/>
              <a:pPr/>
              <a:t>24</a:t>
            </a:fld>
            <a:endParaRPr lang="en-US" dirty="0"/>
          </a:p>
        </p:txBody>
      </p:sp>
    </p:spTree>
    <p:extLst>
      <p:ext uri="{BB962C8B-B14F-4D97-AF65-F5344CB8AC3E}">
        <p14:creationId xmlns:p14="http://schemas.microsoft.com/office/powerpoint/2010/main" val="45056200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11"/>
                                        </p:tgtEl>
                                        <p:attrNameLst>
                                          <p:attrName>style.visibility</p:attrName>
                                        </p:attrNameLst>
                                      </p:cBhvr>
                                      <p:to>
                                        <p:strVal val="visible"/>
                                      </p:to>
                                    </p:set>
                                    <p:animEffect transition="in" filter="dissolve">
                                      <p:cBhvr>
                                        <p:cTn id="7" dur="500"/>
                                        <p:tgtEl>
                                          <p:spTgt spid="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8690" y="289325"/>
            <a:ext cx="11393310" cy="894622"/>
          </a:xfrm>
        </p:spPr>
        <p:txBody>
          <a:bodyPr>
            <a:normAutofit/>
          </a:bodyPr>
          <a:lstStyle/>
          <a:p>
            <a:r>
              <a:rPr lang="en-US" sz="4800" dirty="0"/>
              <a:t>TCP 3-way handshake</a:t>
            </a:r>
            <a:endParaRPr lang="en-US" sz="4400" b="0" dirty="0"/>
          </a:p>
        </p:txBody>
      </p:sp>
      <p:sp>
        <p:nvSpPr>
          <p:cNvPr id="215" name="Line 5">
            <a:extLst>
              <a:ext uri="{FF2B5EF4-FFF2-40B4-BE49-F238E27FC236}">
                <a16:creationId xmlns:a16="http://schemas.microsoft.com/office/drawing/2014/main" id="{977A2B4A-655D-5443-8A4F-92884511787E}"/>
              </a:ext>
            </a:extLst>
          </p:cNvPr>
          <p:cNvSpPr>
            <a:spLocks noChangeShapeType="1"/>
          </p:cNvSpPr>
          <p:nvPr/>
        </p:nvSpPr>
        <p:spPr bwMode="auto">
          <a:xfrm flipH="1">
            <a:off x="4796631" y="3078661"/>
            <a:ext cx="1588" cy="2470150"/>
          </a:xfrm>
          <a:prstGeom prst="line">
            <a:avLst/>
          </a:prstGeom>
          <a:noFill/>
          <a:ln w="9525">
            <a:solidFill>
              <a:srgbClr val="777777"/>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Tahoma" charset="0"/>
              <a:ea typeface="ＭＳ Ｐゴシック" charset="0"/>
              <a:cs typeface="+mn-cs"/>
            </a:endParaRPr>
          </a:p>
        </p:txBody>
      </p:sp>
      <p:grpSp>
        <p:nvGrpSpPr>
          <p:cNvPr id="216" name="Group 102">
            <a:extLst>
              <a:ext uri="{FF2B5EF4-FFF2-40B4-BE49-F238E27FC236}">
                <a16:creationId xmlns:a16="http://schemas.microsoft.com/office/drawing/2014/main" id="{1F3D6A6C-5FEE-8646-8A80-04AC9F3BFF74}"/>
              </a:ext>
            </a:extLst>
          </p:cNvPr>
          <p:cNvGrpSpPr>
            <a:grpSpLocks/>
          </p:cNvGrpSpPr>
          <p:nvPr/>
        </p:nvGrpSpPr>
        <p:grpSpPr bwMode="auto">
          <a:xfrm>
            <a:off x="2810669" y="3005636"/>
            <a:ext cx="4494212" cy="955675"/>
            <a:chOff x="810" y="1363"/>
            <a:chExt cx="2831" cy="602"/>
          </a:xfrm>
        </p:grpSpPr>
        <p:sp>
          <p:nvSpPr>
            <p:cNvPr id="217" name="Line 10">
              <a:extLst>
                <a:ext uri="{FF2B5EF4-FFF2-40B4-BE49-F238E27FC236}">
                  <a16:creationId xmlns:a16="http://schemas.microsoft.com/office/drawing/2014/main" id="{EE87312F-9111-3748-8D8C-BFB220C5EE37}"/>
                </a:ext>
              </a:extLst>
            </p:cNvPr>
            <p:cNvSpPr>
              <a:spLocks noChangeShapeType="1"/>
            </p:cNvSpPr>
            <p:nvPr/>
          </p:nvSpPr>
          <p:spPr bwMode="auto">
            <a:xfrm>
              <a:off x="2062" y="1502"/>
              <a:ext cx="1579" cy="463"/>
            </a:xfrm>
            <a:prstGeom prst="line">
              <a:avLst/>
            </a:prstGeom>
            <a:noFill/>
            <a:ln w="28575">
              <a:solidFill>
                <a:srgbClr val="000099"/>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
          <p:nvSpPr>
            <p:cNvPr id="218" name="Rectangle 12">
              <a:extLst>
                <a:ext uri="{FF2B5EF4-FFF2-40B4-BE49-F238E27FC236}">
                  <a16:creationId xmlns:a16="http://schemas.microsoft.com/office/drawing/2014/main" id="{F50F8FCD-3A00-574F-A159-92B207C593BD}"/>
                </a:ext>
              </a:extLst>
            </p:cNvPr>
            <p:cNvSpPr>
              <a:spLocks noChangeArrowheads="1"/>
            </p:cNvSpPr>
            <p:nvPr/>
          </p:nvSpPr>
          <p:spPr bwMode="auto">
            <a:xfrm>
              <a:off x="2518" y="1565"/>
              <a:ext cx="590" cy="270"/>
            </a:xfrm>
            <a:prstGeom prst="rect">
              <a:avLst/>
            </a:prstGeom>
            <a:solidFill>
              <a:srgbClr val="FFFF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
          <p:nvSpPr>
            <p:cNvPr id="219" name="Text Box 13">
              <a:extLst>
                <a:ext uri="{FF2B5EF4-FFF2-40B4-BE49-F238E27FC236}">
                  <a16:creationId xmlns:a16="http://schemas.microsoft.com/office/drawing/2014/main" id="{24E8EE1C-DBA9-8F4D-82EE-29CEECDFAAD7}"/>
                </a:ext>
              </a:extLst>
            </p:cNvPr>
            <p:cNvSpPr txBox="1">
              <a:spLocks noChangeArrowheads="1"/>
            </p:cNvSpPr>
            <p:nvPr/>
          </p:nvSpPr>
          <p:spPr bwMode="auto">
            <a:xfrm>
              <a:off x="2310" y="1624"/>
              <a:ext cx="1096" cy="212"/>
            </a:xfrm>
            <a:prstGeom prst="rect">
              <a:avLst/>
            </a:prstGeom>
            <a:noFill/>
            <a:ln>
              <a:noFill/>
            </a:ln>
            <a:effectLst/>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rPr>
                <a:t>SYNbit=1, Seq=x</a:t>
              </a:r>
            </a:p>
          </p:txBody>
        </p:sp>
        <p:sp>
          <p:nvSpPr>
            <p:cNvPr id="220" name="Text Box 21">
              <a:extLst>
                <a:ext uri="{FF2B5EF4-FFF2-40B4-BE49-F238E27FC236}">
                  <a16:creationId xmlns:a16="http://schemas.microsoft.com/office/drawing/2014/main" id="{8343DEBF-07A5-D746-BE48-88F38BD40754}"/>
                </a:ext>
              </a:extLst>
            </p:cNvPr>
            <p:cNvSpPr txBox="1">
              <a:spLocks noChangeArrowheads="1"/>
            </p:cNvSpPr>
            <p:nvPr/>
          </p:nvSpPr>
          <p:spPr bwMode="auto">
            <a:xfrm>
              <a:off x="810" y="1363"/>
              <a:ext cx="1230" cy="300"/>
            </a:xfrm>
            <a:prstGeom prst="rect">
              <a:avLst/>
            </a:prstGeom>
            <a:noFill/>
            <a:ln>
              <a:noFill/>
            </a:ln>
            <a:effectLst/>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r" defTabSz="914400" rtl="0" eaLnBrk="0" fontAlgn="base" latinLnBrk="0" hangingPunct="0">
                <a:lnSpc>
                  <a:spcPct val="9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Tahoma" charset="0"/>
                  <a:ea typeface="ＭＳ Ｐゴシック" charset="0"/>
                  <a:cs typeface="+mn-cs"/>
                </a:rPr>
                <a:t>choose init seq num, x</a:t>
              </a:r>
            </a:p>
            <a:p>
              <a:pPr marL="0" marR="0" lvl="0" indent="0" algn="r" defTabSz="914400" rtl="0" eaLnBrk="0" fontAlgn="base" latinLnBrk="0" hangingPunct="0">
                <a:lnSpc>
                  <a:spcPct val="9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Tahoma" charset="0"/>
                  <a:ea typeface="ＭＳ Ｐゴシック" charset="0"/>
                  <a:cs typeface="+mn-cs"/>
                </a:rPr>
                <a:t>send TCP SYN msg</a:t>
              </a:r>
            </a:p>
          </p:txBody>
        </p:sp>
      </p:grpSp>
      <p:sp>
        <p:nvSpPr>
          <p:cNvPr id="221" name="Line 22">
            <a:extLst>
              <a:ext uri="{FF2B5EF4-FFF2-40B4-BE49-F238E27FC236}">
                <a16:creationId xmlns:a16="http://schemas.microsoft.com/office/drawing/2014/main" id="{2FC7049F-93A3-A84A-9D90-B3F4B6E3F6E9}"/>
              </a:ext>
            </a:extLst>
          </p:cNvPr>
          <p:cNvSpPr>
            <a:spLocks noChangeShapeType="1"/>
          </p:cNvSpPr>
          <p:nvPr/>
        </p:nvSpPr>
        <p:spPr bwMode="auto">
          <a:xfrm flipH="1">
            <a:off x="7385844" y="3148511"/>
            <a:ext cx="1587" cy="3417888"/>
          </a:xfrm>
          <a:prstGeom prst="line">
            <a:avLst/>
          </a:prstGeom>
          <a:noFill/>
          <a:ln w="9525">
            <a:solidFill>
              <a:srgbClr val="777777"/>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Tahoma" charset="0"/>
              <a:ea typeface="ＭＳ Ｐゴシック" charset="0"/>
              <a:cs typeface="+mn-cs"/>
            </a:endParaRPr>
          </a:p>
        </p:txBody>
      </p:sp>
      <p:sp>
        <p:nvSpPr>
          <p:cNvPr id="222" name="Text Box 92">
            <a:extLst>
              <a:ext uri="{FF2B5EF4-FFF2-40B4-BE49-F238E27FC236}">
                <a16:creationId xmlns:a16="http://schemas.microsoft.com/office/drawing/2014/main" id="{8192AE36-3CEB-7940-A712-3437D9AE1C17}"/>
              </a:ext>
            </a:extLst>
          </p:cNvPr>
          <p:cNvSpPr txBox="1">
            <a:spLocks noChangeArrowheads="1"/>
          </p:cNvSpPr>
          <p:nvPr/>
        </p:nvSpPr>
        <p:spPr bwMode="auto">
          <a:xfrm>
            <a:off x="9571831" y="5986961"/>
            <a:ext cx="771525"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dirty="0">
                <a:ln>
                  <a:noFill/>
                </a:ln>
                <a:solidFill>
                  <a:srgbClr val="CC0000"/>
                </a:solidFill>
                <a:effectLst/>
                <a:uLnTx/>
                <a:uFillTx/>
                <a:latin typeface="Tahoma" charset="0"/>
                <a:ea typeface="ＭＳ Ｐゴシック" charset="0"/>
                <a:cs typeface="+mn-cs"/>
              </a:rPr>
              <a:t>ESTAB</a:t>
            </a:r>
          </a:p>
        </p:txBody>
      </p:sp>
      <p:grpSp>
        <p:nvGrpSpPr>
          <p:cNvPr id="223" name="Group 109">
            <a:extLst>
              <a:ext uri="{FF2B5EF4-FFF2-40B4-BE49-F238E27FC236}">
                <a16:creationId xmlns:a16="http://schemas.microsoft.com/office/drawing/2014/main" id="{9180F1A8-9EF0-3C49-80B2-6C9528088F36}"/>
              </a:ext>
            </a:extLst>
          </p:cNvPr>
          <p:cNvGrpSpPr>
            <a:grpSpLocks/>
          </p:cNvGrpSpPr>
          <p:nvPr/>
        </p:nvGrpSpPr>
        <p:grpSpPr bwMode="auto">
          <a:xfrm>
            <a:off x="4795044" y="3675561"/>
            <a:ext cx="4519612" cy="1425575"/>
            <a:chOff x="2060" y="1785"/>
            <a:chExt cx="2847" cy="898"/>
          </a:xfrm>
        </p:grpSpPr>
        <p:sp>
          <p:nvSpPr>
            <p:cNvPr id="224" name="Line 11">
              <a:extLst>
                <a:ext uri="{FF2B5EF4-FFF2-40B4-BE49-F238E27FC236}">
                  <a16:creationId xmlns:a16="http://schemas.microsoft.com/office/drawing/2014/main" id="{660BD729-B466-584F-9DAC-1C1358024968}"/>
                </a:ext>
              </a:extLst>
            </p:cNvPr>
            <p:cNvSpPr>
              <a:spLocks noChangeShapeType="1"/>
            </p:cNvSpPr>
            <p:nvPr/>
          </p:nvSpPr>
          <p:spPr bwMode="auto">
            <a:xfrm flipH="1">
              <a:off x="2060" y="2031"/>
              <a:ext cx="1580" cy="652"/>
            </a:xfrm>
            <a:prstGeom prst="line">
              <a:avLst/>
            </a:prstGeom>
            <a:noFill/>
            <a:ln w="28575">
              <a:solidFill>
                <a:srgbClr val="000099"/>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
          <p:nvSpPr>
            <p:cNvPr id="225" name="Rectangle 14">
              <a:extLst>
                <a:ext uri="{FF2B5EF4-FFF2-40B4-BE49-F238E27FC236}">
                  <a16:creationId xmlns:a16="http://schemas.microsoft.com/office/drawing/2014/main" id="{36832487-CAD9-A047-9D5F-96D1B02D3E65}"/>
                </a:ext>
              </a:extLst>
            </p:cNvPr>
            <p:cNvSpPr>
              <a:spLocks noChangeArrowheads="1"/>
            </p:cNvSpPr>
            <p:nvPr/>
          </p:nvSpPr>
          <p:spPr bwMode="auto">
            <a:xfrm>
              <a:off x="2381" y="2206"/>
              <a:ext cx="896" cy="327"/>
            </a:xfrm>
            <a:prstGeom prst="rect">
              <a:avLst/>
            </a:prstGeom>
            <a:solidFill>
              <a:srgbClr val="FFFF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
          <p:nvSpPr>
            <p:cNvPr id="226" name="Text Box 83">
              <a:extLst>
                <a:ext uri="{FF2B5EF4-FFF2-40B4-BE49-F238E27FC236}">
                  <a16:creationId xmlns:a16="http://schemas.microsoft.com/office/drawing/2014/main" id="{393E04DD-B089-D14F-BFBB-76E878EC5F6F}"/>
                </a:ext>
              </a:extLst>
            </p:cNvPr>
            <p:cNvSpPr txBox="1">
              <a:spLocks noChangeArrowheads="1"/>
            </p:cNvSpPr>
            <p:nvPr/>
          </p:nvSpPr>
          <p:spPr bwMode="auto">
            <a:xfrm>
              <a:off x="2159" y="2169"/>
              <a:ext cx="1534" cy="366"/>
            </a:xfrm>
            <a:prstGeom prst="rect">
              <a:avLst/>
            </a:prstGeom>
            <a:noFill/>
            <a:ln>
              <a:noFill/>
            </a:ln>
            <a:effectLst/>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rPr>
                <a:t>SYNbit=1, Seq=y</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rPr>
                <a:t>ACKbit=1; ACKnum=x+1</a:t>
              </a:r>
            </a:p>
          </p:txBody>
        </p:sp>
        <p:sp>
          <p:nvSpPr>
            <p:cNvPr id="227" name="Text Box 93">
              <a:extLst>
                <a:ext uri="{FF2B5EF4-FFF2-40B4-BE49-F238E27FC236}">
                  <a16:creationId xmlns:a16="http://schemas.microsoft.com/office/drawing/2014/main" id="{D2107B90-790F-D84D-8A95-4CD5BE8D772A}"/>
                </a:ext>
              </a:extLst>
            </p:cNvPr>
            <p:cNvSpPr txBox="1">
              <a:spLocks noChangeArrowheads="1"/>
            </p:cNvSpPr>
            <p:nvPr/>
          </p:nvSpPr>
          <p:spPr bwMode="auto">
            <a:xfrm>
              <a:off x="3676" y="1785"/>
              <a:ext cx="1231" cy="421"/>
            </a:xfrm>
            <a:prstGeom prst="rect">
              <a:avLst/>
            </a:prstGeom>
            <a:noFill/>
            <a:ln>
              <a:noFill/>
            </a:ln>
            <a:effectLst/>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Tahoma" charset="0"/>
                  <a:ea typeface="ＭＳ Ｐゴシック" charset="0"/>
                  <a:cs typeface="+mn-cs"/>
                </a:rPr>
                <a:t>choose init seq num, y</a:t>
              </a:r>
            </a:p>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Tahoma" charset="0"/>
                  <a:ea typeface="ＭＳ Ｐゴシック" charset="0"/>
                  <a:cs typeface="+mn-cs"/>
                </a:rPr>
                <a:t>send TCP SYNACK</a:t>
              </a:r>
            </a:p>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Tahoma" charset="0"/>
                  <a:ea typeface="ＭＳ Ｐゴシック" charset="0"/>
                  <a:cs typeface="+mn-cs"/>
                </a:rPr>
                <a:t>msg, acking SYN</a:t>
              </a:r>
            </a:p>
          </p:txBody>
        </p:sp>
      </p:grpSp>
      <p:grpSp>
        <p:nvGrpSpPr>
          <p:cNvPr id="228" name="Group 110">
            <a:extLst>
              <a:ext uri="{FF2B5EF4-FFF2-40B4-BE49-F238E27FC236}">
                <a16:creationId xmlns:a16="http://schemas.microsoft.com/office/drawing/2014/main" id="{92A8D17F-88B5-E34B-ADF1-D1D5F4C6CACA}"/>
              </a:ext>
            </a:extLst>
          </p:cNvPr>
          <p:cNvGrpSpPr>
            <a:grpSpLocks/>
          </p:cNvGrpSpPr>
          <p:nvPr/>
        </p:nvGrpSpPr>
        <p:grpSpPr bwMode="auto">
          <a:xfrm>
            <a:off x="2512219" y="4774111"/>
            <a:ext cx="6630987" cy="1373188"/>
            <a:chOff x="622" y="2477"/>
            <a:chExt cx="4177" cy="865"/>
          </a:xfrm>
        </p:grpSpPr>
        <p:sp>
          <p:nvSpPr>
            <p:cNvPr id="229" name="Line 84">
              <a:extLst>
                <a:ext uri="{FF2B5EF4-FFF2-40B4-BE49-F238E27FC236}">
                  <a16:creationId xmlns:a16="http://schemas.microsoft.com/office/drawing/2014/main" id="{31D580AA-9CAF-1544-A3DB-06757FBBB395}"/>
                </a:ext>
              </a:extLst>
            </p:cNvPr>
            <p:cNvSpPr>
              <a:spLocks noChangeShapeType="1"/>
            </p:cNvSpPr>
            <p:nvPr/>
          </p:nvSpPr>
          <p:spPr bwMode="auto">
            <a:xfrm>
              <a:off x="2073" y="2728"/>
              <a:ext cx="1579" cy="463"/>
            </a:xfrm>
            <a:prstGeom prst="line">
              <a:avLst/>
            </a:prstGeom>
            <a:noFill/>
            <a:ln w="28575">
              <a:solidFill>
                <a:srgbClr val="000099"/>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
          <p:nvSpPr>
            <p:cNvPr id="230" name="Rectangle 89">
              <a:extLst>
                <a:ext uri="{FF2B5EF4-FFF2-40B4-BE49-F238E27FC236}">
                  <a16:creationId xmlns:a16="http://schemas.microsoft.com/office/drawing/2014/main" id="{60D16AD1-FAFA-6248-BB4D-76643C40A64C}"/>
                </a:ext>
              </a:extLst>
            </p:cNvPr>
            <p:cNvSpPr>
              <a:spLocks noChangeArrowheads="1"/>
            </p:cNvSpPr>
            <p:nvPr/>
          </p:nvSpPr>
          <p:spPr bwMode="auto">
            <a:xfrm>
              <a:off x="2486" y="2806"/>
              <a:ext cx="775" cy="270"/>
            </a:xfrm>
            <a:prstGeom prst="rect">
              <a:avLst/>
            </a:prstGeom>
            <a:solidFill>
              <a:srgbClr val="FFFF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
          <p:nvSpPr>
            <p:cNvPr id="231" name="Text Box 90">
              <a:extLst>
                <a:ext uri="{FF2B5EF4-FFF2-40B4-BE49-F238E27FC236}">
                  <a16:creationId xmlns:a16="http://schemas.microsoft.com/office/drawing/2014/main" id="{D8F9F960-0A9B-F045-8B04-6F4D63130318}"/>
                </a:ext>
              </a:extLst>
            </p:cNvPr>
            <p:cNvSpPr txBox="1">
              <a:spLocks noChangeArrowheads="1"/>
            </p:cNvSpPr>
            <p:nvPr/>
          </p:nvSpPr>
          <p:spPr bwMode="auto">
            <a:xfrm>
              <a:off x="2092" y="2852"/>
              <a:ext cx="1529" cy="212"/>
            </a:xfrm>
            <a:prstGeom prst="rect">
              <a:avLst/>
            </a:prstGeom>
            <a:noFill/>
            <a:ln>
              <a:noFill/>
            </a:ln>
            <a:effectLst/>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rPr>
                <a:t>ACKbit=1, ACKnum=y+1</a:t>
              </a:r>
            </a:p>
          </p:txBody>
        </p:sp>
        <p:sp>
          <p:nvSpPr>
            <p:cNvPr id="232" name="Text Box 94">
              <a:extLst>
                <a:ext uri="{FF2B5EF4-FFF2-40B4-BE49-F238E27FC236}">
                  <a16:creationId xmlns:a16="http://schemas.microsoft.com/office/drawing/2014/main" id="{B9046815-BDD2-9143-979C-D64169C26C55}"/>
                </a:ext>
              </a:extLst>
            </p:cNvPr>
            <p:cNvSpPr txBox="1">
              <a:spLocks noChangeArrowheads="1"/>
            </p:cNvSpPr>
            <p:nvPr/>
          </p:nvSpPr>
          <p:spPr bwMode="auto">
            <a:xfrm>
              <a:off x="622" y="2477"/>
              <a:ext cx="1422" cy="663"/>
            </a:xfrm>
            <a:prstGeom prst="rect">
              <a:avLst/>
            </a:prstGeom>
            <a:noFill/>
            <a:ln>
              <a:noFill/>
            </a:ln>
            <a:effectLst/>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r" defTabSz="914400" rtl="0" eaLnBrk="0" fontAlgn="base" latinLnBrk="0" hangingPunct="0">
                <a:lnSpc>
                  <a:spcPct val="9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Tahoma" charset="0"/>
                  <a:ea typeface="ＭＳ Ｐゴシック" charset="0"/>
                  <a:cs typeface="+mn-cs"/>
                </a:rPr>
                <a:t>received SYNACK(x) </a:t>
              </a:r>
            </a:p>
            <a:p>
              <a:pPr marL="0" marR="0" lvl="0" indent="0" algn="r" defTabSz="914400" rtl="0" eaLnBrk="0" fontAlgn="base" latinLnBrk="0" hangingPunct="0">
                <a:lnSpc>
                  <a:spcPct val="9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Tahoma" charset="0"/>
                  <a:ea typeface="ＭＳ Ｐゴシック" charset="0"/>
                  <a:cs typeface="+mn-cs"/>
                </a:rPr>
                <a:t>indicates server is live;</a:t>
              </a:r>
            </a:p>
            <a:p>
              <a:pPr marL="0" marR="0" lvl="0" indent="0" algn="r" defTabSz="914400" rtl="0" eaLnBrk="0" fontAlgn="base" latinLnBrk="0" hangingPunct="0">
                <a:lnSpc>
                  <a:spcPct val="9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Tahoma" charset="0"/>
                  <a:ea typeface="ＭＳ Ｐゴシック" charset="0"/>
                  <a:cs typeface="+mn-cs"/>
                </a:rPr>
                <a:t>send ACK for SYNACK;</a:t>
              </a:r>
            </a:p>
            <a:p>
              <a:pPr marL="0" marR="0" lvl="0" indent="0" algn="r" defTabSz="914400" rtl="0" eaLnBrk="0" fontAlgn="base" latinLnBrk="0" hangingPunct="0">
                <a:lnSpc>
                  <a:spcPct val="9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Tahoma" charset="0"/>
                  <a:ea typeface="ＭＳ Ｐゴシック" charset="0"/>
                  <a:cs typeface="+mn-cs"/>
                </a:rPr>
                <a:t>this segment may contain </a:t>
              </a:r>
            </a:p>
            <a:p>
              <a:pPr marL="0" marR="0" lvl="0" indent="0" algn="r" defTabSz="914400" rtl="0" eaLnBrk="0" fontAlgn="base" latinLnBrk="0" hangingPunct="0">
                <a:lnSpc>
                  <a:spcPct val="9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Tahoma" charset="0"/>
                  <a:ea typeface="ＭＳ Ｐゴシック" charset="0"/>
                  <a:cs typeface="+mn-cs"/>
                </a:rPr>
                <a:t>client-to-server data</a:t>
              </a:r>
            </a:p>
          </p:txBody>
        </p:sp>
        <p:sp>
          <p:nvSpPr>
            <p:cNvPr id="233" name="Text Box 95">
              <a:extLst>
                <a:ext uri="{FF2B5EF4-FFF2-40B4-BE49-F238E27FC236}">
                  <a16:creationId xmlns:a16="http://schemas.microsoft.com/office/drawing/2014/main" id="{ADF0930B-F723-4446-8C5B-8996D59396E2}"/>
                </a:ext>
              </a:extLst>
            </p:cNvPr>
            <p:cNvSpPr txBox="1">
              <a:spLocks noChangeArrowheads="1"/>
            </p:cNvSpPr>
            <p:nvPr/>
          </p:nvSpPr>
          <p:spPr bwMode="auto">
            <a:xfrm>
              <a:off x="3640" y="3042"/>
              <a:ext cx="1159" cy="300"/>
            </a:xfrm>
            <a:prstGeom prst="rect">
              <a:avLst/>
            </a:prstGeom>
            <a:noFill/>
            <a:ln>
              <a:noFill/>
            </a:ln>
            <a:effectLst/>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Tahoma" charset="0"/>
                  <a:ea typeface="ＭＳ Ｐゴシック" charset="0"/>
                  <a:cs typeface="+mn-cs"/>
                </a:rPr>
                <a:t>received ACK(y) </a:t>
              </a:r>
            </a:p>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Tahoma" charset="0"/>
                  <a:ea typeface="ＭＳ Ｐゴシック" charset="0"/>
                  <a:cs typeface="+mn-cs"/>
                </a:rPr>
                <a:t>indicates client is live</a:t>
              </a:r>
            </a:p>
          </p:txBody>
        </p:sp>
      </p:grpSp>
      <p:grpSp>
        <p:nvGrpSpPr>
          <p:cNvPr id="234" name="Group 105">
            <a:extLst>
              <a:ext uri="{FF2B5EF4-FFF2-40B4-BE49-F238E27FC236}">
                <a16:creationId xmlns:a16="http://schemas.microsoft.com/office/drawing/2014/main" id="{45AA77DF-71CD-2E48-9AEE-EC1E8FB1B1C5}"/>
              </a:ext>
            </a:extLst>
          </p:cNvPr>
          <p:cNvGrpSpPr>
            <a:grpSpLocks/>
          </p:cNvGrpSpPr>
          <p:nvPr/>
        </p:nvGrpSpPr>
        <p:grpSpPr bwMode="auto">
          <a:xfrm>
            <a:off x="1813719" y="3043736"/>
            <a:ext cx="1030287" cy="700088"/>
            <a:chOff x="182" y="1387"/>
            <a:chExt cx="649" cy="441"/>
          </a:xfrm>
        </p:grpSpPr>
        <p:sp>
          <p:nvSpPr>
            <p:cNvPr id="235" name="Text Box 91">
              <a:extLst>
                <a:ext uri="{FF2B5EF4-FFF2-40B4-BE49-F238E27FC236}">
                  <a16:creationId xmlns:a16="http://schemas.microsoft.com/office/drawing/2014/main" id="{B93FA479-02A5-4C43-B059-3F1D0BB052E8}"/>
                </a:ext>
              </a:extLst>
            </p:cNvPr>
            <p:cNvSpPr txBox="1">
              <a:spLocks noChangeArrowheads="1"/>
            </p:cNvSpPr>
            <p:nvPr/>
          </p:nvSpPr>
          <p:spPr bwMode="auto">
            <a:xfrm>
              <a:off x="182" y="1616"/>
              <a:ext cx="649" cy="2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rPr>
                <a:t>SYNSENT</a:t>
              </a:r>
            </a:p>
          </p:txBody>
        </p:sp>
        <p:sp>
          <p:nvSpPr>
            <p:cNvPr id="236" name="Line 103">
              <a:extLst>
                <a:ext uri="{FF2B5EF4-FFF2-40B4-BE49-F238E27FC236}">
                  <a16:creationId xmlns:a16="http://schemas.microsoft.com/office/drawing/2014/main" id="{C569F88B-55D7-1F45-9FD5-8D995E4C94A5}"/>
                </a:ext>
              </a:extLst>
            </p:cNvPr>
            <p:cNvSpPr>
              <a:spLocks noChangeShapeType="1"/>
            </p:cNvSpPr>
            <p:nvPr/>
          </p:nvSpPr>
          <p:spPr bwMode="auto">
            <a:xfrm>
              <a:off x="462" y="1387"/>
              <a:ext cx="0" cy="277"/>
            </a:xfrm>
            <a:prstGeom prst="line">
              <a:avLst/>
            </a:prstGeom>
            <a:noFill/>
            <a:ln w="9525">
              <a:solidFill>
                <a:srgbClr val="00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grpSp>
      <p:grpSp>
        <p:nvGrpSpPr>
          <p:cNvPr id="237" name="Group 111">
            <a:extLst>
              <a:ext uri="{FF2B5EF4-FFF2-40B4-BE49-F238E27FC236}">
                <a16:creationId xmlns:a16="http://schemas.microsoft.com/office/drawing/2014/main" id="{FBD3641B-4567-B84B-B0A9-51F31757E64D}"/>
              </a:ext>
            </a:extLst>
          </p:cNvPr>
          <p:cNvGrpSpPr>
            <a:grpSpLocks/>
          </p:cNvGrpSpPr>
          <p:nvPr/>
        </p:nvGrpSpPr>
        <p:grpSpPr bwMode="auto">
          <a:xfrm>
            <a:off x="1815306" y="3704136"/>
            <a:ext cx="771525" cy="1622425"/>
            <a:chOff x="183" y="1803"/>
            <a:chExt cx="486" cy="1022"/>
          </a:xfrm>
        </p:grpSpPr>
        <p:sp>
          <p:nvSpPr>
            <p:cNvPr id="238" name="Text Box 16">
              <a:extLst>
                <a:ext uri="{FF2B5EF4-FFF2-40B4-BE49-F238E27FC236}">
                  <a16:creationId xmlns:a16="http://schemas.microsoft.com/office/drawing/2014/main" id="{46A42911-E4FA-6E45-98D3-9BA61AF39351}"/>
                </a:ext>
              </a:extLst>
            </p:cNvPr>
            <p:cNvSpPr txBox="1">
              <a:spLocks noChangeArrowheads="1"/>
            </p:cNvSpPr>
            <p:nvPr/>
          </p:nvSpPr>
          <p:spPr bwMode="auto">
            <a:xfrm>
              <a:off x="183" y="2613"/>
              <a:ext cx="486" cy="2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dirty="0">
                  <a:ln>
                    <a:noFill/>
                  </a:ln>
                  <a:solidFill>
                    <a:srgbClr val="CC0000"/>
                  </a:solidFill>
                  <a:effectLst/>
                  <a:uLnTx/>
                  <a:uFillTx/>
                  <a:latin typeface="Tahoma" charset="0"/>
                  <a:ea typeface="ＭＳ Ｐゴシック" charset="0"/>
                  <a:cs typeface="+mn-cs"/>
                </a:rPr>
                <a:t>ESTAB</a:t>
              </a:r>
            </a:p>
          </p:txBody>
        </p:sp>
        <p:sp>
          <p:nvSpPr>
            <p:cNvPr id="239" name="Line 104">
              <a:extLst>
                <a:ext uri="{FF2B5EF4-FFF2-40B4-BE49-F238E27FC236}">
                  <a16:creationId xmlns:a16="http://schemas.microsoft.com/office/drawing/2014/main" id="{B764515C-528C-5B41-979E-CEB5F77FD9DC}"/>
                </a:ext>
              </a:extLst>
            </p:cNvPr>
            <p:cNvSpPr>
              <a:spLocks noChangeShapeType="1"/>
            </p:cNvSpPr>
            <p:nvPr/>
          </p:nvSpPr>
          <p:spPr bwMode="auto">
            <a:xfrm>
              <a:off x="465" y="1803"/>
              <a:ext cx="0" cy="797"/>
            </a:xfrm>
            <a:prstGeom prst="line">
              <a:avLst/>
            </a:prstGeom>
            <a:noFill/>
            <a:ln w="9525">
              <a:solidFill>
                <a:srgbClr val="00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grpSp>
      <p:grpSp>
        <p:nvGrpSpPr>
          <p:cNvPr id="240" name="Group 108">
            <a:extLst>
              <a:ext uri="{FF2B5EF4-FFF2-40B4-BE49-F238E27FC236}">
                <a16:creationId xmlns:a16="http://schemas.microsoft.com/office/drawing/2014/main" id="{E9975853-CA29-F64E-9978-90818E85074F}"/>
              </a:ext>
            </a:extLst>
          </p:cNvPr>
          <p:cNvGrpSpPr>
            <a:grpSpLocks/>
          </p:cNvGrpSpPr>
          <p:nvPr/>
        </p:nvGrpSpPr>
        <p:grpSpPr bwMode="auto">
          <a:xfrm>
            <a:off x="9268619" y="3099299"/>
            <a:ext cx="1119187" cy="1192212"/>
            <a:chOff x="4878" y="1422"/>
            <a:chExt cx="705" cy="751"/>
          </a:xfrm>
        </p:grpSpPr>
        <p:sp>
          <p:nvSpPr>
            <p:cNvPr id="241" name="Text Box 99">
              <a:extLst>
                <a:ext uri="{FF2B5EF4-FFF2-40B4-BE49-F238E27FC236}">
                  <a16:creationId xmlns:a16="http://schemas.microsoft.com/office/drawing/2014/main" id="{8F08BD14-4FFB-B243-AC1A-68FE85BE4E11}"/>
                </a:ext>
              </a:extLst>
            </p:cNvPr>
            <p:cNvSpPr txBox="1">
              <a:spLocks noChangeArrowheads="1"/>
            </p:cNvSpPr>
            <p:nvPr/>
          </p:nvSpPr>
          <p:spPr bwMode="auto">
            <a:xfrm>
              <a:off x="4878" y="1961"/>
              <a:ext cx="705" cy="2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rPr>
                <a:t>SYN RCVD</a:t>
              </a:r>
            </a:p>
          </p:txBody>
        </p:sp>
        <p:sp>
          <p:nvSpPr>
            <p:cNvPr id="242" name="Line 106">
              <a:extLst>
                <a:ext uri="{FF2B5EF4-FFF2-40B4-BE49-F238E27FC236}">
                  <a16:creationId xmlns:a16="http://schemas.microsoft.com/office/drawing/2014/main" id="{0D6BD76C-B84A-F940-AC88-70ACC69EC6F4}"/>
                </a:ext>
              </a:extLst>
            </p:cNvPr>
            <p:cNvSpPr>
              <a:spLocks noChangeShapeType="1"/>
            </p:cNvSpPr>
            <p:nvPr/>
          </p:nvSpPr>
          <p:spPr bwMode="auto">
            <a:xfrm>
              <a:off x="5339" y="1422"/>
              <a:ext cx="0" cy="569"/>
            </a:xfrm>
            <a:prstGeom prst="line">
              <a:avLst/>
            </a:prstGeom>
            <a:noFill/>
            <a:ln w="9525">
              <a:solidFill>
                <a:srgbClr val="00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grpSp>
      <p:sp>
        <p:nvSpPr>
          <p:cNvPr id="243" name="Line 107">
            <a:extLst>
              <a:ext uri="{FF2B5EF4-FFF2-40B4-BE49-F238E27FC236}">
                <a16:creationId xmlns:a16="http://schemas.microsoft.com/office/drawing/2014/main" id="{28C3410E-FF26-2849-8647-5DA1E34B6C9E}"/>
              </a:ext>
            </a:extLst>
          </p:cNvPr>
          <p:cNvSpPr>
            <a:spLocks noChangeShapeType="1"/>
          </p:cNvSpPr>
          <p:nvPr/>
        </p:nvSpPr>
        <p:spPr bwMode="auto">
          <a:xfrm>
            <a:off x="9982994" y="4301036"/>
            <a:ext cx="0" cy="1704975"/>
          </a:xfrm>
          <a:prstGeom prst="line">
            <a:avLst/>
          </a:prstGeom>
          <a:noFill/>
          <a:ln w="9525">
            <a:solidFill>
              <a:srgbClr val="00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
        <p:nvSpPr>
          <p:cNvPr id="245" name="Text Box 114">
            <a:extLst>
              <a:ext uri="{FF2B5EF4-FFF2-40B4-BE49-F238E27FC236}">
                <a16:creationId xmlns:a16="http://schemas.microsoft.com/office/drawing/2014/main" id="{A27DEC11-2958-674C-B587-49A38C649582}"/>
              </a:ext>
            </a:extLst>
          </p:cNvPr>
          <p:cNvSpPr txBox="1">
            <a:spLocks noChangeArrowheads="1"/>
          </p:cNvSpPr>
          <p:nvPr/>
        </p:nvSpPr>
        <p:spPr bwMode="auto">
          <a:xfrm>
            <a:off x="1395197" y="1675748"/>
            <a:ext cx="1839030" cy="76944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2800" b="0" i="0" u="none" strike="noStrike" kern="0" cap="none" spc="0" normalizeH="0" baseline="0" noProof="0" dirty="0">
                <a:ln>
                  <a:noFill/>
                </a:ln>
                <a:solidFill>
                  <a:srgbClr val="000099"/>
                </a:solidFill>
                <a:effectLst/>
                <a:uLnTx/>
                <a:uFillTx/>
                <a:latin typeface="Calibri"/>
                <a:ea typeface="ＭＳ Ｐゴシック" charset="0"/>
                <a:cs typeface="+mn-cs"/>
              </a:rPr>
              <a:t>Client state</a:t>
            </a:r>
          </a:p>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1600" b="0" i="1" u="none" strike="noStrike" kern="0" cap="none" spc="0" normalizeH="0" baseline="0" noProof="0" dirty="0">
              <a:ln>
                <a:noFill/>
              </a:ln>
              <a:solidFill>
                <a:srgbClr val="000099"/>
              </a:solidFill>
              <a:effectLst/>
              <a:uLnTx/>
              <a:uFillTx/>
              <a:latin typeface="Tahoma" charset="0"/>
              <a:ea typeface="ＭＳ Ｐゴシック" charset="0"/>
              <a:cs typeface="+mn-cs"/>
            </a:endParaRPr>
          </a:p>
        </p:txBody>
      </p:sp>
      <p:sp>
        <p:nvSpPr>
          <p:cNvPr id="246" name="Text Box 115">
            <a:extLst>
              <a:ext uri="{FF2B5EF4-FFF2-40B4-BE49-F238E27FC236}">
                <a16:creationId xmlns:a16="http://schemas.microsoft.com/office/drawing/2014/main" id="{052EAC19-09BF-FD44-ADF4-7A708D2CC77C}"/>
              </a:ext>
            </a:extLst>
          </p:cNvPr>
          <p:cNvSpPr txBox="1">
            <a:spLocks noChangeArrowheads="1"/>
          </p:cNvSpPr>
          <p:nvPr/>
        </p:nvSpPr>
        <p:spPr bwMode="auto">
          <a:xfrm>
            <a:off x="1807368" y="2389622"/>
            <a:ext cx="842962"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rPr>
              <a:t>LISTEN</a:t>
            </a:r>
          </a:p>
        </p:txBody>
      </p:sp>
      <p:sp>
        <p:nvSpPr>
          <p:cNvPr id="247" name="Text Box 116">
            <a:extLst>
              <a:ext uri="{FF2B5EF4-FFF2-40B4-BE49-F238E27FC236}">
                <a16:creationId xmlns:a16="http://schemas.microsoft.com/office/drawing/2014/main" id="{27C21C28-5638-8F4A-8A80-DBD146AD39D1}"/>
              </a:ext>
            </a:extLst>
          </p:cNvPr>
          <p:cNvSpPr txBox="1">
            <a:spLocks noChangeArrowheads="1"/>
          </p:cNvSpPr>
          <p:nvPr/>
        </p:nvSpPr>
        <p:spPr bwMode="auto">
          <a:xfrm>
            <a:off x="8905645" y="1081958"/>
            <a:ext cx="1930400" cy="76944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2800" b="0" i="0" u="none" strike="noStrike" kern="0" cap="none" spc="0" normalizeH="0" baseline="0" noProof="0" dirty="0">
                <a:ln>
                  <a:noFill/>
                </a:ln>
                <a:solidFill>
                  <a:srgbClr val="000099"/>
                </a:solidFill>
                <a:effectLst/>
                <a:uLnTx/>
                <a:uFillTx/>
                <a:latin typeface="Calibri"/>
                <a:ea typeface="ＭＳ Ｐゴシック" charset="0"/>
                <a:cs typeface="+mn-cs"/>
              </a:rPr>
              <a:t>Server state</a:t>
            </a:r>
          </a:p>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1600" b="0" i="1" u="none" strike="noStrike" kern="0" cap="none" spc="0" normalizeH="0" baseline="0" noProof="0" dirty="0">
              <a:ln>
                <a:noFill/>
              </a:ln>
              <a:solidFill>
                <a:srgbClr val="000099"/>
              </a:solidFill>
              <a:effectLst/>
              <a:uLnTx/>
              <a:uFillTx/>
              <a:latin typeface="Tahoma" charset="0"/>
              <a:ea typeface="ＭＳ Ｐゴシック" charset="0"/>
              <a:cs typeface="+mn-cs"/>
            </a:endParaRPr>
          </a:p>
        </p:txBody>
      </p:sp>
      <p:sp>
        <p:nvSpPr>
          <p:cNvPr id="248" name="Text Box 117">
            <a:extLst>
              <a:ext uri="{FF2B5EF4-FFF2-40B4-BE49-F238E27FC236}">
                <a16:creationId xmlns:a16="http://schemas.microsoft.com/office/drawing/2014/main" id="{2B920772-7698-6844-B114-A453A028C206}"/>
              </a:ext>
            </a:extLst>
          </p:cNvPr>
          <p:cNvSpPr txBox="1">
            <a:spLocks noChangeArrowheads="1"/>
          </p:cNvSpPr>
          <p:nvPr/>
        </p:nvSpPr>
        <p:spPr bwMode="auto">
          <a:xfrm>
            <a:off x="9511504" y="2632510"/>
            <a:ext cx="842962"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rPr>
              <a:t>LISTEN</a:t>
            </a:r>
          </a:p>
        </p:txBody>
      </p:sp>
      <p:grpSp>
        <p:nvGrpSpPr>
          <p:cNvPr id="249" name="Group 118">
            <a:extLst>
              <a:ext uri="{FF2B5EF4-FFF2-40B4-BE49-F238E27FC236}">
                <a16:creationId xmlns:a16="http://schemas.microsoft.com/office/drawing/2014/main" id="{EE14688C-F1C2-7F41-8726-D165159240FD}"/>
              </a:ext>
            </a:extLst>
          </p:cNvPr>
          <p:cNvGrpSpPr>
            <a:grpSpLocks/>
          </p:cNvGrpSpPr>
          <p:nvPr/>
        </p:nvGrpSpPr>
        <p:grpSpPr bwMode="auto">
          <a:xfrm>
            <a:off x="4464473" y="2492809"/>
            <a:ext cx="642937" cy="600075"/>
            <a:chOff x="-44" y="1473"/>
            <a:chExt cx="981" cy="1105"/>
          </a:xfrm>
        </p:grpSpPr>
        <p:pic>
          <p:nvPicPr>
            <p:cNvPr id="424" name="Picture 119" descr="desktop_computer_stylized_medium">
              <a:extLst>
                <a:ext uri="{FF2B5EF4-FFF2-40B4-BE49-F238E27FC236}">
                  <a16:creationId xmlns:a16="http://schemas.microsoft.com/office/drawing/2014/main" id="{1C11CA15-FEC8-A341-80F1-CFA1FA9F14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5" name="Freeform 120">
              <a:extLst>
                <a:ext uri="{FF2B5EF4-FFF2-40B4-BE49-F238E27FC236}">
                  <a16:creationId xmlns:a16="http://schemas.microsoft.com/office/drawing/2014/main" id="{8CCBA09D-3C96-6544-9960-AA2F6CD2F418}"/>
                </a:ext>
              </a:extLst>
            </p:cNvPr>
            <p:cNvSpPr>
              <a:spLocks/>
            </p:cNvSpPr>
            <p:nvPr/>
          </p:nvSpPr>
          <p:spPr bwMode="auto">
            <a:xfrm flipH="1">
              <a:off x="374" y="1579"/>
              <a:ext cx="477" cy="506"/>
            </a:xfrm>
            <a:custGeom>
              <a:avLst/>
              <a:gdLst>
                <a:gd name="T0" fmla="*/ 0 w 356"/>
                <a:gd name="T1" fmla="*/ 0 h 368"/>
                <a:gd name="T2" fmla="*/ 5595 w 356"/>
                <a:gd name="T3" fmla="*/ 341 h 368"/>
                <a:gd name="T4" fmla="*/ 6638 w 356"/>
                <a:gd name="T5" fmla="*/ 7113 h 368"/>
                <a:gd name="T6" fmla="*/ 1463 w 356"/>
                <a:gd name="T7" fmla="*/ 8895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grpSp>
        <p:nvGrpSpPr>
          <p:cNvPr id="250" name="Group 121">
            <a:extLst>
              <a:ext uri="{FF2B5EF4-FFF2-40B4-BE49-F238E27FC236}">
                <a16:creationId xmlns:a16="http://schemas.microsoft.com/office/drawing/2014/main" id="{DC61BD1A-A71F-CF4B-B53E-5ECC0609FEB5}"/>
              </a:ext>
            </a:extLst>
          </p:cNvPr>
          <p:cNvGrpSpPr>
            <a:grpSpLocks/>
          </p:cNvGrpSpPr>
          <p:nvPr/>
        </p:nvGrpSpPr>
        <p:grpSpPr bwMode="auto">
          <a:xfrm>
            <a:off x="7221809" y="2580121"/>
            <a:ext cx="336550" cy="512763"/>
            <a:chOff x="4140" y="429"/>
            <a:chExt cx="1425" cy="2396"/>
          </a:xfrm>
        </p:grpSpPr>
        <p:sp>
          <p:nvSpPr>
            <p:cNvPr id="251" name="Freeform 122">
              <a:extLst>
                <a:ext uri="{FF2B5EF4-FFF2-40B4-BE49-F238E27FC236}">
                  <a16:creationId xmlns:a16="http://schemas.microsoft.com/office/drawing/2014/main" id="{0CD95998-3FB2-FF44-94A2-CC491B713340}"/>
                </a:ext>
              </a:extLst>
            </p:cNvPr>
            <p:cNvSpPr>
              <a:spLocks/>
            </p:cNvSpPr>
            <p:nvPr/>
          </p:nvSpPr>
          <p:spPr bwMode="auto">
            <a:xfrm>
              <a:off x="5268" y="433"/>
              <a:ext cx="283" cy="2286"/>
            </a:xfrm>
            <a:custGeom>
              <a:avLst/>
              <a:gdLst>
                <a:gd name="T0" fmla="*/ 7 w 354"/>
                <a:gd name="T1" fmla="*/ 0 h 2742"/>
                <a:gd name="T2" fmla="*/ 38 w 354"/>
                <a:gd name="T3" fmla="*/ 55 h 2742"/>
                <a:gd name="T4" fmla="*/ 37 w 354"/>
                <a:gd name="T5" fmla="*/ 425 h 2742"/>
                <a:gd name="T6" fmla="*/ 0 w 354"/>
                <a:gd name="T7" fmla="*/ 445 h 2742"/>
                <a:gd name="T8" fmla="*/ 7 w 354"/>
                <a:gd name="T9" fmla="*/ 0 h 27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252" name="Rectangle 123">
              <a:extLst>
                <a:ext uri="{FF2B5EF4-FFF2-40B4-BE49-F238E27FC236}">
                  <a16:creationId xmlns:a16="http://schemas.microsoft.com/office/drawing/2014/main" id="{BF76EB82-B4E1-B149-BE06-EFCD582E8676}"/>
                </a:ext>
              </a:extLst>
            </p:cNvPr>
            <p:cNvSpPr>
              <a:spLocks noChangeArrowheads="1"/>
            </p:cNvSpPr>
            <p:nvPr/>
          </p:nvSpPr>
          <p:spPr bwMode="auto">
            <a:xfrm>
              <a:off x="4207" y="429"/>
              <a:ext cx="1049" cy="2285"/>
            </a:xfrm>
            <a:prstGeom prst="rect">
              <a:avLst/>
            </a:prstGeom>
            <a:gradFill rotWithShape="1">
              <a:gsLst>
                <a:gs pos="0">
                  <a:srgbClr val="292929"/>
                </a:gs>
                <a:gs pos="100000">
                  <a:srgbClr val="808080"/>
                </a:gs>
              </a:gsLst>
              <a:lin ang="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
          <p:nvSpPr>
            <p:cNvPr id="253" name="Freeform 124">
              <a:extLst>
                <a:ext uri="{FF2B5EF4-FFF2-40B4-BE49-F238E27FC236}">
                  <a16:creationId xmlns:a16="http://schemas.microsoft.com/office/drawing/2014/main" id="{338FE797-056A-6E48-9B03-4B0253D638FF}"/>
                </a:ext>
              </a:extLst>
            </p:cNvPr>
            <p:cNvSpPr>
              <a:spLocks/>
            </p:cNvSpPr>
            <p:nvPr/>
          </p:nvSpPr>
          <p:spPr bwMode="auto">
            <a:xfrm>
              <a:off x="5321" y="570"/>
              <a:ext cx="169" cy="2115"/>
            </a:xfrm>
            <a:custGeom>
              <a:avLst/>
              <a:gdLst>
                <a:gd name="T0" fmla="*/ 2 w 211"/>
                <a:gd name="T1" fmla="*/ 0 h 2537"/>
                <a:gd name="T2" fmla="*/ 23 w 211"/>
                <a:gd name="T3" fmla="*/ 36 h 2537"/>
                <a:gd name="T4" fmla="*/ 2 w 211"/>
                <a:gd name="T5" fmla="*/ 405 h 2537"/>
                <a:gd name="T6" fmla="*/ 2 w 211"/>
                <a:gd name="T7" fmla="*/ 0 h 253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254" name="Freeform 125">
              <a:extLst>
                <a:ext uri="{FF2B5EF4-FFF2-40B4-BE49-F238E27FC236}">
                  <a16:creationId xmlns:a16="http://schemas.microsoft.com/office/drawing/2014/main" id="{8D12AA45-CFED-084A-B74C-A299F8140712}"/>
                </a:ext>
              </a:extLst>
            </p:cNvPr>
            <p:cNvSpPr>
              <a:spLocks/>
            </p:cNvSpPr>
            <p:nvPr/>
          </p:nvSpPr>
          <p:spPr bwMode="auto">
            <a:xfrm>
              <a:off x="5284" y="1640"/>
              <a:ext cx="263" cy="189"/>
            </a:xfrm>
            <a:custGeom>
              <a:avLst/>
              <a:gdLst>
                <a:gd name="T0" fmla="*/ 2 w 328"/>
                <a:gd name="T1" fmla="*/ 0 h 226"/>
                <a:gd name="T2" fmla="*/ 36 w 328"/>
                <a:gd name="T3" fmla="*/ 21 h 226"/>
                <a:gd name="T4" fmla="*/ 36 w 328"/>
                <a:gd name="T5" fmla="*/ 38 h 226"/>
                <a:gd name="T6" fmla="*/ 0 w 328"/>
                <a:gd name="T7" fmla="*/ 16 h 226"/>
                <a:gd name="T8" fmla="*/ 2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255" name="Rectangle 126">
              <a:extLst>
                <a:ext uri="{FF2B5EF4-FFF2-40B4-BE49-F238E27FC236}">
                  <a16:creationId xmlns:a16="http://schemas.microsoft.com/office/drawing/2014/main" id="{56E176FE-7110-C043-AC64-4C5F3D2E4792}"/>
                </a:ext>
              </a:extLst>
            </p:cNvPr>
            <p:cNvSpPr>
              <a:spLocks noChangeArrowheads="1"/>
            </p:cNvSpPr>
            <p:nvPr/>
          </p:nvSpPr>
          <p:spPr bwMode="auto">
            <a:xfrm>
              <a:off x="4214" y="696"/>
              <a:ext cx="592" cy="45"/>
            </a:xfrm>
            <a:prstGeom prst="rect">
              <a:avLst/>
            </a:prstGeom>
            <a:solidFill>
              <a:srgbClr val="000000"/>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grpSp>
          <p:nvGrpSpPr>
            <p:cNvPr id="256" name="Group 127">
              <a:extLst>
                <a:ext uri="{FF2B5EF4-FFF2-40B4-BE49-F238E27FC236}">
                  <a16:creationId xmlns:a16="http://schemas.microsoft.com/office/drawing/2014/main" id="{A3707B54-2470-3A4A-B09A-A776F4E8539D}"/>
                </a:ext>
              </a:extLst>
            </p:cNvPr>
            <p:cNvGrpSpPr>
              <a:grpSpLocks/>
            </p:cNvGrpSpPr>
            <p:nvPr/>
          </p:nvGrpSpPr>
          <p:grpSpPr bwMode="auto">
            <a:xfrm>
              <a:off x="4749" y="668"/>
              <a:ext cx="581" cy="145"/>
              <a:chOff x="614" y="2568"/>
              <a:chExt cx="725" cy="139"/>
            </a:xfrm>
          </p:grpSpPr>
          <p:sp>
            <p:nvSpPr>
              <p:cNvPr id="422" name="AutoShape 128">
                <a:extLst>
                  <a:ext uri="{FF2B5EF4-FFF2-40B4-BE49-F238E27FC236}">
                    <a16:creationId xmlns:a16="http://schemas.microsoft.com/office/drawing/2014/main" id="{C32686E6-B534-4B48-85B4-322123C24741}"/>
                  </a:ext>
                </a:extLst>
              </p:cNvPr>
              <p:cNvSpPr>
                <a:spLocks noChangeArrowheads="1"/>
              </p:cNvSpPr>
              <p:nvPr/>
            </p:nvSpPr>
            <p:spPr bwMode="auto">
              <a:xfrm>
                <a:off x="617" y="2566"/>
                <a:ext cx="721" cy="142"/>
              </a:xfrm>
              <a:prstGeom prst="roundRect">
                <a:avLst>
                  <a:gd name="adj" fmla="val 50000"/>
                </a:avLst>
              </a:prstGeom>
              <a:solidFill>
                <a:srgbClr val="000000"/>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
            <p:nvSpPr>
              <p:cNvPr id="423" name="AutoShape 129">
                <a:extLst>
                  <a:ext uri="{FF2B5EF4-FFF2-40B4-BE49-F238E27FC236}">
                    <a16:creationId xmlns:a16="http://schemas.microsoft.com/office/drawing/2014/main" id="{5846C4C5-19DD-E040-A465-B55F5E21A757}"/>
                  </a:ext>
                </a:extLst>
              </p:cNvPr>
              <p:cNvSpPr>
                <a:spLocks noChangeArrowheads="1"/>
              </p:cNvSpPr>
              <p:nvPr/>
            </p:nvSpPr>
            <p:spPr bwMode="auto">
              <a:xfrm>
                <a:off x="634" y="2581"/>
                <a:ext cx="688" cy="114"/>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grpSp>
        <p:sp>
          <p:nvSpPr>
            <p:cNvPr id="257" name="Rectangle 130">
              <a:extLst>
                <a:ext uri="{FF2B5EF4-FFF2-40B4-BE49-F238E27FC236}">
                  <a16:creationId xmlns:a16="http://schemas.microsoft.com/office/drawing/2014/main" id="{E24E2E97-8AA8-D94D-B792-C58D1DB2D334}"/>
                </a:ext>
              </a:extLst>
            </p:cNvPr>
            <p:cNvSpPr>
              <a:spLocks noChangeArrowheads="1"/>
            </p:cNvSpPr>
            <p:nvPr/>
          </p:nvSpPr>
          <p:spPr bwMode="auto">
            <a:xfrm>
              <a:off x="4221" y="1022"/>
              <a:ext cx="598" cy="45"/>
            </a:xfrm>
            <a:prstGeom prst="rect">
              <a:avLst/>
            </a:prstGeom>
            <a:solidFill>
              <a:srgbClr val="000000"/>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grpSp>
          <p:nvGrpSpPr>
            <p:cNvPr id="258" name="Group 131">
              <a:extLst>
                <a:ext uri="{FF2B5EF4-FFF2-40B4-BE49-F238E27FC236}">
                  <a16:creationId xmlns:a16="http://schemas.microsoft.com/office/drawing/2014/main" id="{01958DE7-9158-5C4A-975E-7090A73BD88C}"/>
                </a:ext>
              </a:extLst>
            </p:cNvPr>
            <p:cNvGrpSpPr>
              <a:grpSpLocks/>
            </p:cNvGrpSpPr>
            <p:nvPr/>
          </p:nvGrpSpPr>
          <p:grpSpPr bwMode="auto">
            <a:xfrm>
              <a:off x="4747" y="994"/>
              <a:ext cx="581" cy="134"/>
              <a:chOff x="614" y="2568"/>
              <a:chExt cx="725" cy="139"/>
            </a:xfrm>
          </p:grpSpPr>
          <p:sp>
            <p:nvSpPr>
              <p:cNvPr id="420" name="AutoShape 132">
                <a:extLst>
                  <a:ext uri="{FF2B5EF4-FFF2-40B4-BE49-F238E27FC236}">
                    <a16:creationId xmlns:a16="http://schemas.microsoft.com/office/drawing/2014/main" id="{0097250A-579E-714A-BB43-1775F7C45B3C}"/>
                  </a:ext>
                </a:extLst>
              </p:cNvPr>
              <p:cNvSpPr>
                <a:spLocks noChangeArrowheads="1"/>
              </p:cNvSpPr>
              <p:nvPr/>
            </p:nvSpPr>
            <p:spPr bwMode="auto">
              <a:xfrm>
                <a:off x="611" y="2567"/>
                <a:ext cx="730" cy="139"/>
              </a:xfrm>
              <a:prstGeom prst="roundRect">
                <a:avLst>
                  <a:gd name="adj" fmla="val 50000"/>
                </a:avLst>
              </a:prstGeom>
              <a:solidFill>
                <a:srgbClr val="000000"/>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
            <p:nvSpPr>
              <p:cNvPr id="421" name="AutoShape 133">
                <a:extLst>
                  <a:ext uri="{FF2B5EF4-FFF2-40B4-BE49-F238E27FC236}">
                    <a16:creationId xmlns:a16="http://schemas.microsoft.com/office/drawing/2014/main" id="{011ECBC9-4E9D-9949-BBD3-4E72A731A813}"/>
                  </a:ext>
                </a:extLst>
              </p:cNvPr>
              <p:cNvSpPr>
                <a:spLocks noChangeArrowheads="1"/>
              </p:cNvSpPr>
              <p:nvPr/>
            </p:nvSpPr>
            <p:spPr bwMode="auto">
              <a:xfrm>
                <a:off x="628" y="2582"/>
                <a:ext cx="696" cy="108"/>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grpSp>
        <p:sp>
          <p:nvSpPr>
            <p:cNvPr id="259" name="Rectangle 134">
              <a:extLst>
                <a:ext uri="{FF2B5EF4-FFF2-40B4-BE49-F238E27FC236}">
                  <a16:creationId xmlns:a16="http://schemas.microsoft.com/office/drawing/2014/main" id="{52385C15-71CF-0646-85DA-481C87C2251B}"/>
                </a:ext>
              </a:extLst>
            </p:cNvPr>
            <p:cNvSpPr>
              <a:spLocks noChangeArrowheads="1"/>
            </p:cNvSpPr>
            <p:nvPr/>
          </p:nvSpPr>
          <p:spPr bwMode="auto">
            <a:xfrm>
              <a:off x="4214" y="1356"/>
              <a:ext cx="598" cy="45"/>
            </a:xfrm>
            <a:prstGeom prst="rect">
              <a:avLst/>
            </a:prstGeom>
            <a:solidFill>
              <a:srgbClr val="000000"/>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
          <p:nvSpPr>
            <p:cNvPr id="260" name="Rectangle 135">
              <a:extLst>
                <a:ext uri="{FF2B5EF4-FFF2-40B4-BE49-F238E27FC236}">
                  <a16:creationId xmlns:a16="http://schemas.microsoft.com/office/drawing/2014/main" id="{E9AFAD7D-A0FD-3344-8D9C-D21DB7BED2D3}"/>
                </a:ext>
              </a:extLst>
            </p:cNvPr>
            <p:cNvSpPr>
              <a:spLocks noChangeArrowheads="1"/>
            </p:cNvSpPr>
            <p:nvPr/>
          </p:nvSpPr>
          <p:spPr bwMode="auto">
            <a:xfrm>
              <a:off x="4227" y="1653"/>
              <a:ext cx="598" cy="52"/>
            </a:xfrm>
            <a:prstGeom prst="rect">
              <a:avLst/>
            </a:prstGeom>
            <a:solidFill>
              <a:srgbClr val="000000"/>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grpSp>
          <p:nvGrpSpPr>
            <p:cNvPr id="261" name="Group 136">
              <a:extLst>
                <a:ext uri="{FF2B5EF4-FFF2-40B4-BE49-F238E27FC236}">
                  <a16:creationId xmlns:a16="http://schemas.microsoft.com/office/drawing/2014/main" id="{36701E94-39B0-BB4E-B8F9-B11ED62531B0}"/>
                </a:ext>
              </a:extLst>
            </p:cNvPr>
            <p:cNvGrpSpPr>
              <a:grpSpLocks/>
            </p:cNvGrpSpPr>
            <p:nvPr/>
          </p:nvGrpSpPr>
          <p:grpSpPr bwMode="auto">
            <a:xfrm>
              <a:off x="4735" y="1627"/>
              <a:ext cx="582" cy="151"/>
              <a:chOff x="614" y="2568"/>
              <a:chExt cx="725" cy="139"/>
            </a:xfrm>
          </p:grpSpPr>
          <p:sp>
            <p:nvSpPr>
              <p:cNvPr id="277" name="AutoShape 137">
                <a:extLst>
                  <a:ext uri="{FF2B5EF4-FFF2-40B4-BE49-F238E27FC236}">
                    <a16:creationId xmlns:a16="http://schemas.microsoft.com/office/drawing/2014/main" id="{2535A487-3992-6B4F-9D85-E297BC39036D}"/>
                  </a:ext>
                </a:extLst>
              </p:cNvPr>
              <p:cNvSpPr>
                <a:spLocks noChangeArrowheads="1"/>
              </p:cNvSpPr>
              <p:nvPr/>
            </p:nvSpPr>
            <p:spPr bwMode="auto">
              <a:xfrm>
                <a:off x="618" y="2571"/>
                <a:ext cx="720" cy="137"/>
              </a:xfrm>
              <a:prstGeom prst="roundRect">
                <a:avLst>
                  <a:gd name="adj" fmla="val 50000"/>
                </a:avLst>
              </a:prstGeom>
              <a:solidFill>
                <a:srgbClr val="000000"/>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
            <p:nvSpPr>
              <p:cNvPr id="419" name="AutoShape 138">
                <a:extLst>
                  <a:ext uri="{FF2B5EF4-FFF2-40B4-BE49-F238E27FC236}">
                    <a16:creationId xmlns:a16="http://schemas.microsoft.com/office/drawing/2014/main" id="{C55E1D44-7480-0442-A9DA-330FF7250538}"/>
                  </a:ext>
                </a:extLst>
              </p:cNvPr>
              <p:cNvSpPr>
                <a:spLocks noChangeArrowheads="1"/>
              </p:cNvSpPr>
              <p:nvPr/>
            </p:nvSpPr>
            <p:spPr bwMode="auto">
              <a:xfrm>
                <a:off x="635" y="2585"/>
                <a:ext cx="687" cy="109"/>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grpSp>
        <p:sp>
          <p:nvSpPr>
            <p:cNvPr id="262" name="Freeform 139">
              <a:extLst>
                <a:ext uri="{FF2B5EF4-FFF2-40B4-BE49-F238E27FC236}">
                  <a16:creationId xmlns:a16="http://schemas.microsoft.com/office/drawing/2014/main" id="{56DA20E3-D49F-444E-8D21-F715762F02DD}"/>
                </a:ext>
              </a:extLst>
            </p:cNvPr>
            <p:cNvSpPr>
              <a:spLocks/>
            </p:cNvSpPr>
            <p:nvPr/>
          </p:nvSpPr>
          <p:spPr bwMode="auto">
            <a:xfrm>
              <a:off x="5288" y="1354"/>
              <a:ext cx="263" cy="188"/>
            </a:xfrm>
            <a:custGeom>
              <a:avLst/>
              <a:gdLst>
                <a:gd name="T0" fmla="*/ 2 w 328"/>
                <a:gd name="T1" fmla="*/ 0 h 226"/>
                <a:gd name="T2" fmla="*/ 36 w 328"/>
                <a:gd name="T3" fmla="*/ 20 h 226"/>
                <a:gd name="T4" fmla="*/ 36 w 328"/>
                <a:gd name="T5" fmla="*/ 36 h 226"/>
                <a:gd name="T6" fmla="*/ 0 w 328"/>
                <a:gd name="T7" fmla="*/ 15 h 226"/>
                <a:gd name="T8" fmla="*/ 2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nvGrpSpPr>
            <p:cNvPr id="263" name="Group 140">
              <a:extLst>
                <a:ext uri="{FF2B5EF4-FFF2-40B4-BE49-F238E27FC236}">
                  <a16:creationId xmlns:a16="http://schemas.microsoft.com/office/drawing/2014/main" id="{350DC23D-91BA-0F49-A121-0BB6DA6FFB97}"/>
                </a:ext>
              </a:extLst>
            </p:cNvPr>
            <p:cNvGrpSpPr>
              <a:grpSpLocks/>
            </p:cNvGrpSpPr>
            <p:nvPr/>
          </p:nvGrpSpPr>
          <p:grpSpPr bwMode="auto">
            <a:xfrm>
              <a:off x="4739" y="1327"/>
              <a:ext cx="582" cy="139"/>
              <a:chOff x="614" y="2568"/>
              <a:chExt cx="725" cy="139"/>
            </a:xfrm>
          </p:grpSpPr>
          <p:sp>
            <p:nvSpPr>
              <p:cNvPr id="275" name="AutoShape 141">
                <a:extLst>
                  <a:ext uri="{FF2B5EF4-FFF2-40B4-BE49-F238E27FC236}">
                    <a16:creationId xmlns:a16="http://schemas.microsoft.com/office/drawing/2014/main" id="{B6F4CD24-7945-E141-8AE5-B72F07D79D0A}"/>
                  </a:ext>
                </a:extLst>
              </p:cNvPr>
              <p:cNvSpPr>
                <a:spLocks noChangeArrowheads="1"/>
              </p:cNvSpPr>
              <p:nvPr/>
            </p:nvSpPr>
            <p:spPr bwMode="auto">
              <a:xfrm>
                <a:off x="613" y="2568"/>
                <a:ext cx="728" cy="141"/>
              </a:xfrm>
              <a:prstGeom prst="roundRect">
                <a:avLst>
                  <a:gd name="adj" fmla="val 50000"/>
                </a:avLst>
              </a:prstGeom>
              <a:solidFill>
                <a:srgbClr val="000000"/>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
            <p:nvSpPr>
              <p:cNvPr id="276" name="AutoShape 142">
                <a:extLst>
                  <a:ext uri="{FF2B5EF4-FFF2-40B4-BE49-F238E27FC236}">
                    <a16:creationId xmlns:a16="http://schemas.microsoft.com/office/drawing/2014/main" id="{A13F2C2E-8E50-C242-BBFA-276B4503978A}"/>
                  </a:ext>
                </a:extLst>
              </p:cNvPr>
              <p:cNvSpPr>
                <a:spLocks noChangeArrowheads="1"/>
              </p:cNvSpPr>
              <p:nvPr/>
            </p:nvSpPr>
            <p:spPr bwMode="auto">
              <a:xfrm>
                <a:off x="630" y="2582"/>
                <a:ext cx="695" cy="111"/>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grpSp>
        <p:sp>
          <p:nvSpPr>
            <p:cNvPr id="264" name="Rectangle 143">
              <a:extLst>
                <a:ext uri="{FF2B5EF4-FFF2-40B4-BE49-F238E27FC236}">
                  <a16:creationId xmlns:a16="http://schemas.microsoft.com/office/drawing/2014/main" id="{C95C6BF7-C7DF-FB4E-BCA1-1C5F3CF4748B}"/>
                </a:ext>
              </a:extLst>
            </p:cNvPr>
            <p:cNvSpPr>
              <a:spLocks noChangeArrowheads="1"/>
            </p:cNvSpPr>
            <p:nvPr/>
          </p:nvSpPr>
          <p:spPr bwMode="auto">
            <a:xfrm>
              <a:off x="5249" y="429"/>
              <a:ext cx="67" cy="2292"/>
            </a:xfrm>
            <a:prstGeom prst="rect">
              <a:avLst/>
            </a:prstGeom>
            <a:gradFill rotWithShape="1">
              <a:gsLst>
                <a:gs pos="0">
                  <a:srgbClr val="333333"/>
                </a:gs>
                <a:gs pos="50000">
                  <a:srgbClr val="DDDDDD"/>
                </a:gs>
                <a:gs pos="100000">
                  <a:srgbClr val="333333"/>
                </a:gs>
              </a:gsLst>
              <a:lin ang="0" scaled="1"/>
            </a:gra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
          <p:nvSpPr>
            <p:cNvPr id="265" name="Freeform 144">
              <a:extLst>
                <a:ext uri="{FF2B5EF4-FFF2-40B4-BE49-F238E27FC236}">
                  <a16:creationId xmlns:a16="http://schemas.microsoft.com/office/drawing/2014/main" id="{E716E123-C485-CC44-A743-C9D7E94AF6B1}"/>
                </a:ext>
              </a:extLst>
            </p:cNvPr>
            <p:cNvSpPr>
              <a:spLocks/>
            </p:cNvSpPr>
            <p:nvPr/>
          </p:nvSpPr>
          <p:spPr bwMode="auto">
            <a:xfrm>
              <a:off x="5312" y="1007"/>
              <a:ext cx="237" cy="213"/>
            </a:xfrm>
            <a:custGeom>
              <a:avLst/>
              <a:gdLst>
                <a:gd name="T0" fmla="*/ 2 w 296"/>
                <a:gd name="T1" fmla="*/ 0 h 256"/>
                <a:gd name="T2" fmla="*/ 32 w 296"/>
                <a:gd name="T3" fmla="*/ 22 h 256"/>
                <a:gd name="T4" fmla="*/ 32 w 296"/>
                <a:gd name="T5" fmla="*/ 41 h 256"/>
                <a:gd name="T6" fmla="*/ 0 w 296"/>
                <a:gd name="T7" fmla="*/ 15 h 256"/>
                <a:gd name="T8" fmla="*/ 2 w 296"/>
                <a:gd name="T9" fmla="*/ 0 h 2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266" name="Freeform 145">
              <a:extLst>
                <a:ext uri="{FF2B5EF4-FFF2-40B4-BE49-F238E27FC236}">
                  <a16:creationId xmlns:a16="http://schemas.microsoft.com/office/drawing/2014/main" id="{8B36D081-D3B9-D34B-91B2-079B05D09143}"/>
                </a:ext>
              </a:extLst>
            </p:cNvPr>
            <p:cNvSpPr>
              <a:spLocks/>
            </p:cNvSpPr>
            <p:nvPr/>
          </p:nvSpPr>
          <p:spPr bwMode="auto">
            <a:xfrm>
              <a:off x="5315" y="680"/>
              <a:ext cx="244" cy="240"/>
            </a:xfrm>
            <a:custGeom>
              <a:avLst/>
              <a:gdLst>
                <a:gd name="T0" fmla="*/ 0 w 304"/>
                <a:gd name="T1" fmla="*/ 0 h 288"/>
                <a:gd name="T2" fmla="*/ 34 w 304"/>
                <a:gd name="T3" fmla="*/ 27 h 288"/>
                <a:gd name="T4" fmla="*/ 31 w 304"/>
                <a:gd name="T5" fmla="*/ 48 h 288"/>
                <a:gd name="T6" fmla="*/ 2 w 304"/>
                <a:gd name="T7" fmla="*/ 20 h 288"/>
                <a:gd name="T8" fmla="*/ 0 w 304"/>
                <a:gd name="T9" fmla="*/ 0 h 2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267" name="Oval 146">
              <a:extLst>
                <a:ext uri="{FF2B5EF4-FFF2-40B4-BE49-F238E27FC236}">
                  <a16:creationId xmlns:a16="http://schemas.microsoft.com/office/drawing/2014/main" id="{B32C0505-6B5E-5B45-9C22-ABAD0452C43F}"/>
                </a:ext>
              </a:extLst>
            </p:cNvPr>
            <p:cNvSpPr>
              <a:spLocks noChangeArrowheads="1"/>
            </p:cNvSpPr>
            <p:nvPr/>
          </p:nvSpPr>
          <p:spPr bwMode="auto">
            <a:xfrm>
              <a:off x="5518" y="2610"/>
              <a:ext cx="47" cy="96"/>
            </a:xfrm>
            <a:prstGeom prst="ellipse">
              <a:avLst/>
            </a:prstGeom>
            <a:solidFill>
              <a:srgbClr val="333333"/>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
          <p:nvSpPr>
            <p:cNvPr id="268" name="Freeform 147">
              <a:extLst>
                <a:ext uri="{FF2B5EF4-FFF2-40B4-BE49-F238E27FC236}">
                  <a16:creationId xmlns:a16="http://schemas.microsoft.com/office/drawing/2014/main" id="{30177E53-587A-9B45-9ECD-611B7CEB1E04}"/>
                </a:ext>
              </a:extLst>
            </p:cNvPr>
            <p:cNvSpPr>
              <a:spLocks/>
            </p:cNvSpPr>
            <p:nvPr/>
          </p:nvSpPr>
          <p:spPr bwMode="auto">
            <a:xfrm>
              <a:off x="5302" y="2614"/>
              <a:ext cx="245" cy="200"/>
            </a:xfrm>
            <a:custGeom>
              <a:avLst/>
              <a:gdLst>
                <a:gd name="T0" fmla="*/ 0 w 306"/>
                <a:gd name="T1" fmla="*/ 18 h 240"/>
                <a:gd name="T2" fmla="*/ 2 w 306"/>
                <a:gd name="T3" fmla="*/ 40 h 240"/>
                <a:gd name="T4" fmla="*/ 34 w 306"/>
                <a:gd name="T5" fmla="*/ 18 h 240"/>
                <a:gd name="T6" fmla="*/ 32 w 306"/>
                <a:gd name="T7" fmla="*/ 0 h 240"/>
                <a:gd name="T8" fmla="*/ 0 w 306"/>
                <a:gd name="T9" fmla="*/ 18 h 2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6" h="240">
                  <a:moveTo>
                    <a:pt x="0" y="106"/>
                  </a:moveTo>
                  <a:lnTo>
                    <a:pt x="2" y="240"/>
                  </a:lnTo>
                  <a:lnTo>
                    <a:pt x="306" y="110"/>
                  </a:lnTo>
                  <a:lnTo>
                    <a:pt x="300" y="0"/>
                  </a:lnTo>
                  <a:lnTo>
                    <a:pt x="0" y="106"/>
                  </a:lnTo>
                  <a:close/>
                </a:path>
              </a:pathLst>
            </a:custGeom>
            <a:solidFill>
              <a:srgbClr val="333333"/>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269" name="AutoShape 148">
              <a:extLst>
                <a:ext uri="{FF2B5EF4-FFF2-40B4-BE49-F238E27FC236}">
                  <a16:creationId xmlns:a16="http://schemas.microsoft.com/office/drawing/2014/main" id="{0DA2D2A9-124E-EB41-86B5-909A794DF763}"/>
                </a:ext>
              </a:extLst>
            </p:cNvPr>
            <p:cNvSpPr>
              <a:spLocks noChangeArrowheads="1"/>
            </p:cNvSpPr>
            <p:nvPr/>
          </p:nvSpPr>
          <p:spPr bwMode="auto">
            <a:xfrm>
              <a:off x="4140" y="2677"/>
              <a:ext cx="1196" cy="148"/>
            </a:xfrm>
            <a:prstGeom prst="roundRect">
              <a:avLst>
                <a:gd name="adj" fmla="val 50000"/>
              </a:avLst>
            </a:prstGeom>
            <a:solidFill>
              <a:srgbClr val="DDDDDD"/>
            </a:solidFill>
            <a:ln w="9525">
              <a:solidFill>
                <a:srgbClr val="000000"/>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
          <p:nvSpPr>
            <p:cNvPr id="270" name="AutoShape 149">
              <a:extLst>
                <a:ext uri="{FF2B5EF4-FFF2-40B4-BE49-F238E27FC236}">
                  <a16:creationId xmlns:a16="http://schemas.microsoft.com/office/drawing/2014/main" id="{CA5FFC73-D7D9-D240-94B8-900F51AC0C7D}"/>
                </a:ext>
              </a:extLst>
            </p:cNvPr>
            <p:cNvSpPr>
              <a:spLocks noChangeArrowheads="1"/>
            </p:cNvSpPr>
            <p:nvPr/>
          </p:nvSpPr>
          <p:spPr bwMode="auto">
            <a:xfrm>
              <a:off x="4207" y="2714"/>
              <a:ext cx="1069" cy="82"/>
            </a:xfrm>
            <a:prstGeom prst="roundRect">
              <a:avLst>
                <a:gd name="adj" fmla="val 50000"/>
              </a:avLst>
            </a:prstGeom>
            <a:gradFill rotWithShape="1">
              <a:gsLst>
                <a:gs pos="0">
                  <a:srgbClr val="000000"/>
                </a:gs>
                <a:gs pos="100000">
                  <a:srgbClr val="808080"/>
                </a:gs>
              </a:gsLst>
              <a:lin ang="0" scaled="1"/>
            </a:gradFill>
            <a:ln w="9525">
              <a:solidFill>
                <a:srgbClr val="000000"/>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
          <p:nvSpPr>
            <p:cNvPr id="271" name="Oval 150">
              <a:extLst>
                <a:ext uri="{FF2B5EF4-FFF2-40B4-BE49-F238E27FC236}">
                  <a16:creationId xmlns:a16="http://schemas.microsoft.com/office/drawing/2014/main" id="{EFC35150-3347-7042-80EB-A8781A361256}"/>
                </a:ext>
              </a:extLst>
            </p:cNvPr>
            <p:cNvSpPr>
              <a:spLocks noChangeArrowheads="1"/>
            </p:cNvSpPr>
            <p:nvPr/>
          </p:nvSpPr>
          <p:spPr bwMode="auto">
            <a:xfrm>
              <a:off x="4308" y="2380"/>
              <a:ext cx="155" cy="148"/>
            </a:xfrm>
            <a:prstGeom prst="ellipse">
              <a:avLst/>
            </a:prstGeom>
            <a:solidFill>
              <a:srgbClr val="33CC33"/>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
          <p:nvSpPr>
            <p:cNvPr id="272" name="Oval 151">
              <a:extLst>
                <a:ext uri="{FF2B5EF4-FFF2-40B4-BE49-F238E27FC236}">
                  <a16:creationId xmlns:a16="http://schemas.microsoft.com/office/drawing/2014/main" id="{EA2EA724-2820-AE47-8D84-09E997A6DDAA}"/>
                </a:ext>
              </a:extLst>
            </p:cNvPr>
            <p:cNvSpPr>
              <a:spLocks noChangeArrowheads="1"/>
            </p:cNvSpPr>
            <p:nvPr/>
          </p:nvSpPr>
          <p:spPr bwMode="auto">
            <a:xfrm>
              <a:off x="4483" y="2387"/>
              <a:ext cx="161" cy="141"/>
            </a:xfrm>
            <a:prstGeom prst="ellipse">
              <a:avLst/>
            </a:prstGeom>
            <a:solidFill>
              <a:srgbClr val="FF0000"/>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FF0000"/>
                </a:solidFill>
                <a:effectLst/>
                <a:uLnTx/>
                <a:uFillTx/>
                <a:latin typeface="Arial" charset="0"/>
                <a:ea typeface="ＭＳ Ｐゴシック" charset="0"/>
                <a:cs typeface="Arial" charset="0"/>
              </a:endParaRPr>
            </a:p>
          </p:txBody>
        </p:sp>
        <p:sp>
          <p:nvSpPr>
            <p:cNvPr id="273" name="Oval 152">
              <a:extLst>
                <a:ext uri="{FF2B5EF4-FFF2-40B4-BE49-F238E27FC236}">
                  <a16:creationId xmlns:a16="http://schemas.microsoft.com/office/drawing/2014/main" id="{27B270D9-EE2B-924F-8F2A-27B9EB6ABE98}"/>
                </a:ext>
              </a:extLst>
            </p:cNvPr>
            <p:cNvSpPr>
              <a:spLocks noChangeArrowheads="1"/>
            </p:cNvSpPr>
            <p:nvPr/>
          </p:nvSpPr>
          <p:spPr bwMode="auto">
            <a:xfrm>
              <a:off x="4664" y="2380"/>
              <a:ext cx="155" cy="141"/>
            </a:xfrm>
            <a:prstGeom prst="ellipse">
              <a:avLst/>
            </a:prstGeom>
            <a:solidFill>
              <a:srgbClr val="33CC33"/>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
          <p:nvSpPr>
            <p:cNvPr id="274" name="Rectangle 153">
              <a:extLst>
                <a:ext uri="{FF2B5EF4-FFF2-40B4-BE49-F238E27FC236}">
                  <a16:creationId xmlns:a16="http://schemas.microsoft.com/office/drawing/2014/main" id="{689F1C5E-1D85-0243-9E5E-0ABE340F97D1}"/>
                </a:ext>
              </a:extLst>
            </p:cNvPr>
            <p:cNvSpPr>
              <a:spLocks noChangeArrowheads="1"/>
            </p:cNvSpPr>
            <p:nvPr/>
          </p:nvSpPr>
          <p:spPr bwMode="auto">
            <a:xfrm>
              <a:off x="5061" y="1838"/>
              <a:ext cx="87" cy="757"/>
            </a:xfrm>
            <a:prstGeom prst="rect">
              <a:avLst/>
            </a:prstGeom>
            <a:solidFill>
              <a:srgbClr val="292929"/>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grpSp>
      <p:sp>
        <p:nvSpPr>
          <p:cNvPr id="74" name="Text Box 13">
            <a:extLst>
              <a:ext uri="{FF2B5EF4-FFF2-40B4-BE49-F238E27FC236}">
                <a16:creationId xmlns:a16="http://schemas.microsoft.com/office/drawing/2014/main" id="{5C657586-8C26-7645-A308-A162DA1C735B}"/>
              </a:ext>
            </a:extLst>
          </p:cNvPr>
          <p:cNvSpPr txBox="1">
            <a:spLocks noChangeArrowheads="1"/>
          </p:cNvSpPr>
          <p:nvPr/>
        </p:nvSpPr>
        <p:spPr bwMode="auto">
          <a:xfrm>
            <a:off x="374662" y="2181018"/>
            <a:ext cx="4209864" cy="261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prstClr val="black"/>
                </a:solidFill>
                <a:effectLst/>
                <a:uLnTx/>
                <a:uFillTx/>
                <a:latin typeface="Courier Std" panose="02070409020205020404" pitchFamily="49" charset="77"/>
                <a:ea typeface="ＭＳ Ｐゴシック" panose="020B0600070205080204" pitchFamily="34" charset="-128"/>
                <a:cs typeface="+mn-cs"/>
              </a:rPr>
              <a:t>clientSocket = socket(AF_INET, SOCK_STREAM)</a:t>
            </a:r>
          </a:p>
        </p:txBody>
      </p:sp>
      <p:sp>
        <p:nvSpPr>
          <p:cNvPr id="75" name="Text Box 5">
            <a:extLst>
              <a:ext uri="{FF2B5EF4-FFF2-40B4-BE49-F238E27FC236}">
                <a16:creationId xmlns:a16="http://schemas.microsoft.com/office/drawing/2014/main" id="{1D57F3DF-BFA3-284D-8B9A-ADD3873D3BB3}"/>
              </a:ext>
            </a:extLst>
          </p:cNvPr>
          <p:cNvSpPr txBox="1">
            <a:spLocks noChangeArrowheads="1"/>
          </p:cNvSpPr>
          <p:nvPr/>
        </p:nvSpPr>
        <p:spPr bwMode="auto">
          <a:xfrm>
            <a:off x="7821898" y="1651172"/>
            <a:ext cx="4461478" cy="1046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prstClr val="black"/>
                </a:solidFill>
                <a:effectLst/>
                <a:uLnTx/>
                <a:uFillTx/>
                <a:latin typeface="Courier Std" panose="02070409020205020404" pitchFamily="49" charset="77"/>
                <a:ea typeface="ＭＳ Ｐゴシック" panose="020B0600070205080204" pitchFamily="34" charset="-128"/>
                <a:cs typeface="+mn-cs"/>
              </a:rPr>
              <a:t>serverSocket = socket(AF_INET,SOCK_STREAM)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prstClr val="black"/>
                </a:solidFill>
                <a:effectLst/>
                <a:uLnTx/>
                <a:uFillTx/>
                <a:latin typeface="Courier Std" panose="02070409020205020404" pitchFamily="49" charset="77"/>
                <a:ea typeface="ＭＳ Ｐゴシック" panose="020B0600070205080204" pitchFamily="34" charset="-128"/>
                <a:cs typeface="+mn-cs"/>
              </a:rPr>
              <a:t>serverSocket.bind((‘’,serverPort))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prstClr val="black"/>
                </a:solidFill>
                <a:effectLst/>
                <a:uLnTx/>
                <a:uFillTx/>
                <a:latin typeface="Courier Std" panose="02070409020205020404" pitchFamily="49" charset="77"/>
                <a:ea typeface="ＭＳ Ｐゴシック" panose="020B0600070205080204" pitchFamily="34" charset="-128"/>
                <a:cs typeface="+mn-cs"/>
              </a:rPr>
              <a:t>serverSocket.listen(1)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prstClr val="black"/>
                </a:solidFill>
                <a:effectLst/>
                <a:uLnTx/>
                <a:uFillTx/>
                <a:latin typeface="Courier Std" panose="02070409020205020404" pitchFamily="49" charset="77"/>
                <a:ea typeface="ＭＳ Ｐゴシック" panose="020B0600070205080204" pitchFamily="34" charset="-128"/>
                <a:cs typeface="+mn-cs"/>
              </a:rPr>
              <a:t>connectionSocket, addr = serverSocket.accept()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77" name="Text Box 13">
            <a:extLst>
              <a:ext uri="{FF2B5EF4-FFF2-40B4-BE49-F238E27FC236}">
                <a16:creationId xmlns:a16="http://schemas.microsoft.com/office/drawing/2014/main" id="{85BB3488-0F19-2446-9F3D-0FF3F2E5F4DB}"/>
              </a:ext>
            </a:extLst>
          </p:cNvPr>
          <p:cNvSpPr txBox="1">
            <a:spLocks noChangeArrowheads="1"/>
          </p:cNvSpPr>
          <p:nvPr/>
        </p:nvSpPr>
        <p:spPr bwMode="auto">
          <a:xfrm>
            <a:off x="276543" y="2694832"/>
            <a:ext cx="4433244" cy="263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prstClr val="black"/>
                </a:solidFill>
                <a:effectLst/>
                <a:uLnTx/>
                <a:uFillTx/>
                <a:latin typeface="Courier Std" panose="02070409020205020404" pitchFamily="49" charset="77"/>
                <a:ea typeface="ＭＳ Ｐゴシック" panose="020B0600070205080204" pitchFamily="34" charset="-128"/>
                <a:cs typeface="+mn-cs"/>
              </a:rPr>
              <a:t>clientSocket.connect((serverName,serverPort))</a:t>
            </a:r>
          </a:p>
        </p:txBody>
      </p:sp>
      <p:sp>
        <p:nvSpPr>
          <p:cNvPr id="76" name="Slide Number Placeholder 2">
            <a:extLst>
              <a:ext uri="{FF2B5EF4-FFF2-40B4-BE49-F238E27FC236}">
                <a16:creationId xmlns:a16="http://schemas.microsoft.com/office/drawing/2014/main" id="{86E89225-4B9A-C747-8672-752709ED8105}"/>
              </a:ext>
            </a:extLst>
          </p:cNvPr>
          <p:cNvSpPr>
            <a:spLocks noGrp="1"/>
          </p:cNvSpPr>
          <p:nvPr>
            <p:ph type="sldNum" sz="quarter" idx="4"/>
          </p:nvPr>
        </p:nvSpPr>
        <p:spPr>
          <a:xfrm>
            <a:off x="9219616" y="6443089"/>
            <a:ext cx="2743200" cy="365125"/>
          </a:xfrm>
        </p:spPr>
        <p:txBody>
          <a:bodyPr/>
          <a:lstStyle/>
          <a:p>
            <a:r>
              <a:rPr lang="en-US" dirty="0"/>
              <a:t>Transport Layer: 3-</a:t>
            </a:r>
            <a:fld id="{C4204591-24BD-A542-B9D5-F8D8A88D2FEE}" type="slidenum">
              <a:rPr lang="en-US" smtClean="0"/>
              <a:pPr/>
              <a:t>25</a:t>
            </a:fld>
            <a:endParaRPr lang="en-US" dirty="0"/>
          </a:p>
        </p:txBody>
      </p:sp>
      <p:sp>
        <p:nvSpPr>
          <p:cNvPr id="3" name="TextBox 2">
            <a:extLst>
              <a:ext uri="{FF2B5EF4-FFF2-40B4-BE49-F238E27FC236}">
                <a16:creationId xmlns:a16="http://schemas.microsoft.com/office/drawing/2014/main" id="{2B3CF642-ED4E-661E-7D36-42135290C0C2}"/>
              </a:ext>
            </a:extLst>
          </p:cNvPr>
          <p:cNvSpPr txBox="1"/>
          <p:nvPr/>
        </p:nvSpPr>
        <p:spPr>
          <a:xfrm>
            <a:off x="327014" y="5846192"/>
            <a:ext cx="6157391" cy="923330"/>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pPr algn="l">
              <a:buFont typeface="+mj-lt"/>
              <a:buAutoNum type="arabicPeriod"/>
            </a:pPr>
            <a:r>
              <a:rPr lang="en-GB" b="0" i="0" dirty="0">
                <a:effectLst/>
                <a:latin typeface="__fkGroteskNeue_598ab8"/>
              </a:rPr>
              <a:t> It allows both parties to </a:t>
            </a:r>
            <a:r>
              <a:rPr lang="en-US" altLang="zh-CN" b="0" i="0" dirty="0">
                <a:effectLst/>
                <a:latin typeface="__fkGroteskNeue_598ab8"/>
              </a:rPr>
              <a:t>s</a:t>
            </a:r>
            <a:r>
              <a:rPr lang="en-GB" b="0" i="0" dirty="0" err="1">
                <a:effectLst/>
                <a:latin typeface="__fkGroteskNeue_598ab8"/>
              </a:rPr>
              <a:t>ynchronize</a:t>
            </a:r>
            <a:r>
              <a:rPr lang="en-GB" b="0" i="0" dirty="0">
                <a:effectLst/>
                <a:latin typeface="__fkGroteskNeue_598ab8"/>
              </a:rPr>
              <a:t> their sequence numbers</a:t>
            </a:r>
          </a:p>
          <a:p>
            <a:pPr algn="l">
              <a:buFont typeface="+mj-lt"/>
              <a:buAutoNum type="arabicPeriod"/>
            </a:pPr>
            <a:r>
              <a:rPr lang="en-GB" b="0" i="0" dirty="0">
                <a:effectLst/>
                <a:latin typeface="__fkGroteskNeue_598ab8"/>
              </a:rPr>
              <a:t> Confirm that both sides are ready for data transfer</a:t>
            </a:r>
          </a:p>
          <a:p>
            <a:pPr algn="l">
              <a:buFont typeface="+mj-lt"/>
              <a:buAutoNum type="arabicPeriod"/>
            </a:pPr>
            <a:r>
              <a:rPr lang="en-GB" b="0" i="0" dirty="0">
                <a:effectLst/>
                <a:latin typeface="__fkGroteskNeue_598ab8"/>
              </a:rPr>
              <a:t> Agree on initial parameters for the connection</a:t>
            </a:r>
          </a:p>
        </p:txBody>
      </p:sp>
      <p:sp>
        <p:nvSpPr>
          <p:cNvPr id="4" name="TextBox 3">
            <a:extLst>
              <a:ext uri="{FF2B5EF4-FFF2-40B4-BE49-F238E27FC236}">
                <a16:creationId xmlns:a16="http://schemas.microsoft.com/office/drawing/2014/main" id="{2FAB5ACC-2EB4-D9C1-A3E6-69182A6E4BE6}"/>
              </a:ext>
            </a:extLst>
          </p:cNvPr>
          <p:cNvSpPr txBox="1"/>
          <p:nvPr/>
        </p:nvSpPr>
        <p:spPr>
          <a:xfrm>
            <a:off x="10159363" y="56151"/>
            <a:ext cx="1959639" cy="523220"/>
          </a:xfrm>
          <a:prstGeom prst="rect">
            <a:avLst/>
          </a:prstGeom>
          <a:ln w="38100"/>
        </p:spPr>
        <p:style>
          <a:lnRef idx="2">
            <a:schemeClr val="accent2">
              <a:shade val="15000"/>
            </a:schemeClr>
          </a:lnRef>
          <a:fillRef idx="1">
            <a:schemeClr val="accent2"/>
          </a:fillRef>
          <a:effectRef idx="0">
            <a:schemeClr val="accent2"/>
          </a:effectRef>
          <a:fontRef idx="minor">
            <a:schemeClr val="lt1"/>
          </a:fontRef>
        </p:style>
        <p:txBody>
          <a:bodyPr wrap="none" rtlCol="0">
            <a:spAutoFit/>
          </a:bodyPr>
          <a:lstStyle/>
          <a:p>
            <a:r>
              <a:rPr lang="en-US" sz="2800" dirty="0"/>
              <a:t>IMPORTANT</a:t>
            </a:r>
            <a:endParaRPr lang="en-SE" sz="2800" dirty="0"/>
          </a:p>
        </p:txBody>
      </p:sp>
    </p:spTree>
    <p:extLst>
      <p:ext uri="{BB962C8B-B14F-4D97-AF65-F5344CB8AC3E}">
        <p14:creationId xmlns:p14="http://schemas.microsoft.com/office/powerpoint/2010/main" val="104233165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16"/>
                                        </p:tgtEl>
                                        <p:attrNameLst>
                                          <p:attrName>style.visibility</p:attrName>
                                        </p:attrNameLst>
                                      </p:cBhvr>
                                      <p:to>
                                        <p:strVal val="visible"/>
                                      </p:to>
                                    </p:set>
                                    <p:animEffect transition="in" filter="wipe(left)">
                                      <p:cBhvr>
                                        <p:cTn id="7" dur="500"/>
                                        <p:tgtEl>
                                          <p:spTgt spid="216"/>
                                        </p:tgtEl>
                                      </p:cBhvr>
                                    </p:animEffect>
                                  </p:childTnLst>
                                </p:cTn>
                              </p:par>
                              <p:par>
                                <p:cTn id="8" presetID="22" presetClass="entr" presetSubtype="1" fill="hold" nodeType="withEffect">
                                  <p:stCondLst>
                                    <p:cond delay="0"/>
                                  </p:stCondLst>
                                  <p:childTnLst>
                                    <p:set>
                                      <p:cBhvr>
                                        <p:cTn id="9" dur="1" fill="hold">
                                          <p:stCondLst>
                                            <p:cond delay="0"/>
                                          </p:stCondLst>
                                        </p:cTn>
                                        <p:tgtEl>
                                          <p:spTgt spid="234"/>
                                        </p:tgtEl>
                                        <p:attrNameLst>
                                          <p:attrName>style.visibility</p:attrName>
                                        </p:attrNameLst>
                                      </p:cBhvr>
                                      <p:to>
                                        <p:strVal val="visible"/>
                                      </p:to>
                                    </p:set>
                                    <p:animEffect transition="in" filter="wipe(up)">
                                      <p:cBhvr>
                                        <p:cTn id="10" dur="500"/>
                                        <p:tgtEl>
                                          <p:spTgt spid="234"/>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77"/>
                                        </p:tgtEl>
                                        <p:attrNameLst>
                                          <p:attrName>style.visibility</p:attrName>
                                        </p:attrNameLst>
                                      </p:cBhvr>
                                      <p:to>
                                        <p:strVal val="visible"/>
                                      </p:to>
                                    </p:set>
                                    <p:animEffect transition="in" filter="dissolve">
                                      <p:cBhvr>
                                        <p:cTn id="13" dur="500"/>
                                        <p:tgtEl>
                                          <p:spTgt spid="77"/>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nodeType="clickEffect">
                                  <p:stCondLst>
                                    <p:cond delay="0"/>
                                  </p:stCondLst>
                                  <p:childTnLst>
                                    <p:set>
                                      <p:cBhvr>
                                        <p:cTn id="17" dur="1" fill="hold">
                                          <p:stCondLst>
                                            <p:cond delay="0"/>
                                          </p:stCondLst>
                                        </p:cTn>
                                        <p:tgtEl>
                                          <p:spTgt spid="240"/>
                                        </p:tgtEl>
                                        <p:attrNameLst>
                                          <p:attrName>style.visibility</p:attrName>
                                        </p:attrNameLst>
                                      </p:cBhvr>
                                      <p:to>
                                        <p:strVal val="visible"/>
                                      </p:to>
                                    </p:set>
                                    <p:animEffect transition="in" filter="wipe(up)">
                                      <p:cBhvr>
                                        <p:cTn id="18" dur="500"/>
                                        <p:tgtEl>
                                          <p:spTgt spid="240"/>
                                        </p:tgtEl>
                                      </p:cBhvr>
                                    </p:animEffect>
                                  </p:childTnLst>
                                </p:cTn>
                              </p:par>
                              <p:par>
                                <p:cTn id="19" presetID="22" presetClass="entr" presetSubtype="2" fill="hold" nodeType="withEffect">
                                  <p:stCondLst>
                                    <p:cond delay="0"/>
                                  </p:stCondLst>
                                  <p:childTnLst>
                                    <p:set>
                                      <p:cBhvr>
                                        <p:cTn id="20" dur="1" fill="hold">
                                          <p:stCondLst>
                                            <p:cond delay="0"/>
                                          </p:stCondLst>
                                        </p:cTn>
                                        <p:tgtEl>
                                          <p:spTgt spid="223"/>
                                        </p:tgtEl>
                                        <p:attrNameLst>
                                          <p:attrName>style.visibility</p:attrName>
                                        </p:attrNameLst>
                                      </p:cBhvr>
                                      <p:to>
                                        <p:strVal val="visible"/>
                                      </p:to>
                                    </p:set>
                                    <p:animEffect transition="in" filter="wipe(right)">
                                      <p:cBhvr>
                                        <p:cTn id="21" dur="500"/>
                                        <p:tgtEl>
                                          <p:spTgt spid="223"/>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228"/>
                                        </p:tgtEl>
                                        <p:attrNameLst>
                                          <p:attrName>style.visibility</p:attrName>
                                        </p:attrNameLst>
                                      </p:cBhvr>
                                      <p:to>
                                        <p:strVal val="visible"/>
                                      </p:to>
                                    </p:set>
                                    <p:animEffect transition="in" filter="wipe(left)">
                                      <p:cBhvr>
                                        <p:cTn id="26" dur="500"/>
                                        <p:tgtEl>
                                          <p:spTgt spid="228"/>
                                        </p:tgtEl>
                                      </p:cBhvr>
                                    </p:animEffect>
                                  </p:childTnLst>
                                </p:cTn>
                              </p:par>
                              <p:par>
                                <p:cTn id="27" presetID="22" presetClass="entr" presetSubtype="1" fill="hold" nodeType="withEffect">
                                  <p:stCondLst>
                                    <p:cond delay="0"/>
                                  </p:stCondLst>
                                  <p:childTnLst>
                                    <p:set>
                                      <p:cBhvr>
                                        <p:cTn id="28" dur="1" fill="hold">
                                          <p:stCondLst>
                                            <p:cond delay="0"/>
                                          </p:stCondLst>
                                        </p:cTn>
                                        <p:tgtEl>
                                          <p:spTgt spid="237"/>
                                        </p:tgtEl>
                                        <p:attrNameLst>
                                          <p:attrName>style.visibility</p:attrName>
                                        </p:attrNameLst>
                                      </p:cBhvr>
                                      <p:to>
                                        <p:strVal val="visible"/>
                                      </p:to>
                                    </p:set>
                                    <p:animEffect transition="in" filter="wipe(up)">
                                      <p:cBhvr>
                                        <p:cTn id="29" dur="500"/>
                                        <p:tgtEl>
                                          <p:spTgt spid="237"/>
                                        </p:tgtEl>
                                      </p:cBhvr>
                                    </p:animEffect>
                                  </p:childTnLst>
                                </p:cTn>
                              </p:par>
                            </p:childTnLst>
                          </p:cTn>
                        </p:par>
                        <p:par>
                          <p:cTn id="30" fill="hold">
                            <p:stCondLst>
                              <p:cond delay="500"/>
                            </p:stCondLst>
                            <p:childTnLst>
                              <p:par>
                                <p:cTn id="31" presetID="22" presetClass="entr" presetSubtype="1" fill="hold" grpId="0" nodeType="afterEffect">
                                  <p:stCondLst>
                                    <p:cond delay="0"/>
                                  </p:stCondLst>
                                  <p:childTnLst>
                                    <p:set>
                                      <p:cBhvr>
                                        <p:cTn id="32" dur="1" fill="hold">
                                          <p:stCondLst>
                                            <p:cond delay="0"/>
                                          </p:stCondLst>
                                        </p:cTn>
                                        <p:tgtEl>
                                          <p:spTgt spid="222"/>
                                        </p:tgtEl>
                                        <p:attrNameLst>
                                          <p:attrName>style.visibility</p:attrName>
                                        </p:attrNameLst>
                                      </p:cBhvr>
                                      <p:to>
                                        <p:strVal val="visible"/>
                                      </p:to>
                                    </p:set>
                                    <p:animEffect transition="in" filter="wipe(up)">
                                      <p:cBhvr>
                                        <p:cTn id="33" dur="500"/>
                                        <p:tgtEl>
                                          <p:spTgt spid="222"/>
                                        </p:tgtEl>
                                      </p:cBhvr>
                                    </p:animEffect>
                                  </p:childTnLst>
                                </p:cTn>
                              </p:par>
                              <p:par>
                                <p:cTn id="34" presetID="22" presetClass="entr" presetSubtype="1" fill="hold" nodeType="withEffect">
                                  <p:stCondLst>
                                    <p:cond delay="0"/>
                                  </p:stCondLst>
                                  <p:childTnLst>
                                    <p:set>
                                      <p:cBhvr>
                                        <p:cTn id="35" dur="1" fill="hold">
                                          <p:stCondLst>
                                            <p:cond delay="0"/>
                                          </p:stCondLst>
                                        </p:cTn>
                                        <p:tgtEl>
                                          <p:spTgt spid="243"/>
                                        </p:tgtEl>
                                        <p:attrNameLst>
                                          <p:attrName>style.visibility</p:attrName>
                                        </p:attrNameLst>
                                      </p:cBhvr>
                                      <p:to>
                                        <p:strVal val="visible"/>
                                      </p:to>
                                    </p:set>
                                    <p:animEffect transition="in" filter="wipe(up)">
                                      <p:cBhvr>
                                        <p:cTn id="36" dur="500"/>
                                        <p:tgtEl>
                                          <p:spTgt spid="2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2" grpId="0"/>
      <p:bldP spid="7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8690" y="289325"/>
            <a:ext cx="11393310" cy="894622"/>
          </a:xfrm>
        </p:spPr>
        <p:txBody>
          <a:bodyPr>
            <a:normAutofit/>
          </a:bodyPr>
          <a:lstStyle/>
          <a:p>
            <a:r>
              <a:rPr lang="en-US" sz="4800" dirty="0"/>
              <a:t>A human 3-way handshake protocol</a:t>
            </a:r>
            <a:endParaRPr lang="en-US" sz="4400" b="0" dirty="0"/>
          </a:p>
        </p:txBody>
      </p:sp>
      <p:pic>
        <p:nvPicPr>
          <p:cNvPr id="4" name="Picture 3" descr="A pile of snow&#10;&#10;Description automatically generated">
            <a:extLst>
              <a:ext uri="{FF2B5EF4-FFF2-40B4-BE49-F238E27FC236}">
                <a16:creationId xmlns:a16="http://schemas.microsoft.com/office/drawing/2014/main" id="{E63D2048-06F6-874E-A18A-05CFDA61C6A2}"/>
              </a:ext>
            </a:extLst>
          </p:cNvPr>
          <p:cNvPicPr>
            <a:picLocks noChangeAspect="1"/>
          </p:cNvPicPr>
          <p:nvPr/>
        </p:nvPicPr>
        <p:blipFill>
          <a:blip r:embed="rId3"/>
          <a:stretch>
            <a:fillRect/>
          </a:stretch>
        </p:blipFill>
        <p:spPr>
          <a:xfrm>
            <a:off x="1750251" y="1530219"/>
            <a:ext cx="8358252" cy="5472528"/>
          </a:xfrm>
          <a:prstGeom prst="rect">
            <a:avLst/>
          </a:prstGeom>
        </p:spPr>
      </p:pic>
      <p:grpSp>
        <p:nvGrpSpPr>
          <p:cNvPr id="9" name="Group 8">
            <a:extLst>
              <a:ext uri="{FF2B5EF4-FFF2-40B4-BE49-F238E27FC236}">
                <a16:creationId xmlns:a16="http://schemas.microsoft.com/office/drawing/2014/main" id="{3F1282CE-CF66-EE4E-B4A8-587BD1E81F39}"/>
              </a:ext>
            </a:extLst>
          </p:cNvPr>
          <p:cNvGrpSpPr/>
          <p:nvPr/>
        </p:nvGrpSpPr>
        <p:grpSpPr>
          <a:xfrm>
            <a:off x="6538586" y="2065751"/>
            <a:ext cx="1730667" cy="612648"/>
            <a:chOff x="6538586" y="2065751"/>
            <a:chExt cx="1730667" cy="612648"/>
          </a:xfrm>
        </p:grpSpPr>
        <p:sp>
          <p:nvSpPr>
            <p:cNvPr id="5" name="Rounded Rectangular Callout 4">
              <a:extLst>
                <a:ext uri="{FF2B5EF4-FFF2-40B4-BE49-F238E27FC236}">
                  <a16:creationId xmlns:a16="http://schemas.microsoft.com/office/drawing/2014/main" id="{3CAF74F1-7DAE-DA49-A56B-F6F58EAC0B3D}"/>
                </a:ext>
              </a:extLst>
            </p:cNvPr>
            <p:cNvSpPr/>
            <p:nvPr/>
          </p:nvSpPr>
          <p:spPr>
            <a:xfrm>
              <a:off x="6551111" y="2065751"/>
              <a:ext cx="1672748" cy="612648"/>
            </a:xfrm>
            <a:prstGeom prst="wedgeRoundRectCallout">
              <a:avLst>
                <a:gd name="adj1" fmla="val 54830"/>
                <a:gd name="adj2" fmla="val 429311"/>
                <a:gd name="adj3" fmla="val 1666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6" name="TextBox 5">
              <a:extLst>
                <a:ext uri="{FF2B5EF4-FFF2-40B4-BE49-F238E27FC236}">
                  <a16:creationId xmlns:a16="http://schemas.microsoft.com/office/drawing/2014/main" id="{1EBBA823-6C58-6A44-A2FF-F652E9B2671F}"/>
                </a:ext>
              </a:extLst>
            </p:cNvPr>
            <p:cNvSpPr txBox="1"/>
            <p:nvPr/>
          </p:nvSpPr>
          <p:spPr>
            <a:xfrm>
              <a:off x="6538586" y="2153433"/>
              <a:ext cx="1730667"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1. On belay?</a:t>
              </a:r>
            </a:p>
          </p:txBody>
        </p:sp>
      </p:grpSp>
      <p:sp>
        <p:nvSpPr>
          <p:cNvPr id="7" name="Rectangle 6">
            <a:extLst>
              <a:ext uri="{FF2B5EF4-FFF2-40B4-BE49-F238E27FC236}">
                <a16:creationId xmlns:a16="http://schemas.microsoft.com/office/drawing/2014/main" id="{CB827F8F-A1CF-B74C-ACC4-ECEAAE61D0B0}"/>
              </a:ext>
            </a:extLst>
          </p:cNvPr>
          <p:cNvSpPr/>
          <p:nvPr/>
        </p:nvSpPr>
        <p:spPr>
          <a:xfrm>
            <a:off x="1640908" y="5812076"/>
            <a:ext cx="10459233" cy="12776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grpSp>
        <p:nvGrpSpPr>
          <p:cNvPr id="10" name="Group 9">
            <a:extLst>
              <a:ext uri="{FF2B5EF4-FFF2-40B4-BE49-F238E27FC236}">
                <a16:creationId xmlns:a16="http://schemas.microsoft.com/office/drawing/2014/main" id="{305210F9-A841-2C44-B9F0-E355CF305198}"/>
              </a:ext>
            </a:extLst>
          </p:cNvPr>
          <p:cNvGrpSpPr/>
          <p:nvPr/>
        </p:nvGrpSpPr>
        <p:grpSpPr>
          <a:xfrm>
            <a:off x="5814165" y="3280776"/>
            <a:ext cx="1672748" cy="612648"/>
            <a:chOff x="5814165" y="3280776"/>
            <a:chExt cx="1672748" cy="612648"/>
          </a:xfrm>
        </p:grpSpPr>
        <p:sp>
          <p:nvSpPr>
            <p:cNvPr id="78" name="Rounded Rectangular Callout 77">
              <a:extLst>
                <a:ext uri="{FF2B5EF4-FFF2-40B4-BE49-F238E27FC236}">
                  <a16:creationId xmlns:a16="http://schemas.microsoft.com/office/drawing/2014/main" id="{C4B444F3-2C14-474E-8B61-1E282DE03385}"/>
                </a:ext>
              </a:extLst>
            </p:cNvPr>
            <p:cNvSpPr/>
            <p:nvPr/>
          </p:nvSpPr>
          <p:spPr>
            <a:xfrm>
              <a:off x="5814165" y="3280776"/>
              <a:ext cx="1672748" cy="612648"/>
            </a:xfrm>
            <a:prstGeom prst="wedgeRoundRectCallout">
              <a:avLst>
                <a:gd name="adj1" fmla="val -120395"/>
                <a:gd name="adj2" fmla="val -120679"/>
                <a:gd name="adj3" fmla="val 1666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79" name="TextBox 78">
              <a:extLst>
                <a:ext uri="{FF2B5EF4-FFF2-40B4-BE49-F238E27FC236}">
                  <a16:creationId xmlns:a16="http://schemas.microsoft.com/office/drawing/2014/main" id="{7B59616D-98BC-2340-969B-E8EFA3D4DA5A}"/>
                </a:ext>
              </a:extLst>
            </p:cNvPr>
            <p:cNvSpPr txBox="1"/>
            <p:nvPr/>
          </p:nvSpPr>
          <p:spPr>
            <a:xfrm>
              <a:off x="5826690" y="3332968"/>
              <a:ext cx="1628074"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2. Belay on.</a:t>
              </a:r>
            </a:p>
          </p:txBody>
        </p:sp>
      </p:grpSp>
      <p:grpSp>
        <p:nvGrpSpPr>
          <p:cNvPr id="11" name="Group 10">
            <a:extLst>
              <a:ext uri="{FF2B5EF4-FFF2-40B4-BE49-F238E27FC236}">
                <a16:creationId xmlns:a16="http://schemas.microsoft.com/office/drawing/2014/main" id="{E943AF12-B0EB-4F44-91E7-681492934EEA}"/>
              </a:ext>
            </a:extLst>
          </p:cNvPr>
          <p:cNvGrpSpPr/>
          <p:nvPr/>
        </p:nvGrpSpPr>
        <p:grpSpPr>
          <a:xfrm>
            <a:off x="8321457" y="3646119"/>
            <a:ext cx="1695712" cy="612648"/>
            <a:chOff x="8321457" y="3646119"/>
            <a:chExt cx="1695712" cy="612648"/>
          </a:xfrm>
        </p:grpSpPr>
        <p:sp>
          <p:nvSpPr>
            <p:cNvPr id="80" name="Rounded Rectangular Callout 79">
              <a:extLst>
                <a:ext uri="{FF2B5EF4-FFF2-40B4-BE49-F238E27FC236}">
                  <a16:creationId xmlns:a16="http://schemas.microsoft.com/office/drawing/2014/main" id="{8B23EB90-C1E0-D44A-8B27-62175510872C}"/>
                </a:ext>
              </a:extLst>
            </p:cNvPr>
            <p:cNvSpPr/>
            <p:nvPr/>
          </p:nvSpPr>
          <p:spPr>
            <a:xfrm>
              <a:off x="8344421" y="3646119"/>
              <a:ext cx="1672748" cy="612648"/>
            </a:xfrm>
            <a:prstGeom prst="wedgeRoundRectCallout">
              <a:avLst>
                <a:gd name="adj1" fmla="val -44764"/>
                <a:gd name="adj2" fmla="val 169650"/>
                <a:gd name="adj3" fmla="val 1666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81" name="TextBox 80">
              <a:extLst>
                <a:ext uri="{FF2B5EF4-FFF2-40B4-BE49-F238E27FC236}">
                  <a16:creationId xmlns:a16="http://schemas.microsoft.com/office/drawing/2014/main" id="{35F183B7-733D-694A-B964-309D0B0097B1}"/>
                </a:ext>
              </a:extLst>
            </p:cNvPr>
            <p:cNvSpPr txBox="1"/>
            <p:nvPr/>
          </p:nvSpPr>
          <p:spPr>
            <a:xfrm>
              <a:off x="8321457" y="3710836"/>
              <a:ext cx="1651414"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3. Climbing.</a:t>
              </a:r>
            </a:p>
          </p:txBody>
        </p:sp>
      </p:grpSp>
      <p:sp>
        <p:nvSpPr>
          <p:cNvPr id="14" name="Slide Number Placeholder 2">
            <a:extLst>
              <a:ext uri="{FF2B5EF4-FFF2-40B4-BE49-F238E27FC236}">
                <a16:creationId xmlns:a16="http://schemas.microsoft.com/office/drawing/2014/main" id="{41298F7A-0643-9F47-8207-6B139EFB88BE}"/>
              </a:ext>
            </a:extLst>
          </p:cNvPr>
          <p:cNvSpPr>
            <a:spLocks noGrp="1"/>
          </p:cNvSpPr>
          <p:nvPr>
            <p:ph type="sldNum" sz="quarter" idx="4"/>
          </p:nvPr>
        </p:nvSpPr>
        <p:spPr>
          <a:xfrm>
            <a:off x="9219616" y="6443089"/>
            <a:ext cx="2743200" cy="365125"/>
          </a:xfrm>
        </p:spPr>
        <p:txBody>
          <a:bodyPr/>
          <a:lstStyle/>
          <a:p>
            <a:r>
              <a:rPr lang="en-US" dirty="0"/>
              <a:t>Transport Layer: 3-</a:t>
            </a:r>
            <a:fld id="{C4204591-24BD-A542-B9D5-F8D8A88D2FEE}" type="slidenum">
              <a:rPr lang="en-US" smtClean="0"/>
              <a:pPr/>
              <a:t>26</a:t>
            </a:fld>
            <a:endParaRPr lang="en-US" dirty="0"/>
          </a:p>
        </p:txBody>
      </p:sp>
    </p:spTree>
    <p:extLst>
      <p:ext uri="{BB962C8B-B14F-4D97-AF65-F5344CB8AC3E}">
        <p14:creationId xmlns:p14="http://schemas.microsoft.com/office/powerpoint/2010/main" val="51864185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dissolv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dissolve">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8690" y="289325"/>
            <a:ext cx="11393310" cy="894622"/>
          </a:xfrm>
        </p:spPr>
        <p:txBody>
          <a:bodyPr>
            <a:normAutofit/>
          </a:bodyPr>
          <a:lstStyle/>
          <a:p>
            <a:r>
              <a:rPr lang="en-US" sz="4800" dirty="0"/>
              <a:t>Closing a TCP connection</a:t>
            </a:r>
            <a:endParaRPr lang="en-US" sz="4400" b="0" dirty="0"/>
          </a:p>
        </p:txBody>
      </p:sp>
      <p:sp>
        <p:nvSpPr>
          <p:cNvPr id="47" name="Rectangle 47">
            <a:extLst>
              <a:ext uri="{FF2B5EF4-FFF2-40B4-BE49-F238E27FC236}">
                <a16:creationId xmlns:a16="http://schemas.microsoft.com/office/drawing/2014/main" id="{B20BADCC-1032-9A48-BC43-B4E1275E4EDF}"/>
              </a:ext>
            </a:extLst>
          </p:cNvPr>
          <p:cNvSpPr txBox="1">
            <a:spLocks noChangeArrowheads="1"/>
          </p:cNvSpPr>
          <p:nvPr/>
        </p:nvSpPr>
        <p:spPr>
          <a:xfrm>
            <a:off x="798690" y="1441263"/>
            <a:ext cx="9698318" cy="4186238"/>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2425" marR="0" lvl="0" indent="-222250" algn="l" defTabSz="914400" rtl="0" eaLnBrk="1" fontAlgn="auto" latinLnBrk="0" hangingPunct="1">
              <a:lnSpc>
                <a:spcPct val="90000"/>
              </a:lnSpc>
              <a:spcBef>
                <a:spcPts val="1000"/>
              </a:spcBef>
              <a:spcAft>
                <a:spcPts val="0"/>
              </a:spcAft>
              <a:buClr>
                <a:srgbClr val="0000A3"/>
              </a:buClr>
              <a:buSzTx/>
              <a:buFont typeface="Wingdings" charset="2"/>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client, server each close their side of connection</a:t>
            </a:r>
          </a:p>
          <a:p>
            <a:pPr marL="695325" marR="0" lvl="1" indent="-231775" algn="l" defTabSz="914400" rtl="0" eaLnBrk="1" fontAlgn="auto" latinLnBrk="0" hangingPunct="1">
              <a:lnSpc>
                <a:spcPct val="90000"/>
              </a:lnSpc>
              <a:spcBef>
                <a:spcPts val="500"/>
              </a:spcBef>
              <a:spcAft>
                <a:spcPts val="0"/>
              </a:spcAft>
              <a:buClr>
                <a:srgbClr val="0000A8"/>
              </a:buClr>
              <a:buSzTx/>
              <a:buFont typeface="Arial"/>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send TCP segment with FIN bit = 1</a:t>
            </a:r>
          </a:p>
          <a:p>
            <a:pPr marL="352425" marR="0" lvl="0" indent="-222250" algn="l" defTabSz="914400" rtl="0" eaLnBrk="1" fontAlgn="auto" latinLnBrk="0" hangingPunct="1">
              <a:lnSpc>
                <a:spcPct val="90000"/>
              </a:lnSpc>
              <a:spcBef>
                <a:spcPts val="1000"/>
              </a:spcBef>
              <a:spcAft>
                <a:spcPts val="0"/>
              </a:spcAft>
              <a:buClr>
                <a:srgbClr val="0000A3"/>
              </a:buClr>
              <a:buSzTx/>
              <a:buFont typeface="Wingdings" charset="2"/>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respond to received FIN with ACK</a:t>
            </a:r>
          </a:p>
          <a:p>
            <a:pPr marL="695325" marR="0" lvl="1" indent="-231775" algn="l" defTabSz="914400" rtl="0" eaLnBrk="1" fontAlgn="auto" latinLnBrk="0" hangingPunct="1">
              <a:lnSpc>
                <a:spcPct val="90000"/>
              </a:lnSpc>
              <a:spcBef>
                <a:spcPts val="500"/>
              </a:spcBef>
              <a:spcAft>
                <a:spcPts val="0"/>
              </a:spcAft>
              <a:buClr>
                <a:srgbClr val="0000A8"/>
              </a:buClr>
              <a:buSzTx/>
              <a:buFont typeface="Arial"/>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on receiving FIN, ACK can be combined with own FIN</a:t>
            </a:r>
          </a:p>
          <a:p>
            <a:pPr marL="352425" marR="0" lvl="0" indent="-222250" algn="l" defTabSz="914400" rtl="0" eaLnBrk="1" fontAlgn="auto" latinLnBrk="0" hangingPunct="1">
              <a:lnSpc>
                <a:spcPct val="90000"/>
              </a:lnSpc>
              <a:spcBef>
                <a:spcPts val="1000"/>
              </a:spcBef>
              <a:spcAft>
                <a:spcPts val="0"/>
              </a:spcAft>
              <a:buClr>
                <a:srgbClr val="0000A3"/>
              </a:buClr>
              <a:buSzTx/>
              <a:buFont typeface="Wingdings" charset="2"/>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simultaneous FIN exchanges can be handled</a:t>
            </a:r>
          </a:p>
        </p:txBody>
      </p:sp>
      <p:sp>
        <p:nvSpPr>
          <p:cNvPr id="4" name="Slide Number Placeholder 2">
            <a:extLst>
              <a:ext uri="{FF2B5EF4-FFF2-40B4-BE49-F238E27FC236}">
                <a16:creationId xmlns:a16="http://schemas.microsoft.com/office/drawing/2014/main" id="{E5549B3B-271C-C14B-9302-4D2CE7B41051}"/>
              </a:ext>
            </a:extLst>
          </p:cNvPr>
          <p:cNvSpPr>
            <a:spLocks noGrp="1"/>
          </p:cNvSpPr>
          <p:nvPr>
            <p:ph type="sldNum" sz="quarter" idx="4"/>
          </p:nvPr>
        </p:nvSpPr>
        <p:spPr>
          <a:xfrm>
            <a:off x="9219616" y="6443089"/>
            <a:ext cx="2743200" cy="365125"/>
          </a:xfrm>
        </p:spPr>
        <p:txBody>
          <a:bodyPr/>
          <a:lstStyle/>
          <a:p>
            <a:r>
              <a:rPr lang="en-US" dirty="0"/>
              <a:t>Transport Layer: 3-</a:t>
            </a:r>
            <a:fld id="{C4204591-24BD-A542-B9D5-F8D8A88D2FEE}" type="slidenum">
              <a:rPr lang="en-US" smtClean="0"/>
              <a:pPr/>
              <a:t>27</a:t>
            </a:fld>
            <a:endParaRPr lang="en-US" dirty="0"/>
          </a:p>
        </p:txBody>
      </p:sp>
    </p:spTree>
    <p:extLst>
      <p:ext uri="{BB962C8B-B14F-4D97-AF65-F5344CB8AC3E}">
        <p14:creationId xmlns:p14="http://schemas.microsoft.com/office/powerpoint/2010/main" val="2657671931"/>
      </p:ext>
    </p:extLst>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8690" y="289325"/>
            <a:ext cx="11393310" cy="894622"/>
          </a:xfrm>
        </p:spPr>
        <p:txBody>
          <a:bodyPr>
            <a:normAutofit/>
          </a:bodyPr>
          <a:lstStyle/>
          <a:p>
            <a:r>
              <a:rPr lang="en-US" sz="4800" dirty="0"/>
              <a:t>TCP: overview  </a:t>
            </a:r>
            <a:r>
              <a:rPr lang="en-US" sz="3200" b="0" dirty="0"/>
              <a:t>RFCs: 793,1122, 2018, 5681, 7323</a:t>
            </a:r>
            <a:endParaRPr lang="en-US" sz="4400" b="0" dirty="0"/>
          </a:p>
        </p:txBody>
      </p:sp>
      <p:sp>
        <p:nvSpPr>
          <p:cNvPr id="70" name="Rectangle 3">
            <a:extLst>
              <a:ext uri="{FF2B5EF4-FFF2-40B4-BE49-F238E27FC236}">
                <a16:creationId xmlns:a16="http://schemas.microsoft.com/office/drawing/2014/main" id="{BE7365D6-3297-0A41-9B2B-91B801F95815}"/>
              </a:ext>
            </a:extLst>
          </p:cNvPr>
          <p:cNvSpPr txBox="1">
            <a:spLocks noChangeArrowheads="1"/>
          </p:cNvSpPr>
          <p:nvPr/>
        </p:nvSpPr>
        <p:spPr>
          <a:xfrm>
            <a:off x="5949863" y="1322613"/>
            <a:ext cx="6012953" cy="5535387"/>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71488" marR="0" lvl="0" indent="-293688" algn="l" defTabSz="914400" rtl="0" eaLnBrk="1" fontAlgn="auto" latinLnBrk="0" hangingPunct="1">
              <a:lnSpc>
                <a:spcPct val="90000"/>
              </a:lnSpc>
              <a:spcBef>
                <a:spcPts val="1000"/>
              </a:spcBef>
              <a:spcAft>
                <a:spcPts val="0"/>
              </a:spcAft>
              <a:buClr>
                <a:srgbClr val="0000A3"/>
              </a:buClr>
              <a:buSzTx/>
              <a:buFont typeface="Wingdings" pitchFamily="2" charset="2"/>
              <a:buChar char="§"/>
              <a:tabLst/>
              <a:defRPr/>
            </a:pPr>
            <a:r>
              <a:rPr kumimoji="0" lang="en-US" altLang="en-US" sz="3200" b="0" i="0" u="none" strike="noStrike" kern="1200" cap="none" spc="0" normalizeH="0" baseline="0" noProof="0" dirty="0">
                <a:ln>
                  <a:noFill/>
                </a:ln>
                <a:solidFill>
                  <a:srgbClr val="C00000"/>
                </a:solidFill>
                <a:effectLst/>
                <a:uLnTx/>
                <a:uFillTx/>
                <a:latin typeface="Calibri"/>
                <a:ea typeface="ＭＳ Ｐゴシック" panose="020B0600070205080204" pitchFamily="34" charset="-128"/>
                <a:cs typeface="+mn-cs"/>
              </a:rPr>
              <a:t>cumulative ACKs</a:t>
            </a:r>
          </a:p>
          <a:p>
            <a:pPr marL="471488" marR="0" lvl="0" indent="-293688" algn="l" defTabSz="914400" rtl="0" eaLnBrk="1" fontAlgn="auto" latinLnBrk="0" hangingPunct="1">
              <a:lnSpc>
                <a:spcPct val="90000"/>
              </a:lnSpc>
              <a:spcBef>
                <a:spcPts val="1000"/>
              </a:spcBef>
              <a:spcAft>
                <a:spcPts val="0"/>
              </a:spcAft>
              <a:buClr>
                <a:srgbClr val="0000A3"/>
              </a:buClr>
              <a:buSzTx/>
              <a:buFont typeface="Wingdings" pitchFamily="2" charset="2"/>
              <a:buChar char="§"/>
              <a:tabLst/>
              <a:defRPr/>
            </a:pPr>
            <a:r>
              <a:rPr kumimoji="0" lang="en-US" altLang="en-US" sz="3200" b="0" i="0" u="none" strike="noStrike" kern="1200" cap="none" spc="0" normalizeH="0" baseline="0" noProof="0" dirty="0">
                <a:ln>
                  <a:noFill/>
                </a:ln>
                <a:solidFill>
                  <a:srgbClr val="C00000"/>
                </a:solidFill>
                <a:effectLst/>
                <a:uLnTx/>
                <a:uFillTx/>
                <a:latin typeface="Calibri"/>
                <a:ea typeface="ＭＳ Ｐゴシック" panose="020B0600070205080204" pitchFamily="34" charset="-128"/>
                <a:cs typeface="+mn-cs"/>
              </a:rPr>
              <a:t>pipelining:</a:t>
            </a:r>
          </a:p>
          <a:p>
            <a:pPr marL="919163" marR="0" lvl="2" indent="-293688"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altLang="en-US" sz="28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rPr>
              <a:t>TCP congestion and flow control set window size</a:t>
            </a:r>
            <a:endParaRPr kumimoji="0" lang="en-US" altLang="en-US" sz="2800" b="0" i="1"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endParaRPr>
          </a:p>
          <a:p>
            <a:pPr marL="471488" marR="0" lvl="0" indent="-341313" algn="l" defTabSz="914400" rtl="0" eaLnBrk="1" fontAlgn="auto" latinLnBrk="0" hangingPunct="1">
              <a:lnSpc>
                <a:spcPct val="90000"/>
              </a:lnSpc>
              <a:spcBef>
                <a:spcPts val="1000"/>
              </a:spcBef>
              <a:spcAft>
                <a:spcPts val="0"/>
              </a:spcAft>
              <a:buClr>
                <a:srgbClr val="0000A3"/>
              </a:buClr>
              <a:buSzTx/>
              <a:buFont typeface="Wingdings" charset="2"/>
              <a:buChar char="§"/>
              <a:tabLst/>
              <a:defRPr/>
            </a:pPr>
            <a:r>
              <a:rPr kumimoji="0" lang="en-US" sz="3200" b="0" i="0" u="none" strike="noStrike" kern="1200" cap="none" spc="0" normalizeH="0" baseline="0" noProof="0" dirty="0">
                <a:ln>
                  <a:noFill/>
                </a:ln>
                <a:solidFill>
                  <a:srgbClr val="C00000"/>
                </a:solidFill>
                <a:effectLst/>
                <a:uLnTx/>
                <a:uFillTx/>
                <a:latin typeface="Calibri" panose="020F0502020204030204"/>
                <a:ea typeface="+mn-ea"/>
                <a:cs typeface="+mn-cs"/>
              </a:rPr>
              <a:t>connection-oriented: </a:t>
            </a:r>
          </a:p>
          <a:p>
            <a:pPr marL="695325" marR="0" lvl="1" indent="-231775" algn="l" defTabSz="914400" rtl="0" eaLnBrk="1" fontAlgn="auto" latinLnBrk="0" hangingPunct="1">
              <a:lnSpc>
                <a:spcPct val="90000"/>
              </a:lnSpc>
              <a:spcBef>
                <a:spcPts val="500"/>
              </a:spcBef>
              <a:spcAft>
                <a:spcPts val="0"/>
              </a:spcAft>
              <a:buClr>
                <a:srgbClr val="0000A8"/>
              </a:buClr>
              <a:buSzTx/>
              <a:buFont typeface="Arial"/>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handshaking (exchange of control messages) initializes sender, receiver state before data exchange</a:t>
            </a:r>
          </a:p>
          <a:p>
            <a:pPr marL="471488" marR="0" lvl="0" indent="-341313" algn="l" defTabSz="914400" rtl="0" eaLnBrk="1" fontAlgn="auto" latinLnBrk="0" hangingPunct="1">
              <a:lnSpc>
                <a:spcPct val="90000"/>
              </a:lnSpc>
              <a:spcBef>
                <a:spcPts val="1000"/>
              </a:spcBef>
              <a:spcAft>
                <a:spcPts val="0"/>
              </a:spcAft>
              <a:buClr>
                <a:srgbClr val="0000A3"/>
              </a:buClr>
              <a:buSzTx/>
              <a:buFont typeface="Wingdings" charset="2"/>
              <a:buChar char="§"/>
              <a:tabLst/>
              <a:defRPr/>
            </a:pPr>
            <a:r>
              <a:rPr kumimoji="0" lang="en-US" sz="3200" b="0" i="0" u="none" strike="noStrike" kern="1200" cap="none" spc="0" normalizeH="0" baseline="0" noProof="0" dirty="0">
                <a:ln>
                  <a:noFill/>
                </a:ln>
                <a:solidFill>
                  <a:srgbClr val="C00000"/>
                </a:solidFill>
                <a:effectLst/>
                <a:uLnTx/>
                <a:uFillTx/>
                <a:latin typeface="Calibri" panose="020F0502020204030204"/>
                <a:ea typeface="+mn-ea"/>
                <a:cs typeface="+mn-cs"/>
              </a:rPr>
              <a:t>flow controlled:</a:t>
            </a:r>
          </a:p>
          <a:p>
            <a:pPr marL="695325" marR="0" lvl="1" indent="-231775" algn="l" defTabSz="914400" rtl="0" eaLnBrk="1" fontAlgn="auto" latinLnBrk="0" hangingPunct="1">
              <a:lnSpc>
                <a:spcPct val="90000"/>
              </a:lnSpc>
              <a:spcBef>
                <a:spcPts val="400"/>
              </a:spcBef>
              <a:spcAft>
                <a:spcPts val="0"/>
              </a:spcAft>
              <a:buClr>
                <a:srgbClr val="0000A8"/>
              </a:buClr>
              <a:buSzTx/>
              <a:buFont typeface="Arial"/>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sender will not overwhelm receiver</a:t>
            </a:r>
          </a:p>
        </p:txBody>
      </p:sp>
      <p:sp>
        <p:nvSpPr>
          <p:cNvPr id="71" name="Rectangle 4">
            <a:extLst>
              <a:ext uri="{FF2B5EF4-FFF2-40B4-BE49-F238E27FC236}">
                <a16:creationId xmlns:a16="http://schemas.microsoft.com/office/drawing/2014/main" id="{B36C086D-3E3E-F04F-BB50-EE7FE6F1A87A}"/>
              </a:ext>
            </a:extLst>
          </p:cNvPr>
          <p:cNvSpPr txBox="1">
            <a:spLocks noChangeArrowheads="1"/>
          </p:cNvSpPr>
          <p:nvPr/>
        </p:nvSpPr>
        <p:spPr>
          <a:xfrm>
            <a:off x="687960" y="1322613"/>
            <a:ext cx="5382987" cy="4648200"/>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71488" marR="0" lvl="0" indent="-293688" algn="l" defTabSz="914400" rtl="0" eaLnBrk="1" fontAlgn="auto" latinLnBrk="0" hangingPunct="1">
              <a:lnSpc>
                <a:spcPct val="90000"/>
              </a:lnSpc>
              <a:spcBef>
                <a:spcPts val="1000"/>
              </a:spcBef>
              <a:spcAft>
                <a:spcPts val="0"/>
              </a:spcAft>
              <a:buClr>
                <a:srgbClr val="0000A3"/>
              </a:buClr>
              <a:buSzTx/>
              <a:buFont typeface="Wingdings" pitchFamily="2" charset="2"/>
              <a:buChar char="§"/>
              <a:tabLst/>
              <a:defRPr/>
            </a:pPr>
            <a:r>
              <a:rPr kumimoji="0" lang="en-US" altLang="en-US" sz="3200" b="0" i="0" u="none" strike="noStrike" kern="1200" cap="none" spc="0" normalizeH="0" baseline="0" noProof="0" dirty="0">
                <a:ln>
                  <a:noFill/>
                </a:ln>
                <a:solidFill>
                  <a:srgbClr val="C00000"/>
                </a:solidFill>
                <a:effectLst/>
                <a:uLnTx/>
                <a:uFillTx/>
                <a:latin typeface="Calibri" panose="020F0502020204030204"/>
                <a:ea typeface="ＭＳ Ｐゴシック" panose="020B0600070205080204" pitchFamily="34" charset="-128"/>
                <a:cs typeface="+mn-cs"/>
              </a:rPr>
              <a:t>point-to-point</a:t>
            </a:r>
            <a:r>
              <a:rPr kumimoji="0" lang="en-US" altLang="en-US" sz="3200" b="0" i="0" u="none" strike="noStrike" kern="1200" cap="none" spc="0" normalizeH="0" baseline="0" noProof="0" dirty="0">
                <a:ln>
                  <a:noFill/>
                </a:ln>
                <a:solidFill>
                  <a:srgbClr val="CC0000"/>
                </a:solidFill>
                <a:effectLst/>
                <a:uLnTx/>
                <a:uFillTx/>
                <a:latin typeface="Calibri" panose="020F0502020204030204"/>
                <a:ea typeface="ＭＳ Ｐゴシック" panose="020B0600070205080204" pitchFamily="34" charset="-128"/>
                <a:cs typeface="+mn-cs"/>
              </a:rPr>
              <a:t>:</a:t>
            </a:r>
          </a:p>
          <a:p>
            <a:pPr marL="919163" marR="0" lvl="2" indent="-293688"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one sender, one receiver</a:t>
            </a:r>
            <a:r>
              <a:rPr kumimoji="0" lang="en-US" altLang="en-US" sz="2800" b="0" i="0" u="none" strike="noStrike" kern="1200" cap="none" spc="0" normalizeH="0" baseline="0" noProof="0" dirty="0">
                <a:ln>
                  <a:noFill/>
                </a:ln>
                <a:solidFill>
                  <a:srgbClr val="FF0000"/>
                </a:solidFill>
                <a:effectLst/>
                <a:uLnTx/>
                <a:uFillTx/>
                <a:latin typeface="Calibri" panose="020F0502020204030204"/>
                <a:ea typeface="ＭＳ Ｐゴシック" panose="020B0600070205080204" pitchFamily="34" charset="-128"/>
                <a:cs typeface="+mn-cs"/>
              </a:rPr>
              <a:t> </a:t>
            </a:r>
          </a:p>
          <a:p>
            <a:pPr marL="471488" marR="0" lvl="0" indent="-293688" algn="l" defTabSz="914400" rtl="0" eaLnBrk="1" fontAlgn="auto" latinLnBrk="0" hangingPunct="1">
              <a:lnSpc>
                <a:spcPct val="90000"/>
              </a:lnSpc>
              <a:spcBef>
                <a:spcPts val="1000"/>
              </a:spcBef>
              <a:spcAft>
                <a:spcPts val="0"/>
              </a:spcAft>
              <a:buClr>
                <a:srgbClr val="0000A3"/>
              </a:buClr>
              <a:buSzTx/>
              <a:buFont typeface="Wingdings" pitchFamily="2" charset="2"/>
              <a:buChar char="§"/>
              <a:tabLst/>
              <a:defRPr/>
            </a:pPr>
            <a:r>
              <a:rPr kumimoji="0" lang="en-US" altLang="en-US" sz="3200" b="0" i="0" u="none" strike="noStrike" kern="1200" cap="none" spc="0" normalizeH="0" baseline="0" noProof="0" dirty="0">
                <a:ln>
                  <a:noFill/>
                </a:ln>
                <a:solidFill>
                  <a:srgbClr val="C00000"/>
                </a:solidFill>
                <a:effectLst/>
                <a:uLnTx/>
                <a:uFillTx/>
                <a:latin typeface="Calibri" panose="020F0502020204030204"/>
                <a:ea typeface="ＭＳ Ｐゴシック" panose="020B0600070205080204" pitchFamily="34" charset="-128"/>
                <a:cs typeface="+mn-cs"/>
              </a:rPr>
              <a:t>reliable, in-order </a:t>
            </a:r>
            <a:r>
              <a:rPr kumimoji="0" lang="en-US" altLang="en-US" sz="3200" b="0" i="1" u="none" strike="noStrike" kern="1200" cap="none" spc="0" normalizeH="0" baseline="0" noProof="0" dirty="0">
                <a:ln>
                  <a:noFill/>
                </a:ln>
                <a:solidFill>
                  <a:srgbClr val="C00000"/>
                </a:solidFill>
                <a:effectLst/>
                <a:uLnTx/>
                <a:uFillTx/>
                <a:latin typeface="Calibri" panose="020F0502020204030204"/>
                <a:ea typeface="ＭＳ Ｐゴシック" panose="020B0600070205080204" pitchFamily="34" charset="-128"/>
                <a:cs typeface="+mn-cs"/>
              </a:rPr>
              <a:t>byte steam:</a:t>
            </a:r>
          </a:p>
          <a:p>
            <a:pPr marL="919163" marR="0" lvl="2" indent="-293688"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no “</a:t>
            </a:r>
            <a:r>
              <a:rPr kumimoji="0" lang="en-US" altLang="ja-JP"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message boundaries"</a:t>
            </a:r>
          </a:p>
          <a:p>
            <a:pPr marL="471488" marR="0" lvl="0" indent="-341313" algn="l" defTabSz="914400" rtl="0" eaLnBrk="1" fontAlgn="auto" latinLnBrk="0" hangingPunct="1">
              <a:lnSpc>
                <a:spcPct val="90000"/>
              </a:lnSpc>
              <a:spcBef>
                <a:spcPts val="1000"/>
              </a:spcBef>
              <a:spcAft>
                <a:spcPts val="0"/>
              </a:spcAft>
              <a:buClr>
                <a:srgbClr val="0000A3"/>
              </a:buClr>
              <a:buSzTx/>
              <a:buFont typeface="Wingdings" charset="2"/>
              <a:buChar char="§"/>
              <a:tabLst/>
              <a:defRPr/>
            </a:pPr>
            <a:r>
              <a:rPr kumimoji="0" lang="en-US" sz="3200" b="0" i="0" u="none" strike="noStrike" kern="1200" cap="none" spc="0" normalizeH="0" baseline="0" noProof="0" dirty="0">
                <a:ln>
                  <a:noFill/>
                </a:ln>
                <a:solidFill>
                  <a:srgbClr val="C00000"/>
                </a:solidFill>
                <a:effectLst/>
                <a:uLnTx/>
                <a:uFillTx/>
                <a:latin typeface="Calibri"/>
                <a:ea typeface="+mn-ea"/>
                <a:cs typeface="+mn-cs"/>
              </a:rPr>
              <a:t>full duplex data:</a:t>
            </a:r>
          </a:p>
          <a:p>
            <a:pPr marL="695325" marR="0" lvl="1" indent="-231775" algn="l" defTabSz="914400" rtl="0" eaLnBrk="1" fontAlgn="auto" latinLnBrk="0" hangingPunct="1">
              <a:lnSpc>
                <a:spcPct val="90000"/>
              </a:lnSpc>
              <a:spcBef>
                <a:spcPts val="400"/>
              </a:spcBef>
              <a:spcAft>
                <a:spcPts val="0"/>
              </a:spcAft>
              <a:buClr>
                <a:srgbClr val="0000A8"/>
              </a:buClr>
              <a:buSzTx/>
              <a:buFont typeface="Arial"/>
              <a:buChar char="•"/>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bi-directional data flow in same connection</a:t>
            </a:r>
          </a:p>
          <a:p>
            <a:pPr marL="695325" marR="0" lvl="1" indent="-231775" algn="l" defTabSz="914400" rtl="0" eaLnBrk="1" fontAlgn="auto" latinLnBrk="0" hangingPunct="1">
              <a:lnSpc>
                <a:spcPct val="90000"/>
              </a:lnSpc>
              <a:spcBef>
                <a:spcPts val="400"/>
              </a:spcBef>
              <a:spcAft>
                <a:spcPts val="0"/>
              </a:spcAft>
              <a:buClr>
                <a:srgbClr val="0000A8"/>
              </a:buClr>
              <a:buSzTx/>
              <a:buFont typeface="Arial"/>
              <a:buChar char="•"/>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MSS: maximum segment size</a:t>
            </a:r>
          </a:p>
          <a:p>
            <a:pPr marL="352425" marR="0" lvl="0" indent="-222250" algn="l" defTabSz="914400" rtl="0" eaLnBrk="1" fontAlgn="auto" latinLnBrk="0" hangingPunct="1">
              <a:lnSpc>
                <a:spcPct val="90000"/>
              </a:lnSpc>
              <a:spcBef>
                <a:spcPts val="1000"/>
              </a:spcBef>
              <a:spcAft>
                <a:spcPts val="0"/>
              </a:spcAft>
              <a:buClr>
                <a:srgbClr val="0000A3"/>
              </a:buClr>
              <a:buSzTx/>
              <a:buFont typeface="Wingdings" pitchFamily="2" charset="2"/>
              <a:buChar char="§"/>
              <a:tabLst/>
              <a:defRPr/>
            </a:pPr>
            <a:endPar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endParaRPr>
          </a:p>
        </p:txBody>
      </p:sp>
      <p:sp>
        <p:nvSpPr>
          <p:cNvPr id="5" name="Slide Number Placeholder 2">
            <a:extLst>
              <a:ext uri="{FF2B5EF4-FFF2-40B4-BE49-F238E27FC236}">
                <a16:creationId xmlns:a16="http://schemas.microsoft.com/office/drawing/2014/main" id="{D9F10C56-26D5-5C45-B097-EE8A46539976}"/>
              </a:ext>
            </a:extLst>
          </p:cNvPr>
          <p:cNvSpPr>
            <a:spLocks noGrp="1"/>
          </p:cNvSpPr>
          <p:nvPr>
            <p:ph type="sldNum" sz="quarter" idx="4"/>
          </p:nvPr>
        </p:nvSpPr>
        <p:spPr>
          <a:xfrm>
            <a:off x="9219616" y="6443089"/>
            <a:ext cx="2743200" cy="365125"/>
          </a:xfrm>
        </p:spPr>
        <p:txBody>
          <a:bodyPr/>
          <a:lstStyle/>
          <a:p>
            <a:r>
              <a:rPr lang="en-US" dirty="0"/>
              <a:t>Transport Layer: 3-</a:t>
            </a:r>
            <a:fld id="{C4204591-24BD-A542-B9D5-F8D8A88D2FEE}" type="slidenum">
              <a:rPr lang="en-US" smtClean="0"/>
              <a:pPr/>
              <a:t>3</a:t>
            </a:fld>
            <a:endParaRPr lang="en-US" dirty="0"/>
          </a:p>
        </p:txBody>
      </p:sp>
      <p:sp>
        <p:nvSpPr>
          <p:cNvPr id="3" name="TextBox 2">
            <a:extLst>
              <a:ext uri="{FF2B5EF4-FFF2-40B4-BE49-F238E27FC236}">
                <a16:creationId xmlns:a16="http://schemas.microsoft.com/office/drawing/2014/main" id="{22849384-0E6C-B625-1990-AA14B5109802}"/>
              </a:ext>
            </a:extLst>
          </p:cNvPr>
          <p:cNvSpPr txBox="1"/>
          <p:nvPr/>
        </p:nvSpPr>
        <p:spPr>
          <a:xfrm>
            <a:off x="10159363" y="56151"/>
            <a:ext cx="1959639" cy="523220"/>
          </a:xfrm>
          <a:prstGeom prst="rect">
            <a:avLst/>
          </a:prstGeom>
          <a:ln w="38100"/>
        </p:spPr>
        <p:style>
          <a:lnRef idx="2">
            <a:schemeClr val="accent2">
              <a:shade val="15000"/>
            </a:schemeClr>
          </a:lnRef>
          <a:fillRef idx="1">
            <a:schemeClr val="accent2"/>
          </a:fillRef>
          <a:effectRef idx="0">
            <a:schemeClr val="accent2"/>
          </a:effectRef>
          <a:fontRef idx="minor">
            <a:schemeClr val="lt1"/>
          </a:fontRef>
        </p:style>
        <p:txBody>
          <a:bodyPr wrap="none" rtlCol="0">
            <a:spAutoFit/>
          </a:bodyPr>
          <a:lstStyle/>
          <a:p>
            <a:r>
              <a:rPr lang="en-US" sz="2800" dirty="0"/>
              <a:t>IMPORTANT</a:t>
            </a:r>
            <a:endParaRPr lang="en-SE" sz="2800" dirty="0"/>
          </a:p>
        </p:txBody>
      </p:sp>
    </p:spTree>
    <p:extLst>
      <p:ext uri="{BB962C8B-B14F-4D97-AF65-F5344CB8AC3E}">
        <p14:creationId xmlns:p14="http://schemas.microsoft.com/office/powerpoint/2010/main" val="155591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dissolve">
                                      <p:cBhvr>
                                        <p:cTn id="7"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8690" y="289325"/>
            <a:ext cx="11393310" cy="894622"/>
          </a:xfrm>
        </p:spPr>
        <p:txBody>
          <a:bodyPr>
            <a:normAutofit/>
          </a:bodyPr>
          <a:lstStyle/>
          <a:p>
            <a:r>
              <a:rPr lang="en-US" sz="4800" dirty="0"/>
              <a:t>TCP segment structure</a:t>
            </a:r>
            <a:endParaRPr lang="en-US" sz="4400" b="0" dirty="0"/>
          </a:p>
        </p:txBody>
      </p:sp>
      <p:sp>
        <p:nvSpPr>
          <p:cNvPr id="60" name="Rectangle 4">
            <a:extLst>
              <a:ext uri="{FF2B5EF4-FFF2-40B4-BE49-F238E27FC236}">
                <a16:creationId xmlns:a16="http://schemas.microsoft.com/office/drawing/2014/main" id="{1438C6A7-F9CB-854D-92BB-74AFAE175928}"/>
              </a:ext>
            </a:extLst>
          </p:cNvPr>
          <p:cNvSpPr>
            <a:spLocks noChangeArrowheads="1"/>
          </p:cNvSpPr>
          <p:nvPr/>
        </p:nvSpPr>
        <p:spPr bwMode="auto">
          <a:xfrm>
            <a:off x="4432073" y="1560062"/>
            <a:ext cx="3951287" cy="4824412"/>
          </a:xfrm>
          <a:prstGeom prst="rect">
            <a:avLst/>
          </a:prstGeom>
          <a:solidFill>
            <a:srgbClr val="000099"/>
          </a:solidFill>
          <a:ln>
            <a:noFill/>
          </a:ln>
          <a:effectLst/>
          <a:extLst>
            <a:ext uri="{91240B29-F687-4f45-9708-019B960494DF}">
              <a14:hiddenLine xmlns="" xmlns:a14="http://schemas.microsoft.com/office/drawing/2010/main" w="1905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Tahoma" charset="0"/>
              <a:ea typeface="ＭＳ Ｐゴシック" charset="0"/>
              <a:cs typeface="+mn-cs"/>
            </a:endParaRPr>
          </a:p>
        </p:txBody>
      </p:sp>
      <p:sp>
        <p:nvSpPr>
          <p:cNvPr id="61" name="Rectangle 5">
            <a:extLst>
              <a:ext uri="{FF2B5EF4-FFF2-40B4-BE49-F238E27FC236}">
                <a16:creationId xmlns:a16="http://schemas.microsoft.com/office/drawing/2014/main" id="{21D47CEF-020C-9C44-AB75-DA719011CBEF}"/>
              </a:ext>
            </a:extLst>
          </p:cNvPr>
          <p:cNvSpPr>
            <a:spLocks noChangeArrowheads="1"/>
          </p:cNvSpPr>
          <p:nvPr/>
        </p:nvSpPr>
        <p:spPr bwMode="auto">
          <a:xfrm>
            <a:off x="4346348" y="1675949"/>
            <a:ext cx="3951287" cy="4805363"/>
          </a:xfrm>
          <a:prstGeom prst="rect">
            <a:avLst/>
          </a:prstGeom>
          <a:solidFill>
            <a:srgbClr val="FFFFFF"/>
          </a:solidFill>
          <a:ln w="19050">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000000"/>
              </a:solidFill>
              <a:effectLst/>
              <a:uLnTx/>
              <a:uFillTx/>
              <a:latin typeface="Arial" charset="0"/>
              <a:ea typeface="ＭＳ Ｐゴシック" charset="0"/>
              <a:cs typeface="+mn-cs"/>
            </a:endParaRPr>
          </a:p>
        </p:txBody>
      </p:sp>
      <p:grpSp>
        <p:nvGrpSpPr>
          <p:cNvPr id="4" name="Group 3">
            <a:extLst>
              <a:ext uri="{FF2B5EF4-FFF2-40B4-BE49-F238E27FC236}">
                <a16:creationId xmlns:a16="http://schemas.microsoft.com/office/drawing/2014/main" id="{A0F66122-9E4A-7644-B40C-189BABEA3388}"/>
              </a:ext>
            </a:extLst>
          </p:cNvPr>
          <p:cNvGrpSpPr/>
          <p:nvPr/>
        </p:nvGrpSpPr>
        <p:grpSpPr>
          <a:xfrm>
            <a:off x="4495573" y="1661303"/>
            <a:ext cx="3450544" cy="401997"/>
            <a:chOff x="4495573" y="1661303"/>
            <a:chExt cx="3450544" cy="401997"/>
          </a:xfrm>
        </p:grpSpPr>
        <p:sp>
          <p:nvSpPr>
            <p:cNvPr id="62" name="Text Box 6">
              <a:extLst>
                <a:ext uri="{FF2B5EF4-FFF2-40B4-BE49-F238E27FC236}">
                  <a16:creationId xmlns:a16="http://schemas.microsoft.com/office/drawing/2014/main" id="{A183A89B-2122-E141-9DF3-203A60EFF295}"/>
                </a:ext>
              </a:extLst>
            </p:cNvPr>
            <p:cNvSpPr txBox="1">
              <a:spLocks noChangeArrowheads="1"/>
            </p:cNvSpPr>
            <p:nvPr/>
          </p:nvSpPr>
          <p:spPr bwMode="auto">
            <a:xfrm>
              <a:off x="4495573" y="1661303"/>
              <a:ext cx="1663700" cy="39687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Arial" charset="0"/>
                  <a:ea typeface="ＭＳ Ｐゴシック" charset="0"/>
                  <a:cs typeface="+mn-cs"/>
                </a:rPr>
                <a:t>source port #</a:t>
              </a:r>
              <a:endParaRPr kumimoji="0" lang="en-US" sz="2400" b="0" i="0" u="none" strike="noStrike" kern="1200" cap="none" spc="0" normalizeH="0" baseline="0" noProof="0" dirty="0">
                <a:ln>
                  <a:noFill/>
                </a:ln>
                <a:solidFill>
                  <a:srgbClr val="000000"/>
                </a:solidFill>
                <a:effectLst/>
                <a:uLnTx/>
                <a:uFillTx/>
                <a:latin typeface="Arial" charset="0"/>
                <a:ea typeface="ＭＳ Ｐゴシック" charset="0"/>
                <a:cs typeface="+mn-cs"/>
              </a:endParaRPr>
            </a:p>
          </p:txBody>
        </p:sp>
        <p:sp>
          <p:nvSpPr>
            <p:cNvPr id="63" name="Text Box 7">
              <a:extLst>
                <a:ext uri="{FF2B5EF4-FFF2-40B4-BE49-F238E27FC236}">
                  <a16:creationId xmlns:a16="http://schemas.microsoft.com/office/drawing/2014/main" id="{E52BAEBA-8AEA-B545-A35F-AEB6190843E5}"/>
                </a:ext>
              </a:extLst>
            </p:cNvPr>
            <p:cNvSpPr txBox="1">
              <a:spLocks noChangeArrowheads="1"/>
            </p:cNvSpPr>
            <p:nvPr/>
          </p:nvSpPr>
          <p:spPr bwMode="auto">
            <a:xfrm>
              <a:off x="6564992" y="1666425"/>
              <a:ext cx="1381125" cy="39687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Arial" charset="0"/>
                  <a:ea typeface="ＭＳ Ｐゴシック" charset="0"/>
                  <a:cs typeface="+mn-cs"/>
                </a:rPr>
                <a:t>dest port #</a:t>
              </a:r>
              <a:endParaRPr kumimoji="0" lang="en-US" sz="1800" b="0" i="0" u="none" strike="noStrike" kern="1200" cap="none" spc="0" normalizeH="0" baseline="0" noProof="0" dirty="0">
                <a:ln>
                  <a:noFill/>
                </a:ln>
                <a:solidFill>
                  <a:srgbClr val="000000"/>
                </a:solidFill>
                <a:effectLst/>
                <a:uLnTx/>
                <a:uFillTx/>
                <a:latin typeface="Arial" charset="0"/>
                <a:ea typeface="ＭＳ Ｐゴシック" charset="0"/>
                <a:cs typeface="+mn-cs"/>
              </a:endParaRPr>
            </a:p>
          </p:txBody>
        </p:sp>
      </p:grpSp>
      <p:sp>
        <p:nvSpPr>
          <p:cNvPr id="64" name="Line 8">
            <a:extLst>
              <a:ext uri="{FF2B5EF4-FFF2-40B4-BE49-F238E27FC236}">
                <a16:creationId xmlns:a16="http://schemas.microsoft.com/office/drawing/2014/main" id="{BDC40F37-DD1A-6848-AB76-2EA7683B9566}"/>
              </a:ext>
            </a:extLst>
          </p:cNvPr>
          <p:cNvSpPr>
            <a:spLocks noChangeShapeType="1"/>
          </p:cNvSpPr>
          <p:nvPr/>
        </p:nvSpPr>
        <p:spPr bwMode="auto">
          <a:xfrm>
            <a:off x="4349523" y="2050599"/>
            <a:ext cx="3946525" cy="4763"/>
          </a:xfrm>
          <a:prstGeom prst="line">
            <a:avLst/>
          </a:prstGeom>
          <a:noFill/>
          <a:ln w="19050">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
        <p:nvSpPr>
          <p:cNvPr id="65" name="Line 9">
            <a:extLst>
              <a:ext uri="{FF2B5EF4-FFF2-40B4-BE49-F238E27FC236}">
                <a16:creationId xmlns:a16="http://schemas.microsoft.com/office/drawing/2014/main" id="{92C91585-33BC-084B-A3CF-F5A7CD082B67}"/>
              </a:ext>
            </a:extLst>
          </p:cNvPr>
          <p:cNvSpPr>
            <a:spLocks noChangeShapeType="1"/>
          </p:cNvSpPr>
          <p:nvPr/>
        </p:nvSpPr>
        <p:spPr bwMode="auto">
          <a:xfrm flipV="1">
            <a:off x="4343173" y="2430012"/>
            <a:ext cx="3951287" cy="0"/>
          </a:xfrm>
          <a:prstGeom prst="line">
            <a:avLst/>
          </a:prstGeom>
          <a:noFill/>
          <a:ln w="19050">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grpSp>
        <p:nvGrpSpPr>
          <p:cNvPr id="12" name="Group 11">
            <a:extLst>
              <a:ext uri="{FF2B5EF4-FFF2-40B4-BE49-F238E27FC236}">
                <a16:creationId xmlns:a16="http://schemas.microsoft.com/office/drawing/2014/main" id="{8552304C-19AC-C84B-842E-CBCC3EA9E153}"/>
              </a:ext>
            </a:extLst>
          </p:cNvPr>
          <p:cNvGrpSpPr/>
          <p:nvPr/>
        </p:nvGrpSpPr>
        <p:grpSpPr>
          <a:xfrm>
            <a:off x="4324123" y="1145724"/>
            <a:ext cx="3935412" cy="366713"/>
            <a:chOff x="4324123" y="1145724"/>
            <a:chExt cx="3935412" cy="366713"/>
          </a:xfrm>
        </p:grpSpPr>
        <p:sp>
          <p:nvSpPr>
            <p:cNvPr id="67" name="Text Box 11">
              <a:extLst>
                <a:ext uri="{FF2B5EF4-FFF2-40B4-BE49-F238E27FC236}">
                  <a16:creationId xmlns:a16="http://schemas.microsoft.com/office/drawing/2014/main" id="{D7A6E153-CAA2-2E43-9742-982E16926734}"/>
                </a:ext>
              </a:extLst>
            </p:cNvPr>
            <p:cNvSpPr txBox="1">
              <a:spLocks noChangeArrowheads="1"/>
            </p:cNvSpPr>
            <p:nvPr/>
          </p:nvSpPr>
          <p:spPr bwMode="auto">
            <a:xfrm>
              <a:off x="5832248" y="1145724"/>
              <a:ext cx="857250" cy="36671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charset="0"/>
                  <a:ea typeface="ＭＳ Ｐゴシック" charset="0"/>
                  <a:cs typeface="+mn-cs"/>
                </a:rPr>
                <a:t>32 bits</a:t>
              </a:r>
              <a:endParaRPr kumimoji="0" lang="en-US" sz="2400" b="0" i="0" u="none" strike="noStrike" kern="1200" cap="none" spc="0" normalizeH="0" baseline="0" noProof="0" dirty="0">
                <a:ln>
                  <a:noFill/>
                </a:ln>
                <a:solidFill>
                  <a:srgbClr val="000000"/>
                </a:solidFill>
                <a:effectLst/>
                <a:uLnTx/>
                <a:uFillTx/>
                <a:latin typeface="Arial" charset="0"/>
                <a:ea typeface="ＭＳ Ｐゴシック" charset="0"/>
                <a:cs typeface="+mn-cs"/>
              </a:endParaRPr>
            </a:p>
          </p:txBody>
        </p:sp>
        <p:sp>
          <p:nvSpPr>
            <p:cNvPr id="68" name="Line 12">
              <a:extLst>
                <a:ext uri="{FF2B5EF4-FFF2-40B4-BE49-F238E27FC236}">
                  <a16:creationId xmlns:a16="http://schemas.microsoft.com/office/drawing/2014/main" id="{C28AE80D-AED7-BB43-AEEF-9A3E95D70A42}"/>
                </a:ext>
              </a:extLst>
            </p:cNvPr>
            <p:cNvSpPr>
              <a:spLocks noChangeShapeType="1"/>
            </p:cNvSpPr>
            <p:nvPr/>
          </p:nvSpPr>
          <p:spPr bwMode="auto">
            <a:xfrm>
              <a:off x="6832373" y="1391787"/>
              <a:ext cx="1427162" cy="4762"/>
            </a:xfrm>
            <a:prstGeom prst="line">
              <a:avLst/>
            </a:prstGeom>
            <a:noFill/>
            <a:ln w="19050">
              <a:solidFill>
                <a:srgbClr val="00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
          <p:nvSpPr>
            <p:cNvPr id="69" name="Line 13">
              <a:extLst>
                <a:ext uri="{FF2B5EF4-FFF2-40B4-BE49-F238E27FC236}">
                  <a16:creationId xmlns:a16="http://schemas.microsoft.com/office/drawing/2014/main" id="{0FE91D57-DF52-A948-8B79-BE2C69D24056}"/>
                </a:ext>
              </a:extLst>
            </p:cNvPr>
            <p:cNvSpPr>
              <a:spLocks noChangeShapeType="1"/>
            </p:cNvSpPr>
            <p:nvPr/>
          </p:nvSpPr>
          <p:spPr bwMode="auto">
            <a:xfrm rot="10800000">
              <a:off x="4324123" y="1402899"/>
              <a:ext cx="1341437" cy="0"/>
            </a:xfrm>
            <a:prstGeom prst="line">
              <a:avLst/>
            </a:prstGeom>
            <a:noFill/>
            <a:ln w="19050">
              <a:solidFill>
                <a:srgbClr val="00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grpSp>
      <p:sp>
        <p:nvSpPr>
          <p:cNvPr id="74" name="Line 16">
            <a:extLst>
              <a:ext uri="{FF2B5EF4-FFF2-40B4-BE49-F238E27FC236}">
                <a16:creationId xmlns:a16="http://schemas.microsoft.com/office/drawing/2014/main" id="{ADBC9EF8-B51B-F249-8F7B-C16F5F07A21E}"/>
              </a:ext>
            </a:extLst>
          </p:cNvPr>
          <p:cNvSpPr>
            <a:spLocks noChangeShapeType="1"/>
          </p:cNvSpPr>
          <p:nvPr/>
        </p:nvSpPr>
        <p:spPr bwMode="auto">
          <a:xfrm flipV="1">
            <a:off x="4352698" y="2811012"/>
            <a:ext cx="3951287" cy="0"/>
          </a:xfrm>
          <a:prstGeom prst="line">
            <a:avLst/>
          </a:prstGeom>
          <a:noFill/>
          <a:ln w="19050">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
        <p:nvSpPr>
          <p:cNvPr id="76" name="Line 18">
            <a:extLst>
              <a:ext uri="{FF2B5EF4-FFF2-40B4-BE49-F238E27FC236}">
                <a16:creationId xmlns:a16="http://schemas.microsoft.com/office/drawing/2014/main" id="{32231029-9349-864B-ABF1-0D56E55824BB}"/>
              </a:ext>
            </a:extLst>
          </p:cNvPr>
          <p:cNvSpPr>
            <a:spLocks noChangeShapeType="1"/>
          </p:cNvSpPr>
          <p:nvPr/>
        </p:nvSpPr>
        <p:spPr bwMode="auto">
          <a:xfrm flipV="1">
            <a:off x="4347935" y="3206299"/>
            <a:ext cx="3951288" cy="0"/>
          </a:xfrm>
          <a:prstGeom prst="line">
            <a:avLst/>
          </a:prstGeom>
          <a:noFill/>
          <a:ln w="19050">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
        <p:nvSpPr>
          <p:cNvPr id="77" name="Line 19">
            <a:extLst>
              <a:ext uri="{FF2B5EF4-FFF2-40B4-BE49-F238E27FC236}">
                <a16:creationId xmlns:a16="http://schemas.microsoft.com/office/drawing/2014/main" id="{F2503E28-C28E-B541-932B-7E2993655C9A}"/>
              </a:ext>
            </a:extLst>
          </p:cNvPr>
          <p:cNvSpPr>
            <a:spLocks noChangeShapeType="1"/>
          </p:cNvSpPr>
          <p:nvPr/>
        </p:nvSpPr>
        <p:spPr bwMode="auto">
          <a:xfrm flipV="1">
            <a:off x="4343173" y="3596824"/>
            <a:ext cx="3951287" cy="0"/>
          </a:xfrm>
          <a:prstGeom prst="line">
            <a:avLst/>
          </a:prstGeom>
          <a:noFill/>
          <a:ln w="19050">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
        <p:nvSpPr>
          <p:cNvPr id="78" name="Line 20">
            <a:extLst>
              <a:ext uri="{FF2B5EF4-FFF2-40B4-BE49-F238E27FC236}">
                <a16:creationId xmlns:a16="http://schemas.microsoft.com/office/drawing/2014/main" id="{10D5BEAE-CBC6-5040-B37E-6D12FC20E9CB}"/>
              </a:ext>
            </a:extLst>
          </p:cNvPr>
          <p:cNvSpPr>
            <a:spLocks noChangeShapeType="1"/>
          </p:cNvSpPr>
          <p:nvPr/>
        </p:nvSpPr>
        <p:spPr bwMode="auto">
          <a:xfrm flipV="1">
            <a:off x="4343173" y="4158799"/>
            <a:ext cx="3951287" cy="0"/>
          </a:xfrm>
          <a:prstGeom prst="line">
            <a:avLst/>
          </a:prstGeom>
          <a:noFill/>
          <a:ln w="19050">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
        <p:nvSpPr>
          <p:cNvPr id="79" name="Line 21">
            <a:extLst>
              <a:ext uri="{FF2B5EF4-FFF2-40B4-BE49-F238E27FC236}">
                <a16:creationId xmlns:a16="http://schemas.microsoft.com/office/drawing/2014/main" id="{A186AEBD-F0F5-494B-9D24-09B9888787CD}"/>
              </a:ext>
            </a:extLst>
          </p:cNvPr>
          <p:cNvSpPr>
            <a:spLocks noChangeShapeType="1"/>
          </p:cNvSpPr>
          <p:nvPr/>
        </p:nvSpPr>
        <p:spPr bwMode="auto">
          <a:xfrm flipH="1" flipV="1">
            <a:off x="6303735" y="2814187"/>
            <a:ext cx="4763" cy="777875"/>
          </a:xfrm>
          <a:prstGeom prst="line">
            <a:avLst/>
          </a:prstGeom>
          <a:noFill/>
          <a:ln w="19050">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
        <p:nvSpPr>
          <p:cNvPr id="87" name="Line 29">
            <a:extLst>
              <a:ext uri="{FF2B5EF4-FFF2-40B4-BE49-F238E27FC236}">
                <a16:creationId xmlns:a16="http://schemas.microsoft.com/office/drawing/2014/main" id="{B0BB3064-7239-A344-B7D3-3350540CF7AA}"/>
              </a:ext>
            </a:extLst>
          </p:cNvPr>
          <p:cNvSpPr>
            <a:spLocks noChangeShapeType="1"/>
          </p:cNvSpPr>
          <p:nvPr/>
        </p:nvSpPr>
        <p:spPr bwMode="auto">
          <a:xfrm flipV="1">
            <a:off x="5668735" y="2814187"/>
            <a:ext cx="0" cy="392112"/>
          </a:xfrm>
          <a:prstGeom prst="line">
            <a:avLst/>
          </a:prstGeom>
          <a:noFill/>
          <a:ln w="12700">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Calibri"/>
              <a:ea typeface="ＭＳ Ｐゴシック" charset="0"/>
              <a:cs typeface="+mn-cs"/>
            </a:endParaRPr>
          </a:p>
        </p:txBody>
      </p:sp>
      <p:sp>
        <p:nvSpPr>
          <p:cNvPr id="88" name="Line 30">
            <a:extLst>
              <a:ext uri="{FF2B5EF4-FFF2-40B4-BE49-F238E27FC236}">
                <a16:creationId xmlns:a16="http://schemas.microsoft.com/office/drawing/2014/main" id="{22FDEDB0-0202-4C4C-9B34-FF72CC278D77}"/>
              </a:ext>
            </a:extLst>
          </p:cNvPr>
          <p:cNvSpPr>
            <a:spLocks noChangeShapeType="1"/>
          </p:cNvSpPr>
          <p:nvPr/>
        </p:nvSpPr>
        <p:spPr bwMode="auto">
          <a:xfrm flipV="1">
            <a:off x="5514748" y="2809424"/>
            <a:ext cx="0" cy="392113"/>
          </a:xfrm>
          <a:prstGeom prst="line">
            <a:avLst/>
          </a:prstGeom>
          <a:noFill/>
          <a:ln w="12700">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Calibri"/>
              <a:ea typeface="ＭＳ Ｐゴシック" charset="0"/>
              <a:cs typeface="+mn-cs"/>
            </a:endParaRPr>
          </a:p>
        </p:txBody>
      </p:sp>
      <p:sp>
        <p:nvSpPr>
          <p:cNvPr id="89" name="Line 31">
            <a:extLst>
              <a:ext uri="{FF2B5EF4-FFF2-40B4-BE49-F238E27FC236}">
                <a16:creationId xmlns:a16="http://schemas.microsoft.com/office/drawing/2014/main" id="{9AF172E8-0A6A-6644-BD77-F1EE190D4ADE}"/>
              </a:ext>
            </a:extLst>
          </p:cNvPr>
          <p:cNvSpPr>
            <a:spLocks noChangeShapeType="1"/>
          </p:cNvSpPr>
          <p:nvPr/>
        </p:nvSpPr>
        <p:spPr bwMode="auto">
          <a:xfrm flipV="1">
            <a:off x="5355998" y="2818949"/>
            <a:ext cx="0" cy="392113"/>
          </a:xfrm>
          <a:prstGeom prst="line">
            <a:avLst/>
          </a:prstGeom>
          <a:noFill/>
          <a:ln w="12700">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Calibri"/>
              <a:ea typeface="ＭＳ Ｐゴシック" charset="0"/>
              <a:cs typeface="+mn-cs"/>
            </a:endParaRPr>
          </a:p>
        </p:txBody>
      </p:sp>
      <p:sp>
        <p:nvSpPr>
          <p:cNvPr id="96" name="Text Box 38">
            <a:extLst>
              <a:ext uri="{FF2B5EF4-FFF2-40B4-BE49-F238E27FC236}">
                <a16:creationId xmlns:a16="http://schemas.microsoft.com/office/drawing/2014/main" id="{A4AA77C6-3CD5-F642-BD90-B898C462C724}"/>
              </a:ext>
            </a:extLst>
          </p:cNvPr>
          <p:cNvSpPr txBox="1">
            <a:spLocks noChangeArrowheads="1"/>
          </p:cNvSpPr>
          <p:nvPr/>
        </p:nvSpPr>
        <p:spPr bwMode="auto">
          <a:xfrm>
            <a:off x="4636966" y="2822952"/>
            <a:ext cx="482824" cy="407676"/>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85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a:ea typeface="ＭＳ Ｐゴシック" charset="0"/>
                <a:cs typeface="+mn-cs"/>
              </a:rPr>
              <a:t>not</a:t>
            </a:r>
          </a:p>
          <a:p>
            <a:pPr marL="0" marR="0" lvl="0" indent="0" algn="ctr" defTabSz="914400" rtl="0" eaLnBrk="0" fontAlgn="base" latinLnBrk="0" hangingPunct="0">
              <a:lnSpc>
                <a:spcPct val="85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a:ea typeface="ＭＳ Ｐゴシック" charset="0"/>
                <a:cs typeface="+mn-cs"/>
              </a:rPr>
              <a:t>used</a:t>
            </a:r>
            <a:endParaRPr kumimoji="0" lang="en-US" sz="1600" b="0" i="0" u="none" strike="noStrike" kern="1200" cap="none" spc="0" normalizeH="0" baseline="0" noProof="0" dirty="0">
              <a:ln>
                <a:noFill/>
              </a:ln>
              <a:solidFill>
                <a:srgbClr val="000000"/>
              </a:solidFill>
              <a:effectLst/>
              <a:uLnTx/>
              <a:uFillTx/>
              <a:latin typeface="Calibri"/>
              <a:ea typeface="ＭＳ Ｐゴシック" charset="0"/>
              <a:cs typeface="+mn-cs"/>
            </a:endParaRPr>
          </a:p>
        </p:txBody>
      </p:sp>
      <p:sp>
        <p:nvSpPr>
          <p:cNvPr id="97" name="Line 39">
            <a:extLst>
              <a:ext uri="{FF2B5EF4-FFF2-40B4-BE49-F238E27FC236}">
                <a16:creationId xmlns:a16="http://schemas.microsoft.com/office/drawing/2014/main" id="{356A6247-1FB1-3845-A2C5-956708DFFBCF}"/>
              </a:ext>
            </a:extLst>
          </p:cNvPr>
          <p:cNvSpPr>
            <a:spLocks noChangeShapeType="1"/>
          </p:cNvSpPr>
          <p:nvPr/>
        </p:nvSpPr>
        <p:spPr bwMode="auto">
          <a:xfrm flipV="1">
            <a:off x="4713766" y="2809424"/>
            <a:ext cx="0" cy="392113"/>
          </a:xfrm>
          <a:prstGeom prst="line">
            <a:avLst/>
          </a:prstGeom>
          <a:noFill/>
          <a:ln w="12700">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Calibri"/>
              <a:ea typeface="ＭＳ Ｐゴシック" charset="0"/>
              <a:cs typeface="+mn-cs"/>
            </a:endParaRPr>
          </a:p>
        </p:txBody>
      </p:sp>
      <p:grpSp>
        <p:nvGrpSpPr>
          <p:cNvPr id="115" name="Group 114">
            <a:extLst>
              <a:ext uri="{FF2B5EF4-FFF2-40B4-BE49-F238E27FC236}">
                <a16:creationId xmlns:a16="http://schemas.microsoft.com/office/drawing/2014/main" id="{25F3ABB6-FC22-8E45-923B-C272F3E47C12}"/>
              </a:ext>
            </a:extLst>
          </p:cNvPr>
          <p:cNvGrpSpPr/>
          <p:nvPr/>
        </p:nvGrpSpPr>
        <p:grpSpPr>
          <a:xfrm>
            <a:off x="6405335" y="2817362"/>
            <a:ext cx="5252586" cy="731484"/>
            <a:chOff x="6405335" y="2817362"/>
            <a:chExt cx="5252586" cy="731484"/>
          </a:xfrm>
        </p:grpSpPr>
        <p:sp>
          <p:nvSpPr>
            <p:cNvPr id="80" name="Text Box 22">
              <a:extLst>
                <a:ext uri="{FF2B5EF4-FFF2-40B4-BE49-F238E27FC236}">
                  <a16:creationId xmlns:a16="http://schemas.microsoft.com/office/drawing/2014/main" id="{C121B465-E333-C34D-A9B1-4EC95AB29663}"/>
                </a:ext>
              </a:extLst>
            </p:cNvPr>
            <p:cNvSpPr txBox="1">
              <a:spLocks noChangeArrowheads="1"/>
            </p:cNvSpPr>
            <p:nvPr/>
          </p:nvSpPr>
          <p:spPr bwMode="auto">
            <a:xfrm>
              <a:off x="6405335" y="2817362"/>
              <a:ext cx="1746250" cy="36671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charset="0"/>
                  <a:ea typeface="ＭＳ Ｐゴシック" charset="0"/>
                  <a:cs typeface="+mn-cs"/>
                </a:rPr>
                <a:t>receive window</a:t>
              </a:r>
            </a:p>
          </p:txBody>
        </p:sp>
        <p:sp>
          <p:nvSpPr>
            <p:cNvPr id="107" name="Text Box 49">
              <a:extLst>
                <a:ext uri="{FF2B5EF4-FFF2-40B4-BE49-F238E27FC236}">
                  <a16:creationId xmlns:a16="http://schemas.microsoft.com/office/drawing/2014/main" id="{C1196D10-63E5-F146-A338-FB6B53C00F42}"/>
                </a:ext>
              </a:extLst>
            </p:cNvPr>
            <p:cNvSpPr txBox="1">
              <a:spLocks noChangeArrowheads="1"/>
            </p:cNvSpPr>
            <p:nvPr/>
          </p:nvSpPr>
          <p:spPr bwMode="auto">
            <a:xfrm>
              <a:off x="8724900" y="2847115"/>
              <a:ext cx="2933021" cy="701731"/>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Calibri" panose="020F0502020204030204"/>
                  <a:ea typeface="ＭＳ Ｐゴシック" charset="0"/>
                  <a:cs typeface="+mn-cs"/>
                </a:rPr>
                <a:t>flow control: </a:t>
              </a:r>
              <a:r>
                <a:rPr kumimoji="0" lang="en-US" sz="2000" b="0" i="0" u="none" strike="noStrike" kern="1200" cap="none" spc="0" normalizeH="0" baseline="0" noProof="0" dirty="0">
                  <a:ln>
                    <a:noFill/>
                  </a:ln>
                  <a:solidFill>
                    <a:srgbClr val="000000"/>
                  </a:solidFill>
                  <a:effectLst/>
                  <a:uLnTx/>
                  <a:uFillTx/>
                  <a:latin typeface="Calibri" panose="020F0502020204030204"/>
                  <a:ea typeface="ＭＳ Ｐゴシック" charset="0"/>
                  <a:cs typeface="+mn-cs"/>
                </a:rPr>
                <a:t># bytes receiver willing to accept</a:t>
              </a:r>
              <a:endParaRPr kumimoji="0" lang="en-US" sz="2400" b="0" i="0" u="none" strike="noStrike" kern="1200" cap="none" spc="0" normalizeH="0" baseline="0" noProof="0" dirty="0">
                <a:ln>
                  <a:noFill/>
                </a:ln>
                <a:solidFill>
                  <a:srgbClr val="000000"/>
                </a:solidFill>
                <a:effectLst/>
                <a:uLnTx/>
                <a:uFillTx/>
                <a:latin typeface="Calibri" panose="020F0502020204030204"/>
                <a:ea typeface="ＭＳ Ｐゴシック" charset="0"/>
                <a:cs typeface="+mn-cs"/>
              </a:endParaRPr>
            </a:p>
          </p:txBody>
        </p:sp>
        <p:sp>
          <p:nvSpPr>
            <p:cNvPr id="111" name="Line 53">
              <a:extLst>
                <a:ext uri="{FF2B5EF4-FFF2-40B4-BE49-F238E27FC236}">
                  <a16:creationId xmlns:a16="http://schemas.microsoft.com/office/drawing/2014/main" id="{AF202832-D8A0-CC44-AEC9-474E90CA4102}"/>
                </a:ext>
              </a:extLst>
            </p:cNvPr>
            <p:cNvSpPr>
              <a:spLocks noChangeShapeType="1"/>
            </p:cNvSpPr>
            <p:nvPr/>
          </p:nvSpPr>
          <p:spPr bwMode="auto">
            <a:xfrm flipH="1">
              <a:off x="8142852" y="3044701"/>
              <a:ext cx="582048" cy="0"/>
            </a:xfrm>
            <a:prstGeom prst="line">
              <a:avLst/>
            </a:prstGeom>
            <a:noFill/>
            <a:ln w="19050">
              <a:solidFill>
                <a:srgbClr val="C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Tahoma" charset="0"/>
                <a:ea typeface="ＭＳ Ｐゴシック" charset="0"/>
                <a:cs typeface="+mn-cs"/>
              </a:endParaRPr>
            </a:p>
          </p:txBody>
        </p:sp>
      </p:grpSp>
      <p:grpSp>
        <p:nvGrpSpPr>
          <p:cNvPr id="6" name="Group 5">
            <a:extLst>
              <a:ext uri="{FF2B5EF4-FFF2-40B4-BE49-F238E27FC236}">
                <a16:creationId xmlns:a16="http://schemas.microsoft.com/office/drawing/2014/main" id="{9EBAA956-8E89-0A4A-A4BC-91B08D93CC59}"/>
              </a:ext>
            </a:extLst>
          </p:cNvPr>
          <p:cNvGrpSpPr/>
          <p:nvPr/>
        </p:nvGrpSpPr>
        <p:grpSpPr>
          <a:xfrm>
            <a:off x="4979760" y="1674436"/>
            <a:ext cx="7040433" cy="1034129"/>
            <a:chOff x="4979760" y="1674436"/>
            <a:chExt cx="7040433" cy="1034129"/>
          </a:xfrm>
        </p:grpSpPr>
        <p:sp>
          <p:nvSpPr>
            <p:cNvPr id="73" name="Text Box 15">
              <a:extLst>
                <a:ext uri="{FF2B5EF4-FFF2-40B4-BE49-F238E27FC236}">
                  <a16:creationId xmlns:a16="http://schemas.microsoft.com/office/drawing/2014/main" id="{2925631F-CA45-E24E-A2A3-36475CE0E0E7}"/>
                </a:ext>
              </a:extLst>
            </p:cNvPr>
            <p:cNvSpPr txBox="1">
              <a:spLocks noChangeArrowheads="1"/>
            </p:cNvSpPr>
            <p:nvPr/>
          </p:nvSpPr>
          <p:spPr bwMode="auto">
            <a:xfrm>
              <a:off x="4979760" y="2029962"/>
              <a:ext cx="2486025" cy="39687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Arial" charset="0"/>
                  <a:ea typeface="ＭＳ Ｐゴシック" charset="0"/>
                  <a:cs typeface="+mn-cs"/>
                </a:rPr>
                <a:t>sequence number</a:t>
              </a:r>
              <a:endParaRPr kumimoji="0" lang="en-US" sz="2400" b="0" i="0" u="none" strike="noStrike" kern="1200" cap="none" spc="0" normalizeH="0" baseline="0" noProof="0" dirty="0">
                <a:ln>
                  <a:noFill/>
                </a:ln>
                <a:solidFill>
                  <a:srgbClr val="000000"/>
                </a:solidFill>
                <a:effectLst/>
                <a:uLnTx/>
                <a:uFillTx/>
                <a:latin typeface="Arial" charset="0"/>
                <a:ea typeface="ＭＳ Ｐゴシック" charset="0"/>
                <a:cs typeface="+mn-cs"/>
              </a:endParaRPr>
            </a:p>
          </p:txBody>
        </p:sp>
        <p:sp>
          <p:nvSpPr>
            <p:cNvPr id="108" name="Text Box 50">
              <a:extLst>
                <a:ext uri="{FF2B5EF4-FFF2-40B4-BE49-F238E27FC236}">
                  <a16:creationId xmlns:a16="http://schemas.microsoft.com/office/drawing/2014/main" id="{62087231-CA89-9F46-9993-D5CE4726B8FD}"/>
                </a:ext>
              </a:extLst>
            </p:cNvPr>
            <p:cNvSpPr txBox="1">
              <a:spLocks noChangeArrowheads="1"/>
            </p:cNvSpPr>
            <p:nvPr/>
          </p:nvSpPr>
          <p:spPr bwMode="auto">
            <a:xfrm>
              <a:off x="8724900" y="1674436"/>
              <a:ext cx="3295293" cy="1034129"/>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Calibri" panose="020F0502020204030204"/>
                  <a:ea typeface="ＭＳ Ｐゴシック" charset="0"/>
                  <a:cs typeface="+mn-cs"/>
                </a:rPr>
                <a:t>segment seq  #: </a:t>
              </a:r>
              <a:r>
                <a:rPr kumimoji="0" lang="en-US" sz="2000" b="0" i="0" u="none" strike="noStrike" kern="1200" cap="none" spc="0" normalizeH="0" baseline="0" noProof="0" dirty="0">
                  <a:ln>
                    <a:noFill/>
                  </a:ln>
                  <a:solidFill>
                    <a:srgbClr val="000000"/>
                  </a:solidFill>
                  <a:effectLst/>
                  <a:uLnTx/>
                  <a:uFillTx/>
                  <a:latin typeface="Calibri" panose="020F0502020204030204"/>
                  <a:ea typeface="ＭＳ Ｐゴシック" charset="0"/>
                  <a:cs typeface="+mn-cs"/>
                </a:rPr>
                <a:t>counting bytes of data</a:t>
              </a:r>
              <a:r>
                <a:rPr kumimoji="0" lang="en-US" sz="2400" b="0" i="0" u="none" strike="noStrike" kern="1200" cap="none" spc="0" normalizeH="0" baseline="0" noProof="0" dirty="0">
                  <a:ln>
                    <a:noFill/>
                  </a:ln>
                  <a:solidFill>
                    <a:srgbClr val="000000"/>
                  </a:solidFill>
                  <a:effectLst/>
                  <a:uLnTx/>
                  <a:uFillTx/>
                  <a:latin typeface="Calibri" panose="020F0502020204030204"/>
                  <a:ea typeface="ＭＳ Ｐゴシック" charset="0"/>
                  <a:cs typeface="+mn-cs"/>
                </a:rPr>
                <a:t> </a:t>
              </a:r>
              <a:r>
                <a:rPr kumimoji="0" lang="en-US" sz="2000" b="0" i="0" u="none" strike="noStrike" kern="1200" cap="none" spc="0" normalizeH="0" baseline="0" noProof="0" dirty="0">
                  <a:ln>
                    <a:noFill/>
                  </a:ln>
                  <a:solidFill>
                    <a:srgbClr val="000000"/>
                  </a:solidFill>
                  <a:effectLst/>
                  <a:uLnTx/>
                  <a:uFillTx/>
                  <a:latin typeface="Calibri" panose="020F0502020204030204"/>
                  <a:ea typeface="ＭＳ Ｐゴシック" charset="0"/>
                  <a:cs typeface="+mn-cs"/>
                </a:rPr>
                <a:t>into bytestream</a:t>
              </a:r>
              <a:r>
                <a:rPr kumimoji="0" lang="en-US" sz="2400" b="0" i="0" u="none" strike="noStrike" kern="1200" cap="none" spc="0" normalizeH="0" baseline="0" noProof="0" dirty="0">
                  <a:ln>
                    <a:noFill/>
                  </a:ln>
                  <a:solidFill>
                    <a:srgbClr val="000000"/>
                  </a:solidFill>
                  <a:effectLst/>
                  <a:uLnTx/>
                  <a:uFillTx/>
                  <a:latin typeface="Calibri" panose="020F0502020204030204"/>
                  <a:ea typeface="ＭＳ Ｐゴシック" charset="0"/>
                  <a:cs typeface="+mn-cs"/>
                </a:rPr>
                <a:t> </a:t>
              </a:r>
              <a:r>
                <a:rPr kumimoji="0" lang="en-US" sz="2000" b="0" i="0" u="none" strike="noStrike" kern="1200" cap="none" spc="0" normalizeH="0" baseline="0" noProof="0" dirty="0">
                  <a:ln>
                    <a:noFill/>
                  </a:ln>
                  <a:solidFill>
                    <a:srgbClr val="000000"/>
                  </a:solidFill>
                  <a:effectLst/>
                  <a:uLnTx/>
                  <a:uFillTx/>
                  <a:latin typeface="Calibri" panose="020F0502020204030204"/>
                  <a:ea typeface="ＭＳ Ｐゴシック" charset="0"/>
                  <a:cs typeface="+mn-cs"/>
                </a:rPr>
                <a:t>(not segments!)</a:t>
              </a:r>
              <a:endParaRPr kumimoji="0" lang="en-US" sz="2400" b="0" i="0" u="none" strike="noStrike" kern="1200" cap="none" spc="0" normalizeH="0" baseline="0" noProof="0" dirty="0">
                <a:ln>
                  <a:noFill/>
                </a:ln>
                <a:solidFill>
                  <a:srgbClr val="000000"/>
                </a:solidFill>
                <a:effectLst/>
                <a:uLnTx/>
                <a:uFillTx/>
                <a:latin typeface="Calibri" panose="020F0502020204030204"/>
                <a:ea typeface="ＭＳ Ｐゴシック" charset="0"/>
                <a:cs typeface="+mn-cs"/>
              </a:endParaRPr>
            </a:p>
          </p:txBody>
        </p:sp>
        <p:sp>
          <p:nvSpPr>
            <p:cNvPr id="113" name="Line 55">
              <a:extLst>
                <a:ext uri="{FF2B5EF4-FFF2-40B4-BE49-F238E27FC236}">
                  <a16:creationId xmlns:a16="http://schemas.microsoft.com/office/drawing/2014/main" id="{69F8FE7B-57A5-CA45-A15F-AB7CA1D8D54F}"/>
                </a:ext>
              </a:extLst>
            </p:cNvPr>
            <p:cNvSpPr>
              <a:spLocks noChangeShapeType="1"/>
            </p:cNvSpPr>
            <p:nvPr/>
          </p:nvSpPr>
          <p:spPr bwMode="auto">
            <a:xfrm flipH="1" flipV="1">
              <a:off x="7924797" y="2244436"/>
              <a:ext cx="800102" cy="0"/>
            </a:xfrm>
            <a:prstGeom prst="line">
              <a:avLst/>
            </a:prstGeom>
            <a:noFill/>
            <a:ln w="19050">
              <a:solidFill>
                <a:srgbClr val="C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Tahoma" charset="0"/>
                <a:ea typeface="ＭＳ Ｐゴシック" charset="0"/>
                <a:cs typeface="+mn-cs"/>
              </a:endParaRPr>
            </a:p>
          </p:txBody>
        </p:sp>
      </p:grpSp>
      <p:grpSp>
        <p:nvGrpSpPr>
          <p:cNvPr id="129" name="Group 128">
            <a:extLst>
              <a:ext uri="{FF2B5EF4-FFF2-40B4-BE49-F238E27FC236}">
                <a16:creationId xmlns:a16="http://schemas.microsoft.com/office/drawing/2014/main" id="{33475873-1909-F649-A643-DFFF77ECF966}"/>
              </a:ext>
            </a:extLst>
          </p:cNvPr>
          <p:cNvGrpSpPr/>
          <p:nvPr/>
        </p:nvGrpSpPr>
        <p:grpSpPr>
          <a:xfrm>
            <a:off x="5398860" y="4614412"/>
            <a:ext cx="5770816" cy="1113459"/>
            <a:chOff x="5398860" y="4614412"/>
            <a:chExt cx="5770816" cy="1113459"/>
          </a:xfrm>
        </p:grpSpPr>
        <p:sp>
          <p:nvSpPr>
            <p:cNvPr id="72" name="Text Box 14">
              <a:extLst>
                <a:ext uri="{FF2B5EF4-FFF2-40B4-BE49-F238E27FC236}">
                  <a16:creationId xmlns:a16="http://schemas.microsoft.com/office/drawing/2014/main" id="{394540FC-9B80-C049-964F-3AEAF7A4BA2D}"/>
                </a:ext>
              </a:extLst>
            </p:cNvPr>
            <p:cNvSpPr txBox="1">
              <a:spLocks noChangeArrowheads="1"/>
            </p:cNvSpPr>
            <p:nvPr/>
          </p:nvSpPr>
          <p:spPr bwMode="auto">
            <a:xfrm>
              <a:off x="5398860" y="4614412"/>
              <a:ext cx="2005013" cy="100647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Arial" charset="0"/>
                  <a:ea typeface="ＭＳ Ｐゴシック" charset="0"/>
                  <a:cs typeface="+mn-cs"/>
                </a:rPr>
                <a:t>application</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Arial" charset="0"/>
                  <a:ea typeface="ＭＳ Ｐゴシック" charset="0"/>
                  <a:cs typeface="+mn-cs"/>
                </a:rPr>
                <a:t>data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Arial" charset="0"/>
                  <a:ea typeface="ＭＳ Ｐゴシック" charset="0"/>
                  <a:cs typeface="+mn-cs"/>
                </a:rPr>
                <a:t>(variable length)</a:t>
              </a:r>
              <a:endParaRPr kumimoji="0" lang="en-US" sz="2400" b="0" i="0" u="none" strike="noStrike" kern="1200" cap="none" spc="0" normalizeH="0" baseline="0" noProof="0" dirty="0">
                <a:ln>
                  <a:noFill/>
                </a:ln>
                <a:solidFill>
                  <a:srgbClr val="000000"/>
                </a:solidFill>
                <a:effectLst/>
                <a:uLnTx/>
                <a:uFillTx/>
                <a:latin typeface="Arial" charset="0"/>
                <a:ea typeface="ＭＳ Ｐゴシック" charset="0"/>
                <a:cs typeface="+mn-cs"/>
              </a:endParaRPr>
            </a:p>
          </p:txBody>
        </p:sp>
        <p:sp>
          <p:nvSpPr>
            <p:cNvPr id="125" name="TextBox 124">
              <a:extLst>
                <a:ext uri="{FF2B5EF4-FFF2-40B4-BE49-F238E27FC236}">
                  <a16:creationId xmlns:a16="http://schemas.microsoft.com/office/drawing/2014/main" id="{5CEFBFE2-D6C5-6C4B-85CD-C2B1704479E4}"/>
                </a:ext>
              </a:extLst>
            </p:cNvPr>
            <p:cNvSpPr txBox="1"/>
            <p:nvPr/>
          </p:nvSpPr>
          <p:spPr>
            <a:xfrm>
              <a:off x="8980285" y="4638342"/>
              <a:ext cx="2189391" cy="1089529"/>
            </a:xfrm>
            <a:prstGeom prst="rect">
              <a:avLst/>
            </a:prstGeom>
            <a:noFill/>
          </p:spPr>
          <p:txBody>
            <a:bodyPr wrap="square" rtlCol="0">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data sent by application into TCP socket</a:t>
              </a:r>
            </a:p>
          </p:txBody>
        </p:sp>
        <p:cxnSp>
          <p:nvCxnSpPr>
            <p:cNvPr id="127" name="Straight Connector 126">
              <a:extLst>
                <a:ext uri="{FF2B5EF4-FFF2-40B4-BE49-F238E27FC236}">
                  <a16:creationId xmlns:a16="http://schemas.microsoft.com/office/drawing/2014/main" id="{C6493B77-D766-824F-B26A-A73B9CE92231}"/>
                </a:ext>
              </a:extLst>
            </p:cNvPr>
            <p:cNvCxnSpPr>
              <a:cxnSpLocks/>
            </p:cNvCxnSpPr>
            <p:nvPr/>
          </p:nvCxnSpPr>
          <p:spPr>
            <a:xfrm>
              <a:off x="6727821" y="5150307"/>
              <a:ext cx="2149479"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BF59DCBE-5CE4-3C4C-AE43-7FF674B5D23E}"/>
              </a:ext>
            </a:extLst>
          </p:cNvPr>
          <p:cNvGrpSpPr/>
          <p:nvPr/>
        </p:nvGrpSpPr>
        <p:grpSpPr>
          <a:xfrm>
            <a:off x="230393" y="1952743"/>
            <a:ext cx="7771793" cy="1241280"/>
            <a:chOff x="230393" y="1952743"/>
            <a:chExt cx="7771793" cy="1241280"/>
          </a:xfrm>
        </p:grpSpPr>
        <p:sp>
          <p:nvSpPr>
            <p:cNvPr id="137" name="Text Box 35">
              <a:extLst>
                <a:ext uri="{FF2B5EF4-FFF2-40B4-BE49-F238E27FC236}">
                  <a16:creationId xmlns:a16="http://schemas.microsoft.com/office/drawing/2014/main" id="{56F627F0-D04E-AD42-8864-F7B517B4A587}"/>
                </a:ext>
              </a:extLst>
            </p:cNvPr>
            <p:cNvSpPr txBox="1">
              <a:spLocks noChangeArrowheads="1"/>
            </p:cNvSpPr>
            <p:nvPr/>
          </p:nvSpPr>
          <p:spPr bwMode="auto">
            <a:xfrm>
              <a:off x="5447297" y="2855469"/>
              <a:ext cx="303288" cy="338554"/>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a:ea typeface="ＭＳ Ｐゴシック" charset="0"/>
                  <a:cs typeface="+mn-cs"/>
                </a:rPr>
                <a:t>A</a:t>
              </a:r>
              <a:endParaRPr kumimoji="0" lang="en-US" sz="2400" b="0" i="0" u="none" strike="noStrike" kern="1200" cap="none" spc="0" normalizeH="0" baseline="0" noProof="0" dirty="0">
                <a:ln>
                  <a:noFill/>
                </a:ln>
                <a:solidFill>
                  <a:srgbClr val="000000"/>
                </a:solidFill>
                <a:effectLst/>
                <a:uLnTx/>
                <a:uFillTx/>
                <a:latin typeface="Calibri"/>
                <a:ea typeface="ＭＳ Ｐゴシック" charset="0"/>
                <a:cs typeface="+mn-cs"/>
              </a:endParaRPr>
            </a:p>
          </p:txBody>
        </p:sp>
        <p:grpSp>
          <p:nvGrpSpPr>
            <p:cNvPr id="15" name="Group 14">
              <a:extLst>
                <a:ext uri="{FF2B5EF4-FFF2-40B4-BE49-F238E27FC236}">
                  <a16:creationId xmlns:a16="http://schemas.microsoft.com/office/drawing/2014/main" id="{3379D87E-87A4-BA4A-B25D-D60B162F998C}"/>
                </a:ext>
              </a:extLst>
            </p:cNvPr>
            <p:cNvGrpSpPr/>
            <p:nvPr/>
          </p:nvGrpSpPr>
          <p:grpSpPr>
            <a:xfrm>
              <a:off x="230393" y="1952743"/>
              <a:ext cx="7771793" cy="971860"/>
              <a:chOff x="217867" y="1965269"/>
              <a:chExt cx="7771793" cy="971860"/>
            </a:xfrm>
          </p:grpSpPr>
          <p:sp>
            <p:nvSpPr>
              <p:cNvPr id="75" name="Text Box 17">
                <a:extLst>
                  <a:ext uri="{FF2B5EF4-FFF2-40B4-BE49-F238E27FC236}">
                    <a16:creationId xmlns:a16="http://schemas.microsoft.com/office/drawing/2014/main" id="{0864898F-71F3-8C4E-ACBC-273A8F765CF5}"/>
                  </a:ext>
                </a:extLst>
              </p:cNvPr>
              <p:cNvSpPr txBox="1">
                <a:spLocks noChangeArrowheads="1"/>
              </p:cNvSpPr>
              <p:nvPr/>
            </p:nvSpPr>
            <p:spPr bwMode="auto">
              <a:xfrm>
                <a:off x="4579710" y="2430012"/>
                <a:ext cx="3409950" cy="39687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Arial" charset="0"/>
                    <a:ea typeface="ＭＳ Ｐゴシック" charset="0"/>
                    <a:cs typeface="+mn-cs"/>
                  </a:rPr>
                  <a:t>acknowledgement number</a:t>
                </a:r>
              </a:p>
            </p:txBody>
          </p:sp>
          <p:sp>
            <p:nvSpPr>
              <p:cNvPr id="119" name="Text Box 42">
                <a:extLst>
                  <a:ext uri="{FF2B5EF4-FFF2-40B4-BE49-F238E27FC236}">
                    <a16:creationId xmlns:a16="http://schemas.microsoft.com/office/drawing/2014/main" id="{C0762B76-1537-D346-8718-8BAF6E1F14E0}"/>
                  </a:ext>
                </a:extLst>
              </p:cNvPr>
              <p:cNvSpPr txBox="1">
                <a:spLocks noChangeArrowheads="1"/>
              </p:cNvSpPr>
              <p:nvPr/>
            </p:nvSpPr>
            <p:spPr bwMode="auto">
              <a:xfrm>
                <a:off x="217867" y="1965269"/>
                <a:ext cx="3287333" cy="701731"/>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r" defTabSz="914400" rtl="0" eaLnBrk="0" fontAlgn="base" latinLnBrk="0" hangingPunct="0">
                  <a:lnSpc>
                    <a:spcPct val="9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Calibri" panose="020F0502020204030204"/>
                    <a:ea typeface="ＭＳ Ｐゴシック" charset="0"/>
                    <a:cs typeface="+mn-cs"/>
                  </a:rPr>
                  <a:t>ACK: </a:t>
                </a:r>
                <a:r>
                  <a:rPr kumimoji="0" lang="en-US" sz="2000" b="0" i="0" u="none" strike="noStrike" kern="1200" cap="none" spc="0" normalizeH="0" baseline="0" noProof="0" dirty="0">
                    <a:ln>
                      <a:noFill/>
                    </a:ln>
                    <a:solidFill>
                      <a:srgbClr val="000000"/>
                    </a:solidFill>
                    <a:effectLst/>
                    <a:uLnTx/>
                    <a:uFillTx/>
                    <a:latin typeface="Calibri" panose="020F0502020204030204"/>
                    <a:ea typeface="ＭＳ Ｐゴシック" charset="0"/>
                    <a:cs typeface="+mn-cs"/>
                  </a:rPr>
                  <a:t>seq # of next expected byte; A bit: this is an ACK</a:t>
                </a:r>
                <a:endParaRPr kumimoji="0" lang="en-US" sz="1100" b="0" i="0" u="none" strike="noStrike" kern="1200" cap="none" spc="0" normalizeH="0" baseline="0" noProof="0" dirty="0">
                  <a:ln>
                    <a:noFill/>
                  </a:ln>
                  <a:solidFill>
                    <a:srgbClr val="000000"/>
                  </a:solidFill>
                  <a:effectLst/>
                  <a:uLnTx/>
                  <a:uFillTx/>
                  <a:latin typeface="Calibri" panose="020F0502020204030204"/>
                  <a:ea typeface="ＭＳ Ｐゴシック" charset="0"/>
                  <a:cs typeface="+mn-cs"/>
                </a:endParaRPr>
              </a:p>
            </p:txBody>
          </p:sp>
          <p:sp>
            <p:nvSpPr>
              <p:cNvPr id="130" name="Line 46">
                <a:extLst>
                  <a:ext uri="{FF2B5EF4-FFF2-40B4-BE49-F238E27FC236}">
                    <a16:creationId xmlns:a16="http://schemas.microsoft.com/office/drawing/2014/main" id="{412FF679-1D4F-2847-94BC-15BFC61FB4F3}"/>
                  </a:ext>
                </a:extLst>
              </p:cNvPr>
              <p:cNvSpPr>
                <a:spLocks noChangeShapeType="1"/>
              </p:cNvSpPr>
              <p:nvPr/>
            </p:nvSpPr>
            <p:spPr bwMode="auto">
              <a:xfrm>
                <a:off x="3505200" y="2417523"/>
                <a:ext cx="2076276" cy="519606"/>
              </a:xfrm>
              <a:custGeom>
                <a:avLst/>
                <a:gdLst>
                  <a:gd name="connsiteX0" fmla="*/ 0 w 2082626"/>
                  <a:gd name="connsiteY0" fmla="*/ 0 h 560881"/>
                  <a:gd name="connsiteX1" fmla="*/ 2082626 w 2082626"/>
                  <a:gd name="connsiteY1" fmla="*/ 560881 h 560881"/>
                  <a:gd name="connsiteX0" fmla="*/ 0 w 2076276"/>
                  <a:gd name="connsiteY0" fmla="*/ 0 h 519606"/>
                  <a:gd name="connsiteX1" fmla="*/ 2076276 w 2076276"/>
                  <a:gd name="connsiteY1" fmla="*/ 519606 h 519606"/>
                </a:gdLst>
                <a:ahLst/>
                <a:cxnLst>
                  <a:cxn ang="0">
                    <a:pos x="connsiteX0" y="connsiteY0"/>
                  </a:cxn>
                  <a:cxn ang="0">
                    <a:pos x="connsiteX1" y="connsiteY1"/>
                  </a:cxn>
                </a:cxnLst>
                <a:rect l="l" t="t" r="r" b="b"/>
                <a:pathLst>
                  <a:path w="2076276" h="519606">
                    <a:moveTo>
                      <a:pt x="0" y="0"/>
                    </a:moveTo>
                    <a:cubicBezTo>
                      <a:pt x="694209" y="186960"/>
                      <a:pt x="1382067" y="332646"/>
                      <a:pt x="2076276" y="519606"/>
                    </a:cubicBezTo>
                  </a:path>
                </a:pathLst>
              </a:custGeom>
              <a:noFill/>
              <a:ln w="19050">
                <a:solidFill>
                  <a:srgbClr val="C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Tahoma" charset="0"/>
                  <a:ea typeface="ＭＳ Ｐゴシック" charset="0"/>
                  <a:cs typeface="+mn-cs"/>
                </a:endParaRPr>
              </a:p>
            </p:txBody>
          </p:sp>
          <p:sp>
            <p:nvSpPr>
              <p:cNvPr id="139" name="Line 46">
                <a:extLst>
                  <a:ext uri="{FF2B5EF4-FFF2-40B4-BE49-F238E27FC236}">
                    <a16:creationId xmlns:a16="http://schemas.microsoft.com/office/drawing/2014/main" id="{EB8BFD18-324C-2547-AC63-1A0429ECFF56}"/>
                  </a:ext>
                </a:extLst>
              </p:cNvPr>
              <p:cNvSpPr>
                <a:spLocks noChangeShapeType="1"/>
              </p:cNvSpPr>
              <p:nvPr/>
            </p:nvSpPr>
            <p:spPr bwMode="auto">
              <a:xfrm>
                <a:off x="3505200" y="2404996"/>
                <a:ext cx="1263476" cy="215853"/>
              </a:xfrm>
              <a:prstGeom prst="line">
                <a:avLst/>
              </a:prstGeom>
              <a:noFill/>
              <a:ln w="19050">
                <a:solidFill>
                  <a:srgbClr val="C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Tahoma" charset="0"/>
                  <a:ea typeface="ＭＳ Ｐゴシック" charset="0"/>
                  <a:cs typeface="+mn-cs"/>
                </a:endParaRPr>
              </a:p>
            </p:txBody>
          </p:sp>
        </p:grpSp>
      </p:grpSp>
      <p:grpSp>
        <p:nvGrpSpPr>
          <p:cNvPr id="19" name="Group 18">
            <a:extLst>
              <a:ext uri="{FF2B5EF4-FFF2-40B4-BE49-F238E27FC236}">
                <a16:creationId xmlns:a16="http://schemas.microsoft.com/office/drawing/2014/main" id="{953AA9D9-F43E-B546-80D0-95A95FF3FD84}"/>
              </a:ext>
            </a:extLst>
          </p:cNvPr>
          <p:cNvGrpSpPr/>
          <p:nvPr/>
        </p:nvGrpSpPr>
        <p:grpSpPr>
          <a:xfrm>
            <a:off x="1895418" y="3659802"/>
            <a:ext cx="5828956" cy="1090980"/>
            <a:chOff x="1895418" y="3659802"/>
            <a:chExt cx="5828956" cy="1090980"/>
          </a:xfrm>
        </p:grpSpPr>
        <p:sp>
          <p:nvSpPr>
            <p:cNvPr id="98" name="Text Box 40">
              <a:extLst>
                <a:ext uri="{FF2B5EF4-FFF2-40B4-BE49-F238E27FC236}">
                  <a16:creationId xmlns:a16="http://schemas.microsoft.com/office/drawing/2014/main" id="{CF922213-3DD4-4C4D-B198-ADF3A29EDBE7}"/>
                </a:ext>
              </a:extLst>
            </p:cNvPr>
            <p:cNvSpPr txBox="1">
              <a:spLocks noChangeArrowheads="1"/>
            </p:cNvSpPr>
            <p:nvPr/>
          </p:nvSpPr>
          <p:spPr bwMode="auto">
            <a:xfrm>
              <a:off x="4830361" y="3659802"/>
              <a:ext cx="2894013" cy="40011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Arial" charset="0"/>
                  <a:ea typeface="ＭＳ Ｐゴシック" charset="0"/>
                  <a:cs typeface="+mn-cs"/>
                </a:rPr>
                <a:t>options (variable length)</a:t>
              </a:r>
              <a:endParaRPr kumimoji="0" lang="en-US" sz="2400" b="0" i="0" u="none" strike="noStrike" kern="1200" cap="none" spc="0" normalizeH="0" baseline="0" noProof="0" dirty="0">
                <a:ln>
                  <a:noFill/>
                </a:ln>
                <a:solidFill>
                  <a:srgbClr val="000000"/>
                </a:solidFill>
                <a:effectLst/>
                <a:uLnTx/>
                <a:uFillTx/>
                <a:latin typeface="Arial" charset="0"/>
                <a:ea typeface="ＭＳ Ｐゴシック" charset="0"/>
                <a:cs typeface="+mn-cs"/>
              </a:endParaRPr>
            </a:p>
          </p:txBody>
        </p:sp>
        <p:sp>
          <p:nvSpPr>
            <p:cNvPr id="99" name="Text Box 42">
              <a:extLst>
                <a:ext uri="{FF2B5EF4-FFF2-40B4-BE49-F238E27FC236}">
                  <a16:creationId xmlns:a16="http://schemas.microsoft.com/office/drawing/2014/main" id="{0BC58028-06B7-1A4E-8510-AE6EC1534B60}"/>
                </a:ext>
              </a:extLst>
            </p:cNvPr>
            <p:cNvSpPr txBox="1">
              <a:spLocks noChangeArrowheads="1"/>
            </p:cNvSpPr>
            <p:nvPr/>
          </p:nvSpPr>
          <p:spPr bwMode="auto">
            <a:xfrm>
              <a:off x="1895418" y="4326050"/>
              <a:ext cx="1688926" cy="42473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r" defTabSz="914400" rtl="0" eaLnBrk="0" fontAlgn="base" latinLnBrk="0" hangingPunct="0">
                <a:lnSpc>
                  <a:spcPct val="9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Calibri" panose="020F0502020204030204"/>
                  <a:ea typeface="ＭＳ Ｐゴシック" charset="0"/>
                  <a:cs typeface="+mn-cs"/>
                </a:rPr>
                <a:t>TCP</a:t>
              </a:r>
              <a:r>
                <a:rPr kumimoji="0" lang="en-US" sz="2400" b="0" i="0" u="none" strike="noStrike" kern="1200" cap="none" spc="0" normalizeH="0" baseline="0" noProof="0" dirty="0">
                  <a:ln>
                    <a:noFill/>
                  </a:ln>
                  <a:solidFill>
                    <a:srgbClr val="000000"/>
                  </a:solidFill>
                  <a:effectLst/>
                  <a:uLnTx/>
                  <a:uFillTx/>
                  <a:latin typeface="Calibri" panose="020F0502020204030204"/>
                  <a:ea typeface="ＭＳ Ｐゴシック" charset="0"/>
                  <a:cs typeface="+mn-cs"/>
                </a:rPr>
                <a:t> options</a:t>
              </a:r>
              <a:endParaRPr kumimoji="0" lang="en-US" sz="2000" b="0" i="0" u="none" strike="noStrike" kern="1200" cap="none" spc="0" normalizeH="0" baseline="0" noProof="0" dirty="0">
                <a:ln>
                  <a:noFill/>
                </a:ln>
                <a:solidFill>
                  <a:srgbClr val="000000"/>
                </a:solidFill>
                <a:effectLst/>
                <a:uLnTx/>
                <a:uFillTx/>
                <a:latin typeface="Calibri" panose="020F0502020204030204"/>
                <a:ea typeface="ＭＳ Ｐゴシック" charset="0"/>
                <a:cs typeface="+mn-cs"/>
              </a:endParaRPr>
            </a:p>
          </p:txBody>
        </p:sp>
        <p:cxnSp>
          <p:nvCxnSpPr>
            <p:cNvPr id="7" name="Straight Connector 6">
              <a:extLst>
                <a:ext uri="{FF2B5EF4-FFF2-40B4-BE49-F238E27FC236}">
                  <a16:creationId xmlns:a16="http://schemas.microsoft.com/office/drawing/2014/main" id="{163A6281-16AF-5F4C-91CB-DC46FB513501}"/>
                </a:ext>
              </a:extLst>
            </p:cNvPr>
            <p:cNvCxnSpPr>
              <a:cxnSpLocks/>
              <a:stCxn id="99" idx="3"/>
              <a:endCxn id="98" idx="1"/>
            </p:cNvCxnSpPr>
            <p:nvPr/>
          </p:nvCxnSpPr>
          <p:spPr>
            <a:xfrm flipV="1">
              <a:off x="3584344" y="3859857"/>
              <a:ext cx="1246017" cy="678559"/>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24" name="Group 23">
            <a:extLst>
              <a:ext uri="{FF2B5EF4-FFF2-40B4-BE49-F238E27FC236}">
                <a16:creationId xmlns:a16="http://schemas.microsoft.com/office/drawing/2014/main" id="{F2A3E3DD-D73E-3547-B33E-7D97BEE9201E}"/>
              </a:ext>
            </a:extLst>
          </p:cNvPr>
          <p:cNvGrpSpPr/>
          <p:nvPr/>
        </p:nvGrpSpPr>
        <p:grpSpPr>
          <a:xfrm>
            <a:off x="318075" y="2819126"/>
            <a:ext cx="4456458" cy="424732"/>
            <a:chOff x="318075" y="2819126"/>
            <a:chExt cx="4456458" cy="424732"/>
          </a:xfrm>
        </p:grpSpPr>
        <p:sp>
          <p:nvSpPr>
            <p:cNvPr id="95" name="Text Box 37">
              <a:extLst>
                <a:ext uri="{FF2B5EF4-FFF2-40B4-BE49-F238E27FC236}">
                  <a16:creationId xmlns:a16="http://schemas.microsoft.com/office/drawing/2014/main" id="{71EB8016-A1DB-1C48-954C-FFBE5CF06DD6}"/>
                </a:ext>
              </a:extLst>
            </p:cNvPr>
            <p:cNvSpPr txBox="1">
              <a:spLocks noChangeArrowheads="1"/>
            </p:cNvSpPr>
            <p:nvPr/>
          </p:nvSpPr>
          <p:spPr bwMode="auto">
            <a:xfrm>
              <a:off x="4278884" y="2826980"/>
              <a:ext cx="495649" cy="407676"/>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85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a:ea typeface="ＭＳ Ｐゴシック" charset="0"/>
                  <a:cs typeface="+mn-cs"/>
                </a:rPr>
                <a:t>head</a:t>
              </a:r>
            </a:p>
            <a:p>
              <a:pPr marL="0" marR="0" lvl="0" indent="0" algn="ctr" defTabSz="914400" rtl="0" eaLnBrk="0" fontAlgn="base" latinLnBrk="0" hangingPunct="0">
                <a:lnSpc>
                  <a:spcPct val="85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a:ea typeface="ＭＳ Ｐゴシック" charset="0"/>
                  <a:cs typeface="+mn-cs"/>
                </a:rPr>
                <a:t>len</a:t>
              </a:r>
              <a:endParaRPr kumimoji="0" lang="en-US" sz="1600" b="0" i="0" u="none" strike="noStrike" kern="1200" cap="none" spc="0" normalizeH="0" baseline="0" noProof="0" dirty="0">
                <a:ln>
                  <a:noFill/>
                </a:ln>
                <a:solidFill>
                  <a:srgbClr val="000000"/>
                </a:solidFill>
                <a:effectLst/>
                <a:uLnTx/>
                <a:uFillTx/>
                <a:latin typeface="Calibri"/>
                <a:ea typeface="ＭＳ Ｐゴシック" charset="0"/>
                <a:cs typeface="+mn-cs"/>
              </a:endParaRPr>
            </a:p>
          </p:txBody>
        </p:sp>
        <p:sp>
          <p:nvSpPr>
            <p:cNvPr id="93" name="Text Box 42">
              <a:extLst>
                <a:ext uri="{FF2B5EF4-FFF2-40B4-BE49-F238E27FC236}">
                  <a16:creationId xmlns:a16="http://schemas.microsoft.com/office/drawing/2014/main" id="{23616F6F-F6F8-274A-8F63-2AC8E94CAB0A}"/>
                </a:ext>
              </a:extLst>
            </p:cNvPr>
            <p:cNvSpPr txBox="1">
              <a:spLocks noChangeArrowheads="1"/>
            </p:cNvSpPr>
            <p:nvPr/>
          </p:nvSpPr>
          <p:spPr bwMode="auto">
            <a:xfrm>
              <a:off x="318075" y="2819126"/>
              <a:ext cx="3287333" cy="42473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r" defTabSz="914400" rtl="0" eaLnBrk="0" fontAlgn="base" latinLnBrk="0" hangingPunct="0">
                <a:lnSpc>
                  <a:spcPct val="9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Calibri" panose="020F0502020204030204"/>
                  <a:ea typeface="ＭＳ Ｐゴシック" charset="0"/>
                  <a:cs typeface="+mn-cs"/>
                </a:rPr>
                <a:t>length </a:t>
              </a:r>
              <a:r>
                <a:rPr kumimoji="0" lang="en-US" sz="2000" b="0" i="0" u="none" strike="noStrike" kern="1200" cap="none" spc="0" normalizeH="0" baseline="0" noProof="0" dirty="0">
                  <a:ln>
                    <a:noFill/>
                  </a:ln>
                  <a:solidFill>
                    <a:srgbClr val="000000"/>
                  </a:solidFill>
                  <a:effectLst/>
                  <a:uLnTx/>
                  <a:uFillTx/>
                  <a:latin typeface="Calibri" panose="020F0502020204030204"/>
                  <a:ea typeface="ＭＳ Ｐゴシック" charset="0"/>
                  <a:cs typeface="+mn-cs"/>
                </a:rPr>
                <a:t>(of TCP header)</a:t>
              </a:r>
            </a:p>
          </p:txBody>
        </p:sp>
        <p:cxnSp>
          <p:nvCxnSpPr>
            <p:cNvPr id="100" name="Straight Connector 99">
              <a:extLst>
                <a:ext uri="{FF2B5EF4-FFF2-40B4-BE49-F238E27FC236}">
                  <a16:creationId xmlns:a16="http://schemas.microsoft.com/office/drawing/2014/main" id="{D004F6AA-C795-934B-B4F0-CA6FD9652FA1}"/>
                </a:ext>
              </a:extLst>
            </p:cNvPr>
            <p:cNvCxnSpPr>
              <a:cxnSpLocks/>
            </p:cNvCxnSpPr>
            <p:nvPr/>
          </p:nvCxnSpPr>
          <p:spPr>
            <a:xfrm>
              <a:off x="3544867" y="3031480"/>
              <a:ext cx="783888"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16" name="Group 15">
            <a:extLst>
              <a:ext uri="{FF2B5EF4-FFF2-40B4-BE49-F238E27FC236}">
                <a16:creationId xmlns:a16="http://schemas.microsoft.com/office/drawing/2014/main" id="{B36175C2-99D1-404D-ADB0-0C09C4338566}"/>
              </a:ext>
            </a:extLst>
          </p:cNvPr>
          <p:cNvGrpSpPr/>
          <p:nvPr/>
        </p:nvGrpSpPr>
        <p:grpSpPr>
          <a:xfrm>
            <a:off x="-24878" y="3174115"/>
            <a:ext cx="6031751" cy="424732"/>
            <a:chOff x="-24878" y="3174115"/>
            <a:chExt cx="6031751" cy="424732"/>
          </a:xfrm>
        </p:grpSpPr>
        <p:sp>
          <p:nvSpPr>
            <p:cNvPr id="82" name="Text Box 24">
              <a:extLst>
                <a:ext uri="{FF2B5EF4-FFF2-40B4-BE49-F238E27FC236}">
                  <a16:creationId xmlns:a16="http://schemas.microsoft.com/office/drawing/2014/main" id="{DA04993C-122C-384A-9568-6515DE95D883}"/>
                </a:ext>
              </a:extLst>
            </p:cNvPr>
            <p:cNvSpPr txBox="1">
              <a:spLocks noChangeArrowheads="1"/>
            </p:cNvSpPr>
            <p:nvPr/>
          </p:nvSpPr>
          <p:spPr bwMode="auto">
            <a:xfrm>
              <a:off x="4794023" y="3203124"/>
              <a:ext cx="1212850" cy="36671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charset="0"/>
                  <a:ea typeface="ＭＳ Ｐゴシック" charset="0"/>
                  <a:cs typeface="+mn-cs"/>
                </a:rPr>
                <a:t>checksum</a:t>
              </a:r>
            </a:p>
          </p:txBody>
        </p:sp>
        <p:sp>
          <p:nvSpPr>
            <p:cNvPr id="109" name="Text Box 51">
              <a:extLst>
                <a:ext uri="{FF2B5EF4-FFF2-40B4-BE49-F238E27FC236}">
                  <a16:creationId xmlns:a16="http://schemas.microsoft.com/office/drawing/2014/main" id="{CE090396-5F4D-6E4E-AA9C-2778A62E73B2}"/>
                </a:ext>
              </a:extLst>
            </p:cNvPr>
            <p:cNvSpPr txBox="1">
              <a:spLocks noChangeArrowheads="1"/>
            </p:cNvSpPr>
            <p:nvPr/>
          </p:nvSpPr>
          <p:spPr bwMode="auto">
            <a:xfrm>
              <a:off x="-24878" y="3174115"/>
              <a:ext cx="3595495" cy="42473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r" defTabSz="914400" rtl="0" eaLnBrk="0" fontAlgn="base" latinLnBrk="0" hangingPunct="0">
                <a:lnSpc>
                  <a:spcPct val="9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Calibri" panose="020F0502020204030204"/>
                  <a:ea typeface="ＭＳ Ｐゴシック" charset="0"/>
                  <a:cs typeface="+mn-cs"/>
                </a:rPr>
                <a:t>Internet</a:t>
              </a:r>
              <a:r>
                <a:rPr kumimoji="0" lang="en-US" sz="2400" b="0" i="0" u="none" strike="noStrike" kern="1200" cap="none" spc="0" normalizeH="0" baseline="0" noProof="0" dirty="0">
                  <a:ln>
                    <a:noFill/>
                  </a:ln>
                  <a:solidFill>
                    <a:srgbClr val="000000"/>
                  </a:solidFill>
                  <a:effectLst/>
                  <a:uLnTx/>
                  <a:uFillTx/>
                  <a:latin typeface="Calibri" panose="020F0502020204030204"/>
                  <a:ea typeface="ＭＳ Ｐゴシック" charset="0"/>
                  <a:cs typeface="+mn-cs"/>
                </a:rPr>
                <a:t> checksum</a:t>
              </a:r>
            </a:p>
          </p:txBody>
        </p:sp>
        <p:cxnSp>
          <p:nvCxnSpPr>
            <p:cNvPr id="101" name="Straight Connector 100">
              <a:extLst>
                <a:ext uri="{FF2B5EF4-FFF2-40B4-BE49-F238E27FC236}">
                  <a16:creationId xmlns:a16="http://schemas.microsoft.com/office/drawing/2014/main" id="{4F87AC36-0055-DB45-A995-89129C5BB34A}"/>
                </a:ext>
              </a:extLst>
            </p:cNvPr>
            <p:cNvCxnSpPr>
              <a:cxnSpLocks/>
              <a:stCxn id="109" idx="3"/>
              <a:endCxn id="82" idx="1"/>
            </p:cNvCxnSpPr>
            <p:nvPr/>
          </p:nvCxnSpPr>
          <p:spPr>
            <a:xfrm>
              <a:off x="3570617" y="3386481"/>
              <a:ext cx="1223406"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66" name="Line 10">
            <a:extLst>
              <a:ext uri="{FF2B5EF4-FFF2-40B4-BE49-F238E27FC236}">
                <a16:creationId xmlns:a16="http://schemas.microsoft.com/office/drawing/2014/main" id="{A7BD37B6-D73B-A04D-BDC5-AC47A5470DF4}"/>
              </a:ext>
            </a:extLst>
          </p:cNvPr>
          <p:cNvSpPr>
            <a:spLocks noChangeShapeType="1"/>
          </p:cNvSpPr>
          <p:nvPr/>
        </p:nvSpPr>
        <p:spPr bwMode="auto">
          <a:xfrm flipH="1" flipV="1">
            <a:off x="6289447" y="1679374"/>
            <a:ext cx="1761" cy="365184"/>
          </a:xfrm>
          <a:prstGeom prst="line">
            <a:avLst/>
          </a:prstGeom>
          <a:noFill/>
          <a:ln w="19050">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
        <p:nvSpPr>
          <p:cNvPr id="84" name="Line 26">
            <a:extLst>
              <a:ext uri="{FF2B5EF4-FFF2-40B4-BE49-F238E27FC236}">
                <a16:creationId xmlns:a16="http://schemas.microsoft.com/office/drawing/2014/main" id="{E9E32468-C9DF-C94D-9DAD-F82B75D02C08}"/>
              </a:ext>
            </a:extLst>
          </p:cNvPr>
          <p:cNvSpPr>
            <a:spLocks noChangeShapeType="1"/>
          </p:cNvSpPr>
          <p:nvPr/>
        </p:nvSpPr>
        <p:spPr bwMode="auto">
          <a:xfrm flipV="1">
            <a:off x="6150711" y="2804662"/>
            <a:ext cx="0" cy="392112"/>
          </a:xfrm>
          <a:prstGeom prst="line">
            <a:avLst/>
          </a:prstGeom>
          <a:noFill/>
          <a:ln w="12700">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Calibri"/>
              <a:ea typeface="ＭＳ Ｐゴシック" charset="0"/>
              <a:cs typeface="+mn-cs"/>
            </a:endParaRPr>
          </a:p>
        </p:txBody>
      </p:sp>
      <p:sp>
        <p:nvSpPr>
          <p:cNvPr id="85" name="Line 27">
            <a:extLst>
              <a:ext uri="{FF2B5EF4-FFF2-40B4-BE49-F238E27FC236}">
                <a16:creationId xmlns:a16="http://schemas.microsoft.com/office/drawing/2014/main" id="{595D2D86-0F8D-4945-A03B-3D969A9DA275}"/>
              </a:ext>
            </a:extLst>
          </p:cNvPr>
          <p:cNvSpPr>
            <a:spLocks noChangeShapeType="1"/>
          </p:cNvSpPr>
          <p:nvPr/>
        </p:nvSpPr>
        <p:spPr bwMode="auto">
          <a:xfrm flipV="1">
            <a:off x="5992924" y="2809424"/>
            <a:ext cx="0" cy="392113"/>
          </a:xfrm>
          <a:prstGeom prst="line">
            <a:avLst/>
          </a:prstGeom>
          <a:noFill/>
          <a:ln w="12700">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Calibri"/>
              <a:ea typeface="ＭＳ Ｐゴシック" charset="0"/>
              <a:cs typeface="+mn-cs"/>
            </a:endParaRPr>
          </a:p>
        </p:txBody>
      </p:sp>
      <p:sp>
        <p:nvSpPr>
          <p:cNvPr id="86" name="Line 28">
            <a:extLst>
              <a:ext uri="{FF2B5EF4-FFF2-40B4-BE49-F238E27FC236}">
                <a16:creationId xmlns:a16="http://schemas.microsoft.com/office/drawing/2014/main" id="{480E04C4-4E6B-614E-B6E0-47722F1E738E}"/>
              </a:ext>
            </a:extLst>
          </p:cNvPr>
          <p:cNvSpPr>
            <a:spLocks noChangeShapeType="1"/>
          </p:cNvSpPr>
          <p:nvPr/>
        </p:nvSpPr>
        <p:spPr bwMode="auto">
          <a:xfrm flipV="1">
            <a:off x="5830374" y="2809424"/>
            <a:ext cx="0" cy="392113"/>
          </a:xfrm>
          <a:prstGeom prst="line">
            <a:avLst/>
          </a:prstGeom>
          <a:noFill/>
          <a:ln w="12700">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Calibri"/>
              <a:ea typeface="ＭＳ Ｐゴシック" charset="0"/>
              <a:cs typeface="+mn-cs"/>
            </a:endParaRPr>
          </a:p>
        </p:txBody>
      </p:sp>
      <p:grpSp>
        <p:nvGrpSpPr>
          <p:cNvPr id="28" name="Group 27">
            <a:extLst>
              <a:ext uri="{FF2B5EF4-FFF2-40B4-BE49-F238E27FC236}">
                <a16:creationId xmlns:a16="http://schemas.microsoft.com/office/drawing/2014/main" id="{D7BB42C1-3F72-AF44-97A0-27D00776292C}"/>
              </a:ext>
            </a:extLst>
          </p:cNvPr>
          <p:cNvGrpSpPr/>
          <p:nvPr/>
        </p:nvGrpSpPr>
        <p:grpSpPr>
          <a:xfrm>
            <a:off x="172543" y="2863949"/>
            <a:ext cx="6190466" cy="2660551"/>
            <a:chOff x="172543" y="2863949"/>
            <a:chExt cx="6190466" cy="2660551"/>
          </a:xfrm>
        </p:grpSpPr>
        <p:sp>
          <p:nvSpPr>
            <p:cNvPr id="102" name="Text Box 44">
              <a:extLst>
                <a:ext uri="{FF2B5EF4-FFF2-40B4-BE49-F238E27FC236}">
                  <a16:creationId xmlns:a16="http://schemas.microsoft.com/office/drawing/2014/main" id="{26B4BE77-FB6F-AB48-BDB1-C2E23D5564F9}"/>
                </a:ext>
              </a:extLst>
            </p:cNvPr>
            <p:cNvSpPr txBox="1">
              <a:spLocks noChangeArrowheads="1"/>
            </p:cNvSpPr>
            <p:nvPr/>
          </p:nvSpPr>
          <p:spPr bwMode="auto">
            <a:xfrm>
              <a:off x="172543" y="4822769"/>
              <a:ext cx="3419248" cy="701731"/>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r" defTabSz="914400" rtl="0" eaLnBrk="0" fontAlgn="base" latinLnBrk="0" hangingPunct="0">
                <a:lnSpc>
                  <a:spcPct val="9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Calibri" panose="020F0502020204030204"/>
                  <a:ea typeface="ＭＳ Ｐゴシック" charset="0"/>
                  <a:cs typeface="+mn-cs"/>
                </a:rPr>
                <a:t>RST, SYN, FIN: </a:t>
              </a:r>
              <a:r>
                <a:rPr kumimoji="0" lang="en-US" sz="2000" b="0" i="0" u="none" strike="noStrike" kern="1200" cap="none" spc="0" normalizeH="0" baseline="0" noProof="0" dirty="0">
                  <a:ln>
                    <a:noFill/>
                  </a:ln>
                  <a:solidFill>
                    <a:srgbClr val="000000"/>
                  </a:solidFill>
                  <a:effectLst/>
                  <a:uLnTx/>
                  <a:uFillTx/>
                  <a:latin typeface="Calibri" panose="020F0502020204030204"/>
                  <a:ea typeface="ＭＳ Ｐゴシック" charset="0"/>
                  <a:cs typeface="+mn-cs"/>
                </a:rPr>
                <a:t>connection management</a:t>
              </a:r>
              <a:endParaRPr kumimoji="0" lang="en-US" sz="2400" b="0" i="0" u="none" strike="noStrike" kern="1200" cap="none" spc="0" normalizeH="0" baseline="0" noProof="0" dirty="0">
                <a:ln>
                  <a:noFill/>
                </a:ln>
                <a:solidFill>
                  <a:srgbClr val="000000"/>
                </a:solidFill>
                <a:effectLst/>
                <a:uLnTx/>
                <a:uFillTx/>
                <a:latin typeface="Calibri" panose="020F0502020204030204"/>
                <a:ea typeface="ＭＳ Ｐゴシック" charset="0"/>
                <a:cs typeface="+mn-cs"/>
              </a:endParaRPr>
            </a:p>
          </p:txBody>
        </p:sp>
        <p:sp>
          <p:nvSpPr>
            <p:cNvPr id="106" name="Freeform 48">
              <a:extLst>
                <a:ext uri="{FF2B5EF4-FFF2-40B4-BE49-F238E27FC236}">
                  <a16:creationId xmlns:a16="http://schemas.microsoft.com/office/drawing/2014/main" id="{60B1CDA3-93F4-6C43-A635-618B9929B512}"/>
                </a:ext>
              </a:extLst>
            </p:cNvPr>
            <p:cNvSpPr>
              <a:spLocks/>
            </p:cNvSpPr>
            <p:nvPr/>
          </p:nvSpPr>
          <p:spPr bwMode="auto">
            <a:xfrm>
              <a:off x="3558336" y="3152325"/>
              <a:ext cx="2678659" cy="2026938"/>
            </a:xfrm>
            <a:custGeom>
              <a:avLst/>
              <a:gdLst>
                <a:gd name="T0" fmla="*/ 0 w 1458"/>
                <a:gd name="T1" fmla="*/ 2147483647 h 444"/>
                <a:gd name="T2" fmla="*/ 2147483647 w 1458"/>
                <a:gd name="T3" fmla="*/ 0 h 444"/>
                <a:gd name="T4" fmla="*/ 2147483647 w 1458"/>
                <a:gd name="T5" fmla="*/ 2147483647 h 444"/>
                <a:gd name="T6" fmla="*/ 0 60000 65536"/>
                <a:gd name="T7" fmla="*/ 0 60000 65536"/>
                <a:gd name="T8" fmla="*/ 0 60000 65536"/>
                <a:gd name="connsiteX0" fmla="*/ 0 w 10533"/>
                <a:gd name="connsiteY0" fmla="*/ 10875 h 10875"/>
                <a:gd name="connsiteX1" fmla="*/ 9093 w 10533"/>
                <a:gd name="connsiteY1" fmla="*/ 0 h 10875"/>
                <a:gd name="connsiteX2" fmla="*/ 10533 w 10533"/>
                <a:gd name="connsiteY2" fmla="*/ 135 h 10875"/>
                <a:gd name="connsiteX0" fmla="*/ 0 w 11345"/>
                <a:gd name="connsiteY0" fmla="*/ 13363 h 13363"/>
                <a:gd name="connsiteX1" fmla="*/ 9905 w 11345"/>
                <a:gd name="connsiteY1" fmla="*/ 0 h 13363"/>
                <a:gd name="connsiteX2" fmla="*/ 11345 w 11345"/>
                <a:gd name="connsiteY2" fmla="*/ 135 h 13363"/>
                <a:gd name="connsiteX0" fmla="*/ 0 w 11465"/>
                <a:gd name="connsiteY0" fmla="*/ 23977 h 23977"/>
                <a:gd name="connsiteX1" fmla="*/ 10025 w 11465"/>
                <a:gd name="connsiteY1" fmla="*/ 0 h 23977"/>
                <a:gd name="connsiteX2" fmla="*/ 11465 w 11465"/>
                <a:gd name="connsiteY2" fmla="*/ 135 h 23977"/>
                <a:gd name="connsiteX0" fmla="*/ 0 w 11405"/>
                <a:gd name="connsiteY0" fmla="*/ 28694 h 28694"/>
                <a:gd name="connsiteX1" fmla="*/ 9965 w 11405"/>
                <a:gd name="connsiteY1" fmla="*/ 0 h 28694"/>
                <a:gd name="connsiteX2" fmla="*/ 11405 w 11405"/>
                <a:gd name="connsiteY2" fmla="*/ 135 h 28694"/>
                <a:gd name="connsiteX0" fmla="*/ 0 w 11391"/>
                <a:gd name="connsiteY0" fmla="*/ 28694 h 28694"/>
                <a:gd name="connsiteX1" fmla="*/ 9965 w 11391"/>
                <a:gd name="connsiteY1" fmla="*/ 0 h 28694"/>
                <a:gd name="connsiteX2" fmla="*/ 11391 w 11391"/>
                <a:gd name="connsiteY2" fmla="*/ 0 h 28694"/>
                <a:gd name="connsiteX0" fmla="*/ 0 w 11877"/>
                <a:gd name="connsiteY0" fmla="*/ 32885 h 32885"/>
                <a:gd name="connsiteX1" fmla="*/ 10451 w 11877"/>
                <a:gd name="connsiteY1" fmla="*/ 0 h 32885"/>
                <a:gd name="connsiteX2" fmla="*/ 11877 w 11877"/>
                <a:gd name="connsiteY2" fmla="*/ 0 h 32885"/>
                <a:gd name="connsiteX0" fmla="*/ 0 w 11573"/>
                <a:gd name="connsiteY0" fmla="*/ 32885 h 32885"/>
                <a:gd name="connsiteX1" fmla="*/ 10147 w 11573"/>
                <a:gd name="connsiteY1" fmla="*/ 0 h 32885"/>
                <a:gd name="connsiteX2" fmla="*/ 11573 w 11573"/>
                <a:gd name="connsiteY2" fmla="*/ 0 h 32885"/>
                <a:gd name="connsiteX0" fmla="*/ 0 w 11573"/>
                <a:gd name="connsiteY0" fmla="*/ 28757 h 28757"/>
                <a:gd name="connsiteX1" fmla="*/ 10147 w 11573"/>
                <a:gd name="connsiteY1" fmla="*/ 0 h 28757"/>
                <a:gd name="connsiteX2" fmla="*/ 11573 w 11573"/>
                <a:gd name="connsiteY2" fmla="*/ 0 h 28757"/>
              </a:gdLst>
              <a:ahLst/>
              <a:cxnLst>
                <a:cxn ang="0">
                  <a:pos x="connsiteX0" y="connsiteY0"/>
                </a:cxn>
                <a:cxn ang="0">
                  <a:pos x="connsiteX1" y="connsiteY1"/>
                </a:cxn>
                <a:cxn ang="0">
                  <a:pos x="connsiteX2" y="connsiteY2"/>
                </a:cxn>
              </a:cxnLst>
              <a:rect l="l" t="t" r="r" b="b"/>
              <a:pathLst>
                <a:path w="11573" h="28757">
                  <a:moveTo>
                    <a:pt x="0" y="28757"/>
                  </a:moveTo>
                  <a:lnTo>
                    <a:pt x="10147" y="0"/>
                  </a:lnTo>
                  <a:lnTo>
                    <a:pt x="11573" y="0"/>
                  </a:lnTo>
                </a:path>
              </a:pathLst>
            </a:custGeom>
            <a:noFill/>
            <a:ln w="19050" cap="flat" cmpd="sng">
              <a:solidFill>
                <a:srgbClr val="C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nvGrpSpPr>
            <p:cNvPr id="27" name="Group 26">
              <a:extLst>
                <a:ext uri="{FF2B5EF4-FFF2-40B4-BE49-F238E27FC236}">
                  <a16:creationId xmlns:a16="http://schemas.microsoft.com/office/drawing/2014/main" id="{879AF9A6-0FEF-B247-BE32-9C9E788D06B7}"/>
                </a:ext>
              </a:extLst>
            </p:cNvPr>
            <p:cNvGrpSpPr/>
            <p:nvPr/>
          </p:nvGrpSpPr>
          <p:grpSpPr>
            <a:xfrm>
              <a:off x="5775299" y="2863949"/>
              <a:ext cx="587710" cy="339181"/>
              <a:chOff x="5775299" y="2863949"/>
              <a:chExt cx="587710" cy="339181"/>
            </a:xfrm>
          </p:grpSpPr>
          <p:sp>
            <p:nvSpPr>
              <p:cNvPr id="104" name="Text Box 25">
                <a:extLst>
                  <a:ext uri="{FF2B5EF4-FFF2-40B4-BE49-F238E27FC236}">
                    <a16:creationId xmlns:a16="http://schemas.microsoft.com/office/drawing/2014/main" id="{1E9027CA-7A6A-B448-891E-3892BD3436EF}"/>
                  </a:ext>
                </a:extLst>
              </p:cNvPr>
              <p:cNvSpPr txBox="1">
                <a:spLocks noChangeArrowheads="1"/>
              </p:cNvSpPr>
              <p:nvPr/>
            </p:nvSpPr>
            <p:spPr bwMode="auto">
              <a:xfrm>
                <a:off x="6083766" y="2864576"/>
                <a:ext cx="279243" cy="338554"/>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a:ea typeface="ＭＳ Ｐゴシック" charset="0"/>
                    <a:cs typeface="+mn-cs"/>
                  </a:rPr>
                  <a:t>F</a:t>
                </a:r>
                <a:endParaRPr kumimoji="0" lang="en-US" sz="2400" b="0" i="0" u="none" strike="noStrike" kern="1200" cap="none" spc="0" normalizeH="0" baseline="0" noProof="0" dirty="0">
                  <a:ln>
                    <a:noFill/>
                  </a:ln>
                  <a:solidFill>
                    <a:srgbClr val="000000"/>
                  </a:solidFill>
                  <a:effectLst/>
                  <a:uLnTx/>
                  <a:uFillTx/>
                  <a:latin typeface="Calibri"/>
                  <a:ea typeface="ＭＳ Ｐゴシック" charset="0"/>
                  <a:cs typeface="+mn-cs"/>
                </a:endParaRPr>
              </a:p>
            </p:txBody>
          </p:sp>
          <p:sp>
            <p:nvSpPr>
              <p:cNvPr id="105" name="Text Box 32">
                <a:extLst>
                  <a:ext uri="{FF2B5EF4-FFF2-40B4-BE49-F238E27FC236}">
                    <a16:creationId xmlns:a16="http://schemas.microsoft.com/office/drawing/2014/main" id="{BF401CFD-599A-5C4B-A029-67CB6B08DBD3}"/>
                  </a:ext>
                </a:extLst>
              </p:cNvPr>
              <p:cNvSpPr txBox="1">
                <a:spLocks noChangeArrowheads="1"/>
              </p:cNvSpPr>
              <p:nvPr/>
            </p:nvSpPr>
            <p:spPr bwMode="auto">
              <a:xfrm>
                <a:off x="5939184" y="2863949"/>
                <a:ext cx="279243" cy="338554"/>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a:ea typeface="ＭＳ Ｐゴシック" charset="0"/>
                    <a:cs typeface="+mn-cs"/>
                  </a:rPr>
                  <a:t>S</a:t>
                </a:r>
                <a:endParaRPr kumimoji="0" lang="en-US" sz="2400" b="0" i="0" u="none" strike="noStrike" kern="1200" cap="none" spc="0" normalizeH="0" baseline="0" noProof="0" dirty="0">
                  <a:ln>
                    <a:noFill/>
                  </a:ln>
                  <a:solidFill>
                    <a:srgbClr val="000000"/>
                  </a:solidFill>
                  <a:effectLst/>
                  <a:uLnTx/>
                  <a:uFillTx/>
                  <a:latin typeface="Calibri"/>
                  <a:ea typeface="ＭＳ Ｐゴシック" charset="0"/>
                  <a:cs typeface="+mn-cs"/>
                </a:endParaRPr>
              </a:p>
            </p:txBody>
          </p:sp>
          <p:sp>
            <p:nvSpPr>
              <p:cNvPr id="112" name="Text Box 33">
                <a:extLst>
                  <a:ext uri="{FF2B5EF4-FFF2-40B4-BE49-F238E27FC236}">
                    <a16:creationId xmlns:a16="http://schemas.microsoft.com/office/drawing/2014/main" id="{4835EFCA-3EC6-3040-AA54-B10AD772E111}"/>
                  </a:ext>
                </a:extLst>
              </p:cNvPr>
              <p:cNvSpPr txBox="1">
                <a:spLocks noChangeArrowheads="1"/>
              </p:cNvSpPr>
              <p:nvPr/>
            </p:nvSpPr>
            <p:spPr bwMode="auto">
              <a:xfrm>
                <a:off x="5775299" y="2863950"/>
                <a:ext cx="296876" cy="338554"/>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a:ea typeface="ＭＳ Ｐゴシック" charset="0"/>
                    <a:cs typeface="+mn-cs"/>
                  </a:rPr>
                  <a:t>R</a:t>
                </a:r>
                <a:endParaRPr kumimoji="0" lang="en-US" sz="2400" b="0" i="0" u="none" strike="noStrike" kern="1200" cap="none" spc="0" normalizeH="0" baseline="0" noProof="0" dirty="0">
                  <a:ln>
                    <a:noFill/>
                  </a:ln>
                  <a:solidFill>
                    <a:srgbClr val="000000"/>
                  </a:solidFill>
                  <a:effectLst/>
                  <a:uLnTx/>
                  <a:uFillTx/>
                  <a:latin typeface="Calibri"/>
                  <a:ea typeface="ＭＳ Ｐゴシック" charset="0"/>
                  <a:cs typeface="+mn-cs"/>
                </a:endParaRPr>
              </a:p>
            </p:txBody>
          </p:sp>
        </p:grpSp>
      </p:grpSp>
      <p:grpSp>
        <p:nvGrpSpPr>
          <p:cNvPr id="25" name="Group 24">
            <a:extLst>
              <a:ext uri="{FF2B5EF4-FFF2-40B4-BE49-F238E27FC236}">
                <a16:creationId xmlns:a16="http://schemas.microsoft.com/office/drawing/2014/main" id="{3AF86AF7-F0A9-0D49-BD66-0BCBA2EFC273}"/>
              </a:ext>
            </a:extLst>
          </p:cNvPr>
          <p:cNvGrpSpPr/>
          <p:nvPr/>
        </p:nvGrpSpPr>
        <p:grpSpPr>
          <a:xfrm>
            <a:off x="5277007" y="2859957"/>
            <a:ext cx="2976178" cy="719405"/>
            <a:chOff x="5277007" y="2859957"/>
            <a:chExt cx="2976178" cy="719405"/>
          </a:xfrm>
        </p:grpSpPr>
        <p:sp>
          <p:nvSpPr>
            <p:cNvPr id="81" name="Text Box 23">
              <a:extLst>
                <a:ext uri="{FF2B5EF4-FFF2-40B4-BE49-F238E27FC236}">
                  <a16:creationId xmlns:a16="http://schemas.microsoft.com/office/drawing/2014/main" id="{81D77D1D-D542-E748-880E-847E52816584}"/>
                </a:ext>
              </a:extLst>
            </p:cNvPr>
            <p:cNvSpPr txBox="1">
              <a:spLocks noChangeArrowheads="1"/>
            </p:cNvSpPr>
            <p:nvPr/>
          </p:nvSpPr>
          <p:spPr bwMode="auto">
            <a:xfrm>
              <a:off x="6430735" y="3212649"/>
              <a:ext cx="1822450" cy="36671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white">
                      <a:lumMod val="75000"/>
                    </a:prstClr>
                  </a:solidFill>
                  <a:effectLst/>
                  <a:uLnTx/>
                  <a:uFillTx/>
                  <a:latin typeface="Arial" charset="0"/>
                  <a:ea typeface="ＭＳ Ｐゴシック" charset="0"/>
                  <a:cs typeface="+mn-cs"/>
                </a:rPr>
                <a:t>Urg data pointer</a:t>
              </a:r>
            </a:p>
          </p:txBody>
        </p:sp>
        <p:grpSp>
          <p:nvGrpSpPr>
            <p:cNvPr id="20" name="Group 19">
              <a:extLst>
                <a:ext uri="{FF2B5EF4-FFF2-40B4-BE49-F238E27FC236}">
                  <a16:creationId xmlns:a16="http://schemas.microsoft.com/office/drawing/2014/main" id="{B4F94C5D-E8AA-B440-8C55-70C383D81C15}"/>
                </a:ext>
              </a:extLst>
            </p:cNvPr>
            <p:cNvGrpSpPr/>
            <p:nvPr/>
          </p:nvGrpSpPr>
          <p:grpSpPr>
            <a:xfrm>
              <a:off x="5277007" y="2859957"/>
              <a:ext cx="627836" cy="345695"/>
              <a:chOff x="5527528" y="3067992"/>
              <a:chExt cx="627836" cy="345695"/>
            </a:xfrm>
          </p:grpSpPr>
          <p:sp>
            <p:nvSpPr>
              <p:cNvPr id="114" name="Text Box 34">
                <a:extLst>
                  <a:ext uri="{FF2B5EF4-FFF2-40B4-BE49-F238E27FC236}">
                    <a16:creationId xmlns:a16="http://schemas.microsoft.com/office/drawing/2014/main" id="{7FD0470F-0A1F-AA4D-A333-01EBF41CDBEA}"/>
                  </a:ext>
                </a:extLst>
              </p:cNvPr>
              <p:cNvSpPr txBox="1">
                <a:spLocks noChangeArrowheads="1"/>
              </p:cNvSpPr>
              <p:nvPr/>
            </p:nvSpPr>
            <p:spPr bwMode="auto">
              <a:xfrm>
                <a:off x="5864900" y="3067992"/>
                <a:ext cx="290464" cy="338554"/>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prstClr val="white">
                        <a:lumMod val="65000"/>
                      </a:prstClr>
                    </a:solidFill>
                    <a:effectLst/>
                    <a:uLnTx/>
                    <a:uFillTx/>
                    <a:latin typeface="Calibri"/>
                    <a:ea typeface="ＭＳ Ｐゴシック" charset="0"/>
                    <a:cs typeface="+mn-cs"/>
                  </a:rPr>
                  <a:t>P</a:t>
                </a:r>
                <a:endParaRPr kumimoji="0" lang="en-US" sz="2400" b="0" i="0" u="none" strike="noStrike" kern="1200" cap="none" spc="0" normalizeH="0" baseline="0" noProof="0" dirty="0">
                  <a:ln>
                    <a:noFill/>
                  </a:ln>
                  <a:solidFill>
                    <a:prstClr val="white">
                      <a:lumMod val="65000"/>
                    </a:prstClr>
                  </a:solidFill>
                  <a:effectLst/>
                  <a:uLnTx/>
                  <a:uFillTx/>
                  <a:latin typeface="Calibri"/>
                  <a:ea typeface="ＭＳ Ｐゴシック" charset="0"/>
                  <a:cs typeface="+mn-cs"/>
                </a:endParaRPr>
              </a:p>
            </p:txBody>
          </p:sp>
          <p:sp>
            <p:nvSpPr>
              <p:cNvPr id="120" name="Text Box 36">
                <a:extLst>
                  <a:ext uri="{FF2B5EF4-FFF2-40B4-BE49-F238E27FC236}">
                    <a16:creationId xmlns:a16="http://schemas.microsoft.com/office/drawing/2014/main" id="{B48CC928-18A3-8E4E-944E-47C0F754B01D}"/>
                  </a:ext>
                </a:extLst>
              </p:cNvPr>
              <p:cNvSpPr txBox="1">
                <a:spLocks noChangeArrowheads="1"/>
              </p:cNvSpPr>
              <p:nvPr/>
            </p:nvSpPr>
            <p:spPr bwMode="auto">
              <a:xfrm>
                <a:off x="5527528" y="3075133"/>
                <a:ext cx="316112" cy="338554"/>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prstClr val="white">
                        <a:lumMod val="65000"/>
                      </a:prstClr>
                    </a:solidFill>
                    <a:effectLst/>
                    <a:uLnTx/>
                    <a:uFillTx/>
                    <a:latin typeface="Calibri"/>
                    <a:ea typeface="ＭＳ Ｐゴシック" charset="0"/>
                    <a:cs typeface="+mn-cs"/>
                  </a:rPr>
                  <a:t>U</a:t>
                </a:r>
                <a:endParaRPr kumimoji="0" lang="en-US" sz="2400" b="0" i="0" u="none" strike="noStrike" kern="1200" cap="none" spc="0" normalizeH="0" baseline="0" noProof="0" dirty="0">
                  <a:ln>
                    <a:noFill/>
                  </a:ln>
                  <a:solidFill>
                    <a:prstClr val="white">
                      <a:lumMod val="65000"/>
                    </a:prstClr>
                  </a:solidFill>
                  <a:effectLst/>
                  <a:uLnTx/>
                  <a:uFillTx/>
                  <a:latin typeface="Calibri"/>
                  <a:ea typeface="ＭＳ Ｐゴシック" charset="0"/>
                  <a:cs typeface="+mn-cs"/>
                </a:endParaRPr>
              </a:p>
            </p:txBody>
          </p:sp>
        </p:grpSp>
      </p:grpSp>
      <p:sp>
        <p:nvSpPr>
          <p:cNvPr id="83" name="Line 39">
            <a:extLst>
              <a:ext uri="{FF2B5EF4-FFF2-40B4-BE49-F238E27FC236}">
                <a16:creationId xmlns:a16="http://schemas.microsoft.com/office/drawing/2014/main" id="{392B7123-3C26-1749-8AFA-C33B254E566D}"/>
              </a:ext>
            </a:extLst>
          </p:cNvPr>
          <p:cNvSpPr>
            <a:spLocks noChangeShapeType="1"/>
          </p:cNvSpPr>
          <p:nvPr/>
        </p:nvSpPr>
        <p:spPr bwMode="auto">
          <a:xfrm flipV="1">
            <a:off x="5038305" y="2821148"/>
            <a:ext cx="0" cy="392113"/>
          </a:xfrm>
          <a:prstGeom prst="line">
            <a:avLst/>
          </a:prstGeom>
          <a:noFill/>
          <a:ln w="12700">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Calibri"/>
              <a:ea typeface="ＭＳ Ｐゴシック" charset="0"/>
              <a:cs typeface="+mn-cs"/>
            </a:endParaRPr>
          </a:p>
        </p:txBody>
      </p:sp>
      <p:sp>
        <p:nvSpPr>
          <p:cNvPr id="90" name="Line 39">
            <a:extLst>
              <a:ext uri="{FF2B5EF4-FFF2-40B4-BE49-F238E27FC236}">
                <a16:creationId xmlns:a16="http://schemas.microsoft.com/office/drawing/2014/main" id="{7076B497-C69A-EF44-9C73-7365E43E17C4}"/>
              </a:ext>
            </a:extLst>
          </p:cNvPr>
          <p:cNvSpPr>
            <a:spLocks noChangeShapeType="1"/>
          </p:cNvSpPr>
          <p:nvPr/>
        </p:nvSpPr>
        <p:spPr bwMode="auto">
          <a:xfrm flipV="1">
            <a:off x="5198693" y="2812182"/>
            <a:ext cx="0" cy="392113"/>
          </a:xfrm>
          <a:prstGeom prst="line">
            <a:avLst/>
          </a:prstGeom>
          <a:noFill/>
          <a:ln w="12700">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Calibri"/>
              <a:ea typeface="ＭＳ Ｐゴシック" charset="0"/>
              <a:cs typeface="+mn-cs"/>
            </a:endParaRPr>
          </a:p>
        </p:txBody>
      </p:sp>
      <p:grpSp>
        <p:nvGrpSpPr>
          <p:cNvPr id="21" name="Group 20">
            <a:extLst>
              <a:ext uri="{FF2B5EF4-FFF2-40B4-BE49-F238E27FC236}">
                <a16:creationId xmlns:a16="http://schemas.microsoft.com/office/drawing/2014/main" id="{EDC6B1EF-A64F-C94C-81C5-7457A0FFD99A}"/>
              </a:ext>
            </a:extLst>
          </p:cNvPr>
          <p:cNvGrpSpPr/>
          <p:nvPr/>
        </p:nvGrpSpPr>
        <p:grpSpPr>
          <a:xfrm>
            <a:off x="182880" y="2863950"/>
            <a:ext cx="5235245" cy="1390074"/>
            <a:chOff x="182880" y="2863950"/>
            <a:chExt cx="5235245" cy="1390074"/>
          </a:xfrm>
        </p:grpSpPr>
        <p:grpSp>
          <p:nvGrpSpPr>
            <p:cNvPr id="18" name="Group 17">
              <a:extLst>
                <a:ext uri="{FF2B5EF4-FFF2-40B4-BE49-F238E27FC236}">
                  <a16:creationId xmlns:a16="http://schemas.microsoft.com/office/drawing/2014/main" id="{A2C55822-331C-DB41-AB07-59E5BF177405}"/>
                </a:ext>
              </a:extLst>
            </p:cNvPr>
            <p:cNvGrpSpPr/>
            <p:nvPr/>
          </p:nvGrpSpPr>
          <p:grpSpPr>
            <a:xfrm>
              <a:off x="4962499" y="2863950"/>
              <a:ext cx="455626" cy="338554"/>
              <a:chOff x="4962499" y="2863950"/>
              <a:chExt cx="455626" cy="338554"/>
            </a:xfrm>
          </p:grpSpPr>
          <p:sp>
            <p:nvSpPr>
              <p:cNvPr id="91" name="Text Box 33">
                <a:extLst>
                  <a:ext uri="{FF2B5EF4-FFF2-40B4-BE49-F238E27FC236}">
                    <a16:creationId xmlns:a16="http://schemas.microsoft.com/office/drawing/2014/main" id="{C85C82AE-5A3B-EC47-8EA4-C0FA0727D048}"/>
                  </a:ext>
                </a:extLst>
              </p:cNvPr>
              <p:cNvSpPr txBox="1">
                <a:spLocks noChangeArrowheads="1"/>
              </p:cNvSpPr>
              <p:nvPr/>
            </p:nvSpPr>
            <p:spPr bwMode="auto">
              <a:xfrm>
                <a:off x="4962499" y="2863950"/>
                <a:ext cx="296876" cy="338554"/>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a:ea typeface="ＭＳ Ｐゴシック" charset="0"/>
                    <a:cs typeface="+mn-cs"/>
                  </a:rPr>
                  <a:t>C</a:t>
                </a:r>
                <a:endParaRPr kumimoji="0" lang="en-US" sz="2400" b="0" i="0" u="none" strike="noStrike" kern="1200" cap="none" spc="0" normalizeH="0" baseline="0" noProof="0" dirty="0">
                  <a:ln>
                    <a:noFill/>
                  </a:ln>
                  <a:solidFill>
                    <a:srgbClr val="000000"/>
                  </a:solidFill>
                  <a:effectLst/>
                  <a:uLnTx/>
                  <a:uFillTx/>
                  <a:latin typeface="Calibri"/>
                  <a:ea typeface="ＭＳ Ｐゴシック" charset="0"/>
                  <a:cs typeface="+mn-cs"/>
                </a:endParaRPr>
              </a:p>
            </p:txBody>
          </p:sp>
          <p:sp>
            <p:nvSpPr>
              <p:cNvPr id="92" name="Text Box 33">
                <a:extLst>
                  <a:ext uri="{FF2B5EF4-FFF2-40B4-BE49-F238E27FC236}">
                    <a16:creationId xmlns:a16="http://schemas.microsoft.com/office/drawing/2014/main" id="{D8D1B074-0355-2942-9977-4413DF7E41C7}"/>
                  </a:ext>
                </a:extLst>
              </p:cNvPr>
              <p:cNvSpPr txBox="1">
                <a:spLocks noChangeArrowheads="1"/>
              </p:cNvSpPr>
              <p:nvPr/>
            </p:nvSpPr>
            <p:spPr bwMode="auto">
              <a:xfrm>
                <a:off x="5121249" y="2863950"/>
                <a:ext cx="296876" cy="338554"/>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a:ea typeface="ＭＳ Ｐゴシック" charset="0"/>
                    <a:cs typeface="+mn-cs"/>
                  </a:rPr>
                  <a:t>E</a:t>
                </a:r>
                <a:endParaRPr kumimoji="0" lang="en-US" sz="2400" b="0" i="0" u="none" strike="noStrike" kern="1200" cap="none" spc="0" normalizeH="0" baseline="0" noProof="0" dirty="0">
                  <a:ln>
                    <a:noFill/>
                  </a:ln>
                  <a:solidFill>
                    <a:srgbClr val="000000"/>
                  </a:solidFill>
                  <a:effectLst/>
                  <a:uLnTx/>
                  <a:uFillTx/>
                  <a:latin typeface="Calibri"/>
                  <a:ea typeface="ＭＳ Ｐゴシック" charset="0"/>
                  <a:cs typeface="+mn-cs"/>
                </a:endParaRPr>
              </a:p>
            </p:txBody>
          </p:sp>
        </p:grpSp>
        <p:sp>
          <p:nvSpPr>
            <p:cNvPr id="103" name="Text Box 44">
              <a:extLst>
                <a:ext uri="{FF2B5EF4-FFF2-40B4-BE49-F238E27FC236}">
                  <a16:creationId xmlns:a16="http://schemas.microsoft.com/office/drawing/2014/main" id="{8DAB804F-166B-0D4B-8089-4B58E3A0811F}"/>
                </a:ext>
              </a:extLst>
            </p:cNvPr>
            <p:cNvSpPr txBox="1">
              <a:spLocks noChangeArrowheads="1"/>
            </p:cNvSpPr>
            <p:nvPr/>
          </p:nvSpPr>
          <p:spPr bwMode="auto">
            <a:xfrm>
              <a:off x="182880" y="3829292"/>
              <a:ext cx="3384479" cy="42473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r" defTabSz="914400" rtl="0" eaLnBrk="0" fontAlgn="base" latinLnBrk="0" hangingPunct="0">
                <a:lnSpc>
                  <a:spcPct val="9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Calibri" panose="020F0502020204030204"/>
                  <a:ea typeface="ＭＳ Ｐゴシック" charset="0"/>
                  <a:cs typeface="+mn-cs"/>
                </a:rPr>
                <a:t>C, E: </a:t>
              </a:r>
              <a:r>
                <a:rPr kumimoji="0" lang="en-US" sz="2000" b="0" i="0" u="none" strike="noStrike" kern="1200" cap="none" spc="0" normalizeH="0" baseline="0" noProof="0" dirty="0">
                  <a:ln>
                    <a:noFill/>
                  </a:ln>
                  <a:solidFill>
                    <a:srgbClr val="000000"/>
                  </a:solidFill>
                  <a:effectLst/>
                  <a:uLnTx/>
                  <a:uFillTx/>
                  <a:latin typeface="Calibri" panose="020F0502020204030204"/>
                  <a:ea typeface="ＭＳ Ｐゴシック" charset="0"/>
                  <a:cs typeface="+mn-cs"/>
                </a:rPr>
                <a:t>congestion notification</a:t>
              </a:r>
              <a:endParaRPr kumimoji="0" lang="en-US" sz="2400" b="0" i="0" u="none" strike="noStrike" kern="1200" cap="none" spc="0" normalizeH="0" baseline="0" noProof="0" dirty="0">
                <a:ln>
                  <a:noFill/>
                </a:ln>
                <a:solidFill>
                  <a:srgbClr val="000000"/>
                </a:solidFill>
                <a:effectLst/>
                <a:uLnTx/>
                <a:uFillTx/>
                <a:latin typeface="Calibri" panose="020F0502020204030204"/>
                <a:ea typeface="ＭＳ Ｐゴシック" charset="0"/>
                <a:cs typeface="+mn-cs"/>
              </a:endParaRPr>
            </a:p>
          </p:txBody>
        </p:sp>
        <p:sp>
          <p:nvSpPr>
            <p:cNvPr id="110" name="Freeform 48">
              <a:extLst>
                <a:ext uri="{FF2B5EF4-FFF2-40B4-BE49-F238E27FC236}">
                  <a16:creationId xmlns:a16="http://schemas.microsoft.com/office/drawing/2014/main" id="{7103D547-1AEC-9743-8B26-22B579AF1CE1}"/>
                </a:ext>
              </a:extLst>
            </p:cNvPr>
            <p:cNvSpPr>
              <a:spLocks/>
            </p:cNvSpPr>
            <p:nvPr/>
          </p:nvSpPr>
          <p:spPr bwMode="auto">
            <a:xfrm>
              <a:off x="3573195" y="3136684"/>
              <a:ext cx="1749482" cy="914811"/>
            </a:xfrm>
            <a:custGeom>
              <a:avLst/>
              <a:gdLst>
                <a:gd name="T0" fmla="*/ 0 w 1458"/>
                <a:gd name="T1" fmla="*/ 2147483647 h 444"/>
                <a:gd name="T2" fmla="*/ 2147483647 w 1458"/>
                <a:gd name="T3" fmla="*/ 0 h 444"/>
                <a:gd name="T4" fmla="*/ 2147483647 w 1458"/>
                <a:gd name="T5" fmla="*/ 2147483647 h 444"/>
                <a:gd name="T6" fmla="*/ 0 60000 65536"/>
                <a:gd name="T7" fmla="*/ 0 60000 65536"/>
                <a:gd name="T8" fmla="*/ 0 60000 65536"/>
                <a:gd name="connsiteX0" fmla="*/ 0 w 10533"/>
                <a:gd name="connsiteY0" fmla="*/ 10875 h 10875"/>
                <a:gd name="connsiteX1" fmla="*/ 9093 w 10533"/>
                <a:gd name="connsiteY1" fmla="*/ 0 h 10875"/>
                <a:gd name="connsiteX2" fmla="*/ 10533 w 10533"/>
                <a:gd name="connsiteY2" fmla="*/ 135 h 10875"/>
                <a:gd name="connsiteX0" fmla="*/ 0 w 11345"/>
                <a:gd name="connsiteY0" fmla="*/ 13363 h 13363"/>
                <a:gd name="connsiteX1" fmla="*/ 9905 w 11345"/>
                <a:gd name="connsiteY1" fmla="*/ 0 h 13363"/>
                <a:gd name="connsiteX2" fmla="*/ 11345 w 11345"/>
                <a:gd name="connsiteY2" fmla="*/ 135 h 13363"/>
                <a:gd name="connsiteX0" fmla="*/ 0 w 11465"/>
                <a:gd name="connsiteY0" fmla="*/ 23977 h 23977"/>
                <a:gd name="connsiteX1" fmla="*/ 10025 w 11465"/>
                <a:gd name="connsiteY1" fmla="*/ 0 h 23977"/>
                <a:gd name="connsiteX2" fmla="*/ 11465 w 11465"/>
                <a:gd name="connsiteY2" fmla="*/ 135 h 23977"/>
                <a:gd name="connsiteX0" fmla="*/ 0 w 11405"/>
                <a:gd name="connsiteY0" fmla="*/ 28694 h 28694"/>
                <a:gd name="connsiteX1" fmla="*/ 9965 w 11405"/>
                <a:gd name="connsiteY1" fmla="*/ 0 h 28694"/>
                <a:gd name="connsiteX2" fmla="*/ 11405 w 11405"/>
                <a:gd name="connsiteY2" fmla="*/ 135 h 28694"/>
                <a:gd name="connsiteX0" fmla="*/ 0 w 11391"/>
                <a:gd name="connsiteY0" fmla="*/ 28694 h 28694"/>
                <a:gd name="connsiteX1" fmla="*/ 9965 w 11391"/>
                <a:gd name="connsiteY1" fmla="*/ 0 h 28694"/>
                <a:gd name="connsiteX2" fmla="*/ 11391 w 11391"/>
                <a:gd name="connsiteY2" fmla="*/ 0 h 28694"/>
                <a:gd name="connsiteX0" fmla="*/ 0 w 11391"/>
                <a:gd name="connsiteY0" fmla="*/ 28743 h 28743"/>
                <a:gd name="connsiteX1" fmla="*/ 6388 w 11391"/>
                <a:gd name="connsiteY1" fmla="*/ 0 h 28743"/>
                <a:gd name="connsiteX2" fmla="*/ 11391 w 11391"/>
                <a:gd name="connsiteY2" fmla="*/ 49 h 28743"/>
                <a:gd name="connsiteX0" fmla="*/ 0 w 7455"/>
                <a:gd name="connsiteY0" fmla="*/ 28792 h 28792"/>
                <a:gd name="connsiteX1" fmla="*/ 6388 w 7455"/>
                <a:gd name="connsiteY1" fmla="*/ 49 h 28792"/>
                <a:gd name="connsiteX2" fmla="*/ 7455 w 7455"/>
                <a:gd name="connsiteY2" fmla="*/ 0 h 28792"/>
                <a:gd name="connsiteX0" fmla="*/ 0 w 9679"/>
                <a:gd name="connsiteY0" fmla="*/ 9983 h 9983"/>
                <a:gd name="connsiteX1" fmla="*/ 8569 w 9679"/>
                <a:gd name="connsiteY1" fmla="*/ 0 h 9983"/>
                <a:gd name="connsiteX2" fmla="*/ 9679 w 9679"/>
                <a:gd name="connsiteY2" fmla="*/ 34 h 9983"/>
                <a:gd name="connsiteX0" fmla="*/ 0 w 10062"/>
                <a:gd name="connsiteY0" fmla="*/ 10017 h 10017"/>
                <a:gd name="connsiteX1" fmla="*/ 8853 w 10062"/>
                <a:gd name="connsiteY1" fmla="*/ 17 h 10017"/>
                <a:gd name="connsiteX2" fmla="*/ 10062 w 10062"/>
                <a:gd name="connsiteY2" fmla="*/ 0 h 10017"/>
              </a:gdLst>
              <a:ahLst/>
              <a:cxnLst>
                <a:cxn ang="0">
                  <a:pos x="connsiteX0" y="connsiteY0"/>
                </a:cxn>
                <a:cxn ang="0">
                  <a:pos x="connsiteX1" y="connsiteY1"/>
                </a:cxn>
                <a:cxn ang="0">
                  <a:pos x="connsiteX2" y="connsiteY2"/>
                </a:cxn>
              </a:cxnLst>
              <a:rect l="l" t="t" r="r" b="b"/>
              <a:pathLst>
                <a:path w="10062" h="10017">
                  <a:moveTo>
                    <a:pt x="0" y="10017"/>
                  </a:moveTo>
                  <a:lnTo>
                    <a:pt x="8853" y="17"/>
                  </a:lnTo>
                  <a:lnTo>
                    <a:pt x="10062" y="0"/>
                  </a:lnTo>
                </a:path>
              </a:pathLst>
            </a:custGeom>
            <a:noFill/>
            <a:ln w="19050" cap="flat" cmpd="sng">
              <a:solidFill>
                <a:srgbClr val="C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sp>
        <p:nvSpPr>
          <p:cNvPr id="94" name="Slide Number Placeholder 2">
            <a:extLst>
              <a:ext uri="{FF2B5EF4-FFF2-40B4-BE49-F238E27FC236}">
                <a16:creationId xmlns:a16="http://schemas.microsoft.com/office/drawing/2014/main" id="{A3EE5CD7-E8F0-2F4B-B766-7EC8F235C30A}"/>
              </a:ext>
            </a:extLst>
          </p:cNvPr>
          <p:cNvSpPr>
            <a:spLocks noGrp="1"/>
          </p:cNvSpPr>
          <p:nvPr>
            <p:ph type="sldNum" sz="quarter" idx="4"/>
          </p:nvPr>
        </p:nvSpPr>
        <p:spPr>
          <a:xfrm>
            <a:off x="9219616" y="6443089"/>
            <a:ext cx="2743200" cy="365125"/>
          </a:xfrm>
        </p:spPr>
        <p:txBody>
          <a:bodyPr/>
          <a:lstStyle/>
          <a:p>
            <a:r>
              <a:rPr lang="en-US" dirty="0"/>
              <a:t>Transport Layer: 3-</a:t>
            </a:r>
            <a:fld id="{C4204591-24BD-A542-B9D5-F8D8A88D2FEE}" type="slidenum">
              <a:rPr lang="en-US" smtClean="0"/>
              <a:pPr/>
              <a:t>4</a:t>
            </a:fld>
            <a:endParaRPr lang="en-US" dirty="0"/>
          </a:p>
        </p:txBody>
      </p:sp>
    </p:spTree>
    <p:extLst>
      <p:ext uri="{BB962C8B-B14F-4D97-AF65-F5344CB8AC3E}">
        <p14:creationId xmlns:p14="http://schemas.microsoft.com/office/powerpoint/2010/main" val="1761510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dissolve">
                                      <p:cBhvr>
                                        <p:cTn id="17" dur="500"/>
                                        <p:tgtEl>
                                          <p:spTgt spid="26"/>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129"/>
                                        </p:tgtEl>
                                        <p:attrNameLst>
                                          <p:attrName>style.visibility</p:attrName>
                                        </p:attrNameLst>
                                      </p:cBhvr>
                                      <p:to>
                                        <p:strVal val="visible"/>
                                      </p:to>
                                    </p:set>
                                    <p:animEffect transition="in" filter="dissolve">
                                      <p:cBhvr>
                                        <p:cTn id="22" dur="500"/>
                                        <p:tgtEl>
                                          <p:spTgt spid="129"/>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dissolve">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dissolve">
                                      <p:cBhvr>
                                        <p:cTn id="32" dur="500"/>
                                        <p:tgtEl>
                                          <p:spTgt spid="19"/>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dissolve">
                                      <p:cBhvr>
                                        <p:cTn id="37" dur="500"/>
                                        <p:tgtEl>
                                          <p:spTgt spid="24"/>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28"/>
                                        </p:tgtEl>
                                        <p:attrNameLst>
                                          <p:attrName>style.visibility</p:attrName>
                                        </p:attrNameLst>
                                      </p:cBhvr>
                                      <p:to>
                                        <p:strVal val="visible"/>
                                      </p:to>
                                    </p:set>
                                    <p:animEffect transition="in" filter="dissolve">
                                      <p:cBhvr>
                                        <p:cTn id="42" dur="500"/>
                                        <p:tgtEl>
                                          <p:spTgt spid="28"/>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nodeType="clickEffect">
                                  <p:stCondLst>
                                    <p:cond delay="0"/>
                                  </p:stCondLst>
                                  <p:childTnLst>
                                    <p:set>
                                      <p:cBhvr>
                                        <p:cTn id="46" dur="1" fill="hold">
                                          <p:stCondLst>
                                            <p:cond delay="0"/>
                                          </p:stCondLst>
                                        </p:cTn>
                                        <p:tgtEl>
                                          <p:spTgt spid="115"/>
                                        </p:tgtEl>
                                        <p:attrNameLst>
                                          <p:attrName>style.visibility</p:attrName>
                                        </p:attrNameLst>
                                      </p:cBhvr>
                                      <p:to>
                                        <p:strVal val="visible"/>
                                      </p:to>
                                    </p:set>
                                    <p:animEffect transition="in" filter="dissolve">
                                      <p:cBhvr>
                                        <p:cTn id="47" dur="500"/>
                                        <p:tgtEl>
                                          <p:spTgt spid="115"/>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nodeType="click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dissolve">
                                      <p:cBhvr>
                                        <p:cTn id="52" dur="500"/>
                                        <p:tgtEl>
                                          <p:spTgt spid="21"/>
                                        </p:tgtEl>
                                      </p:cBhvr>
                                    </p:animEffect>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nodeType="click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dissolve">
                                      <p:cBhvr>
                                        <p:cTn id="5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8690" y="289325"/>
            <a:ext cx="11393310" cy="894622"/>
          </a:xfrm>
        </p:spPr>
        <p:txBody>
          <a:bodyPr>
            <a:normAutofit/>
          </a:bodyPr>
          <a:lstStyle/>
          <a:p>
            <a:r>
              <a:rPr lang="en-US" sz="4800" dirty="0"/>
              <a:t>TCP sequence numbers, ACKs</a:t>
            </a:r>
            <a:endParaRPr lang="en-US" sz="4400" b="0" dirty="0"/>
          </a:p>
        </p:txBody>
      </p:sp>
      <p:sp>
        <p:nvSpPr>
          <p:cNvPr id="223" name="Rectangle 5">
            <a:extLst>
              <a:ext uri="{FF2B5EF4-FFF2-40B4-BE49-F238E27FC236}">
                <a16:creationId xmlns:a16="http://schemas.microsoft.com/office/drawing/2014/main" id="{D2976065-03BB-9A44-9CEB-93BE9CAA88A6}"/>
              </a:ext>
            </a:extLst>
          </p:cNvPr>
          <p:cNvSpPr txBox="1">
            <a:spLocks noChangeArrowheads="1"/>
          </p:cNvSpPr>
          <p:nvPr/>
        </p:nvSpPr>
        <p:spPr bwMode="auto">
          <a:xfrm>
            <a:off x="715171" y="1355712"/>
            <a:ext cx="5096669" cy="13112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284163" indent="-284163" algn="l" rtl="0" eaLnBrk="0" fontAlgn="base" hangingPunct="0">
              <a:lnSpc>
                <a:spcPct val="85000"/>
              </a:lnSpc>
              <a:spcBef>
                <a:spcPct val="20000"/>
              </a:spcBef>
              <a:spcAft>
                <a:spcPct val="0"/>
              </a:spcAft>
              <a:buClr>
                <a:srgbClr val="000099"/>
              </a:buClr>
              <a:buSzPct val="100000"/>
              <a:buFont typeface="Wingdings" pitchFamily="2" charset="2"/>
              <a:buChar char="§"/>
              <a:defRPr sz="2800">
                <a:solidFill>
                  <a:schemeClr val="tx1"/>
                </a:solidFill>
                <a:latin typeface="+mn-lt"/>
                <a:ea typeface="ＭＳ Ｐゴシック" charset="0"/>
                <a:cs typeface="ＭＳ Ｐゴシック" charset="0"/>
              </a:defRPr>
            </a:lvl1pPr>
            <a:lvl2pPr marL="687388" indent="-230188" algn="l" rtl="0" eaLnBrk="0" fontAlgn="base" hangingPunct="0">
              <a:lnSpc>
                <a:spcPct val="85000"/>
              </a:lnSpc>
              <a:spcBef>
                <a:spcPct val="20000"/>
              </a:spcBef>
              <a:spcAft>
                <a:spcPct val="0"/>
              </a:spcAft>
              <a:buClr>
                <a:srgbClr val="000099"/>
              </a:buClr>
              <a:buFont typeface="Arial" panose="020B0604020202020204" pitchFamily="34" charset="0"/>
              <a:buChar char="•"/>
              <a:defRPr sz="24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0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1800">
                <a:solidFill>
                  <a:schemeClr val="tx1"/>
                </a:solidFill>
                <a:latin typeface="Times New Roman" pitchFamily="-109" charset="0"/>
                <a:ea typeface="ＭＳ Ｐゴシック" charset="0"/>
              </a:defRPr>
            </a:lvl4pPr>
            <a:lvl5pPr marL="2057400" indent="-228600" algn="l" rtl="0" eaLnBrk="0" fontAlgn="base" hangingPunct="0">
              <a:spcBef>
                <a:spcPct val="20000"/>
              </a:spcBef>
              <a:spcAft>
                <a:spcPct val="0"/>
              </a:spcAft>
              <a:buChar char="»"/>
              <a:defRPr sz="1800">
                <a:solidFill>
                  <a:schemeClr val="tx1"/>
                </a:solidFill>
                <a:latin typeface="Times New Roman" pitchFamily="-109" charset="0"/>
                <a:ea typeface="ＭＳ Ｐゴシック" charset="0"/>
              </a:defRPr>
            </a:lvl5pPr>
            <a:lvl6pPr marL="2514600" indent="-228600" algn="l" rtl="0" eaLnBrk="0" fontAlgn="base" hangingPunct="0">
              <a:spcBef>
                <a:spcPct val="20000"/>
              </a:spcBef>
              <a:spcAft>
                <a:spcPct val="0"/>
              </a:spcAft>
              <a:buChar char="»"/>
              <a:defRPr sz="1800">
                <a:solidFill>
                  <a:schemeClr val="tx1"/>
                </a:solidFill>
                <a:latin typeface="Times New Roman" pitchFamily="-109" charset="0"/>
              </a:defRPr>
            </a:lvl6pPr>
            <a:lvl7pPr marL="2971800" indent="-228600" algn="l" rtl="0" eaLnBrk="0" fontAlgn="base" hangingPunct="0">
              <a:spcBef>
                <a:spcPct val="20000"/>
              </a:spcBef>
              <a:spcAft>
                <a:spcPct val="0"/>
              </a:spcAft>
              <a:buChar char="»"/>
              <a:defRPr sz="1800">
                <a:solidFill>
                  <a:schemeClr val="tx1"/>
                </a:solidFill>
                <a:latin typeface="Times New Roman" pitchFamily="-109" charset="0"/>
              </a:defRPr>
            </a:lvl7pPr>
            <a:lvl8pPr marL="3429000" indent="-228600" algn="l" rtl="0" eaLnBrk="0" fontAlgn="base" hangingPunct="0">
              <a:spcBef>
                <a:spcPct val="20000"/>
              </a:spcBef>
              <a:spcAft>
                <a:spcPct val="0"/>
              </a:spcAft>
              <a:buChar char="»"/>
              <a:defRPr sz="1800">
                <a:solidFill>
                  <a:schemeClr val="tx1"/>
                </a:solidFill>
                <a:latin typeface="Times New Roman" pitchFamily="-109" charset="0"/>
              </a:defRPr>
            </a:lvl8pPr>
            <a:lvl9pPr marL="3886200" indent="-228600" algn="l" rtl="0" eaLnBrk="0" fontAlgn="base" hangingPunct="0">
              <a:spcBef>
                <a:spcPct val="20000"/>
              </a:spcBef>
              <a:spcAft>
                <a:spcPct val="0"/>
              </a:spcAft>
              <a:buChar char="»"/>
              <a:defRPr sz="1800">
                <a:solidFill>
                  <a:schemeClr val="tx1"/>
                </a:solidFill>
                <a:latin typeface="Times New Roman" pitchFamily="-109" charset="0"/>
              </a:defRPr>
            </a:lvl9pPr>
          </a:lstStyle>
          <a:p>
            <a:pPr marL="234950" marR="0" lvl="0" indent="-123825" algn="l" defTabSz="914400" rtl="0" eaLnBrk="0" fontAlgn="base" latinLnBrk="0" hangingPunct="0">
              <a:lnSpc>
                <a:spcPct val="85000"/>
              </a:lnSpc>
              <a:spcBef>
                <a:spcPct val="20000"/>
              </a:spcBef>
              <a:spcAft>
                <a:spcPct val="0"/>
              </a:spcAft>
              <a:buClr>
                <a:srgbClr val="000099"/>
              </a:buClr>
              <a:buSzPct val="100000"/>
              <a:buFont typeface="Wingdings" pitchFamily="2" charset="2"/>
              <a:buNone/>
              <a:tabLst/>
              <a:defRPr/>
            </a:pPr>
            <a:r>
              <a:rPr kumimoji="0" lang="en-US" altLang="en-US" sz="2800" b="0" i="1" u="none" strike="noStrike" kern="0" cap="none" spc="0" normalizeH="0" baseline="0" noProof="0" dirty="0">
                <a:ln>
                  <a:noFill/>
                </a:ln>
                <a:solidFill>
                  <a:srgbClr val="CC0000"/>
                </a:solidFill>
                <a:effectLst/>
                <a:uLnTx/>
                <a:uFillTx/>
                <a:latin typeface="Calibri" panose="020F0502020204030204"/>
                <a:ea typeface="ＭＳ Ｐゴシック" panose="020B0600070205080204" pitchFamily="34" charset="-128"/>
              </a:rPr>
              <a:t>Sequence numbers:</a:t>
            </a:r>
          </a:p>
          <a:p>
            <a:pPr marL="635000" marR="0" lvl="1" indent="-277813" algn="l" defTabSz="914400" rtl="0" eaLnBrk="0" fontAlgn="base" latinLnBrk="0" hangingPunct="0">
              <a:lnSpc>
                <a:spcPct val="85000"/>
              </a:lnSpc>
              <a:spcBef>
                <a:spcPct val="20000"/>
              </a:spcBef>
              <a:spcAft>
                <a:spcPct val="0"/>
              </a:spcAft>
              <a:buClr>
                <a:srgbClr val="000099"/>
              </a:buClr>
              <a:buSzTx/>
              <a:buFont typeface="Arial" panose="020B0604020202020204" pitchFamily="34" charset="0"/>
              <a:buChar char="•"/>
              <a:tabLst/>
              <a:defRPr/>
            </a:pPr>
            <a:r>
              <a:rPr kumimoji="0" lang="en-US" altLang="en-US" sz="2800" b="0" i="0"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byte stream “</a:t>
            </a:r>
            <a:r>
              <a:rPr kumimoji="0" lang="en-US" altLang="ja-JP" sz="2800" b="0" i="0"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number” of first byte in segment’s data</a:t>
            </a:r>
            <a:endParaRPr kumimoji="0" lang="en-US" altLang="ja-JP" sz="2400" b="0" i="0"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endParaRPr>
          </a:p>
        </p:txBody>
      </p:sp>
      <p:grpSp>
        <p:nvGrpSpPr>
          <p:cNvPr id="224" name="Group 192">
            <a:extLst>
              <a:ext uri="{FF2B5EF4-FFF2-40B4-BE49-F238E27FC236}">
                <a16:creationId xmlns:a16="http://schemas.microsoft.com/office/drawing/2014/main" id="{9FCDCC73-BB43-8046-8E2C-1100B11E1F9D}"/>
              </a:ext>
            </a:extLst>
          </p:cNvPr>
          <p:cNvGrpSpPr>
            <a:grpSpLocks/>
          </p:cNvGrpSpPr>
          <p:nvPr/>
        </p:nvGrpSpPr>
        <p:grpSpPr bwMode="auto">
          <a:xfrm>
            <a:off x="7783528" y="3989281"/>
            <a:ext cx="3086106" cy="2541588"/>
            <a:chOff x="3520" y="2404"/>
            <a:chExt cx="1944" cy="1601"/>
          </a:xfrm>
        </p:grpSpPr>
        <p:sp>
          <p:nvSpPr>
            <p:cNvPr id="225" name="Rectangle 167">
              <a:extLst>
                <a:ext uri="{FF2B5EF4-FFF2-40B4-BE49-F238E27FC236}">
                  <a16:creationId xmlns:a16="http://schemas.microsoft.com/office/drawing/2014/main" id="{9463A16E-CF3F-744B-B6DB-33800BAB4519}"/>
                </a:ext>
              </a:extLst>
            </p:cNvPr>
            <p:cNvSpPr>
              <a:spLocks noChangeArrowheads="1"/>
            </p:cNvSpPr>
            <p:nvPr/>
          </p:nvSpPr>
          <p:spPr bwMode="auto">
            <a:xfrm>
              <a:off x="3755" y="3589"/>
              <a:ext cx="1202" cy="130"/>
            </a:xfrm>
            <a:prstGeom prst="rect">
              <a:avLst/>
            </a:prstGeom>
            <a:solidFill>
              <a:srgbClr val="CC00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grpSp>
          <p:nvGrpSpPr>
            <p:cNvPr id="226" name="Group 148">
              <a:extLst>
                <a:ext uri="{FF2B5EF4-FFF2-40B4-BE49-F238E27FC236}">
                  <a16:creationId xmlns:a16="http://schemas.microsoft.com/office/drawing/2014/main" id="{841F4166-2762-C948-9842-0D47AF0FC7F8}"/>
                </a:ext>
              </a:extLst>
            </p:cNvPr>
            <p:cNvGrpSpPr>
              <a:grpSpLocks/>
            </p:cNvGrpSpPr>
            <p:nvPr/>
          </p:nvGrpSpPr>
          <p:grpSpPr bwMode="auto">
            <a:xfrm>
              <a:off x="3731" y="3291"/>
              <a:ext cx="1252" cy="714"/>
              <a:chOff x="1974" y="2984"/>
              <a:chExt cx="1252" cy="714"/>
            </a:xfrm>
          </p:grpSpPr>
          <p:sp>
            <p:nvSpPr>
              <p:cNvPr id="229" name="Rectangle 149">
                <a:extLst>
                  <a:ext uri="{FF2B5EF4-FFF2-40B4-BE49-F238E27FC236}">
                    <a16:creationId xmlns:a16="http://schemas.microsoft.com/office/drawing/2014/main" id="{6E7D0693-0288-9A4A-9FBC-6B90B9B96584}"/>
                  </a:ext>
                </a:extLst>
              </p:cNvPr>
              <p:cNvSpPr>
                <a:spLocks noChangeArrowheads="1"/>
              </p:cNvSpPr>
              <p:nvPr/>
            </p:nvSpPr>
            <p:spPr bwMode="auto">
              <a:xfrm>
                <a:off x="1994" y="2995"/>
                <a:ext cx="1210" cy="703"/>
              </a:xfrm>
              <a:prstGeom prst="rect">
                <a:avLst/>
              </a:prstGeom>
              <a:noFill/>
              <a:ln w="9525">
                <a:solidFill>
                  <a:srgbClr val="000000"/>
                </a:solidFill>
                <a:miter lim="800000"/>
                <a:headEnd/>
                <a:tailEnd/>
              </a:ln>
              <a:effectLst/>
              <a:extLst>
                <a:ext uri="{909E8E84-426E-40dd-AFC4-6F175D3DCCD1}">
                  <a14:hiddenFill xmlns="" xmlns:a14="http://schemas.microsoft.com/office/drawing/2010/main">
                    <a:solidFill>
                      <a:schemeClr val="bg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
            <p:nvSpPr>
              <p:cNvPr id="230" name="Text Box 150">
                <a:extLst>
                  <a:ext uri="{FF2B5EF4-FFF2-40B4-BE49-F238E27FC236}">
                    <a16:creationId xmlns:a16="http://schemas.microsoft.com/office/drawing/2014/main" id="{62697352-4BED-A64F-8830-504FE043B5D0}"/>
                  </a:ext>
                </a:extLst>
              </p:cNvPr>
              <p:cNvSpPr txBox="1">
                <a:spLocks noChangeArrowheads="1"/>
              </p:cNvSpPr>
              <p:nvPr/>
            </p:nvSpPr>
            <p:spPr bwMode="auto">
              <a:xfrm>
                <a:off x="2001" y="2984"/>
                <a:ext cx="580" cy="154"/>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000" b="0" i="0" u="none" strike="noStrike" kern="0" cap="none" spc="0" normalizeH="0" baseline="0" noProof="0" dirty="0">
                    <a:ln>
                      <a:noFill/>
                    </a:ln>
                    <a:solidFill>
                      <a:srgbClr val="000000"/>
                    </a:solidFill>
                    <a:effectLst/>
                    <a:uLnTx/>
                    <a:uFillTx/>
                    <a:latin typeface="Arial" charset="0"/>
                    <a:ea typeface="ＭＳ Ｐゴシック" charset="0"/>
                    <a:cs typeface="+mn-cs"/>
                  </a:rPr>
                  <a:t>source port #</a:t>
                </a:r>
              </a:p>
            </p:txBody>
          </p:sp>
          <p:sp>
            <p:nvSpPr>
              <p:cNvPr id="231" name="Text Box 151">
                <a:extLst>
                  <a:ext uri="{FF2B5EF4-FFF2-40B4-BE49-F238E27FC236}">
                    <a16:creationId xmlns:a16="http://schemas.microsoft.com/office/drawing/2014/main" id="{2C0BFF63-7DCB-6D4D-AF9A-56894AAAD824}"/>
                  </a:ext>
                </a:extLst>
              </p:cNvPr>
              <p:cNvSpPr txBox="1">
                <a:spLocks noChangeArrowheads="1"/>
              </p:cNvSpPr>
              <p:nvPr/>
            </p:nvSpPr>
            <p:spPr bwMode="auto">
              <a:xfrm>
                <a:off x="2648" y="2987"/>
                <a:ext cx="491" cy="154"/>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000" b="0" i="0" u="none" strike="noStrike" kern="0" cap="none" spc="0" normalizeH="0" baseline="0" noProof="0" dirty="0">
                    <a:ln>
                      <a:noFill/>
                    </a:ln>
                    <a:solidFill>
                      <a:srgbClr val="000000"/>
                    </a:solidFill>
                    <a:effectLst/>
                    <a:uLnTx/>
                    <a:uFillTx/>
                    <a:latin typeface="Arial" charset="0"/>
                    <a:ea typeface="ＭＳ Ｐゴシック" charset="0"/>
                    <a:cs typeface="+mn-cs"/>
                  </a:rPr>
                  <a:t>dest port #</a:t>
                </a:r>
              </a:p>
            </p:txBody>
          </p:sp>
          <p:sp>
            <p:nvSpPr>
              <p:cNvPr id="232" name="Text Box 152">
                <a:extLst>
                  <a:ext uri="{FF2B5EF4-FFF2-40B4-BE49-F238E27FC236}">
                    <a16:creationId xmlns:a16="http://schemas.microsoft.com/office/drawing/2014/main" id="{69698EB5-AC5E-124A-AB12-0B1B72742F02}"/>
                  </a:ext>
                </a:extLst>
              </p:cNvPr>
              <p:cNvSpPr txBox="1">
                <a:spLocks noChangeArrowheads="1"/>
              </p:cNvSpPr>
              <p:nvPr/>
            </p:nvSpPr>
            <p:spPr bwMode="auto">
              <a:xfrm>
                <a:off x="2154" y="3117"/>
                <a:ext cx="912" cy="17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Arial" charset="0"/>
                    <a:ea typeface="ＭＳ Ｐゴシック" charset="0"/>
                    <a:cs typeface="+mn-cs"/>
                  </a:rPr>
                  <a:t>sequence number</a:t>
                </a:r>
              </a:p>
            </p:txBody>
          </p:sp>
          <p:sp>
            <p:nvSpPr>
              <p:cNvPr id="233" name="Text Box 153">
                <a:extLst>
                  <a:ext uri="{FF2B5EF4-FFF2-40B4-BE49-F238E27FC236}">
                    <a16:creationId xmlns:a16="http://schemas.microsoft.com/office/drawing/2014/main" id="{697ADB2B-E096-7A41-ACDA-9E058B2EFF5D}"/>
                  </a:ext>
                </a:extLst>
              </p:cNvPr>
              <p:cNvSpPr txBox="1">
                <a:spLocks noChangeArrowheads="1"/>
              </p:cNvSpPr>
              <p:nvPr/>
            </p:nvSpPr>
            <p:spPr bwMode="auto">
              <a:xfrm>
                <a:off x="1974" y="3257"/>
                <a:ext cx="1252" cy="17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0" cap="none" spc="0" normalizeH="0" baseline="0" noProof="0" dirty="0">
                    <a:ln>
                      <a:noFill/>
                    </a:ln>
                    <a:solidFill>
                      <a:srgbClr val="FFFFFF"/>
                    </a:solidFill>
                    <a:effectLst/>
                    <a:uLnTx/>
                    <a:uFillTx/>
                    <a:latin typeface="Arial" charset="0"/>
                    <a:ea typeface="ＭＳ Ｐゴシック" charset="0"/>
                    <a:cs typeface="+mn-cs"/>
                  </a:rPr>
                  <a:t>acknowledgement number</a:t>
                </a:r>
              </a:p>
            </p:txBody>
          </p:sp>
          <p:sp>
            <p:nvSpPr>
              <p:cNvPr id="234" name="Text Box 154">
                <a:extLst>
                  <a:ext uri="{FF2B5EF4-FFF2-40B4-BE49-F238E27FC236}">
                    <a16:creationId xmlns:a16="http://schemas.microsoft.com/office/drawing/2014/main" id="{FD66858C-8D5E-8443-9F2A-57EB759D3EFB}"/>
                  </a:ext>
                </a:extLst>
              </p:cNvPr>
              <p:cNvSpPr txBox="1">
                <a:spLocks noChangeArrowheads="1"/>
              </p:cNvSpPr>
              <p:nvPr/>
            </p:nvSpPr>
            <p:spPr bwMode="auto">
              <a:xfrm>
                <a:off x="2053" y="3544"/>
                <a:ext cx="475" cy="154"/>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000" b="0" i="0" u="none" strike="noStrike" kern="0" cap="none" spc="0" normalizeH="0" baseline="0" noProof="0" dirty="0">
                    <a:ln>
                      <a:noFill/>
                    </a:ln>
                    <a:solidFill>
                      <a:srgbClr val="000000"/>
                    </a:solidFill>
                    <a:effectLst/>
                    <a:uLnTx/>
                    <a:uFillTx/>
                    <a:latin typeface="Arial" charset="0"/>
                    <a:ea typeface="ＭＳ Ｐゴシック" charset="0"/>
                    <a:cs typeface="+mn-cs"/>
                  </a:rPr>
                  <a:t>checksum</a:t>
                </a:r>
              </a:p>
            </p:txBody>
          </p:sp>
          <p:sp>
            <p:nvSpPr>
              <p:cNvPr id="235" name="Line 155">
                <a:extLst>
                  <a:ext uri="{FF2B5EF4-FFF2-40B4-BE49-F238E27FC236}">
                    <a16:creationId xmlns:a16="http://schemas.microsoft.com/office/drawing/2014/main" id="{3FFD0288-879C-5D4E-AB0C-3445A5A97975}"/>
                  </a:ext>
                </a:extLst>
              </p:cNvPr>
              <p:cNvSpPr>
                <a:spLocks noChangeShapeType="1"/>
              </p:cNvSpPr>
              <p:nvPr/>
            </p:nvSpPr>
            <p:spPr bwMode="auto">
              <a:xfrm>
                <a:off x="1994" y="3138"/>
                <a:ext cx="1212" cy="0"/>
              </a:xfrm>
              <a:prstGeom prst="line">
                <a:avLst/>
              </a:prstGeom>
              <a:noFill/>
              <a:ln w="952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
            <p:nvSpPr>
              <p:cNvPr id="236" name="Line 156">
                <a:extLst>
                  <a:ext uri="{FF2B5EF4-FFF2-40B4-BE49-F238E27FC236}">
                    <a16:creationId xmlns:a16="http://schemas.microsoft.com/office/drawing/2014/main" id="{258401F9-F43D-C344-A200-772A5E1E1CB6}"/>
                  </a:ext>
                </a:extLst>
              </p:cNvPr>
              <p:cNvSpPr>
                <a:spLocks noChangeShapeType="1"/>
              </p:cNvSpPr>
              <p:nvPr/>
            </p:nvSpPr>
            <p:spPr bwMode="auto">
              <a:xfrm>
                <a:off x="1994" y="3274"/>
                <a:ext cx="1212" cy="0"/>
              </a:xfrm>
              <a:prstGeom prst="line">
                <a:avLst/>
              </a:prstGeom>
              <a:noFill/>
              <a:ln w="952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
            <p:nvSpPr>
              <p:cNvPr id="237" name="Line 157">
                <a:extLst>
                  <a:ext uri="{FF2B5EF4-FFF2-40B4-BE49-F238E27FC236}">
                    <a16:creationId xmlns:a16="http://schemas.microsoft.com/office/drawing/2014/main" id="{1E8AD451-7070-4243-A92C-2F6573F9406B}"/>
                  </a:ext>
                </a:extLst>
              </p:cNvPr>
              <p:cNvSpPr>
                <a:spLocks noChangeShapeType="1"/>
              </p:cNvSpPr>
              <p:nvPr/>
            </p:nvSpPr>
            <p:spPr bwMode="auto">
              <a:xfrm>
                <a:off x="1992" y="3414"/>
                <a:ext cx="1212" cy="0"/>
              </a:xfrm>
              <a:prstGeom prst="line">
                <a:avLst/>
              </a:prstGeom>
              <a:noFill/>
              <a:ln w="952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
            <p:nvSpPr>
              <p:cNvPr id="238" name="Line 158">
                <a:extLst>
                  <a:ext uri="{FF2B5EF4-FFF2-40B4-BE49-F238E27FC236}">
                    <a16:creationId xmlns:a16="http://schemas.microsoft.com/office/drawing/2014/main" id="{A4BD4C96-4E2A-074E-8E46-E4BF76EDD858}"/>
                  </a:ext>
                </a:extLst>
              </p:cNvPr>
              <p:cNvSpPr>
                <a:spLocks noChangeShapeType="1"/>
              </p:cNvSpPr>
              <p:nvPr/>
            </p:nvSpPr>
            <p:spPr bwMode="auto">
              <a:xfrm>
                <a:off x="2588" y="2994"/>
                <a:ext cx="0" cy="142"/>
              </a:xfrm>
              <a:prstGeom prst="line">
                <a:avLst/>
              </a:prstGeom>
              <a:noFill/>
              <a:ln w="952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
            <p:nvSpPr>
              <p:cNvPr id="239" name="Line 159">
                <a:extLst>
                  <a:ext uri="{FF2B5EF4-FFF2-40B4-BE49-F238E27FC236}">
                    <a16:creationId xmlns:a16="http://schemas.microsoft.com/office/drawing/2014/main" id="{2153A22B-2E95-B947-A87C-50991B8DBA5D}"/>
                  </a:ext>
                </a:extLst>
              </p:cNvPr>
              <p:cNvSpPr>
                <a:spLocks noChangeShapeType="1"/>
              </p:cNvSpPr>
              <p:nvPr/>
            </p:nvSpPr>
            <p:spPr bwMode="auto">
              <a:xfrm>
                <a:off x="2588" y="3416"/>
                <a:ext cx="0" cy="280"/>
              </a:xfrm>
              <a:prstGeom prst="line">
                <a:avLst/>
              </a:prstGeom>
              <a:noFill/>
              <a:ln w="952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
            <p:nvSpPr>
              <p:cNvPr id="240" name="Line 160">
                <a:extLst>
                  <a:ext uri="{FF2B5EF4-FFF2-40B4-BE49-F238E27FC236}">
                    <a16:creationId xmlns:a16="http://schemas.microsoft.com/office/drawing/2014/main" id="{BE256B00-4CFB-254F-8432-198CA45B2CAE}"/>
                  </a:ext>
                </a:extLst>
              </p:cNvPr>
              <p:cNvSpPr>
                <a:spLocks noChangeShapeType="1"/>
              </p:cNvSpPr>
              <p:nvPr/>
            </p:nvSpPr>
            <p:spPr bwMode="auto">
              <a:xfrm>
                <a:off x="1994" y="3548"/>
                <a:ext cx="1212" cy="0"/>
              </a:xfrm>
              <a:prstGeom prst="line">
                <a:avLst/>
              </a:prstGeom>
              <a:noFill/>
              <a:ln w="952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
            <p:nvSpPr>
              <p:cNvPr id="241" name="Text Box 161">
                <a:extLst>
                  <a:ext uri="{FF2B5EF4-FFF2-40B4-BE49-F238E27FC236}">
                    <a16:creationId xmlns:a16="http://schemas.microsoft.com/office/drawing/2014/main" id="{B0718275-925B-4143-80DA-87B335709565}"/>
                  </a:ext>
                </a:extLst>
              </p:cNvPr>
              <p:cNvSpPr txBox="1">
                <a:spLocks noChangeArrowheads="1"/>
              </p:cNvSpPr>
              <p:nvPr/>
            </p:nvSpPr>
            <p:spPr bwMode="auto">
              <a:xfrm>
                <a:off x="2708" y="3390"/>
                <a:ext cx="323" cy="17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Arial" charset="0"/>
                    <a:ea typeface="ＭＳ Ｐゴシック" charset="0"/>
                    <a:cs typeface="+mn-cs"/>
                  </a:rPr>
                  <a:t>rwnd</a:t>
                </a:r>
              </a:p>
            </p:txBody>
          </p:sp>
          <p:sp>
            <p:nvSpPr>
              <p:cNvPr id="242" name="Text Box 162">
                <a:extLst>
                  <a:ext uri="{FF2B5EF4-FFF2-40B4-BE49-F238E27FC236}">
                    <a16:creationId xmlns:a16="http://schemas.microsoft.com/office/drawing/2014/main" id="{539F6CE1-CE5E-234B-9AFA-A6F230193072}"/>
                  </a:ext>
                </a:extLst>
              </p:cNvPr>
              <p:cNvSpPr txBox="1">
                <a:spLocks noChangeArrowheads="1"/>
              </p:cNvSpPr>
              <p:nvPr/>
            </p:nvSpPr>
            <p:spPr bwMode="auto">
              <a:xfrm>
                <a:off x="2651" y="3544"/>
                <a:ext cx="496" cy="154"/>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000" b="0" i="0" u="none" strike="noStrike" kern="0" cap="none" spc="0" normalizeH="0" baseline="0" noProof="0" dirty="0">
                    <a:ln>
                      <a:noFill/>
                    </a:ln>
                    <a:solidFill>
                      <a:srgbClr val="000000"/>
                    </a:solidFill>
                    <a:effectLst/>
                    <a:uLnTx/>
                    <a:uFillTx/>
                    <a:latin typeface="Arial" charset="0"/>
                    <a:ea typeface="ＭＳ Ｐゴシック" charset="0"/>
                    <a:cs typeface="+mn-cs"/>
                  </a:rPr>
                  <a:t>urg pointer</a:t>
                </a:r>
              </a:p>
            </p:txBody>
          </p:sp>
          <p:sp>
            <p:nvSpPr>
              <p:cNvPr id="243" name="Line 163">
                <a:extLst>
                  <a:ext uri="{FF2B5EF4-FFF2-40B4-BE49-F238E27FC236}">
                    <a16:creationId xmlns:a16="http://schemas.microsoft.com/office/drawing/2014/main" id="{6A1FC325-C1C9-E145-AB86-EB4CA77AB42D}"/>
                  </a:ext>
                </a:extLst>
              </p:cNvPr>
              <p:cNvSpPr>
                <a:spLocks noChangeShapeType="1"/>
              </p:cNvSpPr>
              <p:nvPr/>
            </p:nvSpPr>
            <p:spPr bwMode="auto">
              <a:xfrm>
                <a:off x="2398" y="3413"/>
                <a:ext cx="0" cy="134"/>
              </a:xfrm>
              <a:prstGeom prst="line">
                <a:avLst/>
              </a:prstGeom>
              <a:noFill/>
              <a:ln w="952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
            <p:nvSpPr>
              <p:cNvPr id="244" name="Line 164">
                <a:extLst>
                  <a:ext uri="{FF2B5EF4-FFF2-40B4-BE49-F238E27FC236}">
                    <a16:creationId xmlns:a16="http://schemas.microsoft.com/office/drawing/2014/main" id="{A57D4AEC-EA9B-6441-B943-116E0B65541F}"/>
                  </a:ext>
                </a:extLst>
              </p:cNvPr>
              <p:cNvSpPr>
                <a:spLocks noChangeShapeType="1"/>
              </p:cNvSpPr>
              <p:nvPr/>
            </p:nvSpPr>
            <p:spPr bwMode="auto">
              <a:xfrm>
                <a:off x="2143" y="3412"/>
                <a:ext cx="0" cy="134"/>
              </a:xfrm>
              <a:prstGeom prst="line">
                <a:avLst/>
              </a:prstGeom>
              <a:noFill/>
              <a:ln w="952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grpSp>
        <p:sp>
          <p:nvSpPr>
            <p:cNvPr id="227" name="Text Box 166">
              <a:extLst>
                <a:ext uri="{FF2B5EF4-FFF2-40B4-BE49-F238E27FC236}">
                  <a16:creationId xmlns:a16="http://schemas.microsoft.com/office/drawing/2014/main" id="{A11A42A2-3DE7-8749-BEFC-4B12DFD4E911}"/>
                </a:ext>
              </a:extLst>
            </p:cNvPr>
            <p:cNvSpPr txBox="1">
              <a:spLocks noChangeArrowheads="1"/>
            </p:cNvSpPr>
            <p:nvPr/>
          </p:nvSpPr>
          <p:spPr bwMode="auto">
            <a:xfrm>
              <a:off x="3520" y="3092"/>
              <a:ext cx="1944" cy="2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rPr>
                <a:t>outgoing segment from receiver</a:t>
              </a:r>
            </a:p>
          </p:txBody>
        </p:sp>
        <p:sp>
          <p:nvSpPr>
            <p:cNvPr id="228" name="Freeform 168">
              <a:extLst>
                <a:ext uri="{FF2B5EF4-FFF2-40B4-BE49-F238E27FC236}">
                  <a16:creationId xmlns:a16="http://schemas.microsoft.com/office/drawing/2014/main" id="{06FB8DE4-FF8B-2A4C-9587-9B7067BCC3D8}"/>
                </a:ext>
              </a:extLst>
            </p:cNvPr>
            <p:cNvSpPr>
              <a:spLocks/>
            </p:cNvSpPr>
            <p:nvPr/>
          </p:nvSpPr>
          <p:spPr bwMode="auto">
            <a:xfrm flipH="1" flipV="1">
              <a:off x="3599" y="2404"/>
              <a:ext cx="107" cy="1194"/>
            </a:xfrm>
            <a:custGeom>
              <a:avLst/>
              <a:gdLst>
                <a:gd name="T0" fmla="*/ 0 w 107"/>
                <a:gd name="T1" fmla="*/ 0 h 910"/>
                <a:gd name="T2" fmla="*/ 107 w 107"/>
                <a:gd name="T3" fmla="*/ 0 h 910"/>
                <a:gd name="T4" fmla="*/ 107 w 107"/>
                <a:gd name="T5" fmla="*/ 13768 h 910"/>
                <a:gd name="T6" fmla="*/ 0 60000 65536"/>
                <a:gd name="T7" fmla="*/ 0 60000 65536"/>
                <a:gd name="T8" fmla="*/ 0 60000 65536"/>
              </a:gdLst>
              <a:ahLst/>
              <a:cxnLst>
                <a:cxn ang="T6">
                  <a:pos x="T0" y="T1"/>
                </a:cxn>
                <a:cxn ang="T7">
                  <a:pos x="T2" y="T3"/>
                </a:cxn>
                <a:cxn ang="T8">
                  <a:pos x="T4" y="T5"/>
                </a:cxn>
              </a:cxnLst>
              <a:rect l="0" t="0" r="r" b="b"/>
              <a:pathLst>
                <a:path w="107" h="910">
                  <a:moveTo>
                    <a:pt x="0" y="0"/>
                  </a:moveTo>
                  <a:lnTo>
                    <a:pt x="107" y="0"/>
                  </a:lnTo>
                  <a:lnTo>
                    <a:pt x="107" y="910"/>
                  </a:lnTo>
                </a:path>
              </a:pathLst>
            </a:custGeom>
            <a:noFill/>
            <a:ln w="9525" cap="flat" cmpd="sng">
              <a:solidFill>
                <a:srgbClr val="CC00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grpSp>
        <p:nvGrpSpPr>
          <p:cNvPr id="245" name="Group 195">
            <a:extLst>
              <a:ext uri="{FF2B5EF4-FFF2-40B4-BE49-F238E27FC236}">
                <a16:creationId xmlns:a16="http://schemas.microsoft.com/office/drawing/2014/main" id="{B37D7216-C212-C843-A667-53A7C0B847CF}"/>
              </a:ext>
            </a:extLst>
          </p:cNvPr>
          <p:cNvGrpSpPr>
            <a:grpSpLocks/>
          </p:cNvGrpSpPr>
          <p:nvPr/>
        </p:nvGrpSpPr>
        <p:grpSpPr bwMode="auto">
          <a:xfrm>
            <a:off x="8685214" y="6022869"/>
            <a:ext cx="358775" cy="304800"/>
            <a:chOff x="5144" y="3677"/>
            <a:chExt cx="226" cy="192"/>
          </a:xfrm>
        </p:grpSpPr>
        <p:sp>
          <p:nvSpPr>
            <p:cNvPr id="246" name="Rectangle 194">
              <a:extLst>
                <a:ext uri="{FF2B5EF4-FFF2-40B4-BE49-F238E27FC236}">
                  <a16:creationId xmlns:a16="http://schemas.microsoft.com/office/drawing/2014/main" id="{43AFBFF1-B1C6-C147-BB51-D67A053105CA}"/>
                </a:ext>
              </a:extLst>
            </p:cNvPr>
            <p:cNvSpPr>
              <a:spLocks noChangeArrowheads="1"/>
            </p:cNvSpPr>
            <p:nvPr/>
          </p:nvSpPr>
          <p:spPr bwMode="auto">
            <a:xfrm>
              <a:off x="5212" y="3716"/>
              <a:ext cx="88" cy="130"/>
            </a:xfrm>
            <a:prstGeom prst="rect">
              <a:avLst/>
            </a:prstGeom>
            <a:solidFill>
              <a:srgbClr val="CC00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Tahoma" charset="0"/>
                <a:ea typeface="ＭＳ Ｐゴシック" charset="0"/>
                <a:cs typeface="+mn-cs"/>
              </a:endParaRPr>
            </a:p>
          </p:txBody>
        </p:sp>
        <p:sp>
          <p:nvSpPr>
            <p:cNvPr id="247" name="Text Box 193">
              <a:extLst>
                <a:ext uri="{FF2B5EF4-FFF2-40B4-BE49-F238E27FC236}">
                  <a16:creationId xmlns:a16="http://schemas.microsoft.com/office/drawing/2014/main" id="{BF6FCEAE-49B5-A041-A298-4CB690E54688}"/>
                </a:ext>
              </a:extLst>
            </p:cNvPr>
            <p:cNvSpPr txBox="1">
              <a:spLocks noChangeArrowheads="1"/>
            </p:cNvSpPr>
            <p:nvPr/>
          </p:nvSpPr>
          <p:spPr bwMode="auto">
            <a:xfrm>
              <a:off x="5144" y="3677"/>
              <a:ext cx="226" cy="19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Arial Narrow" charset="0"/>
                  <a:ea typeface="ＭＳ Ｐゴシック" charset="0"/>
                  <a:cs typeface="+mn-cs"/>
                </a:rPr>
                <a:t>A</a:t>
              </a:r>
            </a:p>
          </p:txBody>
        </p:sp>
      </p:grpSp>
      <p:sp>
        <p:nvSpPr>
          <p:cNvPr id="248" name="Rectangle 37">
            <a:extLst>
              <a:ext uri="{FF2B5EF4-FFF2-40B4-BE49-F238E27FC236}">
                <a16:creationId xmlns:a16="http://schemas.microsoft.com/office/drawing/2014/main" id="{A8678432-C6E0-9045-9DFE-9E95FBC24301}"/>
              </a:ext>
            </a:extLst>
          </p:cNvPr>
          <p:cNvSpPr>
            <a:spLocks noChangeArrowheads="1"/>
          </p:cNvSpPr>
          <p:nvPr/>
        </p:nvSpPr>
        <p:spPr bwMode="auto">
          <a:xfrm>
            <a:off x="6835777" y="3123626"/>
            <a:ext cx="65087" cy="622300"/>
          </a:xfrm>
          <a:prstGeom prst="rect">
            <a:avLst/>
          </a:prstGeom>
          <a:gradFill rotWithShape="1">
            <a:gsLst>
              <a:gs pos="0">
                <a:srgbClr val="FFFFFF"/>
              </a:gs>
              <a:gs pos="100000">
                <a:srgbClr val="33CC33"/>
              </a:gs>
            </a:gsLst>
            <a:lin ang="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
        <p:nvSpPr>
          <p:cNvPr id="249" name="Rectangle 39">
            <a:extLst>
              <a:ext uri="{FF2B5EF4-FFF2-40B4-BE49-F238E27FC236}">
                <a16:creationId xmlns:a16="http://schemas.microsoft.com/office/drawing/2014/main" id="{92ADD221-F1C3-B645-92EB-9D1C9315A58A}"/>
              </a:ext>
            </a:extLst>
          </p:cNvPr>
          <p:cNvSpPr>
            <a:spLocks noChangeArrowheads="1"/>
          </p:cNvSpPr>
          <p:nvPr/>
        </p:nvSpPr>
        <p:spPr bwMode="auto">
          <a:xfrm>
            <a:off x="6932614" y="3125214"/>
            <a:ext cx="65088" cy="622300"/>
          </a:xfrm>
          <a:prstGeom prst="rect">
            <a:avLst/>
          </a:prstGeom>
          <a:solidFill>
            <a:srgbClr val="33CC33"/>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Tahoma" charset="0"/>
              <a:ea typeface="ＭＳ Ｐゴシック" charset="0"/>
              <a:cs typeface="+mn-cs"/>
            </a:endParaRPr>
          </a:p>
        </p:txBody>
      </p:sp>
      <p:sp>
        <p:nvSpPr>
          <p:cNvPr id="250" name="Rectangle 40">
            <a:extLst>
              <a:ext uri="{FF2B5EF4-FFF2-40B4-BE49-F238E27FC236}">
                <a16:creationId xmlns:a16="http://schemas.microsoft.com/office/drawing/2014/main" id="{BB8D0EB3-2337-2A41-9EFC-CC44292E23D6}"/>
              </a:ext>
            </a:extLst>
          </p:cNvPr>
          <p:cNvSpPr>
            <a:spLocks noChangeArrowheads="1"/>
          </p:cNvSpPr>
          <p:nvPr/>
        </p:nvSpPr>
        <p:spPr bwMode="auto">
          <a:xfrm>
            <a:off x="7031039" y="3123626"/>
            <a:ext cx="65088" cy="622300"/>
          </a:xfrm>
          <a:prstGeom prst="rect">
            <a:avLst/>
          </a:prstGeom>
          <a:solidFill>
            <a:srgbClr val="33CC33"/>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Tahoma" charset="0"/>
              <a:ea typeface="ＭＳ Ｐゴシック" charset="0"/>
              <a:cs typeface="+mn-cs"/>
            </a:endParaRPr>
          </a:p>
        </p:txBody>
      </p:sp>
      <p:sp>
        <p:nvSpPr>
          <p:cNvPr id="251" name="Rectangle 41">
            <a:extLst>
              <a:ext uri="{FF2B5EF4-FFF2-40B4-BE49-F238E27FC236}">
                <a16:creationId xmlns:a16="http://schemas.microsoft.com/office/drawing/2014/main" id="{08B40AAE-C4F3-B24B-A758-0CBE422C11F5}"/>
              </a:ext>
            </a:extLst>
          </p:cNvPr>
          <p:cNvSpPr>
            <a:spLocks noChangeArrowheads="1"/>
          </p:cNvSpPr>
          <p:nvPr/>
        </p:nvSpPr>
        <p:spPr bwMode="auto">
          <a:xfrm>
            <a:off x="7127877" y="3123626"/>
            <a:ext cx="65087" cy="622300"/>
          </a:xfrm>
          <a:prstGeom prst="rect">
            <a:avLst/>
          </a:prstGeom>
          <a:solidFill>
            <a:srgbClr val="33CC33"/>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Tahoma" charset="0"/>
              <a:ea typeface="ＭＳ Ｐゴシック" charset="0"/>
              <a:cs typeface="+mn-cs"/>
            </a:endParaRPr>
          </a:p>
        </p:txBody>
      </p:sp>
      <p:sp>
        <p:nvSpPr>
          <p:cNvPr id="252" name="Rectangle 42">
            <a:extLst>
              <a:ext uri="{FF2B5EF4-FFF2-40B4-BE49-F238E27FC236}">
                <a16:creationId xmlns:a16="http://schemas.microsoft.com/office/drawing/2014/main" id="{1B696D21-4399-C041-91DC-701FB61A0E4C}"/>
              </a:ext>
            </a:extLst>
          </p:cNvPr>
          <p:cNvSpPr>
            <a:spLocks noChangeArrowheads="1"/>
          </p:cNvSpPr>
          <p:nvPr/>
        </p:nvSpPr>
        <p:spPr bwMode="auto">
          <a:xfrm>
            <a:off x="7223127" y="3123626"/>
            <a:ext cx="65087" cy="622300"/>
          </a:xfrm>
          <a:prstGeom prst="rect">
            <a:avLst/>
          </a:prstGeom>
          <a:solidFill>
            <a:srgbClr val="33CC33"/>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Tahoma" charset="0"/>
              <a:ea typeface="ＭＳ Ｐゴシック" charset="0"/>
              <a:cs typeface="+mn-cs"/>
            </a:endParaRPr>
          </a:p>
        </p:txBody>
      </p:sp>
      <p:sp>
        <p:nvSpPr>
          <p:cNvPr id="253" name="Rectangle 43">
            <a:extLst>
              <a:ext uri="{FF2B5EF4-FFF2-40B4-BE49-F238E27FC236}">
                <a16:creationId xmlns:a16="http://schemas.microsoft.com/office/drawing/2014/main" id="{2CEBC228-9E7F-7E48-9C85-63629AFC09AA}"/>
              </a:ext>
            </a:extLst>
          </p:cNvPr>
          <p:cNvSpPr>
            <a:spLocks noChangeArrowheads="1"/>
          </p:cNvSpPr>
          <p:nvPr/>
        </p:nvSpPr>
        <p:spPr bwMode="auto">
          <a:xfrm>
            <a:off x="7319964" y="3123626"/>
            <a:ext cx="65088" cy="622300"/>
          </a:xfrm>
          <a:prstGeom prst="rect">
            <a:avLst/>
          </a:prstGeom>
          <a:solidFill>
            <a:srgbClr val="33CC33"/>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Tahoma" charset="0"/>
              <a:ea typeface="ＭＳ Ｐゴシック" charset="0"/>
              <a:cs typeface="+mn-cs"/>
            </a:endParaRPr>
          </a:p>
        </p:txBody>
      </p:sp>
      <p:sp>
        <p:nvSpPr>
          <p:cNvPr id="254" name="Rectangle 45">
            <a:extLst>
              <a:ext uri="{FF2B5EF4-FFF2-40B4-BE49-F238E27FC236}">
                <a16:creationId xmlns:a16="http://schemas.microsoft.com/office/drawing/2014/main" id="{499D6101-0E72-764D-90A9-65FA5E9288DF}"/>
              </a:ext>
            </a:extLst>
          </p:cNvPr>
          <p:cNvSpPr>
            <a:spLocks noChangeArrowheads="1"/>
          </p:cNvSpPr>
          <p:nvPr/>
        </p:nvSpPr>
        <p:spPr bwMode="auto">
          <a:xfrm>
            <a:off x="7412039" y="3123626"/>
            <a:ext cx="65088" cy="622300"/>
          </a:xfrm>
          <a:prstGeom prst="rect">
            <a:avLst/>
          </a:prstGeom>
          <a:solidFill>
            <a:srgbClr val="33CC33"/>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Tahoma" charset="0"/>
              <a:ea typeface="ＭＳ Ｐゴシック" charset="0"/>
              <a:cs typeface="+mn-cs"/>
            </a:endParaRPr>
          </a:p>
        </p:txBody>
      </p:sp>
      <p:sp>
        <p:nvSpPr>
          <p:cNvPr id="255" name="Rectangle 46">
            <a:extLst>
              <a:ext uri="{FF2B5EF4-FFF2-40B4-BE49-F238E27FC236}">
                <a16:creationId xmlns:a16="http://schemas.microsoft.com/office/drawing/2014/main" id="{69025D46-11EA-C34F-8D0D-7B789A5DBC95}"/>
              </a:ext>
            </a:extLst>
          </p:cNvPr>
          <p:cNvSpPr>
            <a:spLocks noChangeArrowheads="1"/>
          </p:cNvSpPr>
          <p:nvPr/>
        </p:nvSpPr>
        <p:spPr bwMode="auto">
          <a:xfrm>
            <a:off x="7507289" y="3123626"/>
            <a:ext cx="65088" cy="622300"/>
          </a:xfrm>
          <a:prstGeom prst="rect">
            <a:avLst/>
          </a:prstGeom>
          <a:solidFill>
            <a:srgbClr val="33CC33"/>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Tahoma" charset="0"/>
              <a:ea typeface="ＭＳ Ｐゴシック" charset="0"/>
              <a:cs typeface="+mn-cs"/>
            </a:endParaRPr>
          </a:p>
        </p:txBody>
      </p:sp>
      <p:sp>
        <p:nvSpPr>
          <p:cNvPr id="256" name="Rectangle 47">
            <a:extLst>
              <a:ext uri="{FF2B5EF4-FFF2-40B4-BE49-F238E27FC236}">
                <a16:creationId xmlns:a16="http://schemas.microsoft.com/office/drawing/2014/main" id="{097282D2-CB09-6743-BD88-978413D66230}"/>
              </a:ext>
            </a:extLst>
          </p:cNvPr>
          <p:cNvSpPr>
            <a:spLocks noChangeArrowheads="1"/>
          </p:cNvSpPr>
          <p:nvPr/>
        </p:nvSpPr>
        <p:spPr bwMode="auto">
          <a:xfrm>
            <a:off x="7602539" y="3123626"/>
            <a:ext cx="65088" cy="622300"/>
          </a:xfrm>
          <a:prstGeom prst="rect">
            <a:avLst/>
          </a:prstGeom>
          <a:solidFill>
            <a:srgbClr val="33CC33"/>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Tahoma" charset="0"/>
              <a:ea typeface="ＭＳ Ｐゴシック" charset="0"/>
              <a:cs typeface="+mn-cs"/>
            </a:endParaRPr>
          </a:p>
        </p:txBody>
      </p:sp>
      <p:sp>
        <p:nvSpPr>
          <p:cNvPr id="257" name="Rectangle 50">
            <a:extLst>
              <a:ext uri="{FF2B5EF4-FFF2-40B4-BE49-F238E27FC236}">
                <a16:creationId xmlns:a16="http://schemas.microsoft.com/office/drawing/2014/main" id="{C44BBA4A-C75F-6344-A7C0-80FA59F967B5}"/>
              </a:ext>
            </a:extLst>
          </p:cNvPr>
          <p:cNvSpPr>
            <a:spLocks noChangeArrowheads="1"/>
          </p:cNvSpPr>
          <p:nvPr/>
        </p:nvSpPr>
        <p:spPr bwMode="auto">
          <a:xfrm>
            <a:off x="7708902" y="3123626"/>
            <a:ext cx="65087" cy="622300"/>
          </a:xfrm>
          <a:prstGeom prst="rect">
            <a:avLst/>
          </a:prstGeom>
          <a:solidFill>
            <a:srgbClr val="33CC33"/>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Tahoma" charset="0"/>
              <a:ea typeface="ＭＳ Ｐゴシック" charset="0"/>
              <a:cs typeface="+mn-cs"/>
            </a:endParaRPr>
          </a:p>
        </p:txBody>
      </p:sp>
      <p:sp>
        <p:nvSpPr>
          <p:cNvPr id="258" name="Rectangle 51">
            <a:extLst>
              <a:ext uri="{FF2B5EF4-FFF2-40B4-BE49-F238E27FC236}">
                <a16:creationId xmlns:a16="http://schemas.microsoft.com/office/drawing/2014/main" id="{660EEC78-FF50-7445-8190-34F20263528D}"/>
              </a:ext>
            </a:extLst>
          </p:cNvPr>
          <p:cNvSpPr>
            <a:spLocks noChangeArrowheads="1"/>
          </p:cNvSpPr>
          <p:nvPr/>
        </p:nvSpPr>
        <p:spPr bwMode="auto">
          <a:xfrm>
            <a:off x="7807327" y="3125214"/>
            <a:ext cx="65087" cy="622300"/>
          </a:xfrm>
          <a:prstGeom prst="rect">
            <a:avLst/>
          </a:prstGeom>
          <a:solidFill>
            <a:srgbClr val="FFFF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Tahoma" charset="0"/>
              <a:ea typeface="ＭＳ Ｐゴシック" charset="0"/>
              <a:cs typeface="+mn-cs"/>
            </a:endParaRPr>
          </a:p>
        </p:txBody>
      </p:sp>
      <p:sp>
        <p:nvSpPr>
          <p:cNvPr id="259" name="Rectangle 52">
            <a:extLst>
              <a:ext uri="{FF2B5EF4-FFF2-40B4-BE49-F238E27FC236}">
                <a16:creationId xmlns:a16="http://schemas.microsoft.com/office/drawing/2014/main" id="{BF1D4EAF-3E48-E64D-A9F0-800C14DE416B}"/>
              </a:ext>
            </a:extLst>
          </p:cNvPr>
          <p:cNvSpPr>
            <a:spLocks noChangeArrowheads="1"/>
          </p:cNvSpPr>
          <p:nvPr/>
        </p:nvSpPr>
        <p:spPr bwMode="auto">
          <a:xfrm>
            <a:off x="7904164" y="3123626"/>
            <a:ext cx="65088" cy="622300"/>
          </a:xfrm>
          <a:prstGeom prst="rect">
            <a:avLst/>
          </a:prstGeom>
          <a:solidFill>
            <a:srgbClr val="FFFF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Tahoma" charset="0"/>
              <a:ea typeface="ＭＳ Ｐゴシック" charset="0"/>
              <a:cs typeface="+mn-cs"/>
            </a:endParaRPr>
          </a:p>
        </p:txBody>
      </p:sp>
      <p:sp>
        <p:nvSpPr>
          <p:cNvPr id="260" name="Rectangle 53">
            <a:extLst>
              <a:ext uri="{FF2B5EF4-FFF2-40B4-BE49-F238E27FC236}">
                <a16:creationId xmlns:a16="http://schemas.microsoft.com/office/drawing/2014/main" id="{7F7F3BD0-061B-0346-BC6C-7C752F28EF13}"/>
              </a:ext>
            </a:extLst>
          </p:cNvPr>
          <p:cNvSpPr>
            <a:spLocks noChangeArrowheads="1"/>
          </p:cNvSpPr>
          <p:nvPr/>
        </p:nvSpPr>
        <p:spPr bwMode="auto">
          <a:xfrm>
            <a:off x="8001002" y="3123626"/>
            <a:ext cx="65087" cy="622300"/>
          </a:xfrm>
          <a:prstGeom prst="rect">
            <a:avLst/>
          </a:prstGeom>
          <a:solidFill>
            <a:srgbClr val="FFFF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Tahoma" charset="0"/>
              <a:ea typeface="ＭＳ Ｐゴシック" charset="0"/>
              <a:cs typeface="+mn-cs"/>
            </a:endParaRPr>
          </a:p>
        </p:txBody>
      </p:sp>
      <p:sp>
        <p:nvSpPr>
          <p:cNvPr id="261" name="Rectangle 54">
            <a:extLst>
              <a:ext uri="{FF2B5EF4-FFF2-40B4-BE49-F238E27FC236}">
                <a16:creationId xmlns:a16="http://schemas.microsoft.com/office/drawing/2014/main" id="{1419AB61-44E3-7B43-ADE9-9DF5C9E18D93}"/>
              </a:ext>
            </a:extLst>
          </p:cNvPr>
          <p:cNvSpPr>
            <a:spLocks noChangeArrowheads="1"/>
          </p:cNvSpPr>
          <p:nvPr/>
        </p:nvSpPr>
        <p:spPr bwMode="auto">
          <a:xfrm>
            <a:off x="8097839" y="3123626"/>
            <a:ext cx="65088" cy="622300"/>
          </a:xfrm>
          <a:prstGeom prst="rect">
            <a:avLst/>
          </a:prstGeom>
          <a:solidFill>
            <a:srgbClr val="FFFF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Tahoma" charset="0"/>
              <a:ea typeface="ＭＳ Ｐゴシック" charset="0"/>
              <a:cs typeface="+mn-cs"/>
            </a:endParaRPr>
          </a:p>
        </p:txBody>
      </p:sp>
      <p:sp>
        <p:nvSpPr>
          <p:cNvPr id="262" name="Rectangle 55">
            <a:extLst>
              <a:ext uri="{FF2B5EF4-FFF2-40B4-BE49-F238E27FC236}">
                <a16:creationId xmlns:a16="http://schemas.microsoft.com/office/drawing/2014/main" id="{FA07924E-D97C-9E4F-9629-377D86F65D54}"/>
              </a:ext>
            </a:extLst>
          </p:cNvPr>
          <p:cNvSpPr>
            <a:spLocks noChangeArrowheads="1"/>
          </p:cNvSpPr>
          <p:nvPr/>
        </p:nvSpPr>
        <p:spPr bwMode="auto">
          <a:xfrm>
            <a:off x="8193089" y="3123626"/>
            <a:ext cx="65088" cy="622300"/>
          </a:xfrm>
          <a:prstGeom prst="rect">
            <a:avLst/>
          </a:prstGeom>
          <a:solidFill>
            <a:srgbClr val="FFFF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Tahoma" charset="0"/>
              <a:ea typeface="ＭＳ Ｐゴシック" charset="0"/>
              <a:cs typeface="+mn-cs"/>
            </a:endParaRPr>
          </a:p>
        </p:txBody>
      </p:sp>
      <p:sp>
        <p:nvSpPr>
          <p:cNvPr id="263" name="Rectangle 56">
            <a:extLst>
              <a:ext uri="{FF2B5EF4-FFF2-40B4-BE49-F238E27FC236}">
                <a16:creationId xmlns:a16="http://schemas.microsoft.com/office/drawing/2014/main" id="{78BBA4C2-77BF-7140-8522-72AA5C9FF7DA}"/>
              </a:ext>
            </a:extLst>
          </p:cNvPr>
          <p:cNvSpPr>
            <a:spLocks noChangeArrowheads="1"/>
          </p:cNvSpPr>
          <p:nvPr/>
        </p:nvSpPr>
        <p:spPr bwMode="auto">
          <a:xfrm>
            <a:off x="8285164" y="3123626"/>
            <a:ext cx="65088" cy="622300"/>
          </a:xfrm>
          <a:prstGeom prst="rect">
            <a:avLst/>
          </a:prstGeom>
          <a:solidFill>
            <a:srgbClr val="FFFF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Tahoma" charset="0"/>
              <a:ea typeface="ＭＳ Ｐゴシック" charset="0"/>
              <a:cs typeface="+mn-cs"/>
            </a:endParaRPr>
          </a:p>
        </p:txBody>
      </p:sp>
      <p:sp>
        <p:nvSpPr>
          <p:cNvPr id="264" name="Rectangle 57">
            <a:extLst>
              <a:ext uri="{FF2B5EF4-FFF2-40B4-BE49-F238E27FC236}">
                <a16:creationId xmlns:a16="http://schemas.microsoft.com/office/drawing/2014/main" id="{8C781153-D0D1-4F49-A7D5-E9E0E02C7481}"/>
              </a:ext>
            </a:extLst>
          </p:cNvPr>
          <p:cNvSpPr>
            <a:spLocks noChangeArrowheads="1"/>
          </p:cNvSpPr>
          <p:nvPr/>
        </p:nvSpPr>
        <p:spPr bwMode="auto">
          <a:xfrm>
            <a:off x="8380414" y="3123626"/>
            <a:ext cx="65088" cy="622300"/>
          </a:xfrm>
          <a:prstGeom prst="rect">
            <a:avLst/>
          </a:prstGeom>
          <a:solidFill>
            <a:srgbClr val="FFFF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Tahoma" charset="0"/>
              <a:ea typeface="ＭＳ Ｐゴシック" charset="0"/>
              <a:cs typeface="+mn-cs"/>
            </a:endParaRPr>
          </a:p>
        </p:txBody>
      </p:sp>
      <p:sp>
        <p:nvSpPr>
          <p:cNvPr id="265" name="Rectangle 58">
            <a:extLst>
              <a:ext uri="{FF2B5EF4-FFF2-40B4-BE49-F238E27FC236}">
                <a16:creationId xmlns:a16="http://schemas.microsoft.com/office/drawing/2014/main" id="{1252424B-0051-8B4E-8014-7CDFA89980FC}"/>
              </a:ext>
            </a:extLst>
          </p:cNvPr>
          <p:cNvSpPr>
            <a:spLocks noChangeArrowheads="1"/>
          </p:cNvSpPr>
          <p:nvPr/>
        </p:nvSpPr>
        <p:spPr bwMode="auto">
          <a:xfrm>
            <a:off x="8477252" y="3123626"/>
            <a:ext cx="65087" cy="622300"/>
          </a:xfrm>
          <a:prstGeom prst="rect">
            <a:avLst/>
          </a:prstGeom>
          <a:solidFill>
            <a:srgbClr val="FFFF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Tahoma" charset="0"/>
              <a:ea typeface="ＭＳ Ｐゴシック" charset="0"/>
              <a:cs typeface="+mn-cs"/>
            </a:endParaRPr>
          </a:p>
        </p:txBody>
      </p:sp>
      <p:sp>
        <p:nvSpPr>
          <p:cNvPr id="266" name="Rectangle 59">
            <a:extLst>
              <a:ext uri="{FF2B5EF4-FFF2-40B4-BE49-F238E27FC236}">
                <a16:creationId xmlns:a16="http://schemas.microsoft.com/office/drawing/2014/main" id="{FA783663-FBFD-1D4F-94E0-8E07864896AD}"/>
              </a:ext>
            </a:extLst>
          </p:cNvPr>
          <p:cNvSpPr>
            <a:spLocks noChangeArrowheads="1"/>
          </p:cNvSpPr>
          <p:nvPr/>
        </p:nvSpPr>
        <p:spPr bwMode="auto">
          <a:xfrm>
            <a:off x="8566152" y="3123626"/>
            <a:ext cx="65087" cy="622300"/>
          </a:xfrm>
          <a:prstGeom prst="rect">
            <a:avLst/>
          </a:prstGeom>
          <a:solidFill>
            <a:srgbClr val="FFFF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Tahoma" charset="0"/>
              <a:ea typeface="ＭＳ Ｐゴシック" charset="0"/>
              <a:cs typeface="+mn-cs"/>
            </a:endParaRPr>
          </a:p>
        </p:txBody>
      </p:sp>
      <p:sp>
        <p:nvSpPr>
          <p:cNvPr id="267" name="Rectangle 60">
            <a:extLst>
              <a:ext uri="{FF2B5EF4-FFF2-40B4-BE49-F238E27FC236}">
                <a16:creationId xmlns:a16="http://schemas.microsoft.com/office/drawing/2014/main" id="{9A20FCBA-A9E2-494E-8A95-747703BA2FAA}"/>
              </a:ext>
            </a:extLst>
          </p:cNvPr>
          <p:cNvSpPr>
            <a:spLocks noChangeArrowheads="1"/>
          </p:cNvSpPr>
          <p:nvPr/>
        </p:nvSpPr>
        <p:spPr bwMode="auto">
          <a:xfrm>
            <a:off x="8661402" y="3123626"/>
            <a:ext cx="65087" cy="622300"/>
          </a:xfrm>
          <a:prstGeom prst="rect">
            <a:avLst/>
          </a:prstGeom>
          <a:solidFill>
            <a:srgbClr val="FFFF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Tahoma" charset="0"/>
              <a:ea typeface="ＭＳ Ｐゴシック" charset="0"/>
              <a:cs typeface="+mn-cs"/>
            </a:endParaRPr>
          </a:p>
        </p:txBody>
      </p:sp>
      <p:sp>
        <p:nvSpPr>
          <p:cNvPr id="268" name="Rectangle 61">
            <a:extLst>
              <a:ext uri="{FF2B5EF4-FFF2-40B4-BE49-F238E27FC236}">
                <a16:creationId xmlns:a16="http://schemas.microsoft.com/office/drawing/2014/main" id="{BD15B2FA-70B2-F44B-A21B-EE69A9B05DC8}"/>
              </a:ext>
            </a:extLst>
          </p:cNvPr>
          <p:cNvSpPr>
            <a:spLocks noChangeArrowheads="1"/>
          </p:cNvSpPr>
          <p:nvPr/>
        </p:nvSpPr>
        <p:spPr bwMode="auto">
          <a:xfrm>
            <a:off x="8755064" y="3122039"/>
            <a:ext cx="65088" cy="622300"/>
          </a:xfrm>
          <a:prstGeom prst="rect">
            <a:avLst/>
          </a:prstGeom>
          <a:solidFill>
            <a:srgbClr val="000099"/>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Tahoma" charset="0"/>
              <a:ea typeface="ＭＳ Ｐゴシック" charset="0"/>
              <a:cs typeface="+mn-cs"/>
            </a:endParaRPr>
          </a:p>
        </p:txBody>
      </p:sp>
      <p:sp>
        <p:nvSpPr>
          <p:cNvPr id="269" name="Rectangle 62">
            <a:extLst>
              <a:ext uri="{FF2B5EF4-FFF2-40B4-BE49-F238E27FC236}">
                <a16:creationId xmlns:a16="http://schemas.microsoft.com/office/drawing/2014/main" id="{FCC59CFB-2A58-CB44-B886-3040D9E44C77}"/>
              </a:ext>
            </a:extLst>
          </p:cNvPr>
          <p:cNvSpPr>
            <a:spLocks noChangeArrowheads="1"/>
          </p:cNvSpPr>
          <p:nvPr/>
        </p:nvSpPr>
        <p:spPr bwMode="auto">
          <a:xfrm>
            <a:off x="8847139" y="3122039"/>
            <a:ext cx="65088" cy="622300"/>
          </a:xfrm>
          <a:prstGeom prst="rect">
            <a:avLst/>
          </a:prstGeom>
          <a:solidFill>
            <a:srgbClr val="000099"/>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Tahoma" charset="0"/>
              <a:ea typeface="ＭＳ Ｐゴシック" charset="0"/>
              <a:cs typeface="+mn-cs"/>
            </a:endParaRPr>
          </a:p>
        </p:txBody>
      </p:sp>
      <p:sp>
        <p:nvSpPr>
          <p:cNvPr id="270" name="Rectangle 63">
            <a:extLst>
              <a:ext uri="{FF2B5EF4-FFF2-40B4-BE49-F238E27FC236}">
                <a16:creationId xmlns:a16="http://schemas.microsoft.com/office/drawing/2014/main" id="{C2CEED62-895E-984B-A8A4-247D41CE7E93}"/>
              </a:ext>
            </a:extLst>
          </p:cNvPr>
          <p:cNvSpPr>
            <a:spLocks noChangeArrowheads="1"/>
          </p:cNvSpPr>
          <p:nvPr/>
        </p:nvSpPr>
        <p:spPr bwMode="auto">
          <a:xfrm>
            <a:off x="8943977" y="3122039"/>
            <a:ext cx="65087" cy="622300"/>
          </a:xfrm>
          <a:prstGeom prst="rect">
            <a:avLst/>
          </a:prstGeom>
          <a:solidFill>
            <a:srgbClr val="000099"/>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Tahoma" charset="0"/>
              <a:ea typeface="ＭＳ Ｐゴシック" charset="0"/>
              <a:cs typeface="+mn-cs"/>
            </a:endParaRPr>
          </a:p>
        </p:txBody>
      </p:sp>
      <p:sp>
        <p:nvSpPr>
          <p:cNvPr id="271" name="Rectangle 64">
            <a:extLst>
              <a:ext uri="{FF2B5EF4-FFF2-40B4-BE49-F238E27FC236}">
                <a16:creationId xmlns:a16="http://schemas.microsoft.com/office/drawing/2014/main" id="{A927D859-82EA-9A4A-9764-093C53E03753}"/>
              </a:ext>
            </a:extLst>
          </p:cNvPr>
          <p:cNvSpPr>
            <a:spLocks noChangeArrowheads="1"/>
          </p:cNvSpPr>
          <p:nvPr/>
        </p:nvSpPr>
        <p:spPr bwMode="auto">
          <a:xfrm>
            <a:off x="9039227" y="3122039"/>
            <a:ext cx="65087" cy="622300"/>
          </a:xfrm>
          <a:prstGeom prst="rect">
            <a:avLst/>
          </a:prstGeom>
          <a:solidFill>
            <a:srgbClr val="000099"/>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Tahoma" charset="0"/>
              <a:ea typeface="ＭＳ Ｐゴシック" charset="0"/>
              <a:cs typeface="+mn-cs"/>
            </a:endParaRPr>
          </a:p>
        </p:txBody>
      </p:sp>
      <p:sp>
        <p:nvSpPr>
          <p:cNvPr id="272" name="Rectangle 65">
            <a:extLst>
              <a:ext uri="{FF2B5EF4-FFF2-40B4-BE49-F238E27FC236}">
                <a16:creationId xmlns:a16="http://schemas.microsoft.com/office/drawing/2014/main" id="{F473CF44-260A-E04B-8696-E13EFF7EE281}"/>
              </a:ext>
            </a:extLst>
          </p:cNvPr>
          <p:cNvSpPr>
            <a:spLocks noChangeArrowheads="1"/>
          </p:cNvSpPr>
          <p:nvPr/>
        </p:nvSpPr>
        <p:spPr bwMode="auto">
          <a:xfrm>
            <a:off x="9128127" y="3122039"/>
            <a:ext cx="65087" cy="622300"/>
          </a:xfrm>
          <a:prstGeom prst="rect">
            <a:avLst/>
          </a:prstGeom>
          <a:solidFill>
            <a:srgbClr val="000099"/>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Tahoma" charset="0"/>
              <a:ea typeface="ＭＳ Ｐゴシック" charset="0"/>
              <a:cs typeface="+mn-cs"/>
            </a:endParaRPr>
          </a:p>
        </p:txBody>
      </p:sp>
      <p:sp>
        <p:nvSpPr>
          <p:cNvPr id="273" name="Rectangle 66">
            <a:extLst>
              <a:ext uri="{FF2B5EF4-FFF2-40B4-BE49-F238E27FC236}">
                <a16:creationId xmlns:a16="http://schemas.microsoft.com/office/drawing/2014/main" id="{489A018C-E3FF-AC42-A61C-40BC11AD79CE}"/>
              </a:ext>
            </a:extLst>
          </p:cNvPr>
          <p:cNvSpPr>
            <a:spLocks noChangeArrowheads="1"/>
          </p:cNvSpPr>
          <p:nvPr/>
        </p:nvSpPr>
        <p:spPr bwMode="auto">
          <a:xfrm>
            <a:off x="9223377" y="3122039"/>
            <a:ext cx="65087" cy="622300"/>
          </a:xfrm>
          <a:prstGeom prst="rect">
            <a:avLst/>
          </a:prstGeom>
          <a:solidFill>
            <a:srgbClr val="000099"/>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Tahoma" charset="0"/>
              <a:ea typeface="ＭＳ Ｐゴシック" charset="0"/>
              <a:cs typeface="+mn-cs"/>
            </a:endParaRPr>
          </a:p>
        </p:txBody>
      </p:sp>
      <p:sp>
        <p:nvSpPr>
          <p:cNvPr id="274" name="Rectangle 68">
            <a:extLst>
              <a:ext uri="{FF2B5EF4-FFF2-40B4-BE49-F238E27FC236}">
                <a16:creationId xmlns:a16="http://schemas.microsoft.com/office/drawing/2014/main" id="{15DBA7E3-2A55-A347-8398-5FF2E190C152}"/>
              </a:ext>
            </a:extLst>
          </p:cNvPr>
          <p:cNvSpPr>
            <a:spLocks noChangeArrowheads="1"/>
          </p:cNvSpPr>
          <p:nvPr/>
        </p:nvSpPr>
        <p:spPr bwMode="auto">
          <a:xfrm>
            <a:off x="9320214" y="3123626"/>
            <a:ext cx="65088" cy="622300"/>
          </a:xfrm>
          <a:prstGeom prst="rect">
            <a:avLst/>
          </a:prstGeom>
          <a:solidFill>
            <a:srgbClr val="B2B2B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
        <p:nvSpPr>
          <p:cNvPr id="275" name="Rectangle 69">
            <a:extLst>
              <a:ext uri="{FF2B5EF4-FFF2-40B4-BE49-F238E27FC236}">
                <a16:creationId xmlns:a16="http://schemas.microsoft.com/office/drawing/2014/main" id="{C41C2999-2C3A-6B42-BFD4-461D81F336F2}"/>
              </a:ext>
            </a:extLst>
          </p:cNvPr>
          <p:cNvSpPr>
            <a:spLocks noChangeArrowheads="1"/>
          </p:cNvSpPr>
          <p:nvPr/>
        </p:nvSpPr>
        <p:spPr bwMode="auto">
          <a:xfrm>
            <a:off x="9417052" y="3125214"/>
            <a:ext cx="65087" cy="622300"/>
          </a:xfrm>
          <a:prstGeom prst="rect">
            <a:avLst/>
          </a:prstGeom>
          <a:solidFill>
            <a:srgbClr val="B2B2B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
        <p:nvSpPr>
          <p:cNvPr id="276" name="Rectangle 70">
            <a:extLst>
              <a:ext uri="{FF2B5EF4-FFF2-40B4-BE49-F238E27FC236}">
                <a16:creationId xmlns:a16="http://schemas.microsoft.com/office/drawing/2014/main" id="{C31E0892-5A99-CC4B-9267-B95157619AAA}"/>
              </a:ext>
            </a:extLst>
          </p:cNvPr>
          <p:cNvSpPr>
            <a:spLocks noChangeArrowheads="1"/>
          </p:cNvSpPr>
          <p:nvPr/>
        </p:nvSpPr>
        <p:spPr bwMode="auto">
          <a:xfrm>
            <a:off x="9513889" y="3123626"/>
            <a:ext cx="65088" cy="622300"/>
          </a:xfrm>
          <a:prstGeom prst="rect">
            <a:avLst/>
          </a:prstGeom>
          <a:solidFill>
            <a:srgbClr val="B2B2B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
        <p:nvSpPr>
          <p:cNvPr id="277" name="Rectangle 71">
            <a:extLst>
              <a:ext uri="{FF2B5EF4-FFF2-40B4-BE49-F238E27FC236}">
                <a16:creationId xmlns:a16="http://schemas.microsoft.com/office/drawing/2014/main" id="{F4A34BCF-97FE-9043-BC3E-A64DDF0FE4E2}"/>
              </a:ext>
            </a:extLst>
          </p:cNvPr>
          <p:cNvSpPr>
            <a:spLocks noChangeArrowheads="1"/>
          </p:cNvSpPr>
          <p:nvPr/>
        </p:nvSpPr>
        <p:spPr bwMode="auto">
          <a:xfrm>
            <a:off x="9612314" y="3123626"/>
            <a:ext cx="65088" cy="622300"/>
          </a:xfrm>
          <a:prstGeom prst="rect">
            <a:avLst/>
          </a:prstGeom>
          <a:solidFill>
            <a:srgbClr val="B2B2B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
        <p:nvSpPr>
          <p:cNvPr id="278" name="Rectangle 72">
            <a:extLst>
              <a:ext uri="{FF2B5EF4-FFF2-40B4-BE49-F238E27FC236}">
                <a16:creationId xmlns:a16="http://schemas.microsoft.com/office/drawing/2014/main" id="{AF39E66A-9553-3344-9AD6-6EDA216F2880}"/>
              </a:ext>
            </a:extLst>
          </p:cNvPr>
          <p:cNvSpPr>
            <a:spLocks noChangeArrowheads="1"/>
          </p:cNvSpPr>
          <p:nvPr/>
        </p:nvSpPr>
        <p:spPr bwMode="auto">
          <a:xfrm>
            <a:off x="9707564" y="3123626"/>
            <a:ext cx="65088" cy="622300"/>
          </a:xfrm>
          <a:prstGeom prst="rect">
            <a:avLst/>
          </a:prstGeom>
          <a:solidFill>
            <a:srgbClr val="B2B2B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
        <p:nvSpPr>
          <p:cNvPr id="279" name="Rectangle 73">
            <a:extLst>
              <a:ext uri="{FF2B5EF4-FFF2-40B4-BE49-F238E27FC236}">
                <a16:creationId xmlns:a16="http://schemas.microsoft.com/office/drawing/2014/main" id="{ECFAFFA1-A372-CF41-884A-8A8C27CFE0C1}"/>
              </a:ext>
            </a:extLst>
          </p:cNvPr>
          <p:cNvSpPr>
            <a:spLocks noChangeArrowheads="1"/>
          </p:cNvSpPr>
          <p:nvPr/>
        </p:nvSpPr>
        <p:spPr bwMode="auto">
          <a:xfrm>
            <a:off x="9802814" y="3123626"/>
            <a:ext cx="65088" cy="622300"/>
          </a:xfrm>
          <a:prstGeom prst="rect">
            <a:avLst/>
          </a:prstGeom>
          <a:solidFill>
            <a:srgbClr val="B2B2B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
        <p:nvSpPr>
          <p:cNvPr id="280" name="Rectangle 74">
            <a:extLst>
              <a:ext uri="{FF2B5EF4-FFF2-40B4-BE49-F238E27FC236}">
                <a16:creationId xmlns:a16="http://schemas.microsoft.com/office/drawing/2014/main" id="{3C3828F5-F0A3-9B49-AB1D-346F1948CC97}"/>
              </a:ext>
            </a:extLst>
          </p:cNvPr>
          <p:cNvSpPr>
            <a:spLocks noChangeArrowheads="1"/>
          </p:cNvSpPr>
          <p:nvPr/>
        </p:nvSpPr>
        <p:spPr bwMode="auto">
          <a:xfrm>
            <a:off x="9894889" y="3123626"/>
            <a:ext cx="65088" cy="622300"/>
          </a:xfrm>
          <a:prstGeom prst="rect">
            <a:avLst/>
          </a:prstGeom>
          <a:solidFill>
            <a:srgbClr val="B2B2B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
        <p:nvSpPr>
          <p:cNvPr id="281" name="Rectangle 75">
            <a:extLst>
              <a:ext uri="{FF2B5EF4-FFF2-40B4-BE49-F238E27FC236}">
                <a16:creationId xmlns:a16="http://schemas.microsoft.com/office/drawing/2014/main" id="{E047C25C-F28E-9A40-9394-4DFA7C5CF236}"/>
              </a:ext>
            </a:extLst>
          </p:cNvPr>
          <p:cNvSpPr>
            <a:spLocks noChangeArrowheads="1"/>
          </p:cNvSpPr>
          <p:nvPr/>
        </p:nvSpPr>
        <p:spPr bwMode="auto">
          <a:xfrm>
            <a:off x="9991727" y="3123626"/>
            <a:ext cx="65087" cy="622300"/>
          </a:xfrm>
          <a:prstGeom prst="rect">
            <a:avLst/>
          </a:prstGeom>
          <a:solidFill>
            <a:srgbClr val="B2B2B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
        <p:nvSpPr>
          <p:cNvPr id="282" name="Rectangle 76">
            <a:extLst>
              <a:ext uri="{FF2B5EF4-FFF2-40B4-BE49-F238E27FC236}">
                <a16:creationId xmlns:a16="http://schemas.microsoft.com/office/drawing/2014/main" id="{95AB1F8C-60E0-6E4E-BBC9-6AFCA871BF9F}"/>
              </a:ext>
            </a:extLst>
          </p:cNvPr>
          <p:cNvSpPr>
            <a:spLocks noChangeArrowheads="1"/>
          </p:cNvSpPr>
          <p:nvPr/>
        </p:nvSpPr>
        <p:spPr bwMode="auto">
          <a:xfrm>
            <a:off x="10086977" y="3123626"/>
            <a:ext cx="65087" cy="622300"/>
          </a:xfrm>
          <a:prstGeom prst="rect">
            <a:avLst/>
          </a:prstGeom>
          <a:gradFill rotWithShape="1">
            <a:gsLst>
              <a:gs pos="0">
                <a:srgbClr val="B2B2B2"/>
              </a:gs>
              <a:gs pos="100000">
                <a:srgbClr val="FFFFFF"/>
              </a:gs>
            </a:gsLst>
            <a:lin ang="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
        <p:nvSpPr>
          <p:cNvPr id="283" name="Rectangle 78">
            <a:extLst>
              <a:ext uri="{FF2B5EF4-FFF2-40B4-BE49-F238E27FC236}">
                <a16:creationId xmlns:a16="http://schemas.microsoft.com/office/drawing/2014/main" id="{4C4E8CF6-C760-5B4C-9C8B-724BC7EC9D27}"/>
              </a:ext>
            </a:extLst>
          </p:cNvPr>
          <p:cNvSpPr>
            <a:spLocks noChangeArrowheads="1"/>
          </p:cNvSpPr>
          <p:nvPr/>
        </p:nvSpPr>
        <p:spPr bwMode="auto">
          <a:xfrm>
            <a:off x="6792914" y="3861814"/>
            <a:ext cx="3408363" cy="88900"/>
          </a:xfrm>
          <a:prstGeom prst="rect">
            <a:avLst/>
          </a:prstGeom>
          <a:solidFill>
            <a:srgbClr val="FFFF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
        <p:nvSpPr>
          <p:cNvPr id="284" name="Rectangle 79">
            <a:extLst>
              <a:ext uri="{FF2B5EF4-FFF2-40B4-BE49-F238E27FC236}">
                <a16:creationId xmlns:a16="http://schemas.microsoft.com/office/drawing/2014/main" id="{19F096B9-3111-7D40-B5B1-AE181A6D6D1D}"/>
              </a:ext>
            </a:extLst>
          </p:cNvPr>
          <p:cNvSpPr>
            <a:spLocks noChangeArrowheads="1"/>
          </p:cNvSpPr>
          <p:nvPr/>
        </p:nvSpPr>
        <p:spPr bwMode="auto">
          <a:xfrm>
            <a:off x="6878639" y="3014089"/>
            <a:ext cx="3408363" cy="88900"/>
          </a:xfrm>
          <a:prstGeom prst="rect">
            <a:avLst/>
          </a:prstGeom>
          <a:solidFill>
            <a:srgbClr val="FFFF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
        <p:nvSpPr>
          <p:cNvPr id="285" name="Line 80">
            <a:extLst>
              <a:ext uri="{FF2B5EF4-FFF2-40B4-BE49-F238E27FC236}">
                <a16:creationId xmlns:a16="http://schemas.microsoft.com/office/drawing/2014/main" id="{E753CF95-7893-FD4E-BE3D-215F410E8408}"/>
              </a:ext>
            </a:extLst>
          </p:cNvPr>
          <p:cNvSpPr>
            <a:spLocks noChangeShapeType="1"/>
          </p:cNvSpPr>
          <p:nvPr/>
        </p:nvSpPr>
        <p:spPr bwMode="auto">
          <a:xfrm>
            <a:off x="6900864" y="3976114"/>
            <a:ext cx="868363" cy="0"/>
          </a:xfrm>
          <a:prstGeom prst="line">
            <a:avLst/>
          </a:prstGeom>
          <a:noFill/>
          <a:ln w="28575">
            <a:solidFill>
              <a:srgbClr val="CC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Tahoma" charset="0"/>
              <a:ea typeface="ＭＳ Ｐゴシック" charset="0"/>
              <a:cs typeface="+mn-cs"/>
            </a:endParaRPr>
          </a:p>
        </p:txBody>
      </p:sp>
      <p:sp>
        <p:nvSpPr>
          <p:cNvPr id="286" name="Line 82">
            <a:extLst>
              <a:ext uri="{FF2B5EF4-FFF2-40B4-BE49-F238E27FC236}">
                <a16:creationId xmlns:a16="http://schemas.microsoft.com/office/drawing/2014/main" id="{A84B4DF1-EC9A-7F46-AA18-AD952AC6BF0E}"/>
              </a:ext>
            </a:extLst>
          </p:cNvPr>
          <p:cNvSpPr>
            <a:spLocks noChangeShapeType="1"/>
          </p:cNvSpPr>
          <p:nvPr/>
        </p:nvSpPr>
        <p:spPr bwMode="auto">
          <a:xfrm>
            <a:off x="7835902" y="3977701"/>
            <a:ext cx="868362" cy="0"/>
          </a:xfrm>
          <a:prstGeom prst="line">
            <a:avLst/>
          </a:prstGeom>
          <a:noFill/>
          <a:ln w="28575">
            <a:solidFill>
              <a:srgbClr val="CC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Tahoma" charset="0"/>
              <a:ea typeface="ＭＳ Ｐゴシック" charset="0"/>
              <a:cs typeface="+mn-cs"/>
            </a:endParaRPr>
          </a:p>
        </p:txBody>
      </p:sp>
      <p:sp>
        <p:nvSpPr>
          <p:cNvPr id="287" name="Line 83">
            <a:extLst>
              <a:ext uri="{FF2B5EF4-FFF2-40B4-BE49-F238E27FC236}">
                <a16:creationId xmlns:a16="http://schemas.microsoft.com/office/drawing/2014/main" id="{F05D6B54-06E8-3340-AF49-E2A2D7CDBC38}"/>
              </a:ext>
            </a:extLst>
          </p:cNvPr>
          <p:cNvSpPr>
            <a:spLocks noChangeShapeType="1"/>
          </p:cNvSpPr>
          <p:nvPr/>
        </p:nvSpPr>
        <p:spPr bwMode="auto">
          <a:xfrm>
            <a:off x="9329739" y="3976114"/>
            <a:ext cx="801688" cy="0"/>
          </a:xfrm>
          <a:prstGeom prst="line">
            <a:avLst/>
          </a:prstGeom>
          <a:noFill/>
          <a:ln w="28575">
            <a:solidFill>
              <a:srgbClr val="CC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Tahoma" charset="0"/>
              <a:ea typeface="ＭＳ Ｐゴシック" charset="0"/>
              <a:cs typeface="+mn-cs"/>
            </a:endParaRPr>
          </a:p>
        </p:txBody>
      </p:sp>
      <p:sp>
        <p:nvSpPr>
          <p:cNvPr id="288" name="Line 84">
            <a:extLst>
              <a:ext uri="{FF2B5EF4-FFF2-40B4-BE49-F238E27FC236}">
                <a16:creationId xmlns:a16="http://schemas.microsoft.com/office/drawing/2014/main" id="{B41A428C-2E0E-ED49-9C7F-ADDB6951A77B}"/>
              </a:ext>
            </a:extLst>
          </p:cNvPr>
          <p:cNvSpPr>
            <a:spLocks noChangeShapeType="1"/>
          </p:cNvSpPr>
          <p:nvPr/>
        </p:nvSpPr>
        <p:spPr bwMode="auto">
          <a:xfrm>
            <a:off x="8759827" y="3977701"/>
            <a:ext cx="528637" cy="0"/>
          </a:xfrm>
          <a:prstGeom prst="line">
            <a:avLst/>
          </a:prstGeom>
          <a:noFill/>
          <a:ln w="28575">
            <a:solidFill>
              <a:srgbClr val="CC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Tahoma" charset="0"/>
              <a:ea typeface="ＭＳ Ｐゴシック" charset="0"/>
              <a:cs typeface="+mn-cs"/>
            </a:endParaRPr>
          </a:p>
        </p:txBody>
      </p:sp>
      <p:sp>
        <p:nvSpPr>
          <p:cNvPr id="289" name="Line 87">
            <a:extLst>
              <a:ext uri="{FF2B5EF4-FFF2-40B4-BE49-F238E27FC236}">
                <a16:creationId xmlns:a16="http://schemas.microsoft.com/office/drawing/2014/main" id="{F10E82D1-86EA-0A43-A26B-826B8C65625C}"/>
              </a:ext>
            </a:extLst>
          </p:cNvPr>
          <p:cNvSpPr>
            <a:spLocks noChangeShapeType="1"/>
          </p:cNvSpPr>
          <p:nvPr/>
        </p:nvSpPr>
        <p:spPr bwMode="auto">
          <a:xfrm>
            <a:off x="6992939" y="3999926"/>
            <a:ext cx="0" cy="233363"/>
          </a:xfrm>
          <a:prstGeom prst="line">
            <a:avLst/>
          </a:prstGeom>
          <a:noFill/>
          <a:ln w="9525">
            <a:solidFill>
              <a:srgbClr val="CC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Tahoma" charset="0"/>
              <a:ea typeface="ＭＳ Ｐゴシック" charset="0"/>
              <a:cs typeface="+mn-cs"/>
            </a:endParaRPr>
          </a:p>
        </p:txBody>
      </p:sp>
      <p:sp>
        <p:nvSpPr>
          <p:cNvPr id="290" name="Line 88">
            <a:extLst>
              <a:ext uri="{FF2B5EF4-FFF2-40B4-BE49-F238E27FC236}">
                <a16:creationId xmlns:a16="http://schemas.microsoft.com/office/drawing/2014/main" id="{849D7775-1F0E-F446-AFC3-AB4363FCD990}"/>
              </a:ext>
            </a:extLst>
          </p:cNvPr>
          <p:cNvSpPr>
            <a:spLocks noChangeShapeType="1"/>
          </p:cNvSpPr>
          <p:nvPr/>
        </p:nvSpPr>
        <p:spPr bwMode="auto">
          <a:xfrm>
            <a:off x="8221664" y="3995164"/>
            <a:ext cx="0" cy="233362"/>
          </a:xfrm>
          <a:prstGeom prst="line">
            <a:avLst/>
          </a:prstGeom>
          <a:noFill/>
          <a:ln w="9525">
            <a:solidFill>
              <a:srgbClr val="CC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Tahoma" charset="0"/>
              <a:ea typeface="ＭＳ Ｐゴシック" charset="0"/>
              <a:cs typeface="+mn-cs"/>
            </a:endParaRPr>
          </a:p>
        </p:txBody>
      </p:sp>
      <p:sp>
        <p:nvSpPr>
          <p:cNvPr id="291" name="Line 89">
            <a:extLst>
              <a:ext uri="{FF2B5EF4-FFF2-40B4-BE49-F238E27FC236}">
                <a16:creationId xmlns:a16="http://schemas.microsoft.com/office/drawing/2014/main" id="{0E0B871C-6367-774B-BA58-EF11B16FA4E2}"/>
              </a:ext>
            </a:extLst>
          </p:cNvPr>
          <p:cNvSpPr>
            <a:spLocks noChangeShapeType="1"/>
          </p:cNvSpPr>
          <p:nvPr/>
        </p:nvSpPr>
        <p:spPr bwMode="auto">
          <a:xfrm>
            <a:off x="9040814" y="3995164"/>
            <a:ext cx="0" cy="233362"/>
          </a:xfrm>
          <a:prstGeom prst="line">
            <a:avLst/>
          </a:prstGeom>
          <a:noFill/>
          <a:ln w="9525">
            <a:solidFill>
              <a:srgbClr val="CC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Tahoma" charset="0"/>
              <a:ea typeface="ＭＳ Ｐゴシック" charset="0"/>
              <a:cs typeface="+mn-cs"/>
            </a:endParaRPr>
          </a:p>
        </p:txBody>
      </p:sp>
      <p:sp>
        <p:nvSpPr>
          <p:cNvPr id="292" name="Line 90">
            <a:extLst>
              <a:ext uri="{FF2B5EF4-FFF2-40B4-BE49-F238E27FC236}">
                <a16:creationId xmlns:a16="http://schemas.microsoft.com/office/drawing/2014/main" id="{C09F078D-04FC-E640-8A03-2400CC0F0B8A}"/>
              </a:ext>
            </a:extLst>
          </p:cNvPr>
          <p:cNvSpPr>
            <a:spLocks noChangeShapeType="1"/>
          </p:cNvSpPr>
          <p:nvPr/>
        </p:nvSpPr>
        <p:spPr bwMode="auto">
          <a:xfrm>
            <a:off x="9698039" y="3995164"/>
            <a:ext cx="0" cy="233362"/>
          </a:xfrm>
          <a:prstGeom prst="line">
            <a:avLst/>
          </a:prstGeom>
          <a:noFill/>
          <a:ln w="9525">
            <a:solidFill>
              <a:srgbClr val="CC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Tahoma" charset="0"/>
              <a:ea typeface="ＭＳ Ｐゴシック" charset="0"/>
              <a:cs typeface="+mn-cs"/>
            </a:endParaRPr>
          </a:p>
        </p:txBody>
      </p:sp>
      <p:sp>
        <p:nvSpPr>
          <p:cNvPr id="293" name="Text Box 91">
            <a:extLst>
              <a:ext uri="{FF2B5EF4-FFF2-40B4-BE49-F238E27FC236}">
                <a16:creationId xmlns:a16="http://schemas.microsoft.com/office/drawing/2014/main" id="{39A723B2-B4B0-634D-AE9D-8AC58218E734}"/>
              </a:ext>
            </a:extLst>
          </p:cNvPr>
          <p:cNvSpPr txBox="1">
            <a:spLocks noChangeArrowheads="1"/>
          </p:cNvSpPr>
          <p:nvPr/>
        </p:nvSpPr>
        <p:spPr bwMode="auto">
          <a:xfrm>
            <a:off x="6869114" y="4223764"/>
            <a:ext cx="693738"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Tahoma" charset="0"/>
                <a:ea typeface="ＭＳ Ｐゴシック" charset="0"/>
                <a:cs typeface="+mn-cs"/>
              </a:rPr>
              <a:t>sent </a:t>
            </a:r>
          </a:p>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Tahoma" charset="0"/>
                <a:ea typeface="ＭＳ Ｐゴシック" charset="0"/>
                <a:cs typeface="+mn-cs"/>
              </a:rPr>
              <a:t>ACKed</a:t>
            </a:r>
          </a:p>
        </p:txBody>
      </p:sp>
      <p:sp>
        <p:nvSpPr>
          <p:cNvPr id="294" name="Text Box 92">
            <a:extLst>
              <a:ext uri="{FF2B5EF4-FFF2-40B4-BE49-F238E27FC236}">
                <a16:creationId xmlns:a16="http://schemas.microsoft.com/office/drawing/2014/main" id="{3B367685-832F-A24C-8E10-9208FC23187F}"/>
              </a:ext>
            </a:extLst>
          </p:cNvPr>
          <p:cNvSpPr txBox="1">
            <a:spLocks noChangeArrowheads="1"/>
          </p:cNvSpPr>
          <p:nvPr/>
        </p:nvSpPr>
        <p:spPr bwMode="auto">
          <a:xfrm>
            <a:off x="7850188" y="4230114"/>
            <a:ext cx="1139821" cy="68480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altLang="en-US" sz="14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sent, not-yet ACKed</a:t>
            </a:r>
          </a:p>
          <a:p>
            <a:pPr marL="0" marR="0" lvl="0" indent="0" algn="l" defTabSz="914400" rtl="0" eaLnBrk="0" fontAlgn="base" latinLnBrk="0" hangingPunct="0">
              <a:lnSpc>
                <a:spcPct val="90000"/>
              </a:lnSpc>
              <a:spcBef>
                <a:spcPts val="300"/>
              </a:spcBef>
              <a:spcAft>
                <a:spcPct val="0"/>
              </a:spcAft>
              <a:buClrTx/>
              <a:buSzTx/>
              <a:buFontTx/>
              <a:buNone/>
              <a:tabLst/>
              <a:defRPr/>
            </a:pPr>
            <a:r>
              <a:rPr kumimoji="0" lang="en-US" altLang="en-US" sz="12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a:t>
            </a:r>
            <a:r>
              <a:rPr kumimoji="0" lang="en-US" altLang="ja-JP" sz="12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in-flight”)</a:t>
            </a:r>
            <a:endParaRPr kumimoji="0" lang="en-US" altLang="en-US" sz="12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295" name="Text Box 93">
            <a:extLst>
              <a:ext uri="{FF2B5EF4-FFF2-40B4-BE49-F238E27FC236}">
                <a16:creationId xmlns:a16="http://schemas.microsoft.com/office/drawing/2014/main" id="{81CC0B14-ECA5-7042-90A8-A3D1691D8277}"/>
              </a:ext>
            </a:extLst>
          </p:cNvPr>
          <p:cNvSpPr txBox="1">
            <a:spLocks noChangeArrowheads="1"/>
          </p:cNvSpPr>
          <p:nvPr/>
        </p:nvSpPr>
        <p:spPr bwMode="auto">
          <a:xfrm>
            <a:off x="8829677" y="4225351"/>
            <a:ext cx="1066800" cy="6683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Tahoma" charset="0"/>
                <a:ea typeface="ＭＳ Ｐゴシック" charset="0"/>
                <a:cs typeface="+mn-cs"/>
              </a:rPr>
              <a:t>usable</a:t>
            </a:r>
          </a:p>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Tahoma" charset="0"/>
                <a:ea typeface="ＭＳ Ｐゴシック" charset="0"/>
                <a:cs typeface="+mn-cs"/>
              </a:rPr>
              <a:t>but not </a:t>
            </a:r>
          </a:p>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Tahoma" charset="0"/>
                <a:ea typeface="ＭＳ Ｐゴシック" charset="0"/>
                <a:cs typeface="+mn-cs"/>
              </a:rPr>
              <a:t>yet sent</a:t>
            </a:r>
          </a:p>
        </p:txBody>
      </p:sp>
      <p:sp>
        <p:nvSpPr>
          <p:cNvPr id="296" name="Text Box 94">
            <a:extLst>
              <a:ext uri="{FF2B5EF4-FFF2-40B4-BE49-F238E27FC236}">
                <a16:creationId xmlns:a16="http://schemas.microsoft.com/office/drawing/2014/main" id="{AA04402D-D3B0-AD47-B91F-3AC1C3E2066A}"/>
              </a:ext>
            </a:extLst>
          </p:cNvPr>
          <p:cNvSpPr txBox="1">
            <a:spLocks noChangeArrowheads="1"/>
          </p:cNvSpPr>
          <p:nvPr/>
        </p:nvSpPr>
        <p:spPr bwMode="auto">
          <a:xfrm>
            <a:off x="9586914" y="4230114"/>
            <a:ext cx="81915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Tahoma" charset="0"/>
                <a:ea typeface="ＭＳ Ｐゴシック" charset="0"/>
                <a:cs typeface="+mn-cs"/>
              </a:rPr>
              <a:t>not </a:t>
            </a:r>
          </a:p>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Tahoma" charset="0"/>
                <a:ea typeface="ＭＳ Ｐゴシック" charset="0"/>
                <a:cs typeface="+mn-cs"/>
              </a:rPr>
              <a:t>usable</a:t>
            </a:r>
          </a:p>
        </p:txBody>
      </p:sp>
      <p:sp>
        <p:nvSpPr>
          <p:cNvPr id="297" name="Text Box 96">
            <a:extLst>
              <a:ext uri="{FF2B5EF4-FFF2-40B4-BE49-F238E27FC236}">
                <a16:creationId xmlns:a16="http://schemas.microsoft.com/office/drawing/2014/main" id="{7BC9AF2B-9067-6D40-8AD6-38C8B0980442}"/>
              </a:ext>
            </a:extLst>
          </p:cNvPr>
          <p:cNvSpPr txBox="1">
            <a:spLocks noChangeArrowheads="1"/>
          </p:cNvSpPr>
          <p:nvPr/>
        </p:nvSpPr>
        <p:spPr bwMode="auto">
          <a:xfrm>
            <a:off x="7929564" y="2658489"/>
            <a:ext cx="1131888"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Tahoma" charset="0"/>
                <a:ea typeface="ＭＳ Ｐゴシック" charset="0"/>
                <a:cs typeface="+mn-cs"/>
              </a:rPr>
              <a:t>window size</a:t>
            </a:r>
          </a:p>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sz="1400" b="0" i="1" u="none" strike="noStrike" kern="0" cap="none" spc="0" normalizeH="0" baseline="0" noProof="0" dirty="0">
                <a:ln>
                  <a:noFill/>
                </a:ln>
                <a:solidFill>
                  <a:srgbClr val="000000"/>
                </a:solidFill>
                <a:effectLst/>
                <a:uLnTx/>
                <a:uFillTx/>
                <a:latin typeface="Tahoma" charset="0"/>
                <a:ea typeface="ＭＳ Ｐゴシック" charset="0"/>
                <a:cs typeface="+mn-cs"/>
              </a:rPr>
              <a:t> N</a:t>
            </a:r>
          </a:p>
        </p:txBody>
      </p:sp>
      <p:grpSp>
        <p:nvGrpSpPr>
          <p:cNvPr id="298" name="Group 99">
            <a:extLst>
              <a:ext uri="{FF2B5EF4-FFF2-40B4-BE49-F238E27FC236}">
                <a16:creationId xmlns:a16="http://schemas.microsoft.com/office/drawing/2014/main" id="{24BD0429-57C9-5949-A0FA-36C1FBC99776}"/>
              </a:ext>
            </a:extLst>
          </p:cNvPr>
          <p:cNvGrpSpPr>
            <a:grpSpLocks/>
          </p:cNvGrpSpPr>
          <p:nvPr/>
        </p:nvGrpSpPr>
        <p:grpSpPr bwMode="auto">
          <a:xfrm>
            <a:off x="8696327" y="2882326"/>
            <a:ext cx="593725" cy="136525"/>
            <a:chOff x="4250" y="1692"/>
            <a:chExt cx="374" cy="86"/>
          </a:xfrm>
        </p:grpSpPr>
        <p:sp>
          <p:nvSpPr>
            <p:cNvPr id="299" name="Line 97">
              <a:extLst>
                <a:ext uri="{FF2B5EF4-FFF2-40B4-BE49-F238E27FC236}">
                  <a16:creationId xmlns:a16="http://schemas.microsoft.com/office/drawing/2014/main" id="{A02E02EA-0929-104A-BF00-5ADA492F2B7C}"/>
                </a:ext>
              </a:extLst>
            </p:cNvPr>
            <p:cNvSpPr>
              <a:spLocks noChangeShapeType="1"/>
            </p:cNvSpPr>
            <p:nvPr/>
          </p:nvSpPr>
          <p:spPr bwMode="auto">
            <a:xfrm>
              <a:off x="4250" y="1738"/>
              <a:ext cx="374" cy="0"/>
            </a:xfrm>
            <a:prstGeom prst="line">
              <a:avLst/>
            </a:prstGeom>
            <a:noFill/>
            <a:ln w="28575">
              <a:solidFill>
                <a:srgbClr val="CC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Tahoma" charset="0"/>
                <a:ea typeface="ＭＳ Ｐゴシック" charset="0"/>
                <a:cs typeface="+mn-cs"/>
              </a:endParaRPr>
            </a:p>
          </p:txBody>
        </p:sp>
        <p:sp>
          <p:nvSpPr>
            <p:cNvPr id="300" name="Line 98">
              <a:extLst>
                <a:ext uri="{FF2B5EF4-FFF2-40B4-BE49-F238E27FC236}">
                  <a16:creationId xmlns:a16="http://schemas.microsoft.com/office/drawing/2014/main" id="{BBA1422E-A86D-8048-8C6A-CBCE03DB28AC}"/>
                </a:ext>
              </a:extLst>
            </p:cNvPr>
            <p:cNvSpPr>
              <a:spLocks noChangeShapeType="1"/>
            </p:cNvSpPr>
            <p:nvPr/>
          </p:nvSpPr>
          <p:spPr bwMode="auto">
            <a:xfrm>
              <a:off x="4622" y="1692"/>
              <a:ext cx="0" cy="86"/>
            </a:xfrm>
            <a:prstGeom prst="line">
              <a:avLst/>
            </a:prstGeom>
            <a:noFill/>
            <a:ln w="9525">
              <a:solidFill>
                <a:srgbClr val="CC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Tahoma" charset="0"/>
                <a:ea typeface="ＭＳ Ｐゴシック" charset="0"/>
                <a:cs typeface="+mn-cs"/>
              </a:endParaRPr>
            </a:p>
          </p:txBody>
        </p:sp>
      </p:grpSp>
      <p:grpSp>
        <p:nvGrpSpPr>
          <p:cNvPr id="301" name="Group 100">
            <a:extLst>
              <a:ext uri="{FF2B5EF4-FFF2-40B4-BE49-F238E27FC236}">
                <a16:creationId xmlns:a16="http://schemas.microsoft.com/office/drawing/2014/main" id="{953BBB09-1247-E749-B041-4AB4BC053F15}"/>
              </a:ext>
            </a:extLst>
          </p:cNvPr>
          <p:cNvGrpSpPr>
            <a:grpSpLocks/>
          </p:cNvGrpSpPr>
          <p:nvPr/>
        </p:nvGrpSpPr>
        <p:grpSpPr bwMode="auto">
          <a:xfrm rot="10800000">
            <a:off x="7804152" y="2907726"/>
            <a:ext cx="593725" cy="136525"/>
            <a:chOff x="4250" y="1692"/>
            <a:chExt cx="374" cy="86"/>
          </a:xfrm>
        </p:grpSpPr>
        <p:sp>
          <p:nvSpPr>
            <p:cNvPr id="302" name="Line 101">
              <a:extLst>
                <a:ext uri="{FF2B5EF4-FFF2-40B4-BE49-F238E27FC236}">
                  <a16:creationId xmlns:a16="http://schemas.microsoft.com/office/drawing/2014/main" id="{3C66FDCF-F2B7-8447-A6D6-18D719B215CF}"/>
                </a:ext>
              </a:extLst>
            </p:cNvPr>
            <p:cNvSpPr>
              <a:spLocks noChangeShapeType="1"/>
            </p:cNvSpPr>
            <p:nvPr/>
          </p:nvSpPr>
          <p:spPr bwMode="auto">
            <a:xfrm>
              <a:off x="4257" y="1745"/>
              <a:ext cx="374" cy="0"/>
            </a:xfrm>
            <a:prstGeom prst="line">
              <a:avLst/>
            </a:prstGeom>
            <a:noFill/>
            <a:ln w="28575">
              <a:solidFill>
                <a:srgbClr val="CC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Tahoma" charset="0"/>
                <a:ea typeface="ＭＳ Ｐゴシック" charset="0"/>
                <a:cs typeface="+mn-cs"/>
              </a:endParaRPr>
            </a:p>
          </p:txBody>
        </p:sp>
        <p:sp>
          <p:nvSpPr>
            <p:cNvPr id="303" name="Line 102">
              <a:extLst>
                <a:ext uri="{FF2B5EF4-FFF2-40B4-BE49-F238E27FC236}">
                  <a16:creationId xmlns:a16="http://schemas.microsoft.com/office/drawing/2014/main" id="{3E685C18-38D0-2242-B6E7-6B45955EA4D6}"/>
                </a:ext>
              </a:extLst>
            </p:cNvPr>
            <p:cNvSpPr>
              <a:spLocks noChangeShapeType="1"/>
            </p:cNvSpPr>
            <p:nvPr/>
          </p:nvSpPr>
          <p:spPr bwMode="auto">
            <a:xfrm>
              <a:off x="4629" y="1699"/>
              <a:ext cx="0" cy="86"/>
            </a:xfrm>
            <a:prstGeom prst="line">
              <a:avLst/>
            </a:prstGeom>
            <a:noFill/>
            <a:ln w="9525">
              <a:solidFill>
                <a:srgbClr val="CC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Tahoma" charset="0"/>
                <a:ea typeface="ＭＳ Ｐゴシック" charset="0"/>
                <a:cs typeface="+mn-cs"/>
              </a:endParaRPr>
            </a:p>
          </p:txBody>
        </p:sp>
      </p:grpSp>
      <p:sp>
        <p:nvSpPr>
          <p:cNvPr id="304" name="Text Box 196">
            <a:extLst>
              <a:ext uri="{FF2B5EF4-FFF2-40B4-BE49-F238E27FC236}">
                <a16:creationId xmlns:a16="http://schemas.microsoft.com/office/drawing/2014/main" id="{8A4318F8-8B4B-BA46-9E7C-C771B9AFC315}"/>
              </a:ext>
            </a:extLst>
          </p:cNvPr>
          <p:cNvSpPr txBox="1">
            <a:spLocks noChangeArrowheads="1"/>
          </p:cNvSpPr>
          <p:nvPr/>
        </p:nvSpPr>
        <p:spPr bwMode="auto">
          <a:xfrm>
            <a:off x="7085014" y="3677664"/>
            <a:ext cx="3178175" cy="30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marL="342900" indent="-342900">
              <a:defRPr sz="1600">
                <a:solidFill>
                  <a:schemeClr val="tx1"/>
                </a:solidFill>
                <a:latin typeface="Tahoma" charset="0"/>
                <a:ea typeface="ＭＳ Ｐゴシック" charset="0"/>
              </a:defRPr>
            </a:lvl1pPr>
            <a:lvl2pPr>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1" indent="0" algn="ctr" defTabSz="914400" rtl="0" eaLnBrk="0" fontAlgn="base" latinLnBrk="0" hangingPunct="0">
              <a:lnSpc>
                <a:spcPct val="100000"/>
              </a:lnSpc>
              <a:spcBef>
                <a:spcPct val="0"/>
              </a:spcBef>
              <a:spcAft>
                <a:spcPct val="0"/>
              </a:spcAft>
              <a:buClrTx/>
              <a:buSzTx/>
              <a:buFontTx/>
              <a:buNone/>
              <a:tabLst/>
              <a:defRPr/>
            </a:pPr>
            <a:r>
              <a:rPr kumimoji="0" lang="en-US" sz="1400" b="0" i="1" u="none" strike="noStrike" kern="0" cap="none" spc="0" normalizeH="0" baseline="0" noProof="0" dirty="0">
                <a:ln>
                  <a:noFill/>
                </a:ln>
                <a:solidFill>
                  <a:srgbClr val="000000"/>
                </a:solidFill>
                <a:effectLst/>
                <a:uLnTx/>
                <a:uFillTx/>
                <a:latin typeface="Tahoma" charset="0"/>
                <a:ea typeface="ＭＳ Ｐゴシック" charset="0"/>
                <a:cs typeface="+mn-cs"/>
              </a:rPr>
              <a:t>sender sequence number space </a:t>
            </a:r>
          </a:p>
        </p:txBody>
      </p:sp>
      <p:grpSp>
        <p:nvGrpSpPr>
          <p:cNvPr id="305" name="Group 199">
            <a:extLst>
              <a:ext uri="{FF2B5EF4-FFF2-40B4-BE49-F238E27FC236}">
                <a16:creationId xmlns:a16="http://schemas.microsoft.com/office/drawing/2014/main" id="{17C79495-9E5E-D743-8F6F-313B7597C3E0}"/>
              </a:ext>
            </a:extLst>
          </p:cNvPr>
          <p:cNvGrpSpPr>
            <a:grpSpLocks/>
          </p:cNvGrpSpPr>
          <p:nvPr/>
        </p:nvGrpSpPr>
        <p:grpSpPr bwMode="auto">
          <a:xfrm>
            <a:off x="6321427" y="1140839"/>
            <a:ext cx="2952750" cy="1966912"/>
            <a:chOff x="2600" y="665"/>
            <a:chExt cx="1860" cy="1239"/>
          </a:xfrm>
        </p:grpSpPr>
        <p:sp>
          <p:nvSpPr>
            <p:cNvPr id="306" name="Rectangle 171">
              <a:extLst>
                <a:ext uri="{FF2B5EF4-FFF2-40B4-BE49-F238E27FC236}">
                  <a16:creationId xmlns:a16="http://schemas.microsoft.com/office/drawing/2014/main" id="{1EAF4F70-21E7-C34E-8873-423E3B1E6A8A}"/>
                </a:ext>
              </a:extLst>
            </p:cNvPr>
            <p:cNvSpPr>
              <a:spLocks noChangeArrowheads="1"/>
            </p:cNvSpPr>
            <p:nvPr/>
          </p:nvSpPr>
          <p:spPr bwMode="auto">
            <a:xfrm>
              <a:off x="2840" y="1028"/>
              <a:ext cx="1202" cy="130"/>
            </a:xfrm>
            <a:prstGeom prst="rect">
              <a:avLst/>
            </a:prstGeom>
            <a:solidFill>
              <a:srgbClr val="CC00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grpSp>
          <p:nvGrpSpPr>
            <p:cNvPr id="307" name="Group 172">
              <a:extLst>
                <a:ext uri="{FF2B5EF4-FFF2-40B4-BE49-F238E27FC236}">
                  <a16:creationId xmlns:a16="http://schemas.microsoft.com/office/drawing/2014/main" id="{DEE85BA8-BC48-F24A-B3C5-A13DD502AF23}"/>
                </a:ext>
              </a:extLst>
            </p:cNvPr>
            <p:cNvGrpSpPr>
              <a:grpSpLocks/>
            </p:cNvGrpSpPr>
            <p:nvPr/>
          </p:nvGrpSpPr>
          <p:grpSpPr bwMode="auto">
            <a:xfrm>
              <a:off x="2820" y="872"/>
              <a:ext cx="1252" cy="714"/>
              <a:chOff x="1976" y="2984"/>
              <a:chExt cx="1252" cy="714"/>
            </a:xfrm>
          </p:grpSpPr>
          <p:sp>
            <p:nvSpPr>
              <p:cNvPr id="310" name="Rectangle 173">
                <a:extLst>
                  <a:ext uri="{FF2B5EF4-FFF2-40B4-BE49-F238E27FC236}">
                    <a16:creationId xmlns:a16="http://schemas.microsoft.com/office/drawing/2014/main" id="{512EC936-B599-4C42-A3CB-F206B3359FAC}"/>
                  </a:ext>
                </a:extLst>
              </p:cNvPr>
              <p:cNvSpPr>
                <a:spLocks noChangeArrowheads="1"/>
              </p:cNvSpPr>
              <p:nvPr/>
            </p:nvSpPr>
            <p:spPr bwMode="auto">
              <a:xfrm>
                <a:off x="1994" y="2995"/>
                <a:ext cx="1210" cy="703"/>
              </a:xfrm>
              <a:prstGeom prst="rect">
                <a:avLst/>
              </a:prstGeom>
              <a:noFill/>
              <a:ln w="9525">
                <a:solidFill>
                  <a:srgbClr val="000000"/>
                </a:solidFill>
                <a:miter lim="800000"/>
                <a:headEnd/>
                <a:tailEnd/>
              </a:ln>
              <a:effectLst/>
              <a:extLst>
                <a:ext uri="{909E8E84-426E-40dd-AFC4-6F175D3DCCD1}">
                  <a14:hiddenFill xmlns="" xmlns:a14="http://schemas.microsoft.com/office/drawing/2010/main">
                    <a:solidFill>
                      <a:schemeClr val="bg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
            <p:nvSpPr>
              <p:cNvPr id="311" name="Text Box 174">
                <a:extLst>
                  <a:ext uri="{FF2B5EF4-FFF2-40B4-BE49-F238E27FC236}">
                    <a16:creationId xmlns:a16="http://schemas.microsoft.com/office/drawing/2014/main" id="{D1A37C4D-C221-B944-960D-5E1AC157A7DE}"/>
                  </a:ext>
                </a:extLst>
              </p:cNvPr>
              <p:cNvSpPr txBox="1">
                <a:spLocks noChangeArrowheads="1"/>
              </p:cNvSpPr>
              <p:nvPr/>
            </p:nvSpPr>
            <p:spPr bwMode="auto">
              <a:xfrm>
                <a:off x="2001" y="2984"/>
                <a:ext cx="580" cy="154"/>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000" b="0" i="0" u="none" strike="noStrike" kern="0" cap="none" spc="0" normalizeH="0" baseline="0" noProof="0" dirty="0">
                    <a:ln>
                      <a:noFill/>
                    </a:ln>
                    <a:solidFill>
                      <a:srgbClr val="000000"/>
                    </a:solidFill>
                    <a:effectLst/>
                    <a:uLnTx/>
                    <a:uFillTx/>
                    <a:latin typeface="Arial" charset="0"/>
                    <a:ea typeface="ＭＳ Ｐゴシック" charset="0"/>
                    <a:cs typeface="+mn-cs"/>
                  </a:rPr>
                  <a:t>source port #</a:t>
                </a:r>
              </a:p>
            </p:txBody>
          </p:sp>
          <p:sp>
            <p:nvSpPr>
              <p:cNvPr id="312" name="Text Box 175">
                <a:extLst>
                  <a:ext uri="{FF2B5EF4-FFF2-40B4-BE49-F238E27FC236}">
                    <a16:creationId xmlns:a16="http://schemas.microsoft.com/office/drawing/2014/main" id="{DC506D04-4DCA-2A42-8A11-92D274739497}"/>
                  </a:ext>
                </a:extLst>
              </p:cNvPr>
              <p:cNvSpPr txBox="1">
                <a:spLocks noChangeArrowheads="1"/>
              </p:cNvSpPr>
              <p:nvPr/>
            </p:nvSpPr>
            <p:spPr bwMode="auto">
              <a:xfrm>
                <a:off x="2648" y="2987"/>
                <a:ext cx="491" cy="154"/>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000" b="0" i="0" u="none" strike="noStrike" kern="0" cap="none" spc="0" normalizeH="0" baseline="0" noProof="0" dirty="0">
                    <a:ln>
                      <a:noFill/>
                    </a:ln>
                    <a:solidFill>
                      <a:srgbClr val="000000"/>
                    </a:solidFill>
                    <a:effectLst/>
                    <a:uLnTx/>
                    <a:uFillTx/>
                    <a:latin typeface="Arial" charset="0"/>
                    <a:ea typeface="ＭＳ Ｐゴシック" charset="0"/>
                    <a:cs typeface="+mn-cs"/>
                  </a:rPr>
                  <a:t>dest port #</a:t>
                </a:r>
              </a:p>
            </p:txBody>
          </p:sp>
          <p:sp>
            <p:nvSpPr>
              <p:cNvPr id="313" name="Text Box 176">
                <a:extLst>
                  <a:ext uri="{FF2B5EF4-FFF2-40B4-BE49-F238E27FC236}">
                    <a16:creationId xmlns:a16="http://schemas.microsoft.com/office/drawing/2014/main" id="{E9E72ACF-7C4B-3247-896D-D6CDE3C1CEE4}"/>
                  </a:ext>
                </a:extLst>
              </p:cNvPr>
              <p:cNvSpPr txBox="1">
                <a:spLocks noChangeArrowheads="1"/>
              </p:cNvSpPr>
              <p:nvPr/>
            </p:nvSpPr>
            <p:spPr bwMode="auto">
              <a:xfrm>
                <a:off x="2154" y="3117"/>
                <a:ext cx="912" cy="17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0" cap="none" spc="0" normalizeH="0" baseline="0" noProof="0" dirty="0">
                    <a:ln>
                      <a:noFill/>
                    </a:ln>
                    <a:solidFill>
                      <a:srgbClr val="FFFFFF"/>
                    </a:solidFill>
                    <a:effectLst/>
                    <a:uLnTx/>
                    <a:uFillTx/>
                    <a:latin typeface="Arial" charset="0"/>
                    <a:ea typeface="ＭＳ Ｐゴシック" charset="0"/>
                    <a:cs typeface="+mn-cs"/>
                  </a:rPr>
                  <a:t>sequence number</a:t>
                </a:r>
              </a:p>
            </p:txBody>
          </p:sp>
          <p:sp>
            <p:nvSpPr>
              <p:cNvPr id="314" name="Text Box 177">
                <a:extLst>
                  <a:ext uri="{FF2B5EF4-FFF2-40B4-BE49-F238E27FC236}">
                    <a16:creationId xmlns:a16="http://schemas.microsoft.com/office/drawing/2014/main" id="{4A1EA7EA-E261-2540-A61F-14F1D3C62770}"/>
                  </a:ext>
                </a:extLst>
              </p:cNvPr>
              <p:cNvSpPr txBox="1">
                <a:spLocks noChangeArrowheads="1"/>
              </p:cNvSpPr>
              <p:nvPr/>
            </p:nvSpPr>
            <p:spPr bwMode="auto">
              <a:xfrm>
                <a:off x="1976" y="3257"/>
                <a:ext cx="1252" cy="17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Arial" charset="0"/>
                    <a:ea typeface="ＭＳ Ｐゴシック" charset="0"/>
                    <a:cs typeface="+mn-cs"/>
                  </a:rPr>
                  <a:t>acknowledgement number</a:t>
                </a:r>
              </a:p>
            </p:txBody>
          </p:sp>
          <p:sp>
            <p:nvSpPr>
              <p:cNvPr id="315" name="Text Box 178">
                <a:extLst>
                  <a:ext uri="{FF2B5EF4-FFF2-40B4-BE49-F238E27FC236}">
                    <a16:creationId xmlns:a16="http://schemas.microsoft.com/office/drawing/2014/main" id="{14D444FC-B976-4B43-AF8C-651999F1EAD7}"/>
                  </a:ext>
                </a:extLst>
              </p:cNvPr>
              <p:cNvSpPr txBox="1">
                <a:spLocks noChangeArrowheads="1"/>
              </p:cNvSpPr>
              <p:nvPr/>
            </p:nvSpPr>
            <p:spPr bwMode="auto">
              <a:xfrm>
                <a:off x="2053" y="3544"/>
                <a:ext cx="475" cy="154"/>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000" b="0" i="0" u="none" strike="noStrike" kern="0" cap="none" spc="0" normalizeH="0" baseline="0" noProof="0" dirty="0">
                    <a:ln>
                      <a:noFill/>
                    </a:ln>
                    <a:solidFill>
                      <a:srgbClr val="000000"/>
                    </a:solidFill>
                    <a:effectLst/>
                    <a:uLnTx/>
                    <a:uFillTx/>
                    <a:latin typeface="Arial" charset="0"/>
                    <a:ea typeface="ＭＳ Ｐゴシック" charset="0"/>
                    <a:cs typeface="+mn-cs"/>
                  </a:rPr>
                  <a:t>checksum</a:t>
                </a:r>
              </a:p>
            </p:txBody>
          </p:sp>
          <p:sp>
            <p:nvSpPr>
              <p:cNvPr id="316" name="Line 179">
                <a:extLst>
                  <a:ext uri="{FF2B5EF4-FFF2-40B4-BE49-F238E27FC236}">
                    <a16:creationId xmlns:a16="http://schemas.microsoft.com/office/drawing/2014/main" id="{03CA3683-10CF-2D45-855C-D741CB3E84FC}"/>
                  </a:ext>
                </a:extLst>
              </p:cNvPr>
              <p:cNvSpPr>
                <a:spLocks noChangeShapeType="1"/>
              </p:cNvSpPr>
              <p:nvPr/>
            </p:nvSpPr>
            <p:spPr bwMode="auto">
              <a:xfrm>
                <a:off x="1994" y="3138"/>
                <a:ext cx="1212" cy="0"/>
              </a:xfrm>
              <a:prstGeom prst="line">
                <a:avLst/>
              </a:prstGeom>
              <a:noFill/>
              <a:ln w="952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
            <p:nvSpPr>
              <p:cNvPr id="317" name="Line 180">
                <a:extLst>
                  <a:ext uri="{FF2B5EF4-FFF2-40B4-BE49-F238E27FC236}">
                    <a16:creationId xmlns:a16="http://schemas.microsoft.com/office/drawing/2014/main" id="{4427CEC2-BFD3-0543-AAB5-E40DA49DCF81}"/>
                  </a:ext>
                </a:extLst>
              </p:cNvPr>
              <p:cNvSpPr>
                <a:spLocks noChangeShapeType="1"/>
              </p:cNvSpPr>
              <p:nvPr/>
            </p:nvSpPr>
            <p:spPr bwMode="auto">
              <a:xfrm>
                <a:off x="1994" y="3274"/>
                <a:ext cx="1212" cy="0"/>
              </a:xfrm>
              <a:prstGeom prst="line">
                <a:avLst/>
              </a:prstGeom>
              <a:noFill/>
              <a:ln w="952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
            <p:nvSpPr>
              <p:cNvPr id="318" name="Line 181">
                <a:extLst>
                  <a:ext uri="{FF2B5EF4-FFF2-40B4-BE49-F238E27FC236}">
                    <a16:creationId xmlns:a16="http://schemas.microsoft.com/office/drawing/2014/main" id="{83A31360-0241-B24B-9A5B-5DF36A70BB1A}"/>
                  </a:ext>
                </a:extLst>
              </p:cNvPr>
              <p:cNvSpPr>
                <a:spLocks noChangeShapeType="1"/>
              </p:cNvSpPr>
              <p:nvPr/>
            </p:nvSpPr>
            <p:spPr bwMode="auto">
              <a:xfrm>
                <a:off x="1992" y="3414"/>
                <a:ext cx="1212" cy="0"/>
              </a:xfrm>
              <a:prstGeom prst="line">
                <a:avLst/>
              </a:prstGeom>
              <a:noFill/>
              <a:ln w="952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
            <p:nvSpPr>
              <p:cNvPr id="319" name="Line 182">
                <a:extLst>
                  <a:ext uri="{FF2B5EF4-FFF2-40B4-BE49-F238E27FC236}">
                    <a16:creationId xmlns:a16="http://schemas.microsoft.com/office/drawing/2014/main" id="{E2E74D6E-689D-3E49-A5CA-1EB053F0D115}"/>
                  </a:ext>
                </a:extLst>
              </p:cNvPr>
              <p:cNvSpPr>
                <a:spLocks noChangeShapeType="1"/>
              </p:cNvSpPr>
              <p:nvPr/>
            </p:nvSpPr>
            <p:spPr bwMode="auto">
              <a:xfrm>
                <a:off x="2588" y="2994"/>
                <a:ext cx="0" cy="142"/>
              </a:xfrm>
              <a:prstGeom prst="line">
                <a:avLst/>
              </a:prstGeom>
              <a:noFill/>
              <a:ln w="952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
            <p:nvSpPr>
              <p:cNvPr id="320" name="Line 183">
                <a:extLst>
                  <a:ext uri="{FF2B5EF4-FFF2-40B4-BE49-F238E27FC236}">
                    <a16:creationId xmlns:a16="http://schemas.microsoft.com/office/drawing/2014/main" id="{34408127-C1C4-5142-81BC-0772E406AF42}"/>
                  </a:ext>
                </a:extLst>
              </p:cNvPr>
              <p:cNvSpPr>
                <a:spLocks noChangeShapeType="1"/>
              </p:cNvSpPr>
              <p:nvPr/>
            </p:nvSpPr>
            <p:spPr bwMode="auto">
              <a:xfrm>
                <a:off x="2588" y="3416"/>
                <a:ext cx="0" cy="280"/>
              </a:xfrm>
              <a:prstGeom prst="line">
                <a:avLst/>
              </a:prstGeom>
              <a:noFill/>
              <a:ln w="952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
            <p:nvSpPr>
              <p:cNvPr id="321" name="Line 184">
                <a:extLst>
                  <a:ext uri="{FF2B5EF4-FFF2-40B4-BE49-F238E27FC236}">
                    <a16:creationId xmlns:a16="http://schemas.microsoft.com/office/drawing/2014/main" id="{AF6C4EF8-1ED8-1A4B-B94D-F145C940A384}"/>
                  </a:ext>
                </a:extLst>
              </p:cNvPr>
              <p:cNvSpPr>
                <a:spLocks noChangeShapeType="1"/>
              </p:cNvSpPr>
              <p:nvPr/>
            </p:nvSpPr>
            <p:spPr bwMode="auto">
              <a:xfrm>
                <a:off x="1994" y="3548"/>
                <a:ext cx="1212" cy="0"/>
              </a:xfrm>
              <a:prstGeom prst="line">
                <a:avLst/>
              </a:prstGeom>
              <a:noFill/>
              <a:ln w="952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
            <p:nvSpPr>
              <p:cNvPr id="322" name="Text Box 185">
                <a:extLst>
                  <a:ext uri="{FF2B5EF4-FFF2-40B4-BE49-F238E27FC236}">
                    <a16:creationId xmlns:a16="http://schemas.microsoft.com/office/drawing/2014/main" id="{8F8508CA-EE38-AF4E-A97C-1BE94735E56E}"/>
                  </a:ext>
                </a:extLst>
              </p:cNvPr>
              <p:cNvSpPr txBox="1">
                <a:spLocks noChangeArrowheads="1"/>
              </p:cNvSpPr>
              <p:nvPr/>
            </p:nvSpPr>
            <p:spPr bwMode="auto">
              <a:xfrm>
                <a:off x="2708" y="3390"/>
                <a:ext cx="323" cy="17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Arial" charset="0"/>
                    <a:ea typeface="ＭＳ Ｐゴシック" charset="0"/>
                    <a:cs typeface="+mn-cs"/>
                  </a:rPr>
                  <a:t>rwnd</a:t>
                </a:r>
              </a:p>
            </p:txBody>
          </p:sp>
          <p:sp>
            <p:nvSpPr>
              <p:cNvPr id="323" name="Text Box 186">
                <a:extLst>
                  <a:ext uri="{FF2B5EF4-FFF2-40B4-BE49-F238E27FC236}">
                    <a16:creationId xmlns:a16="http://schemas.microsoft.com/office/drawing/2014/main" id="{88BEC28D-C62B-B54E-A090-DF6809C9E835}"/>
                  </a:ext>
                </a:extLst>
              </p:cNvPr>
              <p:cNvSpPr txBox="1">
                <a:spLocks noChangeArrowheads="1"/>
              </p:cNvSpPr>
              <p:nvPr/>
            </p:nvSpPr>
            <p:spPr bwMode="auto">
              <a:xfrm>
                <a:off x="2651" y="3544"/>
                <a:ext cx="496" cy="154"/>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000" b="0" i="0" u="none" strike="noStrike" kern="0" cap="none" spc="0" normalizeH="0" baseline="0" noProof="0" dirty="0">
                    <a:ln>
                      <a:noFill/>
                    </a:ln>
                    <a:solidFill>
                      <a:srgbClr val="000000"/>
                    </a:solidFill>
                    <a:effectLst/>
                    <a:uLnTx/>
                    <a:uFillTx/>
                    <a:latin typeface="Arial" charset="0"/>
                    <a:ea typeface="ＭＳ Ｐゴシック" charset="0"/>
                    <a:cs typeface="+mn-cs"/>
                  </a:rPr>
                  <a:t>urg pointer</a:t>
                </a:r>
              </a:p>
            </p:txBody>
          </p:sp>
          <p:sp>
            <p:nvSpPr>
              <p:cNvPr id="324" name="Line 187">
                <a:extLst>
                  <a:ext uri="{FF2B5EF4-FFF2-40B4-BE49-F238E27FC236}">
                    <a16:creationId xmlns:a16="http://schemas.microsoft.com/office/drawing/2014/main" id="{8CC1CABE-C086-144F-8F1F-A7D004A1EA6E}"/>
                  </a:ext>
                </a:extLst>
              </p:cNvPr>
              <p:cNvSpPr>
                <a:spLocks noChangeShapeType="1"/>
              </p:cNvSpPr>
              <p:nvPr/>
            </p:nvSpPr>
            <p:spPr bwMode="auto">
              <a:xfrm>
                <a:off x="2398" y="3413"/>
                <a:ext cx="0" cy="134"/>
              </a:xfrm>
              <a:prstGeom prst="line">
                <a:avLst/>
              </a:prstGeom>
              <a:noFill/>
              <a:ln w="952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
            <p:nvSpPr>
              <p:cNvPr id="325" name="Line 188">
                <a:extLst>
                  <a:ext uri="{FF2B5EF4-FFF2-40B4-BE49-F238E27FC236}">
                    <a16:creationId xmlns:a16="http://schemas.microsoft.com/office/drawing/2014/main" id="{061C4173-FBA5-7749-BCE1-9EBD070DBA3D}"/>
                  </a:ext>
                </a:extLst>
              </p:cNvPr>
              <p:cNvSpPr>
                <a:spLocks noChangeShapeType="1"/>
              </p:cNvSpPr>
              <p:nvPr/>
            </p:nvSpPr>
            <p:spPr bwMode="auto">
              <a:xfrm>
                <a:off x="2143" y="3412"/>
                <a:ext cx="0" cy="134"/>
              </a:xfrm>
              <a:prstGeom prst="line">
                <a:avLst/>
              </a:prstGeom>
              <a:noFill/>
              <a:ln w="952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grpSp>
        <p:sp>
          <p:nvSpPr>
            <p:cNvPr id="308" name="Text Box 189">
              <a:extLst>
                <a:ext uri="{FF2B5EF4-FFF2-40B4-BE49-F238E27FC236}">
                  <a16:creationId xmlns:a16="http://schemas.microsoft.com/office/drawing/2014/main" id="{961ADE6B-9EA8-FA44-92C6-6941117B3BDE}"/>
                </a:ext>
              </a:extLst>
            </p:cNvPr>
            <p:cNvSpPr txBox="1">
              <a:spLocks noChangeArrowheads="1"/>
            </p:cNvSpPr>
            <p:nvPr/>
          </p:nvSpPr>
          <p:spPr bwMode="auto">
            <a:xfrm>
              <a:off x="2600" y="665"/>
              <a:ext cx="1860" cy="2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rPr>
                <a:t>outgoing segment from sender</a:t>
              </a:r>
            </a:p>
          </p:txBody>
        </p:sp>
        <p:sp>
          <p:nvSpPr>
            <p:cNvPr id="309" name="Freeform 190">
              <a:extLst>
                <a:ext uri="{FF2B5EF4-FFF2-40B4-BE49-F238E27FC236}">
                  <a16:creationId xmlns:a16="http://schemas.microsoft.com/office/drawing/2014/main" id="{ECB9422A-F7AA-6143-8673-CA97EE9D620B}"/>
                </a:ext>
              </a:extLst>
            </p:cNvPr>
            <p:cNvSpPr>
              <a:spLocks/>
            </p:cNvSpPr>
            <p:nvPr/>
          </p:nvSpPr>
          <p:spPr bwMode="auto">
            <a:xfrm>
              <a:off x="4050" y="1080"/>
              <a:ext cx="107" cy="824"/>
            </a:xfrm>
            <a:custGeom>
              <a:avLst/>
              <a:gdLst>
                <a:gd name="T0" fmla="*/ 0 w 107"/>
                <a:gd name="T1" fmla="*/ 0 h 910"/>
                <a:gd name="T2" fmla="*/ 107 w 107"/>
                <a:gd name="T3" fmla="*/ 0 h 910"/>
                <a:gd name="T4" fmla="*/ 107 w 107"/>
                <a:gd name="T5" fmla="*/ 337 h 910"/>
                <a:gd name="T6" fmla="*/ 0 60000 65536"/>
                <a:gd name="T7" fmla="*/ 0 60000 65536"/>
                <a:gd name="T8" fmla="*/ 0 60000 65536"/>
              </a:gdLst>
              <a:ahLst/>
              <a:cxnLst>
                <a:cxn ang="T6">
                  <a:pos x="T0" y="T1"/>
                </a:cxn>
                <a:cxn ang="T7">
                  <a:pos x="T2" y="T3"/>
                </a:cxn>
                <a:cxn ang="T8">
                  <a:pos x="T4" y="T5"/>
                </a:cxn>
              </a:cxnLst>
              <a:rect l="0" t="0" r="r" b="b"/>
              <a:pathLst>
                <a:path w="107" h="910">
                  <a:moveTo>
                    <a:pt x="0" y="0"/>
                  </a:moveTo>
                  <a:lnTo>
                    <a:pt x="107" y="0"/>
                  </a:lnTo>
                  <a:lnTo>
                    <a:pt x="107" y="910"/>
                  </a:lnTo>
                </a:path>
              </a:pathLst>
            </a:custGeom>
            <a:noFill/>
            <a:ln w="9525" cap="flat" cmpd="sng">
              <a:solidFill>
                <a:srgbClr val="CC00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sp>
        <p:nvSpPr>
          <p:cNvPr id="107" name="Rectangle 5">
            <a:extLst>
              <a:ext uri="{FF2B5EF4-FFF2-40B4-BE49-F238E27FC236}">
                <a16:creationId xmlns:a16="http://schemas.microsoft.com/office/drawing/2014/main" id="{6C3FDCE7-5731-3B49-B3F0-A28BEE20C1DD}"/>
              </a:ext>
            </a:extLst>
          </p:cNvPr>
          <p:cNvSpPr txBox="1">
            <a:spLocks noChangeArrowheads="1"/>
          </p:cNvSpPr>
          <p:nvPr/>
        </p:nvSpPr>
        <p:spPr bwMode="auto">
          <a:xfrm>
            <a:off x="740571" y="2803512"/>
            <a:ext cx="5096669" cy="17684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284163" indent="-284163" algn="l" rtl="0" eaLnBrk="0" fontAlgn="base" hangingPunct="0">
              <a:lnSpc>
                <a:spcPct val="85000"/>
              </a:lnSpc>
              <a:spcBef>
                <a:spcPct val="20000"/>
              </a:spcBef>
              <a:spcAft>
                <a:spcPct val="0"/>
              </a:spcAft>
              <a:buClr>
                <a:srgbClr val="000099"/>
              </a:buClr>
              <a:buSzPct val="100000"/>
              <a:buFont typeface="Wingdings" pitchFamily="2" charset="2"/>
              <a:buChar char="§"/>
              <a:defRPr sz="2800">
                <a:solidFill>
                  <a:schemeClr val="tx1"/>
                </a:solidFill>
                <a:latin typeface="+mn-lt"/>
                <a:ea typeface="ＭＳ Ｐゴシック" charset="0"/>
                <a:cs typeface="ＭＳ Ｐゴシック" charset="0"/>
              </a:defRPr>
            </a:lvl1pPr>
            <a:lvl2pPr marL="687388" indent="-230188" algn="l" rtl="0" eaLnBrk="0" fontAlgn="base" hangingPunct="0">
              <a:lnSpc>
                <a:spcPct val="85000"/>
              </a:lnSpc>
              <a:spcBef>
                <a:spcPct val="20000"/>
              </a:spcBef>
              <a:spcAft>
                <a:spcPct val="0"/>
              </a:spcAft>
              <a:buClr>
                <a:srgbClr val="000099"/>
              </a:buClr>
              <a:buFont typeface="Arial" panose="020B0604020202020204" pitchFamily="34" charset="0"/>
              <a:buChar char="•"/>
              <a:defRPr sz="24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0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1800">
                <a:solidFill>
                  <a:schemeClr val="tx1"/>
                </a:solidFill>
                <a:latin typeface="Times New Roman" pitchFamily="-109" charset="0"/>
                <a:ea typeface="ＭＳ Ｐゴシック" charset="0"/>
              </a:defRPr>
            </a:lvl4pPr>
            <a:lvl5pPr marL="2057400" indent="-228600" algn="l" rtl="0" eaLnBrk="0" fontAlgn="base" hangingPunct="0">
              <a:spcBef>
                <a:spcPct val="20000"/>
              </a:spcBef>
              <a:spcAft>
                <a:spcPct val="0"/>
              </a:spcAft>
              <a:buChar char="»"/>
              <a:defRPr sz="1800">
                <a:solidFill>
                  <a:schemeClr val="tx1"/>
                </a:solidFill>
                <a:latin typeface="Times New Roman" pitchFamily="-109" charset="0"/>
                <a:ea typeface="ＭＳ Ｐゴシック" charset="0"/>
              </a:defRPr>
            </a:lvl5pPr>
            <a:lvl6pPr marL="2514600" indent="-228600" algn="l" rtl="0" eaLnBrk="0" fontAlgn="base" hangingPunct="0">
              <a:spcBef>
                <a:spcPct val="20000"/>
              </a:spcBef>
              <a:spcAft>
                <a:spcPct val="0"/>
              </a:spcAft>
              <a:buChar char="»"/>
              <a:defRPr sz="1800">
                <a:solidFill>
                  <a:schemeClr val="tx1"/>
                </a:solidFill>
                <a:latin typeface="Times New Roman" pitchFamily="-109" charset="0"/>
              </a:defRPr>
            </a:lvl6pPr>
            <a:lvl7pPr marL="2971800" indent="-228600" algn="l" rtl="0" eaLnBrk="0" fontAlgn="base" hangingPunct="0">
              <a:spcBef>
                <a:spcPct val="20000"/>
              </a:spcBef>
              <a:spcAft>
                <a:spcPct val="0"/>
              </a:spcAft>
              <a:buChar char="»"/>
              <a:defRPr sz="1800">
                <a:solidFill>
                  <a:schemeClr val="tx1"/>
                </a:solidFill>
                <a:latin typeface="Times New Roman" pitchFamily="-109" charset="0"/>
              </a:defRPr>
            </a:lvl7pPr>
            <a:lvl8pPr marL="3429000" indent="-228600" algn="l" rtl="0" eaLnBrk="0" fontAlgn="base" hangingPunct="0">
              <a:spcBef>
                <a:spcPct val="20000"/>
              </a:spcBef>
              <a:spcAft>
                <a:spcPct val="0"/>
              </a:spcAft>
              <a:buChar char="»"/>
              <a:defRPr sz="1800">
                <a:solidFill>
                  <a:schemeClr val="tx1"/>
                </a:solidFill>
                <a:latin typeface="Times New Roman" pitchFamily="-109" charset="0"/>
              </a:defRPr>
            </a:lvl8pPr>
            <a:lvl9pPr marL="3886200" indent="-228600" algn="l" rtl="0" eaLnBrk="0" fontAlgn="base" hangingPunct="0">
              <a:spcBef>
                <a:spcPct val="20000"/>
              </a:spcBef>
              <a:spcAft>
                <a:spcPct val="0"/>
              </a:spcAft>
              <a:buChar char="»"/>
              <a:defRPr sz="1800">
                <a:solidFill>
                  <a:schemeClr val="tx1"/>
                </a:solidFill>
                <a:latin typeface="Times New Roman" pitchFamily="-109" charset="0"/>
              </a:defRPr>
            </a:lvl9pPr>
          </a:lstStyle>
          <a:p>
            <a:pPr marL="234950" marR="0" lvl="0" indent="-123825" algn="l" defTabSz="914400" rtl="0" eaLnBrk="0" fontAlgn="base" latinLnBrk="0" hangingPunct="0">
              <a:lnSpc>
                <a:spcPct val="85000"/>
              </a:lnSpc>
              <a:spcBef>
                <a:spcPct val="20000"/>
              </a:spcBef>
              <a:spcAft>
                <a:spcPct val="0"/>
              </a:spcAft>
              <a:buClr>
                <a:srgbClr val="000099"/>
              </a:buClr>
              <a:buSzPct val="100000"/>
              <a:buFont typeface="Wingdings" pitchFamily="2" charset="2"/>
              <a:buNone/>
              <a:tabLst/>
              <a:defRPr/>
            </a:pPr>
            <a:r>
              <a:rPr kumimoji="0" lang="en-US" altLang="en-US" sz="2800" b="0" i="1" u="none" strike="noStrike" kern="0" cap="none" spc="0" normalizeH="0" baseline="0" noProof="0" dirty="0">
                <a:ln>
                  <a:noFill/>
                </a:ln>
                <a:solidFill>
                  <a:srgbClr val="CC0000"/>
                </a:solidFill>
                <a:effectLst/>
                <a:uLnTx/>
                <a:uFillTx/>
                <a:latin typeface="Calibri" panose="020F0502020204030204"/>
                <a:ea typeface="ＭＳ Ｐゴシック" panose="020B0600070205080204" pitchFamily="34" charset="-128"/>
              </a:rPr>
              <a:t>Acknowledgements</a:t>
            </a:r>
            <a:r>
              <a:rPr kumimoji="0" lang="en-US" altLang="en-US" sz="2800" b="0" i="0" u="sng" strike="noStrike" kern="0" cap="none" spc="0" normalizeH="0" baseline="0" noProof="0" dirty="0">
                <a:ln>
                  <a:noFill/>
                </a:ln>
                <a:solidFill>
                  <a:srgbClr val="CC0000"/>
                </a:solidFill>
                <a:effectLst/>
                <a:uLnTx/>
                <a:uFillTx/>
                <a:latin typeface="Calibri" panose="020F0502020204030204"/>
                <a:ea typeface="ＭＳ Ｐゴシック" panose="020B0600070205080204" pitchFamily="34" charset="-128"/>
              </a:rPr>
              <a:t>:</a:t>
            </a:r>
            <a:endParaRPr kumimoji="0" lang="en-US" altLang="en-US" sz="2800" b="0" i="0" u="none" strike="noStrike" kern="0" cap="none" spc="0" normalizeH="0" baseline="0" noProof="0" dirty="0">
              <a:ln>
                <a:noFill/>
              </a:ln>
              <a:solidFill>
                <a:srgbClr val="CC0000"/>
              </a:solidFill>
              <a:effectLst/>
              <a:uLnTx/>
              <a:uFillTx/>
              <a:latin typeface="Calibri" panose="020F0502020204030204"/>
              <a:ea typeface="ＭＳ Ｐゴシック" panose="020B0600070205080204" pitchFamily="34" charset="-128"/>
            </a:endParaRPr>
          </a:p>
          <a:p>
            <a:pPr marL="635000" marR="0" lvl="1" indent="-285750" algn="l" defTabSz="914400" rtl="0" eaLnBrk="0" fontAlgn="base" latinLnBrk="0" hangingPunct="0">
              <a:lnSpc>
                <a:spcPct val="85000"/>
              </a:lnSpc>
              <a:spcBef>
                <a:spcPct val="20000"/>
              </a:spcBef>
              <a:spcAft>
                <a:spcPct val="0"/>
              </a:spcAft>
              <a:buClr>
                <a:srgbClr val="000099"/>
              </a:buClr>
              <a:buSzTx/>
              <a:buFont typeface="Arial" panose="020B0604020202020204" pitchFamily="34" charset="0"/>
              <a:buChar char="•"/>
              <a:tabLst/>
              <a:defRPr/>
            </a:pPr>
            <a:r>
              <a:rPr kumimoji="0" lang="en-US" altLang="en-US" sz="2800" b="0" i="0"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seq # of next byte expected from other side</a:t>
            </a:r>
          </a:p>
          <a:p>
            <a:pPr marL="635000" marR="0" lvl="1" indent="-285750" algn="l" defTabSz="914400" rtl="0" eaLnBrk="0" fontAlgn="base" latinLnBrk="0" hangingPunct="0">
              <a:lnSpc>
                <a:spcPct val="85000"/>
              </a:lnSpc>
              <a:spcBef>
                <a:spcPct val="20000"/>
              </a:spcBef>
              <a:spcAft>
                <a:spcPct val="0"/>
              </a:spcAft>
              <a:buClr>
                <a:srgbClr val="000099"/>
              </a:buClr>
              <a:buSzTx/>
              <a:buFont typeface="Arial" panose="020B0604020202020204" pitchFamily="34" charset="0"/>
              <a:buChar char="•"/>
              <a:tabLst/>
              <a:defRPr/>
            </a:pPr>
            <a:r>
              <a:rPr kumimoji="0" lang="en-US" altLang="en-US" sz="2800" b="0" i="0"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cumulative ACK</a:t>
            </a:r>
          </a:p>
        </p:txBody>
      </p:sp>
      <p:sp>
        <p:nvSpPr>
          <p:cNvPr id="108" name="Rectangle 5">
            <a:extLst>
              <a:ext uri="{FF2B5EF4-FFF2-40B4-BE49-F238E27FC236}">
                <a16:creationId xmlns:a16="http://schemas.microsoft.com/office/drawing/2014/main" id="{845D3A7B-C2B2-5F46-AC88-0FE1A562E0B2}"/>
              </a:ext>
            </a:extLst>
          </p:cNvPr>
          <p:cNvSpPr txBox="1">
            <a:spLocks noChangeArrowheads="1"/>
          </p:cNvSpPr>
          <p:nvPr/>
        </p:nvSpPr>
        <p:spPr bwMode="auto">
          <a:xfrm>
            <a:off x="651671" y="4633906"/>
            <a:ext cx="5096669" cy="17303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284163" indent="-284163" algn="l" rtl="0" eaLnBrk="0" fontAlgn="base" hangingPunct="0">
              <a:lnSpc>
                <a:spcPct val="85000"/>
              </a:lnSpc>
              <a:spcBef>
                <a:spcPct val="20000"/>
              </a:spcBef>
              <a:spcAft>
                <a:spcPct val="0"/>
              </a:spcAft>
              <a:buClr>
                <a:srgbClr val="000099"/>
              </a:buClr>
              <a:buSzPct val="100000"/>
              <a:buFont typeface="Wingdings" pitchFamily="2" charset="2"/>
              <a:buChar char="§"/>
              <a:defRPr sz="2800">
                <a:solidFill>
                  <a:schemeClr val="tx1"/>
                </a:solidFill>
                <a:latin typeface="+mn-lt"/>
                <a:ea typeface="ＭＳ Ｐゴシック" charset="0"/>
                <a:cs typeface="ＭＳ Ｐゴシック" charset="0"/>
              </a:defRPr>
            </a:lvl1pPr>
            <a:lvl2pPr marL="687388" indent="-230188" algn="l" rtl="0" eaLnBrk="0" fontAlgn="base" hangingPunct="0">
              <a:lnSpc>
                <a:spcPct val="85000"/>
              </a:lnSpc>
              <a:spcBef>
                <a:spcPct val="20000"/>
              </a:spcBef>
              <a:spcAft>
                <a:spcPct val="0"/>
              </a:spcAft>
              <a:buClr>
                <a:srgbClr val="000099"/>
              </a:buClr>
              <a:buFont typeface="Arial" panose="020B0604020202020204" pitchFamily="34" charset="0"/>
              <a:buChar char="•"/>
              <a:defRPr sz="24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0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1800">
                <a:solidFill>
                  <a:schemeClr val="tx1"/>
                </a:solidFill>
                <a:latin typeface="Times New Roman" pitchFamily="-109" charset="0"/>
                <a:ea typeface="ＭＳ Ｐゴシック" charset="0"/>
              </a:defRPr>
            </a:lvl4pPr>
            <a:lvl5pPr marL="2057400" indent="-228600" algn="l" rtl="0" eaLnBrk="0" fontAlgn="base" hangingPunct="0">
              <a:spcBef>
                <a:spcPct val="20000"/>
              </a:spcBef>
              <a:spcAft>
                <a:spcPct val="0"/>
              </a:spcAft>
              <a:buChar char="»"/>
              <a:defRPr sz="1800">
                <a:solidFill>
                  <a:schemeClr val="tx1"/>
                </a:solidFill>
                <a:latin typeface="Times New Roman" pitchFamily="-109" charset="0"/>
                <a:ea typeface="ＭＳ Ｐゴシック" charset="0"/>
              </a:defRPr>
            </a:lvl5pPr>
            <a:lvl6pPr marL="2514600" indent="-228600" algn="l" rtl="0" eaLnBrk="0" fontAlgn="base" hangingPunct="0">
              <a:spcBef>
                <a:spcPct val="20000"/>
              </a:spcBef>
              <a:spcAft>
                <a:spcPct val="0"/>
              </a:spcAft>
              <a:buChar char="»"/>
              <a:defRPr sz="1800">
                <a:solidFill>
                  <a:schemeClr val="tx1"/>
                </a:solidFill>
                <a:latin typeface="Times New Roman" pitchFamily="-109" charset="0"/>
              </a:defRPr>
            </a:lvl6pPr>
            <a:lvl7pPr marL="2971800" indent="-228600" algn="l" rtl="0" eaLnBrk="0" fontAlgn="base" hangingPunct="0">
              <a:spcBef>
                <a:spcPct val="20000"/>
              </a:spcBef>
              <a:spcAft>
                <a:spcPct val="0"/>
              </a:spcAft>
              <a:buChar char="»"/>
              <a:defRPr sz="1800">
                <a:solidFill>
                  <a:schemeClr val="tx1"/>
                </a:solidFill>
                <a:latin typeface="Times New Roman" pitchFamily="-109" charset="0"/>
              </a:defRPr>
            </a:lvl7pPr>
            <a:lvl8pPr marL="3429000" indent="-228600" algn="l" rtl="0" eaLnBrk="0" fontAlgn="base" hangingPunct="0">
              <a:spcBef>
                <a:spcPct val="20000"/>
              </a:spcBef>
              <a:spcAft>
                <a:spcPct val="0"/>
              </a:spcAft>
              <a:buChar char="»"/>
              <a:defRPr sz="1800">
                <a:solidFill>
                  <a:schemeClr val="tx1"/>
                </a:solidFill>
                <a:latin typeface="Times New Roman" pitchFamily="-109" charset="0"/>
              </a:defRPr>
            </a:lvl8pPr>
            <a:lvl9pPr marL="3886200" indent="-228600" algn="l" rtl="0" eaLnBrk="0" fontAlgn="base" hangingPunct="0">
              <a:spcBef>
                <a:spcPct val="20000"/>
              </a:spcBef>
              <a:spcAft>
                <a:spcPct val="0"/>
              </a:spcAft>
              <a:buChar char="»"/>
              <a:defRPr sz="1800">
                <a:solidFill>
                  <a:schemeClr val="tx1"/>
                </a:solidFill>
                <a:latin typeface="Times New Roman" pitchFamily="-109" charset="0"/>
              </a:defRPr>
            </a:lvl9pPr>
          </a:lstStyle>
          <a:p>
            <a:pPr marL="234950" marR="0" lvl="0" indent="-123825" algn="l" defTabSz="914400" rtl="0" eaLnBrk="0" fontAlgn="base" latinLnBrk="0" hangingPunct="0">
              <a:lnSpc>
                <a:spcPct val="85000"/>
              </a:lnSpc>
              <a:spcBef>
                <a:spcPts val="1900"/>
              </a:spcBef>
              <a:spcAft>
                <a:spcPct val="0"/>
              </a:spcAft>
              <a:buClr>
                <a:srgbClr val="000099"/>
              </a:buClr>
              <a:buSzPct val="100000"/>
              <a:buFont typeface="Wingdings" pitchFamily="2" charset="2"/>
              <a:buNone/>
              <a:tabLst/>
              <a:defRPr/>
            </a:pPr>
            <a:r>
              <a:rPr kumimoji="0" lang="en-US" altLang="en-US" sz="2800" b="0" i="1" u="sng" strike="noStrike" kern="0" cap="none" spc="0" normalizeH="0" baseline="0" noProof="0" dirty="0">
                <a:ln>
                  <a:noFill/>
                </a:ln>
                <a:solidFill>
                  <a:srgbClr val="CC0000"/>
                </a:solidFill>
                <a:effectLst/>
                <a:uLnTx/>
                <a:uFillTx/>
                <a:latin typeface="Calibri" panose="020F0502020204030204"/>
                <a:ea typeface="ＭＳ Ｐゴシック" panose="020B0600070205080204" pitchFamily="34" charset="-128"/>
              </a:rPr>
              <a:t>Q</a:t>
            </a:r>
            <a:r>
              <a:rPr kumimoji="0" lang="en-US" altLang="en-US" sz="2800" b="0" i="0" u="none" strike="noStrike" kern="0" cap="none" spc="0" normalizeH="0" baseline="0" noProof="0" dirty="0">
                <a:ln>
                  <a:noFill/>
                </a:ln>
                <a:solidFill>
                  <a:srgbClr val="CC0000"/>
                </a:solidFill>
                <a:effectLst/>
                <a:uLnTx/>
                <a:uFillTx/>
                <a:latin typeface="Calibri" panose="020F0502020204030204"/>
                <a:ea typeface="ＭＳ Ｐゴシック" panose="020B0600070205080204" pitchFamily="34" charset="-128"/>
              </a:rPr>
              <a:t>:</a:t>
            </a:r>
            <a:r>
              <a:rPr kumimoji="0" lang="en-US" altLang="en-US" sz="2800" b="0" i="0"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34" charset="-128"/>
              </a:rPr>
              <a:t> how receiver handles out-of-order segments</a:t>
            </a:r>
          </a:p>
          <a:p>
            <a:pPr marL="635000" marR="0" lvl="1" indent="-285750" algn="l" defTabSz="914400" rtl="0" eaLnBrk="0" fontAlgn="base" latinLnBrk="0" hangingPunct="0">
              <a:lnSpc>
                <a:spcPct val="85000"/>
              </a:lnSpc>
              <a:spcBef>
                <a:spcPct val="20000"/>
              </a:spcBef>
              <a:spcAft>
                <a:spcPct val="0"/>
              </a:spcAft>
              <a:buClr>
                <a:srgbClr val="000099"/>
              </a:buClr>
              <a:buSzTx/>
              <a:buFont typeface="Arial" panose="020B0604020202020204" pitchFamily="34" charset="0"/>
              <a:buChar char="•"/>
              <a:tabLst/>
              <a:defRPr/>
            </a:pPr>
            <a:r>
              <a:rPr kumimoji="0" lang="en-US" altLang="en-US" sz="2800" b="0" i="1" u="sng" strike="noStrike" kern="0" cap="none" spc="0" normalizeH="0" baseline="0" noProof="0" dirty="0">
                <a:ln>
                  <a:noFill/>
                </a:ln>
                <a:solidFill>
                  <a:srgbClr val="C00000"/>
                </a:solidFill>
                <a:effectLst/>
                <a:uLnTx/>
                <a:uFillTx/>
                <a:latin typeface="Calibri" panose="020F0502020204030204"/>
                <a:ea typeface="ＭＳ Ｐゴシック" panose="020B0600070205080204" pitchFamily="34" charset="-128"/>
                <a:cs typeface="+mn-cs"/>
              </a:rPr>
              <a:t>A: </a:t>
            </a:r>
            <a:r>
              <a:rPr kumimoji="0" lang="en-US" altLang="en-US" sz="2800" b="0" i="0"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TCP spec doesn</a:t>
            </a:r>
            <a:r>
              <a:rPr kumimoji="0" lang="en-US" altLang="ja-JP" sz="2800" b="0" i="0"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’t say, - up to implementor</a:t>
            </a:r>
            <a:endParaRPr kumimoji="0" lang="en-US" altLang="en-US" sz="2800" b="0" i="0"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endParaRPr>
          </a:p>
        </p:txBody>
      </p:sp>
      <p:sp>
        <p:nvSpPr>
          <p:cNvPr id="109" name="Slide Number Placeholder 2">
            <a:extLst>
              <a:ext uri="{FF2B5EF4-FFF2-40B4-BE49-F238E27FC236}">
                <a16:creationId xmlns:a16="http://schemas.microsoft.com/office/drawing/2014/main" id="{471D7C94-F1DF-F240-884F-FBFDCBF83554}"/>
              </a:ext>
            </a:extLst>
          </p:cNvPr>
          <p:cNvSpPr>
            <a:spLocks noGrp="1"/>
          </p:cNvSpPr>
          <p:nvPr>
            <p:ph type="sldNum" sz="quarter" idx="4"/>
          </p:nvPr>
        </p:nvSpPr>
        <p:spPr>
          <a:xfrm>
            <a:off x="9219616" y="6443089"/>
            <a:ext cx="2743200" cy="365125"/>
          </a:xfrm>
        </p:spPr>
        <p:txBody>
          <a:bodyPr/>
          <a:lstStyle/>
          <a:p>
            <a:r>
              <a:rPr lang="en-US" dirty="0"/>
              <a:t>Transport Layer: 3-</a:t>
            </a:r>
            <a:fld id="{C4204591-24BD-A542-B9D5-F8D8A88D2FEE}" type="slidenum">
              <a:rPr lang="en-US" smtClean="0"/>
              <a:pPr/>
              <a:t>5</a:t>
            </a:fld>
            <a:endParaRPr lang="en-US" dirty="0"/>
          </a:p>
        </p:txBody>
      </p:sp>
      <p:sp>
        <p:nvSpPr>
          <p:cNvPr id="3" name="TextBox 2">
            <a:extLst>
              <a:ext uri="{FF2B5EF4-FFF2-40B4-BE49-F238E27FC236}">
                <a16:creationId xmlns:a16="http://schemas.microsoft.com/office/drawing/2014/main" id="{37608E04-5B27-592E-F106-A6F9D4EF54ED}"/>
              </a:ext>
            </a:extLst>
          </p:cNvPr>
          <p:cNvSpPr txBox="1"/>
          <p:nvPr/>
        </p:nvSpPr>
        <p:spPr>
          <a:xfrm>
            <a:off x="10159363" y="56151"/>
            <a:ext cx="1959639" cy="523220"/>
          </a:xfrm>
          <a:prstGeom prst="rect">
            <a:avLst/>
          </a:prstGeom>
          <a:ln w="38100"/>
        </p:spPr>
        <p:style>
          <a:lnRef idx="2">
            <a:schemeClr val="accent2">
              <a:shade val="15000"/>
            </a:schemeClr>
          </a:lnRef>
          <a:fillRef idx="1">
            <a:schemeClr val="accent2"/>
          </a:fillRef>
          <a:effectRef idx="0">
            <a:schemeClr val="accent2"/>
          </a:effectRef>
          <a:fontRef idx="minor">
            <a:schemeClr val="lt1"/>
          </a:fontRef>
        </p:style>
        <p:txBody>
          <a:bodyPr wrap="none" rtlCol="0">
            <a:spAutoFit/>
          </a:bodyPr>
          <a:lstStyle/>
          <a:p>
            <a:r>
              <a:rPr lang="en-US" sz="2800" dirty="0"/>
              <a:t>IMPORTANT</a:t>
            </a:r>
            <a:endParaRPr lang="en-SE" sz="2800" dirty="0"/>
          </a:p>
        </p:txBody>
      </p:sp>
    </p:spTree>
    <p:extLst>
      <p:ext uri="{BB962C8B-B14F-4D97-AF65-F5344CB8AC3E}">
        <p14:creationId xmlns:p14="http://schemas.microsoft.com/office/powerpoint/2010/main" val="1655807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05"/>
                                        </p:tgtEl>
                                        <p:attrNameLst>
                                          <p:attrName>style.visibility</p:attrName>
                                        </p:attrNameLst>
                                      </p:cBhvr>
                                      <p:to>
                                        <p:strVal val="visible"/>
                                      </p:to>
                                    </p:set>
                                    <p:animEffect transition="in" filter="dissolve">
                                      <p:cBhvr>
                                        <p:cTn id="7" dur="500"/>
                                        <p:tgtEl>
                                          <p:spTgt spid="30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24"/>
                                        </p:tgtEl>
                                        <p:attrNameLst>
                                          <p:attrName>style.visibility</p:attrName>
                                        </p:attrNameLst>
                                      </p:cBhvr>
                                      <p:to>
                                        <p:strVal val="visible"/>
                                      </p:to>
                                    </p:set>
                                    <p:animEffect transition="in" filter="dissolve">
                                      <p:cBhvr>
                                        <p:cTn id="12" dur="500"/>
                                        <p:tgtEl>
                                          <p:spTgt spid="224"/>
                                        </p:tgtEl>
                                      </p:cBhvr>
                                    </p:animEffect>
                                  </p:childTnLst>
                                </p:cTn>
                              </p:par>
                              <p:par>
                                <p:cTn id="13" presetID="9" presetClass="entr" presetSubtype="0" fill="hold" nodeType="withEffect">
                                  <p:stCondLst>
                                    <p:cond delay="0"/>
                                  </p:stCondLst>
                                  <p:childTnLst>
                                    <p:set>
                                      <p:cBhvr>
                                        <p:cTn id="14" dur="1" fill="hold">
                                          <p:stCondLst>
                                            <p:cond delay="0"/>
                                          </p:stCondLst>
                                        </p:cTn>
                                        <p:tgtEl>
                                          <p:spTgt spid="245"/>
                                        </p:tgtEl>
                                        <p:attrNameLst>
                                          <p:attrName>style.visibility</p:attrName>
                                        </p:attrNameLst>
                                      </p:cBhvr>
                                      <p:to>
                                        <p:strVal val="visible"/>
                                      </p:to>
                                    </p:set>
                                    <p:animEffect transition="in" filter="dissolve">
                                      <p:cBhvr>
                                        <p:cTn id="15" dur="500"/>
                                        <p:tgtEl>
                                          <p:spTgt spid="245"/>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07"/>
                                        </p:tgtEl>
                                        <p:attrNameLst>
                                          <p:attrName>style.visibility</p:attrName>
                                        </p:attrNameLst>
                                      </p:cBhvr>
                                      <p:to>
                                        <p:strVal val="visible"/>
                                      </p:to>
                                    </p:set>
                                    <p:animEffect transition="in" filter="dissolve">
                                      <p:cBhvr>
                                        <p:cTn id="18" dur="500"/>
                                        <p:tgtEl>
                                          <p:spTgt spid="107"/>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108"/>
                                        </p:tgtEl>
                                        <p:attrNameLst>
                                          <p:attrName>style.visibility</p:attrName>
                                        </p:attrNameLst>
                                      </p:cBhvr>
                                      <p:to>
                                        <p:strVal val="visible"/>
                                      </p:to>
                                    </p:set>
                                    <p:animEffect transition="in" filter="dissolve">
                                      <p:cBhvr>
                                        <p:cTn id="23"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 grpId="0"/>
      <p:bldP spid="10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8690" y="289325"/>
            <a:ext cx="11393310" cy="894622"/>
          </a:xfrm>
        </p:spPr>
        <p:txBody>
          <a:bodyPr>
            <a:normAutofit/>
          </a:bodyPr>
          <a:lstStyle/>
          <a:p>
            <a:r>
              <a:rPr lang="en-US" sz="4800" dirty="0"/>
              <a:t>TCP round trip time, timeout</a:t>
            </a:r>
            <a:endParaRPr lang="en-US" sz="4400" b="0" dirty="0"/>
          </a:p>
        </p:txBody>
      </p:sp>
      <p:sp>
        <p:nvSpPr>
          <p:cNvPr id="29" name="Rectangle 1027">
            <a:extLst>
              <a:ext uri="{FF2B5EF4-FFF2-40B4-BE49-F238E27FC236}">
                <a16:creationId xmlns:a16="http://schemas.microsoft.com/office/drawing/2014/main" id="{E2121436-377D-9943-817E-B014539AAB14}"/>
              </a:ext>
            </a:extLst>
          </p:cNvPr>
          <p:cNvSpPr txBox="1">
            <a:spLocks noChangeArrowheads="1"/>
          </p:cNvSpPr>
          <p:nvPr/>
        </p:nvSpPr>
        <p:spPr>
          <a:xfrm>
            <a:off x="673789" y="1393136"/>
            <a:ext cx="5213444" cy="4648200"/>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2425" marR="0" lvl="0" indent="-222250" algn="l" defTabSz="914400" rtl="0" eaLnBrk="1" fontAlgn="auto" latinLnBrk="0" hangingPunct="1">
              <a:lnSpc>
                <a:spcPct val="90000"/>
              </a:lnSpc>
              <a:spcBef>
                <a:spcPts val="1000"/>
              </a:spcBef>
              <a:spcAft>
                <a:spcPts val="0"/>
              </a:spcAft>
              <a:buClr>
                <a:srgbClr val="0000A3"/>
              </a:buClr>
              <a:buSzTx/>
              <a:buFont typeface="Wingdings" charset="0"/>
              <a:buNone/>
              <a:tabLst/>
              <a:defRPr/>
            </a:pPr>
            <a:r>
              <a:rPr kumimoji="0" lang="en-US" sz="3200" b="0" i="1" u="sng" strike="noStrike" kern="1200" cap="none" spc="0" normalizeH="0" baseline="0" noProof="0" dirty="0">
                <a:ln>
                  <a:noFill/>
                </a:ln>
                <a:solidFill>
                  <a:srgbClr val="C00000"/>
                </a:solidFill>
                <a:effectLst/>
                <a:uLnTx/>
                <a:uFillTx/>
                <a:latin typeface="Calibri" panose="020F0502020204030204"/>
                <a:ea typeface="+mn-ea"/>
                <a:cs typeface="+mn-cs"/>
              </a:rPr>
              <a:t>Q:</a:t>
            </a:r>
            <a:r>
              <a:rPr kumimoji="0" lang="en-US" sz="3200" b="0" i="1" u="none" strike="noStrike" kern="1200" cap="none" spc="0" normalizeH="0" baseline="0" noProof="0" dirty="0">
                <a:ln>
                  <a:noFill/>
                </a:ln>
                <a:solidFill>
                  <a:srgbClr val="C00000"/>
                </a:solidFill>
                <a:effectLst/>
                <a:uLnTx/>
                <a:uFillTx/>
                <a:latin typeface="Calibri" panose="020F0502020204030204"/>
                <a:ea typeface="+mn-ea"/>
                <a:cs typeface="+mn-cs"/>
              </a:rPr>
              <a:t> </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how to set TCP timeout value?</a:t>
            </a:r>
          </a:p>
          <a:p>
            <a:pPr marL="352425" marR="0" lvl="0" indent="-222250" algn="l" defTabSz="914400" rtl="0" eaLnBrk="1" fontAlgn="auto" latinLnBrk="0" hangingPunct="1">
              <a:lnSpc>
                <a:spcPct val="90000"/>
              </a:lnSpc>
              <a:spcBef>
                <a:spcPts val="1000"/>
              </a:spcBef>
              <a:spcAft>
                <a:spcPts val="0"/>
              </a:spcAft>
              <a:buClr>
                <a:srgbClr val="0000A3"/>
              </a:buClr>
              <a:buSzTx/>
              <a:buFont typeface="Wingdings" charset="2"/>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longer than RTT, but RTT varies!</a:t>
            </a:r>
          </a:p>
          <a:p>
            <a:pPr marL="352425" marR="0" lvl="0" indent="-222250" algn="l" defTabSz="914400" rtl="0" eaLnBrk="1" fontAlgn="auto" latinLnBrk="0" hangingPunct="1">
              <a:lnSpc>
                <a:spcPct val="90000"/>
              </a:lnSpc>
              <a:spcBef>
                <a:spcPts val="1000"/>
              </a:spcBef>
              <a:spcAft>
                <a:spcPts val="0"/>
              </a:spcAft>
              <a:buClr>
                <a:srgbClr val="0000A3"/>
              </a:buClr>
              <a:buSzTx/>
              <a:buFont typeface="Wingdings" charset="2"/>
              <a:buChar char="§"/>
              <a:tabLst/>
              <a:defRPr/>
            </a:pPr>
            <a:r>
              <a:rPr kumimoji="0" lang="en-US" sz="2800" b="0" i="1" u="none" strike="noStrike" kern="1200" cap="none" spc="0" normalizeH="0" baseline="0" noProof="0" dirty="0">
                <a:ln>
                  <a:noFill/>
                </a:ln>
                <a:solidFill>
                  <a:srgbClr val="C00000"/>
                </a:solidFill>
                <a:effectLst/>
                <a:uLnTx/>
                <a:uFillTx/>
                <a:latin typeface="Calibri" panose="020F0502020204030204"/>
                <a:ea typeface="+mn-ea"/>
                <a:cs typeface="+mn-cs"/>
              </a:rPr>
              <a:t>too short:</a:t>
            </a:r>
            <a:r>
              <a:rPr kumimoji="0" lang="en-US" sz="2800" b="0" i="0" u="none" strike="noStrike" kern="1200" cap="none" spc="0" normalizeH="0" baseline="0" noProof="0" dirty="0">
                <a:ln>
                  <a:noFill/>
                </a:ln>
                <a:solidFill>
                  <a:srgbClr val="C00000"/>
                </a:solidFill>
                <a:effectLst/>
                <a:uLnTx/>
                <a:uFillTx/>
                <a:latin typeface="Calibri" panose="020F0502020204030204"/>
                <a:ea typeface="+mn-ea"/>
                <a:cs typeface="+mn-cs"/>
              </a:rPr>
              <a:t> </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premature timeout, unnecessary retransmissions</a:t>
            </a:r>
          </a:p>
          <a:p>
            <a:pPr marL="352425" marR="0" lvl="0" indent="-222250" algn="l" defTabSz="914400" rtl="0" eaLnBrk="1" fontAlgn="auto" latinLnBrk="0" hangingPunct="1">
              <a:lnSpc>
                <a:spcPct val="90000"/>
              </a:lnSpc>
              <a:spcBef>
                <a:spcPts val="1000"/>
              </a:spcBef>
              <a:spcAft>
                <a:spcPts val="0"/>
              </a:spcAft>
              <a:buClr>
                <a:srgbClr val="0000A3"/>
              </a:buClr>
              <a:buSzTx/>
              <a:buFont typeface="Wingdings" charset="2"/>
              <a:buChar char="§"/>
              <a:tabLst/>
              <a:defRPr/>
            </a:pPr>
            <a:r>
              <a:rPr kumimoji="0" lang="en-US" sz="2800" b="0" i="1" u="none" strike="noStrike" kern="1200" cap="none" spc="0" normalizeH="0" baseline="0" noProof="0" dirty="0">
                <a:ln>
                  <a:noFill/>
                </a:ln>
                <a:solidFill>
                  <a:srgbClr val="C00000"/>
                </a:solidFill>
                <a:effectLst/>
                <a:uLnTx/>
                <a:uFillTx/>
                <a:latin typeface="Calibri" panose="020F0502020204030204"/>
                <a:ea typeface="+mn-ea"/>
                <a:cs typeface="+mn-cs"/>
              </a:rPr>
              <a:t>too long:</a:t>
            </a:r>
            <a:r>
              <a:rPr kumimoji="0" lang="en-US" sz="2800" b="0" i="0" u="none" strike="noStrike" kern="1200" cap="none" spc="0" normalizeH="0" baseline="0" noProof="0" dirty="0">
                <a:ln>
                  <a:noFill/>
                </a:ln>
                <a:solidFill>
                  <a:srgbClr val="C00000"/>
                </a:solidFill>
                <a:effectLst/>
                <a:uLnTx/>
                <a:uFillTx/>
                <a:latin typeface="Calibri" panose="020F0502020204030204"/>
                <a:ea typeface="+mn-ea"/>
                <a:cs typeface="+mn-cs"/>
              </a:rPr>
              <a:t> </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slow reaction to segment loss</a:t>
            </a:r>
          </a:p>
        </p:txBody>
      </p:sp>
      <p:sp>
        <p:nvSpPr>
          <p:cNvPr id="30" name="Rectangle 1028">
            <a:extLst>
              <a:ext uri="{FF2B5EF4-FFF2-40B4-BE49-F238E27FC236}">
                <a16:creationId xmlns:a16="http://schemas.microsoft.com/office/drawing/2014/main" id="{EBDCCB72-DE33-3D44-BBEA-E4C6F08C3D8E}"/>
              </a:ext>
            </a:extLst>
          </p:cNvPr>
          <p:cNvSpPr txBox="1">
            <a:spLocks noChangeArrowheads="1"/>
          </p:cNvSpPr>
          <p:nvPr/>
        </p:nvSpPr>
        <p:spPr>
          <a:xfrm>
            <a:off x="6258838" y="1393136"/>
            <a:ext cx="5565913" cy="4648200"/>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2425" marR="0" lvl="0" indent="-222250" algn="l" defTabSz="914400" rtl="0" eaLnBrk="1" fontAlgn="auto" latinLnBrk="0" hangingPunct="1">
              <a:lnSpc>
                <a:spcPct val="90000"/>
              </a:lnSpc>
              <a:spcBef>
                <a:spcPts val="1000"/>
              </a:spcBef>
              <a:spcAft>
                <a:spcPts val="0"/>
              </a:spcAft>
              <a:buClr>
                <a:srgbClr val="0000A3"/>
              </a:buClr>
              <a:buSzTx/>
              <a:buFont typeface="Wingdings" pitchFamily="2" charset="2"/>
              <a:buNone/>
              <a:tabLst/>
              <a:defRPr/>
            </a:pPr>
            <a:r>
              <a:rPr kumimoji="0" lang="en-US" altLang="en-US" sz="3200" b="0" i="1" u="sng" strike="noStrike" kern="1200" cap="none" spc="0" normalizeH="0" baseline="0" noProof="0" dirty="0">
                <a:ln>
                  <a:noFill/>
                </a:ln>
                <a:solidFill>
                  <a:srgbClr val="C00000"/>
                </a:solidFill>
                <a:effectLst/>
                <a:uLnTx/>
                <a:uFillTx/>
                <a:latin typeface="Calibri" panose="020F0502020204030204"/>
                <a:ea typeface="ＭＳ Ｐゴシック" panose="020B0600070205080204" pitchFamily="34" charset="-128"/>
                <a:cs typeface="+mn-cs"/>
              </a:rPr>
              <a:t>Q</a:t>
            </a:r>
            <a:r>
              <a:rPr kumimoji="0" lang="en-US" altLang="en-US" sz="3200" b="0" i="0" u="sng" strike="noStrike" kern="1200" cap="none" spc="0" normalizeH="0" baseline="0" noProof="0" dirty="0">
                <a:ln>
                  <a:noFill/>
                </a:ln>
                <a:solidFill>
                  <a:srgbClr val="C00000"/>
                </a:solidFill>
                <a:effectLst/>
                <a:uLnTx/>
                <a:uFillTx/>
                <a:latin typeface="Calibri" panose="020F0502020204030204"/>
                <a:ea typeface="ＭＳ Ｐゴシック" panose="020B0600070205080204" pitchFamily="34" charset="-128"/>
                <a:cs typeface="+mn-cs"/>
              </a:rPr>
              <a:t>:</a:t>
            </a:r>
            <a:r>
              <a:rPr kumimoji="0" lang="en-US" altLang="en-US" sz="3200" b="0" i="0" u="none" strike="noStrike" kern="1200" cap="none" spc="0" normalizeH="0" baseline="0" noProof="0" dirty="0">
                <a:ln>
                  <a:noFill/>
                </a:ln>
                <a:solidFill>
                  <a:srgbClr val="C00000"/>
                </a:solidFill>
                <a:effectLst/>
                <a:uLnTx/>
                <a:uFillTx/>
                <a:latin typeface="Calibri" panose="020F0502020204030204"/>
                <a:ea typeface="ＭＳ Ｐゴシック" panose="020B0600070205080204" pitchFamily="34" charset="-128"/>
                <a:cs typeface="+mn-cs"/>
              </a:rPr>
              <a:t> </a:t>
            </a:r>
            <a:r>
              <a:rPr kumimoji="0" lang="en-US" altLang="en-US" sz="3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how to estimate RTT?</a:t>
            </a:r>
          </a:p>
          <a:p>
            <a:pPr marL="352425" marR="0" lvl="0" indent="-222250" algn="l" defTabSz="914400" rtl="0" eaLnBrk="1" fontAlgn="auto" latinLnBrk="0" hangingPunct="1">
              <a:lnSpc>
                <a:spcPct val="90000"/>
              </a:lnSpc>
              <a:spcBef>
                <a:spcPts val="600"/>
              </a:spcBef>
              <a:spcAft>
                <a:spcPts val="0"/>
              </a:spcAft>
              <a:buClr>
                <a:srgbClr val="0000A3"/>
              </a:buClr>
              <a:buSzTx/>
              <a:buFont typeface="Wingdings" pitchFamily="2" charset="2"/>
              <a:buChar char="§"/>
              <a:tabLst/>
              <a:defRPr/>
            </a:pPr>
            <a:r>
              <a:rPr kumimoji="0" lang="en-US" altLang="en-US" sz="2800" b="0" i="0" u="none" strike="noStrike" kern="1200" cap="none" spc="0" normalizeH="0" baseline="0" noProof="0" dirty="0">
                <a:ln>
                  <a:noFill/>
                </a:ln>
                <a:solidFill>
                  <a:srgbClr val="000099"/>
                </a:solidFill>
                <a:effectLst/>
                <a:uLnTx/>
                <a:uFillTx/>
                <a:latin typeface="Courier New" panose="02070309020205020404" pitchFamily="49" charset="0"/>
                <a:ea typeface="ＭＳ Ｐゴシック" panose="020B0600070205080204" pitchFamily="34" charset="-128"/>
                <a:cs typeface="Courier New" panose="02070309020205020404" pitchFamily="49" charset="0"/>
              </a:rPr>
              <a:t>SampleRTT:</a:t>
            </a: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measured time from segment transmission until ACK receipt</a:t>
            </a:r>
          </a:p>
          <a:p>
            <a:pPr marL="695325" marR="0" lvl="1" indent="-231775" algn="l" defTabSz="914400" rtl="0" eaLnBrk="1" fontAlgn="auto" latinLnBrk="0" hangingPunct="1">
              <a:lnSpc>
                <a:spcPct val="90000"/>
              </a:lnSpc>
              <a:spcBef>
                <a:spcPts val="600"/>
              </a:spcBef>
              <a:spcAft>
                <a:spcPts val="0"/>
              </a:spcAft>
              <a:buClr>
                <a:srgbClr val="0000A8"/>
              </a:buClr>
              <a:buSzTx/>
              <a:buFont typeface="Arial" panose="020B0604020202020204" pitchFamily="34" charset="0"/>
              <a:buChar char="•"/>
              <a:tabLst/>
              <a:defRPr/>
            </a:pPr>
            <a:r>
              <a:rPr kumimoji="0" lang="en-US" altLang="en-US"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ignore retransmissions</a:t>
            </a:r>
          </a:p>
          <a:p>
            <a:pPr marL="352425" marR="0" lvl="0" indent="-222250" algn="l" defTabSz="914400" rtl="0" eaLnBrk="1" fontAlgn="auto" latinLnBrk="0" hangingPunct="1">
              <a:lnSpc>
                <a:spcPct val="90000"/>
              </a:lnSpc>
              <a:spcBef>
                <a:spcPts val="600"/>
              </a:spcBef>
              <a:spcAft>
                <a:spcPts val="0"/>
              </a:spcAft>
              <a:buClr>
                <a:srgbClr val="0000A3"/>
              </a:buClr>
              <a:buSzTx/>
              <a:buFont typeface="Wingdings" pitchFamily="2" charset="2"/>
              <a:buChar char="§"/>
              <a:tabLst/>
              <a:defRPr/>
            </a:pPr>
            <a:r>
              <a:rPr kumimoji="0" lang="en-US" altLang="en-US" sz="2800" b="0" i="0" u="none" strike="noStrike" kern="1200" cap="none" spc="0" normalizeH="0" baseline="0" noProof="0" dirty="0">
                <a:ln>
                  <a:noFill/>
                </a:ln>
                <a:solidFill>
                  <a:srgbClr val="0000A3"/>
                </a:solidFill>
                <a:effectLst/>
                <a:uLnTx/>
                <a:uFillTx/>
                <a:latin typeface="Courier New" panose="02070309020205020404" pitchFamily="49" charset="0"/>
                <a:ea typeface="ＭＳ Ｐゴシック" panose="020B0600070205080204" pitchFamily="34" charset="-128"/>
                <a:cs typeface="Courier New" panose="02070309020205020404" pitchFamily="49" charset="0"/>
              </a:rPr>
              <a:t>SampleRTT</a:t>
            </a:r>
            <a:r>
              <a:rPr kumimoji="0" lang="en-US" altLang="en-US" sz="2800" b="0" i="0" u="none" strike="noStrike" kern="1200" cap="none" spc="0" normalizeH="0" baseline="0" noProof="0" dirty="0">
                <a:ln>
                  <a:noFill/>
                </a:ln>
                <a:solidFill>
                  <a:srgbClr val="0000A8"/>
                </a:solidFill>
                <a:effectLst/>
                <a:uLnTx/>
                <a:uFillTx/>
                <a:latin typeface="Courier New" panose="02070309020205020404" pitchFamily="49" charset="0"/>
                <a:ea typeface="ＭＳ Ｐゴシック" panose="020B0600070205080204" pitchFamily="34" charset="-128"/>
                <a:cs typeface="Courier New" panose="02070309020205020404" pitchFamily="49" charset="0"/>
              </a:rPr>
              <a:t> </a:t>
            </a: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will vary, want estimated RTT “</a:t>
            </a:r>
            <a:r>
              <a:rPr kumimoji="0" lang="en-US" altLang="ja-JP"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smoother</a:t>
            </a:r>
            <a:r>
              <a:rPr kumimoji="0" lang="en-US" altLang="ja-JP"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a:t>
            </a:r>
            <a:endParaRPr kumimoji="0" lang="en-US" altLang="ja-JP"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endParaRPr>
          </a:p>
          <a:p>
            <a:pPr marL="695325" marR="0" lvl="1" indent="-231775" algn="l" defTabSz="914400" rtl="0" eaLnBrk="1" fontAlgn="auto" latinLnBrk="0" hangingPunct="1">
              <a:lnSpc>
                <a:spcPct val="90000"/>
              </a:lnSpc>
              <a:spcBef>
                <a:spcPts val="600"/>
              </a:spcBef>
              <a:spcAft>
                <a:spcPts val="0"/>
              </a:spcAft>
              <a:buClr>
                <a:srgbClr val="0000A8"/>
              </a:buClr>
              <a:buSzTx/>
              <a:buFont typeface="Arial" panose="020B0604020202020204" pitchFamily="34" charset="0"/>
              <a:buChar char="•"/>
              <a:tabLst/>
              <a:defRPr/>
            </a:pPr>
            <a:r>
              <a:rPr kumimoji="0" lang="en-US" altLang="en-US"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average several </a:t>
            </a:r>
            <a:r>
              <a:rPr kumimoji="0" lang="en-US" altLang="en-US" sz="2400" b="0" i="1"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recent</a:t>
            </a:r>
            <a:r>
              <a:rPr kumimoji="0" lang="en-US" altLang="en-US"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 measurements, not just current </a:t>
            </a:r>
            <a:r>
              <a:rPr kumimoji="0" lang="en-US" altLang="en-US" sz="2400" b="0" i="0" u="none" strike="noStrike" kern="1200" cap="none" spc="0" normalizeH="0" baseline="0" noProof="0" dirty="0">
                <a:ln>
                  <a:noFill/>
                </a:ln>
                <a:solidFill>
                  <a:srgbClr val="0000A3"/>
                </a:solidFill>
                <a:effectLst/>
                <a:uLnTx/>
                <a:uFillTx/>
                <a:latin typeface="Courier New" panose="02070309020205020404" pitchFamily="49" charset="0"/>
                <a:ea typeface="ＭＳ Ｐゴシック" panose="020B0600070205080204" pitchFamily="34" charset="-128"/>
                <a:cs typeface="Courier New" panose="02070309020205020404" pitchFamily="49" charset="0"/>
              </a:rPr>
              <a:t>SampleRTT</a:t>
            </a:r>
          </a:p>
        </p:txBody>
      </p:sp>
      <p:sp>
        <p:nvSpPr>
          <p:cNvPr id="5" name="Slide Number Placeholder 2">
            <a:extLst>
              <a:ext uri="{FF2B5EF4-FFF2-40B4-BE49-F238E27FC236}">
                <a16:creationId xmlns:a16="http://schemas.microsoft.com/office/drawing/2014/main" id="{969C69A2-4389-474B-8FF4-E0D66DDE428E}"/>
              </a:ext>
            </a:extLst>
          </p:cNvPr>
          <p:cNvSpPr>
            <a:spLocks noGrp="1"/>
          </p:cNvSpPr>
          <p:nvPr>
            <p:ph type="sldNum" sz="quarter" idx="4"/>
          </p:nvPr>
        </p:nvSpPr>
        <p:spPr>
          <a:xfrm>
            <a:off x="9219616" y="6443089"/>
            <a:ext cx="2743200" cy="365125"/>
          </a:xfrm>
        </p:spPr>
        <p:txBody>
          <a:bodyPr/>
          <a:lstStyle/>
          <a:p>
            <a:r>
              <a:rPr lang="en-US" dirty="0"/>
              <a:t>Transport Layer: 3-</a:t>
            </a:r>
            <a:fld id="{C4204591-24BD-A542-B9D5-F8D8A88D2FEE}" type="slidenum">
              <a:rPr lang="en-US" smtClean="0"/>
              <a:pPr/>
              <a:t>6</a:t>
            </a:fld>
            <a:endParaRPr lang="en-US" dirty="0"/>
          </a:p>
        </p:txBody>
      </p:sp>
    </p:spTree>
    <p:extLst>
      <p:ext uri="{BB962C8B-B14F-4D97-AF65-F5344CB8AC3E}">
        <p14:creationId xmlns:p14="http://schemas.microsoft.com/office/powerpoint/2010/main" val="4149900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dissolve">
                                      <p:cBhvr>
                                        <p:cTn id="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ectangle 41">
            <a:extLst>
              <a:ext uri="{FF2B5EF4-FFF2-40B4-BE49-F238E27FC236}">
                <a16:creationId xmlns:a16="http://schemas.microsoft.com/office/drawing/2014/main" id="{3F844AE2-7CBB-B241-ABD8-7F7D48828D4B}"/>
              </a:ext>
            </a:extLst>
          </p:cNvPr>
          <p:cNvSpPr/>
          <p:nvPr/>
        </p:nvSpPr>
        <p:spPr>
          <a:xfrm>
            <a:off x="876300" y="1261543"/>
            <a:ext cx="8974869" cy="461665"/>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8690" y="289325"/>
            <a:ext cx="11393310" cy="894622"/>
          </a:xfrm>
        </p:spPr>
        <p:txBody>
          <a:bodyPr>
            <a:normAutofit/>
          </a:bodyPr>
          <a:lstStyle/>
          <a:p>
            <a:r>
              <a:rPr lang="en-US" sz="4800" dirty="0"/>
              <a:t>TCP round trip time, timeout</a:t>
            </a:r>
            <a:endParaRPr lang="en-US" sz="4400" b="0" dirty="0"/>
          </a:p>
        </p:txBody>
      </p:sp>
      <p:sp>
        <p:nvSpPr>
          <p:cNvPr id="28" name="Text Box 3">
            <a:extLst>
              <a:ext uri="{FF2B5EF4-FFF2-40B4-BE49-F238E27FC236}">
                <a16:creationId xmlns:a16="http://schemas.microsoft.com/office/drawing/2014/main" id="{6466E19A-B1DF-1A42-B002-F49CA04A4C03}"/>
              </a:ext>
            </a:extLst>
          </p:cNvPr>
          <p:cNvSpPr txBox="1">
            <a:spLocks noChangeArrowheads="1"/>
          </p:cNvSpPr>
          <p:nvPr/>
        </p:nvSpPr>
        <p:spPr bwMode="auto">
          <a:xfrm>
            <a:off x="876300" y="1246817"/>
            <a:ext cx="9052479" cy="46166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ourier New" charset="0"/>
                <a:ea typeface="ＭＳ Ｐゴシック" charset="0"/>
                <a:cs typeface="+mn-cs"/>
              </a:rPr>
              <a:t>EstimatedRTT = (1- </a:t>
            </a:r>
            <a:r>
              <a:rPr kumimoji="0" lang="en-US" sz="2400" b="1" i="0" u="none" strike="noStrike" kern="1200" cap="none" spc="0" normalizeH="0" baseline="0" noProof="0" dirty="0">
                <a:ln>
                  <a:noFill/>
                </a:ln>
                <a:solidFill>
                  <a:srgbClr val="000000"/>
                </a:solidFill>
                <a:effectLst/>
                <a:uLnTx/>
                <a:uFillTx/>
                <a:latin typeface="Courier New" charset="0"/>
                <a:ea typeface="ＭＳ Ｐゴシック" charset="0"/>
                <a:cs typeface="+mn-cs"/>
                <a:sym typeface="Symbol" charset="0"/>
              </a:rPr>
              <a:t></a:t>
            </a:r>
            <a:r>
              <a:rPr kumimoji="0" lang="en-US" sz="2400" b="1" i="0" u="none" strike="noStrike" kern="1200" cap="none" spc="0" normalizeH="0" baseline="0" noProof="0" dirty="0">
                <a:ln>
                  <a:noFill/>
                </a:ln>
                <a:solidFill>
                  <a:srgbClr val="000000"/>
                </a:solidFill>
                <a:effectLst/>
                <a:uLnTx/>
                <a:uFillTx/>
                <a:latin typeface="Courier New" charset="0"/>
                <a:ea typeface="ＭＳ Ｐゴシック" charset="0"/>
                <a:cs typeface="+mn-cs"/>
              </a:rPr>
              <a:t>)*EstimatedRTT + </a:t>
            </a:r>
            <a:r>
              <a:rPr kumimoji="0" lang="en-US" sz="2400" b="1" i="0" u="none" strike="noStrike" kern="1200" cap="none" spc="0" normalizeH="0" baseline="0" noProof="0" dirty="0">
                <a:ln>
                  <a:noFill/>
                </a:ln>
                <a:solidFill>
                  <a:srgbClr val="000000"/>
                </a:solidFill>
                <a:effectLst/>
                <a:uLnTx/>
                <a:uFillTx/>
                <a:latin typeface="Courier New" charset="0"/>
                <a:ea typeface="ＭＳ Ｐゴシック" charset="0"/>
                <a:cs typeface="+mn-cs"/>
                <a:sym typeface="Symbol" charset="0"/>
              </a:rPr>
              <a:t></a:t>
            </a:r>
            <a:r>
              <a:rPr kumimoji="0" lang="en-US" sz="2400" b="1" i="0" u="none" strike="noStrike" kern="1200" cap="none" spc="0" normalizeH="0" baseline="0" noProof="0" dirty="0">
                <a:ln>
                  <a:noFill/>
                </a:ln>
                <a:solidFill>
                  <a:srgbClr val="000000"/>
                </a:solidFill>
                <a:effectLst/>
                <a:uLnTx/>
                <a:uFillTx/>
                <a:latin typeface="Courier New" charset="0"/>
                <a:ea typeface="ＭＳ Ｐゴシック" charset="0"/>
                <a:cs typeface="+mn-cs"/>
              </a:rPr>
              <a:t>*SampleRTT</a:t>
            </a:r>
          </a:p>
        </p:txBody>
      </p:sp>
      <p:sp>
        <p:nvSpPr>
          <p:cNvPr id="31" name="Rectangle 4">
            <a:extLst>
              <a:ext uri="{FF2B5EF4-FFF2-40B4-BE49-F238E27FC236}">
                <a16:creationId xmlns:a16="http://schemas.microsoft.com/office/drawing/2014/main" id="{4A4474B4-4EC5-0C4B-8B43-3433BA1CD706}"/>
              </a:ext>
            </a:extLst>
          </p:cNvPr>
          <p:cNvSpPr>
            <a:spLocks noChangeArrowheads="1"/>
          </p:cNvSpPr>
          <p:nvPr/>
        </p:nvSpPr>
        <p:spPr bwMode="auto">
          <a:xfrm>
            <a:off x="951602" y="1857328"/>
            <a:ext cx="7067550" cy="142449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marL="292100" marR="0" lvl="0" indent="-292100" algn="l" defTabSz="914400" rtl="0" eaLnBrk="0" fontAlgn="base" latinLnBrk="0" hangingPunct="0">
              <a:lnSpc>
                <a:spcPct val="85000"/>
              </a:lnSpc>
              <a:spcBef>
                <a:spcPct val="20000"/>
              </a:spcBef>
              <a:spcAft>
                <a:spcPct val="0"/>
              </a:spcAft>
              <a:buClr>
                <a:srgbClr val="000099"/>
              </a:buClr>
              <a:buSzPct val="100000"/>
              <a:buFont typeface="Wingdings" charset="2"/>
              <a:buChar char="§"/>
              <a:tabLst/>
              <a:defRPr/>
            </a:pPr>
            <a:r>
              <a:rPr kumimoji="0" lang="en-US" sz="2400" b="0" i="0" u="sng" strike="noStrike" kern="1200" cap="none" spc="0" normalizeH="0" baseline="0" noProof="0" dirty="0">
                <a:ln>
                  <a:noFill/>
                </a:ln>
                <a:solidFill>
                  <a:srgbClr val="000000"/>
                </a:solidFill>
                <a:effectLst/>
                <a:uLnTx/>
                <a:uFillTx/>
                <a:latin typeface="Calibri" panose="020F0502020204030204"/>
                <a:ea typeface="ＭＳ Ｐゴシック" charset="0"/>
                <a:cs typeface="+mn-cs"/>
              </a:rPr>
              <a:t>e</a:t>
            </a:r>
            <a:r>
              <a:rPr kumimoji="0" lang="en-US" sz="2400" b="0" i="0" u="none" strike="noStrike" kern="1200" cap="none" spc="0" normalizeH="0" baseline="0" noProof="0" dirty="0">
                <a:ln>
                  <a:noFill/>
                </a:ln>
                <a:solidFill>
                  <a:srgbClr val="000000"/>
                </a:solidFill>
                <a:effectLst/>
                <a:uLnTx/>
                <a:uFillTx/>
                <a:latin typeface="Calibri" panose="020F0502020204030204"/>
                <a:ea typeface="ＭＳ Ｐゴシック" charset="0"/>
                <a:cs typeface="+mn-cs"/>
              </a:rPr>
              <a:t>xponential </a:t>
            </a:r>
            <a:r>
              <a:rPr kumimoji="0" lang="en-US" sz="2400" b="0" i="0" u="sng" strike="noStrike" kern="1200" cap="none" spc="0" normalizeH="0" baseline="0" noProof="0" dirty="0">
                <a:ln>
                  <a:noFill/>
                </a:ln>
                <a:solidFill>
                  <a:srgbClr val="000000"/>
                </a:solidFill>
                <a:effectLst/>
                <a:uLnTx/>
                <a:uFillTx/>
                <a:latin typeface="Calibri" panose="020F0502020204030204"/>
                <a:ea typeface="ＭＳ Ｐゴシック" charset="0"/>
                <a:cs typeface="+mn-cs"/>
              </a:rPr>
              <a:t>w</a:t>
            </a:r>
            <a:r>
              <a:rPr kumimoji="0" lang="en-US" sz="2400" b="0" i="0" u="none" strike="noStrike" kern="1200" cap="none" spc="0" normalizeH="0" baseline="0" noProof="0" dirty="0">
                <a:ln>
                  <a:noFill/>
                </a:ln>
                <a:solidFill>
                  <a:srgbClr val="000000"/>
                </a:solidFill>
                <a:effectLst/>
                <a:uLnTx/>
                <a:uFillTx/>
                <a:latin typeface="Calibri" panose="020F0502020204030204"/>
                <a:ea typeface="ＭＳ Ｐゴシック" charset="0"/>
                <a:cs typeface="+mn-cs"/>
              </a:rPr>
              <a:t>eighted </a:t>
            </a:r>
            <a:r>
              <a:rPr kumimoji="0" lang="en-US" sz="2400" b="0" i="0" u="sng" strike="noStrike" kern="1200" cap="none" spc="0" normalizeH="0" baseline="0" noProof="0" dirty="0">
                <a:ln>
                  <a:noFill/>
                </a:ln>
                <a:solidFill>
                  <a:srgbClr val="000000"/>
                </a:solidFill>
                <a:effectLst/>
                <a:uLnTx/>
                <a:uFillTx/>
                <a:latin typeface="Calibri" panose="020F0502020204030204"/>
                <a:ea typeface="ＭＳ Ｐゴシック" charset="0"/>
                <a:cs typeface="+mn-cs"/>
              </a:rPr>
              <a:t>m</a:t>
            </a:r>
            <a:r>
              <a:rPr kumimoji="0" lang="en-US" sz="2400" b="0" i="0" u="none" strike="noStrike" kern="1200" cap="none" spc="0" normalizeH="0" baseline="0" noProof="0" dirty="0">
                <a:ln>
                  <a:noFill/>
                </a:ln>
                <a:solidFill>
                  <a:srgbClr val="000000"/>
                </a:solidFill>
                <a:effectLst/>
                <a:uLnTx/>
                <a:uFillTx/>
                <a:latin typeface="Calibri" panose="020F0502020204030204"/>
                <a:ea typeface="ＭＳ Ｐゴシック" charset="0"/>
                <a:cs typeface="+mn-cs"/>
              </a:rPr>
              <a:t>oving </a:t>
            </a:r>
            <a:r>
              <a:rPr kumimoji="0" lang="en-US" sz="2400" b="0" i="0" u="sng" strike="noStrike" kern="1200" cap="none" spc="0" normalizeH="0" baseline="0" noProof="0" dirty="0">
                <a:ln>
                  <a:noFill/>
                </a:ln>
                <a:solidFill>
                  <a:srgbClr val="000000"/>
                </a:solidFill>
                <a:effectLst/>
                <a:uLnTx/>
                <a:uFillTx/>
                <a:latin typeface="Calibri" panose="020F0502020204030204"/>
                <a:ea typeface="ＭＳ Ｐゴシック" charset="0"/>
                <a:cs typeface="+mn-cs"/>
              </a:rPr>
              <a:t>a</a:t>
            </a:r>
            <a:r>
              <a:rPr kumimoji="0" lang="en-US" sz="2400" b="0" i="0" u="none" strike="noStrike" kern="1200" cap="none" spc="0" normalizeH="0" baseline="0" noProof="0" dirty="0">
                <a:ln>
                  <a:noFill/>
                </a:ln>
                <a:solidFill>
                  <a:srgbClr val="000000"/>
                </a:solidFill>
                <a:effectLst/>
                <a:uLnTx/>
                <a:uFillTx/>
                <a:latin typeface="Calibri" panose="020F0502020204030204"/>
                <a:ea typeface="ＭＳ Ｐゴシック" charset="0"/>
                <a:cs typeface="+mn-cs"/>
              </a:rPr>
              <a:t>verage (EWMA)</a:t>
            </a:r>
          </a:p>
          <a:p>
            <a:pPr marL="292100" marR="0" lvl="0" indent="-292100" algn="l" defTabSz="914400" rtl="0" eaLnBrk="0" fontAlgn="base" latinLnBrk="0" hangingPunct="0">
              <a:lnSpc>
                <a:spcPct val="85000"/>
              </a:lnSpc>
              <a:spcBef>
                <a:spcPct val="20000"/>
              </a:spcBef>
              <a:spcAft>
                <a:spcPct val="0"/>
              </a:spcAft>
              <a:buClr>
                <a:srgbClr val="000099"/>
              </a:buClr>
              <a:buSzPct val="100000"/>
              <a:buFont typeface="Wingdings" charset="2"/>
              <a:buChar char="§"/>
              <a:tabLst/>
              <a:defRPr/>
            </a:pPr>
            <a:r>
              <a:rPr kumimoji="0" lang="en-US" sz="2400" b="0" i="0" u="none" strike="noStrike" kern="1200" cap="none" spc="0" normalizeH="0" baseline="0" noProof="0" dirty="0">
                <a:ln>
                  <a:noFill/>
                </a:ln>
                <a:solidFill>
                  <a:srgbClr val="000000"/>
                </a:solidFill>
                <a:effectLst/>
                <a:uLnTx/>
                <a:uFillTx/>
                <a:latin typeface="Calibri" panose="020F0502020204030204"/>
                <a:ea typeface="ＭＳ Ｐゴシック" charset="0"/>
                <a:cs typeface="+mn-cs"/>
              </a:rPr>
              <a:t>influence of past sample decreases exponentially fast</a:t>
            </a:r>
          </a:p>
          <a:p>
            <a:pPr marL="292100" marR="0" lvl="0" indent="-292100" algn="l" defTabSz="914400" rtl="0" eaLnBrk="0" fontAlgn="base" latinLnBrk="0" hangingPunct="0">
              <a:lnSpc>
                <a:spcPct val="85000"/>
              </a:lnSpc>
              <a:spcBef>
                <a:spcPct val="20000"/>
              </a:spcBef>
              <a:spcAft>
                <a:spcPct val="0"/>
              </a:spcAft>
              <a:buClr>
                <a:srgbClr val="000099"/>
              </a:buClr>
              <a:buSzPct val="100000"/>
              <a:buFont typeface="Wingdings" charset="2"/>
              <a:buChar char="§"/>
              <a:tabLst/>
              <a:defRPr/>
            </a:pPr>
            <a:r>
              <a:rPr kumimoji="0" lang="en-US" sz="2400" b="0" i="0" u="none" strike="noStrike" kern="1200" cap="none" spc="0" normalizeH="0" baseline="0" noProof="0" dirty="0">
                <a:ln>
                  <a:noFill/>
                </a:ln>
                <a:solidFill>
                  <a:srgbClr val="000000"/>
                </a:solidFill>
                <a:effectLst/>
                <a:uLnTx/>
                <a:uFillTx/>
                <a:latin typeface="Calibri" panose="020F0502020204030204"/>
                <a:ea typeface="ＭＳ Ｐゴシック" charset="0"/>
                <a:cs typeface="+mn-cs"/>
              </a:rPr>
              <a:t>typical value: </a:t>
            </a:r>
            <a:r>
              <a:rPr kumimoji="0" lang="en-US" sz="2400" b="0" i="0" u="none" strike="noStrike" kern="1200" cap="none" spc="0" normalizeH="0" baseline="0" noProof="0" dirty="0">
                <a:ln>
                  <a:noFill/>
                </a:ln>
                <a:solidFill>
                  <a:srgbClr val="000000"/>
                </a:solidFill>
                <a:effectLst/>
                <a:uLnTx/>
                <a:uFillTx/>
                <a:latin typeface="Calibri" panose="020F0502020204030204"/>
                <a:ea typeface="ＭＳ Ｐゴシック" charset="0"/>
                <a:cs typeface="+mn-cs"/>
                <a:sym typeface="Symbol" charset="0"/>
              </a:rPr>
              <a:t> </a:t>
            </a:r>
            <a:r>
              <a:rPr kumimoji="0" lang="en-US" sz="2400" b="1" i="0" u="none" strike="noStrike" kern="1200" cap="none" spc="0" normalizeH="0" baseline="0" noProof="0" dirty="0">
                <a:ln>
                  <a:noFill/>
                </a:ln>
                <a:solidFill>
                  <a:srgbClr val="000000"/>
                </a:solidFill>
                <a:effectLst/>
                <a:uLnTx/>
                <a:uFillTx/>
                <a:latin typeface="Calibri" panose="020F0502020204030204"/>
                <a:ea typeface="ＭＳ Ｐゴシック" charset="0"/>
                <a:cs typeface="+mn-cs"/>
                <a:sym typeface="Symbol" charset="0"/>
              </a:rPr>
              <a:t>=</a:t>
            </a:r>
            <a:r>
              <a:rPr kumimoji="0" lang="en-US" sz="2400" b="0" i="0" u="none" strike="noStrike" kern="1200" cap="none" spc="0" normalizeH="0" baseline="0" noProof="0" dirty="0">
                <a:ln>
                  <a:noFill/>
                </a:ln>
                <a:solidFill>
                  <a:srgbClr val="000000"/>
                </a:solidFill>
                <a:effectLst/>
                <a:uLnTx/>
                <a:uFillTx/>
                <a:latin typeface="Calibri" panose="020F0502020204030204"/>
                <a:ea typeface="ＭＳ Ｐゴシック" charset="0"/>
                <a:cs typeface="+mn-cs"/>
              </a:rPr>
              <a:t> 0.125</a:t>
            </a:r>
          </a:p>
        </p:txBody>
      </p:sp>
      <p:grpSp>
        <p:nvGrpSpPr>
          <p:cNvPr id="5" name="Group 4">
            <a:extLst>
              <a:ext uri="{FF2B5EF4-FFF2-40B4-BE49-F238E27FC236}">
                <a16:creationId xmlns:a16="http://schemas.microsoft.com/office/drawing/2014/main" id="{F081A723-2F83-4149-BCD6-BF02F3F3BE24}"/>
              </a:ext>
            </a:extLst>
          </p:cNvPr>
          <p:cNvGrpSpPr/>
          <p:nvPr/>
        </p:nvGrpSpPr>
        <p:grpSpPr>
          <a:xfrm>
            <a:off x="4673229" y="2443135"/>
            <a:ext cx="6448425" cy="4292600"/>
            <a:chOff x="1531938" y="2565400"/>
            <a:chExt cx="6448425" cy="4292600"/>
          </a:xfrm>
        </p:grpSpPr>
        <p:grpSp>
          <p:nvGrpSpPr>
            <p:cNvPr id="25" name="Group 14">
              <a:extLst>
                <a:ext uri="{FF2B5EF4-FFF2-40B4-BE49-F238E27FC236}">
                  <a16:creationId xmlns:a16="http://schemas.microsoft.com/office/drawing/2014/main" id="{B47CB747-71BF-F246-8D51-35EDB4E56B20}"/>
                </a:ext>
              </a:extLst>
            </p:cNvPr>
            <p:cNvGrpSpPr>
              <a:grpSpLocks/>
            </p:cNvGrpSpPr>
            <p:nvPr/>
          </p:nvGrpSpPr>
          <p:grpSpPr bwMode="auto">
            <a:xfrm>
              <a:off x="1708150" y="2565400"/>
              <a:ext cx="6272213" cy="4292600"/>
              <a:chOff x="782" y="1865"/>
              <a:chExt cx="3951" cy="2704"/>
            </a:xfrm>
          </p:grpSpPr>
          <p:pic>
            <p:nvPicPr>
              <p:cNvPr id="26" name="Picture 12">
                <a:extLst>
                  <a:ext uri="{FF2B5EF4-FFF2-40B4-BE49-F238E27FC236}">
                    <a16:creationId xmlns:a16="http://schemas.microsoft.com/office/drawing/2014/main" id="{1B79C964-96AD-AA4A-B4CF-C6377C29E5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2" y="1865"/>
                <a:ext cx="3951" cy="2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Rectangle 13">
                <a:extLst>
                  <a:ext uri="{FF2B5EF4-FFF2-40B4-BE49-F238E27FC236}">
                    <a16:creationId xmlns:a16="http://schemas.microsoft.com/office/drawing/2014/main" id="{92FABEFD-E51C-0A49-A008-5D94B930D232}"/>
                  </a:ext>
                </a:extLst>
              </p:cNvPr>
              <p:cNvSpPr>
                <a:spLocks noChangeArrowheads="1"/>
              </p:cNvSpPr>
              <p:nvPr/>
            </p:nvSpPr>
            <p:spPr bwMode="auto">
              <a:xfrm>
                <a:off x="2070" y="1926"/>
                <a:ext cx="1404" cy="168"/>
              </a:xfrm>
              <a:prstGeom prst="rect">
                <a:avLst/>
              </a:prstGeom>
              <a:solidFill>
                <a:srgbClr val="FFFF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grpSp>
        <p:sp>
          <p:nvSpPr>
            <p:cNvPr id="32" name="Text Box 18">
              <a:extLst>
                <a:ext uri="{FF2B5EF4-FFF2-40B4-BE49-F238E27FC236}">
                  <a16:creationId xmlns:a16="http://schemas.microsoft.com/office/drawing/2014/main" id="{F9CA757D-88CC-BF41-8C8F-6A16BC6C043B}"/>
                </a:ext>
              </a:extLst>
            </p:cNvPr>
            <p:cNvSpPr txBox="1">
              <a:spLocks noChangeArrowheads="1"/>
            </p:cNvSpPr>
            <p:nvPr/>
          </p:nvSpPr>
          <p:spPr bwMode="auto">
            <a:xfrm rot="10800000">
              <a:off x="1531938" y="3535363"/>
              <a:ext cx="428625" cy="1747837"/>
            </a:xfrm>
            <a:prstGeom prst="rect">
              <a:avLst/>
            </a:prstGeom>
            <a:solidFill>
              <a:srgbClr val="FFFF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eaVert"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rPr>
                <a:t>RTT (milliseconds)</a:t>
              </a:r>
            </a:p>
          </p:txBody>
        </p:sp>
        <p:sp>
          <p:nvSpPr>
            <p:cNvPr id="33" name="Text Box 19">
              <a:extLst>
                <a:ext uri="{FF2B5EF4-FFF2-40B4-BE49-F238E27FC236}">
                  <a16:creationId xmlns:a16="http://schemas.microsoft.com/office/drawing/2014/main" id="{5783915F-0896-D04A-9D0B-BE930F53923F}"/>
                </a:ext>
              </a:extLst>
            </p:cNvPr>
            <p:cNvSpPr txBox="1">
              <a:spLocks noChangeArrowheads="1"/>
            </p:cNvSpPr>
            <p:nvPr/>
          </p:nvSpPr>
          <p:spPr bwMode="auto">
            <a:xfrm>
              <a:off x="2265363" y="3168650"/>
              <a:ext cx="3867150" cy="304800"/>
            </a:xfrm>
            <a:prstGeom prst="rect">
              <a:avLst/>
            </a:prstGeom>
            <a:noFill/>
            <a:ln>
              <a:noFill/>
            </a:ln>
            <a:effectLst/>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charset="0"/>
                  <a:ea typeface="ＭＳ Ｐゴシック" charset="0"/>
                  <a:cs typeface="+mn-cs"/>
                </a:rPr>
                <a:t>RTT:</a:t>
              </a:r>
              <a:r>
                <a:rPr kumimoji="0" lang="en-US" sz="1400" b="0" i="0" u="none" strike="noStrike" kern="1200" cap="none" spc="0" normalizeH="0" baseline="0" noProof="0" dirty="0">
                  <a:ln>
                    <a:noFill/>
                  </a:ln>
                  <a:solidFill>
                    <a:srgbClr val="FFFFFF"/>
                  </a:solidFill>
                  <a:effectLst/>
                  <a:uLnTx/>
                  <a:uFillTx/>
                  <a:latin typeface="Arial" charset="0"/>
                  <a:ea typeface="ＭＳ Ｐゴシック" charset="0"/>
                  <a:cs typeface="+mn-cs"/>
                </a:rPr>
                <a:t> </a:t>
              </a:r>
              <a:r>
                <a:rPr kumimoji="0" lang="en-US" sz="1400" b="0" i="0" u="none" strike="noStrike" kern="1200" cap="none" spc="0" normalizeH="0" baseline="0" noProof="0" dirty="0">
                  <a:ln>
                    <a:noFill/>
                  </a:ln>
                  <a:solidFill>
                    <a:srgbClr val="000000"/>
                  </a:solidFill>
                  <a:effectLst/>
                  <a:uLnTx/>
                  <a:uFillTx/>
                  <a:latin typeface="Arial" charset="0"/>
                  <a:ea typeface="ＭＳ Ｐゴシック" charset="0"/>
                  <a:cs typeface="+mn-cs"/>
                </a:rPr>
                <a:t>gaia.cs.umass.edu</a:t>
              </a:r>
              <a:r>
                <a:rPr kumimoji="0" lang="en-US" sz="1400" b="0" i="0" u="none" strike="noStrike" kern="1200" cap="none" spc="0" normalizeH="0" baseline="0" noProof="0" dirty="0">
                  <a:ln>
                    <a:noFill/>
                  </a:ln>
                  <a:solidFill>
                    <a:srgbClr val="FFFFFF"/>
                  </a:solidFill>
                  <a:effectLst/>
                  <a:uLnTx/>
                  <a:uFillTx/>
                  <a:latin typeface="Arial" charset="0"/>
                  <a:ea typeface="ＭＳ Ｐゴシック" charset="0"/>
                  <a:cs typeface="+mn-cs"/>
                </a:rPr>
                <a:t> </a:t>
              </a:r>
              <a:r>
                <a:rPr kumimoji="0" lang="en-US" sz="1400" b="0" i="0" u="none" strike="noStrike" kern="1200" cap="none" spc="0" normalizeH="0" baseline="0" noProof="0" dirty="0">
                  <a:ln>
                    <a:noFill/>
                  </a:ln>
                  <a:solidFill>
                    <a:srgbClr val="000000"/>
                  </a:solidFill>
                  <a:effectLst/>
                  <a:uLnTx/>
                  <a:uFillTx/>
                  <a:latin typeface="Arial" charset="0"/>
                  <a:ea typeface="ＭＳ Ｐゴシック" charset="0"/>
                  <a:cs typeface="+mn-cs"/>
                </a:rPr>
                <a:t>to</a:t>
              </a:r>
              <a:r>
                <a:rPr kumimoji="0" lang="en-US" sz="1400" b="0" i="0" u="none" strike="noStrike" kern="1200" cap="none" spc="0" normalizeH="0" baseline="0" noProof="0" dirty="0">
                  <a:ln>
                    <a:noFill/>
                  </a:ln>
                  <a:solidFill>
                    <a:srgbClr val="FFFFFF"/>
                  </a:solidFill>
                  <a:effectLst/>
                  <a:uLnTx/>
                  <a:uFillTx/>
                  <a:latin typeface="Arial" charset="0"/>
                  <a:ea typeface="ＭＳ Ｐゴシック" charset="0"/>
                  <a:cs typeface="+mn-cs"/>
                </a:rPr>
                <a:t> </a:t>
              </a:r>
              <a:r>
                <a:rPr kumimoji="0" lang="en-US" sz="1400" b="0" i="0" u="none" strike="noStrike" kern="1200" cap="none" spc="0" normalizeH="0" baseline="0" noProof="0" dirty="0">
                  <a:ln>
                    <a:noFill/>
                  </a:ln>
                  <a:solidFill>
                    <a:srgbClr val="000000"/>
                  </a:solidFill>
                  <a:effectLst/>
                  <a:uLnTx/>
                  <a:uFillTx/>
                  <a:latin typeface="Arial" charset="0"/>
                  <a:ea typeface="ＭＳ Ｐゴシック" charset="0"/>
                  <a:cs typeface="+mn-cs"/>
                </a:rPr>
                <a:t>fantasia.eurecom.fr</a:t>
              </a:r>
            </a:p>
          </p:txBody>
        </p:sp>
        <p:sp>
          <p:nvSpPr>
            <p:cNvPr id="34" name="Text Box 20">
              <a:extLst>
                <a:ext uri="{FF2B5EF4-FFF2-40B4-BE49-F238E27FC236}">
                  <a16:creationId xmlns:a16="http://schemas.microsoft.com/office/drawing/2014/main" id="{FDF3CC5E-05FF-9348-AFEA-B37BF0709D00}"/>
                </a:ext>
              </a:extLst>
            </p:cNvPr>
            <p:cNvSpPr txBox="1">
              <a:spLocks noChangeArrowheads="1"/>
            </p:cNvSpPr>
            <p:nvPr/>
          </p:nvSpPr>
          <p:spPr bwMode="auto">
            <a:xfrm>
              <a:off x="6221413" y="5230813"/>
              <a:ext cx="1181100"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rPr>
                <a:t>sampleRTT</a:t>
              </a:r>
            </a:p>
          </p:txBody>
        </p:sp>
        <p:sp>
          <p:nvSpPr>
            <p:cNvPr id="35" name="Text Box 21">
              <a:extLst>
                <a:ext uri="{FF2B5EF4-FFF2-40B4-BE49-F238E27FC236}">
                  <a16:creationId xmlns:a16="http://schemas.microsoft.com/office/drawing/2014/main" id="{F17B9932-059C-5C46-AFDC-5141617F4B50}"/>
                </a:ext>
              </a:extLst>
            </p:cNvPr>
            <p:cNvSpPr txBox="1">
              <a:spLocks noChangeArrowheads="1"/>
            </p:cNvSpPr>
            <p:nvPr/>
          </p:nvSpPr>
          <p:spPr bwMode="auto">
            <a:xfrm>
              <a:off x="6215063" y="5548313"/>
              <a:ext cx="1431925"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rPr>
                <a:t>EstimatedRTT</a:t>
              </a:r>
            </a:p>
          </p:txBody>
        </p:sp>
        <p:sp>
          <p:nvSpPr>
            <p:cNvPr id="36" name="AutoShape 22">
              <a:extLst>
                <a:ext uri="{FF2B5EF4-FFF2-40B4-BE49-F238E27FC236}">
                  <a16:creationId xmlns:a16="http://schemas.microsoft.com/office/drawing/2014/main" id="{5C984DD6-69E3-6841-B32A-69B38C890B14}"/>
                </a:ext>
              </a:extLst>
            </p:cNvPr>
            <p:cNvSpPr>
              <a:spLocks noChangeArrowheads="1"/>
            </p:cNvSpPr>
            <p:nvPr/>
          </p:nvSpPr>
          <p:spPr bwMode="auto">
            <a:xfrm>
              <a:off x="6005513" y="5343525"/>
              <a:ext cx="147637" cy="142875"/>
            </a:xfrm>
            <a:prstGeom prst="diamond">
              <a:avLst/>
            </a:prstGeom>
            <a:solidFill>
              <a:srgbClr val="000099"/>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Tahoma" charset="0"/>
                <a:ea typeface="ＭＳ Ｐゴシック" charset="0"/>
                <a:cs typeface="+mn-cs"/>
              </a:endParaRPr>
            </a:p>
          </p:txBody>
        </p:sp>
        <p:sp>
          <p:nvSpPr>
            <p:cNvPr id="37" name="AutoShape 23">
              <a:extLst>
                <a:ext uri="{FF2B5EF4-FFF2-40B4-BE49-F238E27FC236}">
                  <a16:creationId xmlns:a16="http://schemas.microsoft.com/office/drawing/2014/main" id="{949FCF6B-A257-E540-8887-09B596633DCF}"/>
                </a:ext>
              </a:extLst>
            </p:cNvPr>
            <p:cNvSpPr>
              <a:spLocks noChangeArrowheads="1"/>
            </p:cNvSpPr>
            <p:nvPr/>
          </p:nvSpPr>
          <p:spPr bwMode="auto">
            <a:xfrm rot="2776382">
              <a:off x="6011069" y="5633244"/>
              <a:ext cx="147637" cy="142875"/>
            </a:xfrm>
            <a:prstGeom prst="diamond">
              <a:avLst/>
            </a:prstGeom>
            <a:solidFill>
              <a:srgbClr val="FF66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Tahoma" charset="0"/>
                <a:ea typeface="ＭＳ Ｐゴシック" charset="0"/>
                <a:cs typeface="+mn-cs"/>
              </a:endParaRPr>
            </a:p>
          </p:txBody>
        </p:sp>
        <p:sp>
          <p:nvSpPr>
            <p:cNvPr id="38" name="Rectangle 24">
              <a:extLst>
                <a:ext uri="{FF2B5EF4-FFF2-40B4-BE49-F238E27FC236}">
                  <a16:creationId xmlns:a16="http://schemas.microsoft.com/office/drawing/2014/main" id="{1C4D877B-9F3D-6342-9DFB-B8DAC5F2E1C6}"/>
                </a:ext>
              </a:extLst>
            </p:cNvPr>
            <p:cNvSpPr>
              <a:spLocks noChangeArrowheads="1"/>
            </p:cNvSpPr>
            <p:nvPr/>
          </p:nvSpPr>
          <p:spPr bwMode="auto">
            <a:xfrm>
              <a:off x="4108450" y="6389688"/>
              <a:ext cx="1863725" cy="468312"/>
            </a:xfrm>
            <a:prstGeom prst="rect">
              <a:avLst/>
            </a:prstGeom>
            <a:solidFill>
              <a:srgbClr val="FFFF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grpSp>
          <p:nvGrpSpPr>
            <p:cNvPr id="39" name="Group 15">
              <a:extLst>
                <a:ext uri="{FF2B5EF4-FFF2-40B4-BE49-F238E27FC236}">
                  <a16:creationId xmlns:a16="http://schemas.microsoft.com/office/drawing/2014/main" id="{46A7C35C-F55E-D448-9F19-A868DE731AA0}"/>
                </a:ext>
              </a:extLst>
            </p:cNvPr>
            <p:cNvGrpSpPr>
              <a:grpSpLocks/>
            </p:cNvGrpSpPr>
            <p:nvPr/>
          </p:nvGrpSpPr>
          <p:grpSpPr bwMode="auto">
            <a:xfrm>
              <a:off x="4041775" y="6386513"/>
              <a:ext cx="1512888" cy="336550"/>
              <a:chOff x="2343" y="3645"/>
              <a:chExt cx="953" cy="212"/>
            </a:xfrm>
          </p:grpSpPr>
          <p:sp>
            <p:nvSpPr>
              <p:cNvPr id="40" name="Rectangle 16">
                <a:extLst>
                  <a:ext uri="{FF2B5EF4-FFF2-40B4-BE49-F238E27FC236}">
                    <a16:creationId xmlns:a16="http://schemas.microsoft.com/office/drawing/2014/main" id="{76A5B688-5F66-A646-903E-26608C06EFAA}"/>
                  </a:ext>
                </a:extLst>
              </p:cNvPr>
              <p:cNvSpPr>
                <a:spLocks noChangeArrowheads="1"/>
              </p:cNvSpPr>
              <p:nvPr/>
            </p:nvSpPr>
            <p:spPr bwMode="auto">
              <a:xfrm>
                <a:off x="2592" y="3695"/>
                <a:ext cx="527" cy="98"/>
              </a:xfrm>
              <a:prstGeom prst="rect">
                <a:avLst/>
              </a:prstGeom>
              <a:solidFill>
                <a:srgbClr val="FFFF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
            <p:nvSpPr>
              <p:cNvPr id="41" name="Text Box 17">
                <a:extLst>
                  <a:ext uri="{FF2B5EF4-FFF2-40B4-BE49-F238E27FC236}">
                    <a16:creationId xmlns:a16="http://schemas.microsoft.com/office/drawing/2014/main" id="{9530FDC0-AF61-1C41-8AC4-6B29BC1A8D3C}"/>
                  </a:ext>
                </a:extLst>
              </p:cNvPr>
              <p:cNvSpPr txBox="1">
                <a:spLocks noChangeArrowheads="1"/>
              </p:cNvSpPr>
              <p:nvPr/>
            </p:nvSpPr>
            <p:spPr bwMode="auto">
              <a:xfrm>
                <a:off x="2343" y="3645"/>
                <a:ext cx="953" cy="212"/>
              </a:xfrm>
              <a:prstGeom prst="rect">
                <a:avLst/>
              </a:prstGeom>
              <a:noFill/>
              <a:ln>
                <a:noFill/>
              </a:ln>
              <a:effectLst/>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rPr>
                  <a:t>time (seconds)</a:t>
                </a:r>
              </a:p>
            </p:txBody>
          </p:sp>
        </p:grpSp>
      </p:grpSp>
      <p:sp>
        <p:nvSpPr>
          <p:cNvPr id="20" name="Slide Number Placeholder 2">
            <a:extLst>
              <a:ext uri="{FF2B5EF4-FFF2-40B4-BE49-F238E27FC236}">
                <a16:creationId xmlns:a16="http://schemas.microsoft.com/office/drawing/2014/main" id="{80D2031C-D174-0C4C-B2D2-3D6ED6240314}"/>
              </a:ext>
            </a:extLst>
          </p:cNvPr>
          <p:cNvSpPr>
            <a:spLocks noGrp="1"/>
          </p:cNvSpPr>
          <p:nvPr>
            <p:ph type="sldNum" sz="quarter" idx="4"/>
          </p:nvPr>
        </p:nvSpPr>
        <p:spPr>
          <a:xfrm>
            <a:off x="9219616" y="6443089"/>
            <a:ext cx="2743200" cy="365125"/>
          </a:xfrm>
        </p:spPr>
        <p:txBody>
          <a:bodyPr/>
          <a:lstStyle/>
          <a:p>
            <a:r>
              <a:rPr lang="en-US" dirty="0"/>
              <a:t>Transport Layer: 3-</a:t>
            </a:r>
            <a:fld id="{C4204591-24BD-A542-B9D5-F8D8A88D2FEE}" type="slidenum">
              <a:rPr lang="en-US" smtClean="0"/>
              <a:pPr/>
              <a:t>7</a:t>
            </a:fld>
            <a:endParaRPr lang="en-US" dirty="0"/>
          </a:p>
        </p:txBody>
      </p:sp>
    </p:spTree>
    <p:extLst>
      <p:ext uri="{BB962C8B-B14F-4D97-AF65-F5344CB8AC3E}">
        <p14:creationId xmlns:p14="http://schemas.microsoft.com/office/powerpoint/2010/main" val="3889836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8690" y="289325"/>
            <a:ext cx="11393310" cy="894622"/>
          </a:xfrm>
        </p:spPr>
        <p:txBody>
          <a:bodyPr>
            <a:normAutofit/>
          </a:bodyPr>
          <a:lstStyle/>
          <a:p>
            <a:r>
              <a:rPr lang="en-US" sz="4800" dirty="0"/>
              <a:t>TCP round trip time, timeout</a:t>
            </a:r>
            <a:endParaRPr lang="en-US" sz="4400" b="0" dirty="0"/>
          </a:p>
        </p:txBody>
      </p:sp>
      <p:sp>
        <p:nvSpPr>
          <p:cNvPr id="59" name="Rectangle 5">
            <a:extLst>
              <a:ext uri="{FF2B5EF4-FFF2-40B4-BE49-F238E27FC236}">
                <a16:creationId xmlns:a16="http://schemas.microsoft.com/office/drawing/2014/main" id="{818E497C-5ADD-8648-BF4A-762A1B89120F}"/>
              </a:ext>
            </a:extLst>
          </p:cNvPr>
          <p:cNvSpPr txBox="1">
            <a:spLocks noChangeArrowheads="1"/>
          </p:cNvSpPr>
          <p:nvPr/>
        </p:nvSpPr>
        <p:spPr>
          <a:xfrm>
            <a:off x="635138" y="1537841"/>
            <a:ext cx="11327678" cy="1129160"/>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2425" marR="0" lvl="0" indent="-222250" algn="l" defTabSz="914400" rtl="0" eaLnBrk="1" fontAlgn="auto" latinLnBrk="0" hangingPunct="1">
              <a:lnSpc>
                <a:spcPct val="90000"/>
              </a:lnSpc>
              <a:spcBef>
                <a:spcPts val="1000"/>
              </a:spcBef>
              <a:spcAft>
                <a:spcPts val="0"/>
              </a:spcAft>
              <a:buClr>
                <a:srgbClr val="0000A3"/>
              </a:buClr>
              <a:buSzTx/>
              <a:buFont typeface="Wingdings" pitchFamily="2" charset="2"/>
              <a:buChar char="§"/>
              <a:tabLst/>
              <a:defRPr/>
            </a:pP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timeout interval:</a:t>
            </a:r>
            <a:r>
              <a:rPr kumimoji="0" lang="en-US" altLang="en-US" sz="2800" b="1"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 </a:t>
            </a:r>
            <a:r>
              <a:rPr kumimoji="0" lang="en-US" altLang="en-US" sz="2800" b="1" i="0" u="none" strike="noStrike" kern="1200" cap="none" spc="0" normalizeH="0" baseline="0" noProof="0" dirty="0">
                <a:ln>
                  <a:noFill/>
                </a:ln>
                <a:solidFill>
                  <a:prstClr val="black"/>
                </a:solidFill>
                <a:effectLst/>
                <a:uLnTx/>
                <a:uFillTx/>
                <a:latin typeface="Courier" pitchFamily="2" charset="0"/>
                <a:ea typeface="ＭＳ Ｐゴシック" panose="020B0600070205080204" pitchFamily="34" charset="-128"/>
                <a:cs typeface="+mn-cs"/>
              </a:rPr>
              <a:t>EstimatedRTT</a:t>
            </a: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 plus “</a:t>
            </a:r>
            <a:r>
              <a:rPr kumimoji="0" lang="en-US" altLang="ja-JP"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safety margin”</a:t>
            </a:r>
          </a:p>
          <a:p>
            <a:pPr marL="695325" marR="0" lvl="1" indent="-231775" algn="l" defTabSz="914400" rtl="0" eaLnBrk="1" fontAlgn="auto" latinLnBrk="0" hangingPunct="1">
              <a:lnSpc>
                <a:spcPct val="90000"/>
              </a:lnSpc>
              <a:spcBef>
                <a:spcPts val="1000"/>
              </a:spcBef>
              <a:spcAft>
                <a:spcPts val="0"/>
              </a:spcAft>
              <a:buClr>
                <a:srgbClr val="0000A8"/>
              </a:buClr>
              <a:buSzTx/>
              <a:buFont typeface="Arial" panose="020B0604020202020204" pitchFamily="34" charset="0"/>
              <a:buChar char="•"/>
              <a:tabLst/>
              <a:defRPr/>
            </a:pP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large variation in  </a:t>
            </a:r>
            <a:r>
              <a:rPr kumimoji="0" lang="en-US" altLang="en-US" sz="2800" b="1" i="0" u="none" strike="noStrike" kern="1200" cap="none" spc="0" normalizeH="0" baseline="0" noProof="0" dirty="0">
                <a:ln>
                  <a:noFill/>
                </a:ln>
                <a:solidFill>
                  <a:prstClr val="black"/>
                </a:solidFill>
                <a:effectLst/>
                <a:uLnTx/>
                <a:uFillTx/>
                <a:latin typeface="Courier" pitchFamily="2" charset="0"/>
                <a:ea typeface="ＭＳ Ｐゴシック" panose="020B0600070205080204" pitchFamily="34" charset="-128"/>
                <a:cs typeface="+mn-cs"/>
              </a:rPr>
              <a:t>EstimatedRTT: </a:t>
            </a: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want a larger safety margin</a:t>
            </a:r>
          </a:p>
        </p:txBody>
      </p:sp>
      <p:grpSp>
        <p:nvGrpSpPr>
          <p:cNvPr id="5" name="Group 4">
            <a:extLst>
              <a:ext uri="{FF2B5EF4-FFF2-40B4-BE49-F238E27FC236}">
                <a16:creationId xmlns:a16="http://schemas.microsoft.com/office/drawing/2014/main" id="{98DFD149-D3B6-7049-8FD3-A4E0D481C064}"/>
              </a:ext>
            </a:extLst>
          </p:cNvPr>
          <p:cNvGrpSpPr/>
          <p:nvPr/>
        </p:nvGrpSpPr>
        <p:grpSpPr>
          <a:xfrm>
            <a:off x="1061454" y="2679700"/>
            <a:ext cx="9532485" cy="1193800"/>
            <a:chOff x="858254" y="2667000"/>
            <a:chExt cx="9532485" cy="1193800"/>
          </a:xfrm>
        </p:grpSpPr>
        <p:sp>
          <p:nvSpPr>
            <p:cNvPr id="70" name="Rectangle 69">
              <a:extLst>
                <a:ext uri="{FF2B5EF4-FFF2-40B4-BE49-F238E27FC236}">
                  <a16:creationId xmlns:a16="http://schemas.microsoft.com/office/drawing/2014/main" id="{6D78BD41-D638-4D4B-B561-317912C0037E}"/>
                </a:ext>
              </a:extLst>
            </p:cNvPr>
            <p:cNvSpPr/>
            <p:nvPr/>
          </p:nvSpPr>
          <p:spPr>
            <a:xfrm>
              <a:off x="858254" y="2667000"/>
              <a:ext cx="9532485" cy="461665"/>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2" name="Rectangle 13">
              <a:extLst>
                <a:ext uri="{FF2B5EF4-FFF2-40B4-BE49-F238E27FC236}">
                  <a16:creationId xmlns:a16="http://schemas.microsoft.com/office/drawing/2014/main" id="{13338CC9-61FA-4847-87D5-4B4830DB87F4}"/>
                </a:ext>
              </a:extLst>
            </p:cNvPr>
            <p:cNvSpPr>
              <a:spLocks noChangeArrowheads="1"/>
            </p:cNvSpPr>
            <p:nvPr/>
          </p:nvSpPr>
          <p:spPr bwMode="auto">
            <a:xfrm>
              <a:off x="859979" y="2701243"/>
              <a:ext cx="7918450" cy="6921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marL="342900" marR="0" lvl="0" indent="-34290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ourier New" charset="0"/>
                  <a:ea typeface="ＭＳ Ｐゴシック" charset="0"/>
                  <a:cs typeface="+mn-cs"/>
                </a:rPr>
                <a:t>TimeoutInterval = EstimatedRTT + 4*DevRTT</a:t>
              </a:r>
            </a:p>
          </p:txBody>
        </p:sp>
        <p:sp>
          <p:nvSpPr>
            <p:cNvPr id="63" name="Text Box 14">
              <a:extLst>
                <a:ext uri="{FF2B5EF4-FFF2-40B4-BE49-F238E27FC236}">
                  <a16:creationId xmlns:a16="http://schemas.microsoft.com/office/drawing/2014/main" id="{29ECD817-A810-F04B-85CA-8D6E49B8D6DC}"/>
                </a:ext>
              </a:extLst>
            </p:cNvPr>
            <p:cNvSpPr txBox="1">
              <a:spLocks noChangeArrowheads="1"/>
            </p:cNvSpPr>
            <p:nvPr/>
          </p:nvSpPr>
          <p:spPr bwMode="auto">
            <a:xfrm>
              <a:off x="4304854" y="3442606"/>
              <a:ext cx="1811338"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99"/>
                  </a:solidFill>
                  <a:effectLst/>
                  <a:uLnTx/>
                  <a:uFillTx/>
                  <a:latin typeface="Tahoma" charset="0"/>
                  <a:ea typeface="ＭＳ Ｐゴシック" charset="0"/>
                  <a:cs typeface="+mn-cs"/>
                </a:rPr>
                <a:t>estimated RTT</a:t>
              </a:r>
            </a:p>
          </p:txBody>
        </p:sp>
        <p:sp>
          <p:nvSpPr>
            <p:cNvPr id="64" name="Text Box 16">
              <a:extLst>
                <a:ext uri="{FF2B5EF4-FFF2-40B4-BE49-F238E27FC236}">
                  <a16:creationId xmlns:a16="http://schemas.microsoft.com/office/drawing/2014/main" id="{B6E79AC7-559E-CA4D-B400-169E15D6448A}"/>
                </a:ext>
              </a:extLst>
            </p:cNvPr>
            <p:cNvSpPr txBox="1">
              <a:spLocks noChangeArrowheads="1"/>
            </p:cNvSpPr>
            <p:nvPr/>
          </p:nvSpPr>
          <p:spPr bwMode="auto">
            <a:xfrm>
              <a:off x="6736904" y="3461656"/>
              <a:ext cx="1917700"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2000" b="0" i="0" u="none" strike="noStrike" kern="1200" cap="none" spc="0" normalizeH="0" baseline="0" noProof="0">
                  <a:ln>
                    <a:noFill/>
                  </a:ln>
                  <a:solidFill>
                    <a:srgbClr val="000099"/>
                  </a:solidFill>
                  <a:effectLst/>
                  <a:uLnTx/>
                  <a:uFillTx/>
                  <a:latin typeface="Tahoma" panose="020B0604030504040204" pitchFamily="34" charset="0"/>
                  <a:ea typeface="ＭＳ Ｐゴシック" panose="020B0600070205080204" pitchFamily="34" charset="-128"/>
                  <a:cs typeface="+mn-cs"/>
                </a:rPr>
                <a:t>“</a:t>
              </a:r>
              <a:r>
                <a:rPr kumimoji="0" lang="en-US" altLang="ja-JP" sz="2000" b="0" i="0" u="none" strike="noStrike" kern="1200" cap="none" spc="0" normalizeH="0" baseline="0" noProof="0" dirty="0">
                  <a:ln>
                    <a:noFill/>
                  </a:ln>
                  <a:solidFill>
                    <a:srgbClr val="000099"/>
                  </a:solidFill>
                  <a:effectLst/>
                  <a:uLnTx/>
                  <a:uFillTx/>
                  <a:latin typeface="Tahoma" panose="020B0604030504040204" pitchFamily="34" charset="0"/>
                  <a:ea typeface="ＭＳ Ｐゴシック" panose="020B0600070205080204" pitchFamily="34" charset="-128"/>
                  <a:cs typeface="+mn-cs"/>
                </a:rPr>
                <a:t>safety margin</a:t>
              </a:r>
              <a:r>
                <a:rPr kumimoji="0" lang="ja-JP" altLang="en-US" sz="2000" b="0" i="0" u="none" strike="noStrike" kern="1200" cap="none" spc="0" normalizeH="0" baseline="0" noProof="0">
                  <a:ln>
                    <a:noFill/>
                  </a:ln>
                  <a:solidFill>
                    <a:srgbClr val="000099"/>
                  </a:solidFill>
                  <a:effectLst/>
                  <a:uLnTx/>
                  <a:uFillTx/>
                  <a:latin typeface="Tahoma" panose="020B0604030504040204" pitchFamily="34" charset="0"/>
                  <a:ea typeface="ＭＳ Ｐゴシック" panose="020B0600070205080204" pitchFamily="34" charset="-128"/>
                  <a:cs typeface="+mn-cs"/>
                </a:rPr>
                <a:t>”</a:t>
              </a:r>
              <a:endParaRPr kumimoji="0" lang="en-US" altLang="en-US" sz="2000" b="0" i="0" u="none" strike="noStrike" kern="1200" cap="none" spc="0" normalizeH="0" baseline="0" noProof="0" dirty="0">
                <a:ln>
                  <a:noFill/>
                </a:ln>
                <a:solidFill>
                  <a:srgbClr val="000099"/>
                </a:solidFill>
                <a:effectLst/>
                <a:uLnTx/>
                <a:uFillTx/>
                <a:latin typeface="Tahoma" panose="020B0604030504040204" pitchFamily="34" charset="0"/>
                <a:ea typeface="ＭＳ Ｐゴシック" panose="020B0600070205080204" pitchFamily="34" charset="-128"/>
                <a:cs typeface="+mn-cs"/>
              </a:endParaRPr>
            </a:p>
          </p:txBody>
        </p:sp>
        <p:sp>
          <p:nvSpPr>
            <p:cNvPr id="65" name="Line 17">
              <a:extLst>
                <a:ext uri="{FF2B5EF4-FFF2-40B4-BE49-F238E27FC236}">
                  <a16:creationId xmlns:a16="http://schemas.microsoft.com/office/drawing/2014/main" id="{FF049043-4FEA-C546-ADC2-E314E7D23CA5}"/>
                </a:ext>
              </a:extLst>
            </p:cNvPr>
            <p:cNvSpPr>
              <a:spLocks noChangeShapeType="1"/>
            </p:cNvSpPr>
            <p:nvPr/>
          </p:nvSpPr>
          <p:spPr bwMode="auto">
            <a:xfrm flipV="1">
              <a:off x="5101779" y="3082243"/>
              <a:ext cx="0" cy="446088"/>
            </a:xfrm>
            <a:prstGeom prst="line">
              <a:avLst/>
            </a:prstGeom>
            <a:noFill/>
            <a:ln w="19050">
              <a:solidFill>
                <a:srgbClr val="000099"/>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ahoma" charset="0"/>
                <a:ea typeface="ＭＳ Ｐゴシック" charset="0"/>
                <a:cs typeface="+mn-cs"/>
              </a:endParaRPr>
            </a:p>
          </p:txBody>
        </p:sp>
        <p:sp>
          <p:nvSpPr>
            <p:cNvPr id="66" name="Line 19">
              <a:extLst>
                <a:ext uri="{FF2B5EF4-FFF2-40B4-BE49-F238E27FC236}">
                  <a16:creationId xmlns:a16="http://schemas.microsoft.com/office/drawing/2014/main" id="{F55903EC-FD0A-654A-913F-52F13FFBE690}"/>
                </a:ext>
              </a:extLst>
            </p:cNvPr>
            <p:cNvSpPr>
              <a:spLocks noChangeShapeType="1"/>
            </p:cNvSpPr>
            <p:nvPr/>
          </p:nvSpPr>
          <p:spPr bwMode="auto">
            <a:xfrm flipV="1">
              <a:off x="7673529" y="3088593"/>
              <a:ext cx="0" cy="446088"/>
            </a:xfrm>
            <a:prstGeom prst="line">
              <a:avLst/>
            </a:prstGeom>
            <a:noFill/>
            <a:ln w="19050">
              <a:solidFill>
                <a:srgbClr val="000099"/>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ahoma" charset="0"/>
                <a:ea typeface="ＭＳ Ｐゴシック" charset="0"/>
                <a:cs typeface="+mn-cs"/>
              </a:endParaRPr>
            </a:p>
          </p:txBody>
        </p:sp>
        <p:pic>
          <p:nvPicPr>
            <p:cNvPr id="67" name="Picture 20" descr="alarm_clock_ringing">
              <a:extLst>
                <a:ext uri="{FF2B5EF4-FFF2-40B4-BE49-F238E27FC236}">
                  <a16:creationId xmlns:a16="http://schemas.microsoft.com/office/drawing/2014/main" id="{DF906935-706B-2B43-B876-CAD3FE51C7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95043" y="3238052"/>
              <a:ext cx="646558" cy="622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8" name="TextBox 1">
            <a:extLst>
              <a:ext uri="{FF2B5EF4-FFF2-40B4-BE49-F238E27FC236}">
                <a16:creationId xmlns:a16="http://schemas.microsoft.com/office/drawing/2014/main" id="{04CEDEED-587A-DF46-A338-0F70AC9A28A9}"/>
              </a:ext>
            </a:extLst>
          </p:cNvPr>
          <p:cNvSpPr txBox="1">
            <a:spLocks noChangeArrowheads="1"/>
          </p:cNvSpPr>
          <p:nvPr/>
        </p:nvSpPr>
        <p:spPr bwMode="auto">
          <a:xfrm>
            <a:off x="876300" y="6343507"/>
            <a:ext cx="1001864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 Check out the online interactive exercises for more examples: h</a:t>
            </a:r>
            <a:r>
              <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ttp://gaia.cs.umass.edu/kurose_ross/interactive/</a:t>
            </a:r>
          </a:p>
        </p:txBody>
      </p:sp>
      <p:grpSp>
        <p:nvGrpSpPr>
          <p:cNvPr id="4" name="Group 3">
            <a:extLst>
              <a:ext uri="{FF2B5EF4-FFF2-40B4-BE49-F238E27FC236}">
                <a16:creationId xmlns:a16="http://schemas.microsoft.com/office/drawing/2014/main" id="{32E77073-7604-A04F-8597-12BF5941CCE7}"/>
              </a:ext>
            </a:extLst>
          </p:cNvPr>
          <p:cNvGrpSpPr/>
          <p:nvPr/>
        </p:nvGrpSpPr>
        <p:grpSpPr>
          <a:xfrm>
            <a:off x="1304479" y="4827690"/>
            <a:ext cx="10446405" cy="940044"/>
            <a:chOff x="1837879" y="3151290"/>
            <a:chExt cx="10446405" cy="940044"/>
          </a:xfrm>
        </p:grpSpPr>
        <p:sp>
          <p:nvSpPr>
            <p:cNvPr id="69" name="Rectangle 68">
              <a:extLst>
                <a:ext uri="{FF2B5EF4-FFF2-40B4-BE49-F238E27FC236}">
                  <a16:creationId xmlns:a16="http://schemas.microsoft.com/office/drawing/2014/main" id="{6D88E7C6-ABA1-FA45-A2D5-10F964EB5DB8}"/>
                </a:ext>
              </a:extLst>
            </p:cNvPr>
            <p:cNvSpPr/>
            <p:nvPr/>
          </p:nvSpPr>
          <p:spPr>
            <a:xfrm>
              <a:off x="1837879" y="3151290"/>
              <a:ext cx="9532486" cy="522287"/>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0" name="Text Box 7">
              <a:extLst>
                <a:ext uri="{FF2B5EF4-FFF2-40B4-BE49-F238E27FC236}">
                  <a16:creationId xmlns:a16="http://schemas.microsoft.com/office/drawing/2014/main" id="{2F6AE672-95B4-DF44-B435-567781B49E2D}"/>
                </a:ext>
              </a:extLst>
            </p:cNvPr>
            <p:cNvSpPr txBox="1">
              <a:spLocks noChangeArrowheads="1"/>
            </p:cNvSpPr>
            <p:nvPr/>
          </p:nvSpPr>
          <p:spPr bwMode="auto">
            <a:xfrm>
              <a:off x="1837879" y="3151831"/>
              <a:ext cx="10018644" cy="46166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ourier" pitchFamily="2" charset="0"/>
                  <a:ea typeface="ＭＳ Ｐゴシック" charset="0"/>
                  <a:cs typeface="+mn-cs"/>
                </a:rPr>
                <a:t>DevRTT = </a:t>
              </a:r>
              <a:r>
                <a:rPr kumimoji="0" lang="en-US" sz="2400" b="1" i="0" u="none" strike="noStrike" kern="1200" cap="none" spc="0" normalizeH="0" baseline="0" noProof="0" dirty="0">
                  <a:ln>
                    <a:noFill/>
                  </a:ln>
                  <a:solidFill>
                    <a:prstClr val="black"/>
                  </a:solidFill>
                  <a:effectLst/>
                  <a:uLnTx/>
                  <a:uFillTx/>
                  <a:latin typeface="Courier New" charset="0"/>
                  <a:ea typeface="ＭＳ Ｐゴシック" charset="0"/>
                  <a:cs typeface="+mn-cs"/>
                </a:rPr>
                <a:t>(1-</a:t>
              </a:r>
              <a:r>
                <a:rPr kumimoji="0" lang="en-US" sz="2400" b="1" i="0" u="none" strike="noStrike" kern="1200" cap="none" spc="0" normalizeH="0" baseline="0" noProof="0" dirty="0">
                  <a:ln>
                    <a:noFill/>
                  </a:ln>
                  <a:solidFill>
                    <a:prstClr val="black"/>
                  </a:solidFill>
                  <a:effectLst/>
                  <a:uLnTx/>
                  <a:uFillTx/>
                  <a:latin typeface="Courier New" charset="0"/>
                  <a:ea typeface="ＭＳ Ｐゴシック" charset="0"/>
                  <a:cs typeface="+mn-cs"/>
                  <a:sym typeface="Symbol" charset="0"/>
                </a:rPr>
                <a:t></a:t>
              </a:r>
              <a:r>
                <a:rPr kumimoji="0" lang="en-US" sz="2400" b="1" i="0" u="none" strike="noStrike" kern="1200" cap="none" spc="0" normalizeH="0" baseline="0" noProof="0" dirty="0">
                  <a:ln>
                    <a:noFill/>
                  </a:ln>
                  <a:solidFill>
                    <a:prstClr val="black"/>
                  </a:solidFill>
                  <a:effectLst/>
                  <a:uLnTx/>
                  <a:uFillTx/>
                  <a:latin typeface="Courier New" charset="0"/>
                  <a:ea typeface="ＭＳ Ｐゴシック" charset="0"/>
                  <a:cs typeface="+mn-cs"/>
                </a:rPr>
                <a:t>)*DevRTT + </a:t>
              </a:r>
              <a:r>
                <a:rPr kumimoji="0" lang="en-US" sz="2400" b="1" i="0" u="none" strike="noStrike" kern="1200" cap="none" spc="0" normalizeH="0" baseline="0" noProof="0" dirty="0">
                  <a:ln>
                    <a:noFill/>
                  </a:ln>
                  <a:solidFill>
                    <a:prstClr val="black"/>
                  </a:solidFill>
                  <a:effectLst/>
                  <a:uLnTx/>
                  <a:uFillTx/>
                  <a:latin typeface="Courier New" charset="0"/>
                  <a:ea typeface="ＭＳ Ｐゴシック" charset="0"/>
                  <a:cs typeface="+mn-cs"/>
                  <a:sym typeface="Symbol" charset="0"/>
                </a:rPr>
                <a:t></a:t>
              </a:r>
              <a:r>
                <a:rPr kumimoji="0" lang="en-US" sz="2400" b="1" i="0" u="none" strike="noStrike" kern="1200" cap="none" spc="0" normalizeH="0" baseline="0" noProof="0" dirty="0">
                  <a:ln>
                    <a:noFill/>
                  </a:ln>
                  <a:solidFill>
                    <a:prstClr val="black"/>
                  </a:solidFill>
                  <a:effectLst/>
                  <a:uLnTx/>
                  <a:uFillTx/>
                  <a:latin typeface="Courier New" charset="0"/>
                  <a:ea typeface="ＭＳ Ｐゴシック" charset="0"/>
                  <a:cs typeface="+mn-cs"/>
                </a:rPr>
                <a:t>*|SampleRTT-EstimatedRTT|</a:t>
              </a:r>
            </a:p>
          </p:txBody>
        </p:sp>
        <p:sp>
          <p:nvSpPr>
            <p:cNvPr id="61" name="Text Box 12">
              <a:extLst>
                <a:ext uri="{FF2B5EF4-FFF2-40B4-BE49-F238E27FC236}">
                  <a16:creationId xmlns:a16="http://schemas.microsoft.com/office/drawing/2014/main" id="{D33A459F-5B30-B942-A281-437341BBF16B}"/>
                </a:ext>
              </a:extLst>
            </p:cNvPr>
            <p:cNvSpPr txBox="1">
              <a:spLocks noChangeArrowheads="1"/>
            </p:cNvSpPr>
            <p:nvPr/>
          </p:nvSpPr>
          <p:spPr bwMode="auto">
            <a:xfrm>
              <a:off x="8898147" y="3694459"/>
              <a:ext cx="3386137" cy="39687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rPr>
                <a:t>(typically, </a:t>
              </a:r>
              <a:r>
                <a:rPr kumimoji="0" lang="en-US" sz="2000" b="0" i="0" u="none" strike="noStrike" kern="1200" cap="none" spc="0" normalizeH="0" baseline="0" noProof="0" dirty="0">
                  <a:ln>
                    <a:noFill/>
                  </a:ln>
                  <a:solidFill>
                    <a:prstClr val="black"/>
                  </a:solidFill>
                  <a:effectLst/>
                  <a:uLnTx/>
                  <a:uFillTx/>
                  <a:latin typeface="Courier New" charset="0"/>
                  <a:ea typeface="ＭＳ Ｐゴシック" charset="0"/>
                  <a:cs typeface="+mn-cs"/>
                  <a:sym typeface="Symbol" charset="0"/>
                </a:rPr>
                <a:t></a:t>
              </a:r>
              <a:r>
                <a:rPr kumimoji="0" lang="en-US" sz="2000" b="1" i="0" u="none" strike="noStrike" kern="1200" cap="none" spc="0" normalizeH="0" baseline="0" noProof="0" dirty="0">
                  <a:ln>
                    <a:noFill/>
                  </a:ln>
                  <a:solidFill>
                    <a:prstClr val="black"/>
                  </a:solidFill>
                  <a:effectLst/>
                  <a:uLnTx/>
                  <a:uFillTx/>
                  <a:latin typeface="Courier New" charset="0"/>
                  <a:ea typeface="ＭＳ Ｐゴシック" charset="0"/>
                  <a:cs typeface="+mn-cs"/>
                  <a:sym typeface="Symbol" charset="0"/>
                </a:rPr>
                <a:t> </a:t>
              </a:r>
              <a:r>
                <a:rPr kumimoji="0" lang="en-US" sz="2000" b="0"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sym typeface="Symbol" charset="0"/>
                </a:rPr>
                <a:t>= 0.25)</a:t>
              </a:r>
            </a:p>
          </p:txBody>
        </p:sp>
      </p:grpSp>
      <p:sp>
        <p:nvSpPr>
          <p:cNvPr id="16" name="Rectangle 5">
            <a:extLst>
              <a:ext uri="{FF2B5EF4-FFF2-40B4-BE49-F238E27FC236}">
                <a16:creationId xmlns:a16="http://schemas.microsoft.com/office/drawing/2014/main" id="{4DBD9BE8-0206-984D-9734-DB015980BF63}"/>
              </a:ext>
            </a:extLst>
          </p:cNvPr>
          <p:cNvSpPr txBox="1">
            <a:spLocks noChangeArrowheads="1"/>
          </p:cNvSpPr>
          <p:nvPr/>
        </p:nvSpPr>
        <p:spPr>
          <a:xfrm>
            <a:off x="660538" y="4192141"/>
            <a:ext cx="11327678" cy="544960"/>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2425" marR="0" lvl="0" indent="-222250" algn="l" defTabSz="914400" rtl="0" eaLnBrk="1" fontAlgn="auto" latinLnBrk="0" hangingPunct="1">
              <a:lnSpc>
                <a:spcPct val="90000"/>
              </a:lnSpc>
              <a:spcBef>
                <a:spcPts val="1000"/>
              </a:spcBef>
              <a:spcAft>
                <a:spcPts val="0"/>
              </a:spcAft>
              <a:buClr>
                <a:srgbClr val="0000A3"/>
              </a:buClr>
              <a:buSzTx/>
              <a:buFont typeface="Wingdings" pitchFamily="2" charset="2"/>
              <a:buChar char="§"/>
              <a:tabLst/>
              <a:defRPr/>
            </a:pPr>
            <a:r>
              <a:rPr kumimoji="0" lang="en-US" altLang="en-US" sz="2800" b="1" i="0" u="none" strike="noStrike" kern="1200" cap="none" spc="0" normalizeH="0" baseline="0" noProof="0" dirty="0">
                <a:ln>
                  <a:noFill/>
                </a:ln>
                <a:solidFill>
                  <a:prstClr val="black"/>
                </a:solidFill>
                <a:effectLst/>
                <a:uLnTx/>
                <a:uFillTx/>
                <a:latin typeface="Courier New" panose="02070309020205020404" pitchFamily="49" charset="0"/>
                <a:ea typeface="ＭＳ Ｐゴシック" panose="020B0600070205080204" pitchFamily="34" charset="-128"/>
                <a:cs typeface="Courier New" panose="02070309020205020404" pitchFamily="49" charset="0"/>
              </a:rPr>
              <a:t>DevRTT</a:t>
            </a: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 EWMA of </a:t>
            </a:r>
            <a:r>
              <a:rPr kumimoji="0" lang="en-US" altLang="en-US" sz="2800" b="1" i="0" u="none" strike="noStrike" kern="1200" cap="none" spc="0" normalizeH="0" baseline="0" noProof="0" dirty="0">
                <a:ln>
                  <a:noFill/>
                </a:ln>
                <a:solidFill>
                  <a:prstClr val="black"/>
                </a:solidFill>
                <a:effectLst/>
                <a:uLnTx/>
                <a:uFillTx/>
                <a:latin typeface="Courier" pitchFamily="2" charset="0"/>
                <a:ea typeface="ＭＳ Ｐゴシック" panose="020B0600070205080204" pitchFamily="34" charset="-128"/>
                <a:cs typeface="+mn-cs"/>
              </a:rPr>
              <a:t>SampleRTT </a:t>
            </a: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deviation from </a:t>
            </a:r>
            <a:r>
              <a:rPr kumimoji="0" lang="en-US" altLang="en-US" sz="2800" b="1" i="0" u="none" strike="noStrike" kern="1200" cap="none" spc="0" normalizeH="0" baseline="0" noProof="0" dirty="0">
                <a:ln>
                  <a:noFill/>
                </a:ln>
                <a:solidFill>
                  <a:prstClr val="black"/>
                </a:solidFill>
                <a:effectLst/>
                <a:uLnTx/>
                <a:uFillTx/>
                <a:latin typeface="Courier" pitchFamily="2" charset="0"/>
                <a:ea typeface="ＭＳ Ｐゴシック" panose="020B0600070205080204" pitchFamily="34" charset="-128"/>
                <a:cs typeface="+mn-cs"/>
              </a:rPr>
              <a:t>EstimatedRTT</a:t>
            </a: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 </a:t>
            </a:r>
          </a:p>
        </p:txBody>
      </p:sp>
      <p:sp>
        <p:nvSpPr>
          <p:cNvPr id="18" name="Slide Number Placeholder 2">
            <a:extLst>
              <a:ext uri="{FF2B5EF4-FFF2-40B4-BE49-F238E27FC236}">
                <a16:creationId xmlns:a16="http://schemas.microsoft.com/office/drawing/2014/main" id="{0FC6F86E-C16B-C949-B055-1DD32A860108}"/>
              </a:ext>
            </a:extLst>
          </p:cNvPr>
          <p:cNvSpPr>
            <a:spLocks noGrp="1"/>
          </p:cNvSpPr>
          <p:nvPr>
            <p:ph type="sldNum" sz="quarter" idx="4"/>
          </p:nvPr>
        </p:nvSpPr>
        <p:spPr>
          <a:xfrm>
            <a:off x="9219616" y="6443089"/>
            <a:ext cx="2743200" cy="365125"/>
          </a:xfrm>
        </p:spPr>
        <p:txBody>
          <a:bodyPr/>
          <a:lstStyle/>
          <a:p>
            <a:r>
              <a:rPr lang="en-US" dirty="0"/>
              <a:t>Transport Layer: 3-</a:t>
            </a:r>
            <a:fld id="{C4204591-24BD-A542-B9D5-F8D8A88D2FEE}" type="slidenum">
              <a:rPr lang="en-US" smtClean="0"/>
              <a:pPr/>
              <a:t>8</a:t>
            </a:fld>
            <a:endParaRPr lang="en-US" dirty="0"/>
          </a:p>
        </p:txBody>
      </p:sp>
    </p:spTree>
    <p:extLst>
      <p:ext uri="{BB962C8B-B14F-4D97-AF65-F5344CB8AC3E}">
        <p14:creationId xmlns:p14="http://schemas.microsoft.com/office/powerpoint/2010/main" val="1392302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dissolv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8690" y="289325"/>
            <a:ext cx="11393310" cy="894622"/>
          </a:xfrm>
        </p:spPr>
        <p:txBody>
          <a:bodyPr>
            <a:normAutofit/>
          </a:bodyPr>
          <a:lstStyle/>
          <a:p>
            <a:r>
              <a:rPr lang="en-US" sz="4800" dirty="0"/>
              <a:t>TCP Sender </a:t>
            </a:r>
            <a:r>
              <a:rPr lang="en-US" sz="3600" dirty="0"/>
              <a:t>(simplified)</a:t>
            </a:r>
            <a:endParaRPr lang="en-US" sz="4400" b="0" dirty="0"/>
          </a:p>
        </p:txBody>
      </p:sp>
      <p:sp>
        <p:nvSpPr>
          <p:cNvPr id="6" name="Rectangle 3">
            <a:extLst>
              <a:ext uri="{FF2B5EF4-FFF2-40B4-BE49-F238E27FC236}">
                <a16:creationId xmlns:a16="http://schemas.microsoft.com/office/drawing/2014/main" id="{93E50F9F-34A2-434D-9CCF-7D058EEE958D}"/>
              </a:ext>
            </a:extLst>
          </p:cNvPr>
          <p:cNvSpPr txBox="1">
            <a:spLocks noChangeArrowheads="1"/>
          </p:cNvSpPr>
          <p:nvPr/>
        </p:nvSpPr>
        <p:spPr>
          <a:xfrm>
            <a:off x="798690" y="1384386"/>
            <a:ext cx="4953000" cy="4648200"/>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2700" marR="0" lvl="0" indent="0" algn="l" defTabSz="914400" rtl="0" eaLnBrk="1" fontAlgn="auto" latinLnBrk="0" hangingPunct="1">
              <a:lnSpc>
                <a:spcPct val="90000"/>
              </a:lnSpc>
              <a:spcBef>
                <a:spcPts val="1000"/>
              </a:spcBef>
              <a:spcAft>
                <a:spcPts val="0"/>
              </a:spcAft>
              <a:buClr>
                <a:srgbClr val="0000A3"/>
              </a:buClr>
              <a:buSzTx/>
              <a:buFont typeface="Wingdings" charset="0"/>
              <a:buNone/>
              <a:tabLst/>
              <a:defRPr/>
            </a:pPr>
            <a:r>
              <a:rPr kumimoji="0" lang="en-US" sz="2800" b="0" i="0" u="none" strike="noStrike" kern="1200" cap="none" spc="0" normalizeH="0" baseline="0" noProof="0" dirty="0">
                <a:ln>
                  <a:noFill/>
                </a:ln>
                <a:solidFill>
                  <a:srgbClr val="CC0000"/>
                </a:solidFill>
                <a:effectLst/>
                <a:uLnTx/>
                <a:uFillTx/>
                <a:latin typeface="Calibri" panose="020F0502020204030204"/>
                <a:ea typeface="+mn-ea"/>
                <a:cs typeface="+mn-cs"/>
              </a:rPr>
              <a:t>event: data received from application</a:t>
            </a:r>
          </a:p>
          <a:p>
            <a:pPr marL="352425" marR="0" lvl="0" indent="-222250" algn="l" defTabSz="914400" rtl="0" eaLnBrk="1" fontAlgn="auto" latinLnBrk="0" hangingPunct="1">
              <a:lnSpc>
                <a:spcPct val="90000"/>
              </a:lnSpc>
              <a:spcBef>
                <a:spcPts val="1000"/>
              </a:spcBef>
              <a:spcAft>
                <a:spcPts val="0"/>
              </a:spcAft>
              <a:buClr>
                <a:srgbClr val="0000A3"/>
              </a:buClr>
              <a:buSzTx/>
              <a:buFont typeface="Wingdings" charset="2"/>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create segment with seq #</a:t>
            </a:r>
          </a:p>
          <a:p>
            <a:pPr marL="352425" marR="0" lvl="0" indent="-222250" algn="l" defTabSz="914400" rtl="0" eaLnBrk="1" fontAlgn="auto" latinLnBrk="0" hangingPunct="1">
              <a:lnSpc>
                <a:spcPct val="90000"/>
              </a:lnSpc>
              <a:spcBef>
                <a:spcPts val="1000"/>
              </a:spcBef>
              <a:spcAft>
                <a:spcPts val="0"/>
              </a:spcAft>
              <a:buClr>
                <a:srgbClr val="0000A3"/>
              </a:buClr>
              <a:buSzTx/>
              <a:buFont typeface="Wingdings" charset="2"/>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seq # is byte-stream number of first data byte in  segment</a:t>
            </a:r>
          </a:p>
          <a:p>
            <a:pPr marL="352425" marR="0" lvl="0" indent="-222250" algn="l" defTabSz="914400" rtl="0" eaLnBrk="1" fontAlgn="auto" latinLnBrk="0" hangingPunct="1">
              <a:lnSpc>
                <a:spcPct val="90000"/>
              </a:lnSpc>
              <a:spcBef>
                <a:spcPts val="1000"/>
              </a:spcBef>
              <a:spcAft>
                <a:spcPts val="0"/>
              </a:spcAft>
              <a:buClr>
                <a:srgbClr val="0000A3"/>
              </a:buClr>
              <a:buSzTx/>
              <a:buFont typeface="Wingdings" charset="2"/>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start timer if not already running </a:t>
            </a:r>
          </a:p>
          <a:p>
            <a:pPr marL="695325" marR="0" lvl="1" indent="-231775" algn="l" defTabSz="914400" rtl="0" eaLnBrk="1" fontAlgn="auto" latinLnBrk="0" hangingPunct="1">
              <a:lnSpc>
                <a:spcPct val="90000"/>
              </a:lnSpc>
              <a:spcBef>
                <a:spcPts val="500"/>
              </a:spcBef>
              <a:spcAft>
                <a:spcPts val="0"/>
              </a:spcAft>
              <a:buClr>
                <a:srgbClr val="0000A8"/>
              </a:buClr>
              <a:buSzTx/>
              <a:buFont typeface="Arial"/>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think of timer as for oldest unACKed segment</a:t>
            </a:r>
          </a:p>
          <a:p>
            <a:pPr marL="695325" marR="0" lvl="1" indent="-231775" algn="l" defTabSz="914400" rtl="0" eaLnBrk="1" fontAlgn="auto" latinLnBrk="0" hangingPunct="1">
              <a:lnSpc>
                <a:spcPct val="90000"/>
              </a:lnSpc>
              <a:spcBef>
                <a:spcPts val="500"/>
              </a:spcBef>
              <a:spcAft>
                <a:spcPts val="0"/>
              </a:spcAft>
              <a:buClr>
                <a:srgbClr val="0000A8"/>
              </a:buClr>
              <a:buSzTx/>
              <a:buFont typeface="Arial"/>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expiration interval: </a:t>
            </a:r>
            <a:r>
              <a:rPr kumimoji="0" lang="en-US" sz="2400" b="1" i="0" u="none" strike="noStrike" kern="1200" cap="none" spc="0" normalizeH="0" baseline="0" noProof="0" dirty="0">
                <a:ln>
                  <a:noFill/>
                </a:ln>
                <a:solidFill>
                  <a:prstClr val="black"/>
                </a:solidFill>
                <a:effectLst/>
                <a:uLnTx/>
                <a:uFillTx/>
                <a:latin typeface="Courier New" charset="0"/>
                <a:ea typeface="+mn-ea"/>
                <a:cs typeface="+mn-cs"/>
              </a:rPr>
              <a:t>TimeOutInterval</a:t>
            </a:r>
            <a:r>
              <a:rPr kumimoji="0" lang="en-US" sz="2400" b="0" i="0" u="none" strike="noStrike" kern="1200" cap="none" spc="0" normalizeH="0" baseline="0" noProof="0" dirty="0">
                <a:ln>
                  <a:noFill/>
                </a:ln>
                <a:solidFill>
                  <a:prstClr val="black"/>
                </a:solidFill>
                <a:effectLst/>
                <a:uLnTx/>
                <a:uFillTx/>
                <a:latin typeface="Courier New" charset="0"/>
                <a:ea typeface="+mn-ea"/>
                <a:cs typeface="+mn-cs"/>
              </a:rPr>
              <a:t> </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Rectangle 4">
            <a:extLst>
              <a:ext uri="{FF2B5EF4-FFF2-40B4-BE49-F238E27FC236}">
                <a16:creationId xmlns:a16="http://schemas.microsoft.com/office/drawing/2014/main" id="{DA35D0F5-641B-DD43-98AE-2CF2FD980706}"/>
              </a:ext>
            </a:extLst>
          </p:cNvPr>
          <p:cNvSpPr txBox="1">
            <a:spLocks noChangeArrowheads="1"/>
          </p:cNvSpPr>
          <p:nvPr/>
        </p:nvSpPr>
        <p:spPr>
          <a:xfrm>
            <a:off x="6728208" y="1446144"/>
            <a:ext cx="3810000" cy="1943100"/>
          </a:xfrm>
          <a:prstGeom prst="rect">
            <a:avLst/>
          </a:prstGeom>
        </p:spPr>
        <p:txBody>
          <a:bodyPr vert="horz" lIns="91440" tIns="45720" rIns="91440" bIns="45720" rtlCol="0">
            <a:normAutofit fontScale="92500" lnSpcReduction="20000"/>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2700" marR="0" lvl="0" indent="0" algn="l" defTabSz="914400" rtl="0" eaLnBrk="1" fontAlgn="auto" latinLnBrk="0" hangingPunct="1">
              <a:lnSpc>
                <a:spcPct val="90000"/>
              </a:lnSpc>
              <a:spcBef>
                <a:spcPts val="1000"/>
              </a:spcBef>
              <a:spcAft>
                <a:spcPts val="0"/>
              </a:spcAft>
              <a:buClr>
                <a:srgbClr val="0000A3"/>
              </a:buClr>
              <a:buSzTx/>
              <a:buFont typeface="Wingdings" charset="0"/>
              <a:buNone/>
              <a:tabLst/>
              <a:defRPr/>
            </a:pPr>
            <a:r>
              <a:rPr kumimoji="0" lang="en-US" sz="3000" b="0" i="1" u="none" strike="noStrike" kern="1200" cap="none" spc="0" normalizeH="0" baseline="0" noProof="0" dirty="0">
                <a:ln>
                  <a:noFill/>
                </a:ln>
                <a:solidFill>
                  <a:srgbClr val="CC0000"/>
                </a:solidFill>
                <a:effectLst/>
                <a:uLnTx/>
                <a:uFillTx/>
                <a:latin typeface="Calibri" panose="020F0502020204030204"/>
                <a:ea typeface="+mn-ea"/>
                <a:cs typeface="+mn-cs"/>
              </a:rPr>
              <a:t>event: timeout</a:t>
            </a:r>
          </a:p>
          <a:p>
            <a:pPr marL="352425" marR="0" lvl="0" indent="-222250" algn="l" defTabSz="914400" rtl="0" eaLnBrk="1" fontAlgn="auto" latinLnBrk="0" hangingPunct="1">
              <a:lnSpc>
                <a:spcPct val="90000"/>
              </a:lnSpc>
              <a:spcBef>
                <a:spcPts val="1000"/>
              </a:spcBef>
              <a:spcAft>
                <a:spcPts val="0"/>
              </a:spcAft>
              <a:buClr>
                <a:srgbClr val="0000A3"/>
              </a:buClr>
              <a:buSzTx/>
              <a:buFont typeface="Wingdings" charset="2"/>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retransmit segment that caused timeout</a:t>
            </a:r>
          </a:p>
          <a:p>
            <a:pPr marL="352425" marR="0" lvl="0" indent="-222250" algn="l" defTabSz="914400" rtl="0" eaLnBrk="1" fontAlgn="auto" latinLnBrk="0" hangingPunct="1">
              <a:lnSpc>
                <a:spcPct val="90000"/>
              </a:lnSpc>
              <a:spcBef>
                <a:spcPts val="1000"/>
              </a:spcBef>
              <a:spcAft>
                <a:spcPts val="0"/>
              </a:spcAft>
              <a:buClr>
                <a:srgbClr val="0000A3"/>
              </a:buClr>
              <a:buSzTx/>
              <a:buFont typeface="Wingdings" charset="2"/>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restart timer</a:t>
            </a:r>
          </a:p>
          <a:p>
            <a:pPr marL="352425" marR="0" lvl="0" indent="-222250" algn="l" defTabSz="914400" rtl="0" eaLnBrk="1" fontAlgn="auto" latinLnBrk="0" hangingPunct="1">
              <a:lnSpc>
                <a:spcPct val="90000"/>
              </a:lnSpc>
              <a:spcBef>
                <a:spcPts val="1000"/>
              </a:spcBef>
              <a:spcAft>
                <a:spcPts val="0"/>
              </a:spcAft>
              <a:buClr>
                <a:srgbClr val="0000A3"/>
              </a:buClr>
              <a:buSzTx/>
              <a:buFont typeface="Wingdings" charset="0"/>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8" name="Rectangle 4">
            <a:extLst>
              <a:ext uri="{FF2B5EF4-FFF2-40B4-BE49-F238E27FC236}">
                <a16:creationId xmlns:a16="http://schemas.microsoft.com/office/drawing/2014/main" id="{7626FEA2-2ED1-6640-83D4-E13C73302CE0}"/>
              </a:ext>
            </a:extLst>
          </p:cNvPr>
          <p:cNvSpPr txBox="1">
            <a:spLocks noChangeArrowheads="1"/>
          </p:cNvSpPr>
          <p:nvPr/>
        </p:nvSpPr>
        <p:spPr>
          <a:xfrm>
            <a:off x="6728208" y="3392552"/>
            <a:ext cx="4920453" cy="3193774"/>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2700" marR="0" lvl="0" indent="0" algn="l" defTabSz="914400" rtl="0" eaLnBrk="1" fontAlgn="auto" latinLnBrk="0" hangingPunct="1">
              <a:lnSpc>
                <a:spcPct val="90000"/>
              </a:lnSpc>
              <a:spcBef>
                <a:spcPts val="1000"/>
              </a:spcBef>
              <a:spcAft>
                <a:spcPts val="0"/>
              </a:spcAft>
              <a:buClr>
                <a:srgbClr val="0000A3"/>
              </a:buClr>
              <a:buSzTx/>
              <a:buFont typeface="Wingdings" charset="0"/>
              <a:buNone/>
              <a:tabLst/>
              <a:defRPr/>
            </a:pPr>
            <a:r>
              <a:rPr kumimoji="0" lang="en-US" sz="2800" b="0" i="1" u="none" strike="noStrike" kern="1200" cap="none" spc="0" normalizeH="0" baseline="0" noProof="0" dirty="0">
                <a:ln>
                  <a:noFill/>
                </a:ln>
                <a:solidFill>
                  <a:srgbClr val="CC0000"/>
                </a:solidFill>
                <a:effectLst/>
                <a:uLnTx/>
                <a:uFillTx/>
                <a:latin typeface="Calibri" panose="020F0502020204030204"/>
                <a:ea typeface="+mn-ea"/>
                <a:cs typeface="+mn-cs"/>
              </a:rPr>
              <a:t>event: ACK received </a:t>
            </a:r>
          </a:p>
          <a:p>
            <a:pPr marL="352425" marR="0" lvl="0" indent="-222250" algn="l" defTabSz="914400" rtl="0" eaLnBrk="1" fontAlgn="auto" latinLnBrk="0" hangingPunct="1">
              <a:lnSpc>
                <a:spcPct val="90000"/>
              </a:lnSpc>
              <a:spcBef>
                <a:spcPts val="1000"/>
              </a:spcBef>
              <a:spcAft>
                <a:spcPts val="0"/>
              </a:spcAft>
              <a:buClr>
                <a:srgbClr val="0000A3"/>
              </a:buClr>
              <a:buSzTx/>
              <a:buFont typeface="Wingdings" charset="2"/>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if ACK acknowledges previously unACKed segments</a:t>
            </a:r>
          </a:p>
          <a:p>
            <a:pPr marL="695325" marR="0" lvl="1" indent="-231775" algn="l" defTabSz="914400" rtl="0" eaLnBrk="1" fontAlgn="auto" latinLnBrk="0" hangingPunct="1">
              <a:lnSpc>
                <a:spcPct val="90000"/>
              </a:lnSpc>
              <a:spcBef>
                <a:spcPts val="500"/>
              </a:spcBef>
              <a:spcAft>
                <a:spcPts val="0"/>
              </a:spcAft>
              <a:buClr>
                <a:srgbClr val="0000A8"/>
              </a:buClr>
              <a:buSzTx/>
              <a:buFont typeface="Arial"/>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update what is known to be ACKed</a:t>
            </a:r>
          </a:p>
          <a:p>
            <a:pPr marL="695325" marR="0" lvl="1" indent="-231775" algn="l" defTabSz="914400" rtl="0" eaLnBrk="1" fontAlgn="auto" latinLnBrk="0" hangingPunct="1">
              <a:lnSpc>
                <a:spcPct val="90000"/>
              </a:lnSpc>
              <a:spcBef>
                <a:spcPts val="500"/>
              </a:spcBef>
              <a:spcAft>
                <a:spcPts val="0"/>
              </a:spcAft>
              <a:buClr>
                <a:srgbClr val="0000A8"/>
              </a:buClr>
              <a:buSzTx/>
              <a:buFont typeface="Arial"/>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start timer if there are  still unACKed segments</a:t>
            </a:r>
          </a:p>
          <a:p>
            <a:pPr marL="695325" marR="0" lvl="1" indent="-231775" algn="l" defTabSz="914400" rtl="0" eaLnBrk="1" fontAlgn="auto" latinLnBrk="0" hangingPunct="1">
              <a:lnSpc>
                <a:spcPct val="90000"/>
              </a:lnSpc>
              <a:spcBef>
                <a:spcPts val="500"/>
              </a:spcBef>
              <a:spcAft>
                <a:spcPts val="0"/>
              </a:spcAft>
              <a:buClr>
                <a:srgbClr val="0000A8"/>
              </a:buClr>
              <a:buSzTx/>
              <a:buFont typeface="Wingdings" charset="0"/>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Slide Number Placeholder 2">
            <a:extLst>
              <a:ext uri="{FF2B5EF4-FFF2-40B4-BE49-F238E27FC236}">
                <a16:creationId xmlns:a16="http://schemas.microsoft.com/office/drawing/2014/main" id="{F7A5BD9A-E49F-7E4D-A1AC-729448A7B15E}"/>
              </a:ext>
            </a:extLst>
          </p:cNvPr>
          <p:cNvSpPr>
            <a:spLocks noGrp="1"/>
          </p:cNvSpPr>
          <p:nvPr>
            <p:ph type="sldNum" sz="quarter" idx="4"/>
          </p:nvPr>
        </p:nvSpPr>
        <p:spPr>
          <a:xfrm>
            <a:off x="9219616" y="6443089"/>
            <a:ext cx="2743200" cy="365125"/>
          </a:xfrm>
        </p:spPr>
        <p:txBody>
          <a:bodyPr/>
          <a:lstStyle/>
          <a:p>
            <a:r>
              <a:rPr lang="en-US" dirty="0"/>
              <a:t>Transport Layer: 3-</a:t>
            </a:r>
            <a:fld id="{C4204591-24BD-A542-B9D5-F8D8A88D2FEE}" type="slidenum">
              <a:rPr lang="en-US" smtClean="0"/>
              <a:pPr/>
              <a:t>9</a:t>
            </a:fld>
            <a:endParaRPr lang="en-US" dirty="0"/>
          </a:p>
        </p:txBody>
      </p:sp>
    </p:spTree>
    <p:extLst>
      <p:ext uri="{BB962C8B-B14F-4D97-AF65-F5344CB8AC3E}">
        <p14:creationId xmlns:p14="http://schemas.microsoft.com/office/powerpoint/2010/main" val="4220746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dissolv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f13b610e-d3b5-490f-b165-988100e8232a}" enabled="1" method="Standard" siteId="{5a4ba6f9-f531-4f32-9467-398f19e69de4}" contentBits="1" removed="0"/>
</clbl:labelList>
</file>

<file path=docProps/app.xml><?xml version="1.0" encoding="utf-8"?>
<Properties xmlns="http://schemas.openxmlformats.org/officeDocument/2006/extended-properties" xmlns:vt="http://schemas.openxmlformats.org/officeDocument/2006/docPropsVTypes">
  <TotalTime>10061</TotalTime>
  <Words>4966</Words>
  <Application>Microsoft Office PowerPoint</Application>
  <PresentationFormat>Widescreen</PresentationFormat>
  <Paragraphs>652</Paragraphs>
  <Slides>27</Slides>
  <Notes>27</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27</vt:i4>
      </vt:variant>
    </vt:vector>
  </HeadingPairs>
  <TitlesOfParts>
    <vt:vector size="38" baseType="lpstr">
      <vt:lpstr>__fkGroteskNeue_598ab8</vt:lpstr>
      <vt:lpstr>Courier</vt:lpstr>
      <vt:lpstr>Courier Std</vt:lpstr>
      <vt:lpstr>Arial</vt:lpstr>
      <vt:lpstr>Arial Narrow</vt:lpstr>
      <vt:lpstr>Calibri</vt:lpstr>
      <vt:lpstr>Courier New</vt:lpstr>
      <vt:lpstr>Tahoma</vt:lpstr>
      <vt:lpstr>Times New Roman</vt:lpstr>
      <vt:lpstr>Wingdings</vt:lpstr>
      <vt:lpstr>Office Theme</vt:lpstr>
      <vt:lpstr>PowerPoint Presentation</vt:lpstr>
      <vt:lpstr>Chapter 3: roadmap</vt:lpstr>
      <vt:lpstr>TCP: overview  RFCs: 793,1122, 2018, 5681, 7323</vt:lpstr>
      <vt:lpstr>TCP segment structure</vt:lpstr>
      <vt:lpstr>TCP sequence numbers, ACKs</vt:lpstr>
      <vt:lpstr>TCP round trip time, timeout</vt:lpstr>
      <vt:lpstr>TCP round trip time, timeout</vt:lpstr>
      <vt:lpstr>TCP round trip time, timeout</vt:lpstr>
      <vt:lpstr>TCP Sender (simplified)</vt:lpstr>
      <vt:lpstr>TCP Receiver: ACK generation [RFC 5681]</vt:lpstr>
      <vt:lpstr>TCP sequence numbers, ACKs</vt:lpstr>
      <vt:lpstr>TCP sequence numbers, ACKs</vt:lpstr>
      <vt:lpstr>TCP: retransmission scenarios</vt:lpstr>
      <vt:lpstr>TCP: retransmission scenarios</vt:lpstr>
      <vt:lpstr>TCP sequence numbers, ACKs</vt:lpstr>
      <vt:lpstr>Chapter 3: roadmap</vt:lpstr>
      <vt:lpstr>TCP flow control</vt:lpstr>
      <vt:lpstr>TCP flow control</vt:lpstr>
      <vt:lpstr>TCP flow control</vt:lpstr>
      <vt:lpstr>TCP flow control</vt:lpstr>
      <vt:lpstr>TCP flow control</vt:lpstr>
      <vt:lpstr>TCP flow control</vt:lpstr>
      <vt:lpstr>TCP connection management</vt:lpstr>
      <vt:lpstr>Agreeing to establish a connection</vt:lpstr>
      <vt:lpstr>TCP 3-way handshake</vt:lpstr>
      <vt:lpstr>A human 3-way handshake protocol</vt:lpstr>
      <vt:lpstr>Closing a TCP connection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James Kurose</dc:creator>
  <cp:lastModifiedBy>Zonghua Gu</cp:lastModifiedBy>
  <cp:revision>423</cp:revision>
  <dcterms:created xsi:type="dcterms:W3CDTF">2020-01-18T07:24:59Z</dcterms:created>
  <dcterms:modified xsi:type="dcterms:W3CDTF">2024-11-12T19:05:19Z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lassificationContentMarkingHeaderLocations">
    <vt:lpwstr>Office Theme:5</vt:lpwstr>
  </property>
  <property fmtid="{D5CDD505-2E9C-101B-9397-08002B2CF9AE}" pid="3" name="ClassificationContentMarkingHeaderText">
    <vt:lpwstr>Begränsad delning</vt:lpwstr>
  </property>
</Properties>
</file>