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960" r:id="rId2"/>
    <p:sldId id="1042" r:id="rId3"/>
    <p:sldId id="1161" r:id="rId4"/>
    <p:sldId id="1162" r:id="rId5"/>
    <p:sldId id="1163" r:id="rId6"/>
    <p:sldId id="1164" r:id="rId7"/>
    <p:sldId id="1165" r:id="rId8"/>
    <p:sldId id="1166" r:id="rId9"/>
    <p:sldId id="1167" r:id="rId10"/>
    <p:sldId id="1058" r:id="rId11"/>
    <p:sldId id="1168" r:id="rId12"/>
    <p:sldId id="2638" r:id="rId13"/>
    <p:sldId id="2639" r:id="rId14"/>
    <p:sldId id="1172" r:id="rId15"/>
    <p:sldId id="11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A3"/>
    <a:srgbClr val="3C6CDF"/>
    <a:srgbClr val="ED356A"/>
    <a:srgbClr val="E40000"/>
    <a:srgbClr val="FFB3D3"/>
    <a:srgbClr val="FA376E"/>
    <a:srgbClr val="9CDFF9"/>
    <a:srgbClr val="0000A8"/>
    <a:srgbClr val="B8C2C9"/>
    <a:srgbClr val="D6DC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7931"/>
    <p:restoredTop sz="95934"/>
  </p:normalViewPr>
  <p:slideViewPr>
    <p:cSldViewPr snapToGrid="0" snapToObjects="1">
      <p:cViewPr varScale="1">
        <p:scale>
          <a:sx n="74" d="100"/>
          <a:sy n="74" d="100"/>
        </p:scale>
        <p:origin x="72" y="254"/>
      </p:cViewPr>
      <p:guideLst/>
    </p:cSldViewPr>
  </p:slideViewPr>
  <p:outlineViewPr>
    <p:cViewPr>
      <p:scale>
        <a:sx n="33" d="100"/>
        <a:sy n="33" d="100"/>
      </p:scale>
      <p:origin x="0" y="-2574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02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3024D-5FCD-D142-BBE1-7B391F60AD88}" type="datetimeFigureOut">
              <a:rPr lang="en-US" smtClean="0"/>
              <a:t>11/12/2024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1EEAC-CFEF-9647-876F-EABC6B8338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561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Version History</a:t>
            </a:r>
          </a:p>
          <a:p>
            <a:endParaRPr lang="en-US" dirty="0"/>
          </a:p>
          <a:p>
            <a:r>
              <a:rPr lang="en-US" dirty="0"/>
              <a:t>8.0  (April 2020)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All slides reformatted for 16:9 aspect ratio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All slides updated to 8</a:t>
            </a:r>
            <a:r>
              <a:rPr lang="en-US" baseline="30000" dirty="0"/>
              <a:t>th</a:t>
            </a:r>
            <a:r>
              <a:rPr lang="en-US" dirty="0"/>
              <a:t> edition material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 of Calibri font, rather that Gill Sans MT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Add LOTS more animation throughout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added new  8</a:t>
            </a:r>
            <a:r>
              <a:rPr lang="en-US" baseline="30000" dirty="0"/>
              <a:t>th</a:t>
            </a:r>
            <a:r>
              <a:rPr lang="en-US" dirty="0"/>
              <a:t> edition material on QUIC, CUBIC, delay-based congestion control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lighter header font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8.2 (July 2023): changes from 8.0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minor updates throughout, but not much changes from 8.0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6612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3817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4433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80769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93389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1965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898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369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525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this RFC – it’s only 2.5 pages!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7823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3869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7922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20575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4069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EC686-8429-2E40-81FA-5EC9C4AB3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C2C238-9334-5D47-BE46-7DBB933E4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7F1199A-45E4-9E4D-95C0-396A8A9C6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6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2846C-3DC3-2A4C-84E1-3E3C50231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32235DD-B99A-7744-92BB-36CB49B4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1717D89-2D64-4E49-A8B8-D7B9326607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446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48D4C-6954-CC4D-A491-4B78BF548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E2032-3F11-1945-8A1D-25EC80CF9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DCF1CB-5DBA-8B49-A839-F079E4BF4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E873D4E-4EDA-1349-AB14-5DC995BFCD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958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B102D-EC4F-B64D-BB0A-3CBBCEE2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0DCD8E0-36D6-2D43-9C3A-92DC921E1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131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6D5FD2-E0BC-9B4A-8B69-BFD8F956C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821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87CFD-1EF3-634C-B854-216A26AC2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C6EBB-9D5E-E84A-9BCA-EA7E05FD1C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Introduction: 1-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D2F031-4486-D7BF-D89A-C0215E4951FD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1363325" y="63500"/>
            <a:ext cx="787400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SE" sz="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Begränsad delning</a:t>
            </a:r>
          </a:p>
        </p:txBody>
      </p:sp>
    </p:spTree>
    <p:extLst>
      <p:ext uri="{BB962C8B-B14F-4D97-AF65-F5344CB8AC3E}">
        <p14:creationId xmlns:p14="http://schemas.microsoft.com/office/powerpoint/2010/main" val="2775165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000A3"/>
          </a:solidFill>
          <a:latin typeface="+mn-lt"/>
          <a:ea typeface="+mj-ea"/>
          <a:cs typeface="+mj-cs"/>
        </a:defRPr>
      </a:lvl1pPr>
    </p:titleStyle>
    <p:bodyStyle>
      <a:lvl1pPr marL="352425" indent="-222250" algn="l" defTabSz="914400" rtl="0" eaLnBrk="1" latinLnBrk="0" hangingPunct="1">
        <a:lnSpc>
          <a:spcPct val="90000"/>
        </a:lnSpc>
        <a:spcBef>
          <a:spcPts val="1000"/>
        </a:spcBef>
        <a:buClr>
          <a:srgbClr val="0000A3"/>
        </a:buClr>
        <a:buFont typeface="Wingdings" pitchFamily="2" charset="2"/>
        <a:buChar char="§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95325" indent="-231775" algn="l" defTabSz="914400" rtl="0" eaLnBrk="1" latinLnBrk="0" hangingPunct="1">
        <a:lnSpc>
          <a:spcPct val="90000"/>
        </a:lnSpc>
        <a:spcBef>
          <a:spcPts val="500"/>
        </a:spcBef>
        <a:buClr>
          <a:srgbClr val="0000A8"/>
        </a:buClr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gaia.cs.umass.edu/kurose_ross/index.php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gaia.cs.umass.edu/kurose_ross/interactive/internet_checksum.php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99C77C5-A377-3E44-9802-7A06ED6AD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1312" y="4289908"/>
            <a:ext cx="3981504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altLang="en-US" sz="2800" i="1" dirty="0">
                <a:solidFill>
                  <a:srgbClr val="0000A3"/>
                </a:solidFill>
                <a:latin typeface="+mn-lt"/>
              </a:rPr>
              <a:t>Computer Networking: A Top-Down Approach </a:t>
            </a:r>
            <a:br>
              <a:rPr lang="en-US" altLang="en-US" sz="2800" dirty="0">
                <a:solidFill>
                  <a:srgbClr val="008000"/>
                </a:solidFill>
                <a:latin typeface="+mn-lt"/>
              </a:rPr>
            </a:br>
            <a:r>
              <a:rPr lang="en-US" altLang="en-US" sz="1800" dirty="0">
                <a:latin typeface="+mn-lt"/>
              </a:rPr>
              <a:t>8</a:t>
            </a:r>
            <a:r>
              <a:rPr lang="en-US" altLang="en-US" sz="1800" baseline="30000" dirty="0">
                <a:latin typeface="+mn-lt"/>
              </a:rPr>
              <a:t>th</a:t>
            </a:r>
            <a:r>
              <a:rPr lang="en-US" altLang="en-US" sz="1800" dirty="0">
                <a:latin typeface="+mn-lt"/>
              </a:rPr>
              <a:t> edition </a:t>
            </a:r>
            <a:br>
              <a:rPr lang="en-US" altLang="en-US" sz="1800" dirty="0">
                <a:latin typeface="+mn-lt"/>
              </a:rPr>
            </a:br>
            <a:r>
              <a:rPr lang="en-US" altLang="en-US" sz="1800" dirty="0">
                <a:latin typeface="+mn-lt"/>
              </a:rPr>
              <a:t>Jim Kurose, Keith Ross</a:t>
            </a:r>
            <a:br>
              <a:rPr lang="en-US" altLang="en-US" sz="1800" dirty="0">
                <a:latin typeface="+mn-lt"/>
              </a:rPr>
            </a:br>
            <a:r>
              <a:rPr lang="en-US" altLang="en-US" sz="1800" dirty="0">
                <a:latin typeface="+mn-lt"/>
              </a:rPr>
              <a:t>Pearson, 2020</a:t>
            </a:r>
            <a:endParaRPr lang="en-US" altLang="en-US" sz="2000" dirty="0">
              <a:latin typeface="+mn-lt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A9F684E-5DD1-6543-95D2-8EB5E7619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5035" y="561975"/>
            <a:ext cx="5052616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altLang="en-US" sz="5400" b="1" dirty="0">
                <a:solidFill>
                  <a:srgbClr val="000099"/>
                </a:solidFill>
                <a:latin typeface="+mj-lt"/>
              </a:rPr>
              <a:t>Chapter 3</a:t>
            </a:r>
            <a:br>
              <a:rPr lang="en-US" altLang="en-US" sz="6000" b="1" dirty="0">
                <a:solidFill>
                  <a:srgbClr val="000099"/>
                </a:solidFill>
                <a:latin typeface="+mj-lt"/>
              </a:rPr>
            </a:br>
            <a:r>
              <a:rPr lang="en-US" altLang="en-US" sz="5400" b="1" dirty="0">
                <a:solidFill>
                  <a:srgbClr val="000099"/>
                </a:solidFill>
                <a:latin typeface="+mj-lt"/>
              </a:rPr>
              <a:t>Transport Layer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6B45F3-5B52-354C-801C-007B1F5215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9" name="Picture 8" descr="A picture containing outdoor, water, bridge, building&#10;&#10;Description automatically generated">
            <a:extLst>
              <a:ext uri="{FF2B5EF4-FFF2-40B4-BE49-F238E27FC236}">
                <a16:creationId xmlns:a16="http://schemas.microsoft.com/office/drawing/2014/main" id="{F92E998D-891C-8C4D-A1FD-4079E0691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5257" y="887185"/>
            <a:ext cx="3040743" cy="3800929"/>
          </a:xfrm>
          <a:prstGeom prst="rect">
            <a:avLst/>
          </a:prstGeom>
        </p:spPr>
      </p:pic>
      <p:sp>
        <p:nvSpPr>
          <p:cNvPr id="3" name="Text Box 7">
            <a:extLst>
              <a:ext uri="{FF2B5EF4-FFF2-40B4-BE49-F238E27FC236}">
                <a16:creationId xmlns:a16="http://schemas.microsoft.com/office/drawing/2014/main" id="{F0CE2E98-86CB-592A-F851-90EF640AC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3708" y="6020834"/>
            <a:ext cx="5661104" cy="61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3038" indent="-17303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sz="2000" dirty="0">
                <a:latin typeface="+mn-lt"/>
              </a:rPr>
              <a:t>Acknowledgement: Based on the textbook’s website: </a:t>
            </a:r>
            <a:r>
              <a:rPr lang="en-US" altLang="en-US" sz="2000" dirty="0">
                <a:latin typeface="+mn-lt"/>
                <a:hlinkClick r:id="rId4"/>
              </a:rPr>
              <a:t>https://gaia.cs.umass.edu/kurose_ross/index.php</a:t>
            </a:r>
            <a:r>
              <a:rPr lang="en-US" altLang="en-US" sz="2000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4825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100625" cy="894622"/>
          </a:xfrm>
        </p:spPr>
        <p:txBody>
          <a:bodyPr>
            <a:normAutofit/>
          </a:bodyPr>
          <a:lstStyle/>
          <a:p>
            <a:r>
              <a:rPr lang="en-US" sz="4400" dirty="0"/>
              <a:t>UDP checksum</a:t>
            </a:r>
          </a:p>
        </p:txBody>
      </p:sp>
      <p:sp>
        <p:nvSpPr>
          <p:cNvPr id="48" name="Rectangle 4">
            <a:extLst>
              <a:ext uri="{FF2B5EF4-FFF2-40B4-BE49-F238E27FC236}">
                <a16:creationId xmlns:a16="http://schemas.microsoft.com/office/drawing/2014/main" id="{673A6B1C-AEDF-5947-AFDF-9232983233A4}"/>
              </a:ext>
            </a:extLst>
          </p:cNvPr>
          <p:cNvSpPr txBox="1">
            <a:spLocks noChangeArrowheads="1"/>
          </p:cNvSpPr>
          <p:nvPr/>
        </p:nvSpPr>
        <p:spPr>
          <a:xfrm>
            <a:off x="1270863" y="2652793"/>
            <a:ext cx="10241312" cy="573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175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Transmitted:            5               6                11</a:t>
            </a:r>
          </a:p>
        </p:txBody>
      </p:sp>
      <p:sp>
        <p:nvSpPr>
          <p:cNvPr id="49" name="Rectangle 5">
            <a:extLst>
              <a:ext uri="{FF2B5EF4-FFF2-40B4-BE49-F238E27FC236}">
                <a16:creationId xmlns:a16="http://schemas.microsoft.com/office/drawing/2014/main" id="{F6F1E6ED-F1FB-7542-8156-6A1C186D48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690" y="1371219"/>
            <a:ext cx="11100624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Goal: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detect </a:t>
            </a: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errors (</a:t>
            </a:r>
            <a:r>
              <a:rPr kumimoji="0" lang="en-US" altLang="ja-JP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i.e., </a:t>
            </a: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flipped bits) in transmitted segment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65000"/>
              <a:buFont typeface="Wingdings" pitchFamily="2" charset="2"/>
              <a:buChar char="v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77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6366BE9-1119-E949-B583-83377BE7B2FA}"/>
              </a:ext>
            </a:extLst>
          </p:cNvPr>
          <p:cNvSpPr txBox="1">
            <a:spLocks noChangeArrowheads="1"/>
          </p:cNvSpPr>
          <p:nvPr/>
        </p:nvSpPr>
        <p:spPr>
          <a:xfrm>
            <a:off x="1717730" y="4429929"/>
            <a:ext cx="10241312" cy="573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175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Received:            4               6                11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83263DD-30EB-3A47-BB43-1008E7B8EB3B}"/>
              </a:ext>
            </a:extLst>
          </p:cNvPr>
          <p:cNvGrpSpPr/>
          <p:nvPr/>
        </p:nvGrpSpPr>
        <p:grpSpPr>
          <a:xfrm>
            <a:off x="3781587" y="2118101"/>
            <a:ext cx="3789990" cy="374499"/>
            <a:chOff x="3781587" y="2118101"/>
            <a:chExt cx="3789990" cy="37449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75CCDE0-7CCA-374E-AAE6-7714B8510863}"/>
                </a:ext>
              </a:extLst>
            </p:cNvPr>
            <p:cNvSpPr txBox="1"/>
            <p:nvPr/>
          </p:nvSpPr>
          <p:spPr>
            <a:xfrm>
              <a:off x="3781587" y="2123268"/>
              <a:ext cx="12104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  <a:r>
                <a:rPr kumimoji="0" lang="en-US" sz="18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st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number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C036BB1-E12C-9F45-B7AC-A46C43550AB8}"/>
                </a:ext>
              </a:extLst>
            </p:cNvPr>
            <p:cNvSpPr txBox="1"/>
            <p:nvPr/>
          </p:nvSpPr>
          <p:spPr>
            <a:xfrm>
              <a:off x="5173851" y="2120685"/>
              <a:ext cx="12602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  <a:r>
                <a:rPr kumimoji="0" lang="en-US" sz="18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nd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number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EF766B9-0BC5-B243-8C87-21D6B656B474}"/>
                </a:ext>
              </a:extLst>
            </p:cNvPr>
            <p:cNvSpPr txBox="1"/>
            <p:nvPr/>
          </p:nvSpPr>
          <p:spPr>
            <a:xfrm>
              <a:off x="6938070" y="2118101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sum</a:t>
              </a:r>
            </a:p>
          </p:txBody>
        </p:sp>
      </p:grpSp>
      <p:sp>
        <p:nvSpPr>
          <p:cNvPr id="5" name="Down Arrow 4">
            <a:extLst>
              <a:ext uri="{FF2B5EF4-FFF2-40B4-BE49-F238E27FC236}">
                <a16:creationId xmlns:a16="http://schemas.microsoft.com/office/drawing/2014/main" id="{25D45AF0-1848-CC41-9B94-776A4F00467D}"/>
              </a:ext>
            </a:extLst>
          </p:cNvPr>
          <p:cNvSpPr/>
          <p:nvPr/>
        </p:nvSpPr>
        <p:spPr>
          <a:xfrm>
            <a:off x="5269424" y="3316637"/>
            <a:ext cx="1131376" cy="978408"/>
          </a:xfrm>
          <a:prstGeom prst="down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55000">
                <a:srgbClr val="E47E9F"/>
              </a:gs>
              <a:gs pos="83000">
                <a:srgbClr val="CD0004"/>
              </a:gs>
              <a:gs pos="100000">
                <a:srgbClr val="C0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D0B8C6-3F4F-D744-B0D5-012F7CCC8026}"/>
              </a:ext>
            </a:extLst>
          </p:cNvPr>
          <p:cNvGrpSpPr/>
          <p:nvPr/>
        </p:nvGrpSpPr>
        <p:grpSpPr>
          <a:xfrm>
            <a:off x="4005390" y="4866468"/>
            <a:ext cx="2218236" cy="1079841"/>
            <a:chOff x="4005390" y="4866468"/>
            <a:chExt cx="2218236" cy="107984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0290089-A408-1F4D-AD89-57B6FA475BD4}"/>
                </a:ext>
              </a:extLst>
            </p:cNvPr>
            <p:cNvSpPr txBox="1"/>
            <p:nvPr/>
          </p:nvSpPr>
          <p:spPr>
            <a:xfrm>
              <a:off x="4005390" y="5238423"/>
              <a:ext cx="221823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receiver-computed 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checksum</a:t>
              </a:r>
            </a:p>
          </p:txBody>
        </p:sp>
        <p:sp>
          <p:nvSpPr>
            <p:cNvPr id="7" name="Right Brace 6">
              <a:extLst>
                <a:ext uri="{FF2B5EF4-FFF2-40B4-BE49-F238E27FC236}">
                  <a16:creationId xmlns:a16="http://schemas.microsoft.com/office/drawing/2014/main" id="{70805D62-6F2B-1F49-A297-2C93A181F097}"/>
                </a:ext>
              </a:extLst>
            </p:cNvPr>
            <p:cNvSpPr/>
            <p:nvPr/>
          </p:nvSpPr>
          <p:spPr>
            <a:xfrm rot="5400000">
              <a:off x="5005953" y="4107051"/>
              <a:ext cx="302449" cy="1821283"/>
            </a:xfrm>
            <a:prstGeom prst="rightBrac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499C2F8-4129-1B44-8C70-BBDF08BD1536}"/>
              </a:ext>
            </a:extLst>
          </p:cNvPr>
          <p:cNvGrpSpPr/>
          <p:nvPr/>
        </p:nvGrpSpPr>
        <p:grpSpPr>
          <a:xfrm>
            <a:off x="6880470" y="4879385"/>
            <a:ext cx="2604945" cy="1064342"/>
            <a:chOff x="6880470" y="4879385"/>
            <a:chExt cx="2604945" cy="106434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9DCA310-B7D2-5B47-90B9-563B10E091FB}"/>
                </a:ext>
              </a:extLst>
            </p:cNvPr>
            <p:cNvSpPr txBox="1"/>
            <p:nvPr/>
          </p:nvSpPr>
          <p:spPr>
            <a:xfrm>
              <a:off x="6880470" y="5235841"/>
              <a:ext cx="260494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sender-computed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checksum (as received)</a:t>
              </a:r>
            </a:p>
          </p:txBody>
        </p:sp>
        <p:sp>
          <p:nvSpPr>
            <p:cNvPr id="15" name="Right Brace 14">
              <a:extLst>
                <a:ext uri="{FF2B5EF4-FFF2-40B4-BE49-F238E27FC236}">
                  <a16:creationId xmlns:a16="http://schemas.microsoft.com/office/drawing/2014/main" id="{DA615DF0-68E8-EC4F-807E-D486A3197601}"/>
                </a:ext>
              </a:extLst>
            </p:cNvPr>
            <p:cNvSpPr/>
            <p:nvPr/>
          </p:nvSpPr>
          <p:spPr>
            <a:xfrm rot="5400000">
              <a:off x="7219627" y="4631412"/>
              <a:ext cx="266054" cy="761999"/>
            </a:xfrm>
            <a:prstGeom prst="rightBrac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F01925F-F602-844A-BEF4-A6395DF560AD}"/>
              </a:ext>
            </a:extLst>
          </p:cNvPr>
          <p:cNvGrpSpPr/>
          <p:nvPr/>
        </p:nvGrpSpPr>
        <p:grpSpPr>
          <a:xfrm>
            <a:off x="6121831" y="5201334"/>
            <a:ext cx="821411" cy="1346699"/>
            <a:chOff x="6121831" y="5201334"/>
            <a:chExt cx="821411" cy="1346699"/>
          </a:xfrm>
        </p:grpSpPr>
        <p:pic>
          <p:nvPicPr>
            <p:cNvPr id="1026" name="Picture 2" descr="Image result for error">
              <a:extLst>
                <a:ext uri="{FF2B5EF4-FFF2-40B4-BE49-F238E27FC236}">
                  <a16:creationId xmlns:a16="http://schemas.microsoft.com/office/drawing/2014/main" id="{0F8C0CDD-8B63-9A4B-B799-33D82D530B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1831" y="5782776"/>
              <a:ext cx="821411" cy="7652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0916598-558E-9245-AD24-594E54348A33}"/>
                </a:ext>
              </a:extLst>
            </p:cNvPr>
            <p:cNvSpPr txBox="1"/>
            <p:nvPr/>
          </p:nvSpPr>
          <p:spPr>
            <a:xfrm>
              <a:off x="6307811" y="5201334"/>
              <a:ext cx="4138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D0004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=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3E17EE6-50CC-C042-BC48-5E6E3B972272}"/>
                </a:ext>
              </a:extLst>
            </p:cNvPr>
            <p:cNvCxnSpPr/>
            <p:nvPr/>
          </p:nvCxnSpPr>
          <p:spPr>
            <a:xfrm flipH="1">
              <a:off x="6460174" y="5418195"/>
              <a:ext cx="108488" cy="247973"/>
            </a:xfrm>
            <a:prstGeom prst="line">
              <a:avLst/>
            </a:prstGeom>
            <a:ln w="31750">
              <a:solidFill>
                <a:srgbClr val="CD000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Slide Number Placeholder 2">
            <a:extLst>
              <a:ext uri="{FF2B5EF4-FFF2-40B4-BE49-F238E27FC236}">
                <a16:creationId xmlns:a16="http://schemas.microsoft.com/office/drawing/2014/main" id="{D5723390-FF65-C242-9B32-1814D9E35B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EB4CC5-EBF5-E4C7-CFD9-5302EDE3D331}"/>
              </a:ext>
            </a:extLst>
          </p:cNvPr>
          <p:cNvSpPr txBox="1"/>
          <p:nvPr/>
        </p:nvSpPr>
        <p:spPr>
          <a:xfrm>
            <a:off x="10159363" y="56151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16949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6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100625" cy="894622"/>
          </a:xfrm>
        </p:spPr>
        <p:txBody>
          <a:bodyPr>
            <a:normAutofit/>
          </a:bodyPr>
          <a:lstStyle/>
          <a:p>
            <a:r>
              <a:rPr lang="en-US" sz="4400" dirty="0"/>
              <a:t>Internet checksum</a:t>
            </a: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31698387-9861-714A-B5A0-B2C8BE36CD3A}"/>
              </a:ext>
            </a:extLst>
          </p:cNvPr>
          <p:cNvSpPr txBox="1">
            <a:spLocks noChangeArrowheads="1"/>
          </p:cNvSpPr>
          <p:nvPr/>
        </p:nvSpPr>
        <p:spPr>
          <a:xfrm>
            <a:off x="990599" y="2218943"/>
            <a:ext cx="4662055" cy="447806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sender:</a:t>
            </a:r>
          </a:p>
          <a:p>
            <a:pPr marL="352425" marR="0" lvl="0" indent="-22225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treat contents of UDP segment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(including UDP header fields and IP addresses)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as sequence of </a:t>
            </a:r>
            <a:r>
              <a:rPr lang="en-US" altLang="en-US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34" charset="-128"/>
              </a:rPr>
              <a:t>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-bit integers, where N may be 4, 8, 16…</a:t>
            </a:r>
          </a:p>
          <a:p>
            <a:pPr marL="352425" marR="0" lvl="0" indent="-22225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checksum: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addition 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of segment content, then flip all the bits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(one’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 complement sum)</a:t>
            </a: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352425" marR="0" lvl="0" indent="-22225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checksum value put into UDP checksum field</a:t>
            </a:r>
          </a:p>
          <a:p>
            <a:pPr marL="352425" marR="0" lvl="0" indent="-22225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352425" marR="0" lvl="0" indent="-22225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8" name="Rectangle 4">
            <a:extLst>
              <a:ext uri="{FF2B5EF4-FFF2-40B4-BE49-F238E27FC236}">
                <a16:creationId xmlns:a16="http://schemas.microsoft.com/office/drawing/2014/main" id="{673A6B1C-AEDF-5947-AFDF-9232983233A4}"/>
              </a:ext>
            </a:extLst>
          </p:cNvPr>
          <p:cNvSpPr txBox="1">
            <a:spLocks noChangeArrowheads="1"/>
          </p:cNvSpPr>
          <p:nvPr/>
        </p:nvSpPr>
        <p:spPr>
          <a:xfrm>
            <a:off x="5767820" y="2132890"/>
            <a:ext cx="5728855" cy="4082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receiver</a:t>
            </a:r>
            <a:r>
              <a:rPr kumimoji="0" lang="en-US" alt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: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compute checksum of received segment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check if computed checksum equals checksum field value: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not equal - error detected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equal - no error detected.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But maybe errors nonetheless?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More later ….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9" name="Rectangle 5">
            <a:extLst>
              <a:ext uri="{FF2B5EF4-FFF2-40B4-BE49-F238E27FC236}">
                <a16:creationId xmlns:a16="http://schemas.microsoft.com/office/drawing/2014/main" id="{F6F1E6ED-F1FB-7542-8156-6A1C186D48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690" y="1371219"/>
            <a:ext cx="11100624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Goal: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detect </a:t>
            </a: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errors (</a:t>
            </a:r>
            <a:r>
              <a:rPr kumimoji="0" lang="en-US" altLang="ja-JP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i.e., </a:t>
            </a: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flipped bits) in transmitted segment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65000"/>
              <a:buFont typeface="Wingdings" pitchFamily="2" charset="2"/>
              <a:buChar char="v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77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D9262EE8-BA51-1D4E-A36D-BDC09C45FA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A581C5-5B83-842F-0858-0A1EF9D4C946}"/>
              </a:ext>
            </a:extLst>
          </p:cNvPr>
          <p:cNvSpPr txBox="1"/>
          <p:nvPr/>
        </p:nvSpPr>
        <p:spPr>
          <a:xfrm>
            <a:off x="10159363" y="56151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121197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100625" cy="894622"/>
          </a:xfrm>
        </p:spPr>
        <p:txBody>
          <a:bodyPr>
            <a:normAutofit/>
          </a:bodyPr>
          <a:lstStyle/>
          <a:p>
            <a:r>
              <a:rPr lang="en-US" sz="4400" dirty="0"/>
              <a:t>Internet checksum: an example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7C7658E3-6D58-8445-A9E1-703A91A67575}"/>
              </a:ext>
            </a:extLst>
          </p:cNvPr>
          <p:cNvSpPr txBox="1">
            <a:spLocks noChangeArrowheads="1"/>
          </p:cNvSpPr>
          <p:nvPr/>
        </p:nvSpPr>
        <p:spPr>
          <a:xfrm>
            <a:off x="1215441" y="1452111"/>
            <a:ext cx="77724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363" marR="0" lvl="0" indent="-233363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example: add two N=16-bit integers</a:t>
            </a:r>
          </a:p>
        </p:txBody>
      </p:sp>
      <p:sp>
        <p:nvSpPr>
          <p:cNvPr id="9" name="Line 5">
            <a:extLst>
              <a:ext uri="{FF2B5EF4-FFF2-40B4-BE49-F238E27FC236}">
                <a16:creationId xmlns:a16="http://schemas.microsoft.com/office/drawing/2014/main" id="{763B3A78-1E2C-5A4B-AA3C-267B38DDCC5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66391" y="3069774"/>
            <a:ext cx="6477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5EB760DD-5067-0241-ACCB-6E4282E94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7296" y="3862762"/>
            <a:ext cx="636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 type="none" w="sm" len="med"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sum</a:t>
            </a: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D58D347C-3618-AD46-999E-771E7BB4E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2843" y="4300504"/>
            <a:ext cx="12210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 type="none" w="sm" len="med"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checksum</a:t>
            </a: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228BD91C-645B-7B49-B807-EF571877C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690" y="5071610"/>
            <a:ext cx="10367961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65000"/>
              <a:buFont typeface="Wingdings" charset="0"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Note: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 when adding numbers, a carryout from the most significant bit needs to be added to the result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7" name="TextBox 1">
            <a:extLst>
              <a:ext uri="{FF2B5EF4-FFF2-40B4-BE49-F238E27FC236}">
                <a16:creationId xmlns:a16="http://schemas.microsoft.com/office/drawing/2014/main" id="{898A9607-38BF-9544-B70F-067CC64A3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466" y="6260898"/>
            <a:ext cx="98572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* Check out the online interactive exercises for more examples: h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ttp://gaia.cs.umass.edu/kurose_ross/interactive/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CFACF2-9C75-D845-963C-B6B5F2FFE843}"/>
              </a:ext>
            </a:extLst>
          </p:cNvPr>
          <p:cNvSpPr txBox="1"/>
          <p:nvPr/>
        </p:nvSpPr>
        <p:spPr>
          <a:xfrm>
            <a:off x="2863959" y="2205031"/>
            <a:ext cx="5899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pitchFamily="2" charset="0"/>
                <a:ea typeface="+mn-ea"/>
                <a:cs typeface="+mn-cs"/>
              </a:rPr>
              <a:t>1 1 1 0 0 1 1 0 0 1 1 0 0 1 1 0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0134F71-DAF2-4A4A-8007-D61D5E84A131}"/>
              </a:ext>
            </a:extLst>
          </p:cNvPr>
          <p:cNvSpPr txBox="1"/>
          <p:nvPr/>
        </p:nvSpPr>
        <p:spPr>
          <a:xfrm>
            <a:off x="2868710" y="2580910"/>
            <a:ext cx="5899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pitchFamily="2" charset="0"/>
                <a:ea typeface="+mn-ea"/>
                <a:cs typeface="+mn-cs"/>
              </a:rPr>
              <a:t>1 1 0 1 0 1 0 1 0 1 0 1 0 1 0 1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0C7D96-F575-4046-84E4-2FDF9898E9B2}"/>
              </a:ext>
            </a:extLst>
          </p:cNvPr>
          <p:cNvSpPr txBox="1"/>
          <p:nvPr/>
        </p:nvSpPr>
        <p:spPr>
          <a:xfrm>
            <a:off x="2501968" y="3194702"/>
            <a:ext cx="6268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pitchFamily="2" charset="0"/>
                <a:ea typeface="+mn-ea"/>
                <a:cs typeface="+mn-cs"/>
              </a:rPr>
              <a:t>1 1 0 1 1 1 0 1 1 1 0 1 1 1 0 1 1</a:t>
            </a:r>
          </a:p>
        </p:txBody>
      </p:sp>
      <p:sp>
        <p:nvSpPr>
          <p:cNvPr id="10" name="Oval 6">
            <a:extLst>
              <a:ext uri="{FF2B5EF4-FFF2-40B4-BE49-F238E27FC236}">
                <a16:creationId xmlns:a16="http://schemas.microsoft.com/office/drawing/2014/main" id="{23B7D25F-DD2D-6943-A612-1B140865E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6833" y="3264149"/>
            <a:ext cx="304800" cy="304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 type="none" w="sm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02C19D06-A871-3D4E-A141-88A98E4A31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633" y="3201536"/>
            <a:ext cx="145770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 type="none" w="sm" len="med"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wraparound</a:t>
            </a:r>
          </a:p>
        </p:txBody>
      </p:sp>
      <p:sp>
        <p:nvSpPr>
          <p:cNvPr id="14" name="Line 10">
            <a:extLst>
              <a:ext uri="{FF2B5EF4-FFF2-40B4-BE49-F238E27FC236}">
                <a16:creationId xmlns:a16="http://schemas.microsoft.com/office/drawing/2014/main" id="{D9BAD80C-425E-F145-9700-2D18230226C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40633" y="3788911"/>
            <a:ext cx="6477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id="{5AD71209-A9E2-794D-88A1-4B84AF2607D1}"/>
              </a:ext>
            </a:extLst>
          </p:cNvPr>
          <p:cNvSpPr>
            <a:spLocks/>
          </p:cNvSpPr>
          <p:nvPr/>
        </p:nvSpPr>
        <p:spPr bwMode="auto">
          <a:xfrm>
            <a:off x="2669233" y="3576532"/>
            <a:ext cx="5795540" cy="95077"/>
          </a:xfrm>
          <a:custGeom>
            <a:avLst/>
            <a:gdLst>
              <a:gd name="T0" fmla="*/ 0 w 3788"/>
              <a:gd name="T1" fmla="*/ 0 h 58"/>
              <a:gd name="T2" fmla="*/ 0 w 3788"/>
              <a:gd name="T3" fmla="*/ 2147483647 h 58"/>
              <a:gd name="T4" fmla="*/ 2147483647 w 3788"/>
              <a:gd name="T5" fmla="*/ 2147483647 h 5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788" h="58">
                <a:moveTo>
                  <a:pt x="0" y="0"/>
                </a:moveTo>
                <a:lnTo>
                  <a:pt x="0" y="58"/>
                </a:lnTo>
                <a:lnTo>
                  <a:pt x="3788" y="58"/>
                </a:lnTo>
              </a:path>
            </a:pathLst>
          </a:custGeom>
          <a:noFill/>
          <a:ln w="9525" cap="flat" cmpd="sng">
            <a:solidFill>
              <a:srgbClr val="FF0000"/>
            </a:solidFill>
            <a:prstDash val="solid"/>
            <a:round/>
            <a:headEnd type="none" w="sm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9994788-E9D3-5D40-89C2-5666242ECA9E}"/>
              </a:ext>
            </a:extLst>
          </p:cNvPr>
          <p:cNvSpPr txBox="1"/>
          <p:nvPr/>
        </p:nvSpPr>
        <p:spPr>
          <a:xfrm>
            <a:off x="2475478" y="3863610"/>
            <a:ext cx="6268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pitchFamily="2" charset="0"/>
                <a:ea typeface="+mn-ea"/>
                <a:cs typeface="+mn-cs"/>
              </a:rPr>
              <a:t>  1 0 1 1 1 0 1 1 1 0 1 1 1 1 0 0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DDD65BC-0FF7-354F-9157-61D155DA77EA}"/>
              </a:ext>
            </a:extLst>
          </p:cNvPr>
          <p:cNvSpPr txBox="1"/>
          <p:nvPr/>
        </p:nvSpPr>
        <p:spPr>
          <a:xfrm>
            <a:off x="2505831" y="4287924"/>
            <a:ext cx="6268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pitchFamily="2" charset="0"/>
                <a:ea typeface="+mn-ea"/>
                <a:cs typeface="+mn-cs"/>
              </a:rPr>
              <a:t>  0 1 0 0 0 1 0 0 0 1 0 0 0 0 1 1</a:t>
            </a: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27145B4A-DA47-BA4F-95DB-F98A913F09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41B1FD-D910-4696-3E37-7E004AEFD712}"/>
              </a:ext>
            </a:extLst>
          </p:cNvPr>
          <p:cNvSpPr txBox="1"/>
          <p:nvPr/>
        </p:nvSpPr>
        <p:spPr>
          <a:xfrm>
            <a:off x="10159363" y="56151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113514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  <p:bldP spid="20" grpId="0"/>
      <p:bldP spid="10" grpId="0" animBg="1"/>
      <p:bldP spid="11" grpId="0"/>
      <p:bldP spid="14" grpId="0" animBg="1"/>
      <p:bldP spid="15" grpId="0" animBg="1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100625" cy="894622"/>
          </a:xfrm>
        </p:spPr>
        <p:txBody>
          <a:bodyPr>
            <a:normAutofit/>
          </a:bodyPr>
          <a:lstStyle/>
          <a:p>
            <a:r>
              <a:rPr lang="en-US" sz="4400" dirty="0"/>
              <a:t>Internet checksum: weak protection!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7C7658E3-6D58-8445-A9E1-703A91A67575}"/>
              </a:ext>
            </a:extLst>
          </p:cNvPr>
          <p:cNvSpPr txBox="1">
            <a:spLocks noChangeArrowheads="1"/>
          </p:cNvSpPr>
          <p:nvPr/>
        </p:nvSpPr>
        <p:spPr>
          <a:xfrm>
            <a:off x="1215441" y="1452111"/>
            <a:ext cx="77724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363" marR="0" lvl="0" indent="-233363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example: add two N=16-bit integers</a:t>
            </a:r>
          </a:p>
        </p:txBody>
      </p:sp>
      <p:sp>
        <p:nvSpPr>
          <p:cNvPr id="9" name="Line 5">
            <a:extLst>
              <a:ext uri="{FF2B5EF4-FFF2-40B4-BE49-F238E27FC236}">
                <a16:creationId xmlns:a16="http://schemas.microsoft.com/office/drawing/2014/main" id="{763B3A78-1E2C-5A4B-AA3C-267B38DDCC5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66391" y="3069774"/>
            <a:ext cx="6477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5EB760DD-5067-0241-ACCB-6E4282E94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7296" y="3862762"/>
            <a:ext cx="636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 type="none" w="sm" len="med"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sum</a:t>
            </a: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D58D347C-3618-AD46-999E-771E7BB4E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2843" y="4300504"/>
            <a:ext cx="12210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 type="none" w="sm" len="med"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checksum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CFACF2-9C75-D845-963C-B6B5F2FFE843}"/>
              </a:ext>
            </a:extLst>
          </p:cNvPr>
          <p:cNvSpPr txBox="1"/>
          <p:nvPr/>
        </p:nvSpPr>
        <p:spPr>
          <a:xfrm>
            <a:off x="2863959" y="2205031"/>
            <a:ext cx="5899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pitchFamily="2" charset="0"/>
                <a:ea typeface="+mn-ea"/>
                <a:cs typeface="+mn-cs"/>
              </a:rPr>
              <a:t>1 1 1 0 0 1 1 0 0 1 1 0 0 1 1 0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0134F71-DAF2-4A4A-8007-D61D5E84A131}"/>
              </a:ext>
            </a:extLst>
          </p:cNvPr>
          <p:cNvSpPr txBox="1"/>
          <p:nvPr/>
        </p:nvSpPr>
        <p:spPr>
          <a:xfrm>
            <a:off x="2868710" y="2580910"/>
            <a:ext cx="5899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pitchFamily="2" charset="0"/>
                <a:ea typeface="+mn-ea"/>
                <a:cs typeface="+mn-cs"/>
              </a:rPr>
              <a:t>1 1 0 1 0 1 0 1 0 1 0 1 0 1 0 1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0C7D96-F575-4046-84E4-2FDF9898E9B2}"/>
              </a:ext>
            </a:extLst>
          </p:cNvPr>
          <p:cNvSpPr txBox="1"/>
          <p:nvPr/>
        </p:nvSpPr>
        <p:spPr>
          <a:xfrm>
            <a:off x="2501968" y="3194702"/>
            <a:ext cx="6268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pitchFamily="2" charset="0"/>
                <a:ea typeface="+mn-ea"/>
                <a:cs typeface="+mn-cs"/>
              </a:rPr>
              <a:t>1 1 0 1 1 1 0 1 1 1 0 1 1 1 0 1 1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970902B-ACCE-A04E-88F8-76E3A68380F6}"/>
              </a:ext>
            </a:extLst>
          </p:cNvPr>
          <p:cNvGrpSpPr/>
          <p:nvPr/>
        </p:nvGrpSpPr>
        <p:grpSpPr>
          <a:xfrm>
            <a:off x="942391" y="3201536"/>
            <a:ext cx="8001000" cy="1123739"/>
            <a:chOff x="942391" y="3201536"/>
            <a:chExt cx="8001000" cy="1123739"/>
          </a:xfrm>
        </p:grpSpPr>
        <p:sp>
          <p:nvSpPr>
            <p:cNvPr id="10" name="Oval 6">
              <a:extLst>
                <a:ext uri="{FF2B5EF4-FFF2-40B4-BE49-F238E27FC236}">
                  <a16:creationId xmlns:a16="http://schemas.microsoft.com/office/drawing/2014/main" id="{23B7D25F-DD2D-6943-A612-1B140865E4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2591" y="3264149"/>
              <a:ext cx="304800" cy="304800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 type="none" w="sm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1" name="Text Box 7">
              <a:extLst>
                <a:ext uri="{FF2B5EF4-FFF2-40B4-BE49-F238E27FC236}">
                  <a16:creationId xmlns:a16="http://schemas.microsoft.com/office/drawing/2014/main" id="{02C19D06-A871-3D4E-A141-88A98E4A31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2391" y="3201536"/>
              <a:ext cx="1457707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 type="none" w="sm" len="med"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wraparound</a:t>
              </a:r>
            </a:p>
          </p:txBody>
        </p:sp>
        <p:sp>
          <p:nvSpPr>
            <p:cNvPr id="14" name="Line 10">
              <a:extLst>
                <a:ext uri="{FF2B5EF4-FFF2-40B4-BE49-F238E27FC236}">
                  <a16:creationId xmlns:a16="http://schemas.microsoft.com/office/drawing/2014/main" id="{D9BAD80C-425E-F145-9700-2D18230226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66391" y="3788911"/>
              <a:ext cx="6477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5AD71209-A9E2-794D-88A1-4B84AF2607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4991" y="3576532"/>
              <a:ext cx="5795540" cy="95077"/>
            </a:xfrm>
            <a:custGeom>
              <a:avLst/>
              <a:gdLst>
                <a:gd name="T0" fmla="*/ 0 w 3788"/>
                <a:gd name="T1" fmla="*/ 0 h 58"/>
                <a:gd name="T2" fmla="*/ 0 w 3788"/>
                <a:gd name="T3" fmla="*/ 2147483647 h 58"/>
                <a:gd name="T4" fmla="*/ 2147483647 w 3788"/>
                <a:gd name="T5" fmla="*/ 2147483647 h 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88" h="58">
                  <a:moveTo>
                    <a:pt x="0" y="0"/>
                  </a:moveTo>
                  <a:lnTo>
                    <a:pt x="0" y="58"/>
                  </a:lnTo>
                  <a:lnTo>
                    <a:pt x="3788" y="58"/>
                  </a:ln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sm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9994788-E9D3-5D40-89C2-5666242ECA9E}"/>
                </a:ext>
              </a:extLst>
            </p:cNvPr>
            <p:cNvSpPr txBox="1"/>
            <p:nvPr/>
          </p:nvSpPr>
          <p:spPr>
            <a:xfrm>
              <a:off x="2501236" y="3863610"/>
              <a:ext cx="62680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" pitchFamily="2" charset="0"/>
                  <a:ea typeface="+mn-ea"/>
                  <a:cs typeface="+mn-cs"/>
                </a:rPr>
                <a:t>  1 0 1 1 1 0 1 1 1 0 1 1 1 1 0 0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6DDD65BC-0FF7-354F-9157-61D155DA77EA}"/>
              </a:ext>
            </a:extLst>
          </p:cNvPr>
          <p:cNvSpPr txBox="1"/>
          <p:nvPr/>
        </p:nvSpPr>
        <p:spPr>
          <a:xfrm>
            <a:off x="2505831" y="4287924"/>
            <a:ext cx="6268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" pitchFamily="2" charset="0"/>
                <a:ea typeface="+mn-ea"/>
                <a:cs typeface="+mn-cs"/>
              </a:rPr>
              <a:t>  0 1 0 0 0 1 0 0 0 1 0 0 0 0 1 1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8762320-BD6D-C948-B1B7-DB283C97C3F4}"/>
              </a:ext>
            </a:extLst>
          </p:cNvPr>
          <p:cNvGrpSpPr/>
          <p:nvPr/>
        </p:nvGrpSpPr>
        <p:grpSpPr>
          <a:xfrm>
            <a:off x="7895417" y="1927511"/>
            <a:ext cx="2249559" cy="712515"/>
            <a:chOff x="9436187" y="4862446"/>
            <a:chExt cx="2249559" cy="712515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84FB029-4B65-2048-954A-3FF0EC7EB970}"/>
                </a:ext>
              </a:extLst>
            </p:cNvPr>
            <p:cNvSpPr/>
            <p:nvPr/>
          </p:nvSpPr>
          <p:spPr>
            <a:xfrm>
              <a:off x="9436187" y="5113295"/>
              <a:ext cx="802095" cy="461666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776E060C-7039-6D4E-922A-B4F2B25FA5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38282" y="5111429"/>
              <a:ext cx="546739" cy="212682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EDC7E60-52B8-E24C-AD91-442CF1A81D58}"/>
                </a:ext>
              </a:extLst>
            </p:cNvPr>
            <p:cNvSpPr txBox="1"/>
            <p:nvPr/>
          </p:nvSpPr>
          <p:spPr>
            <a:xfrm>
              <a:off x="10395008" y="4862446"/>
              <a:ext cx="12907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" pitchFamily="2" charset="0"/>
                  <a:ea typeface="+mn-ea"/>
                  <a:cs typeface="+mn-cs"/>
                </a:rPr>
                <a:t>  0 1 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267688F-D990-804C-9C00-CC1C467BE801}"/>
              </a:ext>
            </a:extLst>
          </p:cNvPr>
          <p:cNvGrpSpPr/>
          <p:nvPr/>
        </p:nvGrpSpPr>
        <p:grpSpPr>
          <a:xfrm>
            <a:off x="7910407" y="2289202"/>
            <a:ext cx="2249559" cy="712515"/>
            <a:chOff x="9436187" y="4862446"/>
            <a:chExt cx="2249559" cy="712515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C22365B-07EC-4545-B454-E8C0FAD379FA}"/>
                </a:ext>
              </a:extLst>
            </p:cNvPr>
            <p:cNvSpPr/>
            <p:nvPr/>
          </p:nvSpPr>
          <p:spPr>
            <a:xfrm>
              <a:off x="9436187" y="5113295"/>
              <a:ext cx="802095" cy="461666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3D4A8702-0D2D-8243-9C39-DC082DD83F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38282" y="5111429"/>
              <a:ext cx="546739" cy="212682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EE21CCB-6730-9040-AA0C-B91C9765D0AC}"/>
                </a:ext>
              </a:extLst>
            </p:cNvPr>
            <p:cNvSpPr txBox="1"/>
            <p:nvPr/>
          </p:nvSpPr>
          <p:spPr>
            <a:xfrm>
              <a:off x="10395008" y="4862446"/>
              <a:ext cx="12907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" pitchFamily="2" charset="0"/>
                  <a:ea typeface="+mn-ea"/>
                  <a:cs typeface="+mn-cs"/>
                </a:rPr>
                <a:t>  1 0 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9699F57-48BE-454E-800A-4CC5A118241E}"/>
              </a:ext>
            </a:extLst>
          </p:cNvPr>
          <p:cNvGrpSpPr/>
          <p:nvPr/>
        </p:nvGrpSpPr>
        <p:grpSpPr>
          <a:xfrm>
            <a:off x="8933167" y="3121843"/>
            <a:ext cx="2729496" cy="1754326"/>
            <a:chOff x="8933167" y="3121843"/>
            <a:chExt cx="2729496" cy="1754326"/>
          </a:xfrm>
        </p:grpSpPr>
        <p:sp>
          <p:nvSpPr>
            <p:cNvPr id="31" name="Right Brace 30">
              <a:extLst>
                <a:ext uri="{FF2B5EF4-FFF2-40B4-BE49-F238E27FC236}">
                  <a16:creationId xmlns:a16="http://schemas.microsoft.com/office/drawing/2014/main" id="{BC6D80E3-4974-474B-9338-024650CB8A51}"/>
                </a:ext>
              </a:extLst>
            </p:cNvPr>
            <p:cNvSpPr/>
            <p:nvPr/>
          </p:nvSpPr>
          <p:spPr>
            <a:xfrm>
              <a:off x="8933167" y="3244723"/>
              <a:ext cx="247697" cy="1504855"/>
            </a:xfrm>
            <a:prstGeom prst="rightBrac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F87D51E-FE73-0B41-A199-876E1DAEB87D}"/>
                </a:ext>
              </a:extLst>
            </p:cNvPr>
            <p:cNvSpPr txBox="1"/>
            <p:nvPr/>
          </p:nvSpPr>
          <p:spPr>
            <a:xfrm>
              <a:off x="9259241" y="3121843"/>
              <a:ext cx="240342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Even though numbers have changed (bit flips), </a:t>
              </a: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no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change in checksum!</a:t>
              </a:r>
            </a:p>
          </p:txBody>
        </p:sp>
      </p:grpSp>
      <p:sp>
        <p:nvSpPr>
          <p:cNvPr id="30" name="Slide Number Placeholder 2">
            <a:extLst>
              <a:ext uri="{FF2B5EF4-FFF2-40B4-BE49-F238E27FC236}">
                <a16:creationId xmlns:a16="http://schemas.microsoft.com/office/drawing/2014/main" id="{D233B24E-8C39-314A-B31B-073F993E5C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B046E6-7920-5977-7D45-95DDD2948172}"/>
              </a:ext>
            </a:extLst>
          </p:cNvPr>
          <p:cNvSpPr txBox="1"/>
          <p:nvPr/>
        </p:nvSpPr>
        <p:spPr>
          <a:xfrm>
            <a:off x="10159363" y="56151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35112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E9FD9-B412-B780-5C62-F0633403A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Quiz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32AD3D-4B9D-1747-AC4A-CA9AB42720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5600" cy="4351338"/>
          </a:xfrm>
        </p:spPr>
        <p:txBody>
          <a:bodyPr/>
          <a:lstStyle/>
          <a:p>
            <a:r>
              <a:rPr lang="en-GB" dirty="0">
                <a:hlinkClick r:id="rId2"/>
              </a:rPr>
              <a:t>https://gaia.cs.umass.edu/kurose_ross/interactive/internet_checksum.php</a:t>
            </a:r>
            <a:r>
              <a:rPr lang="en-GB" dirty="0"/>
              <a:t> </a:t>
            </a:r>
            <a:endParaRPr lang="en-S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1EF7FA-F3BE-3D20-F9DE-29D70510E8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Transport Layer: 3-</a:t>
            </a:r>
            <a:fld id="{C4204591-24BD-A542-B9D5-F8D8A88D2FE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4B873E-C0C1-E4FF-6618-F0556ED393E6}"/>
              </a:ext>
            </a:extLst>
          </p:cNvPr>
          <p:cNvSpPr txBox="1"/>
          <p:nvPr/>
        </p:nvSpPr>
        <p:spPr>
          <a:xfrm>
            <a:off x="10159363" y="56151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3455629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184" y="196879"/>
            <a:ext cx="11100625" cy="1206442"/>
          </a:xfrm>
        </p:spPr>
        <p:txBody>
          <a:bodyPr>
            <a:normAutofit/>
          </a:bodyPr>
          <a:lstStyle/>
          <a:p>
            <a:r>
              <a:rPr lang="en-US" sz="5400" b="0" dirty="0"/>
              <a:t>Summary</a:t>
            </a:r>
            <a:r>
              <a:rPr lang="en-US" sz="4800" b="0" dirty="0"/>
              <a:t>: UDP</a:t>
            </a:r>
          </a:p>
        </p:txBody>
      </p:sp>
      <p:sp>
        <p:nvSpPr>
          <p:cNvPr id="128" name="Rectangle 3">
            <a:extLst>
              <a:ext uri="{FF2B5EF4-FFF2-40B4-BE49-F238E27FC236}">
                <a16:creationId xmlns:a16="http://schemas.microsoft.com/office/drawing/2014/main" id="{2C2F9B28-FDD9-B047-936F-1DE26AECFD6E}"/>
              </a:ext>
            </a:extLst>
          </p:cNvPr>
          <p:cNvSpPr txBox="1">
            <a:spLocks noChangeArrowheads="1"/>
          </p:cNvSpPr>
          <p:nvPr/>
        </p:nvSpPr>
        <p:spPr>
          <a:xfrm>
            <a:off x="525681" y="1403321"/>
            <a:ext cx="11373633" cy="52479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marR="0" lvl="0" indent="-3397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“no frills” protocol: </a:t>
            </a:r>
          </a:p>
          <a:p>
            <a:pPr marL="808038" marR="0" lvl="1" indent="-34131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segments may be lost, delivered out of order</a:t>
            </a:r>
          </a:p>
          <a:p>
            <a:pPr marL="808038" marR="0" lvl="1" indent="-34131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best effort service: “send and hope for the best”</a:t>
            </a:r>
          </a:p>
          <a:p>
            <a:pPr marL="463550" marR="0" lvl="0" indent="-3397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UDP has its plusses:</a:t>
            </a:r>
          </a:p>
          <a:p>
            <a:pPr marL="808038" marR="0" lvl="1" indent="-34131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 setup/handshaking needed (no RTT incurred)</a:t>
            </a:r>
          </a:p>
          <a:p>
            <a:pPr marL="808038" marR="0" lvl="1" indent="-34131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can function when network service is compromised</a:t>
            </a:r>
          </a:p>
          <a:p>
            <a:pPr marL="808038" marR="0" lvl="1" indent="-341313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helps with reliability (checksum)</a:t>
            </a:r>
          </a:p>
          <a:p>
            <a:pPr marL="463550" marR="0" lvl="0" indent="-3397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build additional functionality on top of UDP in application layer (e.g., HTTP/3)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024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/>
          <a:lstStyle/>
          <a:p>
            <a:r>
              <a:rPr lang="en-US" altLang="en-US" dirty="0">
                <a:cs typeface="Calibri" panose="020F0502020204030204" pitchFamily="34" charset="0"/>
              </a:rPr>
              <a:t>Chapter 3: roadmap</a:t>
            </a:r>
            <a:endParaRPr lang="en-US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55AB9D8D-7F05-094B-8DA6-3095A7A7A096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798690" y="1414011"/>
            <a:ext cx="6618109" cy="5029078"/>
          </a:xfrm>
        </p:spPr>
        <p:txBody>
          <a:bodyPr>
            <a:normAutofit/>
          </a:bodyPr>
          <a:lstStyle/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cs typeface="Calibri" panose="020F0502020204030204" pitchFamily="34" charset="0"/>
              </a:rPr>
              <a:t>Transport-layer services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cs typeface="Calibri" panose="020F0502020204030204" pitchFamily="34" charset="0"/>
              </a:rPr>
              <a:t>Multiplexing and demultiplexing</a:t>
            </a:r>
          </a:p>
          <a:p>
            <a:pPr marL="403225" indent="-285750">
              <a:spcBef>
                <a:spcPts val="800"/>
              </a:spcBef>
            </a:pPr>
            <a:r>
              <a:rPr lang="en-US" altLang="en-US" sz="3200" dirty="0">
                <a:cs typeface="Calibri" panose="020F0502020204030204" pitchFamily="34" charset="0"/>
              </a:rPr>
              <a:t>Connectionless transport: UDP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75000"/>
                  </a:schemeClr>
                </a:solidFill>
                <a:cs typeface="Calibri" panose="020F0502020204030204" pitchFamily="34" charset="0"/>
              </a:rPr>
              <a:t>Principles of reliable data transfer 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Connection-oriented transport: TCP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Principles of congestion control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TCP congestion control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Evolution of transport-layer functionality</a:t>
            </a:r>
          </a:p>
          <a:p>
            <a:pPr marL="117475" indent="0">
              <a:spcBef>
                <a:spcPts val="800"/>
              </a:spcBef>
              <a:buClr>
                <a:schemeClr val="bg1">
                  <a:lumMod val="75000"/>
                </a:schemeClr>
              </a:buClr>
              <a:buNone/>
            </a:pPr>
            <a:endParaRPr lang="en-US" sz="3200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5CF63D-A871-3249-B853-1FF5A26EE5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A4839A-73B6-AB4F-BAAF-2F0309156A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4329" y="1293471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079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100625" cy="894622"/>
          </a:xfrm>
        </p:spPr>
        <p:txBody>
          <a:bodyPr>
            <a:normAutofit/>
          </a:bodyPr>
          <a:lstStyle/>
          <a:p>
            <a:r>
              <a:rPr lang="en-US" sz="4400" dirty="0"/>
              <a:t>UDP: User Datagram Protocol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770DED9-87F6-FB46-A967-6223B68A3E96}"/>
              </a:ext>
            </a:extLst>
          </p:cNvPr>
          <p:cNvSpPr txBox="1">
            <a:spLocks noChangeArrowheads="1"/>
          </p:cNvSpPr>
          <p:nvPr/>
        </p:nvSpPr>
        <p:spPr>
          <a:xfrm>
            <a:off x="618385" y="1528553"/>
            <a:ext cx="5550595" cy="29275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0375" marR="0" lvl="0" indent="-330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“no frills,” “bare bones” Internet transport protocol</a:t>
            </a:r>
          </a:p>
          <a:p>
            <a:pPr marL="460375" marR="0" lvl="0" indent="-330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“best effort” service, UDP segments may be:</a:t>
            </a:r>
          </a:p>
          <a:p>
            <a:pPr marL="808038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lost</a:t>
            </a:r>
          </a:p>
          <a:p>
            <a:pPr marL="808038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delivered out-of-order to app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2E8D3DA-F7E2-3144-9365-F468AE5A3F1F}"/>
              </a:ext>
            </a:extLst>
          </p:cNvPr>
          <p:cNvGrpSpPr/>
          <p:nvPr/>
        </p:nvGrpSpPr>
        <p:grpSpPr>
          <a:xfrm>
            <a:off x="6568225" y="1335368"/>
            <a:ext cx="5029004" cy="5014363"/>
            <a:chOff x="4979987" y="2821302"/>
            <a:chExt cx="6630121" cy="3829830"/>
          </a:xfrm>
        </p:grpSpPr>
        <p:sp>
          <p:nvSpPr>
            <p:cNvPr id="9" name="Rectangle 26">
              <a:extLst>
                <a:ext uri="{FF2B5EF4-FFF2-40B4-BE49-F238E27FC236}">
                  <a16:creationId xmlns:a16="http://schemas.microsoft.com/office/drawing/2014/main" id="{F9D9BC33-5F55-F54A-B992-1DDB074222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18112" y="3235273"/>
              <a:ext cx="6059488" cy="3044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84163" indent="-284163" algn="l" rtl="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687388" indent="-230188" algn="l" rtl="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800">
                  <a:solidFill>
                    <a:schemeClr val="tx1"/>
                  </a:solidFill>
                  <a:latin typeface="Times New Roman" pitchFamily="-109" charset="0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Times New Roman" pitchFamily="-109" charset="0"/>
                  <a:ea typeface="ＭＳ Ｐゴシック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Times New Roman" pitchFamily="-109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Times New Roman" pitchFamily="-109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Times New Roman" pitchFamily="-109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800">
                  <a:solidFill>
                    <a:schemeClr val="tx1"/>
                  </a:solidFill>
                  <a:latin typeface="Times New Roman" pitchFamily="-109" charset="0"/>
                </a:defRPr>
              </a:lvl9pPr>
            </a:lstStyle>
            <a:p>
              <a:pPr marL="284163" marR="0" lvl="0" indent="-284163" algn="l" defTabSz="914400" rtl="0" eaLnBrk="0" fontAlgn="base" latinLnBrk="0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Wingdings" charset="2"/>
                <a:buChar char="§"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no connection establishment (which can add RTT delay)</a:t>
              </a:r>
            </a:p>
            <a:p>
              <a:pPr marL="284163" marR="0" lvl="0" indent="-284163" algn="l" defTabSz="914400" rtl="0" eaLnBrk="0" fontAlgn="base" latinLnBrk="0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Wingdings" charset="2"/>
                <a:buChar char="§"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simple: no connection state at sender, receiver</a:t>
              </a:r>
            </a:p>
            <a:p>
              <a:pPr marL="284163" marR="0" lvl="0" indent="-284163" algn="l" defTabSz="914400" rtl="0" eaLnBrk="0" fontAlgn="base" latinLnBrk="0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Wingdings" charset="2"/>
                <a:buChar char="§"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small header size</a:t>
              </a:r>
            </a:p>
            <a:p>
              <a:pPr marL="284163" marR="0" lvl="0" indent="-284163" algn="l" defTabSz="914400" rtl="0" eaLnBrk="0" fontAlgn="base" latinLnBrk="0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Wingdings" charset="2"/>
                <a:buChar char="§"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no congestion control</a:t>
              </a:r>
            </a:p>
            <a:p>
              <a:pPr marL="687388" marR="0" lvl="1" indent="-284163" algn="l" defTabSz="914400" rtl="0" eaLnBrk="0" fontAlgn="base" latinLnBrk="0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Wingdings" charset="2"/>
                <a:buChar char="§"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UDP can blast away as fast as desired!</a:t>
              </a:r>
            </a:p>
            <a:p>
              <a:pPr marL="687388" marR="0" lvl="1" indent="-284163" algn="l" defTabSz="914400" rtl="0" eaLnBrk="0" fontAlgn="base" latinLnBrk="0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Wingdings" charset="2"/>
                <a:buChar char="§"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can function in the face of congestion</a:t>
              </a:r>
            </a:p>
          </p:txBody>
        </p:sp>
        <p:sp>
          <p:nvSpPr>
            <p:cNvPr id="10" name="Rectangle 27">
              <a:extLst>
                <a:ext uri="{FF2B5EF4-FFF2-40B4-BE49-F238E27FC236}">
                  <a16:creationId xmlns:a16="http://schemas.microsoft.com/office/drawing/2014/main" id="{E3B96135-5F05-0D44-B7B9-9BD478D4E9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9987" y="2988017"/>
              <a:ext cx="6630121" cy="3663115"/>
            </a:xfrm>
            <a:prstGeom prst="rect">
              <a:avLst/>
            </a:prstGeom>
            <a:noFill/>
            <a:ln w="1905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11" name="Text Box 28">
              <a:extLst>
                <a:ext uri="{FF2B5EF4-FFF2-40B4-BE49-F238E27FC236}">
                  <a16:creationId xmlns:a16="http://schemas.microsoft.com/office/drawing/2014/main" id="{3BFEAB49-E79F-FF40-AAAE-C9820F5028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4449" y="2821302"/>
              <a:ext cx="5102112" cy="37890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SzPct val="65000"/>
                <a:buFont typeface="Wingdings" charset="0"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Why is there a UDP?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</p:grpSp>
      <p:sp>
        <p:nvSpPr>
          <p:cNvPr id="12" name="Rectangle 3">
            <a:extLst>
              <a:ext uri="{FF2B5EF4-FFF2-40B4-BE49-F238E27FC236}">
                <a16:creationId xmlns:a16="http://schemas.microsoft.com/office/drawing/2014/main" id="{B958CE44-F1A4-924D-8CEA-640B52DBA4DF}"/>
              </a:ext>
            </a:extLst>
          </p:cNvPr>
          <p:cNvSpPr txBox="1">
            <a:spLocks noChangeArrowheads="1"/>
          </p:cNvSpPr>
          <p:nvPr/>
        </p:nvSpPr>
        <p:spPr>
          <a:xfrm>
            <a:off x="641997" y="4404835"/>
            <a:ext cx="5550595" cy="20603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0375" marR="0" lvl="0" indent="-3333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connectionless: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no handshaking between UDP sender, receiver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each UDP segment handled independently of others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469890C8-B9BA-F74B-84CA-6B1BAB0F6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B5B3CF-C012-4CE6-2C3B-EEEB706EB899}"/>
              </a:ext>
            </a:extLst>
          </p:cNvPr>
          <p:cNvSpPr txBox="1"/>
          <p:nvPr/>
        </p:nvSpPr>
        <p:spPr>
          <a:xfrm>
            <a:off x="10159363" y="56151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37991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100625" cy="894622"/>
          </a:xfrm>
        </p:spPr>
        <p:txBody>
          <a:bodyPr>
            <a:normAutofit/>
          </a:bodyPr>
          <a:lstStyle/>
          <a:p>
            <a:r>
              <a:rPr lang="en-US" sz="4400" dirty="0"/>
              <a:t>UDP: User Datagram Protocol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0EFE9DD4-40BF-D54C-B457-743C8EAA5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690" y="1543058"/>
            <a:ext cx="11100625" cy="4888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92100" marR="0" lvl="0" indent="-29210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UDP use:</a:t>
            </a:r>
          </a:p>
          <a:p>
            <a:pPr marL="688975" marR="0" lvl="1" indent="-231775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Tx/>
              <a:buFont typeface="Wingdings" charset="0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streaming multimedia apps (loss tolerant, rate sensitive)</a:t>
            </a:r>
          </a:p>
          <a:p>
            <a:pPr marL="688975" marR="0" lvl="1" indent="-231775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Tx/>
              <a:buFont typeface="Wingdings" charset="0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DNS</a:t>
            </a:r>
          </a:p>
          <a:p>
            <a:pPr marL="688975" marR="0" lvl="1" indent="-231775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Tx/>
              <a:buFont typeface="Wingdings" charset="0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SNMP</a:t>
            </a:r>
          </a:p>
          <a:p>
            <a:pPr marL="688975" marR="0" lvl="1" indent="-231775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Tx/>
              <a:buFont typeface="Wingdings" charset="0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HTTP/3</a:t>
            </a:r>
          </a:p>
          <a:p>
            <a:pPr marL="292100" marR="0" lvl="0" indent="-29210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if reliable transfer needed over UDP (e.g., HTTP/3): </a:t>
            </a:r>
          </a:p>
          <a:p>
            <a:pPr marL="688975" marR="0" lvl="1" indent="-231775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Tx/>
              <a:buFont typeface="Wingdings" charset="0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add needed reliability at application layer</a:t>
            </a:r>
          </a:p>
          <a:p>
            <a:pPr marL="688975" marR="0" lvl="1" indent="-231775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Tx/>
              <a:buFont typeface="Wingdings" charset="0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add congestion control at application layer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B160F1B7-DEB2-9342-B89A-69E5B66395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35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100625" cy="894622"/>
          </a:xfrm>
        </p:spPr>
        <p:txBody>
          <a:bodyPr>
            <a:normAutofit/>
          </a:bodyPr>
          <a:lstStyle/>
          <a:p>
            <a:r>
              <a:rPr lang="en-US" sz="4400" dirty="0"/>
              <a:t>UDP: User Datagram Protocol </a:t>
            </a:r>
            <a:r>
              <a:rPr lang="en-US" sz="3600" dirty="0"/>
              <a:t>[RFC 768]</a:t>
            </a:r>
            <a:endParaRPr lang="en-US" sz="4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AB0D4F-D972-B342-BA50-EC030780A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243" y="1232551"/>
            <a:ext cx="6509995" cy="5467403"/>
          </a:xfrm>
          <a:prstGeom prst="rect">
            <a:avLst/>
          </a:prstGeom>
        </p:spPr>
      </p:pic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D2BA1565-8605-154A-895B-C65D5D0B1E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892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Freeform 103">
            <a:extLst>
              <a:ext uri="{FF2B5EF4-FFF2-40B4-BE49-F238E27FC236}">
                <a16:creationId xmlns:a16="http://schemas.microsoft.com/office/drawing/2014/main" id="{DEF6D5D3-E4DA-4B46-BBC5-93311E115D92}"/>
              </a:ext>
            </a:extLst>
          </p:cNvPr>
          <p:cNvSpPr>
            <a:spLocks/>
          </p:cNvSpPr>
          <p:nvPr/>
        </p:nvSpPr>
        <p:spPr bwMode="auto">
          <a:xfrm>
            <a:off x="10295012" y="2167472"/>
            <a:ext cx="890436" cy="2912558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222" name="Group 185">
            <a:extLst>
              <a:ext uri="{FF2B5EF4-FFF2-40B4-BE49-F238E27FC236}">
                <a16:creationId xmlns:a16="http://schemas.microsoft.com/office/drawing/2014/main" id="{7750F2FB-96FA-374A-AF56-26502EF04672}"/>
              </a:ext>
            </a:extLst>
          </p:cNvPr>
          <p:cNvGrpSpPr>
            <a:grpSpLocks/>
          </p:cNvGrpSpPr>
          <p:nvPr/>
        </p:nvGrpSpPr>
        <p:grpSpPr bwMode="auto">
          <a:xfrm>
            <a:off x="10955688" y="4246759"/>
            <a:ext cx="549832" cy="1070215"/>
            <a:chOff x="4140" y="429"/>
            <a:chExt cx="1425" cy="2396"/>
          </a:xfrm>
        </p:grpSpPr>
        <p:sp>
          <p:nvSpPr>
            <p:cNvPr id="223" name="Freeform 186">
              <a:extLst>
                <a:ext uri="{FF2B5EF4-FFF2-40B4-BE49-F238E27FC236}">
                  <a16:creationId xmlns:a16="http://schemas.microsoft.com/office/drawing/2014/main" id="{E441858B-A566-F746-B48C-912CA3020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4" name="Rectangle 187">
              <a:extLst>
                <a:ext uri="{FF2B5EF4-FFF2-40B4-BE49-F238E27FC236}">
                  <a16:creationId xmlns:a16="http://schemas.microsoft.com/office/drawing/2014/main" id="{20003129-35A4-1E46-8065-8AF4C6403D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3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25" name="Freeform 188">
              <a:extLst>
                <a:ext uri="{FF2B5EF4-FFF2-40B4-BE49-F238E27FC236}">
                  <a16:creationId xmlns:a16="http://schemas.microsoft.com/office/drawing/2014/main" id="{6F94D7AE-C4D1-AF4A-B970-086B7D245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6" name="Freeform 189">
              <a:extLst>
                <a:ext uri="{FF2B5EF4-FFF2-40B4-BE49-F238E27FC236}">
                  <a16:creationId xmlns:a16="http://schemas.microsoft.com/office/drawing/2014/main" id="{EAFC03EF-54DF-8942-9852-25739DA15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7" name="Rectangle 190">
              <a:extLst>
                <a:ext uri="{FF2B5EF4-FFF2-40B4-BE49-F238E27FC236}">
                  <a16:creationId xmlns:a16="http://schemas.microsoft.com/office/drawing/2014/main" id="{2241F7B6-5281-A74E-8DCB-3BE3777E93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3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28" name="Group 191">
              <a:extLst>
                <a:ext uri="{FF2B5EF4-FFF2-40B4-BE49-F238E27FC236}">
                  <a16:creationId xmlns:a16="http://schemas.microsoft.com/office/drawing/2014/main" id="{02DB0249-6EBB-FF4B-B17F-CC771B255D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53" name="AutoShape 192">
                <a:extLst>
                  <a:ext uri="{FF2B5EF4-FFF2-40B4-BE49-F238E27FC236}">
                    <a16:creationId xmlns:a16="http://schemas.microsoft.com/office/drawing/2014/main" id="{BE55370E-BC12-1B42-9E3C-C950033EEF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54" name="AutoShape 193">
                <a:extLst>
                  <a:ext uri="{FF2B5EF4-FFF2-40B4-BE49-F238E27FC236}">
                    <a16:creationId xmlns:a16="http://schemas.microsoft.com/office/drawing/2014/main" id="{1BBB99EB-2FFB-5942-9855-24BEE1C689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2"/>
                <a:ext cx="692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29" name="Rectangle 194">
              <a:extLst>
                <a:ext uri="{FF2B5EF4-FFF2-40B4-BE49-F238E27FC236}">
                  <a16:creationId xmlns:a16="http://schemas.microsoft.com/office/drawing/2014/main" id="{9C5699FC-2B4E-BD46-B9CC-CA578E2EA7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017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30" name="Group 195">
              <a:extLst>
                <a:ext uri="{FF2B5EF4-FFF2-40B4-BE49-F238E27FC236}">
                  <a16:creationId xmlns:a16="http://schemas.microsoft.com/office/drawing/2014/main" id="{676615F3-A30A-9740-8080-AFEE6BAAEF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51" name="AutoShape 196">
                <a:extLst>
                  <a:ext uri="{FF2B5EF4-FFF2-40B4-BE49-F238E27FC236}">
                    <a16:creationId xmlns:a16="http://schemas.microsoft.com/office/drawing/2014/main" id="{D31569A0-2CDC-3B4B-B7FA-067BF2CB0D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6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52" name="AutoShape 197">
                <a:extLst>
                  <a:ext uri="{FF2B5EF4-FFF2-40B4-BE49-F238E27FC236}">
                    <a16:creationId xmlns:a16="http://schemas.microsoft.com/office/drawing/2014/main" id="{5D70C5E6-3DFB-1D45-8469-DE5EA96E13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31" name="Rectangle 198">
              <a:extLst>
                <a:ext uri="{FF2B5EF4-FFF2-40B4-BE49-F238E27FC236}">
                  <a16:creationId xmlns:a16="http://schemas.microsoft.com/office/drawing/2014/main" id="{AE060187-10EA-1F4E-AEDE-8C6C0E8358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57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32" name="Rectangle 199">
              <a:extLst>
                <a:ext uri="{FF2B5EF4-FFF2-40B4-BE49-F238E27FC236}">
                  <a16:creationId xmlns:a16="http://schemas.microsoft.com/office/drawing/2014/main" id="{32874526-51C0-C749-BDC8-3D9F62AFE7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33" name="Group 200">
              <a:extLst>
                <a:ext uri="{FF2B5EF4-FFF2-40B4-BE49-F238E27FC236}">
                  <a16:creationId xmlns:a16="http://schemas.microsoft.com/office/drawing/2014/main" id="{09E63F43-E74F-6045-A673-3756891EE9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49" name="AutoShape 201">
                <a:extLst>
                  <a:ext uri="{FF2B5EF4-FFF2-40B4-BE49-F238E27FC236}">
                    <a16:creationId xmlns:a16="http://schemas.microsoft.com/office/drawing/2014/main" id="{0296B9BB-82CD-2A45-8E56-F4ACF6FCC0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50" name="AutoShape 202">
                <a:extLst>
                  <a:ext uri="{FF2B5EF4-FFF2-40B4-BE49-F238E27FC236}">
                    <a16:creationId xmlns:a16="http://schemas.microsoft.com/office/drawing/2014/main" id="{DD3C3254-A817-B449-AE0F-31BEFF504A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9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34" name="Freeform 203">
              <a:extLst>
                <a:ext uri="{FF2B5EF4-FFF2-40B4-BE49-F238E27FC236}">
                  <a16:creationId xmlns:a16="http://schemas.microsoft.com/office/drawing/2014/main" id="{D05041BE-8046-EB49-A23A-C7FEB06D91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35" name="Group 204">
              <a:extLst>
                <a:ext uri="{FF2B5EF4-FFF2-40B4-BE49-F238E27FC236}">
                  <a16:creationId xmlns:a16="http://schemas.microsoft.com/office/drawing/2014/main" id="{BD1D997D-F690-4C4E-9473-F0433427C9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47" name="AutoShape 205">
                <a:extLst>
                  <a:ext uri="{FF2B5EF4-FFF2-40B4-BE49-F238E27FC236}">
                    <a16:creationId xmlns:a16="http://schemas.microsoft.com/office/drawing/2014/main" id="{631C3D3D-8F7D-6F44-AD56-665A5242B6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48" name="AutoShape 206">
                <a:extLst>
                  <a:ext uri="{FF2B5EF4-FFF2-40B4-BE49-F238E27FC236}">
                    <a16:creationId xmlns:a16="http://schemas.microsoft.com/office/drawing/2014/main" id="{E7F87D38-4528-0F45-9911-B79B599D25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1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36" name="Rectangle 207">
              <a:extLst>
                <a:ext uri="{FF2B5EF4-FFF2-40B4-BE49-F238E27FC236}">
                  <a16:creationId xmlns:a16="http://schemas.microsoft.com/office/drawing/2014/main" id="{60B24777-81BE-BC42-AC64-6F2229E5FB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37" name="Freeform 208">
              <a:extLst>
                <a:ext uri="{FF2B5EF4-FFF2-40B4-BE49-F238E27FC236}">
                  <a16:creationId xmlns:a16="http://schemas.microsoft.com/office/drawing/2014/main" id="{FD1049FD-ADAC-FC43-A186-6585ECAE4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8" name="Freeform 209">
              <a:extLst>
                <a:ext uri="{FF2B5EF4-FFF2-40B4-BE49-F238E27FC236}">
                  <a16:creationId xmlns:a16="http://schemas.microsoft.com/office/drawing/2014/main" id="{A25585BA-2AFC-3047-B9D5-7CC45D5DB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9" name="Oval 210">
              <a:extLst>
                <a:ext uri="{FF2B5EF4-FFF2-40B4-BE49-F238E27FC236}">
                  <a16:creationId xmlns:a16="http://schemas.microsoft.com/office/drawing/2014/main" id="{78C608B6-FCB9-3F43-A504-D33DD77827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09"/>
              <a:ext cx="50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40" name="Freeform 211">
              <a:extLst>
                <a:ext uri="{FF2B5EF4-FFF2-40B4-BE49-F238E27FC236}">
                  <a16:creationId xmlns:a16="http://schemas.microsoft.com/office/drawing/2014/main" id="{F24BE4FA-86B6-5840-8B76-BF70EF006A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41" name="AutoShape 212">
              <a:extLst>
                <a:ext uri="{FF2B5EF4-FFF2-40B4-BE49-F238E27FC236}">
                  <a16:creationId xmlns:a16="http://schemas.microsoft.com/office/drawing/2014/main" id="{22C6B4EC-00C6-BA43-95E2-370E8204DD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42" name="AutoShape 213">
              <a:extLst>
                <a:ext uri="{FF2B5EF4-FFF2-40B4-BE49-F238E27FC236}">
                  <a16:creationId xmlns:a16="http://schemas.microsoft.com/office/drawing/2014/main" id="{7B9210ED-D802-C84E-8A67-93399801B5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12"/>
              <a:ext cx="1072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43" name="Oval 214">
              <a:extLst>
                <a:ext uri="{FF2B5EF4-FFF2-40B4-BE49-F238E27FC236}">
                  <a16:creationId xmlns:a16="http://schemas.microsoft.com/office/drawing/2014/main" id="{552E77C8-7BFE-BF4D-8F0B-DF6513BE64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2"/>
              <a:ext cx="158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44" name="Oval 215">
              <a:extLst>
                <a:ext uri="{FF2B5EF4-FFF2-40B4-BE49-F238E27FC236}">
                  <a16:creationId xmlns:a16="http://schemas.microsoft.com/office/drawing/2014/main" id="{86496A7E-E21F-444D-B883-E410329FF2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2"/>
              <a:ext cx="158" cy="1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45" name="Oval 216">
              <a:extLst>
                <a:ext uri="{FF2B5EF4-FFF2-40B4-BE49-F238E27FC236}">
                  <a16:creationId xmlns:a16="http://schemas.microsoft.com/office/drawing/2014/main" id="{555E4B0D-EDB2-D04B-B9AD-93FA92DDAA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2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46" name="Rectangle 217">
              <a:extLst>
                <a:ext uri="{FF2B5EF4-FFF2-40B4-BE49-F238E27FC236}">
                  <a16:creationId xmlns:a16="http://schemas.microsoft.com/office/drawing/2014/main" id="{DE659B39-E72A-634A-A2AC-C4BA4DC9C6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7"/>
              <a:ext cx="88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5E1F04B-A3B3-534D-A252-A4AC29C657DE}"/>
              </a:ext>
            </a:extLst>
          </p:cNvPr>
          <p:cNvSpPr txBox="1"/>
          <p:nvPr/>
        </p:nvSpPr>
        <p:spPr>
          <a:xfrm>
            <a:off x="8481037" y="1538123"/>
            <a:ext cx="2066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SNMP server</a:t>
            </a: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DC4B02DA-C340-9945-87C2-952E1901FB43}"/>
              </a:ext>
            </a:extLst>
          </p:cNvPr>
          <p:cNvSpPr txBox="1"/>
          <p:nvPr/>
        </p:nvSpPr>
        <p:spPr>
          <a:xfrm>
            <a:off x="1935319" y="1662731"/>
            <a:ext cx="1957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SNMP client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4AFD9EC-1CA1-D34D-965E-2E8D95748C38}"/>
              </a:ext>
            </a:extLst>
          </p:cNvPr>
          <p:cNvGrpSpPr/>
          <p:nvPr/>
        </p:nvGrpSpPr>
        <p:grpSpPr>
          <a:xfrm>
            <a:off x="8510352" y="2078288"/>
            <a:ext cx="1946338" cy="2912558"/>
            <a:chOff x="8091785" y="2078288"/>
            <a:chExt cx="2364905" cy="2912558"/>
          </a:xfrm>
        </p:grpSpPr>
        <p:sp>
          <p:nvSpPr>
            <p:cNvPr id="145" name="Rectangle 23">
              <a:extLst>
                <a:ext uri="{FF2B5EF4-FFF2-40B4-BE49-F238E27FC236}">
                  <a16:creationId xmlns:a16="http://schemas.microsoft.com/office/drawing/2014/main" id="{F1314FFD-BA11-A042-BA84-1061E37290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9440" y="2078288"/>
              <a:ext cx="2277250" cy="279926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6" name="Rectangle 24">
              <a:extLst>
                <a:ext uri="{FF2B5EF4-FFF2-40B4-BE49-F238E27FC236}">
                  <a16:creationId xmlns:a16="http://schemas.microsoft.com/office/drawing/2014/main" id="{89D8A59C-E128-B74A-B94F-06FAC9DB73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91785" y="2167472"/>
              <a:ext cx="2254867" cy="282337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7" name="Line 25">
              <a:extLst>
                <a:ext uri="{FF2B5EF4-FFF2-40B4-BE49-F238E27FC236}">
                  <a16:creationId xmlns:a16="http://schemas.microsoft.com/office/drawing/2014/main" id="{B922FB1F-8B1A-1843-A740-29E910EB3E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08956" y="2749010"/>
              <a:ext cx="2238254" cy="482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8" name="Text Box 26">
              <a:extLst>
                <a:ext uri="{FF2B5EF4-FFF2-40B4-BE49-F238E27FC236}">
                  <a16:creationId xmlns:a16="http://schemas.microsoft.com/office/drawing/2014/main" id="{BE3B5056-5F96-5946-AEC3-17140DB163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76445" y="2832513"/>
              <a:ext cx="1703276" cy="737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transport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(UDP)</a:t>
              </a:r>
            </a:p>
          </p:txBody>
        </p:sp>
        <p:sp>
          <p:nvSpPr>
            <p:cNvPr id="149" name="Line 27">
              <a:extLst>
                <a:ext uri="{FF2B5EF4-FFF2-40B4-BE49-F238E27FC236}">
                  <a16:creationId xmlns:a16="http://schemas.microsoft.com/office/drawing/2014/main" id="{FF1A214D-FBCE-7342-8332-F3FA9C577B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08201" y="3602458"/>
              <a:ext cx="223338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1" name="Text Box 26">
              <a:extLst>
                <a:ext uri="{FF2B5EF4-FFF2-40B4-BE49-F238E27FC236}">
                  <a16:creationId xmlns:a16="http://schemas.microsoft.com/office/drawing/2014/main" id="{50D62C6A-4C80-854F-A4B8-723E99A5A7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18436" y="4533100"/>
              <a:ext cx="2019294" cy="440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physical</a:t>
              </a:r>
            </a:p>
          </p:txBody>
        </p:sp>
        <p:sp>
          <p:nvSpPr>
            <p:cNvPr id="152" name="Text Box 26">
              <a:extLst>
                <a:ext uri="{FF2B5EF4-FFF2-40B4-BE49-F238E27FC236}">
                  <a16:creationId xmlns:a16="http://schemas.microsoft.com/office/drawing/2014/main" id="{A79D3A45-C33B-7046-9088-A02FAACCA1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18436" y="4088345"/>
              <a:ext cx="2019294" cy="440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link</a:t>
              </a:r>
            </a:p>
          </p:txBody>
        </p:sp>
        <p:sp>
          <p:nvSpPr>
            <p:cNvPr id="153" name="Text Box 26">
              <a:extLst>
                <a:ext uri="{FF2B5EF4-FFF2-40B4-BE49-F238E27FC236}">
                  <a16:creationId xmlns:a16="http://schemas.microsoft.com/office/drawing/2014/main" id="{F3520259-D4C5-3340-8000-3B8C746A77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18436" y="3646079"/>
              <a:ext cx="2019294" cy="398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network (IP)</a:t>
              </a:r>
            </a:p>
          </p:txBody>
        </p:sp>
        <p:sp>
          <p:nvSpPr>
            <p:cNvPr id="155" name="Line 27">
              <a:extLst>
                <a:ext uri="{FF2B5EF4-FFF2-40B4-BE49-F238E27FC236}">
                  <a16:creationId xmlns:a16="http://schemas.microsoft.com/office/drawing/2014/main" id="{E1326351-38D1-A440-A7B8-5079367D54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16255" y="4074895"/>
              <a:ext cx="22333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6" name="Line 27">
              <a:extLst>
                <a:ext uri="{FF2B5EF4-FFF2-40B4-BE49-F238E27FC236}">
                  <a16:creationId xmlns:a16="http://schemas.microsoft.com/office/drawing/2014/main" id="{891B0B5D-A14D-1A40-B291-CC1A04A094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11389" y="4528049"/>
              <a:ext cx="22333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4" name="Text Box 26">
              <a:extLst>
                <a:ext uri="{FF2B5EF4-FFF2-40B4-BE49-F238E27FC236}">
                  <a16:creationId xmlns:a16="http://schemas.microsoft.com/office/drawing/2014/main" id="{D8A757BB-1762-8B47-A046-060F718CBC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79440" y="2284368"/>
              <a:ext cx="2019294" cy="398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application</a:t>
              </a:r>
            </a:p>
          </p:txBody>
        </p:sp>
      </p:grpSp>
      <p:sp>
        <p:nvSpPr>
          <p:cNvPr id="114" name="Title 1">
            <a:extLst>
              <a:ext uri="{FF2B5EF4-FFF2-40B4-BE49-F238E27FC236}">
                <a16:creationId xmlns:a16="http://schemas.microsoft.com/office/drawing/2014/main" id="{1464CB5C-96D6-3645-94B5-DB9FA7097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100625" cy="894622"/>
          </a:xfrm>
        </p:spPr>
        <p:txBody>
          <a:bodyPr>
            <a:normAutofit/>
          </a:bodyPr>
          <a:lstStyle/>
          <a:p>
            <a:r>
              <a:rPr lang="en-US" sz="4400" dirty="0"/>
              <a:t>UDP: Transport Layer Actions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9E97DC1-5C01-E843-A657-ADC5FEA14075}"/>
              </a:ext>
            </a:extLst>
          </p:cNvPr>
          <p:cNvCxnSpPr>
            <a:cxnSpLocks/>
            <a:stCxn id="151" idx="2"/>
          </p:cNvCxnSpPr>
          <p:nvPr/>
        </p:nvCxnSpPr>
        <p:spPr>
          <a:xfrm flipH="1">
            <a:off x="7972023" y="4973372"/>
            <a:ext cx="1473513" cy="47439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9C57AC1A-9B60-DC47-A97D-E9C39D845828}"/>
              </a:ext>
            </a:extLst>
          </p:cNvPr>
          <p:cNvCxnSpPr>
            <a:cxnSpLocks/>
          </p:cNvCxnSpPr>
          <p:nvPr/>
        </p:nvCxnSpPr>
        <p:spPr>
          <a:xfrm>
            <a:off x="2578811" y="5062556"/>
            <a:ext cx="1582832" cy="30261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1" name="Freeform 296">
            <a:extLst>
              <a:ext uri="{FF2B5EF4-FFF2-40B4-BE49-F238E27FC236}">
                <a16:creationId xmlns:a16="http://schemas.microsoft.com/office/drawing/2014/main" id="{06DFDE96-5B04-984C-B72D-22D074DF3E82}"/>
              </a:ext>
            </a:extLst>
          </p:cNvPr>
          <p:cNvSpPr>
            <a:spLocks/>
          </p:cNvSpPr>
          <p:nvPr/>
        </p:nvSpPr>
        <p:spPr bwMode="auto">
          <a:xfrm>
            <a:off x="4062521" y="4965666"/>
            <a:ext cx="4036903" cy="1028731"/>
          </a:xfrm>
          <a:custGeom>
            <a:avLst/>
            <a:gdLst>
              <a:gd name="T0" fmla="*/ 2147483647 w 1877"/>
              <a:gd name="T1" fmla="*/ 2147483647 h 917"/>
              <a:gd name="T2" fmla="*/ 2147483647 w 1877"/>
              <a:gd name="T3" fmla="*/ 2147483647 h 917"/>
              <a:gd name="T4" fmla="*/ 2147483647 w 1877"/>
              <a:gd name="T5" fmla="*/ 2147483647 h 917"/>
              <a:gd name="T6" fmla="*/ 2147483647 w 1877"/>
              <a:gd name="T7" fmla="*/ 2147483647 h 917"/>
              <a:gd name="T8" fmla="*/ 2147483647 w 1877"/>
              <a:gd name="T9" fmla="*/ 2147483647 h 917"/>
              <a:gd name="T10" fmla="*/ 2147483647 w 1877"/>
              <a:gd name="T11" fmla="*/ 2147483647 h 917"/>
              <a:gd name="T12" fmla="*/ 2147483647 w 1877"/>
              <a:gd name="T13" fmla="*/ 2147483647 h 917"/>
              <a:gd name="T14" fmla="*/ 2147483647 w 1877"/>
              <a:gd name="T15" fmla="*/ 2147483647 h 917"/>
              <a:gd name="T16" fmla="*/ 2147483647 w 1877"/>
              <a:gd name="T17" fmla="*/ 2147483647 h 917"/>
              <a:gd name="T18" fmla="*/ 2147483647 w 1877"/>
              <a:gd name="T19" fmla="*/ 2147483647 h 917"/>
              <a:gd name="T20" fmla="*/ 2147483647 w 1877"/>
              <a:gd name="T21" fmla="*/ 2147483647 h 917"/>
              <a:gd name="T22" fmla="*/ 2147483647 w 1877"/>
              <a:gd name="T23" fmla="*/ 2147483647 h 917"/>
              <a:gd name="T24" fmla="*/ 2147483647 w 1877"/>
              <a:gd name="T25" fmla="*/ 2147483647 h 917"/>
              <a:gd name="T26" fmla="*/ 2147483647 w 1877"/>
              <a:gd name="T27" fmla="*/ 2147483647 h 917"/>
              <a:gd name="T28" fmla="*/ 2147483647 w 1877"/>
              <a:gd name="T29" fmla="*/ 2147483647 h 917"/>
              <a:gd name="T30" fmla="*/ 2147483647 w 1877"/>
              <a:gd name="T31" fmla="*/ 2147483647 h 9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77"/>
              <a:gd name="T49" fmla="*/ 0 h 917"/>
              <a:gd name="T50" fmla="*/ 1877 w 1877"/>
              <a:gd name="T51" fmla="*/ 917 h 9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63" name="Freeform 70">
            <a:extLst>
              <a:ext uri="{FF2B5EF4-FFF2-40B4-BE49-F238E27FC236}">
                <a16:creationId xmlns:a16="http://schemas.microsoft.com/office/drawing/2014/main" id="{93CF945F-B7C1-9B4F-9438-D2DF7708E687}"/>
              </a:ext>
            </a:extLst>
          </p:cNvPr>
          <p:cNvSpPr>
            <a:spLocks/>
          </p:cNvSpPr>
          <p:nvPr/>
        </p:nvSpPr>
        <p:spPr bwMode="auto">
          <a:xfrm>
            <a:off x="854349" y="2256655"/>
            <a:ext cx="846644" cy="2922199"/>
          </a:xfrm>
          <a:custGeom>
            <a:avLst/>
            <a:gdLst>
              <a:gd name="T0" fmla="*/ 0 w 348"/>
              <a:gd name="T1" fmla="*/ 2147483647 h 1312"/>
              <a:gd name="T2" fmla="*/ 2147483647 w 348"/>
              <a:gd name="T3" fmla="*/ 0 h 1312"/>
              <a:gd name="T4" fmla="*/ 2147483647 w 348"/>
              <a:gd name="T5" fmla="*/ 2147483647 h 1312"/>
              <a:gd name="T6" fmla="*/ 2147483647 w 348"/>
              <a:gd name="T7" fmla="*/ 2147483647 h 1312"/>
              <a:gd name="T8" fmla="*/ 0 w 348"/>
              <a:gd name="T9" fmla="*/ 2147483647 h 1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8" h="1312">
                <a:moveTo>
                  <a:pt x="0" y="1306"/>
                </a:moveTo>
                <a:lnTo>
                  <a:pt x="348" y="0"/>
                </a:lnTo>
                <a:lnTo>
                  <a:pt x="342" y="1258"/>
                </a:lnTo>
                <a:lnTo>
                  <a:pt x="180" y="1312"/>
                </a:lnTo>
                <a:lnTo>
                  <a:pt x="0" y="1306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AA415DCF-A2D2-344B-9A45-F3F58006C5EE}"/>
              </a:ext>
            </a:extLst>
          </p:cNvPr>
          <p:cNvGrpSpPr/>
          <p:nvPr/>
        </p:nvGrpSpPr>
        <p:grpSpPr>
          <a:xfrm>
            <a:off x="1687770" y="2167472"/>
            <a:ext cx="2131701" cy="2912558"/>
            <a:chOff x="8091785" y="2078288"/>
            <a:chExt cx="2364905" cy="2912558"/>
          </a:xfrm>
        </p:grpSpPr>
        <p:sp>
          <p:nvSpPr>
            <p:cNvPr id="165" name="Rectangle 23">
              <a:extLst>
                <a:ext uri="{FF2B5EF4-FFF2-40B4-BE49-F238E27FC236}">
                  <a16:creationId xmlns:a16="http://schemas.microsoft.com/office/drawing/2014/main" id="{20790EF2-7EC4-BF46-AE61-5F193F0894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9440" y="2078288"/>
              <a:ext cx="2277250" cy="279926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66" name="Rectangle 24">
              <a:extLst>
                <a:ext uri="{FF2B5EF4-FFF2-40B4-BE49-F238E27FC236}">
                  <a16:creationId xmlns:a16="http://schemas.microsoft.com/office/drawing/2014/main" id="{DF6E9285-B785-804B-BB24-0405637B99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91785" y="2167472"/>
              <a:ext cx="2254867" cy="282337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67" name="Line 25">
              <a:extLst>
                <a:ext uri="{FF2B5EF4-FFF2-40B4-BE49-F238E27FC236}">
                  <a16:creationId xmlns:a16="http://schemas.microsoft.com/office/drawing/2014/main" id="{C2F7FFF2-43B5-A648-8DB9-1244002B1E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08956" y="2749010"/>
              <a:ext cx="2238254" cy="482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68" name="Text Box 26">
              <a:extLst>
                <a:ext uri="{FF2B5EF4-FFF2-40B4-BE49-F238E27FC236}">
                  <a16:creationId xmlns:a16="http://schemas.microsoft.com/office/drawing/2014/main" id="{38AC5752-2E10-AE4C-AE2E-F2F12589AB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76445" y="2832513"/>
              <a:ext cx="1703276" cy="737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transport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(UDP)</a:t>
              </a:r>
            </a:p>
          </p:txBody>
        </p:sp>
        <p:sp>
          <p:nvSpPr>
            <p:cNvPr id="169" name="Line 27">
              <a:extLst>
                <a:ext uri="{FF2B5EF4-FFF2-40B4-BE49-F238E27FC236}">
                  <a16:creationId xmlns:a16="http://schemas.microsoft.com/office/drawing/2014/main" id="{E6411346-D908-6048-94E9-4C9C6A9C97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21121" y="3602458"/>
              <a:ext cx="22333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70" name="Text Box 26">
              <a:extLst>
                <a:ext uri="{FF2B5EF4-FFF2-40B4-BE49-F238E27FC236}">
                  <a16:creationId xmlns:a16="http://schemas.microsoft.com/office/drawing/2014/main" id="{2BD45E5F-4032-7A44-91A7-D2ED37DE30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18436" y="4533100"/>
              <a:ext cx="2019294" cy="440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physical</a:t>
              </a:r>
            </a:p>
          </p:txBody>
        </p:sp>
        <p:sp>
          <p:nvSpPr>
            <p:cNvPr id="171" name="Text Box 26">
              <a:extLst>
                <a:ext uri="{FF2B5EF4-FFF2-40B4-BE49-F238E27FC236}">
                  <a16:creationId xmlns:a16="http://schemas.microsoft.com/office/drawing/2014/main" id="{067129BD-4E72-804E-9941-0CFB2ABB0A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18436" y="4088345"/>
              <a:ext cx="2019294" cy="440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link</a:t>
              </a:r>
            </a:p>
          </p:txBody>
        </p:sp>
        <p:sp>
          <p:nvSpPr>
            <p:cNvPr id="172" name="Text Box 26">
              <a:extLst>
                <a:ext uri="{FF2B5EF4-FFF2-40B4-BE49-F238E27FC236}">
                  <a16:creationId xmlns:a16="http://schemas.microsoft.com/office/drawing/2014/main" id="{586097BE-C9CD-2B44-A610-13D1A1572A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18436" y="3646079"/>
              <a:ext cx="2019294" cy="737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network (IP)</a:t>
              </a:r>
            </a:p>
          </p:txBody>
        </p:sp>
        <p:sp>
          <p:nvSpPr>
            <p:cNvPr id="173" name="Line 27">
              <a:extLst>
                <a:ext uri="{FF2B5EF4-FFF2-40B4-BE49-F238E27FC236}">
                  <a16:creationId xmlns:a16="http://schemas.microsoft.com/office/drawing/2014/main" id="{9A1DE5DC-7E6A-4747-9541-02B87C77AC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16255" y="4074895"/>
              <a:ext cx="22333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74" name="Line 27">
              <a:extLst>
                <a:ext uri="{FF2B5EF4-FFF2-40B4-BE49-F238E27FC236}">
                  <a16:creationId xmlns:a16="http://schemas.microsoft.com/office/drawing/2014/main" id="{9B2D570F-120B-6D41-8FE2-002A2DC120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11389" y="4528049"/>
              <a:ext cx="22333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75" name="Text Box 26">
              <a:extLst>
                <a:ext uri="{FF2B5EF4-FFF2-40B4-BE49-F238E27FC236}">
                  <a16:creationId xmlns:a16="http://schemas.microsoft.com/office/drawing/2014/main" id="{3C035217-7FD4-6C48-AB72-7561321B36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79440" y="2284368"/>
              <a:ext cx="2019294" cy="398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application</a:t>
              </a:r>
            </a:p>
          </p:txBody>
        </p: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7C64A43A-1B07-3348-A5EB-9B76F69646C0}"/>
              </a:ext>
            </a:extLst>
          </p:cNvPr>
          <p:cNvGrpSpPr/>
          <p:nvPr/>
        </p:nvGrpSpPr>
        <p:grpSpPr>
          <a:xfrm>
            <a:off x="500734" y="4943580"/>
            <a:ext cx="1026523" cy="597153"/>
            <a:chOff x="7493876" y="2774731"/>
            <a:chExt cx="1481958" cy="894622"/>
          </a:xfrm>
        </p:grpSpPr>
        <p:sp>
          <p:nvSpPr>
            <p:cNvPr id="177" name="Freeform 176">
              <a:extLst>
                <a:ext uri="{FF2B5EF4-FFF2-40B4-BE49-F238E27FC236}">
                  <a16:creationId xmlns:a16="http://schemas.microsoft.com/office/drawing/2014/main" id="{0DB8B5ED-7F25-B645-878C-116DE6CD5EA4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AFB4D1D4-1D5D-7C46-A31B-48B19CA0A812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8D1FB4E3-A216-1446-87E1-A06F139F800A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80" name="Freeform 179">
                <a:extLst>
                  <a:ext uri="{FF2B5EF4-FFF2-40B4-BE49-F238E27FC236}">
                    <a16:creationId xmlns:a16="http://schemas.microsoft.com/office/drawing/2014/main" id="{2B930530-1BA2-8049-A625-480A1F84B912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1" name="Freeform 180">
                <a:extLst>
                  <a:ext uri="{FF2B5EF4-FFF2-40B4-BE49-F238E27FC236}">
                    <a16:creationId xmlns:a16="http://schemas.microsoft.com/office/drawing/2014/main" id="{C5B65EDD-F107-4D4D-8254-28F27CB33550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5" name="Freeform 194">
                <a:extLst>
                  <a:ext uri="{FF2B5EF4-FFF2-40B4-BE49-F238E27FC236}">
                    <a16:creationId xmlns:a16="http://schemas.microsoft.com/office/drawing/2014/main" id="{052D8468-97DE-CD48-9220-0D7B5D1582BB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6" name="Freeform 195">
                <a:extLst>
                  <a:ext uri="{FF2B5EF4-FFF2-40B4-BE49-F238E27FC236}">
                    <a16:creationId xmlns:a16="http://schemas.microsoft.com/office/drawing/2014/main" id="{CD0FBE04-ADDE-184C-8DFE-2575EA709AD8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97" name="Group 149">
            <a:extLst>
              <a:ext uri="{FF2B5EF4-FFF2-40B4-BE49-F238E27FC236}">
                <a16:creationId xmlns:a16="http://schemas.microsoft.com/office/drawing/2014/main" id="{1F890155-D0B7-364C-891D-EC128001048E}"/>
              </a:ext>
            </a:extLst>
          </p:cNvPr>
          <p:cNvGrpSpPr>
            <a:grpSpLocks/>
          </p:cNvGrpSpPr>
          <p:nvPr/>
        </p:nvGrpSpPr>
        <p:grpSpPr bwMode="auto">
          <a:xfrm>
            <a:off x="2462207" y="2756023"/>
            <a:ext cx="412750" cy="158750"/>
            <a:chOff x="1287" y="2524"/>
            <a:chExt cx="260" cy="100"/>
          </a:xfrm>
        </p:grpSpPr>
        <p:sp>
          <p:nvSpPr>
            <p:cNvPr id="198" name="Rectangle 73">
              <a:extLst>
                <a:ext uri="{FF2B5EF4-FFF2-40B4-BE49-F238E27FC236}">
                  <a16:creationId xmlns:a16="http://schemas.microsoft.com/office/drawing/2014/main" id="{590049C7-843C-1B4A-89F9-80D6028F7F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99" name="Rectangle 74">
              <a:extLst>
                <a:ext uri="{FF2B5EF4-FFF2-40B4-BE49-F238E27FC236}">
                  <a16:creationId xmlns:a16="http://schemas.microsoft.com/office/drawing/2014/main" id="{060ED392-F3E2-5445-9D40-5D86C1A7E8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00" name="Rectangle 75">
              <a:extLst>
                <a:ext uri="{FF2B5EF4-FFF2-40B4-BE49-F238E27FC236}">
                  <a16:creationId xmlns:a16="http://schemas.microsoft.com/office/drawing/2014/main" id="{33BE5C08-8C7C-7149-875A-3BD200DF74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" y="2582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01" name="Rectangle 129">
              <a:extLst>
                <a:ext uri="{FF2B5EF4-FFF2-40B4-BE49-F238E27FC236}">
                  <a16:creationId xmlns:a16="http://schemas.microsoft.com/office/drawing/2014/main" id="{0140B062-405E-0A48-ABA2-65AE09DF9C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85" name="Group 149">
            <a:extLst>
              <a:ext uri="{FF2B5EF4-FFF2-40B4-BE49-F238E27FC236}">
                <a16:creationId xmlns:a16="http://schemas.microsoft.com/office/drawing/2014/main" id="{2BE2291A-54C4-114A-8062-D743A8CDF9EC}"/>
              </a:ext>
            </a:extLst>
          </p:cNvPr>
          <p:cNvGrpSpPr>
            <a:grpSpLocks/>
          </p:cNvGrpSpPr>
          <p:nvPr/>
        </p:nvGrpSpPr>
        <p:grpSpPr bwMode="auto">
          <a:xfrm>
            <a:off x="9681144" y="2673610"/>
            <a:ext cx="412750" cy="158750"/>
            <a:chOff x="1287" y="2524"/>
            <a:chExt cx="260" cy="100"/>
          </a:xfrm>
        </p:grpSpPr>
        <p:sp>
          <p:nvSpPr>
            <p:cNvPr id="86" name="Rectangle 73">
              <a:extLst>
                <a:ext uri="{FF2B5EF4-FFF2-40B4-BE49-F238E27FC236}">
                  <a16:creationId xmlns:a16="http://schemas.microsoft.com/office/drawing/2014/main" id="{A98E76A7-87AD-8242-988E-0E4DFC2782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87" name="Rectangle 74">
              <a:extLst>
                <a:ext uri="{FF2B5EF4-FFF2-40B4-BE49-F238E27FC236}">
                  <a16:creationId xmlns:a16="http://schemas.microsoft.com/office/drawing/2014/main" id="{05A0AED4-CB55-8B44-A573-91C3CC5195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88" name="Rectangle 75">
              <a:extLst>
                <a:ext uri="{FF2B5EF4-FFF2-40B4-BE49-F238E27FC236}">
                  <a16:creationId xmlns:a16="http://schemas.microsoft.com/office/drawing/2014/main" id="{E473A3B0-4DB9-E148-95E3-5518DB468C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" y="2582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89" name="Rectangle 129">
              <a:extLst>
                <a:ext uri="{FF2B5EF4-FFF2-40B4-BE49-F238E27FC236}">
                  <a16:creationId xmlns:a16="http://schemas.microsoft.com/office/drawing/2014/main" id="{E9ED0EE1-76D9-D04D-8893-5E36E5A755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90" name="Slide Number Placeholder 2">
            <a:extLst>
              <a:ext uri="{FF2B5EF4-FFF2-40B4-BE49-F238E27FC236}">
                <a16:creationId xmlns:a16="http://schemas.microsoft.com/office/drawing/2014/main" id="{1B520EE5-2EFC-4746-B182-97170136E2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73B313-EEB5-C4BA-EA41-8829851540F4}"/>
              </a:ext>
            </a:extLst>
          </p:cNvPr>
          <p:cNvSpPr txBox="1"/>
          <p:nvPr/>
        </p:nvSpPr>
        <p:spPr>
          <a:xfrm>
            <a:off x="10159363" y="56151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2593454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902B4EA-0158-774A-877D-888807F574B5}"/>
              </a:ext>
            </a:extLst>
          </p:cNvPr>
          <p:cNvGrpSpPr/>
          <p:nvPr/>
        </p:nvGrpSpPr>
        <p:grpSpPr>
          <a:xfrm>
            <a:off x="2578811" y="4965666"/>
            <a:ext cx="6866725" cy="1028731"/>
            <a:chOff x="2578811" y="4965666"/>
            <a:chExt cx="6866725" cy="1028731"/>
          </a:xfrm>
        </p:grpSpPr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0763EEB6-87F6-D847-AD1E-3BFDCE6A9543}"/>
                </a:ext>
              </a:extLst>
            </p:cNvPr>
            <p:cNvCxnSpPr>
              <a:cxnSpLocks/>
            </p:cNvCxnSpPr>
            <p:nvPr/>
          </p:nvCxnSpPr>
          <p:spPr>
            <a:xfrm>
              <a:off x="2578811" y="5062556"/>
              <a:ext cx="1582832" cy="30261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9891B45-180E-B341-A7C6-D10A683BB102}"/>
                </a:ext>
              </a:extLst>
            </p:cNvPr>
            <p:cNvGrpSpPr/>
            <p:nvPr/>
          </p:nvGrpSpPr>
          <p:grpSpPr>
            <a:xfrm>
              <a:off x="4062521" y="4965666"/>
              <a:ext cx="5383015" cy="1028731"/>
              <a:chOff x="4062521" y="4965666"/>
              <a:chExt cx="5383015" cy="1028731"/>
            </a:xfrm>
          </p:grpSpPr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16BE7B71-3412-8546-BD1A-8BF76DC4725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972023" y="4973372"/>
                <a:ext cx="1473513" cy="47439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1" name="Freeform 296">
                <a:extLst>
                  <a:ext uri="{FF2B5EF4-FFF2-40B4-BE49-F238E27FC236}">
                    <a16:creationId xmlns:a16="http://schemas.microsoft.com/office/drawing/2014/main" id="{06DFDE96-5B04-984C-B72D-22D074DF3E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2521" y="4965666"/>
                <a:ext cx="4036903" cy="1028731"/>
              </a:xfrm>
              <a:custGeom>
                <a:avLst/>
                <a:gdLst>
                  <a:gd name="T0" fmla="*/ 2147483647 w 1877"/>
                  <a:gd name="T1" fmla="*/ 2147483647 h 917"/>
                  <a:gd name="T2" fmla="*/ 2147483647 w 1877"/>
                  <a:gd name="T3" fmla="*/ 2147483647 h 917"/>
                  <a:gd name="T4" fmla="*/ 2147483647 w 1877"/>
                  <a:gd name="T5" fmla="*/ 2147483647 h 917"/>
                  <a:gd name="T6" fmla="*/ 2147483647 w 1877"/>
                  <a:gd name="T7" fmla="*/ 2147483647 h 917"/>
                  <a:gd name="T8" fmla="*/ 2147483647 w 1877"/>
                  <a:gd name="T9" fmla="*/ 2147483647 h 917"/>
                  <a:gd name="T10" fmla="*/ 2147483647 w 1877"/>
                  <a:gd name="T11" fmla="*/ 2147483647 h 917"/>
                  <a:gd name="T12" fmla="*/ 2147483647 w 1877"/>
                  <a:gd name="T13" fmla="*/ 2147483647 h 917"/>
                  <a:gd name="T14" fmla="*/ 2147483647 w 1877"/>
                  <a:gd name="T15" fmla="*/ 2147483647 h 917"/>
                  <a:gd name="T16" fmla="*/ 2147483647 w 1877"/>
                  <a:gd name="T17" fmla="*/ 2147483647 h 917"/>
                  <a:gd name="T18" fmla="*/ 2147483647 w 1877"/>
                  <a:gd name="T19" fmla="*/ 2147483647 h 917"/>
                  <a:gd name="T20" fmla="*/ 2147483647 w 1877"/>
                  <a:gd name="T21" fmla="*/ 2147483647 h 917"/>
                  <a:gd name="T22" fmla="*/ 2147483647 w 1877"/>
                  <a:gd name="T23" fmla="*/ 2147483647 h 917"/>
                  <a:gd name="T24" fmla="*/ 2147483647 w 1877"/>
                  <a:gd name="T25" fmla="*/ 2147483647 h 917"/>
                  <a:gd name="T26" fmla="*/ 2147483647 w 1877"/>
                  <a:gd name="T27" fmla="*/ 2147483647 h 917"/>
                  <a:gd name="T28" fmla="*/ 2147483647 w 1877"/>
                  <a:gd name="T29" fmla="*/ 2147483647 h 917"/>
                  <a:gd name="T30" fmla="*/ 2147483647 w 1877"/>
                  <a:gd name="T31" fmla="*/ 2147483647 h 91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877"/>
                  <a:gd name="T49" fmla="*/ 0 h 917"/>
                  <a:gd name="T50" fmla="*/ 1877 w 1877"/>
                  <a:gd name="T51" fmla="*/ 917 h 91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877" h="917">
                    <a:moveTo>
                      <a:pt x="889" y="23"/>
                    </a:moveTo>
                    <a:cubicBezTo>
                      <a:pt x="804" y="39"/>
                      <a:pt x="771" y="98"/>
                      <a:pt x="692" y="109"/>
                    </a:cubicBezTo>
                    <a:cubicBezTo>
                      <a:pt x="613" y="120"/>
                      <a:pt x="511" y="81"/>
                      <a:pt x="415" y="91"/>
                    </a:cubicBezTo>
                    <a:cubicBezTo>
                      <a:pt x="319" y="101"/>
                      <a:pt x="174" y="126"/>
                      <a:pt x="112" y="170"/>
                    </a:cubicBezTo>
                    <a:cubicBezTo>
                      <a:pt x="51" y="214"/>
                      <a:pt x="66" y="294"/>
                      <a:pt x="50" y="353"/>
                    </a:cubicBezTo>
                    <a:cubicBezTo>
                      <a:pt x="34" y="412"/>
                      <a:pt x="0" y="479"/>
                      <a:pt x="14" y="528"/>
                    </a:cubicBezTo>
                    <a:cubicBezTo>
                      <a:pt x="29" y="577"/>
                      <a:pt x="57" y="608"/>
                      <a:pt x="139" y="650"/>
                    </a:cubicBezTo>
                    <a:cubicBezTo>
                      <a:pt x="221" y="692"/>
                      <a:pt x="372" y="742"/>
                      <a:pt x="505" y="781"/>
                    </a:cubicBezTo>
                    <a:cubicBezTo>
                      <a:pt x="638" y="820"/>
                      <a:pt x="789" y="866"/>
                      <a:pt x="933" y="886"/>
                    </a:cubicBezTo>
                    <a:cubicBezTo>
                      <a:pt x="1077" y="906"/>
                      <a:pt x="1246" y="917"/>
                      <a:pt x="1370" y="901"/>
                    </a:cubicBezTo>
                    <a:cubicBezTo>
                      <a:pt x="1494" y="885"/>
                      <a:pt x="1594" y="839"/>
                      <a:pt x="1676" y="793"/>
                    </a:cubicBezTo>
                    <a:cubicBezTo>
                      <a:pt x="1758" y="747"/>
                      <a:pt x="1843" y="720"/>
                      <a:pt x="1860" y="624"/>
                    </a:cubicBezTo>
                    <a:cubicBezTo>
                      <a:pt x="1877" y="528"/>
                      <a:pt x="1835" y="306"/>
                      <a:pt x="1776" y="219"/>
                    </a:cubicBezTo>
                    <a:cubicBezTo>
                      <a:pt x="1717" y="132"/>
                      <a:pt x="1599" y="134"/>
                      <a:pt x="1503" y="100"/>
                    </a:cubicBezTo>
                    <a:cubicBezTo>
                      <a:pt x="1407" y="66"/>
                      <a:pt x="1302" y="26"/>
                      <a:pt x="1200" y="13"/>
                    </a:cubicBezTo>
                    <a:cubicBezTo>
                      <a:pt x="1098" y="0"/>
                      <a:pt x="974" y="7"/>
                      <a:pt x="889" y="23"/>
                    </a:cubicBezTo>
                    <a:close/>
                  </a:path>
                </a:pathLst>
              </a:custGeom>
              <a:solidFill>
                <a:srgbClr val="9CDFF9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34" charset="-128"/>
                    <a:cs typeface="Arial"/>
                  </a:rPr>
                  <a:t>             </a:t>
                </a:r>
              </a:p>
            </p:txBody>
          </p:sp>
        </p:grpSp>
      </p:grpSp>
      <p:sp>
        <p:nvSpPr>
          <p:cNvPr id="182" name="Freeform 103">
            <a:extLst>
              <a:ext uri="{FF2B5EF4-FFF2-40B4-BE49-F238E27FC236}">
                <a16:creationId xmlns:a16="http://schemas.microsoft.com/office/drawing/2014/main" id="{DEF6D5D3-E4DA-4B46-BBC5-93311E115D92}"/>
              </a:ext>
            </a:extLst>
          </p:cNvPr>
          <p:cNvSpPr>
            <a:spLocks/>
          </p:cNvSpPr>
          <p:nvPr/>
        </p:nvSpPr>
        <p:spPr bwMode="auto">
          <a:xfrm>
            <a:off x="10295012" y="2167472"/>
            <a:ext cx="890436" cy="2912558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3" name="Freeform 70">
            <a:extLst>
              <a:ext uri="{FF2B5EF4-FFF2-40B4-BE49-F238E27FC236}">
                <a16:creationId xmlns:a16="http://schemas.microsoft.com/office/drawing/2014/main" id="{4A88383C-61F9-1949-9D88-EC83EDA3F2B6}"/>
              </a:ext>
            </a:extLst>
          </p:cNvPr>
          <p:cNvSpPr>
            <a:spLocks/>
          </p:cNvSpPr>
          <p:nvPr/>
        </p:nvSpPr>
        <p:spPr bwMode="auto">
          <a:xfrm>
            <a:off x="854349" y="2256655"/>
            <a:ext cx="846644" cy="2922199"/>
          </a:xfrm>
          <a:custGeom>
            <a:avLst/>
            <a:gdLst>
              <a:gd name="T0" fmla="*/ 0 w 348"/>
              <a:gd name="T1" fmla="*/ 2147483647 h 1312"/>
              <a:gd name="T2" fmla="*/ 2147483647 w 348"/>
              <a:gd name="T3" fmla="*/ 0 h 1312"/>
              <a:gd name="T4" fmla="*/ 2147483647 w 348"/>
              <a:gd name="T5" fmla="*/ 2147483647 h 1312"/>
              <a:gd name="T6" fmla="*/ 2147483647 w 348"/>
              <a:gd name="T7" fmla="*/ 2147483647 h 1312"/>
              <a:gd name="T8" fmla="*/ 0 w 348"/>
              <a:gd name="T9" fmla="*/ 2147483647 h 1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8" h="1312">
                <a:moveTo>
                  <a:pt x="0" y="1306"/>
                </a:moveTo>
                <a:lnTo>
                  <a:pt x="348" y="0"/>
                </a:lnTo>
                <a:lnTo>
                  <a:pt x="342" y="1258"/>
                </a:lnTo>
                <a:lnTo>
                  <a:pt x="180" y="1312"/>
                </a:lnTo>
                <a:lnTo>
                  <a:pt x="0" y="1306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222" name="Group 185">
            <a:extLst>
              <a:ext uri="{FF2B5EF4-FFF2-40B4-BE49-F238E27FC236}">
                <a16:creationId xmlns:a16="http://schemas.microsoft.com/office/drawing/2014/main" id="{7750F2FB-96FA-374A-AF56-26502EF04672}"/>
              </a:ext>
            </a:extLst>
          </p:cNvPr>
          <p:cNvGrpSpPr>
            <a:grpSpLocks/>
          </p:cNvGrpSpPr>
          <p:nvPr/>
        </p:nvGrpSpPr>
        <p:grpSpPr bwMode="auto">
          <a:xfrm>
            <a:off x="10955688" y="4246759"/>
            <a:ext cx="549832" cy="1070215"/>
            <a:chOff x="4140" y="429"/>
            <a:chExt cx="1425" cy="2396"/>
          </a:xfrm>
        </p:grpSpPr>
        <p:sp>
          <p:nvSpPr>
            <p:cNvPr id="223" name="Freeform 186">
              <a:extLst>
                <a:ext uri="{FF2B5EF4-FFF2-40B4-BE49-F238E27FC236}">
                  <a16:creationId xmlns:a16="http://schemas.microsoft.com/office/drawing/2014/main" id="{E441858B-A566-F746-B48C-912CA3020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4" name="Rectangle 187">
              <a:extLst>
                <a:ext uri="{FF2B5EF4-FFF2-40B4-BE49-F238E27FC236}">
                  <a16:creationId xmlns:a16="http://schemas.microsoft.com/office/drawing/2014/main" id="{20003129-35A4-1E46-8065-8AF4C6403D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3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25" name="Freeform 188">
              <a:extLst>
                <a:ext uri="{FF2B5EF4-FFF2-40B4-BE49-F238E27FC236}">
                  <a16:creationId xmlns:a16="http://schemas.microsoft.com/office/drawing/2014/main" id="{6F94D7AE-C4D1-AF4A-B970-086B7D245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6" name="Freeform 189">
              <a:extLst>
                <a:ext uri="{FF2B5EF4-FFF2-40B4-BE49-F238E27FC236}">
                  <a16:creationId xmlns:a16="http://schemas.microsoft.com/office/drawing/2014/main" id="{EAFC03EF-54DF-8942-9852-25739DA15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7" name="Rectangle 190">
              <a:extLst>
                <a:ext uri="{FF2B5EF4-FFF2-40B4-BE49-F238E27FC236}">
                  <a16:creationId xmlns:a16="http://schemas.microsoft.com/office/drawing/2014/main" id="{2241F7B6-5281-A74E-8DCB-3BE3777E93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3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28" name="Group 191">
              <a:extLst>
                <a:ext uri="{FF2B5EF4-FFF2-40B4-BE49-F238E27FC236}">
                  <a16:creationId xmlns:a16="http://schemas.microsoft.com/office/drawing/2014/main" id="{02DB0249-6EBB-FF4B-B17F-CC771B255D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53" name="AutoShape 192">
                <a:extLst>
                  <a:ext uri="{FF2B5EF4-FFF2-40B4-BE49-F238E27FC236}">
                    <a16:creationId xmlns:a16="http://schemas.microsoft.com/office/drawing/2014/main" id="{BE55370E-BC12-1B42-9E3C-C950033EEF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54" name="AutoShape 193">
                <a:extLst>
                  <a:ext uri="{FF2B5EF4-FFF2-40B4-BE49-F238E27FC236}">
                    <a16:creationId xmlns:a16="http://schemas.microsoft.com/office/drawing/2014/main" id="{1BBB99EB-2FFB-5942-9855-24BEE1C689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2"/>
                <a:ext cx="692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29" name="Rectangle 194">
              <a:extLst>
                <a:ext uri="{FF2B5EF4-FFF2-40B4-BE49-F238E27FC236}">
                  <a16:creationId xmlns:a16="http://schemas.microsoft.com/office/drawing/2014/main" id="{9C5699FC-2B4E-BD46-B9CC-CA578E2EA7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017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30" name="Group 195">
              <a:extLst>
                <a:ext uri="{FF2B5EF4-FFF2-40B4-BE49-F238E27FC236}">
                  <a16:creationId xmlns:a16="http://schemas.microsoft.com/office/drawing/2014/main" id="{676615F3-A30A-9740-8080-AFEE6BAAEF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51" name="AutoShape 196">
                <a:extLst>
                  <a:ext uri="{FF2B5EF4-FFF2-40B4-BE49-F238E27FC236}">
                    <a16:creationId xmlns:a16="http://schemas.microsoft.com/office/drawing/2014/main" id="{D31569A0-2CDC-3B4B-B7FA-067BF2CB0D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6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52" name="AutoShape 197">
                <a:extLst>
                  <a:ext uri="{FF2B5EF4-FFF2-40B4-BE49-F238E27FC236}">
                    <a16:creationId xmlns:a16="http://schemas.microsoft.com/office/drawing/2014/main" id="{5D70C5E6-3DFB-1D45-8469-DE5EA96E13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31" name="Rectangle 198">
              <a:extLst>
                <a:ext uri="{FF2B5EF4-FFF2-40B4-BE49-F238E27FC236}">
                  <a16:creationId xmlns:a16="http://schemas.microsoft.com/office/drawing/2014/main" id="{AE060187-10EA-1F4E-AEDE-8C6C0E8358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57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32" name="Rectangle 199">
              <a:extLst>
                <a:ext uri="{FF2B5EF4-FFF2-40B4-BE49-F238E27FC236}">
                  <a16:creationId xmlns:a16="http://schemas.microsoft.com/office/drawing/2014/main" id="{32874526-51C0-C749-BDC8-3D9F62AFE7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33" name="Group 200">
              <a:extLst>
                <a:ext uri="{FF2B5EF4-FFF2-40B4-BE49-F238E27FC236}">
                  <a16:creationId xmlns:a16="http://schemas.microsoft.com/office/drawing/2014/main" id="{09E63F43-E74F-6045-A673-3756891EE9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49" name="AutoShape 201">
                <a:extLst>
                  <a:ext uri="{FF2B5EF4-FFF2-40B4-BE49-F238E27FC236}">
                    <a16:creationId xmlns:a16="http://schemas.microsoft.com/office/drawing/2014/main" id="{0296B9BB-82CD-2A45-8E56-F4ACF6FCC0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50" name="AutoShape 202">
                <a:extLst>
                  <a:ext uri="{FF2B5EF4-FFF2-40B4-BE49-F238E27FC236}">
                    <a16:creationId xmlns:a16="http://schemas.microsoft.com/office/drawing/2014/main" id="{DD3C3254-A817-B449-AE0F-31BEFF504A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9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34" name="Freeform 203">
              <a:extLst>
                <a:ext uri="{FF2B5EF4-FFF2-40B4-BE49-F238E27FC236}">
                  <a16:creationId xmlns:a16="http://schemas.microsoft.com/office/drawing/2014/main" id="{D05041BE-8046-EB49-A23A-C7FEB06D91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35" name="Group 204">
              <a:extLst>
                <a:ext uri="{FF2B5EF4-FFF2-40B4-BE49-F238E27FC236}">
                  <a16:creationId xmlns:a16="http://schemas.microsoft.com/office/drawing/2014/main" id="{BD1D997D-F690-4C4E-9473-F0433427C9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47" name="AutoShape 205">
                <a:extLst>
                  <a:ext uri="{FF2B5EF4-FFF2-40B4-BE49-F238E27FC236}">
                    <a16:creationId xmlns:a16="http://schemas.microsoft.com/office/drawing/2014/main" id="{631C3D3D-8F7D-6F44-AD56-665A5242B6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48" name="AutoShape 206">
                <a:extLst>
                  <a:ext uri="{FF2B5EF4-FFF2-40B4-BE49-F238E27FC236}">
                    <a16:creationId xmlns:a16="http://schemas.microsoft.com/office/drawing/2014/main" id="{E7F87D38-4528-0F45-9911-B79B599D25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1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36" name="Rectangle 207">
              <a:extLst>
                <a:ext uri="{FF2B5EF4-FFF2-40B4-BE49-F238E27FC236}">
                  <a16:creationId xmlns:a16="http://schemas.microsoft.com/office/drawing/2014/main" id="{60B24777-81BE-BC42-AC64-6F2229E5FB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37" name="Freeform 208">
              <a:extLst>
                <a:ext uri="{FF2B5EF4-FFF2-40B4-BE49-F238E27FC236}">
                  <a16:creationId xmlns:a16="http://schemas.microsoft.com/office/drawing/2014/main" id="{FD1049FD-ADAC-FC43-A186-6585ECAE4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8" name="Freeform 209">
              <a:extLst>
                <a:ext uri="{FF2B5EF4-FFF2-40B4-BE49-F238E27FC236}">
                  <a16:creationId xmlns:a16="http://schemas.microsoft.com/office/drawing/2014/main" id="{A25585BA-2AFC-3047-B9D5-7CC45D5DB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9" name="Oval 210">
              <a:extLst>
                <a:ext uri="{FF2B5EF4-FFF2-40B4-BE49-F238E27FC236}">
                  <a16:creationId xmlns:a16="http://schemas.microsoft.com/office/drawing/2014/main" id="{78C608B6-FCB9-3F43-A504-D33DD77827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09"/>
              <a:ext cx="50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40" name="Freeform 211">
              <a:extLst>
                <a:ext uri="{FF2B5EF4-FFF2-40B4-BE49-F238E27FC236}">
                  <a16:creationId xmlns:a16="http://schemas.microsoft.com/office/drawing/2014/main" id="{F24BE4FA-86B6-5840-8B76-BF70EF006A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41" name="AutoShape 212">
              <a:extLst>
                <a:ext uri="{FF2B5EF4-FFF2-40B4-BE49-F238E27FC236}">
                  <a16:creationId xmlns:a16="http://schemas.microsoft.com/office/drawing/2014/main" id="{22C6B4EC-00C6-BA43-95E2-370E8204DD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42" name="AutoShape 213">
              <a:extLst>
                <a:ext uri="{FF2B5EF4-FFF2-40B4-BE49-F238E27FC236}">
                  <a16:creationId xmlns:a16="http://schemas.microsoft.com/office/drawing/2014/main" id="{7B9210ED-D802-C84E-8A67-93399801B5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12"/>
              <a:ext cx="1072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43" name="Oval 214">
              <a:extLst>
                <a:ext uri="{FF2B5EF4-FFF2-40B4-BE49-F238E27FC236}">
                  <a16:creationId xmlns:a16="http://schemas.microsoft.com/office/drawing/2014/main" id="{552E77C8-7BFE-BF4D-8F0B-DF6513BE64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2"/>
              <a:ext cx="158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44" name="Oval 215">
              <a:extLst>
                <a:ext uri="{FF2B5EF4-FFF2-40B4-BE49-F238E27FC236}">
                  <a16:creationId xmlns:a16="http://schemas.microsoft.com/office/drawing/2014/main" id="{86496A7E-E21F-444D-B883-E410329FF2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2"/>
              <a:ext cx="158" cy="1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45" name="Oval 216">
              <a:extLst>
                <a:ext uri="{FF2B5EF4-FFF2-40B4-BE49-F238E27FC236}">
                  <a16:creationId xmlns:a16="http://schemas.microsoft.com/office/drawing/2014/main" id="{555E4B0D-EDB2-D04B-B9AD-93FA92DDAA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2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46" name="Rectangle 217">
              <a:extLst>
                <a:ext uri="{FF2B5EF4-FFF2-40B4-BE49-F238E27FC236}">
                  <a16:creationId xmlns:a16="http://schemas.microsoft.com/office/drawing/2014/main" id="{DE659B39-E72A-634A-A2AC-C4BA4DC9C6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7"/>
              <a:ext cx="88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5E1F04B-A3B3-534D-A252-A4AC29C657DE}"/>
              </a:ext>
            </a:extLst>
          </p:cNvPr>
          <p:cNvSpPr txBox="1"/>
          <p:nvPr/>
        </p:nvSpPr>
        <p:spPr>
          <a:xfrm>
            <a:off x="8481037" y="1538123"/>
            <a:ext cx="2066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SNMP server</a:t>
            </a: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DC4B02DA-C340-9945-87C2-952E1901FB43}"/>
              </a:ext>
            </a:extLst>
          </p:cNvPr>
          <p:cNvSpPr txBox="1"/>
          <p:nvPr/>
        </p:nvSpPr>
        <p:spPr>
          <a:xfrm>
            <a:off x="1935319" y="1662731"/>
            <a:ext cx="1957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SNMP client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4AFD9EC-1CA1-D34D-965E-2E8D95748C38}"/>
              </a:ext>
            </a:extLst>
          </p:cNvPr>
          <p:cNvGrpSpPr/>
          <p:nvPr/>
        </p:nvGrpSpPr>
        <p:grpSpPr>
          <a:xfrm>
            <a:off x="8510352" y="2078288"/>
            <a:ext cx="1946338" cy="2912558"/>
            <a:chOff x="8091785" y="2078288"/>
            <a:chExt cx="2364905" cy="2912558"/>
          </a:xfrm>
        </p:grpSpPr>
        <p:sp>
          <p:nvSpPr>
            <p:cNvPr id="145" name="Rectangle 23">
              <a:extLst>
                <a:ext uri="{FF2B5EF4-FFF2-40B4-BE49-F238E27FC236}">
                  <a16:creationId xmlns:a16="http://schemas.microsoft.com/office/drawing/2014/main" id="{F1314FFD-BA11-A042-BA84-1061E37290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9440" y="2078288"/>
              <a:ext cx="2277250" cy="279926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6" name="Rectangle 24">
              <a:extLst>
                <a:ext uri="{FF2B5EF4-FFF2-40B4-BE49-F238E27FC236}">
                  <a16:creationId xmlns:a16="http://schemas.microsoft.com/office/drawing/2014/main" id="{89D8A59C-E128-B74A-B94F-06FAC9DB73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91785" y="2167472"/>
              <a:ext cx="2254867" cy="282337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7" name="Line 25">
              <a:extLst>
                <a:ext uri="{FF2B5EF4-FFF2-40B4-BE49-F238E27FC236}">
                  <a16:creationId xmlns:a16="http://schemas.microsoft.com/office/drawing/2014/main" id="{B922FB1F-8B1A-1843-A740-29E910EB3E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08956" y="2749010"/>
              <a:ext cx="2238254" cy="482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8" name="Text Box 26">
              <a:extLst>
                <a:ext uri="{FF2B5EF4-FFF2-40B4-BE49-F238E27FC236}">
                  <a16:creationId xmlns:a16="http://schemas.microsoft.com/office/drawing/2014/main" id="{BE3B5056-5F96-5946-AEC3-17140DB163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76445" y="2832513"/>
              <a:ext cx="1703276" cy="737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transport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(UDP)</a:t>
              </a:r>
            </a:p>
          </p:txBody>
        </p:sp>
        <p:sp>
          <p:nvSpPr>
            <p:cNvPr id="149" name="Line 27">
              <a:extLst>
                <a:ext uri="{FF2B5EF4-FFF2-40B4-BE49-F238E27FC236}">
                  <a16:creationId xmlns:a16="http://schemas.microsoft.com/office/drawing/2014/main" id="{FF1A214D-FBCE-7342-8332-F3FA9C577B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08201" y="3602458"/>
              <a:ext cx="223338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1" name="Text Box 26">
              <a:extLst>
                <a:ext uri="{FF2B5EF4-FFF2-40B4-BE49-F238E27FC236}">
                  <a16:creationId xmlns:a16="http://schemas.microsoft.com/office/drawing/2014/main" id="{50D62C6A-4C80-854F-A4B8-723E99A5A7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18436" y="4533100"/>
              <a:ext cx="2019294" cy="440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physical</a:t>
              </a:r>
            </a:p>
          </p:txBody>
        </p:sp>
        <p:sp>
          <p:nvSpPr>
            <p:cNvPr id="152" name="Text Box 26">
              <a:extLst>
                <a:ext uri="{FF2B5EF4-FFF2-40B4-BE49-F238E27FC236}">
                  <a16:creationId xmlns:a16="http://schemas.microsoft.com/office/drawing/2014/main" id="{A79D3A45-C33B-7046-9088-A02FAACCA1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18436" y="4088345"/>
              <a:ext cx="2019294" cy="440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link</a:t>
              </a:r>
            </a:p>
          </p:txBody>
        </p:sp>
        <p:sp>
          <p:nvSpPr>
            <p:cNvPr id="153" name="Text Box 26">
              <a:extLst>
                <a:ext uri="{FF2B5EF4-FFF2-40B4-BE49-F238E27FC236}">
                  <a16:creationId xmlns:a16="http://schemas.microsoft.com/office/drawing/2014/main" id="{F3520259-D4C5-3340-8000-3B8C746A77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18436" y="3646079"/>
              <a:ext cx="2019294" cy="398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network (IP)</a:t>
              </a:r>
            </a:p>
          </p:txBody>
        </p:sp>
        <p:sp>
          <p:nvSpPr>
            <p:cNvPr id="155" name="Line 27">
              <a:extLst>
                <a:ext uri="{FF2B5EF4-FFF2-40B4-BE49-F238E27FC236}">
                  <a16:creationId xmlns:a16="http://schemas.microsoft.com/office/drawing/2014/main" id="{E1326351-38D1-A440-A7B8-5079367D54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16255" y="4074895"/>
              <a:ext cx="22333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6" name="Line 27">
              <a:extLst>
                <a:ext uri="{FF2B5EF4-FFF2-40B4-BE49-F238E27FC236}">
                  <a16:creationId xmlns:a16="http://schemas.microsoft.com/office/drawing/2014/main" id="{891B0B5D-A14D-1A40-B291-CC1A04A094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11389" y="4528049"/>
              <a:ext cx="22333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4" name="Text Box 26">
              <a:extLst>
                <a:ext uri="{FF2B5EF4-FFF2-40B4-BE49-F238E27FC236}">
                  <a16:creationId xmlns:a16="http://schemas.microsoft.com/office/drawing/2014/main" id="{D8A757BB-1762-8B47-A046-060F718CBC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79440" y="2284368"/>
              <a:ext cx="2019294" cy="398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application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EA5C4C69-3F64-BA46-87DE-D8D9E085DAC9}"/>
              </a:ext>
            </a:extLst>
          </p:cNvPr>
          <p:cNvGrpSpPr/>
          <p:nvPr/>
        </p:nvGrpSpPr>
        <p:grpSpPr>
          <a:xfrm>
            <a:off x="1687770" y="2167472"/>
            <a:ext cx="2131701" cy="2912558"/>
            <a:chOff x="8091785" y="2078288"/>
            <a:chExt cx="2364905" cy="2912558"/>
          </a:xfrm>
        </p:grpSpPr>
        <p:sp>
          <p:nvSpPr>
            <p:cNvPr id="77" name="Rectangle 23">
              <a:extLst>
                <a:ext uri="{FF2B5EF4-FFF2-40B4-BE49-F238E27FC236}">
                  <a16:creationId xmlns:a16="http://schemas.microsoft.com/office/drawing/2014/main" id="{12A4D2D3-BB7A-1141-97E1-1746F6AB42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9440" y="2078288"/>
              <a:ext cx="2277250" cy="279926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8" name="Rectangle 24">
              <a:extLst>
                <a:ext uri="{FF2B5EF4-FFF2-40B4-BE49-F238E27FC236}">
                  <a16:creationId xmlns:a16="http://schemas.microsoft.com/office/drawing/2014/main" id="{CC2D939F-B2EB-B142-B2EB-F35198972B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91785" y="2167472"/>
              <a:ext cx="2254867" cy="282337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9" name="Line 25">
              <a:extLst>
                <a:ext uri="{FF2B5EF4-FFF2-40B4-BE49-F238E27FC236}">
                  <a16:creationId xmlns:a16="http://schemas.microsoft.com/office/drawing/2014/main" id="{29206320-7227-5C45-BF48-477A94FE14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08956" y="2749010"/>
              <a:ext cx="2238254" cy="482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0" name="Text Box 26">
              <a:extLst>
                <a:ext uri="{FF2B5EF4-FFF2-40B4-BE49-F238E27FC236}">
                  <a16:creationId xmlns:a16="http://schemas.microsoft.com/office/drawing/2014/main" id="{09388CA4-5912-3745-991A-9A3E60719D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76445" y="2832513"/>
              <a:ext cx="1703276" cy="737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transport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(UDP)</a:t>
              </a:r>
            </a:p>
          </p:txBody>
        </p:sp>
        <p:sp>
          <p:nvSpPr>
            <p:cNvPr id="81" name="Line 27">
              <a:extLst>
                <a:ext uri="{FF2B5EF4-FFF2-40B4-BE49-F238E27FC236}">
                  <a16:creationId xmlns:a16="http://schemas.microsoft.com/office/drawing/2014/main" id="{7462DAE7-AE3D-CD41-8750-E700715A52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21121" y="3602458"/>
              <a:ext cx="22333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2" name="Text Box 26">
              <a:extLst>
                <a:ext uri="{FF2B5EF4-FFF2-40B4-BE49-F238E27FC236}">
                  <a16:creationId xmlns:a16="http://schemas.microsoft.com/office/drawing/2014/main" id="{B868290D-DE89-8749-A32C-C5FCE36D75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18436" y="4533100"/>
              <a:ext cx="2019294" cy="440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physical</a:t>
              </a:r>
            </a:p>
          </p:txBody>
        </p:sp>
        <p:sp>
          <p:nvSpPr>
            <p:cNvPr id="83" name="Text Box 26">
              <a:extLst>
                <a:ext uri="{FF2B5EF4-FFF2-40B4-BE49-F238E27FC236}">
                  <a16:creationId xmlns:a16="http://schemas.microsoft.com/office/drawing/2014/main" id="{18546DEE-76AB-C744-936A-7F4DF63895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18436" y="4088345"/>
              <a:ext cx="2019294" cy="440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link</a:t>
              </a:r>
            </a:p>
          </p:txBody>
        </p:sp>
        <p:sp>
          <p:nvSpPr>
            <p:cNvPr id="84" name="Text Box 26">
              <a:extLst>
                <a:ext uri="{FF2B5EF4-FFF2-40B4-BE49-F238E27FC236}">
                  <a16:creationId xmlns:a16="http://schemas.microsoft.com/office/drawing/2014/main" id="{9DE3AC7C-D9B1-ED4C-B925-37B3176773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18436" y="3646079"/>
              <a:ext cx="2019294" cy="737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network (IP)</a:t>
              </a:r>
            </a:p>
          </p:txBody>
        </p:sp>
        <p:sp>
          <p:nvSpPr>
            <p:cNvPr id="85" name="Line 27">
              <a:extLst>
                <a:ext uri="{FF2B5EF4-FFF2-40B4-BE49-F238E27FC236}">
                  <a16:creationId xmlns:a16="http://schemas.microsoft.com/office/drawing/2014/main" id="{266E1BE0-4561-9344-ACBD-29F42E90D9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16255" y="4074895"/>
              <a:ext cx="22333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6" name="Line 27">
              <a:extLst>
                <a:ext uri="{FF2B5EF4-FFF2-40B4-BE49-F238E27FC236}">
                  <a16:creationId xmlns:a16="http://schemas.microsoft.com/office/drawing/2014/main" id="{3ED696C7-AECF-C14F-8CD8-7153D36CBC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11389" y="4528049"/>
              <a:ext cx="22333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7" name="Text Box 26">
              <a:extLst>
                <a:ext uri="{FF2B5EF4-FFF2-40B4-BE49-F238E27FC236}">
                  <a16:creationId xmlns:a16="http://schemas.microsoft.com/office/drawing/2014/main" id="{42139D70-AB44-E047-B37E-AABECE1220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79440" y="2284368"/>
              <a:ext cx="2019294" cy="398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application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FA7BEBF-82FA-3440-93DD-AFB07D2DDF8D}"/>
              </a:ext>
            </a:extLst>
          </p:cNvPr>
          <p:cNvGrpSpPr/>
          <p:nvPr/>
        </p:nvGrpSpPr>
        <p:grpSpPr>
          <a:xfrm>
            <a:off x="500734" y="4943580"/>
            <a:ext cx="1026523" cy="597153"/>
            <a:chOff x="7493876" y="2774731"/>
            <a:chExt cx="1481958" cy="894622"/>
          </a:xfrm>
        </p:grpSpPr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FD49C136-01B9-DB45-BCCD-F4E482387145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3DF9189A-C970-C34D-8402-F20083341C95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51F5139E-A5EB-E64B-B1E6-C3669AE818C6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10" name="Freeform 109">
                <a:extLst>
                  <a:ext uri="{FF2B5EF4-FFF2-40B4-BE49-F238E27FC236}">
                    <a16:creationId xmlns:a16="http://schemas.microsoft.com/office/drawing/2014/main" id="{7F7CB1D2-0FD2-A14F-A399-1C2D3650F2EA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1" name="Freeform 110">
                <a:extLst>
                  <a:ext uri="{FF2B5EF4-FFF2-40B4-BE49-F238E27FC236}">
                    <a16:creationId xmlns:a16="http://schemas.microsoft.com/office/drawing/2014/main" id="{688C61D0-9947-2E41-89C2-D2B4591C1F38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2" name="Freeform 111">
                <a:extLst>
                  <a:ext uri="{FF2B5EF4-FFF2-40B4-BE49-F238E27FC236}">
                    <a16:creationId xmlns:a16="http://schemas.microsoft.com/office/drawing/2014/main" id="{ADE46CF5-DF22-8F48-87EF-A46F29E0F1A9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3" name="Freeform 112">
                <a:extLst>
                  <a:ext uri="{FF2B5EF4-FFF2-40B4-BE49-F238E27FC236}">
                    <a16:creationId xmlns:a16="http://schemas.microsoft.com/office/drawing/2014/main" id="{CEACF782-B549-1D4E-B840-69A6AFFE6A7F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14" name="Title 1">
            <a:extLst>
              <a:ext uri="{FF2B5EF4-FFF2-40B4-BE49-F238E27FC236}">
                <a16:creationId xmlns:a16="http://schemas.microsoft.com/office/drawing/2014/main" id="{1464CB5C-96D6-3645-94B5-DB9FA7097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100625" cy="894622"/>
          </a:xfrm>
        </p:spPr>
        <p:txBody>
          <a:bodyPr>
            <a:normAutofit/>
          </a:bodyPr>
          <a:lstStyle/>
          <a:p>
            <a:r>
              <a:rPr lang="en-US" sz="4400" dirty="0"/>
              <a:t>UDP: Transport Layer Actions</a:t>
            </a:r>
          </a:p>
        </p:txBody>
      </p:sp>
      <p:grpSp>
        <p:nvGrpSpPr>
          <p:cNvPr id="115" name="Group 149">
            <a:extLst>
              <a:ext uri="{FF2B5EF4-FFF2-40B4-BE49-F238E27FC236}">
                <a16:creationId xmlns:a16="http://schemas.microsoft.com/office/drawing/2014/main" id="{D80894D4-838A-2B47-82E9-ED060F8608E9}"/>
              </a:ext>
            </a:extLst>
          </p:cNvPr>
          <p:cNvGrpSpPr>
            <a:grpSpLocks/>
          </p:cNvGrpSpPr>
          <p:nvPr/>
        </p:nvGrpSpPr>
        <p:grpSpPr bwMode="auto">
          <a:xfrm>
            <a:off x="2462207" y="2756023"/>
            <a:ext cx="412750" cy="158750"/>
            <a:chOff x="1287" y="2524"/>
            <a:chExt cx="260" cy="100"/>
          </a:xfrm>
        </p:grpSpPr>
        <p:sp>
          <p:nvSpPr>
            <p:cNvPr id="116" name="Rectangle 73">
              <a:extLst>
                <a:ext uri="{FF2B5EF4-FFF2-40B4-BE49-F238E27FC236}">
                  <a16:creationId xmlns:a16="http://schemas.microsoft.com/office/drawing/2014/main" id="{4F7EB976-F7A9-464D-96B7-3FE5D6F41C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17" name="Rectangle 74">
              <a:extLst>
                <a:ext uri="{FF2B5EF4-FFF2-40B4-BE49-F238E27FC236}">
                  <a16:creationId xmlns:a16="http://schemas.microsoft.com/office/drawing/2014/main" id="{4368CF72-2B59-FB4B-92FA-68E13D10F3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18" name="Rectangle 75">
              <a:extLst>
                <a:ext uri="{FF2B5EF4-FFF2-40B4-BE49-F238E27FC236}">
                  <a16:creationId xmlns:a16="http://schemas.microsoft.com/office/drawing/2014/main" id="{0D0AC942-AA10-F747-BEAC-52DAFF24DA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" y="2582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19" name="Rectangle 129">
              <a:extLst>
                <a:ext uri="{FF2B5EF4-FFF2-40B4-BE49-F238E27FC236}">
                  <a16:creationId xmlns:a16="http://schemas.microsoft.com/office/drawing/2014/main" id="{C51B66A9-7495-DF44-B4DE-37BC9E90E0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120" name="Group 149">
            <a:extLst>
              <a:ext uri="{FF2B5EF4-FFF2-40B4-BE49-F238E27FC236}">
                <a16:creationId xmlns:a16="http://schemas.microsoft.com/office/drawing/2014/main" id="{B5F38E94-4EF7-1F4B-AAC4-BF50DC083CD9}"/>
              </a:ext>
            </a:extLst>
          </p:cNvPr>
          <p:cNvGrpSpPr>
            <a:grpSpLocks/>
          </p:cNvGrpSpPr>
          <p:nvPr/>
        </p:nvGrpSpPr>
        <p:grpSpPr bwMode="auto">
          <a:xfrm>
            <a:off x="9681144" y="2673610"/>
            <a:ext cx="412750" cy="158750"/>
            <a:chOff x="1287" y="2524"/>
            <a:chExt cx="260" cy="100"/>
          </a:xfrm>
        </p:grpSpPr>
        <p:sp>
          <p:nvSpPr>
            <p:cNvPr id="121" name="Rectangle 73">
              <a:extLst>
                <a:ext uri="{FF2B5EF4-FFF2-40B4-BE49-F238E27FC236}">
                  <a16:creationId xmlns:a16="http://schemas.microsoft.com/office/drawing/2014/main" id="{71D7BEDA-E8D6-9F4F-8EE3-D5290D9AF3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22" name="Rectangle 74">
              <a:extLst>
                <a:ext uri="{FF2B5EF4-FFF2-40B4-BE49-F238E27FC236}">
                  <a16:creationId xmlns:a16="http://schemas.microsoft.com/office/drawing/2014/main" id="{D93A8064-E5FB-2844-9B3D-C598CCB67B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23" name="Rectangle 75">
              <a:extLst>
                <a:ext uri="{FF2B5EF4-FFF2-40B4-BE49-F238E27FC236}">
                  <a16:creationId xmlns:a16="http://schemas.microsoft.com/office/drawing/2014/main" id="{DF7AA994-9DC7-8349-BB16-6DED06C89A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" y="2582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24" name="Rectangle 129">
              <a:extLst>
                <a:ext uri="{FF2B5EF4-FFF2-40B4-BE49-F238E27FC236}">
                  <a16:creationId xmlns:a16="http://schemas.microsoft.com/office/drawing/2014/main" id="{06FC6EA9-9071-D843-8C39-AFF854F3BE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B2BB341-9BE1-8640-8E8B-7EC80706964E}"/>
              </a:ext>
            </a:extLst>
          </p:cNvPr>
          <p:cNvSpPr txBox="1"/>
          <p:nvPr/>
        </p:nvSpPr>
        <p:spPr>
          <a:xfrm>
            <a:off x="4212477" y="1830701"/>
            <a:ext cx="3898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UDP sender actions:</a:t>
            </a:r>
          </a:p>
          <a:p>
            <a:pPr marL="285750" marR="0" lvl="0" indent="-219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0A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6480FBEB-6DAE-6343-96A8-03D66CDE01DB}"/>
              </a:ext>
            </a:extLst>
          </p:cNvPr>
          <p:cNvSpPr/>
          <p:nvPr/>
        </p:nvSpPr>
        <p:spPr>
          <a:xfrm>
            <a:off x="8502120" y="2078245"/>
            <a:ext cx="1986815" cy="29383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CA134BD1-8CE1-DD46-92D0-46AEECA91934}"/>
              </a:ext>
            </a:extLst>
          </p:cNvPr>
          <p:cNvGrpSpPr/>
          <p:nvPr/>
        </p:nvGrpSpPr>
        <p:grpSpPr>
          <a:xfrm>
            <a:off x="9130164" y="2303106"/>
            <a:ext cx="1259074" cy="369332"/>
            <a:chOff x="8934916" y="2775692"/>
            <a:chExt cx="1259074" cy="369332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6A02A536-E595-E54F-85ED-50268229A5F1}"/>
                </a:ext>
              </a:extLst>
            </p:cNvPr>
            <p:cNvSpPr/>
            <p:nvPr/>
          </p:nvSpPr>
          <p:spPr>
            <a:xfrm>
              <a:off x="8964931" y="2842303"/>
              <a:ext cx="1140727" cy="24670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26EE5E72-5714-C64B-A3D2-C89CD03AFF69}"/>
                </a:ext>
              </a:extLst>
            </p:cNvPr>
            <p:cNvSpPr txBox="1"/>
            <p:nvPr/>
          </p:nvSpPr>
          <p:spPr>
            <a:xfrm>
              <a:off x="8934916" y="2775692"/>
              <a:ext cx="12590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SNMP msg</a:t>
              </a:r>
            </a:p>
          </p:txBody>
        </p: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44FC0E6A-CBE5-AC4B-BF65-426B6D4CBC72}"/>
              </a:ext>
            </a:extLst>
          </p:cNvPr>
          <p:cNvSpPr txBox="1"/>
          <p:nvPr/>
        </p:nvSpPr>
        <p:spPr>
          <a:xfrm>
            <a:off x="4391544" y="2325099"/>
            <a:ext cx="3825456" cy="1036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19075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2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 passed an application-layer message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9421943-E484-5046-BEAC-6D59475EF6C3}"/>
              </a:ext>
            </a:extLst>
          </p:cNvPr>
          <p:cNvSpPr txBox="1"/>
          <p:nvPr/>
        </p:nvSpPr>
        <p:spPr>
          <a:xfrm>
            <a:off x="4388186" y="2990916"/>
            <a:ext cx="3825456" cy="1036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19075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2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determines UDP segment header fields values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FD6C411-175C-8D4E-9A66-3E03AAA9F0F9}"/>
              </a:ext>
            </a:extLst>
          </p:cNvPr>
          <p:cNvSpPr txBox="1"/>
          <p:nvPr/>
        </p:nvSpPr>
        <p:spPr>
          <a:xfrm>
            <a:off x="4376692" y="3592863"/>
            <a:ext cx="3825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19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creates UDP segment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A88394C2-8FDA-8F48-B59B-B744ABBDA541}"/>
              </a:ext>
            </a:extLst>
          </p:cNvPr>
          <p:cNvSpPr txBox="1"/>
          <p:nvPr/>
        </p:nvSpPr>
        <p:spPr>
          <a:xfrm>
            <a:off x="4381369" y="4025163"/>
            <a:ext cx="3825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19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passes segment to IP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EB709716-FAB0-AB45-BCAE-75F8CF2AEC09}"/>
              </a:ext>
            </a:extLst>
          </p:cNvPr>
          <p:cNvSpPr/>
          <p:nvPr/>
        </p:nvSpPr>
        <p:spPr>
          <a:xfrm>
            <a:off x="169333" y="1343378"/>
            <a:ext cx="3723445" cy="4402666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3FB16D4-A4BA-C046-940D-43D50465EB6F}"/>
              </a:ext>
            </a:extLst>
          </p:cNvPr>
          <p:cNvGrpSpPr/>
          <p:nvPr/>
        </p:nvGrpSpPr>
        <p:grpSpPr>
          <a:xfrm>
            <a:off x="8473556" y="2992506"/>
            <a:ext cx="1259074" cy="338554"/>
            <a:chOff x="8964789" y="2639236"/>
            <a:chExt cx="1259074" cy="338554"/>
          </a:xfrm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CA58A03E-5455-0E40-8FB9-71E1E5E2CADE}"/>
                </a:ext>
              </a:extLst>
            </p:cNvPr>
            <p:cNvSpPr/>
            <p:nvPr/>
          </p:nvSpPr>
          <p:spPr>
            <a:xfrm>
              <a:off x="9032744" y="2707400"/>
              <a:ext cx="543189" cy="24670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97A208B0-D27E-5D40-B156-11CB7075B098}"/>
                </a:ext>
              </a:extLst>
            </p:cNvPr>
            <p:cNvSpPr txBox="1"/>
            <p:nvPr/>
          </p:nvSpPr>
          <p:spPr>
            <a:xfrm>
              <a:off x="8964789" y="2639236"/>
              <a:ext cx="12590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UDP</a:t>
              </a:r>
              <a:r>
                <a:rPr kumimoji="0" lang="en-US" sz="16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73E5E98-A439-0647-8DF1-844937CD72A0}"/>
              </a:ext>
            </a:extLst>
          </p:cNvPr>
          <p:cNvGrpSpPr/>
          <p:nvPr/>
        </p:nvGrpSpPr>
        <p:grpSpPr>
          <a:xfrm>
            <a:off x="8545052" y="3003638"/>
            <a:ext cx="1818022" cy="369332"/>
            <a:chOff x="7863122" y="5632673"/>
            <a:chExt cx="1818022" cy="369332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39CCB6B2-1F81-ED45-AF48-A3187F0215CC}"/>
                </a:ext>
              </a:extLst>
            </p:cNvPr>
            <p:cNvGrpSpPr/>
            <p:nvPr/>
          </p:nvGrpSpPr>
          <p:grpSpPr>
            <a:xfrm>
              <a:off x="7863122" y="5638955"/>
              <a:ext cx="1259074" cy="338554"/>
              <a:chOff x="8964789" y="2648929"/>
              <a:chExt cx="1259074" cy="338554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B77AF83C-DA1E-A642-9E78-5EEE36A0AD7E}"/>
                  </a:ext>
                </a:extLst>
              </p:cNvPr>
              <p:cNvSpPr/>
              <p:nvPr/>
            </p:nvSpPr>
            <p:spPr>
              <a:xfrm>
                <a:off x="9032744" y="2707400"/>
                <a:ext cx="543189" cy="24670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AB8C9E1E-8C93-DA4B-813F-B38E4305D2BE}"/>
                  </a:ext>
                </a:extLst>
              </p:cNvPr>
              <p:cNvSpPr txBox="1"/>
              <p:nvPr/>
            </p:nvSpPr>
            <p:spPr>
              <a:xfrm>
                <a:off x="8964789" y="2648929"/>
                <a:ext cx="125907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UDP</a:t>
                </a:r>
                <a:r>
                  <a:rPr kumimoji="0" lang="en-US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</a:t>
                </a:r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8B56BF3A-3903-6343-9BD8-2E85489C092E}"/>
                </a:ext>
              </a:extLst>
            </p:cNvPr>
            <p:cNvGrpSpPr/>
            <p:nvPr/>
          </p:nvGrpSpPr>
          <p:grpSpPr>
            <a:xfrm>
              <a:off x="8422070" y="5632673"/>
              <a:ext cx="1259074" cy="369332"/>
              <a:chOff x="8934916" y="2778923"/>
              <a:chExt cx="1259074" cy="369332"/>
            </a:xfrm>
          </p:grpSpPr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C0632306-DF2A-5145-82E2-F627C1E9171F}"/>
                  </a:ext>
                </a:extLst>
              </p:cNvPr>
              <p:cNvSpPr/>
              <p:nvPr/>
            </p:nvSpPr>
            <p:spPr>
              <a:xfrm>
                <a:off x="8964931" y="2842303"/>
                <a:ext cx="1140727" cy="24670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E104975E-6986-5E45-89F2-36AAE86B3B12}"/>
                  </a:ext>
                </a:extLst>
              </p:cNvPr>
              <p:cNvSpPr txBox="1"/>
              <p:nvPr/>
            </p:nvSpPr>
            <p:spPr>
              <a:xfrm>
                <a:off x="8934916" y="2778923"/>
                <a:ext cx="12590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SNMP msg</a:t>
                </a:r>
              </a:p>
            </p:txBody>
          </p:sp>
        </p:grpSp>
      </p:grpSp>
      <p:sp>
        <p:nvSpPr>
          <p:cNvPr id="129" name="Slide Number Placeholder 2">
            <a:extLst>
              <a:ext uri="{FF2B5EF4-FFF2-40B4-BE49-F238E27FC236}">
                <a16:creationId xmlns:a16="http://schemas.microsoft.com/office/drawing/2014/main" id="{D1B0B0FD-EB4E-1D48-A59A-E323764428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EF39C7-3BB8-7FF0-69A1-2AA5BDF20E38}"/>
              </a:ext>
            </a:extLst>
          </p:cNvPr>
          <p:cNvSpPr txBox="1"/>
          <p:nvPr/>
        </p:nvSpPr>
        <p:spPr>
          <a:xfrm>
            <a:off x="10159363" y="56151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221610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48148E-6 L 0.00065 0.1013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506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81481E-6 L 0.00052 0.0930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4653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0.09098 L -0.00221 0.25996 L -0.11419 0.32385 L -0.4332 0.31806 L -0.55885 0.275 L -0.55885 0.275 " pathEditMode="relative" ptsTypes="AAAA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4" grpId="0"/>
      <p:bldP spid="95" grpId="0"/>
      <p:bldP spid="9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Freeform 103">
            <a:extLst>
              <a:ext uri="{FF2B5EF4-FFF2-40B4-BE49-F238E27FC236}">
                <a16:creationId xmlns:a16="http://schemas.microsoft.com/office/drawing/2014/main" id="{DEF6D5D3-E4DA-4B46-BBC5-93311E115D92}"/>
              </a:ext>
            </a:extLst>
          </p:cNvPr>
          <p:cNvSpPr>
            <a:spLocks/>
          </p:cNvSpPr>
          <p:nvPr/>
        </p:nvSpPr>
        <p:spPr bwMode="auto">
          <a:xfrm>
            <a:off x="10295012" y="2167472"/>
            <a:ext cx="890436" cy="2912558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3" name="Freeform 70">
            <a:extLst>
              <a:ext uri="{FF2B5EF4-FFF2-40B4-BE49-F238E27FC236}">
                <a16:creationId xmlns:a16="http://schemas.microsoft.com/office/drawing/2014/main" id="{4A88383C-61F9-1949-9D88-EC83EDA3F2B6}"/>
              </a:ext>
            </a:extLst>
          </p:cNvPr>
          <p:cNvSpPr>
            <a:spLocks/>
          </p:cNvSpPr>
          <p:nvPr/>
        </p:nvSpPr>
        <p:spPr bwMode="auto">
          <a:xfrm>
            <a:off x="854349" y="2256655"/>
            <a:ext cx="846644" cy="2922199"/>
          </a:xfrm>
          <a:custGeom>
            <a:avLst/>
            <a:gdLst>
              <a:gd name="T0" fmla="*/ 0 w 348"/>
              <a:gd name="T1" fmla="*/ 2147483647 h 1312"/>
              <a:gd name="T2" fmla="*/ 2147483647 w 348"/>
              <a:gd name="T3" fmla="*/ 0 h 1312"/>
              <a:gd name="T4" fmla="*/ 2147483647 w 348"/>
              <a:gd name="T5" fmla="*/ 2147483647 h 1312"/>
              <a:gd name="T6" fmla="*/ 2147483647 w 348"/>
              <a:gd name="T7" fmla="*/ 2147483647 h 1312"/>
              <a:gd name="T8" fmla="*/ 0 w 348"/>
              <a:gd name="T9" fmla="*/ 2147483647 h 1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8" h="1312">
                <a:moveTo>
                  <a:pt x="0" y="1306"/>
                </a:moveTo>
                <a:lnTo>
                  <a:pt x="348" y="0"/>
                </a:lnTo>
                <a:lnTo>
                  <a:pt x="342" y="1258"/>
                </a:lnTo>
                <a:lnTo>
                  <a:pt x="180" y="1312"/>
                </a:lnTo>
                <a:lnTo>
                  <a:pt x="0" y="1306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B2B2B2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222" name="Group 185">
            <a:extLst>
              <a:ext uri="{FF2B5EF4-FFF2-40B4-BE49-F238E27FC236}">
                <a16:creationId xmlns:a16="http://schemas.microsoft.com/office/drawing/2014/main" id="{7750F2FB-96FA-374A-AF56-26502EF04672}"/>
              </a:ext>
            </a:extLst>
          </p:cNvPr>
          <p:cNvGrpSpPr>
            <a:grpSpLocks/>
          </p:cNvGrpSpPr>
          <p:nvPr/>
        </p:nvGrpSpPr>
        <p:grpSpPr bwMode="auto">
          <a:xfrm>
            <a:off x="10955688" y="4246759"/>
            <a:ext cx="549832" cy="1070215"/>
            <a:chOff x="4140" y="429"/>
            <a:chExt cx="1425" cy="2396"/>
          </a:xfrm>
        </p:grpSpPr>
        <p:sp>
          <p:nvSpPr>
            <p:cNvPr id="223" name="Freeform 186">
              <a:extLst>
                <a:ext uri="{FF2B5EF4-FFF2-40B4-BE49-F238E27FC236}">
                  <a16:creationId xmlns:a16="http://schemas.microsoft.com/office/drawing/2014/main" id="{E441858B-A566-F746-B48C-912CA3020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4" name="Rectangle 187">
              <a:extLst>
                <a:ext uri="{FF2B5EF4-FFF2-40B4-BE49-F238E27FC236}">
                  <a16:creationId xmlns:a16="http://schemas.microsoft.com/office/drawing/2014/main" id="{20003129-35A4-1E46-8065-8AF4C6403D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3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25" name="Freeform 188">
              <a:extLst>
                <a:ext uri="{FF2B5EF4-FFF2-40B4-BE49-F238E27FC236}">
                  <a16:creationId xmlns:a16="http://schemas.microsoft.com/office/drawing/2014/main" id="{6F94D7AE-C4D1-AF4A-B970-086B7D245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6" name="Freeform 189">
              <a:extLst>
                <a:ext uri="{FF2B5EF4-FFF2-40B4-BE49-F238E27FC236}">
                  <a16:creationId xmlns:a16="http://schemas.microsoft.com/office/drawing/2014/main" id="{EAFC03EF-54DF-8942-9852-25739DA15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7" name="Rectangle 190">
              <a:extLst>
                <a:ext uri="{FF2B5EF4-FFF2-40B4-BE49-F238E27FC236}">
                  <a16:creationId xmlns:a16="http://schemas.microsoft.com/office/drawing/2014/main" id="{2241F7B6-5281-A74E-8DCB-3BE3777E93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3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28" name="Group 191">
              <a:extLst>
                <a:ext uri="{FF2B5EF4-FFF2-40B4-BE49-F238E27FC236}">
                  <a16:creationId xmlns:a16="http://schemas.microsoft.com/office/drawing/2014/main" id="{02DB0249-6EBB-FF4B-B17F-CC771B255D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53" name="AutoShape 192">
                <a:extLst>
                  <a:ext uri="{FF2B5EF4-FFF2-40B4-BE49-F238E27FC236}">
                    <a16:creationId xmlns:a16="http://schemas.microsoft.com/office/drawing/2014/main" id="{BE55370E-BC12-1B42-9E3C-C950033EEF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54" name="AutoShape 193">
                <a:extLst>
                  <a:ext uri="{FF2B5EF4-FFF2-40B4-BE49-F238E27FC236}">
                    <a16:creationId xmlns:a16="http://schemas.microsoft.com/office/drawing/2014/main" id="{1BBB99EB-2FFB-5942-9855-24BEE1C689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2"/>
                <a:ext cx="692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29" name="Rectangle 194">
              <a:extLst>
                <a:ext uri="{FF2B5EF4-FFF2-40B4-BE49-F238E27FC236}">
                  <a16:creationId xmlns:a16="http://schemas.microsoft.com/office/drawing/2014/main" id="{9C5699FC-2B4E-BD46-B9CC-CA578E2EA7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017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30" name="Group 195">
              <a:extLst>
                <a:ext uri="{FF2B5EF4-FFF2-40B4-BE49-F238E27FC236}">
                  <a16:creationId xmlns:a16="http://schemas.microsoft.com/office/drawing/2014/main" id="{676615F3-A30A-9740-8080-AFEE6BAAEF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51" name="AutoShape 196">
                <a:extLst>
                  <a:ext uri="{FF2B5EF4-FFF2-40B4-BE49-F238E27FC236}">
                    <a16:creationId xmlns:a16="http://schemas.microsoft.com/office/drawing/2014/main" id="{D31569A0-2CDC-3B4B-B7FA-067BF2CB0D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6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52" name="AutoShape 197">
                <a:extLst>
                  <a:ext uri="{FF2B5EF4-FFF2-40B4-BE49-F238E27FC236}">
                    <a16:creationId xmlns:a16="http://schemas.microsoft.com/office/drawing/2014/main" id="{5D70C5E6-3DFB-1D45-8469-DE5EA96E13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31" name="Rectangle 198">
              <a:extLst>
                <a:ext uri="{FF2B5EF4-FFF2-40B4-BE49-F238E27FC236}">
                  <a16:creationId xmlns:a16="http://schemas.microsoft.com/office/drawing/2014/main" id="{AE060187-10EA-1F4E-AEDE-8C6C0E8358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57"/>
              <a:ext cx="599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32" name="Rectangle 199">
              <a:extLst>
                <a:ext uri="{FF2B5EF4-FFF2-40B4-BE49-F238E27FC236}">
                  <a16:creationId xmlns:a16="http://schemas.microsoft.com/office/drawing/2014/main" id="{32874526-51C0-C749-BDC8-3D9F62AFE7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33" name="Group 200">
              <a:extLst>
                <a:ext uri="{FF2B5EF4-FFF2-40B4-BE49-F238E27FC236}">
                  <a16:creationId xmlns:a16="http://schemas.microsoft.com/office/drawing/2014/main" id="{09E63F43-E74F-6045-A673-3756891EE9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49" name="AutoShape 201">
                <a:extLst>
                  <a:ext uri="{FF2B5EF4-FFF2-40B4-BE49-F238E27FC236}">
                    <a16:creationId xmlns:a16="http://schemas.microsoft.com/office/drawing/2014/main" id="{0296B9BB-82CD-2A45-8E56-F4ACF6FCC0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50" name="AutoShape 202">
                <a:extLst>
                  <a:ext uri="{FF2B5EF4-FFF2-40B4-BE49-F238E27FC236}">
                    <a16:creationId xmlns:a16="http://schemas.microsoft.com/office/drawing/2014/main" id="{DD3C3254-A817-B449-AE0F-31BEFF504A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9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34" name="Freeform 203">
              <a:extLst>
                <a:ext uri="{FF2B5EF4-FFF2-40B4-BE49-F238E27FC236}">
                  <a16:creationId xmlns:a16="http://schemas.microsoft.com/office/drawing/2014/main" id="{D05041BE-8046-EB49-A23A-C7FEB06D91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35" name="Group 204">
              <a:extLst>
                <a:ext uri="{FF2B5EF4-FFF2-40B4-BE49-F238E27FC236}">
                  <a16:creationId xmlns:a16="http://schemas.microsoft.com/office/drawing/2014/main" id="{BD1D997D-F690-4C4E-9473-F0433427C9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47" name="AutoShape 205">
                <a:extLst>
                  <a:ext uri="{FF2B5EF4-FFF2-40B4-BE49-F238E27FC236}">
                    <a16:creationId xmlns:a16="http://schemas.microsoft.com/office/drawing/2014/main" id="{631C3D3D-8F7D-6F44-AD56-665A5242B6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48" name="AutoShape 206">
                <a:extLst>
                  <a:ext uri="{FF2B5EF4-FFF2-40B4-BE49-F238E27FC236}">
                    <a16:creationId xmlns:a16="http://schemas.microsoft.com/office/drawing/2014/main" id="{E7F87D38-4528-0F45-9911-B79B599D25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1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36" name="Rectangle 207">
              <a:extLst>
                <a:ext uri="{FF2B5EF4-FFF2-40B4-BE49-F238E27FC236}">
                  <a16:creationId xmlns:a16="http://schemas.microsoft.com/office/drawing/2014/main" id="{60B24777-81BE-BC42-AC64-6F2229E5FB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37" name="Freeform 208">
              <a:extLst>
                <a:ext uri="{FF2B5EF4-FFF2-40B4-BE49-F238E27FC236}">
                  <a16:creationId xmlns:a16="http://schemas.microsoft.com/office/drawing/2014/main" id="{FD1049FD-ADAC-FC43-A186-6585ECAE4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8" name="Freeform 209">
              <a:extLst>
                <a:ext uri="{FF2B5EF4-FFF2-40B4-BE49-F238E27FC236}">
                  <a16:creationId xmlns:a16="http://schemas.microsoft.com/office/drawing/2014/main" id="{A25585BA-2AFC-3047-B9D5-7CC45D5DB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9" name="Oval 210">
              <a:extLst>
                <a:ext uri="{FF2B5EF4-FFF2-40B4-BE49-F238E27FC236}">
                  <a16:creationId xmlns:a16="http://schemas.microsoft.com/office/drawing/2014/main" id="{78C608B6-FCB9-3F43-A504-D33DD77827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09"/>
              <a:ext cx="50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40" name="Freeform 211">
              <a:extLst>
                <a:ext uri="{FF2B5EF4-FFF2-40B4-BE49-F238E27FC236}">
                  <a16:creationId xmlns:a16="http://schemas.microsoft.com/office/drawing/2014/main" id="{F24BE4FA-86B6-5840-8B76-BF70EF006A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41" name="AutoShape 212">
              <a:extLst>
                <a:ext uri="{FF2B5EF4-FFF2-40B4-BE49-F238E27FC236}">
                  <a16:creationId xmlns:a16="http://schemas.microsoft.com/office/drawing/2014/main" id="{22C6B4EC-00C6-BA43-95E2-370E8204DD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42" name="AutoShape 213">
              <a:extLst>
                <a:ext uri="{FF2B5EF4-FFF2-40B4-BE49-F238E27FC236}">
                  <a16:creationId xmlns:a16="http://schemas.microsoft.com/office/drawing/2014/main" id="{7B9210ED-D802-C84E-8A67-93399801B5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12"/>
              <a:ext cx="1072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43" name="Oval 214">
              <a:extLst>
                <a:ext uri="{FF2B5EF4-FFF2-40B4-BE49-F238E27FC236}">
                  <a16:creationId xmlns:a16="http://schemas.microsoft.com/office/drawing/2014/main" id="{552E77C8-7BFE-BF4D-8F0B-DF6513BE64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2"/>
              <a:ext cx="158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44" name="Oval 215">
              <a:extLst>
                <a:ext uri="{FF2B5EF4-FFF2-40B4-BE49-F238E27FC236}">
                  <a16:creationId xmlns:a16="http://schemas.microsoft.com/office/drawing/2014/main" id="{86496A7E-E21F-444D-B883-E410329FF2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2"/>
              <a:ext cx="158" cy="1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45" name="Oval 216">
              <a:extLst>
                <a:ext uri="{FF2B5EF4-FFF2-40B4-BE49-F238E27FC236}">
                  <a16:creationId xmlns:a16="http://schemas.microsoft.com/office/drawing/2014/main" id="{555E4B0D-EDB2-D04B-B9AD-93FA92DDAA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2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46" name="Rectangle 217">
              <a:extLst>
                <a:ext uri="{FF2B5EF4-FFF2-40B4-BE49-F238E27FC236}">
                  <a16:creationId xmlns:a16="http://schemas.microsoft.com/office/drawing/2014/main" id="{DE659B39-E72A-634A-A2AC-C4BA4DC9C6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7"/>
              <a:ext cx="88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5E1F04B-A3B3-534D-A252-A4AC29C657DE}"/>
              </a:ext>
            </a:extLst>
          </p:cNvPr>
          <p:cNvSpPr txBox="1"/>
          <p:nvPr/>
        </p:nvSpPr>
        <p:spPr>
          <a:xfrm>
            <a:off x="8481037" y="1538123"/>
            <a:ext cx="2066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SNMP server</a:t>
            </a: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DC4B02DA-C340-9945-87C2-952E1901FB43}"/>
              </a:ext>
            </a:extLst>
          </p:cNvPr>
          <p:cNvSpPr txBox="1"/>
          <p:nvPr/>
        </p:nvSpPr>
        <p:spPr>
          <a:xfrm>
            <a:off x="1935319" y="1662731"/>
            <a:ext cx="1957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SNMP client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4AFD9EC-1CA1-D34D-965E-2E8D95748C38}"/>
              </a:ext>
            </a:extLst>
          </p:cNvPr>
          <p:cNvGrpSpPr/>
          <p:nvPr/>
        </p:nvGrpSpPr>
        <p:grpSpPr>
          <a:xfrm>
            <a:off x="8510352" y="2078288"/>
            <a:ext cx="1946338" cy="2912558"/>
            <a:chOff x="8091785" y="2078288"/>
            <a:chExt cx="2364905" cy="2912558"/>
          </a:xfrm>
        </p:grpSpPr>
        <p:sp>
          <p:nvSpPr>
            <p:cNvPr id="145" name="Rectangle 23">
              <a:extLst>
                <a:ext uri="{FF2B5EF4-FFF2-40B4-BE49-F238E27FC236}">
                  <a16:creationId xmlns:a16="http://schemas.microsoft.com/office/drawing/2014/main" id="{F1314FFD-BA11-A042-BA84-1061E37290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9440" y="2078288"/>
              <a:ext cx="2277250" cy="279926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6" name="Rectangle 24">
              <a:extLst>
                <a:ext uri="{FF2B5EF4-FFF2-40B4-BE49-F238E27FC236}">
                  <a16:creationId xmlns:a16="http://schemas.microsoft.com/office/drawing/2014/main" id="{89D8A59C-E128-B74A-B94F-06FAC9DB73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91785" y="2167472"/>
              <a:ext cx="2254867" cy="282337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7" name="Line 25">
              <a:extLst>
                <a:ext uri="{FF2B5EF4-FFF2-40B4-BE49-F238E27FC236}">
                  <a16:creationId xmlns:a16="http://schemas.microsoft.com/office/drawing/2014/main" id="{B922FB1F-8B1A-1843-A740-29E910EB3E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08956" y="2749010"/>
              <a:ext cx="2238254" cy="482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48" name="Text Box 26">
              <a:extLst>
                <a:ext uri="{FF2B5EF4-FFF2-40B4-BE49-F238E27FC236}">
                  <a16:creationId xmlns:a16="http://schemas.microsoft.com/office/drawing/2014/main" id="{BE3B5056-5F96-5946-AEC3-17140DB163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76445" y="2832513"/>
              <a:ext cx="1703276" cy="737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transport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(UDP)</a:t>
              </a:r>
            </a:p>
          </p:txBody>
        </p:sp>
        <p:sp>
          <p:nvSpPr>
            <p:cNvPr id="149" name="Line 27">
              <a:extLst>
                <a:ext uri="{FF2B5EF4-FFF2-40B4-BE49-F238E27FC236}">
                  <a16:creationId xmlns:a16="http://schemas.microsoft.com/office/drawing/2014/main" id="{FF1A214D-FBCE-7342-8332-F3FA9C577B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08201" y="3602458"/>
              <a:ext cx="223338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1" name="Text Box 26">
              <a:extLst>
                <a:ext uri="{FF2B5EF4-FFF2-40B4-BE49-F238E27FC236}">
                  <a16:creationId xmlns:a16="http://schemas.microsoft.com/office/drawing/2014/main" id="{50D62C6A-4C80-854F-A4B8-723E99A5A7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18436" y="4533100"/>
              <a:ext cx="2019294" cy="440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physical</a:t>
              </a:r>
            </a:p>
          </p:txBody>
        </p:sp>
        <p:sp>
          <p:nvSpPr>
            <p:cNvPr id="152" name="Text Box 26">
              <a:extLst>
                <a:ext uri="{FF2B5EF4-FFF2-40B4-BE49-F238E27FC236}">
                  <a16:creationId xmlns:a16="http://schemas.microsoft.com/office/drawing/2014/main" id="{A79D3A45-C33B-7046-9088-A02FAACCA1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18436" y="4088345"/>
              <a:ext cx="2019294" cy="440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link</a:t>
              </a:r>
            </a:p>
          </p:txBody>
        </p:sp>
        <p:sp>
          <p:nvSpPr>
            <p:cNvPr id="153" name="Text Box 26">
              <a:extLst>
                <a:ext uri="{FF2B5EF4-FFF2-40B4-BE49-F238E27FC236}">
                  <a16:creationId xmlns:a16="http://schemas.microsoft.com/office/drawing/2014/main" id="{F3520259-D4C5-3340-8000-3B8C746A77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18436" y="3646079"/>
              <a:ext cx="2019294" cy="398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network (IP)</a:t>
              </a:r>
            </a:p>
          </p:txBody>
        </p:sp>
        <p:sp>
          <p:nvSpPr>
            <p:cNvPr id="155" name="Line 27">
              <a:extLst>
                <a:ext uri="{FF2B5EF4-FFF2-40B4-BE49-F238E27FC236}">
                  <a16:creationId xmlns:a16="http://schemas.microsoft.com/office/drawing/2014/main" id="{E1326351-38D1-A440-A7B8-5079367D54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16255" y="4074895"/>
              <a:ext cx="22333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6" name="Line 27">
              <a:extLst>
                <a:ext uri="{FF2B5EF4-FFF2-40B4-BE49-F238E27FC236}">
                  <a16:creationId xmlns:a16="http://schemas.microsoft.com/office/drawing/2014/main" id="{891B0B5D-A14D-1A40-B291-CC1A04A094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11389" y="4528049"/>
              <a:ext cx="22333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4" name="Text Box 26">
              <a:extLst>
                <a:ext uri="{FF2B5EF4-FFF2-40B4-BE49-F238E27FC236}">
                  <a16:creationId xmlns:a16="http://schemas.microsoft.com/office/drawing/2014/main" id="{D8A757BB-1762-8B47-A046-060F718CBC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79440" y="2284368"/>
              <a:ext cx="2019294" cy="398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application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EA5C4C69-3F64-BA46-87DE-D8D9E085DAC9}"/>
              </a:ext>
            </a:extLst>
          </p:cNvPr>
          <p:cNvGrpSpPr/>
          <p:nvPr/>
        </p:nvGrpSpPr>
        <p:grpSpPr>
          <a:xfrm>
            <a:off x="1687770" y="2167472"/>
            <a:ext cx="2131701" cy="2912558"/>
            <a:chOff x="8091785" y="2078288"/>
            <a:chExt cx="2364905" cy="2912558"/>
          </a:xfrm>
        </p:grpSpPr>
        <p:sp>
          <p:nvSpPr>
            <p:cNvPr id="77" name="Rectangle 23">
              <a:extLst>
                <a:ext uri="{FF2B5EF4-FFF2-40B4-BE49-F238E27FC236}">
                  <a16:creationId xmlns:a16="http://schemas.microsoft.com/office/drawing/2014/main" id="{12A4D2D3-BB7A-1141-97E1-1746F6AB42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9440" y="2078288"/>
              <a:ext cx="2277250" cy="2799267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8" name="Rectangle 24">
              <a:extLst>
                <a:ext uri="{FF2B5EF4-FFF2-40B4-BE49-F238E27FC236}">
                  <a16:creationId xmlns:a16="http://schemas.microsoft.com/office/drawing/2014/main" id="{CC2D939F-B2EB-B142-B2EB-F35198972B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91785" y="2167472"/>
              <a:ext cx="2254867" cy="2823374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9" name="Line 25">
              <a:extLst>
                <a:ext uri="{FF2B5EF4-FFF2-40B4-BE49-F238E27FC236}">
                  <a16:creationId xmlns:a16="http://schemas.microsoft.com/office/drawing/2014/main" id="{29206320-7227-5C45-BF48-477A94FE14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08956" y="2749010"/>
              <a:ext cx="2238254" cy="482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0" name="Text Box 26">
              <a:extLst>
                <a:ext uri="{FF2B5EF4-FFF2-40B4-BE49-F238E27FC236}">
                  <a16:creationId xmlns:a16="http://schemas.microsoft.com/office/drawing/2014/main" id="{09388CA4-5912-3745-991A-9A3E60719D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76445" y="2832513"/>
              <a:ext cx="1703276" cy="737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transport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(UDP)</a:t>
              </a:r>
            </a:p>
          </p:txBody>
        </p:sp>
        <p:sp>
          <p:nvSpPr>
            <p:cNvPr id="81" name="Line 27">
              <a:extLst>
                <a:ext uri="{FF2B5EF4-FFF2-40B4-BE49-F238E27FC236}">
                  <a16:creationId xmlns:a16="http://schemas.microsoft.com/office/drawing/2014/main" id="{7462DAE7-AE3D-CD41-8750-E700715A52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21121" y="3602458"/>
              <a:ext cx="22333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2" name="Text Box 26">
              <a:extLst>
                <a:ext uri="{FF2B5EF4-FFF2-40B4-BE49-F238E27FC236}">
                  <a16:creationId xmlns:a16="http://schemas.microsoft.com/office/drawing/2014/main" id="{B868290D-DE89-8749-A32C-C5FCE36D75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18436" y="4533100"/>
              <a:ext cx="2019294" cy="440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physical</a:t>
              </a:r>
            </a:p>
          </p:txBody>
        </p:sp>
        <p:sp>
          <p:nvSpPr>
            <p:cNvPr id="83" name="Text Box 26">
              <a:extLst>
                <a:ext uri="{FF2B5EF4-FFF2-40B4-BE49-F238E27FC236}">
                  <a16:creationId xmlns:a16="http://schemas.microsoft.com/office/drawing/2014/main" id="{18546DEE-76AB-C744-936A-7F4DF63895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18436" y="4088345"/>
              <a:ext cx="2019294" cy="440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link</a:t>
              </a:r>
            </a:p>
          </p:txBody>
        </p:sp>
        <p:sp>
          <p:nvSpPr>
            <p:cNvPr id="84" name="Text Box 26">
              <a:extLst>
                <a:ext uri="{FF2B5EF4-FFF2-40B4-BE49-F238E27FC236}">
                  <a16:creationId xmlns:a16="http://schemas.microsoft.com/office/drawing/2014/main" id="{9DE3AC7C-D9B1-ED4C-B925-37B3176773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18436" y="3646079"/>
              <a:ext cx="2019294" cy="737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network (IP)</a:t>
              </a:r>
            </a:p>
          </p:txBody>
        </p:sp>
        <p:sp>
          <p:nvSpPr>
            <p:cNvPr id="85" name="Line 27">
              <a:extLst>
                <a:ext uri="{FF2B5EF4-FFF2-40B4-BE49-F238E27FC236}">
                  <a16:creationId xmlns:a16="http://schemas.microsoft.com/office/drawing/2014/main" id="{266E1BE0-4561-9344-ACBD-29F42E90D9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16255" y="4074895"/>
              <a:ext cx="22333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6" name="Line 27">
              <a:extLst>
                <a:ext uri="{FF2B5EF4-FFF2-40B4-BE49-F238E27FC236}">
                  <a16:creationId xmlns:a16="http://schemas.microsoft.com/office/drawing/2014/main" id="{3ED696C7-AECF-C14F-8CD8-7153D36CBC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11389" y="4528049"/>
              <a:ext cx="22333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7" name="Text Box 26">
              <a:extLst>
                <a:ext uri="{FF2B5EF4-FFF2-40B4-BE49-F238E27FC236}">
                  <a16:creationId xmlns:a16="http://schemas.microsoft.com/office/drawing/2014/main" id="{42139D70-AB44-E047-B37E-AABECE1220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79440" y="2284368"/>
              <a:ext cx="2019294" cy="398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rPr>
                <a:t>application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FA7BEBF-82FA-3440-93DD-AFB07D2DDF8D}"/>
              </a:ext>
            </a:extLst>
          </p:cNvPr>
          <p:cNvGrpSpPr/>
          <p:nvPr/>
        </p:nvGrpSpPr>
        <p:grpSpPr>
          <a:xfrm>
            <a:off x="500734" y="4943580"/>
            <a:ext cx="1026523" cy="597153"/>
            <a:chOff x="7493876" y="2774731"/>
            <a:chExt cx="1481958" cy="894622"/>
          </a:xfrm>
        </p:grpSpPr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FD49C136-01B9-DB45-BCCD-F4E482387145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3DF9189A-C970-C34D-8402-F20083341C95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51F5139E-A5EB-E64B-B1E6-C3669AE818C6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10" name="Freeform 109">
                <a:extLst>
                  <a:ext uri="{FF2B5EF4-FFF2-40B4-BE49-F238E27FC236}">
                    <a16:creationId xmlns:a16="http://schemas.microsoft.com/office/drawing/2014/main" id="{7F7CB1D2-0FD2-A14F-A399-1C2D3650F2EA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1" name="Freeform 110">
                <a:extLst>
                  <a:ext uri="{FF2B5EF4-FFF2-40B4-BE49-F238E27FC236}">
                    <a16:creationId xmlns:a16="http://schemas.microsoft.com/office/drawing/2014/main" id="{688C61D0-9947-2E41-89C2-D2B4591C1F38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2" name="Freeform 111">
                <a:extLst>
                  <a:ext uri="{FF2B5EF4-FFF2-40B4-BE49-F238E27FC236}">
                    <a16:creationId xmlns:a16="http://schemas.microsoft.com/office/drawing/2014/main" id="{ADE46CF5-DF22-8F48-87EF-A46F29E0F1A9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3" name="Freeform 112">
                <a:extLst>
                  <a:ext uri="{FF2B5EF4-FFF2-40B4-BE49-F238E27FC236}">
                    <a16:creationId xmlns:a16="http://schemas.microsoft.com/office/drawing/2014/main" id="{CEACF782-B549-1D4E-B840-69A6AFFE6A7F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14" name="Title 1">
            <a:extLst>
              <a:ext uri="{FF2B5EF4-FFF2-40B4-BE49-F238E27FC236}">
                <a16:creationId xmlns:a16="http://schemas.microsoft.com/office/drawing/2014/main" id="{1464CB5C-96D6-3645-94B5-DB9FA7097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100625" cy="894622"/>
          </a:xfrm>
        </p:spPr>
        <p:txBody>
          <a:bodyPr>
            <a:normAutofit/>
          </a:bodyPr>
          <a:lstStyle/>
          <a:p>
            <a:r>
              <a:rPr lang="en-US" sz="4400" dirty="0"/>
              <a:t>UDP: Transport Layer Actions</a:t>
            </a:r>
          </a:p>
        </p:txBody>
      </p:sp>
      <p:grpSp>
        <p:nvGrpSpPr>
          <p:cNvPr id="115" name="Group 149">
            <a:extLst>
              <a:ext uri="{FF2B5EF4-FFF2-40B4-BE49-F238E27FC236}">
                <a16:creationId xmlns:a16="http://schemas.microsoft.com/office/drawing/2014/main" id="{D80894D4-838A-2B47-82E9-ED060F8608E9}"/>
              </a:ext>
            </a:extLst>
          </p:cNvPr>
          <p:cNvGrpSpPr>
            <a:grpSpLocks/>
          </p:cNvGrpSpPr>
          <p:nvPr/>
        </p:nvGrpSpPr>
        <p:grpSpPr bwMode="auto">
          <a:xfrm>
            <a:off x="2462207" y="2756023"/>
            <a:ext cx="412750" cy="158750"/>
            <a:chOff x="1287" y="2524"/>
            <a:chExt cx="260" cy="100"/>
          </a:xfrm>
        </p:grpSpPr>
        <p:sp>
          <p:nvSpPr>
            <p:cNvPr id="116" name="Rectangle 73">
              <a:extLst>
                <a:ext uri="{FF2B5EF4-FFF2-40B4-BE49-F238E27FC236}">
                  <a16:creationId xmlns:a16="http://schemas.microsoft.com/office/drawing/2014/main" id="{4F7EB976-F7A9-464D-96B7-3FE5D6F41C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17" name="Rectangle 74">
              <a:extLst>
                <a:ext uri="{FF2B5EF4-FFF2-40B4-BE49-F238E27FC236}">
                  <a16:creationId xmlns:a16="http://schemas.microsoft.com/office/drawing/2014/main" id="{4368CF72-2B59-FB4B-92FA-68E13D10F3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18" name="Rectangle 75">
              <a:extLst>
                <a:ext uri="{FF2B5EF4-FFF2-40B4-BE49-F238E27FC236}">
                  <a16:creationId xmlns:a16="http://schemas.microsoft.com/office/drawing/2014/main" id="{0D0AC942-AA10-F747-BEAC-52DAFF24DA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" y="2582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19" name="Rectangle 129">
              <a:extLst>
                <a:ext uri="{FF2B5EF4-FFF2-40B4-BE49-F238E27FC236}">
                  <a16:creationId xmlns:a16="http://schemas.microsoft.com/office/drawing/2014/main" id="{C51B66A9-7495-DF44-B4DE-37BC9E90E0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120" name="Group 149">
            <a:extLst>
              <a:ext uri="{FF2B5EF4-FFF2-40B4-BE49-F238E27FC236}">
                <a16:creationId xmlns:a16="http://schemas.microsoft.com/office/drawing/2014/main" id="{B5F38E94-4EF7-1F4B-AAC4-BF50DC083CD9}"/>
              </a:ext>
            </a:extLst>
          </p:cNvPr>
          <p:cNvGrpSpPr>
            <a:grpSpLocks/>
          </p:cNvGrpSpPr>
          <p:nvPr/>
        </p:nvGrpSpPr>
        <p:grpSpPr bwMode="auto">
          <a:xfrm>
            <a:off x="9681144" y="2673610"/>
            <a:ext cx="412750" cy="158750"/>
            <a:chOff x="1287" y="2524"/>
            <a:chExt cx="260" cy="100"/>
          </a:xfrm>
        </p:grpSpPr>
        <p:sp>
          <p:nvSpPr>
            <p:cNvPr id="121" name="Rectangle 73">
              <a:extLst>
                <a:ext uri="{FF2B5EF4-FFF2-40B4-BE49-F238E27FC236}">
                  <a16:creationId xmlns:a16="http://schemas.microsoft.com/office/drawing/2014/main" id="{71D7BEDA-E8D6-9F4F-8EE3-D5290D9AF3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22" name="Rectangle 74">
              <a:extLst>
                <a:ext uri="{FF2B5EF4-FFF2-40B4-BE49-F238E27FC236}">
                  <a16:creationId xmlns:a16="http://schemas.microsoft.com/office/drawing/2014/main" id="{D93A8064-E5FB-2844-9B3D-C598CCB67B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23" name="Rectangle 75">
              <a:extLst>
                <a:ext uri="{FF2B5EF4-FFF2-40B4-BE49-F238E27FC236}">
                  <a16:creationId xmlns:a16="http://schemas.microsoft.com/office/drawing/2014/main" id="{DF7AA994-9DC7-8349-BB16-6DED06C89A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" y="2582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24" name="Rectangle 129">
              <a:extLst>
                <a:ext uri="{FF2B5EF4-FFF2-40B4-BE49-F238E27FC236}">
                  <a16:creationId xmlns:a16="http://schemas.microsoft.com/office/drawing/2014/main" id="{06FC6EA9-9071-D843-8C39-AFF854F3BE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B2BB341-9BE1-8640-8E8B-7EC80706964E}"/>
              </a:ext>
            </a:extLst>
          </p:cNvPr>
          <p:cNvSpPr txBox="1"/>
          <p:nvPr/>
        </p:nvSpPr>
        <p:spPr>
          <a:xfrm>
            <a:off x="4212477" y="1830701"/>
            <a:ext cx="3898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UDP receiver actions:</a:t>
            </a:r>
          </a:p>
          <a:p>
            <a:pPr marL="285750" marR="0" lvl="0" indent="-219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0A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6480FBEB-6DAE-6343-96A8-03D66CDE01DB}"/>
              </a:ext>
            </a:extLst>
          </p:cNvPr>
          <p:cNvSpPr/>
          <p:nvPr/>
        </p:nvSpPr>
        <p:spPr>
          <a:xfrm>
            <a:off x="1655121" y="2160335"/>
            <a:ext cx="2199790" cy="293836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CA134BD1-8CE1-DD46-92D0-46AEECA91934}"/>
              </a:ext>
            </a:extLst>
          </p:cNvPr>
          <p:cNvGrpSpPr/>
          <p:nvPr/>
        </p:nvGrpSpPr>
        <p:grpSpPr>
          <a:xfrm>
            <a:off x="2355694" y="3088859"/>
            <a:ext cx="1259074" cy="369332"/>
            <a:chOff x="8934916" y="2775692"/>
            <a:chExt cx="1259074" cy="369332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6A02A536-E595-E54F-85ED-50268229A5F1}"/>
                </a:ext>
              </a:extLst>
            </p:cNvPr>
            <p:cNvSpPr/>
            <p:nvPr/>
          </p:nvSpPr>
          <p:spPr>
            <a:xfrm>
              <a:off x="8964931" y="2842303"/>
              <a:ext cx="1140727" cy="24670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26EE5E72-5714-C64B-A3D2-C89CD03AFF69}"/>
                </a:ext>
              </a:extLst>
            </p:cNvPr>
            <p:cNvSpPr txBox="1"/>
            <p:nvPr/>
          </p:nvSpPr>
          <p:spPr>
            <a:xfrm>
              <a:off x="8934916" y="2775692"/>
              <a:ext cx="12590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SNMP msg</a:t>
              </a:r>
            </a:p>
          </p:txBody>
        </p: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44FC0E6A-CBE5-AC4B-BF65-426B6D4CBC72}"/>
              </a:ext>
            </a:extLst>
          </p:cNvPr>
          <p:cNvSpPr txBox="1"/>
          <p:nvPr/>
        </p:nvSpPr>
        <p:spPr>
          <a:xfrm>
            <a:off x="4380155" y="3324883"/>
            <a:ext cx="3825456" cy="72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19075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2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extracts application-layer message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9421943-E484-5046-BEAC-6D59475EF6C3}"/>
              </a:ext>
            </a:extLst>
          </p:cNvPr>
          <p:cNvSpPr txBox="1"/>
          <p:nvPr/>
        </p:nvSpPr>
        <p:spPr>
          <a:xfrm>
            <a:off x="4378217" y="2693557"/>
            <a:ext cx="3825456" cy="72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19075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2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checks UDP checksum header value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A88394C2-8FDA-8F48-B59B-B744ABBDA541}"/>
              </a:ext>
            </a:extLst>
          </p:cNvPr>
          <p:cNvSpPr txBox="1"/>
          <p:nvPr/>
        </p:nvSpPr>
        <p:spPr>
          <a:xfrm>
            <a:off x="4388103" y="2278130"/>
            <a:ext cx="3825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190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receives segment from IP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73E5E98-A439-0647-8DF1-844937CD72A0}"/>
              </a:ext>
            </a:extLst>
          </p:cNvPr>
          <p:cNvGrpSpPr/>
          <p:nvPr/>
        </p:nvGrpSpPr>
        <p:grpSpPr>
          <a:xfrm>
            <a:off x="1795827" y="3762839"/>
            <a:ext cx="1818022" cy="369332"/>
            <a:chOff x="7863122" y="5632673"/>
            <a:chExt cx="1818022" cy="369332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39CCB6B2-1F81-ED45-AF48-A3187F0215CC}"/>
                </a:ext>
              </a:extLst>
            </p:cNvPr>
            <p:cNvGrpSpPr/>
            <p:nvPr/>
          </p:nvGrpSpPr>
          <p:grpSpPr>
            <a:xfrm>
              <a:off x="7863122" y="5638955"/>
              <a:ext cx="1259074" cy="338554"/>
              <a:chOff x="8964789" y="2648929"/>
              <a:chExt cx="1259074" cy="338554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B77AF83C-DA1E-A642-9E78-5EEE36A0AD7E}"/>
                  </a:ext>
                </a:extLst>
              </p:cNvPr>
              <p:cNvSpPr/>
              <p:nvPr/>
            </p:nvSpPr>
            <p:spPr>
              <a:xfrm>
                <a:off x="9032744" y="2707400"/>
                <a:ext cx="543189" cy="24670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AB8C9E1E-8C93-DA4B-813F-B38E4305D2BE}"/>
                  </a:ext>
                </a:extLst>
              </p:cNvPr>
              <p:cNvSpPr txBox="1"/>
              <p:nvPr/>
            </p:nvSpPr>
            <p:spPr>
              <a:xfrm>
                <a:off x="8964789" y="2648929"/>
                <a:ext cx="125907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UDP</a:t>
                </a:r>
                <a:r>
                  <a:rPr kumimoji="0" lang="en-US" sz="16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</a:t>
                </a:r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8B56BF3A-3903-6343-9BD8-2E85489C092E}"/>
                </a:ext>
              </a:extLst>
            </p:cNvPr>
            <p:cNvGrpSpPr/>
            <p:nvPr/>
          </p:nvGrpSpPr>
          <p:grpSpPr>
            <a:xfrm>
              <a:off x="8422070" y="5632673"/>
              <a:ext cx="1259074" cy="369332"/>
              <a:chOff x="8934916" y="2778923"/>
              <a:chExt cx="1259074" cy="369332"/>
            </a:xfrm>
          </p:grpSpPr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C0632306-DF2A-5145-82E2-F627C1E9171F}"/>
                  </a:ext>
                </a:extLst>
              </p:cNvPr>
              <p:cNvSpPr/>
              <p:nvPr/>
            </p:nvSpPr>
            <p:spPr>
              <a:xfrm>
                <a:off x="8964931" y="2842303"/>
                <a:ext cx="1140727" cy="24670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E104975E-6986-5E45-89F2-36AAE86B3B12}"/>
                  </a:ext>
                </a:extLst>
              </p:cNvPr>
              <p:cNvSpPr txBox="1"/>
              <p:nvPr/>
            </p:nvSpPr>
            <p:spPr>
              <a:xfrm>
                <a:off x="8934916" y="2778923"/>
                <a:ext cx="12590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SNMP msg</a:t>
                </a:r>
              </a:p>
            </p:txBody>
          </p:sp>
        </p:grpSp>
      </p:grpSp>
      <p:sp>
        <p:nvSpPr>
          <p:cNvPr id="127" name="TextBox 126">
            <a:extLst>
              <a:ext uri="{FF2B5EF4-FFF2-40B4-BE49-F238E27FC236}">
                <a16:creationId xmlns:a16="http://schemas.microsoft.com/office/drawing/2014/main" id="{5F6FF1BE-CC44-0642-B5BA-79CC246557BD}"/>
              </a:ext>
            </a:extLst>
          </p:cNvPr>
          <p:cNvSpPr txBox="1"/>
          <p:nvPr/>
        </p:nvSpPr>
        <p:spPr>
          <a:xfrm>
            <a:off x="4379533" y="3932414"/>
            <a:ext cx="3825456" cy="72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19075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2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demultiplexes message up to application via socket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279B4C12-D49E-4A40-9C38-F2E92ECDF43A}"/>
              </a:ext>
            </a:extLst>
          </p:cNvPr>
          <p:cNvSpPr/>
          <p:nvPr/>
        </p:nvSpPr>
        <p:spPr>
          <a:xfrm>
            <a:off x="8348341" y="2027305"/>
            <a:ext cx="3416536" cy="33028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0F72514-945E-EB40-9BEE-202BF670272C}"/>
              </a:ext>
            </a:extLst>
          </p:cNvPr>
          <p:cNvSpPr/>
          <p:nvPr/>
        </p:nvSpPr>
        <p:spPr>
          <a:xfrm>
            <a:off x="1741367" y="2989161"/>
            <a:ext cx="763166" cy="541031"/>
          </a:xfrm>
          <a:prstGeom prst="ellipse">
            <a:avLst/>
          </a:prstGeom>
          <a:noFill/>
          <a:ln w="25400">
            <a:solidFill>
              <a:srgbClr val="CD0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55A91E20-BDA5-C441-B395-6979D211F34E}"/>
              </a:ext>
            </a:extLst>
          </p:cNvPr>
          <p:cNvCxnSpPr>
            <a:cxnSpLocks/>
          </p:cNvCxnSpPr>
          <p:nvPr/>
        </p:nvCxnSpPr>
        <p:spPr>
          <a:xfrm flipH="1">
            <a:off x="7972023" y="4973372"/>
            <a:ext cx="1473513" cy="47439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F8285317-4714-1541-BC02-BED132E59B23}"/>
              </a:ext>
            </a:extLst>
          </p:cNvPr>
          <p:cNvCxnSpPr>
            <a:cxnSpLocks/>
          </p:cNvCxnSpPr>
          <p:nvPr/>
        </p:nvCxnSpPr>
        <p:spPr>
          <a:xfrm>
            <a:off x="2578811" y="5062556"/>
            <a:ext cx="1582832" cy="30261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1" name="Freeform 296">
            <a:extLst>
              <a:ext uri="{FF2B5EF4-FFF2-40B4-BE49-F238E27FC236}">
                <a16:creationId xmlns:a16="http://schemas.microsoft.com/office/drawing/2014/main" id="{06DFDE96-5B04-984C-B72D-22D074DF3E82}"/>
              </a:ext>
            </a:extLst>
          </p:cNvPr>
          <p:cNvSpPr>
            <a:spLocks/>
          </p:cNvSpPr>
          <p:nvPr/>
        </p:nvSpPr>
        <p:spPr bwMode="auto">
          <a:xfrm>
            <a:off x="4062521" y="4965666"/>
            <a:ext cx="4036903" cy="1028731"/>
          </a:xfrm>
          <a:custGeom>
            <a:avLst/>
            <a:gdLst>
              <a:gd name="T0" fmla="*/ 2147483647 w 1877"/>
              <a:gd name="T1" fmla="*/ 2147483647 h 917"/>
              <a:gd name="T2" fmla="*/ 2147483647 w 1877"/>
              <a:gd name="T3" fmla="*/ 2147483647 h 917"/>
              <a:gd name="T4" fmla="*/ 2147483647 w 1877"/>
              <a:gd name="T5" fmla="*/ 2147483647 h 917"/>
              <a:gd name="T6" fmla="*/ 2147483647 w 1877"/>
              <a:gd name="T7" fmla="*/ 2147483647 h 917"/>
              <a:gd name="T8" fmla="*/ 2147483647 w 1877"/>
              <a:gd name="T9" fmla="*/ 2147483647 h 917"/>
              <a:gd name="T10" fmla="*/ 2147483647 w 1877"/>
              <a:gd name="T11" fmla="*/ 2147483647 h 917"/>
              <a:gd name="T12" fmla="*/ 2147483647 w 1877"/>
              <a:gd name="T13" fmla="*/ 2147483647 h 917"/>
              <a:gd name="T14" fmla="*/ 2147483647 w 1877"/>
              <a:gd name="T15" fmla="*/ 2147483647 h 917"/>
              <a:gd name="T16" fmla="*/ 2147483647 w 1877"/>
              <a:gd name="T17" fmla="*/ 2147483647 h 917"/>
              <a:gd name="T18" fmla="*/ 2147483647 w 1877"/>
              <a:gd name="T19" fmla="*/ 2147483647 h 917"/>
              <a:gd name="T20" fmla="*/ 2147483647 w 1877"/>
              <a:gd name="T21" fmla="*/ 2147483647 h 917"/>
              <a:gd name="T22" fmla="*/ 2147483647 w 1877"/>
              <a:gd name="T23" fmla="*/ 2147483647 h 917"/>
              <a:gd name="T24" fmla="*/ 2147483647 w 1877"/>
              <a:gd name="T25" fmla="*/ 2147483647 h 917"/>
              <a:gd name="T26" fmla="*/ 2147483647 w 1877"/>
              <a:gd name="T27" fmla="*/ 2147483647 h 917"/>
              <a:gd name="T28" fmla="*/ 2147483647 w 1877"/>
              <a:gd name="T29" fmla="*/ 2147483647 h 917"/>
              <a:gd name="T30" fmla="*/ 2147483647 w 1877"/>
              <a:gd name="T31" fmla="*/ 2147483647 h 9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77"/>
              <a:gd name="T49" fmla="*/ 0 h 917"/>
              <a:gd name="T50" fmla="*/ 1877 w 1877"/>
              <a:gd name="T51" fmla="*/ 917 h 9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06" name="Slide Number Placeholder 2">
            <a:extLst>
              <a:ext uri="{FF2B5EF4-FFF2-40B4-BE49-F238E27FC236}">
                <a16:creationId xmlns:a16="http://schemas.microsoft.com/office/drawing/2014/main" id="{427E91C8-0248-584A-817F-DE7D57562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8CE2B7-0176-1AD4-44D4-62EBDCF87778}"/>
              </a:ext>
            </a:extLst>
          </p:cNvPr>
          <p:cNvSpPr txBox="1"/>
          <p:nvPr/>
        </p:nvSpPr>
        <p:spPr>
          <a:xfrm>
            <a:off x="10159363" y="56151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333164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4 -0.00208 L 0.00014 -0.0967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45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0.00013 -0.1076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94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4" grpId="0"/>
      <p:bldP spid="97" grpId="0"/>
      <p:bldP spid="127" grpId="0"/>
      <p:bldP spid="4" grpId="0" animBg="1"/>
      <p:bldP spid="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89325"/>
            <a:ext cx="11100625" cy="894622"/>
          </a:xfrm>
        </p:spPr>
        <p:txBody>
          <a:bodyPr>
            <a:normAutofit/>
          </a:bodyPr>
          <a:lstStyle/>
          <a:p>
            <a:r>
              <a:rPr lang="en-US" sz="4400" dirty="0"/>
              <a:t>UDP segment </a:t>
            </a:r>
            <a:r>
              <a:rPr lang="en-US" dirty="0"/>
              <a:t>h</a:t>
            </a:r>
            <a:r>
              <a:rPr lang="en-US" sz="4400" dirty="0"/>
              <a:t>eader</a:t>
            </a:r>
          </a:p>
        </p:txBody>
      </p:sp>
      <p:sp>
        <p:nvSpPr>
          <p:cNvPr id="29" name="Rectangle 8">
            <a:extLst>
              <a:ext uri="{FF2B5EF4-FFF2-40B4-BE49-F238E27FC236}">
                <a16:creationId xmlns:a16="http://schemas.microsoft.com/office/drawing/2014/main" id="{F52AC6CB-EA5F-E34E-A84B-F6174293B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2299" y="2017713"/>
            <a:ext cx="3324225" cy="3200400"/>
          </a:xfrm>
          <a:prstGeom prst="rect">
            <a:avLst/>
          </a:prstGeom>
          <a:solidFill>
            <a:srgbClr val="FFFFFF"/>
          </a:solidFill>
          <a:ln w="349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30" name="Text Box 9">
            <a:extLst>
              <a:ext uri="{FF2B5EF4-FFF2-40B4-BE49-F238E27FC236}">
                <a16:creationId xmlns:a16="http://schemas.microsoft.com/office/drawing/2014/main" id="{C8E7AF66-85A4-6B43-AFFD-45ABC0217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1987" y="2030413"/>
            <a:ext cx="15636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source port #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31" name="Text Box 10">
            <a:extLst>
              <a:ext uri="{FF2B5EF4-FFF2-40B4-BE49-F238E27FC236}">
                <a16:creationId xmlns:a16="http://schemas.microsoft.com/office/drawing/2014/main" id="{2F2912E8-AD40-5541-9C73-5856C97AF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7924" y="2030413"/>
            <a:ext cx="13287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dest port #</a:t>
            </a:r>
          </a:p>
        </p:txBody>
      </p:sp>
      <p:sp>
        <p:nvSpPr>
          <p:cNvPr id="32" name="Line 11">
            <a:extLst>
              <a:ext uri="{FF2B5EF4-FFF2-40B4-BE49-F238E27FC236}">
                <a16:creationId xmlns:a16="http://schemas.microsoft.com/office/drawing/2014/main" id="{D9BFD291-F38C-E245-812B-D4A7B44A29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92774" y="2417763"/>
            <a:ext cx="332898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33" name="Line 12">
            <a:extLst>
              <a:ext uri="{FF2B5EF4-FFF2-40B4-BE49-F238E27FC236}">
                <a16:creationId xmlns:a16="http://schemas.microsoft.com/office/drawing/2014/main" id="{3CE7F4CE-E33B-FD4E-B07F-F5A9DE9885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83249" y="2817813"/>
            <a:ext cx="332422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34" name="Line 13">
            <a:extLst>
              <a:ext uri="{FF2B5EF4-FFF2-40B4-BE49-F238E27FC236}">
                <a16:creationId xmlns:a16="http://schemas.microsoft.com/office/drawing/2014/main" id="{F55DFF34-EECA-F046-9F88-B6CF84CB8E0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40599" y="2017713"/>
            <a:ext cx="0" cy="3952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35" name="Text Box 14">
            <a:extLst>
              <a:ext uri="{FF2B5EF4-FFF2-40B4-BE49-F238E27FC236}">
                <a16:creationId xmlns:a16="http://schemas.microsoft.com/office/drawing/2014/main" id="{99267DCE-8159-FC45-B743-B474F3D45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474" y="1552575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32 bits</a:t>
            </a:r>
          </a:p>
        </p:txBody>
      </p:sp>
      <p:sp>
        <p:nvSpPr>
          <p:cNvPr id="36" name="Line 15">
            <a:extLst>
              <a:ext uri="{FF2B5EF4-FFF2-40B4-BE49-F238E27FC236}">
                <a16:creationId xmlns:a16="http://schemas.microsoft.com/office/drawing/2014/main" id="{8D62C2C2-8FA0-A54C-8811-9A937D96CD04}"/>
              </a:ext>
            </a:extLst>
          </p:cNvPr>
          <p:cNvSpPr>
            <a:spLocks noChangeShapeType="1"/>
          </p:cNvSpPr>
          <p:nvPr/>
        </p:nvSpPr>
        <p:spPr bwMode="auto">
          <a:xfrm>
            <a:off x="5997799" y="1784350"/>
            <a:ext cx="1200150" cy="47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37" name="Line 16">
            <a:extLst>
              <a:ext uri="{FF2B5EF4-FFF2-40B4-BE49-F238E27FC236}">
                <a16:creationId xmlns:a16="http://schemas.microsoft.com/office/drawing/2014/main" id="{DE702B00-23E1-474A-9072-DDEE50F76714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3888012" y="1793875"/>
            <a:ext cx="1128712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38" name="Text Box 17">
            <a:extLst>
              <a:ext uri="{FF2B5EF4-FFF2-40B4-BE49-F238E27FC236}">
                <a16:creationId xmlns:a16="http://schemas.microsoft.com/office/drawing/2014/main" id="{7A899027-0169-0E41-A632-97B068C6D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5262" y="3376613"/>
            <a:ext cx="13890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application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data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(payload)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39" name="Text Box 19">
            <a:extLst>
              <a:ext uri="{FF2B5EF4-FFF2-40B4-BE49-F238E27FC236}">
                <a16:creationId xmlns:a16="http://schemas.microsoft.com/office/drawing/2014/main" id="{CD850B08-5706-0344-961A-224002B37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8862" y="5292725"/>
            <a:ext cx="2524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UDP segment format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40" name="Line 20">
            <a:extLst>
              <a:ext uri="{FF2B5EF4-FFF2-40B4-BE49-F238E27FC236}">
                <a16:creationId xmlns:a16="http://schemas.microsoft.com/office/drawing/2014/main" id="{23E18502-A4AB-B441-8247-C60D9AD14D7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40599" y="2427288"/>
            <a:ext cx="0" cy="3952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41" name="Text Box 22">
            <a:extLst>
              <a:ext uri="{FF2B5EF4-FFF2-40B4-BE49-F238E27FC236}">
                <a16:creationId xmlns:a16="http://schemas.microsoft.com/office/drawing/2014/main" id="{7C44E6B5-339B-1741-B9C3-A1E3E3726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887" y="2420938"/>
            <a:ext cx="8143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length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42" name="Text Box 23">
            <a:extLst>
              <a:ext uri="{FF2B5EF4-FFF2-40B4-BE49-F238E27FC236}">
                <a16:creationId xmlns:a16="http://schemas.microsoft.com/office/drawing/2014/main" id="{47FFCC22-7372-6744-AEF8-0A8B78529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1112" y="2411413"/>
            <a:ext cx="11763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checksum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43" name="Text Box 24">
            <a:extLst>
              <a:ext uri="{FF2B5EF4-FFF2-40B4-BE49-F238E27FC236}">
                <a16:creationId xmlns:a16="http://schemas.microsoft.com/office/drawing/2014/main" id="{485622D4-EF6A-C34A-A27B-A6B8F83BC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3398" y="3421856"/>
            <a:ext cx="24066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length, in bytes of UDP segment, including header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44" name="Line 25">
            <a:extLst>
              <a:ext uri="{FF2B5EF4-FFF2-40B4-BE49-F238E27FC236}">
                <a16:creationId xmlns:a16="http://schemas.microsoft.com/office/drawing/2014/main" id="{1D6A5808-0448-DB49-AF97-08E63607B4A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142136" y="2597149"/>
            <a:ext cx="3113157" cy="128539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155F1E7-7CEF-EC4F-9C9D-C612D6BAA462}"/>
              </a:ext>
            </a:extLst>
          </p:cNvPr>
          <p:cNvSpPr/>
          <p:nvPr/>
        </p:nvSpPr>
        <p:spPr>
          <a:xfrm>
            <a:off x="3695142" y="1957213"/>
            <a:ext cx="2097870" cy="534469"/>
          </a:xfrm>
          <a:prstGeom prst="ellipse">
            <a:avLst/>
          </a:prstGeom>
          <a:noFill/>
          <a:ln w="31750">
            <a:solidFill>
              <a:srgbClr val="CD0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E69DAA7-4CE3-5A48-B429-6D40B6035291}"/>
              </a:ext>
            </a:extLst>
          </p:cNvPr>
          <p:cNvSpPr/>
          <p:nvPr/>
        </p:nvSpPr>
        <p:spPr>
          <a:xfrm>
            <a:off x="5331049" y="1955208"/>
            <a:ext cx="2097870" cy="534469"/>
          </a:xfrm>
          <a:prstGeom prst="ellipse">
            <a:avLst/>
          </a:prstGeom>
          <a:noFill/>
          <a:ln w="31750">
            <a:solidFill>
              <a:srgbClr val="CD0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F8B7A60-8E66-CD4B-B67F-657454C69C5D}"/>
              </a:ext>
            </a:extLst>
          </p:cNvPr>
          <p:cNvSpPr/>
          <p:nvPr/>
        </p:nvSpPr>
        <p:spPr>
          <a:xfrm>
            <a:off x="3657042" y="2362801"/>
            <a:ext cx="2097870" cy="534469"/>
          </a:xfrm>
          <a:prstGeom prst="ellipse">
            <a:avLst/>
          </a:prstGeom>
          <a:noFill/>
          <a:ln w="31750">
            <a:solidFill>
              <a:srgbClr val="CD0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E79E99F-83A4-EE4E-9BAB-1946BFD0A4A1}"/>
              </a:ext>
            </a:extLst>
          </p:cNvPr>
          <p:cNvSpPr/>
          <p:nvPr/>
        </p:nvSpPr>
        <p:spPr>
          <a:xfrm>
            <a:off x="5290176" y="2341229"/>
            <a:ext cx="2097870" cy="534469"/>
          </a:xfrm>
          <a:prstGeom prst="ellipse">
            <a:avLst/>
          </a:prstGeom>
          <a:noFill/>
          <a:ln w="31750">
            <a:solidFill>
              <a:srgbClr val="CD0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2AA4BE2E-C7FD-E34F-9626-C89B0B4F43FB}"/>
              </a:ext>
            </a:extLst>
          </p:cNvPr>
          <p:cNvSpPr/>
          <p:nvPr/>
        </p:nvSpPr>
        <p:spPr>
          <a:xfrm>
            <a:off x="4386800" y="3148706"/>
            <a:ext cx="2097870" cy="1560711"/>
          </a:xfrm>
          <a:prstGeom prst="ellipse">
            <a:avLst/>
          </a:prstGeom>
          <a:noFill/>
          <a:ln w="31750">
            <a:solidFill>
              <a:srgbClr val="CD0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Line 25">
            <a:extLst>
              <a:ext uri="{FF2B5EF4-FFF2-40B4-BE49-F238E27FC236}">
                <a16:creationId xmlns:a16="http://schemas.microsoft.com/office/drawing/2014/main" id="{F10F9304-7E0A-6542-A023-9D119B25A07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915202" y="3972404"/>
            <a:ext cx="3113157" cy="128539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51" name="Text Box 24">
            <a:extLst>
              <a:ext uri="{FF2B5EF4-FFF2-40B4-BE49-F238E27FC236}">
                <a16:creationId xmlns:a16="http://schemas.microsoft.com/office/drawing/2014/main" id="{E81BCD01-79B1-A943-81E4-83B20B558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2927" y="4969559"/>
            <a:ext cx="24066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data to/from application layer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8" name="Slide Number Placeholder 2">
            <a:extLst>
              <a:ext uri="{FF2B5EF4-FFF2-40B4-BE49-F238E27FC236}">
                <a16:creationId xmlns:a16="http://schemas.microsoft.com/office/drawing/2014/main" id="{43CF0894-FFF1-6D45-9D05-752E85B0BF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EBDD2A-434E-E8D3-69C2-ECA4CC857A4C}"/>
              </a:ext>
            </a:extLst>
          </p:cNvPr>
          <p:cNvSpPr txBox="1"/>
          <p:nvPr/>
        </p:nvSpPr>
        <p:spPr>
          <a:xfrm>
            <a:off x="10159363" y="56151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428285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 animBg="1"/>
      <p:bldP spid="5" grpId="0" animBg="1"/>
      <p:bldP spid="26" grpId="0" animBg="1"/>
      <p:bldP spid="27" grpId="0" animBg="1"/>
      <p:bldP spid="48" grpId="0" animBg="1"/>
      <p:bldP spid="49" grpId="0" animBg="1"/>
      <p:bldP spid="50" grpId="0" animBg="1"/>
      <p:bldP spid="5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13b610e-d3b5-490f-b165-988100e8232a}" enabled="1" method="Standard" siteId="{5a4ba6f9-f531-4f32-9467-398f19e69de4}" contentBits="1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9061</TotalTime>
  <Words>1103</Words>
  <Application>Microsoft Office PowerPoint</Application>
  <PresentationFormat>Widescreen</PresentationFormat>
  <Paragraphs>228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Courier</vt:lpstr>
      <vt:lpstr>Arial</vt:lpstr>
      <vt:lpstr>Calibri</vt:lpstr>
      <vt:lpstr>Gill Sans MT</vt:lpstr>
      <vt:lpstr>Tahoma</vt:lpstr>
      <vt:lpstr>Times New Roman</vt:lpstr>
      <vt:lpstr>Wingdings</vt:lpstr>
      <vt:lpstr>Office Theme</vt:lpstr>
      <vt:lpstr>PowerPoint Presentation</vt:lpstr>
      <vt:lpstr>Chapter 3: roadmap</vt:lpstr>
      <vt:lpstr>UDP: User Datagram Protocol</vt:lpstr>
      <vt:lpstr>UDP: User Datagram Protocol</vt:lpstr>
      <vt:lpstr>UDP: User Datagram Protocol [RFC 768]</vt:lpstr>
      <vt:lpstr>UDP: Transport Layer Actions</vt:lpstr>
      <vt:lpstr>UDP: Transport Layer Actions</vt:lpstr>
      <vt:lpstr>UDP: Transport Layer Actions</vt:lpstr>
      <vt:lpstr>UDP segment header</vt:lpstr>
      <vt:lpstr>UDP checksum</vt:lpstr>
      <vt:lpstr>Internet checksum</vt:lpstr>
      <vt:lpstr>Internet checksum: an example</vt:lpstr>
      <vt:lpstr>Internet checksum: weak protection!</vt:lpstr>
      <vt:lpstr>Quiz</vt:lpstr>
      <vt:lpstr>Summary: UDP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Kurose</dc:creator>
  <cp:lastModifiedBy>Zonghua Gu</cp:lastModifiedBy>
  <cp:revision>416</cp:revision>
  <dcterms:created xsi:type="dcterms:W3CDTF">2020-01-18T07:24:59Z</dcterms:created>
  <dcterms:modified xsi:type="dcterms:W3CDTF">2024-11-13T01:37:24Z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HeaderLocations">
    <vt:lpwstr>Office Theme:5</vt:lpwstr>
  </property>
  <property fmtid="{D5CDD505-2E9C-101B-9397-08002B2CF9AE}" pid="3" name="ClassificationContentMarkingHeaderText">
    <vt:lpwstr>Begränsad delning</vt:lpwstr>
  </property>
</Properties>
</file>