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960" r:id="rId2"/>
    <p:sldId id="1053" r:id="rId3"/>
    <p:sldId id="1148" r:id="rId4"/>
    <p:sldId id="1149" r:id="rId5"/>
    <p:sldId id="1150" r:id="rId6"/>
    <p:sldId id="1151" r:id="rId7"/>
    <p:sldId id="1152" r:id="rId8"/>
    <p:sldId id="1153" r:id="rId9"/>
    <p:sldId id="1154" r:id="rId10"/>
    <p:sldId id="1155" r:id="rId11"/>
    <p:sldId id="1156" r:id="rId12"/>
    <p:sldId id="1157" r:id="rId13"/>
    <p:sldId id="1158" r:id="rId14"/>
    <p:sldId id="1159" r:id="rId15"/>
    <p:sldId id="1048" r:id="rId16"/>
    <p:sldId id="12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58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0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57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8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1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13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7.01 (January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slide content for 2020 link technologies and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Master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4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4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9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0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7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UDO and TCP code updates 3/23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4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1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37773-264D-B517-95FD-E3D297D8C7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Client/server socket interaction: TCP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BA5A099E-C76D-334B-B273-AED0342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141" y="1421154"/>
            <a:ext cx="3107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(running on hostid)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2C0B647E-1C2C-574A-86D4-A8DBF242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13" y="1416392"/>
            <a:ext cx="1101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</a:t>
            </a:r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18363F5-9DA8-C844-9FF5-8607E23ECAE0}"/>
              </a:ext>
            </a:extLst>
          </p:cNvPr>
          <p:cNvGrpSpPr>
            <a:grpSpLocks/>
          </p:cNvGrpSpPr>
          <p:nvPr/>
        </p:nvGrpSpPr>
        <p:grpSpPr bwMode="auto">
          <a:xfrm>
            <a:off x="1947735" y="1365879"/>
            <a:ext cx="422275" cy="685800"/>
            <a:chOff x="4140" y="429"/>
            <a:chExt cx="1425" cy="2396"/>
          </a:xfrm>
        </p:grpSpPr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528A8CB-65E5-964D-B654-85E03FD1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6">
              <a:extLst>
                <a:ext uri="{FF2B5EF4-FFF2-40B4-BE49-F238E27FC236}">
                  <a16:creationId xmlns:a16="http://schemas.microsoft.com/office/drawing/2014/main" id="{6E84855E-322D-B04A-A7A9-4DC03372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DE429C7-30A9-C04A-A526-765AC5EA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DF53DCF7-7CCE-A14D-89D6-6AAAE8C1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CF7FE3C-7CB1-1949-80FD-5DEB7C2D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9EA93011-9988-1C46-8FFD-C704F4A4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41">
                <a:extLst>
                  <a:ext uri="{FF2B5EF4-FFF2-40B4-BE49-F238E27FC236}">
                    <a16:creationId xmlns:a16="http://schemas.microsoft.com/office/drawing/2014/main" id="{79ABB3C1-EE56-6F45-9499-45BC8012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AutoShape 42">
                <a:extLst>
                  <a:ext uri="{FF2B5EF4-FFF2-40B4-BE49-F238E27FC236}">
                    <a16:creationId xmlns:a16="http://schemas.microsoft.com/office/drawing/2014/main" id="{3CE416CE-22C1-B44C-A8BC-DD8D49FA1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E9AF4519-635B-C444-AD0B-889732CA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AE3F7048-2B7F-8146-8234-207ED13E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45">
                <a:extLst>
                  <a:ext uri="{FF2B5EF4-FFF2-40B4-BE49-F238E27FC236}">
                    <a16:creationId xmlns:a16="http://schemas.microsoft.com/office/drawing/2014/main" id="{53908CFC-D723-4742-8456-2D30C66E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AutoShape 46">
                <a:extLst>
                  <a:ext uri="{FF2B5EF4-FFF2-40B4-BE49-F238E27FC236}">
                    <a16:creationId xmlns:a16="http://schemas.microsoft.com/office/drawing/2014/main" id="{3A7947BE-FF10-9D41-9767-56A9F87F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A116F8BE-CE6D-0046-BBDF-ED91EC5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EDDDAA43-84E9-5649-B997-CD32383C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D22CCB4-0F75-C14E-8FF6-F0FB9D3FC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50">
                <a:extLst>
                  <a:ext uri="{FF2B5EF4-FFF2-40B4-BE49-F238E27FC236}">
                    <a16:creationId xmlns:a16="http://schemas.microsoft.com/office/drawing/2014/main" id="{23A963E3-E563-8243-8CD5-AD41B731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AutoShape 51">
                <a:extLst>
                  <a:ext uri="{FF2B5EF4-FFF2-40B4-BE49-F238E27FC236}">
                    <a16:creationId xmlns:a16="http://schemas.microsoft.com/office/drawing/2014/main" id="{3CDFE710-0763-8B45-AFC8-16BE12CA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DFF03B02-CD58-954F-8277-362C27F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53">
              <a:extLst>
                <a:ext uri="{FF2B5EF4-FFF2-40B4-BE49-F238E27FC236}">
                  <a16:creationId xmlns:a16="http://schemas.microsoft.com/office/drawing/2014/main" id="{3E689C5E-F98B-8049-943E-5C1ACD10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54">
                <a:extLst>
                  <a:ext uri="{FF2B5EF4-FFF2-40B4-BE49-F238E27FC236}">
                    <a16:creationId xmlns:a16="http://schemas.microsoft.com/office/drawing/2014/main" id="{6761E2B1-103D-4445-A2AE-88446D26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AutoShape 55">
                <a:extLst>
                  <a:ext uri="{FF2B5EF4-FFF2-40B4-BE49-F238E27FC236}">
                    <a16:creationId xmlns:a16="http://schemas.microsoft.com/office/drawing/2014/main" id="{EAB91C60-8F54-7C41-988D-5BE6CF05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87AAEB8B-15DB-FF40-9AE1-E4AF827B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CC9C0288-5815-DA49-8C3D-91F3048A6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298D6A78-AAD4-6C42-8184-6B5B0ADD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59">
              <a:extLst>
                <a:ext uri="{FF2B5EF4-FFF2-40B4-BE49-F238E27FC236}">
                  <a16:creationId xmlns:a16="http://schemas.microsoft.com/office/drawing/2014/main" id="{2C2ADEA9-27C8-8047-B295-9313B8AB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CAEC79C-34C3-884C-93EA-251A84F7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utoShape 61">
              <a:extLst>
                <a:ext uri="{FF2B5EF4-FFF2-40B4-BE49-F238E27FC236}">
                  <a16:creationId xmlns:a16="http://schemas.microsoft.com/office/drawing/2014/main" id="{36B22FB8-29CC-B041-B349-ADB1A1CF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AutoShape 62">
              <a:extLst>
                <a:ext uri="{FF2B5EF4-FFF2-40B4-BE49-F238E27FC236}">
                  <a16:creationId xmlns:a16="http://schemas.microsoft.com/office/drawing/2014/main" id="{A568E896-D157-6749-8B5C-38036DCD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63">
              <a:extLst>
                <a:ext uri="{FF2B5EF4-FFF2-40B4-BE49-F238E27FC236}">
                  <a16:creationId xmlns:a16="http://schemas.microsoft.com/office/drawing/2014/main" id="{76E67DE4-8580-984E-96DB-32AA41DD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Oval 64">
              <a:extLst>
                <a:ext uri="{FF2B5EF4-FFF2-40B4-BE49-F238E27FC236}">
                  <a16:creationId xmlns:a16="http://schemas.microsoft.com/office/drawing/2014/main" id="{B85D964A-BC7F-0243-8B3C-55498AEB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7" name="Oval 65">
              <a:extLst>
                <a:ext uri="{FF2B5EF4-FFF2-40B4-BE49-F238E27FC236}">
                  <a16:creationId xmlns:a16="http://schemas.microsoft.com/office/drawing/2014/main" id="{1023622E-7290-DB4F-BDFC-4AE5806C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C404F913-10F9-264F-B4B2-2C47E82E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CED85610-CD29-5E4F-BB21-F275B7666450}"/>
              </a:ext>
            </a:extLst>
          </p:cNvPr>
          <p:cNvGrpSpPr>
            <a:grpSpLocks/>
          </p:cNvGrpSpPr>
          <p:nvPr/>
        </p:nvGrpSpPr>
        <p:grpSpPr bwMode="auto">
          <a:xfrm>
            <a:off x="7841666" y="1346443"/>
            <a:ext cx="742950" cy="742950"/>
            <a:chOff x="-44" y="1473"/>
            <a:chExt cx="981" cy="1105"/>
          </a:xfrm>
        </p:grpSpPr>
        <p:pic>
          <p:nvPicPr>
            <p:cNvPr id="98" name="Picture 68" descr="desktop_computer_stylized_medium">
              <a:extLst>
                <a:ext uri="{FF2B5EF4-FFF2-40B4-BE49-F238E27FC236}">
                  <a16:creationId xmlns:a16="http://schemas.microsoft.com/office/drawing/2014/main" id="{1830ACA4-0FBE-1142-BE23-D05178A5F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E76D0C82-A009-EE46-B2AF-9D042C9D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3">
            <a:extLst>
              <a:ext uri="{FF2B5EF4-FFF2-40B4-BE49-F238E27FC236}">
                <a16:creationId xmlns:a16="http://schemas.microsoft.com/office/drawing/2014/main" id="{17F245AD-D1C8-1047-B190-F3B9F38A51DA}"/>
              </a:ext>
            </a:extLst>
          </p:cNvPr>
          <p:cNvGrpSpPr>
            <a:grpSpLocks/>
          </p:cNvGrpSpPr>
          <p:nvPr/>
        </p:nvGrpSpPr>
        <p:grpSpPr bwMode="auto">
          <a:xfrm>
            <a:off x="3761300" y="3384960"/>
            <a:ext cx="1931987" cy="930275"/>
            <a:chOff x="827" y="2027"/>
            <a:chExt cx="1217" cy="586"/>
          </a:xfrm>
        </p:grpSpPr>
        <p:sp>
          <p:nvSpPr>
            <p:cNvPr id="101" name="Text Box 4">
              <a:extLst>
                <a:ext uri="{FF2B5EF4-FFF2-40B4-BE49-F238E27FC236}">
                  <a16:creationId xmlns:a16="http://schemas.microsoft.com/office/drawing/2014/main" id="{96ECA07F-984C-9640-8279-02E0C42A5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wait for incoming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request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5">
              <a:extLst>
                <a:ext uri="{FF2B5EF4-FFF2-40B4-BE49-F238E27FC236}">
                  <a16:creationId xmlns:a16="http://schemas.microsoft.com/office/drawing/2014/main" id="{3EED45EC-0C3C-CD4F-8B77-F31CC4D8B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2283"/>
              <a:ext cx="12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 =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serverSocket.accept()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3" name="Group 6">
            <a:extLst>
              <a:ext uri="{FF2B5EF4-FFF2-40B4-BE49-F238E27FC236}">
                <a16:creationId xmlns:a16="http://schemas.microsoft.com/office/drawing/2014/main" id="{942F4A59-7245-424D-B343-8B3AE10F149D}"/>
              </a:ext>
            </a:extLst>
          </p:cNvPr>
          <p:cNvGrpSpPr>
            <a:grpSpLocks/>
          </p:cNvGrpSpPr>
          <p:nvPr/>
        </p:nvGrpSpPr>
        <p:grpSpPr bwMode="auto">
          <a:xfrm>
            <a:off x="3742250" y="2145123"/>
            <a:ext cx="2357437" cy="1317625"/>
            <a:chOff x="821" y="1246"/>
            <a:chExt cx="1485" cy="830"/>
          </a:xfrm>
        </p:grpSpPr>
        <p:grpSp>
          <p:nvGrpSpPr>
            <p:cNvPr id="104" name="Group 7">
              <a:extLst>
                <a:ext uri="{FF2B5EF4-FFF2-40B4-BE49-F238E27FC236}">
                  <a16:creationId xmlns:a16="http://schemas.microsoft.com/office/drawing/2014/main" id="{26B7DDA9-00F9-674D-BF38-CB98156F7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106" name="Text Box 8">
                <a:extLst>
                  <a:ext uri="{FF2B5EF4-FFF2-40B4-BE49-F238E27FC236}">
                    <a16:creationId xmlns:a16="http://schemas.microsoft.com/office/drawing/2014/main" id="{EB10976F-C234-F04E-BDCB-D23AD8142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" y="1270"/>
                <a:ext cx="1213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create socket,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port=</a:t>
                </a: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  <a:cs typeface="+mn-cs"/>
                  </a:rPr>
                  <a:t>x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, for incoming request: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Text Box 9">
                <a:extLst>
                  <a:ext uri="{FF2B5EF4-FFF2-40B4-BE49-F238E27FC236}">
                    <a16:creationId xmlns:a16="http://schemas.microsoft.com/office/drawing/2014/main" id="{FE1C48C3-1411-C842-B695-AE75246E0D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" y="1662"/>
                <a:ext cx="14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serverSocket = socket()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05" name="Line 10">
              <a:extLst>
                <a:ext uri="{FF2B5EF4-FFF2-40B4-BE49-F238E27FC236}">
                  <a16:creationId xmlns:a16="http://schemas.microsoft.com/office/drawing/2014/main" id="{EFE8B30D-7531-1F4B-8F1D-2889E2918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1">
            <a:extLst>
              <a:ext uri="{FF2B5EF4-FFF2-40B4-BE49-F238E27FC236}">
                <a16:creationId xmlns:a16="http://schemas.microsoft.com/office/drawing/2014/main" id="{ACBB7887-7AB9-1344-A0D2-33A736B32882}"/>
              </a:ext>
            </a:extLst>
          </p:cNvPr>
          <p:cNvGrpSpPr>
            <a:grpSpLocks/>
          </p:cNvGrpSpPr>
          <p:nvPr/>
        </p:nvGrpSpPr>
        <p:grpSpPr bwMode="auto">
          <a:xfrm>
            <a:off x="7539550" y="3389723"/>
            <a:ext cx="2357437" cy="731837"/>
            <a:chOff x="3333" y="1202"/>
            <a:chExt cx="1485" cy="461"/>
          </a:xfrm>
        </p:grpSpPr>
        <p:sp>
          <p:nvSpPr>
            <p:cNvPr id="109" name="Text Box 12">
              <a:extLst>
                <a:ext uri="{FF2B5EF4-FFF2-40B4-BE49-F238E27FC236}">
                  <a16:creationId xmlns:a16="http://schemas.microsoft.com/office/drawing/2014/main" id="{7C40D8E2-34BB-B14D-99EA-EC4D8E46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202"/>
              <a:ext cx="14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socket,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 to 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hostid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port=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" name="Text Box 13">
              <a:extLst>
                <a:ext uri="{FF2B5EF4-FFF2-40B4-BE49-F238E27FC236}">
                  <a16:creationId xmlns:a16="http://schemas.microsoft.com/office/drawing/2014/main" id="{7AB5735E-62F0-3342-99B5-3AA075145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469"/>
              <a:ext cx="148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clientSocket = socket()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24">
            <a:extLst>
              <a:ext uri="{FF2B5EF4-FFF2-40B4-BE49-F238E27FC236}">
                <a16:creationId xmlns:a16="http://schemas.microsoft.com/office/drawing/2014/main" id="{EE4290C4-C540-4C43-B98B-8DA5381EA7C7}"/>
              </a:ext>
            </a:extLst>
          </p:cNvPr>
          <p:cNvGrpSpPr>
            <a:grpSpLocks/>
          </p:cNvGrpSpPr>
          <p:nvPr/>
        </p:nvGrpSpPr>
        <p:grpSpPr bwMode="auto">
          <a:xfrm>
            <a:off x="5382137" y="4177123"/>
            <a:ext cx="4062413" cy="1371600"/>
            <a:chOff x="1848" y="2526"/>
            <a:chExt cx="2559" cy="864"/>
          </a:xfrm>
        </p:grpSpPr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F96A14E1-46BB-E441-BD29-639D3BF8A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3" name="Group 26">
              <a:extLst>
                <a:ext uri="{FF2B5EF4-FFF2-40B4-BE49-F238E27FC236}">
                  <a16:creationId xmlns:a16="http://schemas.microsoft.com/office/drawing/2014/main" id="{5ED3F8AA-60DC-A346-9E5F-E29F6BA4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526"/>
              <a:ext cx="2559" cy="516"/>
              <a:chOff x="1848" y="2526"/>
              <a:chExt cx="2559" cy="516"/>
            </a:xfrm>
          </p:grpSpPr>
          <p:sp>
            <p:nvSpPr>
              <p:cNvPr id="114" name="Text Box 27">
                <a:extLst>
                  <a:ext uri="{FF2B5EF4-FFF2-40B4-BE49-F238E27FC236}">
                    <a16:creationId xmlns:a16="http://schemas.microsoft.com/office/drawing/2014/main" id="{8F25CD2B-A067-E44F-BD6A-549F5C3DB5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" y="2673"/>
                <a:ext cx="10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send request using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Line 28">
                <a:extLst>
                  <a:ext uri="{FF2B5EF4-FFF2-40B4-BE49-F238E27FC236}">
                    <a16:creationId xmlns:a16="http://schemas.microsoft.com/office/drawing/2014/main" id="{AD461D4B-E47B-A345-9632-F935FCFBB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Line 29">
                <a:extLst>
                  <a:ext uri="{FF2B5EF4-FFF2-40B4-BE49-F238E27FC236}">
                    <a16:creationId xmlns:a16="http://schemas.microsoft.com/office/drawing/2014/main" id="{A6330BBE-6EEE-7E44-A9AE-95D14BB59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" name="Group 30">
            <a:extLst>
              <a:ext uri="{FF2B5EF4-FFF2-40B4-BE49-F238E27FC236}">
                <a16:creationId xmlns:a16="http://schemas.microsoft.com/office/drawing/2014/main" id="{C2C60A7C-9F85-CC40-A5F2-4EA4B69999A4}"/>
              </a:ext>
            </a:extLst>
          </p:cNvPr>
          <p:cNvGrpSpPr>
            <a:grpSpLocks/>
          </p:cNvGrpSpPr>
          <p:nvPr/>
        </p:nvGrpSpPr>
        <p:grpSpPr bwMode="auto">
          <a:xfrm>
            <a:off x="3751775" y="4272373"/>
            <a:ext cx="4097337" cy="1490662"/>
            <a:chOff x="821" y="2586"/>
            <a:chExt cx="2581" cy="939"/>
          </a:xfrm>
        </p:grpSpPr>
        <p:sp>
          <p:nvSpPr>
            <p:cNvPr id="118" name="Text Box 31">
              <a:extLst>
                <a:ext uri="{FF2B5EF4-FFF2-40B4-BE49-F238E27FC236}">
                  <a16:creationId xmlns:a16="http://schemas.microsoft.com/office/drawing/2014/main" id="{9B1FDBB8-2D0E-0148-926C-35E78571D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2787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request from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9" name="Text Box 32">
              <a:extLst>
                <a:ext uri="{FF2B5EF4-FFF2-40B4-BE49-F238E27FC236}">
                  <a16:creationId xmlns:a16="http://schemas.microsoft.com/office/drawing/2014/main" id="{E067E97F-BD76-CA4D-8001-FDBBB19C2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" y="3195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write reply to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Line 33">
              <a:extLst>
                <a:ext uri="{FF2B5EF4-FFF2-40B4-BE49-F238E27FC236}">
                  <a16:creationId xmlns:a16="http://schemas.microsoft.com/office/drawing/2014/main" id="{B80CAF82-B68A-6743-9CBF-29BD4450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34">
              <a:extLst>
                <a:ext uri="{FF2B5EF4-FFF2-40B4-BE49-F238E27FC236}">
                  <a16:creationId xmlns:a16="http://schemas.microsoft.com/office/drawing/2014/main" id="{21022D29-A2BF-2F42-AB7D-DD5736B2C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35">
              <a:extLst>
                <a:ext uri="{FF2B5EF4-FFF2-40B4-BE49-F238E27FC236}">
                  <a16:creationId xmlns:a16="http://schemas.microsoft.com/office/drawing/2014/main" id="{82228A3E-396F-244B-822E-ACF1690A6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52">
            <a:extLst>
              <a:ext uri="{FF2B5EF4-FFF2-40B4-BE49-F238E27FC236}">
                <a16:creationId xmlns:a16="http://schemas.microsoft.com/office/drawing/2014/main" id="{DD1A5005-D6A8-DF4C-876E-C0F3D852EBA6}"/>
              </a:ext>
            </a:extLst>
          </p:cNvPr>
          <p:cNvGrpSpPr>
            <a:grpSpLocks/>
          </p:cNvGrpSpPr>
          <p:nvPr/>
        </p:nvGrpSpPr>
        <p:grpSpPr bwMode="auto">
          <a:xfrm>
            <a:off x="5371025" y="3472273"/>
            <a:ext cx="2200275" cy="587375"/>
            <a:chOff x="3043" y="1189"/>
            <a:chExt cx="1386" cy="370"/>
          </a:xfrm>
        </p:grpSpPr>
        <p:sp>
          <p:nvSpPr>
            <p:cNvPr id="124" name="Line 37">
              <a:extLst>
                <a:ext uri="{FF2B5EF4-FFF2-40B4-BE49-F238E27FC236}">
                  <a16:creationId xmlns:a16="http://schemas.microsoft.com/office/drawing/2014/main" id="{81B4F580-1F65-E540-9F46-45075CD5F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Text Box 38">
              <a:extLst>
                <a:ext uri="{FF2B5EF4-FFF2-40B4-BE49-F238E27FC236}">
                  <a16:creationId xmlns:a16="http://schemas.microsoft.com/office/drawing/2014/main" id="{30516E51-0850-1846-9E67-14E9AE0CD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6" y="1189"/>
              <a:ext cx="120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TCP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 setup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6" name="Group 53">
            <a:extLst>
              <a:ext uri="{FF2B5EF4-FFF2-40B4-BE49-F238E27FC236}">
                <a16:creationId xmlns:a16="http://schemas.microsoft.com/office/drawing/2014/main" id="{76CBC147-BDC3-9B41-973C-967836913ABE}"/>
              </a:ext>
            </a:extLst>
          </p:cNvPr>
          <p:cNvGrpSpPr>
            <a:grpSpLocks/>
          </p:cNvGrpSpPr>
          <p:nvPr/>
        </p:nvGrpSpPr>
        <p:grpSpPr bwMode="auto">
          <a:xfrm>
            <a:off x="3702562" y="4620035"/>
            <a:ext cx="5457825" cy="1954213"/>
            <a:chOff x="832" y="2713"/>
            <a:chExt cx="3438" cy="1231"/>
          </a:xfrm>
        </p:grpSpPr>
        <p:sp>
          <p:nvSpPr>
            <p:cNvPr id="127" name="Text Box 15">
              <a:extLst>
                <a:ext uri="{FF2B5EF4-FFF2-40B4-BE49-F238E27FC236}">
                  <a16:creationId xmlns:a16="http://schemas.microsoft.com/office/drawing/2014/main" id="{BD49C61F-B268-184F-AF89-17A24E52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3512"/>
              <a:ext cx="10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close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connectionSocket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6">
              <a:extLst>
                <a:ext uri="{FF2B5EF4-FFF2-40B4-BE49-F238E27FC236}">
                  <a16:creationId xmlns:a16="http://schemas.microsoft.com/office/drawing/2014/main" id="{2835A62D-1D4C-F44E-B258-9FD622CDE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7">
              <a:extLst>
                <a:ext uri="{FF2B5EF4-FFF2-40B4-BE49-F238E27FC236}">
                  <a16:creationId xmlns:a16="http://schemas.microsoft.com/office/drawing/2014/main" id="{196F5095-8EB1-E544-AC83-27077BF9F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713"/>
              <a:ext cx="492" cy="306"/>
            </a:xfrm>
            <a:custGeom>
              <a:avLst/>
              <a:gdLst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0" name="Group 18">
              <a:extLst>
                <a:ext uri="{FF2B5EF4-FFF2-40B4-BE49-F238E27FC236}">
                  <a16:creationId xmlns:a16="http://schemas.microsoft.com/office/drawing/2014/main" id="{F4224D9F-D1DB-8E48-A119-9B3F4C3D1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3" y="3248"/>
              <a:ext cx="877" cy="696"/>
              <a:chOff x="3365" y="3375"/>
              <a:chExt cx="877" cy="696"/>
            </a:xfrm>
          </p:grpSpPr>
          <p:sp>
            <p:nvSpPr>
              <p:cNvPr id="131" name="Text Box 19">
                <a:extLst>
                  <a:ext uri="{FF2B5EF4-FFF2-40B4-BE49-F238E27FC236}">
                    <a16:creationId xmlns:a16="http://schemas.microsoft.com/office/drawing/2014/main" id="{F57939D5-24DF-6642-BEE7-6FF967E1D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5" y="3375"/>
                <a:ext cx="87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read reply from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2" name="Text Box 20">
                <a:extLst>
                  <a:ext uri="{FF2B5EF4-FFF2-40B4-BE49-F238E27FC236}">
                    <a16:creationId xmlns:a16="http://schemas.microsoft.com/office/drawing/2014/main" id="{B8D472E2-53BD-364D-B6B9-D8A6525ED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9" y="3741"/>
                <a:ext cx="7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close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Line 21">
                <a:extLst>
                  <a:ext uri="{FF2B5EF4-FFF2-40B4-BE49-F238E27FC236}">
                    <a16:creationId xmlns:a16="http://schemas.microsoft.com/office/drawing/2014/main" id="{92CB88C5-2A25-EE44-A282-4291659B1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4" name="Slide Number Placeholder 2">
            <a:extLst>
              <a:ext uri="{FF2B5EF4-FFF2-40B4-BE49-F238E27FC236}">
                <a16:creationId xmlns:a16="http://schemas.microsoft.com/office/drawing/2014/main" id="{ED1B064B-3835-7243-A075-A2B6E297B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70A9B-D66A-ED5A-2652-39E85AF28E5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00001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TCP client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2242A8E-B3CB-194E-B2B0-D62D05F9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32" y="2021516"/>
            <a:ext cx="5878982" cy="365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 = '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servername'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 = 12000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 = socket(AF_INET, SOCK_STREAM)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clientSocket.connect((serverName,serverPort))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sentence = input('Input lowercase sentence:')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clientSocket.send(sentence.encode())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modifiedSentence = clientSocket.recv(1024)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 ('From Server:', modifiedSentence.decode())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clientSocket.close()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CB8056E7-3F65-9A48-BB93-0E9B6178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032" y="1538916"/>
            <a:ext cx="270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TCPClient</a:t>
            </a:r>
          </a:p>
        </p:txBody>
      </p:sp>
      <p:grpSp>
        <p:nvGrpSpPr>
          <p:cNvPr id="27" name="Group 47">
            <a:extLst>
              <a:ext uri="{FF2B5EF4-FFF2-40B4-BE49-F238E27FC236}">
                <a16:creationId xmlns:a16="http://schemas.microsoft.com/office/drawing/2014/main" id="{500AF080-AE8D-BA48-B682-89E723677E64}"/>
              </a:ext>
            </a:extLst>
          </p:cNvPr>
          <p:cNvGrpSpPr>
            <a:grpSpLocks/>
          </p:cNvGrpSpPr>
          <p:nvPr/>
        </p:nvGrpSpPr>
        <p:grpSpPr bwMode="auto">
          <a:xfrm>
            <a:off x="1656643" y="3166108"/>
            <a:ext cx="3481226" cy="584775"/>
            <a:chOff x="-792500" y="2796587"/>
            <a:chExt cx="3481672" cy="584044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8564B35A-2400-144A-A554-A0822DEA8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92500" y="2796587"/>
              <a:ext cx="2888177" cy="5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TCP socket for server, remote port 12000</a:t>
              </a:r>
            </a:p>
          </p:txBody>
        </p:sp>
        <p:cxnSp>
          <p:nvCxnSpPr>
            <p:cNvPr id="29" name="Straight Connector 32">
              <a:extLst>
                <a:ext uri="{FF2B5EF4-FFF2-40B4-BE49-F238E27FC236}">
                  <a16:creationId xmlns:a16="http://schemas.microsoft.com/office/drawing/2014/main" id="{729CE148-4BC3-9844-81FA-3A670DB40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1643" y="2959715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4C8C54F-60CE-974F-8DEC-48BF9D4D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541" y="2993923"/>
            <a:ext cx="2133599" cy="589517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" name="Group 47">
            <a:extLst>
              <a:ext uri="{FF2B5EF4-FFF2-40B4-BE49-F238E27FC236}">
                <a16:creationId xmlns:a16="http://schemas.microsoft.com/office/drawing/2014/main" id="{E21D3C68-B8EF-A444-80F9-31E682114E08}"/>
              </a:ext>
            </a:extLst>
          </p:cNvPr>
          <p:cNvGrpSpPr>
            <a:grpSpLocks/>
          </p:cNvGrpSpPr>
          <p:nvPr/>
        </p:nvGrpSpPr>
        <p:grpSpPr bwMode="auto">
          <a:xfrm>
            <a:off x="970933" y="4616284"/>
            <a:ext cx="4182811" cy="338554"/>
            <a:chOff x="-1495096" y="3006031"/>
            <a:chExt cx="4184250" cy="33770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54A49-A84C-F34C-9198-710668B58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95096" y="3006031"/>
              <a:ext cx="3779615" cy="337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 need to attach server name, port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33589B-C5F2-A648-B005-02E951C7EF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1625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8EE22D5-1E7E-E545-A607-D85E87E6C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B8A40-56D4-9DD2-AF0E-9F099B943017}"/>
              </a:ext>
            </a:extLst>
          </p:cNvPr>
          <p:cNvSpPr txBox="1"/>
          <p:nvPr/>
        </p:nvSpPr>
        <p:spPr>
          <a:xfrm>
            <a:off x="589926" y="6443089"/>
            <a:ext cx="325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this code update (2023) to Python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91010-C9D7-8A75-333E-224833A5682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515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TCP server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950741E-8292-7E41-84C1-46A070CA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60" y="1922450"/>
            <a:ext cx="626966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from socket import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 = 12000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serverSocket.bind(('',serverPort))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serverSocket.listen(1)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print('The server is ready to receive')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connectionSocket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addr = serverSocket.accept()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sentence = connectionSocket.recv(1024).decode()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capitalizedSentence = sentence.upper()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connectionSocket.send(capitalizedSentence.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                      encode())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connectionSocket.close()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11EF17F-3D4A-0B47-8BA1-C2C10358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60" y="1439850"/>
            <a:ext cx="282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TCPServer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E11A28B-1D9C-5D4D-9B45-8F8462E7E906}"/>
              </a:ext>
            </a:extLst>
          </p:cNvPr>
          <p:cNvGrpSpPr>
            <a:grpSpLocks/>
          </p:cNvGrpSpPr>
          <p:nvPr/>
        </p:nvGrpSpPr>
        <p:grpSpPr bwMode="auto">
          <a:xfrm>
            <a:off x="1724351" y="2556715"/>
            <a:ext cx="3374285" cy="338554"/>
            <a:chOff x="-749058" y="2414108"/>
            <a:chExt cx="3374330" cy="338257"/>
          </a:xfrm>
        </p:grpSpPr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BE7B84C0-FF81-284C-B893-87D2A5F77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49058" y="2414108"/>
              <a:ext cx="3062331" cy="33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TCP welcoming socket</a:t>
              </a:r>
            </a:p>
          </p:txBody>
        </p:sp>
        <p:cxnSp>
          <p:nvCxnSpPr>
            <p:cNvPr id="17" name="Straight Connector 32">
              <a:extLst>
                <a:ext uri="{FF2B5EF4-FFF2-40B4-BE49-F238E27FC236}">
                  <a16:creationId xmlns:a16="http://schemas.microsoft.com/office/drawing/2014/main" id="{9AC227D5-ACE3-9D45-9809-D827F0E36A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6730" y="2597150"/>
              <a:ext cx="48854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AAA7E9C-BFC7-834D-AA16-2DA4A476CDA2}"/>
              </a:ext>
            </a:extLst>
          </p:cNvPr>
          <p:cNvGrpSpPr>
            <a:grpSpLocks/>
          </p:cNvGrpSpPr>
          <p:nvPr/>
        </p:nvGrpSpPr>
        <p:grpSpPr bwMode="auto">
          <a:xfrm>
            <a:off x="2080634" y="3063061"/>
            <a:ext cx="3036870" cy="584775"/>
            <a:chOff x="-1667664" y="2908339"/>
            <a:chExt cx="4371910" cy="584044"/>
          </a:xfrm>
        </p:grpSpPr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DDD9E670-279E-624F-9241-0F4EB31CF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7664" y="2908339"/>
              <a:ext cx="4139198" cy="5840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 begins listening for  incoming TCP requests</a:t>
              </a:r>
            </a:p>
          </p:txBody>
        </p:sp>
        <p:cxnSp>
          <p:nvCxnSpPr>
            <p:cNvPr id="20" name="Straight Connector 30">
              <a:extLst>
                <a:ext uri="{FF2B5EF4-FFF2-40B4-BE49-F238E27FC236}">
                  <a16:creationId xmlns:a16="http://schemas.microsoft.com/office/drawing/2014/main" id="{24B55155-A531-764D-80EA-161809A28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7825" y="3217286"/>
              <a:ext cx="73642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4E398AB3-CA85-1246-9B45-0A62FCD962C1}"/>
              </a:ext>
            </a:extLst>
          </p:cNvPr>
          <p:cNvGrpSpPr>
            <a:grpSpLocks/>
          </p:cNvGrpSpPr>
          <p:nvPr/>
        </p:nvGrpSpPr>
        <p:grpSpPr bwMode="auto">
          <a:xfrm>
            <a:off x="3328500" y="3824136"/>
            <a:ext cx="1858624" cy="297517"/>
            <a:chOff x="905004" y="3819988"/>
            <a:chExt cx="1859872" cy="298292"/>
          </a:xfrm>
        </p:grpSpPr>
        <p:sp>
          <p:nvSpPr>
            <p:cNvPr id="22" name="TextBox 34">
              <a:extLst>
                <a:ext uri="{FF2B5EF4-FFF2-40B4-BE49-F238E27FC236}">
                  <a16:creationId xmlns:a16="http://schemas.microsoft.com/office/drawing/2014/main" id="{94C20932-E37A-A347-85B8-6A71FAB66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004" y="3819988"/>
              <a:ext cx="1859872" cy="29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loop forever</a:t>
              </a:r>
            </a:p>
          </p:txBody>
        </p:sp>
        <p:cxnSp>
          <p:nvCxnSpPr>
            <p:cNvPr id="23" name="Straight Connector 35">
              <a:extLst>
                <a:ext uri="{FF2B5EF4-FFF2-40B4-BE49-F238E27FC236}">
                  <a16:creationId xmlns:a16="http://schemas.microsoft.com/office/drawing/2014/main" id="{FAC42719-5F1D-0749-8621-F7DF2A166C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87464" y="3964782"/>
              <a:ext cx="52319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17">
            <a:extLst>
              <a:ext uri="{FF2B5EF4-FFF2-40B4-BE49-F238E27FC236}">
                <a16:creationId xmlns:a16="http://schemas.microsoft.com/office/drawing/2014/main" id="{F3B50B89-48C8-7E48-8FDE-4D6D8A826B11}"/>
              </a:ext>
            </a:extLst>
          </p:cNvPr>
          <p:cNvGrpSpPr>
            <a:grpSpLocks/>
          </p:cNvGrpSpPr>
          <p:nvPr/>
        </p:nvGrpSpPr>
        <p:grpSpPr bwMode="auto">
          <a:xfrm>
            <a:off x="906051" y="4140995"/>
            <a:ext cx="4273089" cy="502702"/>
            <a:chOff x="-812680" y="4044670"/>
            <a:chExt cx="3634217" cy="502843"/>
          </a:xfrm>
        </p:grpSpPr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C7F6449F-1FAC-0144-AA7B-94004903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12680" y="4044670"/>
              <a:ext cx="3634217" cy="50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 waits on accept() for incoming requests, new socket created on return</a:t>
              </a:r>
            </a:p>
          </p:txBody>
        </p:sp>
        <p:cxnSp>
          <p:nvCxnSpPr>
            <p:cNvPr id="35" name="Straight Connector 39">
              <a:extLst>
                <a:ext uri="{FF2B5EF4-FFF2-40B4-BE49-F238E27FC236}">
                  <a16:creationId xmlns:a16="http://schemas.microsoft.com/office/drawing/2014/main" id="{1E61EC2C-2AF0-BD40-B849-E841D4D3D3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7575" y="4188416"/>
              <a:ext cx="435213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2B25A781-3C5A-4345-B1BA-DEACB59F98D7}"/>
              </a:ext>
            </a:extLst>
          </p:cNvPr>
          <p:cNvGrpSpPr>
            <a:grpSpLocks/>
          </p:cNvGrpSpPr>
          <p:nvPr/>
        </p:nvGrpSpPr>
        <p:grpSpPr bwMode="auto">
          <a:xfrm>
            <a:off x="1951002" y="4771416"/>
            <a:ext cx="3154397" cy="584775"/>
            <a:chOff x="-463314" y="4140337"/>
            <a:chExt cx="3153124" cy="585085"/>
          </a:xfrm>
        </p:grpSpPr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A4995AED-D7BB-0A43-8C79-4CAECC669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63314" y="4140337"/>
              <a:ext cx="2746043" cy="58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bytes from socket (but not address as in UDP)</a:t>
              </a:r>
            </a:p>
          </p:txBody>
        </p:sp>
        <p:cxnSp>
          <p:nvCxnSpPr>
            <p:cNvPr id="38" name="Straight Connector 62">
              <a:extLst>
                <a:ext uri="{FF2B5EF4-FFF2-40B4-BE49-F238E27FC236}">
                  <a16:creationId xmlns:a16="http://schemas.microsoft.com/office/drawing/2014/main" id="{39CA9B6C-408E-C74F-BCDD-01EC8665E7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94710" y="4288764"/>
              <a:ext cx="49510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2EF79CA3-2450-FB47-A075-DE884877B7F1}"/>
              </a:ext>
            </a:extLst>
          </p:cNvPr>
          <p:cNvGrpSpPr>
            <a:grpSpLocks/>
          </p:cNvGrpSpPr>
          <p:nvPr/>
        </p:nvGrpSpPr>
        <p:grpSpPr bwMode="auto">
          <a:xfrm>
            <a:off x="1026276" y="5902558"/>
            <a:ext cx="4079124" cy="584775"/>
            <a:chOff x="-1411416" y="4686923"/>
            <a:chExt cx="4079374" cy="585153"/>
          </a:xfrm>
        </p:grpSpPr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4729B12D-4BE5-7649-A39B-A6852941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1416" y="4686923"/>
              <a:ext cx="3902071" cy="5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close connection to this client (but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welcoming socket)</a:t>
              </a:r>
            </a:p>
          </p:txBody>
        </p:sp>
        <p:cxnSp>
          <p:nvCxnSpPr>
            <p:cNvPr id="41" name="Straight Connector 33">
              <a:extLst>
                <a:ext uri="{FF2B5EF4-FFF2-40B4-BE49-F238E27FC236}">
                  <a16:creationId xmlns:a16="http://schemas.microsoft.com/office/drawing/2014/main" id="{445EB81E-B12F-454D-80B8-5484BE29F5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72628" y="4843734"/>
              <a:ext cx="49533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BD18514-E668-5544-8BF7-53F711E4F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920B5-7A1E-85CA-515F-41A5A4755525}"/>
              </a:ext>
            </a:extLst>
          </p:cNvPr>
          <p:cNvSpPr txBox="1"/>
          <p:nvPr/>
        </p:nvSpPr>
        <p:spPr>
          <a:xfrm>
            <a:off x="589926" y="6443089"/>
            <a:ext cx="325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this code update (2023) to Python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E7B1B-1EBE-6FEF-1868-B0AF03BE484A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533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Chapter 2: Summary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130235C8-CBF2-BC40-8C2F-CC9AFE9799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2094161"/>
            <a:ext cx="5710084" cy="4194034"/>
          </a:xfrm>
        </p:spPr>
        <p:txBody>
          <a:bodyPr>
            <a:normAutofit/>
          </a:bodyPr>
          <a:lstStyle/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application architectures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client-server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P2P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application service requirements:</a:t>
            </a:r>
          </a:p>
          <a:p>
            <a:pPr marL="682625" lvl="1" indent="-228600">
              <a:buFont typeface="Arial"/>
              <a:buChar char="•"/>
              <a:defRPr/>
            </a:pPr>
            <a:r>
              <a:rPr lang="en-US" dirty="0"/>
              <a:t>reliability, bandwidth, delay</a:t>
            </a:r>
          </a:p>
          <a:p>
            <a:pPr marL="287338" indent="-287338">
              <a:buFont typeface="Wingdings" charset="2"/>
              <a:buChar char="§"/>
              <a:defRPr/>
            </a:pPr>
            <a:r>
              <a:rPr lang="en-US" dirty="0"/>
              <a:t>Internet transport service model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connection-oriented, reliable: TCP</a:t>
            </a:r>
          </a:p>
          <a:p>
            <a:pPr marL="681038" lvl="1" indent="-223838">
              <a:buFont typeface="Arial"/>
              <a:buChar char="•"/>
              <a:defRPr/>
            </a:pPr>
            <a:r>
              <a:rPr lang="en-US" dirty="0"/>
              <a:t>unreliable, datagrams: UDP</a:t>
            </a:r>
            <a:endParaRPr lang="en-US" sz="20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228601A5-E42C-D440-B994-5748EBF18265}"/>
              </a:ext>
            </a:extLst>
          </p:cNvPr>
          <p:cNvSpPr txBox="1">
            <a:spLocks noChangeArrowheads="1"/>
          </p:cNvSpPr>
          <p:nvPr/>
        </p:nvSpPr>
        <p:spPr>
          <a:xfrm>
            <a:off x="704849" y="1392072"/>
            <a:ext cx="10208957" cy="6762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our study of network application layer is now complete!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64F252F4-9047-6D40-8B28-18D2E553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06" y="2054984"/>
            <a:ext cx="465281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specific protocols: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HTTP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SMTP, IMAP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DNS</a:t>
            </a:r>
          </a:p>
          <a:p>
            <a:pPr marL="68103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P2P: BitTorrent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video streaming, CDNs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socket programming: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ZapfDingbat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   TCP, UDP sockets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FBD60C3-995D-4948-A95F-E9B0A2239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0195C-07A8-B281-1835-92CFC29EBBC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0584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Chapter 2: Summary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228601A5-E42C-D440-B994-5748EBF18265}"/>
              </a:ext>
            </a:extLst>
          </p:cNvPr>
          <p:cNvSpPr txBox="1">
            <a:spLocks noChangeArrowheads="1"/>
          </p:cNvSpPr>
          <p:nvPr/>
        </p:nvSpPr>
        <p:spPr>
          <a:xfrm>
            <a:off x="704849" y="1392072"/>
            <a:ext cx="10208957" cy="6762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Most importantly: learned about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protocols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B1E62A-5D04-3E42-88B2-20CD0FBD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9589"/>
            <a:ext cx="5695335" cy="4351338"/>
          </a:xfrm>
        </p:spPr>
        <p:txBody>
          <a:bodyPr>
            <a:normAutofit/>
          </a:bodyPr>
          <a:lstStyle/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typical request/reply message exchange: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client requests info or service</a:t>
            </a:r>
          </a:p>
          <a:p>
            <a:pPr marL="681038" lvl="1" indent="-223838"/>
            <a:r>
              <a:rPr lang="en-US" altLang="en-US" dirty="0">
                <a:ea typeface="ＭＳ Ｐゴシック" panose="020B0600070205080204" pitchFamily="34" charset="-128"/>
              </a:rPr>
              <a:t>server responds with data, status code</a:t>
            </a:r>
          </a:p>
          <a:p>
            <a:pPr marL="287338" indent="-287338"/>
            <a:r>
              <a:rPr lang="en-US" altLang="en-US" dirty="0">
                <a:ea typeface="ＭＳ Ｐゴシック" panose="020B0600070205080204" pitchFamily="34" charset="-128"/>
              </a:rPr>
              <a:t>message formats: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headers</a:t>
            </a:r>
            <a:r>
              <a:rPr lang="en-US" altLang="en-US" dirty="0">
                <a:ea typeface="ＭＳ Ｐゴシック" panose="020B0600070205080204" pitchFamily="34" charset="-128"/>
              </a:rPr>
              <a:t>: fields giving info about data</a:t>
            </a:r>
          </a:p>
          <a:p>
            <a:pPr marL="681038" lvl="1" indent="-223838"/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data: </a:t>
            </a:r>
            <a:r>
              <a:rPr lang="en-US" altLang="en-US" dirty="0">
                <a:ea typeface="ＭＳ Ｐゴシック" panose="020B0600070205080204" pitchFamily="34" charset="-128"/>
              </a:rPr>
              <a:t>info(payload)  being communicated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9AD5240-FBC2-9D46-B622-22B9C356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343" y="2015039"/>
            <a:ext cx="465480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important themes: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centralized vs. decentralized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stateless vs. stateful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scalability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 vs. unreliable message transfer </a:t>
            </a:r>
          </a:p>
          <a:p>
            <a:pPr marL="3492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“complexity at network edge”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E0ABB88-CECD-DD4A-8A5D-BE0426218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79634-60CA-07CB-A18F-FF9B7995776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88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6324E8-804D-814E-80CA-306D385C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689"/>
            <a:ext cx="10515600" cy="894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ea typeface="ＭＳ Ｐゴシック" panose="020B0600070205080204" pitchFamily="34" charset="-128"/>
              </a:rPr>
              <a:t>Additional Chapter 2 slides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70194-81F7-ADFC-7634-E7B1FE3A2C17}"/>
              </a:ext>
            </a:extLst>
          </p:cNvPr>
          <p:cNvSpPr txBox="1"/>
          <p:nvPr/>
        </p:nvSpPr>
        <p:spPr>
          <a:xfrm>
            <a:off x="1858782" y="4421036"/>
            <a:ext cx="9773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JFK note: </a:t>
            </a:r>
            <a:r>
              <a:rPr lang="en-US" dirty="0"/>
              <a:t>the timeout slides are important IMHO if one is doing a programming assignment (especially an RDT programming assignment in Chapter 3), since students will need to use timers in their code, and the TRY/EXCEPT is really the easiest way to do this.  I introduce this here in Chapter 2 with the socket programming assignment since it teaches something (how to handle exceptions/timeouts), and lets students learn/practice that before doing the RDT programming assignment, which is harder</a:t>
            </a:r>
          </a:p>
        </p:txBody>
      </p:sp>
    </p:spTree>
    <p:extLst>
      <p:ext uri="{BB962C8B-B14F-4D97-AF65-F5344CB8AC3E}">
        <p14:creationId xmlns:p14="http://schemas.microsoft.com/office/powerpoint/2010/main" val="395037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59B0-E780-89C7-3054-E1B616C4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5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Execute a block of code, and handle “exceptions” that may occur when executing that block of code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1B03A0-6528-D029-4F8B-6FEAC62C3554}"/>
              </a:ext>
            </a:extLst>
          </p:cNvPr>
          <p:cNvSpPr txBox="1">
            <a:spLocks/>
          </p:cNvSpPr>
          <p:nvPr/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j-cs"/>
              </a:rPr>
              <a:t>Python try-except block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34" charset="-128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435F2-1751-7025-EF65-D043D56BE4B1}"/>
              </a:ext>
            </a:extLst>
          </p:cNvPr>
          <p:cNvSpPr txBox="1"/>
          <p:nvPr/>
        </p:nvSpPr>
        <p:spPr>
          <a:xfrm>
            <a:off x="925976" y="2349661"/>
            <a:ext cx="3398559" cy="197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try: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&lt;do something&gt;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 &lt;exception&gt;: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&lt;handle the exception&gt;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52243-8ADA-9FFA-9F74-0AF7D7E8753E}"/>
              </a:ext>
            </a:extLst>
          </p:cNvPr>
          <p:cNvSpPr txBox="1"/>
          <p:nvPr/>
        </p:nvSpPr>
        <p:spPr>
          <a:xfrm>
            <a:off x="4577199" y="2774696"/>
            <a:ext cx="7413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Executing this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code block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cause exception(s) to catch. If an exception is raised, execution  jumps from jumps directly into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 code block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7B4F5-917E-0946-A3DF-205D4A9DBDD9}"/>
              </a:ext>
            </a:extLst>
          </p:cNvPr>
          <p:cNvSpPr txBox="1"/>
          <p:nvPr/>
        </p:nvSpPr>
        <p:spPr>
          <a:xfrm>
            <a:off x="4667627" y="3752520"/>
            <a:ext cx="7413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except code block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only executed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&lt;exception&gt;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occurred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code block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(note: except block is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 try block)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C3DDE57-B4DE-9F2E-58B4-CC9FCED7492B}"/>
              </a:ext>
            </a:extLst>
          </p:cNvPr>
          <p:cNvSpPr/>
          <p:nvPr/>
        </p:nvSpPr>
        <p:spPr>
          <a:xfrm>
            <a:off x="4488128" y="3803680"/>
            <a:ext cx="300942" cy="5440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34B7FAC-F650-A2F9-77D4-B96B6C917DDE}"/>
              </a:ext>
            </a:extLst>
          </p:cNvPr>
          <p:cNvSpPr/>
          <p:nvPr/>
        </p:nvSpPr>
        <p:spPr>
          <a:xfrm>
            <a:off x="4412303" y="2825856"/>
            <a:ext cx="300942" cy="5440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9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32D6009B-3949-F544-A9DE-CB9BC7D5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DE711DC5-9C34-FB4F-827E-14567B917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6842"/>
            <a:ext cx="1112461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goal: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learn how to build client/server applications that communicate using sockets</a:t>
            </a:r>
            <a:endParaRPr kumimoji="0" lang="en-US" altLang="en-US" sz="3200" b="0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socket: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door between application process and end-end-transport protocol </a:t>
            </a:r>
          </a:p>
        </p:txBody>
      </p:sp>
      <p:sp>
        <p:nvSpPr>
          <p:cNvPr id="117" name="Freeform 66">
            <a:extLst>
              <a:ext uri="{FF2B5EF4-FFF2-40B4-BE49-F238E27FC236}">
                <a16:creationId xmlns:a16="http://schemas.microsoft.com/office/drawing/2014/main" id="{532EF64A-98FA-854C-BC6E-37DCF5442402}"/>
              </a:ext>
            </a:extLst>
          </p:cNvPr>
          <p:cNvSpPr>
            <a:spLocks/>
          </p:cNvSpPr>
          <p:nvPr/>
        </p:nvSpPr>
        <p:spPr bwMode="auto">
          <a:xfrm>
            <a:off x="8379242" y="359823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8" name="Freeform 7">
            <a:extLst>
              <a:ext uri="{FF2B5EF4-FFF2-40B4-BE49-F238E27FC236}">
                <a16:creationId xmlns:a16="http://schemas.microsoft.com/office/drawing/2014/main" id="{0B3FAB7F-D751-694B-8438-BA60B5BE46B5}"/>
              </a:ext>
            </a:extLst>
          </p:cNvPr>
          <p:cNvSpPr>
            <a:spLocks/>
          </p:cNvSpPr>
          <p:nvPr/>
        </p:nvSpPr>
        <p:spPr bwMode="auto">
          <a:xfrm>
            <a:off x="5064542" y="489522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9" name="Text Box 51">
            <a:extLst>
              <a:ext uri="{FF2B5EF4-FFF2-40B4-BE49-F238E27FC236}">
                <a16:creationId xmlns:a16="http://schemas.microsoft.com/office/drawing/2014/main" id="{31F42B0C-9D7E-B148-8731-AA200CC8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692" y="502698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120" name="Line 52">
            <a:extLst>
              <a:ext uri="{FF2B5EF4-FFF2-40B4-BE49-F238E27FC236}">
                <a16:creationId xmlns:a16="http://schemas.microsoft.com/office/drawing/2014/main" id="{4BBAA32D-9FE8-6946-993E-FD9CF5FF2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242" y="5438145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" name="Text Box 53">
            <a:extLst>
              <a:ext uri="{FF2B5EF4-FFF2-40B4-BE49-F238E27FC236}">
                <a16:creationId xmlns:a16="http://schemas.microsoft.com/office/drawing/2014/main" id="{8DD3EB16-70D9-0E41-9219-8BACFD2F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379" y="4663445"/>
            <a:ext cx="1063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by 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" name="Text Box 56">
            <a:extLst>
              <a:ext uri="{FF2B5EF4-FFF2-40B4-BE49-F238E27FC236}">
                <a16:creationId xmlns:a16="http://schemas.microsoft.com/office/drawing/2014/main" id="{DE211F08-2700-6642-9DC3-1997DC8E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2154" y="3763333"/>
            <a:ext cx="1470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controlled by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app developer</a:t>
            </a:r>
          </a:p>
        </p:txBody>
      </p:sp>
      <p:sp>
        <p:nvSpPr>
          <p:cNvPr id="123" name="Freeform 45">
            <a:extLst>
              <a:ext uri="{FF2B5EF4-FFF2-40B4-BE49-F238E27FC236}">
                <a16:creationId xmlns:a16="http://schemas.microsoft.com/office/drawing/2014/main" id="{07B0F571-0623-E94E-AC3A-B1389138AC28}"/>
              </a:ext>
            </a:extLst>
          </p:cNvPr>
          <p:cNvSpPr>
            <a:spLocks/>
          </p:cNvSpPr>
          <p:nvPr/>
        </p:nvSpPr>
        <p:spPr bwMode="auto">
          <a:xfrm>
            <a:off x="2638842" y="366173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4" name="Rectangle 23">
            <a:extLst>
              <a:ext uri="{FF2B5EF4-FFF2-40B4-BE49-F238E27FC236}">
                <a16:creationId xmlns:a16="http://schemas.microsoft.com/office/drawing/2014/main" id="{5F3EC8D2-BC57-284F-B438-D2889E96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117" y="361728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5" name="Rectangle 24">
            <a:extLst>
              <a:ext uri="{FF2B5EF4-FFF2-40B4-BE49-F238E27FC236}">
                <a16:creationId xmlns:a16="http://schemas.microsoft.com/office/drawing/2014/main" id="{48E3F4A8-8297-154C-8417-C2DCBDE2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017" y="3671258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" name="Line 25">
            <a:extLst>
              <a:ext uri="{FF2B5EF4-FFF2-40B4-BE49-F238E27FC236}">
                <a16:creationId xmlns:a16="http://schemas.microsoft.com/office/drawing/2014/main" id="{105AE91D-03CF-5F44-82E5-D8920536B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3542" y="44316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7" name="Text Box 26">
            <a:extLst>
              <a:ext uri="{FF2B5EF4-FFF2-40B4-BE49-F238E27FC236}">
                <a16:creationId xmlns:a16="http://schemas.microsoft.com/office/drawing/2014/main" id="{68C4EA48-A98F-F641-BB8C-5DF3E3907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679" y="44142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28" name="Line 27">
            <a:extLst>
              <a:ext uri="{FF2B5EF4-FFF2-40B4-BE49-F238E27FC236}">
                <a16:creationId xmlns:a16="http://schemas.microsoft.com/office/drawing/2014/main" id="{E85BFD82-4C55-F145-9B37-39406E46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1479" y="475234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Line 28">
            <a:extLst>
              <a:ext uri="{FF2B5EF4-FFF2-40B4-BE49-F238E27FC236}">
                <a16:creationId xmlns:a16="http://schemas.microsoft.com/office/drawing/2014/main" id="{428A6E03-2BA0-6243-85AC-2DD8D7EB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192" y="506190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Line 29">
            <a:extLst>
              <a:ext uri="{FF2B5EF4-FFF2-40B4-BE49-F238E27FC236}">
                <a16:creationId xmlns:a16="http://schemas.microsoft.com/office/drawing/2014/main" id="{80E8C02C-0DBA-6E4F-BBEC-8772FE1F3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192" y="5347658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E521FADF-C422-1E4C-A4EF-0C457D01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604" y="36617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32" name="Text Box 26">
            <a:extLst>
              <a:ext uri="{FF2B5EF4-FFF2-40B4-BE49-F238E27FC236}">
                <a16:creationId xmlns:a16="http://schemas.microsoft.com/office/drawing/2014/main" id="{2BD2A730-1670-1444-BFD6-C3B745F2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154" y="53190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33" name="Text Box 26">
            <a:extLst>
              <a:ext uri="{FF2B5EF4-FFF2-40B4-BE49-F238E27FC236}">
                <a16:creationId xmlns:a16="http://schemas.microsoft.com/office/drawing/2014/main" id="{F1BA5AB6-F404-DF48-BA11-738F64F0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204" y="50333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34" name="Text Box 26">
            <a:extLst>
              <a:ext uri="{FF2B5EF4-FFF2-40B4-BE49-F238E27FC236}">
                <a16:creationId xmlns:a16="http://schemas.microsoft.com/office/drawing/2014/main" id="{E65C1E73-F682-E145-9DAF-B7E55ECC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679" y="47380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35" name="Oval 57">
            <a:extLst>
              <a:ext uri="{FF2B5EF4-FFF2-40B4-BE49-F238E27FC236}">
                <a16:creationId xmlns:a16="http://schemas.microsoft.com/office/drawing/2014/main" id="{64DC0B32-AD14-4F4C-AA5D-A0175C3E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954" y="393637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41" name="Rectangle 23">
            <a:extLst>
              <a:ext uri="{FF2B5EF4-FFF2-40B4-BE49-F238E27FC236}">
                <a16:creationId xmlns:a16="http://schemas.microsoft.com/office/drawing/2014/main" id="{54E0D8CA-A90B-D443-A809-60E5D3C43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479" y="358870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68855CF6-22DF-7942-990A-E44BCC26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379" y="3642683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333B2DFF-19AD-5D41-A13A-CAD8D4D1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5904" y="440309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ABD5AE77-C968-524B-8267-F5F9D07A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042" y="438563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655A70A-1998-F04C-9071-DB527B71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842" y="472377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FFFB9613-6926-D64E-9BCE-95B470FE2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554" y="503333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4AA23EE-17EA-094E-A14C-C35EF1D4E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554" y="5319083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159414D4-A31C-4C4B-AD86-719BE126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67" y="36331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6D188352-EF4C-FE42-8176-6AE1E535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517" y="529050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2E91368D-F47D-2247-9B9B-1AA9BD1A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567" y="500475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CF4D2E62-8AC3-6447-8A4A-38E1546D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042" y="470948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78">
            <a:extLst>
              <a:ext uri="{FF2B5EF4-FFF2-40B4-BE49-F238E27FC236}">
                <a16:creationId xmlns:a16="http://schemas.microsoft.com/office/drawing/2014/main" id="{24268CA0-4017-FA41-A0A9-063CDE36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1317" y="390779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</a:t>
            </a:r>
          </a:p>
        </p:txBody>
      </p:sp>
      <p:sp>
        <p:nvSpPr>
          <p:cNvPr id="158" name="Line 88">
            <a:extLst>
              <a:ext uri="{FF2B5EF4-FFF2-40B4-BE49-F238E27FC236}">
                <a16:creationId xmlns:a16="http://schemas.microsoft.com/office/drawing/2014/main" id="{357D04DF-5A8F-3946-A05F-B134A0815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8592" y="403955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Line 89">
            <a:extLst>
              <a:ext uri="{FF2B5EF4-FFF2-40B4-BE49-F238E27FC236}">
                <a16:creationId xmlns:a16="http://schemas.microsoft.com/office/drawing/2014/main" id="{1F64B7FA-0FDF-AA41-954C-B46F96B69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4017" y="446500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90">
            <a:extLst>
              <a:ext uri="{FF2B5EF4-FFF2-40B4-BE49-F238E27FC236}">
                <a16:creationId xmlns:a16="http://schemas.microsoft.com/office/drawing/2014/main" id="{1C49FAA4-451C-9346-B2A1-9DADDB373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7829" y="496507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F8F39-CC95-5944-86C7-18592B3F79C2}"/>
              </a:ext>
            </a:extLst>
          </p:cNvPr>
          <p:cNvGrpSpPr/>
          <p:nvPr/>
        </p:nvGrpSpPr>
        <p:grpSpPr>
          <a:xfrm>
            <a:off x="3786604" y="3720470"/>
            <a:ext cx="4208463" cy="801688"/>
            <a:chOff x="3786604" y="3720470"/>
            <a:chExt cx="4208463" cy="801688"/>
          </a:xfrm>
        </p:grpSpPr>
        <p:grpSp>
          <p:nvGrpSpPr>
            <p:cNvPr id="136" name="Group 58">
              <a:extLst>
                <a:ext uri="{FF2B5EF4-FFF2-40B4-BE49-F238E27FC236}">
                  <a16:creationId xmlns:a16="http://schemas.microsoft.com/office/drawing/2014/main" id="{E675645C-771D-1C4D-BD09-0A50219A7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604" y="4296733"/>
              <a:ext cx="546100" cy="225425"/>
              <a:chOff x="1287" y="2524"/>
              <a:chExt cx="260" cy="100"/>
            </a:xfrm>
          </p:grpSpPr>
          <p:sp>
            <p:nvSpPr>
              <p:cNvPr id="137" name="Rectangle 59">
                <a:extLst>
                  <a:ext uri="{FF2B5EF4-FFF2-40B4-BE49-F238E27FC236}">
                    <a16:creationId xmlns:a16="http://schemas.microsoft.com/office/drawing/2014/main" id="{4BD7EDAC-534F-D84F-8E24-977FE250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8" name="Rectangle 60">
                <a:extLst>
                  <a:ext uri="{FF2B5EF4-FFF2-40B4-BE49-F238E27FC236}">
                    <a16:creationId xmlns:a16="http://schemas.microsoft.com/office/drawing/2014/main" id="{522C0AA5-89A7-AE45-9EA6-0984C3D36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9" name="Rectangle 61">
                <a:extLst>
                  <a:ext uri="{FF2B5EF4-FFF2-40B4-BE49-F238E27FC236}">
                    <a16:creationId xmlns:a16="http://schemas.microsoft.com/office/drawing/2014/main" id="{E45B888C-A7C7-C04F-96C2-AC5495901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40" name="Rectangle 62">
                <a:extLst>
                  <a:ext uri="{FF2B5EF4-FFF2-40B4-BE49-F238E27FC236}">
                    <a16:creationId xmlns:a16="http://schemas.microsoft.com/office/drawing/2014/main" id="{6D259067-30CA-3A43-B969-2FED80C1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3" name="Group 79">
              <a:extLst>
                <a:ext uri="{FF2B5EF4-FFF2-40B4-BE49-F238E27FC236}">
                  <a16:creationId xmlns:a16="http://schemas.microsoft.com/office/drawing/2014/main" id="{2953A696-2D0B-4946-96FC-8F6534A2F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8967" y="4268158"/>
              <a:ext cx="546100" cy="225425"/>
              <a:chOff x="1287" y="2524"/>
              <a:chExt cx="260" cy="100"/>
            </a:xfrm>
          </p:grpSpPr>
          <p:sp>
            <p:nvSpPr>
              <p:cNvPr id="154" name="Rectangle 80">
                <a:extLst>
                  <a:ext uri="{FF2B5EF4-FFF2-40B4-BE49-F238E27FC236}">
                    <a16:creationId xmlns:a16="http://schemas.microsoft.com/office/drawing/2014/main" id="{313605CC-1AC5-8944-94FF-94268AD80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1">
                <a:extLst>
                  <a:ext uri="{FF2B5EF4-FFF2-40B4-BE49-F238E27FC236}">
                    <a16:creationId xmlns:a16="http://schemas.microsoft.com/office/drawing/2014/main" id="{BAFE64F2-A025-9F4E-99C9-ACC9BFF25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82">
                <a:extLst>
                  <a:ext uri="{FF2B5EF4-FFF2-40B4-BE49-F238E27FC236}">
                    <a16:creationId xmlns:a16="http://schemas.microsoft.com/office/drawing/2014/main" id="{3829DF34-8663-6146-9BA0-7632285CE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83">
                <a:extLst>
                  <a:ext uri="{FF2B5EF4-FFF2-40B4-BE49-F238E27FC236}">
                    <a16:creationId xmlns:a16="http://schemas.microsoft.com/office/drawing/2014/main" id="{D148D136-2E3F-5745-9E50-2A0525F6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1" name="Text Box 56">
              <a:extLst>
                <a:ext uri="{FF2B5EF4-FFF2-40B4-BE49-F238E27FC236}">
                  <a16:creationId xmlns:a16="http://schemas.microsoft.com/office/drawing/2014/main" id="{0AD3AB67-1B7A-DC4C-8CF0-ED4CE6AD6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1729" y="3720470"/>
              <a:ext cx="917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socket</a:t>
              </a:r>
            </a:p>
          </p:txBody>
        </p:sp>
        <p:sp>
          <p:nvSpPr>
            <p:cNvPr id="162" name="Line 92">
              <a:extLst>
                <a:ext uri="{FF2B5EF4-FFF2-40B4-BE49-F238E27FC236}">
                  <a16:creationId xmlns:a16="http://schemas.microsoft.com/office/drawing/2014/main" id="{143E3CCF-902D-1B48-A226-00DCF5BF0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4779" y="3920495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3" name="Line 93">
              <a:extLst>
                <a:ext uri="{FF2B5EF4-FFF2-40B4-BE49-F238E27FC236}">
                  <a16:creationId xmlns:a16="http://schemas.microsoft.com/office/drawing/2014/main" id="{C4134BE9-E71D-0348-B019-E892502C5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59942" y="3909383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4" name="Group 96">
            <a:extLst>
              <a:ext uri="{FF2B5EF4-FFF2-40B4-BE49-F238E27FC236}">
                <a16:creationId xmlns:a16="http://schemas.microsoft.com/office/drawing/2014/main" id="{9A6CA79B-4989-1B42-B637-EB423445684E}"/>
              </a:ext>
            </a:extLst>
          </p:cNvPr>
          <p:cNvGrpSpPr>
            <a:grpSpLocks/>
          </p:cNvGrpSpPr>
          <p:nvPr/>
        </p:nvGrpSpPr>
        <p:grpSpPr bwMode="auto">
          <a:xfrm>
            <a:off x="2214979" y="4974595"/>
            <a:ext cx="719138" cy="773113"/>
            <a:chOff x="-44" y="1473"/>
            <a:chExt cx="981" cy="1105"/>
          </a:xfrm>
        </p:grpSpPr>
        <p:pic>
          <p:nvPicPr>
            <p:cNvPr id="165" name="Picture 97" descr="desktop_computer_stylized_medium">
              <a:extLst>
                <a:ext uri="{FF2B5EF4-FFF2-40B4-BE49-F238E27FC236}">
                  <a16:creationId xmlns:a16="http://schemas.microsoft.com/office/drawing/2014/main" id="{52A0739D-A2B2-9B4C-808E-15A031326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Freeform 98">
              <a:extLst>
                <a:ext uri="{FF2B5EF4-FFF2-40B4-BE49-F238E27FC236}">
                  <a16:creationId xmlns:a16="http://schemas.microsoft.com/office/drawing/2014/main" id="{DA46FEF0-4E21-2249-B7F5-7F6F7B7F0D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7" name="Group 99">
            <a:extLst>
              <a:ext uri="{FF2B5EF4-FFF2-40B4-BE49-F238E27FC236}">
                <a16:creationId xmlns:a16="http://schemas.microsoft.com/office/drawing/2014/main" id="{05F61B1A-C7F7-544F-B009-739C54EFEA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11054" y="5169858"/>
            <a:ext cx="719138" cy="773112"/>
            <a:chOff x="-44" y="1473"/>
            <a:chExt cx="981" cy="1105"/>
          </a:xfrm>
        </p:grpSpPr>
        <p:pic>
          <p:nvPicPr>
            <p:cNvPr id="168" name="Picture 100" descr="desktop_computer_stylized_medium">
              <a:extLst>
                <a:ext uri="{FF2B5EF4-FFF2-40B4-BE49-F238E27FC236}">
                  <a16:creationId xmlns:a16="http://schemas.microsoft.com/office/drawing/2014/main" id="{23181BD9-C2D1-5E4C-A8EE-29F5422B9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101">
              <a:extLst>
                <a:ext uri="{FF2B5EF4-FFF2-40B4-BE49-F238E27FC236}">
                  <a16:creationId xmlns:a16="http://schemas.microsoft.com/office/drawing/2014/main" id="{2BA7DD97-C4EE-0C4B-B331-0E1CF367E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1C5A2542-7006-334B-B956-C24DF5F2D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0D8B2-BC03-7ADB-4D72-379493709C6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0526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616F4545-210A-A74D-A31A-E4339596B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513591"/>
            <a:ext cx="10798277" cy="1742641"/>
          </a:xfrm>
        </p:spPr>
        <p:txBody>
          <a:bodyPr>
            <a:normAutofit/>
          </a:bodyPr>
          <a:lstStyle/>
          <a:p>
            <a:pPr marL="342900" lvl="1" indent="-342900">
              <a:buSzPct val="65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22228B"/>
                </a:solidFill>
                <a:ea typeface="ＭＳ Ｐゴシック" panose="020B0600070205080204" pitchFamily="34" charset="-128"/>
              </a:rPr>
              <a:t>Two socket types for two transport services: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</a:t>
            </a: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unreliable datagram </a:t>
            </a:r>
          </a:p>
          <a:p>
            <a:pPr marL="631825" lvl="1" indent="-457200">
              <a:buSzPct val="100000"/>
              <a:buFont typeface="Wingdings" pitchFamily="2" charset="2"/>
              <a:buChar char="§"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TCP:</a:t>
            </a:r>
            <a:r>
              <a:rPr lang="en-US" altLang="en-US" sz="3200" dirty="0">
                <a:ea typeface="ＭＳ Ｐゴシック" panose="020B0600070205080204" pitchFamily="34" charset="-128"/>
              </a:rPr>
              <a:t> reliable, byte stream-oriented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E8FBE9BD-5125-8341-AC98-0DB0D8C2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60" y="3291529"/>
            <a:ext cx="1079827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Application Example: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client reads a line of characters (data) from its keyboard and sends data to server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server receives the data and converts characters to uppercase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server sends modified data to client</a:t>
            </a:r>
          </a:p>
          <a:p>
            <a:pPr marL="514350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ＭＳ Ｐゴシック" charset="0"/>
              </a:rPr>
              <a:t>client receives modified data and displays line on its screen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86523E8-8571-1B4B-B7F3-5188B316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7A2F6-09FE-5B51-EA38-112DA9ABF8D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7622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333288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Socket programming with UDP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F53D30-07DA-0041-8212-FA74FE4546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14803" y="1318820"/>
            <a:ext cx="6363331" cy="48533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UDP: </a:t>
            </a:r>
            <a:r>
              <a:rPr lang="en-US" altLang="en-US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no “</a:t>
            </a:r>
            <a:r>
              <a:rPr lang="en-US" altLang="ja-JP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connection” between client and server: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no handshaking before sending data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sender explicitly attaches IP destination address and port # to each packet</a:t>
            </a:r>
          </a:p>
          <a:p>
            <a:pPr marL="466725" indent="-292100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receiver extracts sender IP address and port# from received packet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E341AE-C6C9-1C45-BF8F-D552077CBC01}"/>
              </a:ext>
            </a:extLst>
          </p:cNvPr>
          <p:cNvSpPr txBox="1">
            <a:spLocks noChangeArrowheads="1"/>
          </p:cNvSpPr>
          <p:nvPr/>
        </p:nvSpPr>
        <p:spPr>
          <a:xfrm>
            <a:off x="680936" y="4553087"/>
            <a:ext cx="10352496" cy="217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transmitted data may be lost or received out-of-order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 viewpoint:</a:t>
            </a:r>
          </a:p>
          <a:p>
            <a:pPr marL="466725" marR="0" lvl="0" indent="-2921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100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 provides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unreliable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transfer  of groups of bytes (“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datagrams”)  between client and server processes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626431-77B6-C54A-8DC7-1033C90B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0DFD8-BDBA-147D-DD05-080249CD826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980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Client/server socket interaction: UDP</a:t>
            </a: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7F44DCB0-3AAB-534C-89CD-DB913DF09229}"/>
              </a:ext>
            </a:extLst>
          </p:cNvPr>
          <p:cNvGrpSpPr>
            <a:grpSpLocks/>
          </p:cNvGrpSpPr>
          <p:nvPr/>
        </p:nvGrpSpPr>
        <p:grpSpPr bwMode="auto">
          <a:xfrm>
            <a:off x="7008229" y="4140035"/>
            <a:ext cx="2211387" cy="2200275"/>
            <a:chOff x="3485" y="2494"/>
            <a:chExt cx="1393" cy="1386"/>
          </a:xfrm>
        </p:grpSpPr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702C97B7-DA60-0149-85AB-47F1FE0F7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40" name="Text Box 6">
                <a:extLst>
                  <a:ext uri="{FF2B5EF4-FFF2-40B4-BE49-F238E27FC236}">
                    <a16:creationId xmlns:a16="http://schemas.microsoft.com/office/drawing/2014/main" id="{ACD138B3-6FD3-074F-B4D6-833745FCB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9" y="3473"/>
                <a:ext cx="9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close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</a:t>
                </a: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Line 7">
                <a:extLst>
                  <a:ext uri="{FF2B5EF4-FFF2-40B4-BE49-F238E27FC236}">
                    <a16:creationId xmlns:a16="http://schemas.microsoft.com/office/drawing/2014/main" id="{4F1734AF-E8AC-FE4D-A9A8-4AF1B202B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7" y="3335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2" name="Text Box 8">
                <a:extLst>
                  <a:ext uri="{FF2B5EF4-FFF2-40B4-BE49-F238E27FC236}">
                    <a16:creationId xmlns:a16="http://schemas.microsoft.com/office/drawing/2014/main" id="{81054262-2955-D24D-A204-BF36CA6FD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" y="2964"/>
                <a:ext cx="1393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read datagram from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FC178652-3FBA-1743-A65B-D82CC0E63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494"/>
              <a:ext cx="0" cy="52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9FDD06E3-D412-AA43-B8B8-10BB6577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392" y="148097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A67099-9B1F-AF4B-AADB-081B7A2FC10D}"/>
              </a:ext>
            </a:extLst>
          </p:cNvPr>
          <p:cNvGrpSpPr/>
          <p:nvPr/>
        </p:nvGrpSpPr>
        <p:grpSpPr>
          <a:xfrm>
            <a:off x="6878054" y="2115972"/>
            <a:ext cx="4198939" cy="2055813"/>
            <a:chOff x="6878054" y="2115972"/>
            <a:chExt cx="4198939" cy="2055813"/>
          </a:xfrm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798733F7-216A-784C-9688-7517E2CC9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0754" y="2115972"/>
              <a:ext cx="3635376" cy="971550"/>
              <a:chOff x="3241" y="1750"/>
              <a:chExt cx="2290" cy="612"/>
            </a:xfrm>
          </p:grpSpPr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4BB2271A-4FFC-8048-A612-7E12F9F50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" y="1750"/>
                <a:ext cx="1021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create socket: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Text Box 13">
                <a:extLst>
                  <a:ext uri="{FF2B5EF4-FFF2-40B4-BE49-F238E27FC236}">
                    <a16:creationId xmlns:a16="http://schemas.microsoft.com/office/drawing/2014/main" id="{277D84D0-CE11-2846-B401-8AB4D0BF5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" y="1944"/>
                <a:ext cx="2290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clientSocket =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socket(AF_INET,SOCK_DGRAM)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6" name="Text Box 15">
              <a:extLst>
                <a:ext uri="{FF2B5EF4-FFF2-40B4-BE49-F238E27FC236}">
                  <a16:creationId xmlns:a16="http://schemas.microsoft.com/office/drawing/2014/main" id="{97D964F3-BC0D-9344-837B-2B0BF990E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054" y="3247860"/>
              <a:ext cx="4198939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datagram with serverIP address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And port=x; send datagram via</a:t>
              </a:r>
              <a:b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clientSocket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7EC03F56-353B-7E42-A0A2-334C1287E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4967" y="3052597"/>
              <a:ext cx="0" cy="32385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" name="Line 17">
            <a:extLst>
              <a:ext uri="{FF2B5EF4-FFF2-40B4-BE49-F238E27FC236}">
                <a16:creationId xmlns:a16="http://schemas.microsoft.com/office/drawing/2014/main" id="{40634A1C-2FFB-FC4C-80CE-D90FD1922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391" y="3652672"/>
            <a:ext cx="2409826" cy="4000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C819A4BA-113E-964D-96AD-ED683094A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54" y="2335047"/>
            <a:ext cx="246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create socket, port= x: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19">
            <a:extLst>
              <a:ext uri="{FF2B5EF4-FFF2-40B4-BE49-F238E27FC236}">
                <a16:creationId xmlns:a16="http://schemas.microsoft.com/office/drawing/2014/main" id="{E75AC30B-2B60-9B49-9BC6-1121B155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454" y="2630322"/>
            <a:ext cx="3635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 =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socket(AF_INET,SOCK_DGRAM)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20">
            <a:extLst>
              <a:ext uri="{FF2B5EF4-FFF2-40B4-BE49-F238E27FC236}">
                <a16:creationId xmlns:a16="http://schemas.microsoft.com/office/drawing/2014/main" id="{105B53F6-4E11-9B4F-83AD-A12D7B45002E}"/>
              </a:ext>
            </a:extLst>
          </p:cNvPr>
          <p:cNvGrpSpPr>
            <a:grpSpLocks/>
          </p:cNvGrpSpPr>
          <p:nvPr/>
        </p:nvGrpSpPr>
        <p:grpSpPr bwMode="auto">
          <a:xfrm>
            <a:off x="2344154" y="3293897"/>
            <a:ext cx="2211387" cy="1109663"/>
            <a:chOff x="589" y="1982"/>
            <a:chExt cx="1393" cy="699"/>
          </a:xfrm>
        </p:grpSpPr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2DB889B3-B55C-E94B-B323-72AECF17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" y="1982"/>
              <a:ext cx="0" cy="36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22">
              <a:extLst>
                <a:ext uri="{FF2B5EF4-FFF2-40B4-BE49-F238E27FC236}">
                  <a16:creationId xmlns:a16="http://schemas.microsoft.com/office/drawing/2014/main" id="{9FE4B9D3-FE8A-7E4C-8E08-01C28E810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2274"/>
              <a:ext cx="13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datagram from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6" name="Group 23">
            <a:extLst>
              <a:ext uri="{FF2B5EF4-FFF2-40B4-BE49-F238E27FC236}">
                <a16:creationId xmlns:a16="http://schemas.microsoft.com/office/drawing/2014/main" id="{6729A767-0894-134A-B58D-6CE959F3ABBB}"/>
              </a:ext>
            </a:extLst>
          </p:cNvPr>
          <p:cNvGrpSpPr>
            <a:grpSpLocks/>
          </p:cNvGrpSpPr>
          <p:nvPr/>
        </p:nvGrpSpPr>
        <p:grpSpPr bwMode="auto">
          <a:xfrm>
            <a:off x="2607679" y="4405147"/>
            <a:ext cx="4202112" cy="1698625"/>
            <a:chOff x="755" y="2696"/>
            <a:chExt cx="2647" cy="1070"/>
          </a:xfrm>
        </p:grpSpPr>
        <p:sp>
          <p:nvSpPr>
            <p:cNvPr id="57" name="Text Box 24">
              <a:extLst>
                <a:ext uri="{FF2B5EF4-FFF2-40B4-BE49-F238E27FC236}">
                  <a16:creationId xmlns:a16="http://schemas.microsoft.com/office/drawing/2014/main" id="{45FE834E-F5E7-9341-B57D-B054DC6E2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" y="2835"/>
              <a:ext cx="106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write reply to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serverSocket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specifying </a:t>
              </a:r>
              <a:b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</a:b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client address,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port number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Line 25">
              <a:extLst>
                <a:ext uri="{FF2B5EF4-FFF2-40B4-BE49-F238E27FC236}">
                  <a16:creationId xmlns:a16="http://schemas.microsoft.com/office/drawing/2014/main" id="{77A2D0F4-2C33-7B48-B528-6DAF87636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" y="2696"/>
              <a:ext cx="0" cy="1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" name="Line 26">
              <a:extLst>
                <a:ext uri="{FF2B5EF4-FFF2-40B4-BE49-F238E27FC236}">
                  <a16:creationId xmlns:a16="http://schemas.microsoft.com/office/drawing/2014/main" id="{77CA0ACB-6768-D649-A01B-D103D4E2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" name="Text Box 22">
            <a:extLst>
              <a:ext uri="{FF2B5EF4-FFF2-40B4-BE49-F238E27FC236}">
                <a16:creationId xmlns:a16="http://schemas.microsoft.com/office/drawing/2014/main" id="{BA5A099E-C76D-334B-B273-AED0342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95" y="1465007"/>
            <a:ext cx="3286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(running on serverIP)</a:t>
            </a:r>
          </a:p>
        </p:txBody>
      </p:sp>
      <p:sp>
        <p:nvSpPr>
          <p:cNvPr id="61" name="Text Box 23">
            <a:extLst>
              <a:ext uri="{FF2B5EF4-FFF2-40B4-BE49-F238E27FC236}">
                <a16:creationId xmlns:a16="http://schemas.microsoft.com/office/drawing/2014/main" id="{2C0B647E-1C2C-574A-86D4-A8DBF242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313" y="1416392"/>
            <a:ext cx="1101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</a:t>
            </a:r>
          </a:p>
        </p:txBody>
      </p:sp>
      <p:grpSp>
        <p:nvGrpSpPr>
          <p:cNvPr id="64" name="Group 34">
            <a:extLst>
              <a:ext uri="{FF2B5EF4-FFF2-40B4-BE49-F238E27FC236}">
                <a16:creationId xmlns:a16="http://schemas.microsoft.com/office/drawing/2014/main" id="{B18363F5-9DA8-C844-9FF5-8607E23ECAE0}"/>
              </a:ext>
            </a:extLst>
          </p:cNvPr>
          <p:cNvGrpSpPr>
            <a:grpSpLocks/>
          </p:cNvGrpSpPr>
          <p:nvPr/>
        </p:nvGrpSpPr>
        <p:grpSpPr bwMode="auto">
          <a:xfrm>
            <a:off x="1534349" y="1399326"/>
            <a:ext cx="422275" cy="685800"/>
            <a:chOff x="4140" y="429"/>
            <a:chExt cx="1425" cy="2396"/>
          </a:xfrm>
        </p:grpSpPr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0528A8CB-65E5-964D-B654-85E03FD1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36">
              <a:extLst>
                <a:ext uri="{FF2B5EF4-FFF2-40B4-BE49-F238E27FC236}">
                  <a16:creationId xmlns:a16="http://schemas.microsoft.com/office/drawing/2014/main" id="{6E84855E-322D-B04A-A7A9-4DC03372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DE429C7-30A9-C04A-A526-765AC5EA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DF53DCF7-7CCE-A14D-89D6-6AAAE8C1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9">
              <a:extLst>
                <a:ext uri="{FF2B5EF4-FFF2-40B4-BE49-F238E27FC236}">
                  <a16:creationId xmlns:a16="http://schemas.microsoft.com/office/drawing/2014/main" id="{FCF7FE3C-7CB1-1949-80FD-5DEB7C2D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0" name="Group 40">
              <a:extLst>
                <a:ext uri="{FF2B5EF4-FFF2-40B4-BE49-F238E27FC236}">
                  <a16:creationId xmlns:a16="http://schemas.microsoft.com/office/drawing/2014/main" id="{9EA93011-9988-1C46-8FFD-C704F4A48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41">
                <a:extLst>
                  <a:ext uri="{FF2B5EF4-FFF2-40B4-BE49-F238E27FC236}">
                    <a16:creationId xmlns:a16="http://schemas.microsoft.com/office/drawing/2014/main" id="{79ABB3C1-EE56-6F45-9499-45BC80129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AutoShape 42">
                <a:extLst>
                  <a:ext uri="{FF2B5EF4-FFF2-40B4-BE49-F238E27FC236}">
                    <a16:creationId xmlns:a16="http://schemas.microsoft.com/office/drawing/2014/main" id="{3CE416CE-22C1-B44C-A8BC-DD8D49FA1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id="{E9AF4519-635B-C444-AD0B-889732CA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2" name="Group 44">
              <a:extLst>
                <a:ext uri="{FF2B5EF4-FFF2-40B4-BE49-F238E27FC236}">
                  <a16:creationId xmlns:a16="http://schemas.microsoft.com/office/drawing/2014/main" id="{AE3F7048-2B7F-8146-8234-207ED13E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45">
                <a:extLst>
                  <a:ext uri="{FF2B5EF4-FFF2-40B4-BE49-F238E27FC236}">
                    <a16:creationId xmlns:a16="http://schemas.microsoft.com/office/drawing/2014/main" id="{53908CFC-D723-4742-8456-2D30C66E3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AutoShape 46">
                <a:extLst>
                  <a:ext uri="{FF2B5EF4-FFF2-40B4-BE49-F238E27FC236}">
                    <a16:creationId xmlns:a16="http://schemas.microsoft.com/office/drawing/2014/main" id="{3A7947BE-FF10-9D41-9767-56A9F87FC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3" name="Rectangle 47">
              <a:extLst>
                <a:ext uri="{FF2B5EF4-FFF2-40B4-BE49-F238E27FC236}">
                  <a16:creationId xmlns:a16="http://schemas.microsoft.com/office/drawing/2014/main" id="{A116F8BE-CE6D-0046-BBDF-ED91EC563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Rectangle 48">
              <a:extLst>
                <a:ext uri="{FF2B5EF4-FFF2-40B4-BE49-F238E27FC236}">
                  <a16:creationId xmlns:a16="http://schemas.microsoft.com/office/drawing/2014/main" id="{EDDDAA43-84E9-5649-B997-CD32383C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75" name="Group 49">
              <a:extLst>
                <a:ext uri="{FF2B5EF4-FFF2-40B4-BE49-F238E27FC236}">
                  <a16:creationId xmlns:a16="http://schemas.microsoft.com/office/drawing/2014/main" id="{ED22CCB4-0F75-C14E-8FF6-F0FB9D3FC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50">
                <a:extLst>
                  <a:ext uri="{FF2B5EF4-FFF2-40B4-BE49-F238E27FC236}">
                    <a16:creationId xmlns:a16="http://schemas.microsoft.com/office/drawing/2014/main" id="{23A963E3-E563-8243-8CD5-AD41B731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" name="AutoShape 51">
                <a:extLst>
                  <a:ext uri="{FF2B5EF4-FFF2-40B4-BE49-F238E27FC236}">
                    <a16:creationId xmlns:a16="http://schemas.microsoft.com/office/drawing/2014/main" id="{3CDFE710-0763-8B45-AFC8-16BE12CAB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DFF03B02-CD58-954F-8277-362C27F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7" name="Group 53">
              <a:extLst>
                <a:ext uri="{FF2B5EF4-FFF2-40B4-BE49-F238E27FC236}">
                  <a16:creationId xmlns:a16="http://schemas.microsoft.com/office/drawing/2014/main" id="{3E689C5E-F98B-8049-943E-5C1ACD1083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54">
                <a:extLst>
                  <a:ext uri="{FF2B5EF4-FFF2-40B4-BE49-F238E27FC236}">
                    <a16:creationId xmlns:a16="http://schemas.microsoft.com/office/drawing/2014/main" id="{6761E2B1-103D-4445-A2AE-88446D262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0" name="AutoShape 55">
                <a:extLst>
                  <a:ext uri="{FF2B5EF4-FFF2-40B4-BE49-F238E27FC236}">
                    <a16:creationId xmlns:a16="http://schemas.microsoft.com/office/drawing/2014/main" id="{EAB91C60-8F54-7C41-988D-5BE6CF059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8" name="Rectangle 56">
              <a:extLst>
                <a:ext uri="{FF2B5EF4-FFF2-40B4-BE49-F238E27FC236}">
                  <a16:creationId xmlns:a16="http://schemas.microsoft.com/office/drawing/2014/main" id="{87AAEB8B-15DB-FF40-9AE1-E4AF827B8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CC9C0288-5815-DA49-8C3D-91F3048A6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298D6A78-AAD4-6C42-8184-6B5B0ADD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59">
              <a:extLst>
                <a:ext uri="{FF2B5EF4-FFF2-40B4-BE49-F238E27FC236}">
                  <a16:creationId xmlns:a16="http://schemas.microsoft.com/office/drawing/2014/main" id="{2C2ADEA9-27C8-8047-B295-9313B8AB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9CAEC79C-34C3-884C-93EA-251A84F7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utoShape 61">
              <a:extLst>
                <a:ext uri="{FF2B5EF4-FFF2-40B4-BE49-F238E27FC236}">
                  <a16:creationId xmlns:a16="http://schemas.microsoft.com/office/drawing/2014/main" id="{36B22FB8-29CC-B041-B349-ADB1A1CF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AutoShape 62">
              <a:extLst>
                <a:ext uri="{FF2B5EF4-FFF2-40B4-BE49-F238E27FC236}">
                  <a16:creationId xmlns:a16="http://schemas.microsoft.com/office/drawing/2014/main" id="{A568E896-D157-6749-8B5C-38036DCD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Oval 63">
              <a:extLst>
                <a:ext uri="{FF2B5EF4-FFF2-40B4-BE49-F238E27FC236}">
                  <a16:creationId xmlns:a16="http://schemas.microsoft.com/office/drawing/2014/main" id="{76E67DE4-8580-984E-96DB-32AA41DD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Oval 64">
              <a:extLst>
                <a:ext uri="{FF2B5EF4-FFF2-40B4-BE49-F238E27FC236}">
                  <a16:creationId xmlns:a16="http://schemas.microsoft.com/office/drawing/2014/main" id="{B85D964A-BC7F-0243-8B3C-55498AEBC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7" name="Oval 65">
              <a:extLst>
                <a:ext uri="{FF2B5EF4-FFF2-40B4-BE49-F238E27FC236}">
                  <a16:creationId xmlns:a16="http://schemas.microsoft.com/office/drawing/2014/main" id="{1023622E-7290-DB4F-BDFC-4AE5806C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C404F913-10F9-264F-B4B2-2C47E82E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7" name="Group 67">
            <a:extLst>
              <a:ext uri="{FF2B5EF4-FFF2-40B4-BE49-F238E27FC236}">
                <a16:creationId xmlns:a16="http://schemas.microsoft.com/office/drawing/2014/main" id="{CED85610-CD29-5E4F-BB21-F275B7666450}"/>
              </a:ext>
            </a:extLst>
          </p:cNvPr>
          <p:cNvGrpSpPr>
            <a:grpSpLocks/>
          </p:cNvGrpSpPr>
          <p:nvPr/>
        </p:nvGrpSpPr>
        <p:grpSpPr bwMode="auto">
          <a:xfrm>
            <a:off x="7841666" y="1346443"/>
            <a:ext cx="742950" cy="742950"/>
            <a:chOff x="-44" y="1473"/>
            <a:chExt cx="981" cy="1105"/>
          </a:xfrm>
        </p:grpSpPr>
        <p:pic>
          <p:nvPicPr>
            <p:cNvPr id="98" name="Picture 68" descr="desktop_computer_stylized_medium">
              <a:extLst>
                <a:ext uri="{FF2B5EF4-FFF2-40B4-BE49-F238E27FC236}">
                  <a16:creationId xmlns:a16="http://schemas.microsoft.com/office/drawing/2014/main" id="{1830ACA4-0FBE-1142-BE23-D05178A5F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E76D0C82-A009-EE46-B2AF-9D042C9D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Slide Number Placeholder 2">
            <a:extLst>
              <a:ext uri="{FF2B5EF4-FFF2-40B4-BE49-F238E27FC236}">
                <a16:creationId xmlns:a16="http://schemas.microsoft.com/office/drawing/2014/main" id="{AC47B214-54CF-3041-98BF-A73AC365F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262BF-8746-DA22-B9F4-7F0AB164CAD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322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UDP client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Box 1">
            <a:extLst>
              <a:ext uri="{FF2B5EF4-FFF2-40B4-BE49-F238E27FC236}">
                <a16:creationId xmlns:a16="http://schemas.microsoft.com/office/drawing/2014/main" id="{536333E5-2CE2-9346-82C1-DACAC294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044" y="1906313"/>
            <a:ext cx="5889754" cy="42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serverName = 'hostname'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 = 12000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 = socket(AF_INET,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SOCK_DGRAM)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message = input('Input lowercase sentence:')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clientSocket.sendto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(message.encode(),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(serverName, serverPort))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modifiedMessage, serverAddress = 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clientSocket.recvfrom(2048)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print(modifiedMessage.decode())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clientSocket.close()</a:t>
            </a:r>
          </a:p>
        </p:txBody>
      </p:sp>
      <p:sp>
        <p:nvSpPr>
          <p:cNvPr id="101" name="TextBox 2">
            <a:extLst>
              <a:ext uri="{FF2B5EF4-FFF2-40B4-BE49-F238E27FC236}">
                <a16:creationId xmlns:a16="http://schemas.microsoft.com/office/drawing/2014/main" id="{71D41B91-E8C8-6145-A56E-4FC2D52E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423713"/>
            <a:ext cx="2741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UDPClient</a:t>
            </a:r>
          </a:p>
        </p:txBody>
      </p:sp>
      <p:grpSp>
        <p:nvGrpSpPr>
          <p:cNvPr id="102" name="Group 46">
            <a:extLst>
              <a:ext uri="{FF2B5EF4-FFF2-40B4-BE49-F238E27FC236}">
                <a16:creationId xmlns:a16="http://schemas.microsoft.com/office/drawing/2014/main" id="{F406A622-9128-8442-A93C-56AFB56A7A29}"/>
              </a:ext>
            </a:extLst>
          </p:cNvPr>
          <p:cNvGrpSpPr>
            <a:grpSpLocks/>
          </p:cNvGrpSpPr>
          <p:nvPr/>
        </p:nvGrpSpPr>
        <p:grpSpPr bwMode="auto">
          <a:xfrm>
            <a:off x="2456662" y="1963666"/>
            <a:ext cx="3023734" cy="297517"/>
            <a:chOff x="-242132" y="1766968"/>
            <a:chExt cx="3023579" cy="298280"/>
          </a:xfrm>
        </p:grpSpPr>
        <p:sp>
          <p:nvSpPr>
            <p:cNvPr id="103" name="TextBox 3">
              <a:extLst>
                <a:ext uri="{FF2B5EF4-FFF2-40B4-BE49-F238E27FC236}">
                  <a16:creationId xmlns:a16="http://schemas.microsoft.com/office/drawing/2014/main" id="{12DA0434-01DE-E046-B7D5-1EDBB8B2D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2132" y="1766968"/>
              <a:ext cx="3023579" cy="29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include Python’s socket library</a:t>
              </a:r>
            </a:p>
          </p:txBody>
        </p:sp>
        <p:cxnSp>
          <p:nvCxnSpPr>
            <p:cNvPr id="104" name="Straight Connector 10">
              <a:extLst>
                <a:ext uri="{FF2B5EF4-FFF2-40B4-BE49-F238E27FC236}">
                  <a16:creationId xmlns:a16="http://schemas.microsoft.com/office/drawing/2014/main" id="{3C3F6D39-A2A8-4349-A503-867255F17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371" y="1930400"/>
              <a:ext cx="370329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oup 47">
            <a:extLst>
              <a:ext uri="{FF2B5EF4-FFF2-40B4-BE49-F238E27FC236}">
                <a16:creationId xmlns:a16="http://schemas.microsoft.com/office/drawing/2014/main" id="{0A55EB29-DB79-7645-BE78-7EACF4B9A12B}"/>
              </a:ext>
            </a:extLst>
          </p:cNvPr>
          <p:cNvGrpSpPr>
            <a:grpSpLocks/>
          </p:cNvGrpSpPr>
          <p:nvPr/>
        </p:nvGrpSpPr>
        <p:grpSpPr bwMode="auto">
          <a:xfrm>
            <a:off x="3344907" y="2997131"/>
            <a:ext cx="2943680" cy="307777"/>
            <a:chOff x="1211823" y="2904386"/>
            <a:chExt cx="2271818" cy="307392"/>
          </a:xfrm>
        </p:grpSpPr>
        <p:sp>
          <p:nvSpPr>
            <p:cNvPr id="106" name="TextBox 31">
              <a:extLst>
                <a:ext uri="{FF2B5EF4-FFF2-40B4-BE49-F238E27FC236}">
                  <a16:creationId xmlns:a16="http://schemas.microsoft.com/office/drawing/2014/main" id="{75D75C6C-85BB-3C40-92D3-8502CEABF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1823" y="2904386"/>
              <a:ext cx="2271818" cy="3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UDP socket</a:t>
              </a:r>
            </a:p>
          </p:txBody>
        </p:sp>
        <p:cxnSp>
          <p:nvCxnSpPr>
            <p:cNvPr id="107" name="Straight Connector 32">
              <a:extLst>
                <a:ext uri="{FF2B5EF4-FFF2-40B4-BE49-F238E27FC236}">
                  <a16:creationId xmlns:a16="http://schemas.microsoft.com/office/drawing/2014/main" id="{DCDED167-6BDC-964B-B56B-76A2BB3720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88965" y="3080272"/>
              <a:ext cx="288707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Group 48">
            <a:extLst>
              <a:ext uri="{FF2B5EF4-FFF2-40B4-BE49-F238E27FC236}">
                <a16:creationId xmlns:a16="http://schemas.microsoft.com/office/drawing/2014/main" id="{25E66BBE-B082-AC48-AE42-0CA9F6FF4A7B}"/>
              </a:ext>
            </a:extLst>
          </p:cNvPr>
          <p:cNvGrpSpPr>
            <a:grpSpLocks/>
          </p:cNvGrpSpPr>
          <p:nvPr/>
        </p:nvGrpSpPr>
        <p:grpSpPr bwMode="auto">
          <a:xfrm>
            <a:off x="2988803" y="3664103"/>
            <a:ext cx="2943680" cy="297517"/>
            <a:chOff x="320502" y="3822598"/>
            <a:chExt cx="2944213" cy="297415"/>
          </a:xfrm>
        </p:grpSpPr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CD0C6081-C6B7-2641-80D1-E2DED8EB5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02" y="3822598"/>
              <a:ext cx="2944213" cy="29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get user keyboard input </a:t>
              </a:r>
            </a:p>
          </p:txBody>
        </p:sp>
        <p:cxnSp>
          <p:nvCxnSpPr>
            <p:cNvPr id="110" name="Straight Connector 35">
              <a:extLst>
                <a:ext uri="{FF2B5EF4-FFF2-40B4-BE49-F238E27FC236}">
                  <a16:creationId xmlns:a16="http://schemas.microsoft.com/office/drawing/2014/main" id="{A49CAC45-33DD-284A-9C51-3E8086DB4A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40360" y="3968752"/>
              <a:ext cx="381069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" name="Group 49">
            <a:extLst>
              <a:ext uri="{FF2B5EF4-FFF2-40B4-BE49-F238E27FC236}">
                <a16:creationId xmlns:a16="http://schemas.microsoft.com/office/drawing/2014/main" id="{48C468B7-1DC1-CB4A-8733-4EA18F6E3330}"/>
              </a:ext>
            </a:extLst>
          </p:cNvPr>
          <p:cNvGrpSpPr>
            <a:grpSpLocks/>
          </p:cNvGrpSpPr>
          <p:nvPr/>
        </p:nvGrpSpPr>
        <p:grpSpPr bwMode="auto">
          <a:xfrm>
            <a:off x="589926" y="4010877"/>
            <a:ext cx="4778572" cy="307777"/>
            <a:chOff x="-2057015" y="4094341"/>
            <a:chExt cx="4779099" cy="307008"/>
          </a:xfrm>
        </p:grpSpPr>
        <p:sp>
          <p:nvSpPr>
            <p:cNvPr id="112" name="TextBox 36">
              <a:extLst>
                <a:ext uri="{FF2B5EF4-FFF2-40B4-BE49-F238E27FC236}">
                  <a16:creationId xmlns:a16="http://schemas.microsoft.com/office/drawing/2014/main" id="{829D5E68-A72B-B34D-8934-6A5802454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57015" y="4094341"/>
              <a:ext cx="4723287" cy="30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attach server name, port to message; send into socket</a:t>
              </a:r>
            </a:p>
          </p:txBody>
        </p:sp>
        <p:cxnSp>
          <p:nvCxnSpPr>
            <p:cNvPr id="113" name="Straight Connector 39">
              <a:extLst>
                <a:ext uri="{FF2B5EF4-FFF2-40B4-BE49-F238E27FC236}">
                  <a16:creationId xmlns:a16="http://schemas.microsoft.com/office/drawing/2014/main" id="{B03E6B6D-23CC-9947-A802-0FCAD6FEFC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60668" y="4261938"/>
              <a:ext cx="361416" cy="55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Group 55">
            <a:extLst>
              <a:ext uri="{FF2B5EF4-FFF2-40B4-BE49-F238E27FC236}">
                <a16:creationId xmlns:a16="http://schemas.microsoft.com/office/drawing/2014/main" id="{D3297448-7869-B14A-9507-C168A822334C}"/>
              </a:ext>
            </a:extLst>
          </p:cNvPr>
          <p:cNvGrpSpPr>
            <a:grpSpLocks/>
          </p:cNvGrpSpPr>
          <p:nvPr/>
        </p:nvGrpSpPr>
        <p:grpSpPr bwMode="auto">
          <a:xfrm>
            <a:off x="1645918" y="5411634"/>
            <a:ext cx="3787622" cy="307776"/>
            <a:chOff x="-1061954" y="5487008"/>
            <a:chExt cx="3788048" cy="307391"/>
          </a:xfrm>
        </p:grpSpPr>
        <p:sp>
          <p:nvSpPr>
            <p:cNvPr id="115" name="TextBox 61">
              <a:extLst>
                <a:ext uri="{FF2B5EF4-FFF2-40B4-BE49-F238E27FC236}">
                  <a16:creationId xmlns:a16="http://schemas.microsoft.com/office/drawing/2014/main" id="{F3DDBD5F-F332-4149-B743-63C7CFA3F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61954" y="5487008"/>
              <a:ext cx="3684841" cy="30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print out received string and close socket</a:t>
              </a:r>
            </a:p>
          </p:txBody>
        </p:sp>
        <p:cxnSp>
          <p:nvCxnSpPr>
            <p:cNvPr id="116" name="Straight Connector 62">
              <a:extLst>
                <a:ext uri="{FF2B5EF4-FFF2-40B4-BE49-F238E27FC236}">
                  <a16:creationId xmlns:a16="http://schemas.microsoft.com/office/drawing/2014/main" id="{0E7498AA-C1D3-274D-B0D2-D6ED3F088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9661" y="5657831"/>
              <a:ext cx="416433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7" name="Group 54">
            <a:extLst>
              <a:ext uri="{FF2B5EF4-FFF2-40B4-BE49-F238E27FC236}">
                <a16:creationId xmlns:a16="http://schemas.microsoft.com/office/drawing/2014/main" id="{7E74A29F-5607-FC4D-9A4A-9324DFA726A6}"/>
              </a:ext>
            </a:extLst>
          </p:cNvPr>
          <p:cNvGrpSpPr>
            <a:grpSpLocks/>
          </p:cNvGrpSpPr>
          <p:nvPr/>
        </p:nvGrpSpPr>
        <p:grpSpPr bwMode="auto">
          <a:xfrm>
            <a:off x="2137532" y="4571815"/>
            <a:ext cx="4091095" cy="440025"/>
            <a:chOff x="-493741" y="4530536"/>
            <a:chExt cx="4090757" cy="440321"/>
          </a:xfrm>
        </p:grpSpPr>
        <p:sp>
          <p:nvSpPr>
            <p:cNvPr id="118" name="TextBox 56">
              <a:extLst>
                <a:ext uri="{FF2B5EF4-FFF2-40B4-BE49-F238E27FC236}">
                  <a16:creationId xmlns:a16="http://schemas.microsoft.com/office/drawing/2014/main" id="{4535E505-0C85-C345-9726-A22F7821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93741" y="4662874"/>
              <a:ext cx="4090757" cy="3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reply data (bytes) from socket</a:t>
              </a:r>
            </a:p>
          </p:txBody>
        </p:sp>
        <p:cxnSp>
          <p:nvCxnSpPr>
            <p:cNvPr id="119" name="Straight Connector 59">
              <a:extLst>
                <a:ext uri="{FF2B5EF4-FFF2-40B4-BE49-F238E27FC236}">
                  <a16:creationId xmlns:a16="http://schemas.microsoft.com/office/drawing/2014/main" id="{DD1F2FDB-E293-DF42-9B53-AA2F24A605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15586" y="4830837"/>
              <a:ext cx="327418" cy="41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TextBox 53">
              <a:extLst>
                <a:ext uri="{FF2B5EF4-FFF2-40B4-BE49-F238E27FC236}">
                  <a16:creationId xmlns:a16="http://schemas.microsoft.com/office/drawing/2014/main" id="{97123429-EC80-5746-ADCF-168DB6F1F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7119" y="4530536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E72D9EA9-9DC6-CC43-A093-63DB326C6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16B03-306D-C35F-E056-9A7C759C2994}"/>
              </a:ext>
            </a:extLst>
          </p:cNvPr>
          <p:cNvSpPr txBox="1"/>
          <p:nvPr/>
        </p:nvSpPr>
        <p:spPr>
          <a:xfrm>
            <a:off x="589926" y="6443089"/>
            <a:ext cx="325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this code update (2023) to Python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42EF1-8EF8-F47C-B216-787C1AE4F97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5126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Example app: UDP server</a:t>
            </a:r>
            <a:endParaRPr lang="en-US" altLang="en-US" sz="5400" dirty="0">
              <a:solidFill>
                <a:srgbClr val="000099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Box 2">
            <a:extLst>
              <a:ext uri="{FF2B5EF4-FFF2-40B4-BE49-F238E27FC236}">
                <a16:creationId xmlns:a16="http://schemas.microsoft.com/office/drawing/2014/main" id="{71D41B91-E8C8-6145-A56E-4FC2D52E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423713"/>
            <a:ext cx="2786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Python UDPServer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69C030C5-F3D0-9E44-ABCB-6457753A9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744" y="1962946"/>
            <a:ext cx="6128601" cy="34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from socket import *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serverPort = 12000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 = socket(AF_INET, SOCK_DGRAM)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serverSocket.bind((</a:t>
            </a:r>
            <a:r>
              <a:rPr kumimoji="0" lang="fr-F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''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serverPort))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print('</a:t>
            </a:r>
            <a:r>
              <a:rPr kumimoji="0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 server is ready to receive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')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while True: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message, clientAddress = serverSocket.recvfrom(2048)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modifiedMessage = message.decode().upper()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serverSocket.sendto(modifiedMessage.encode(),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clientAddress)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E6794E5D-F097-A04E-9B91-603D87E112BE}"/>
              </a:ext>
            </a:extLst>
          </p:cNvPr>
          <p:cNvGrpSpPr>
            <a:grpSpLocks/>
          </p:cNvGrpSpPr>
          <p:nvPr/>
        </p:nvGrpSpPr>
        <p:grpSpPr bwMode="auto">
          <a:xfrm>
            <a:off x="3352917" y="2744875"/>
            <a:ext cx="2558753" cy="307975"/>
            <a:chOff x="732830" y="2581901"/>
            <a:chExt cx="2559082" cy="307777"/>
          </a:xfrm>
        </p:grpSpPr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529ABA9E-2387-AB44-B717-09C05F742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30" y="2581901"/>
              <a:ext cx="25590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create UDP socket</a:t>
              </a:r>
            </a:p>
          </p:txBody>
        </p:sp>
        <p:cxnSp>
          <p:nvCxnSpPr>
            <p:cNvPr id="28" name="Straight Connector 32">
              <a:extLst>
                <a:ext uri="{FF2B5EF4-FFF2-40B4-BE49-F238E27FC236}">
                  <a16:creationId xmlns:a16="http://schemas.microsoft.com/office/drawing/2014/main" id="{103D9E9D-7411-A240-B0CE-7B858CF05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94178" y="2749550"/>
              <a:ext cx="35809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F985C9C4-F94B-CC47-9BE8-1892C6168FD0}"/>
              </a:ext>
            </a:extLst>
          </p:cNvPr>
          <p:cNvGrpSpPr>
            <a:grpSpLocks/>
          </p:cNvGrpSpPr>
          <p:nvPr/>
        </p:nvGrpSpPr>
        <p:grpSpPr bwMode="auto">
          <a:xfrm>
            <a:off x="1773888" y="3108924"/>
            <a:ext cx="3605785" cy="307777"/>
            <a:chOff x="-896820" y="3018353"/>
            <a:chExt cx="3607385" cy="307392"/>
          </a:xfrm>
        </p:grpSpPr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8032DBCE-C286-BB46-BD1F-9805EEA3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6820" y="3018353"/>
              <a:ext cx="3607385" cy="3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bind socket to local port number 12000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47DB91-CB9C-004F-8F0B-B960A536FB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948" y="3171825"/>
              <a:ext cx="334255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D747856B-2F4C-494D-8DDA-72B42F0090C3}"/>
              </a:ext>
            </a:extLst>
          </p:cNvPr>
          <p:cNvGrpSpPr>
            <a:grpSpLocks/>
          </p:cNvGrpSpPr>
          <p:nvPr/>
        </p:nvGrpSpPr>
        <p:grpSpPr bwMode="auto">
          <a:xfrm>
            <a:off x="3884090" y="3825856"/>
            <a:ext cx="1488056" cy="298450"/>
            <a:chOff x="1222134" y="3803733"/>
            <a:chExt cx="1488522" cy="299227"/>
          </a:xfrm>
        </p:grpSpPr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B9333DFF-5997-FD45-82AB-CE3AE4734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134" y="3803733"/>
              <a:ext cx="1194763" cy="29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loop forever</a:t>
              </a:r>
            </a:p>
          </p:txBody>
        </p: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C5C98F9A-B437-0647-8271-AFD3AB07BC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67604" y="3964781"/>
              <a:ext cx="343052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Group 17">
            <a:extLst>
              <a:ext uri="{FF2B5EF4-FFF2-40B4-BE49-F238E27FC236}">
                <a16:creationId xmlns:a16="http://schemas.microsoft.com/office/drawing/2014/main" id="{D0BDCF5E-DA2B-5844-BD1C-AC1F96949F3B}"/>
              </a:ext>
            </a:extLst>
          </p:cNvPr>
          <p:cNvGrpSpPr>
            <a:grpSpLocks/>
          </p:cNvGrpSpPr>
          <p:nvPr/>
        </p:nvGrpSpPr>
        <p:grpSpPr bwMode="auto">
          <a:xfrm>
            <a:off x="1304089" y="4147117"/>
            <a:ext cx="4068011" cy="502702"/>
            <a:chOff x="-1394433" y="3835897"/>
            <a:chExt cx="4067973" cy="502591"/>
          </a:xfrm>
        </p:grpSpPr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56E8BB3-6722-944E-9388-9EAA07C52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94433" y="3835897"/>
              <a:ext cx="3841634" cy="50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Read from UDP socket into message, getting client’s address (client IP and port)</a:t>
              </a:r>
            </a:p>
          </p:txBody>
        </p:sp>
        <p:cxnSp>
          <p:nvCxnSpPr>
            <p:cNvPr id="37" name="Straight Connector 39">
              <a:extLst>
                <a:ext uri="{FF2B5EF4-FFF2-40B4-BE49-F238E27FC236}">
                  <a16:creationId xmlns:a16="http://schemas.microsoft.com/office/drawing/2014/main" id="{BAFF573C-9254-4D42-BF1F-B58175A5C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0643" y="3987004"/>
              <a:ext cx="342897" cy="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49C1836C-5DBA-F94B-B925-ABC592A1A1AD}"/>
              </a:ext>
            </a:extLst>
          </p:cNvPr>
          <p:cNvGrpSpPr>
            <a:grpSpLocks/>
          </p:cNvGrpSpPr>
          <p:nvPr/>
        </p:nvGrpSpPr>
        <p:grpSpPr bwMode="auto">
          <a:xfrm>
            <a:off x="1619318" y="4783930"/>
            <a:ext cx="3841670" cy="307777"/>
            <a:chOff x="-1179917" y="4521468"/>
            <a:chExt cx="3842964" cy="307392"/>
          </a:xfrm>
        </p:grpSpPr>
        <p:sp>
          <p:nvSpPr>
            <p:cNvPr id="39" name="TextBox 61">
              <a:extLst>
                <a:ext uri="{FF2B5EF4-FFF2-40B4-BE49-F238E27FC236}">
                  <a16:creationId xmlns:a16="http://schemas.microsoft.com/office/drawing/2014/main" id="{19797EBA-27BC-C641-806F-7436C22CF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9917" y="4521468"/>
              <a:ext cx="3842964" cy="3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 upper case string back to this client</a:t>
              </a:r>
            </a:p>
          </p:txBody>
        </p:sp>
        <p:cxnSp>
          <p:nvCxnSpPr>
            <p:cNvPr id="40" name="Straight Connector 62">
              <a:extLst>
                <a:ext uri="{FF2B5EF4-FFF2-40B4-BE49-F238E27FC236}">
                  <a16:creationId xmlns:a16="http://schemas.microsoft.com/office/drawing/2014/main" id="{D86F62BC-7674-424E-BFC8-DE9ED1B605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7617" y="4675165"/>
              <a:ext cx="356512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32FD753-2E15-6843-B14D-A35BDF16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Layer: 2-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565F1-FD73-BCAD-130F-72DB894CAF62}"/>
              </a:ext>
            </a:extLst>
          </p:cNvPr>
          <p:cNvSpPr txBox="1"/>
          <p:nvPr/>
        </p:nvSpPr>
        <p:spPr>
          <a:xfrm>
            <a:off x="589926" y="6443089"/>
            <a:ext cx="3250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this code update (2023) to Python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F487B-7DC0-F121-1CB5-D8B9BCA9BCF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0685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4400" dirty="0">
                <a:solidFill>
                  <a:srgbClr val="000099"/>
                </a:solidFill>
                <a:ea typeface="ＭＳ Ｐゴシック" panose="020B0600070205080204" pitchFamily="34" charset="-128"/>
                <a:cs typeface="+mn-cs"/>
              </a:rPr>
              <a:t>Socket programming </a:t>
            </a:r>
            <a:r>
              <a:rPr lang="en-US" altLang="en-US" sz="4400" dirty="0">
                <a:solidFill>
                  <a:srgbClr val="C00000"/>
                </a:solidFill>
                <a:ea typeface="ＭＳ Ｐゴシック" panose="020B0600070205080204" pitchFamily="34" charset="-128"/>
                <a:cs typeface="+mn-cs"/>
              </a:rPr>
              <a:t>with TCP</a:t>
            </a:r>
            <a:endParaRPr lang="en-US" altLang="en-US" sz="5400" dirty="0">
              <a:solidFill>
                <a:srgbClr val="C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6F8F00D4-4B13-DD4C-9070-F4C3E1AA31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61829" y="1455785"/>
            <a:ext cx="5074444" cy="509053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 must contact server</a:t>
            </a:r>
          </a:p>
          <a:p>
            <a:pPr marL="466725" indent="-233363"/>
            <a:r>
              <a:rPr lang="en-US" altLang="en-US" sz="2400" dirty="0">
                <a:ea typeface="ＭＳ Ｐゴシック" panose="020B0600070205080204" pitchFamily="34" charset="-128"/>
              </a:rPr>
              <a:t>server process must first be running</a:t>
            </a:r>
          </a:p>
          <a:p>
            <a:pPr marL="466725" indent="-233363"/>
            <a:r>
              <a:rPr lang="en-US" altLang="en-US" sz="2400" dirty="0">
                <a:ea typeface="ＭＳ Ｐゴシック" panose="020B0600070205080204" pitchFamily="34" charset="-128"/>
              </a:rPr>
              <a:t>server must have created socket (door) that welcomes client’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contact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Client contacts server by:</a:t>
            </a:r>
          </a:p>
          <a:p>
            <a:pPr marL="466725" indent="-292100"/>
            <a:r>
              <a:rPr lang="en-US" altLang="en-US" sz="2400" dirty="0">
                <a:ea typeface="ＭＳ Ｐゴシック" panose="020B0600070205080204" pitchFamily="34" charset="-128"/>
              </a:rPr>
              <a:t>Creating TCP socket, specifying IP address, port number of server process</a:t>
            </a:r>
          </a:p>
          <a:p>
            <a:pPr marL="466725" indent="-233363"/>
            <a:r>
              <a:rPr lang="en-US" altLang="en-US" sz="24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when client creates socket: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client TCP establishes connection to server TCP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B1AC5695-3887-C247-97DD-C7F6FB635E1B}"/>
              </a:ext>
            </a:extLst>
          </p:cNvPr>
          <p:cNvSpPr txBox="1">
            <a:spLocks noChangeArrowheads="1"/>
          </p:cNvSpPr>
          <p:nvPr/>
        </p:nvSpPr>
        <p:spPr>
          <a:xfrm>
            <a:off x="5735469" y="1426964"/>
            <a:ext cx="5794702" cy="30003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contacted by client,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 TCP creates new socket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for server process to communicate with that particular client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allows server to talk with multiple clients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 source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port # and IP address used to distinguish clients (more in Chap 3)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E49A6-28AD-904A-9A83-FE9DE35715C0}"/>
              </a:ext>
            </a:extLst>
          </p:cNvPr>
          <p:cNvGrpSpPr/>
          <p:nvPr/>
        </p:nvGrpSpPr>
        <p:grpSpPr>
          <a:xfrm>
            <a:off x="6267640" y="4602113"/>
            <a:ext cx="4660490" cy="1933598"/>
            <a:chOff x="5928853" y="4608645"/>
            <a:chExt cx="4660490" cy="19335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FDF457-3529-1A4B-B2F1-0A6DF5BAF2E1}"/>
                </a:ext>
              </a:extLst>
            </p:cNvPr>
            <p:cNvSpPr/>
            <p:nvPr/>
          </p:nvSpPr>
          <p:spPr>
            <a:xfrm>
              <a:off x="5928853" y="4896465"/>
              <a:ext cx="4660490" cy="16457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 Box 6">
              <a:extLst>
                <a:ext uri="{FF2B5EF4-FFF2-40B4-BE49-F238E27FC236}">
                  <a16:creationId xmlns:a16="http://schemas.microsoft.com/office/drawing/2014/main" id="{3290FC86-CCC3-9042-8394-E0092848B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3124" y="5097182"/>
              <a:ext cx="4091065" cy="135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TCP provides reliable, in-order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byte-stream transfer (“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pipe”)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between client and server processes</a:t>
              </a:r>
            </a:p>
          </p:txBody>
        </p:sp>
        <p:grpSp>
          <p:nvGrpSpPr>
            <p:cNvPr id="46" name="Group 8">
              <a:extLst>
                <a:ext uri="{FF2B5EF4-FFF2-40B4-BE49-F238E27FC236}">
                  <a16:creationId xmlns:a16="http://schemas.microsoft.com/office/drawing/2014/main" id="{8B55559B-7D61-6147-A322-49E351E9D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1246" y="4608645"/>
              <a:ext cx="3452811" cy="550863"/>
              <a:chOff x="-195" y="3766"/>
              <a:chExt cx="2175" cy="347"/>
            </a:xfrm>
          </p:grpSpPr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4B1395F7-3763-B74C-AF37-1DAC6BC4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3825"/>
                <a:ext cx="11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902030302020204" pitchFamily="66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Text Box 10">
                <a:extLst>
                  <a:ext uri="{FF2B5EF4-FFF2-40B4-BE49-F238E27FC236}">
                    <a16:creationId xmlns:a16="http://schemas.microsoft.com/office/drawing/2014/main" id="{EC474FEA-9E73-5248-89ED-9528E3BFB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5" y="3766"/>
                <a:ext cx="2175" cy="3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viewpoint</a:t>
                </a:r>
              </a:p>
            </p:txBody>
          </p:sp>
        </p:grpSp>
      </p:grp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3ECFECD-C9B5-E345-AAD0-01569E2A9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72926-F411-4DA1-FF6F-CF76FDCBE9C2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8986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18244</TotalTime>
  <Words>1581</Words>
  <Application>Microsoft Office PowerPoint</Application>
  <PresentationFormat>Widescreen</PresentationFormat>
  <Paragraphs>327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ZapfDingbats</vt:lpstr>
      <vt:lpstr>Arial</vt:lpstr>
      <vt:lpstr>Calibri</vt:lpstr>
      <vt:lpstr>Calibri Light</vt:lpstr>
      <vt:lpstr>Comic Sans MS</vt:lpstr>
      <vt:lpstr>Courier New</vt:lpstr>
      <vt:lpstr>Gill Sans MT</vt:lpstr>
      <vt:lpstr>Tahoma</vt:lpstr>
      <vt:lpstr>Times New Roman</vt:lpstr>
      <vt:lpstr>Wingdings</vt:lpstr>
      <vt:lpstr>Office Theme</vt:lpstr>
      <vt:lpstr>PowerPoint Presentation</vt:lpstr>
      <vt:lpstr>Application Layer: Overview</vt:lpstr>
      <vt:lpstr>Socket programming </vt:lpstr>
      <vt:lpstr>Socket programming </vt:lpstr>
      <vt:lpstr>Socket programming with UDP </vt:lpstr>
      <vt:lpstr>Client/server socket interaction: UDP</vt:lpstr>
      <vt:lpstr>Example app: UDP client</vt:lpstr>
      <vt:lpstr>Example app: UDP server</vt:lpstr>
      <vt:lpstr>Socket programming with TCP</vt:lpstr>
      <vt:lpstr>Client/server socket interaction: TCP</vt:lpstr>
      <vt:lpstr>Example app: TCP client</vt:lpstr>
      <vt:lpstr>Example app: TCP server</vt:lpstr>
      <vt:lpstr>Chapter 2: Summary</vt:lpstr>
      <vt:lpstr>Chapter 2: Summary</vt:lpstr>
      <vt:lpstr>Additional Chapter 2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330</cp:revision>
  <dcterms:created xsi:type="dcterms:W3CDTF">2020-01-18T07:24:59Z</dcterms:created>
  <dcterms:modified xsi:type="dcterms:W3CDTF">2024-10-08T20:18:23Z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