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960" r:id="rId2"/>
    <p:sldId id="1050" r:id="rId3"/>
    <p:sldId id="1112" r:id="rId4"/>
    <p:sldId id="1113" r:id="rId5"/>
    <p:sldId id="1212" r:id="rId6"/>
    <p:sldId id="1114" r:id="rId7"/>
    <p:sldId id="1115" r:id="rId8"/>
    <p:sldId id="1213" r:id="rId9"/>
    <p:sldId id="1116" r:id="rId10"/>
    <p:sldId id="1125" r:id="rId11"/>
    <p:sldId id="1117" r:id="rId12"/>
    <p:sldId id="1118" r:id="rId13"/>
    <p:sldId id="1119" r:id="rId14"/>
    <p:sldId id="11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9CDFF9"/>
    <a:srgbClr val="010086"/>
    <a:srgbClr val="CCCCFF"/>
    <a:srgbClr val="3C6CDF"/>
    <a:srgbClr val="0000A8"/>
    <a:srgbClr val="C96B72"/>
    <a:srgbClr val="B8C2C9"/>
    <a:srgbClr val="D6DCE0"/>
    <a:srgbClr val="01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8"/>
    <p:restoredTop sz="79593"/>
  </p:normalViewPr>
  <p:slideViewPr>
    <p:cSldViewPr snapToGrid="0" snapToObjects="1">
      <p:cViewPr varScale="1">
        <p:scale>
          <a:sx n="65" d="100"/>
          <a:sy n="65" d="100"/>
        </p:scale>
        <p:origin x="758" y="77"/>
      </p:cViewPr>
      <p:guideLst>
        <p:guide orient="horz" pos="1104"/>
        <p:guide pos="576"/>
      </p:guideLst>
    </p:cSldViewPr>
  </p:slideViewPr>
  <p:outlineViewPr>
    <p:cViewPr>
      <p:scale>
        <a:sx n="33" d="100"/>
        <a:sy n="33" d="100"/>
      </p:scale>
      <p:origin x="0" y="-41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8.1. Updates throughout, including a lot more animations.  These are the ppt files used to make Chapter 2 online lectures in Sept. 2020.</a:t>
            </a:r>
          </a:p>
          <a:p>
            <a:endParaRPr lang="en-US" dirty="0"/>
          </a:p>
          <a:p>
            <a:r>
              <a:rPr lang="en-US" dirty="0"/>
              <a:t>8.0  (April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836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38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320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505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82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7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69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5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63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6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336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573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13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6783E-DFE0-33C5-72CE-BD45DB9BF01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53784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2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Application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65C94-9E94-6144-BDBB-A8F5D511E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67D27E-258D-C546-967D-65B4E6AC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    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12" name="Picture 11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3BE6A818-0DC7-1C43-B5D9-6718F2878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C9F93B67-6614-8FA7-B2D6-DC499B44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Local DNS name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20960-3674-7943-92CD-05431EA8487B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1489418"/>
            <a:ext cx="10983578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 host makes DNS query, it is sent to its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DNS server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 DNS server returns reply, answering:</a:t>
            </a:r>
          </a:p>
          <a:p>
            <a:pPr marL="1143000" marR="0" lvl="2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from its local cache of recent name-to-address translation pairs (possibly out of date!)</a:t>
            </a:r>
          </a:p>
          <a:p>
            <a:pPr marL="1143000" marR="0" lvl="2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forwarding request into DNS hierarchy for resolution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ISP has local DNS name server; to find yours: </a:t>
            </a:r>
          </a:p>
          <a:p>
            <a:pPr marL="1143000" marR="0" lvl="2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MacOS: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% scutil --dns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&gt;ipconfig /all</a:t>
            </a:r>
          </a:p>
          <a:p>
            <a:pPr marL="35242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 DNS server doesn’t strictly belong to hierarchy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9D88440-FC58-A548-AA80-854235DE0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7B646-FA29-3E80-1333-5689C27A55A0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76667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name resolution: iterated query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B2D75AD3-AD5C-7747-A9C2-6EF45A12CB21}"/>
              </a:ext>
            </a:extLst>
          </p:cNvPr>
          <p:cNvSpPr txBox="1">
            <a:spLocks noChangeArrowheads="1"/>
          </p:cNvSpPr>
          <p:nvPr/>
        </p:nvSpPr>
        <p:spPr>
          <a:xfrm>
            <a:off x="684201" y="1617338"/>
            <a:ext cx="5664200" cy="106113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engineering.nyu.edu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wants IP address for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B73751A-16ED-6643-8E9C-1B1DDF5D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433" y="2824122"/>
            <a:ext cx="409378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Iterated query:</a:t>
            </a:r>
          </a:p>
          <a:p>
            <a:pPr marL="34290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contacted server replies with name of server to contact</a:t>
            </a:r>
          </a:p>
          <a:p>
            <a:pPr marL="34290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“I don’t know this name, but ask this server”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226" y="3848735"/>
            <a:ext cx="1854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requesting host at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engineering.nyu.edu</a:t>
            </a: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2058" y="4237785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96" y="1322438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" name="Line 18">
            <a:extLst>
              <a:ext uri="{FF2B5EF4-FFF2-40B4-BE49-F238E27FC236}">
                <a16:creationId xmlns:a16="http://schemas.microsoft.com/office/drawing/2014/main" id="{0055E9E5-6DE8-1543-9989-1B8A533D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9235" y="3275781"/>
            <a:ext cx="119699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Line 19">
            <a:extLst>
              <a:ext uri="{FF2B5EF4-FFF2-40B4-BE49-F238E27FC236}">
                <a16:creationId xmlns:a16="http://schemas.microsoft.com/office/drawing/2014/main" id="{5959B616-2817-F149-AD5A-71429EF23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8785" y="2005693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Line 20">
            <a:extLst>
              <a:ext uri="{FF2B5EF4-FFF2-40B4-BE49-F238E27FC236}">
                <a16:creationId xmlns:a16="http://schemas.microsoft.com/office/drawing/2014/main" id="{6EF73249-815F-C548-BC5E-38E4ACE60E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54535" y="3167743"/>
            <a:ext cx="1485900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" name="Line 21">
            <a:extLst>
              <a:ext uri="{FF2B5EF4-FFF2-40B4-BE49-F238E27FC236}">
                <a16:creationId xmlns:a16="http://schemas.microsoft.com/office/drawing/2014/main" id="{CEC0960C-844E-6F44-83D5-7DC0B1F8A2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54535" y="3339193"/>
            <a:ext cx="1419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8" name="Line 22">
            <a:extLst>
              <a:ext uri="{FF2B5EF4-FFF2-40B4-BE49-F238E27FC236}">
                <a16:creationId xmlns:a16="http://schemas.microsoft.com/office/drawing/2014/main" id="{1CAC12BF-7C29-F640-93E6-9DF1650DE0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8335" y="2234293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9" name="Line 23">
            <a:extLst>
              <a:ext uri="{FF2B5EF4-FFF2-40B4-BE49-F238E27FC236}">
                <a16:creationId xmlns:a16="http://schemas.microsoft.com/office/drawing/2014/main" id="{349E5526-4318-4744-A470-D0A69AD70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1511" y="3439703"/>
            <a:ext cx="131923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6759111" y="3847199"/>
            <a:ext cx="1876425" cy="554038"/>
            <a:chOff x="2838" y="2132"/>
            <a:chExt cx="1182" cy="349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local DNS server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dns.nyu.edu</a:t>
              </a:r>
            </a:p>
          </p:txBody>
        </p:sp>
      </p:grpSp>
      <p:sp>
        <p:nvSpPr>
          <p:cNvPr id="183" name="Text Box 27">
            <a:extLst>
              <a:ext uri="{FF2B5EF4-FFF2-40B4-BE49-F238E27FC236}">
                <a16:creationId xmlns:a16="http://schemas.microsoft.com/office/drawing/2014/main" id="{89A9D659-504E-DE4E-B6CF-35E06A82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499" y="288670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" name="Text Box 28">
            <a:extLst>
              <a:ext uri="{FF2B5EF4-FFF2-40B4-BE49-F238E27FC236}">
                <a16:creationId xmlns:a16="http://schemas.microsoft.com/office/drawing/2014/main" id="{72F042CE-6C6C-7040-AA88-05028C24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85" y="222318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5" name="Text Box 29">
            <a:extLst>
              <a:ext uri="{FF2B5EF4-FFF2-40B4-BE49-F238E27FC236}">
                <a16:creationId xmlns:a16="http://schemas.microsoft.com/office/drawing/2014/main" id="{E4355CE5-EFAB-8E4F-AA84-68513D8F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6635" y="246130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6" name="Text Box 30">
            <a:extLst>
              <a:ext uri="{FF2B5EF4-FFF2-40B4-BE49-F238E27FC236}">
                <a16:creationId xmlns:a16="http://schemas.microsoft.com/office/drawing/2014/main" id="{61F544AA-6B92-714B-84C9-4070F63C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960" y="287088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7" name="Text Box 31">
            <a:extLst>
              <a:ext uri="{FF2B5EF4-FFF2-40B4-BE49-F238E27FC236}">
                <a16:creationId xmlns:a16="http://schemas.microsoft.com/office/drawing/2014/main" id="{30095F9A-09A7-2540-B6C0-0D32BAB4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123" y="335824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8" name="Text Box 32">
            <a:extLst>
              <a:ext uri="{FF2B5EF4-FFF2-40B4-BE49-F238E27FC236}">
                <a16:creationId xmlns:a16="http://schemas.microsoft.com/office/drawing/2014/main" id="{AB8F7B88-B6E0-EF40-999E-00C192F3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023" y="439805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6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285" y="5214030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authoritative DNS 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dns.cs.umass.edu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0" name="Text Box 61">
            <a:extLst>
              <a:ext uri="{FF2B5EF4-FFF2-40B4-BE49-F238E27FC236}">
                <a16:creationId xmlns:a16="http://schemas.microsoft.com/office/drawing/2014/main" id="{6085ED00-1F5E-0643-A173-419315EE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960" y="442821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7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1" name="Text Box 62">
            <a:extLst>
              <a:ext uri="{FF2B5EF4-FFF2-40B4-BE49-F238E27FC236}">
                <a16:creationId xmlns:a16="http://schemas.microsoft.com/office/drawing/2014/main" id="{31298658-8B21-7440-B171-ED6F192C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022" y="347050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8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2" name="Line 63">
            <a:extLst>
              <a:ext uri="{FF2B5EF4-FFF2-40B4-BE49-F238E27FC236}">
                <a16:creationId xmlns:a16="http://schemas.microsoft.com/office/drawing/2014/main" id="{10C66233-6CC9-374E-8305-B82B34B37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7860" y="3499530"/>
            <a:ext cx="1493838" cy="1314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3" name="Line 64">
            <a:extLst>
              <a:ext uri="{FF2B5EF4-FFF2-40B4-BE49-F238E27FC236}">
                <a16:creationId xmlns:a16="http://schemas.microsoft.com/office/drawing/2014/main" id="{BAF9BA4A-0868-F849-BA68-582D117DCF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48173" y="3624943"/>
            <a:ext cx="1493837" cy="13017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583" y="2608490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TLD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659797" y="4619665"/>
            <a:ext cx="787391" cy="614055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5483417" y="3053085"/>
            <a:ext cx="883580" cy="766310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9794410" y="4528230"/>
            <a:ext cx="390525" cy="641350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7790985" y="3015343"/>
            <a:ext cx="390525" cy="641350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8945098" y="1753280"/>
            <a:ext cx="390525" cy="641350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9761073" y="3005818"/>
            <a:ext cx="390525" cy="641350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7" name="Slide Number Placeholder 2">
            <a:extLst>
              <a:ext uri="{FF2B5EF4-FFF2-40B4-BE49-F238E27FC236}">
                <a16:creationId xmlns:a16="http://schemas.microsoft.com/office/drawing/2014/main" id="{0480BCEF-F94C-E34B-B55C-97CE664B5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3F502-DB0F-4B15-62B1-3AEB7AC6A988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450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3" grpId="0"/>
      <p:bldP spid="184" grpId="0"/>
      <p:bldP spid="185" grpId="0"/>
      <p:bldP spid="186" grpId="0"/>
      <p:bldP spid="187" grpId="0"/>
      <p:bldP spid="188" grpId="0"/>
      <p:bldP spid="190" grpId="0"/>
      <p:bldP spid="1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name resolution: recursive query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154" y="3848735"/>
            <a:ext cx="1816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requesting host at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engineering.nyu.edu</a:t>
            </a: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9161" y="4208147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588" y="1322438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" name="Line 18">
            <a:extLst>
              <a:ext uri="{FF2B5EF4-FFF2-40B4-BE49-F238E27FC236}">
                <a16:creationId xmlns:a16="http://schemas.microsoft.com/office/drawing/2014/main" id="{0055E9E5-6DE8-1543-9989-1B8A533D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4927" y="3275781"/>
            <a:ext cx="119699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Line 19">
            <a:extLst>
              <a:ext uri="{FF2B5EF4-FFF2-40B4-BE49-F238E27FC236}">
                <a16:creationId xmlns:a16="http://schemas.microsoft.com/office/drawing/2014/main" id="{5959B616-2817-F149-AD5A-71429EF23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4477" y="2005693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Line 20">
            <a:extLst>
              <a:ext uri="{FF2B5EF4-FFF2-40B4-BE49-F238E27FC236}">
                <a16:creationId xmlns:a16="http://schemas.microsoft.com/office/drawing/2014/main" id="{6EF73249-815F-C548-BC5E-38E4ACE6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2062" y="3760198"/>
            <a:ext cx="2427" cy="70231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" name="Line 21">
            <a:extLst>
              <a:ext uri="{FF2B5EF4-FFF2-40B4-BE49-F238E27FC236}">
                <a16:creationId xmlns:a16="http://schemas.microsoft.com/office/drawing/2014/main" id="{CEC0960C-844E-6F44-83D5-7DC0B1F8A2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491701" y="3747010"/>
            <a:ext cx="2427" cy="734919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8" name="Line 22">
            <a:extLst>
              <a:ext uri="{FF2B5EF4-FFF2-40B4-BE49-F238E27FC236}">
                <a16:creationId xmlns:a16="http://schemas.microsoft.com/office/drawing/2014/main" id="{1CAC12BF-7C29-F640-93E6-9DF1650DE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8381" y="2075731"/>
            <a:ext cx="405154" cy="84121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9" name="Line 23">
            <a:extLst>
              <a:ext uri="{FF2B5EF4-FFF2-40B4-BE49-F238E27FC236}">
                <a16:creationId xmlns:a16="http://schemas.microsoft.com/office/drawing/2014/main" id="{349E5526-4318-4744-A470-D0A69AD70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7203" y="3439703"/>
            <a:ext cx="131923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6374803" y="3847199"/>
            <a:ext cx="1876425" cy="554038"/>
            <a:chOff x="2838" y="2132"/>
            <a:chExt cx="1182" cy="349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local DNS server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dns.nyu.edu</a:t>
              </a:r>
            </a:p>
          </p:txBody>
        </p:sp>
      </p:grpSp>
      <p:sp>
        <p:nvSpPr>
          <p:cNvPr id="183" name="Text Box 27">
            <a:extLst>
              <a:ext uri="{FF2B5EF4-FFF2-40B4-BE49-F238E27FC236}">
                <a16:creationId xmlns:a16="http://schemas.microsoft.com/office/drawing/2014/main" id="{89A9D659-504E-DE4E-B6CF-35E06A82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191" y="288670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" name="Text Box 28">
            <a:extLst>
              <a:ext uri="{FF2B5EF4-FFF2-40B4-BE49-F238E27FC236}">
                <a16:creationId xmlns:a16="http://schemas.microsoft.com/office/drawing/2014/main" id="{72F042CE-6C6C-7040-AA88-05028C24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177" y="222318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5" name="Text Box 29">
            <a:extLst>
              <a:ext uri="{FF2B5EF4-FFF2-40B4-BE49-F238E27FC236}">
                <a16:creationId xmlns:a16="http://schemas.microsoft.com/office/drawing/2014/main" id="{E4355CE5-EFAB-8E4F-AA84-68513D8F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965" y="2130702"/>
            <a:ext cx="1196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6" name="Text Box 30">
            <a:extLst>
              <a:ext uri="{FF2B5EF4-FFF2-40B4-BE49-F238E27FC236}">
                <a16:creationId xmlns:a16="http://schemas.microsoft.com/office/drawing/2014/main" id="{61F544AA-6B92-714B-84C9-4070F63C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1511" y="3917024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7" name="Text Box 31">
            <a:extLst>
              <a:ext uri="{FF2B5EF4-FFF2-40B4-BE49-F238E27FC236}">
                <a16:creationId xmlns:a16="http://schemas.microsoft.com/office/drawing/2014/main" id="{30095F9A-09A7-2540-B6C0-0D32BAB4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0827" y="3968637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8" name="Text Box 32">
            <a:extLst>
              <a:ext uri="{FF2B5EF4-FFF2-40B4-BE49-F238E27FC236}">
                <a16:creationId xmlns:a16="http://schemas.microsoft.com/office/drawing/2014/main" id="{AB8F7B88-B6E0-EF40-999E-00C192F3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4934" y="268526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6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6977" y="5214030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authoritative DNS 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dns.cs.umass.edu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0" name="Text Box 61">
            <a:extLst>
              <a:ext uri="{FF2B5EF4-FFF2-40B4-BE49-F238E27FC236}">
                <a16:creationId xmlns:a16="http://schemas.microsoft.com/office/drawing/2014/main" id="{6085ED00-1F5E-0643-A173-419315EE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727" y="2626662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7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1" name="Text Box 62">
            <a:extLst>
              <a:ext uri="{FF2B5EF4-FFF2-40B4-BE49-F238E27FC236}">
                <a16:creationId xmlns:a16="http://schemas.microsoft.com/office/drawing/2014/main" id="{31298658-8B21-7440-B171-ED6F192C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714" y="347050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8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2" name="Line 63">
            <a:extLst>
              <a:ext uri="{FF2B5EF4-FFF2-40B4-BE49-F238E27FC236}">
                <a16:creationId xmlns:a16="http://schemas.microsoft.com/office/drawing/2014/main" id="{10C66233-6CC9-374E-8305-B82B34B376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81775" y="2427554"/>
            <a:ext cx="344289" cy="645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3" name="Line 64">
            <a:extLst>
              <a:ext uri="{FF2B5EF4-FFF2-40B4-BE49-F238E27FC236}">
                <a16:creationId xmlns:a16="http://schemas.microsoft.com/office/drawing/2014/main" id="{BAF9BA4A-0868-F849-BA68-582D117DC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2268" y="2275514"/>
            <a:ext cx="710991" cy="774754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2504" y="2971557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TLD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26900" y="4590027"/>
            <a:ext cx="787391" cy="614055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5099109" y="3053085"/>
            <a:ext cx="883580" cy="766310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9410102" y="4528230"/>
            <a:ext cx="390525" cy="641350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7406677" y="3015343"/>
            <a:ext cx="390525" cy="641350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8560790" y="1753280"/>
            <a:ext cx="390525" cy="641350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9376765" y="3005818"/>
            <a:ext cx="390525" cy="641350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8" name="Rectangle 67">
            <a:extLst>
              <a:ext uri="{FF2B5EF4-FFF2-40B4-BE49-F238E27FC236}">
                <a16:creationId xmlns:a16="http://schemas.microsoft.com/office/drawing/2014/main" id="{7033F479-89A5-0143-B345-2FFB1A7A7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52" y="2790656"/>
            <a:ext cx="3704869" cy="324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Recursive query:</a:t>
            </a:r>
          </a:p>
          <a:p>
            <a:pPr marL="4032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puts burden of name resolution on contacted name server</a:t>
            </a:r>
          </a:p>
          <a:p>
            <a:pPr marL="4032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heavy load at upper levels of hierarchy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?</a:t>
            </a:r>
          </a:p>
        </p:txBody>
      </p:sp>
      <p:sp>
        <p:nvSpPr>
          <p:cNvPr id="167" name="Rectangle 67">
            <a:extLst>
              <a:ext uri="{FF2B5EF4-FFF2-40B4-BE49-F238E27FC236}">
                <a16:creationId xmlns:a16="http://schemas.microsoft.com/office/drawing/2014/main" id="{FC920AB6-C679-FB4D-8FB0-F8831E569238}"/>
              </a:ext>
            </a:extLst>
          </p:cNvPr>
          <p:cNvSpPr txBox="1">
            <a:spLocks noChangeArrowheads="1"/>
          </p:cNvSpPr>
          <p:nvPr/>
        </p:nvSpPr>
        <p:spPr>
          <a:xfrm>
            <a:off x="684201" y="1617338"/>
            <a:ext cx="5664200" cy="106113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engineering.nyu.edu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wants IP address for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9" name="Slide Number Placeholder 2">
            <a:extLst>
              <a:ext uri="{FF2B5EF4-FFF2-40B4-BE49-F238E27FC236}">
                <a16:creationId xmlns:a16="http://schemas.microsoft.com/office/drawing/2014/main" id="{A8961CBE-FE41-8D44-9128-97B15DEF4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1D827B-495E-E91F-9126-E35CA36E5D38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44240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/>
      <p:bldP spid="187" grpId="0"/>
      <p:bldP spid="188" grpId="0"/>
      <p:bldP spid="190" grpId="0"/>
      <p:bldP spid="191" grpId="0"/>
      <p:bldP spid="1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Caching DNS Information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67" name="Rectangle 3">
            <a:extLst>
              <a:ext uri="{FF2B5EF4-FFF2-40B4-BE49-F238E27FC236}">
                <a16:creationId xmlns:a16="http://schemas.microsoft.com/office/drawing/2014/main" id="{796C1A8B-325B-1A4B-BF89-EF3A65965833}"/>
              </a:ext>
            </a:extLst>
          </p:cNvPr>
          <p:cNvSpPr txBox="1">
            <a:spLocks noChangeArrowheads="1"/>
          </p:cNvSpPr>
          <p:nvPr/>
        </p:nvSpPr>
        <p:spPr>
          <a:xfrm>
            <a:off x="952952" y="1446555"/>
            <a:ext cx="10515600" cy="473392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95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once (any) name server learns mapping, it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caches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mapping, and 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mmediately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returns a cached mapping in response to a query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caching improves response time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cache entries timeout (disappear) after some time (TTL)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TLD servers typically cached in local name servers</a:t>
            </a:r>
          </a:p>
          <a:p>
            <a:pPr marL="352425" marR="0" lvl="0" indent="-295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cached entries may be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out-of-date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if named host changes IP address, may not be known Internet-wide until all TTLs expire!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best-effort name-to-address translation!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F23161C-A7AE-1A48-A402-4FD497E92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96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DNS security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1829ECA-BDD6-AD44-8D36-9BB88442CDAB}"/>
              </a:ext>
            </a:extLst>
          </p:cNvPr>
          <p:cNvSpPr txBox="1">
            <a:spLocks/>
          </p:cNvSpPr>
          <p:nvPr/>
        </p:nvSpPr>
        <p:spPr>
          <a:xfrm>
            <a:off x="838200" y="1526094"/>
            <a:ext cx="5025571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DDoS attacks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bombard root servers with traffic</a:t>
            </a:r>
          </a:p>
          <a:p>
            <a:pPr marL="57467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 successful to date</a:t>
            </a:r>
          </a:p>
          <a:p>
            <a:pPr marL="57467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traffic filtering</a:t>
            </a:r>
          </a:p>
          <a:p>
            <a:pPr marL="57467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 DNS servers cache IPs of TLD servers, allowing root server bypass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bombard TLD servers</a:t>
            </a:r>
          </a:p>
          <a:p>
            <a:pPr marL="57467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potentially more dangerous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Comic Sans MS" panose="030F0902030302020204" pitchFamily="66" charset="0"/>
              <a:buAutoNum type="arabicPeriod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4F48D-B139-BA49-B127-5134E112078B}"/>
              </a:ext>
            </a:extLst>
          </p:cNvPr>
          <p:cNvSpPr txBox="1">
            <a:spLocks/>
          </p:cNvSpPr>
          <p:nvPr/>
        </p:nvSpPr>
        <p:spPr bwMode="auto">
          <a:xfrm>
            <a:off x="6096000" y="1526094"/>
            <a:ext cx="476068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4288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Spoofing  attacks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intercept DNS queries, returning bogus replies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DNS cache poisoning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RFC 4033: DNSSEC authentication services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EE8551A-CF21-2D4C-B81F-11CF85B7E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0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Application Layer: Overview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809242" y="1870563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network applications</a:t>
            </a:r>
          </a:p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and HTTP</a:t>
            </a:r>
          </a:p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E-mail, SMTP, IMAP</a:t>
            </a:r>
          </a:p>
          <a:p>
            <a:pPr marL="401638" indent="-401638">
              <a:buClr>
                <a:srgbClr val="0000A8"/>
              </a:buClr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Domain Name System DNS</a:t>
            </a:r>
          </a:p>
          <a:p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6557554" y="1422888"/>
            <a:ext cx="5405262" cy="4799013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349250" indent="-349250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video streaming and content distribution networks</a:t>
            </a:r>
          </a:p>
          <a:p>
            <a:pPr marL="349250" indent="-349250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Kurose&amp;Ross 8th edition photo">
            <a:extLst>
              <a:ext uri="{FF2B5EF4-FFF2-40B4-BE49-F238E27FC236}">
                <a16:creationId xmlns:a16="http://schemas.microsoft.com/office/drawing/2014/main" id="{0FE4D197-C068-7641-A580-43668998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91" y="4125913"/>
            <a:ext cx="3087757" cy="23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Domain Name System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35F7BF1A-0385-C246-9EE3-5E4E54C86490}"/>
              </a:ext>
            </a:extLst>
          </p:cNvPr>
          <p:cNvSpPr txBox="1">
            <a:spLocks noChangeArrowheads="1"/>
          </p:cNvSpPr>
          <p:nvPr/>
        </p:nvSpPr>
        <p:spPr>
          <a:xfrm>
            <a:off x="753721" y="1340962"/>
            <a:ext cx="490197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people: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many identifiers: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SSN, name, passport #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hosts, routers: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 address (32 bit) - used for addressing datagrams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“name”, e.g., cs.umass.edu - used by humans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how to map between IP address and name, and vice versa ?</a:t>
            </a:r>
          </a:p>
        </p:txBody>
      </p:sp>
      <p:sp>
        <p:nvSpPr>
          <p:cNvPr id="128" name="Rectangle 4">
            <a:extLst>
              <a:ext uri="{FF2B5EF4-FFF2-40B4-BE49-F238E27FC236}">
                <a16:creationId xmlns:a16="http://schemas.microsoft.com/office/drawing/2014/main" id="{3851BC29-45CA-8744-BD4D-21254F83A516}"/>
              </a:ext>
            </a:extLst>
          </p:cNvPr>
          <p:cNvSpPr txBox="1">
            <a:spLocks noChangeArrowheads="1"/>
          </p:cNvSpPr>
          <p:nvPr/>
        </p:nvSpPr>
        <p:spPr>
          <a:xfrm>
            <a:off x="5592033" y="1281002"/>
            <a:ext cx="6088112" cy="50069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Domain Name System (DNS):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distributed database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implemented in hierarchy of many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name servers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application-layer protocol: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hosts, DNS servers communicate to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resolve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names (address/name translation)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core Internet function,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implemented as application-layer protocol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complexity at network’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“edge”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189B4D-1C2B-F245-A96D-9F110BA47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5605F-9B27-95F8-42B4-7C9AFE5A1196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5485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services, structure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A8BD0F-3C0D-E143-B2CB-EB155AB75267}"/>
              </a:ext>
            </a:extLst>
          </p:cNvPr>
          <p:cNvSpPr txBox="1">
            <a:spLocks noChangeArrowheads="1"/>
          </p:cNvSpPr>
          <p:nvPr/>
        </p:nvSpPr>
        <p:spPr>
          <a:xfrm>
            <a:off x="6618515" y="1271135"/>
            <a:ext cx="4978400" cy="22637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Q: Why not centralize DNS?</a:t>
            </a:r>
          </a:p>
          <a:p>
            <a:pPr marL="582613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single point of failure</a:t>
            </a:r>
          </a:p>
          <a:p>
            <a:pPr marL="582613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traffic volume</a:t>
            </a:r>
          </a:p>
          <a:p>
            <a:pPr marL="582613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distant centralized database</a:t>
            </a:r>
          </a:p>
          <a:p>
            <a:pPr marL="582613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maintenance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F0F378-5315-734B-B54E-DEAB8A692F94}"/>
              </a:ext>
            </a:extLst>
          </p:cNvPr>
          <p:cNvSpPr txBox="1">
            <a:spLocks noChangeArrowheads="1"/>
          </p:cNvSpPr>
          <p:nvPr/>
        </p:nvSpPr>
        <p:spPr>
          <a:xfrm>
            <a:off x="731837" y="1300163"/>
            <a:ext cx="580866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 services: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hostname-to-IP-address translation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aliasing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canonical, alias names</a:t>
            </a:r>
          </a:p>
          <a:p>
            <a:pPr marL="46037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mail server aliasing</a:t>
            </a:r>
          </a:p>
          <a:p>
            <a:pPr marL="46037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load distribution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replicated Web servers: many IP addresses correspond to one name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3ABE19B-9E03-F747-BF91-159D30C7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862" y="3709428"/>
            <a:ext cx="49569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6075" marR="0" lvl="0" indent="-3317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A: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doesn‘t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scale!</a:t>
            </a:r>
          </a:p>
          <a:p>
            <a:pPr marL="466725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Comcast DNS servers alone: 600B DNS queries/day</a:t>
            </a:r>
          </a:p>
          <a:p>
            <a:pPr marL="466725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Akamai DNS servers alone: 2.2T DNS queries/day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C5D9A65-B07F-4447-BD43-21050C29F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0DA18-92F3-BE13-136C-F843CFCADB3C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630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91" y="306258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Thinking about the DNS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F0F378-5315-734B-B54E-DEAB8A692F94}"/>
              </a:ext>
            </a:extLst>
          </p:cNvPr>
          <p:cNvSpPr txBox="1">
            <a:spLocks noChangeArrowheads="1"/>
          </p:cNvSpPr>
          <p:nvPr/>
        </p:nvSpPr>
        <p:spPr>
          <a:xfrm>
            <a:off x="731837" y="1300163"/>
            <a:ext cx="6338434" cy="105357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humongous distributed database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350838" marR="0" lvl="0" indent="-2349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>
                <a:tab pos="49213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~ billion records, each simple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59926F4-E2F6-1848-9764-95A9708A0595}"/>
              </a:ext>
            </a:extLst>
          </p:cNvPr>
          <p:cNvSpPr txBox="1">
            <a:spLocks noChangeArrowheads="1"/>
          </p:cNvSpPr>
          <p:nvPr/>
        </p:nvSpPr>
        <p:spPr>
          <a:xfrm>
            <a:off x="716718" y="2281087"/>
            <a:ext cx="5971949" cy="230784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handles many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trillions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of queries/day:</a:t>
            </a:r>
          </a:p>
          <a:p>
            <a:pPr marL="350838" marR="0" lvl="0" indent="-21748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more reads than writes</a:t>
            </a:r>
          </a:p>
          <a:p>
            <a:pPr marL="350838" marR="0" lvl="0" indent="-21748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performance matters: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almost every Internet transaction interacts with DNS - msecs count!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3BA487B-2F58-E448-B437-CA4351F78A23}"/>
              </a:ext>
            </a:extLst>
          </p:cNvPr>
          <p:cNvSpPr txBox="1">
            <a:spLocks noChangeArrowheads="1"/>
          </p:cNvSpPr>
          <p:nvPr/>
        </p:nvSpPr>
        <p:spPr>
          <a:xfrm>
            <a:off x="716717" y="4432300"/>
            <a:ext cx="7038749" cy="135890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organizationally, physically decentralized: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millions of different organizations responsible for their records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516052B-584F-8049-894E-365DF65A8B5A}"/>
              </a:ext>
            </a:extLst>
          </p:cNvPr>
          <p:cNvSpPr txBox="1">
            <a:spLocks noChangeArrowheads="1"/>
          </p:cNvSpPr>
          <p:nvPr/>
        </p:nvSpPr>
        <p:spPr>
          <a:xfrm>
            <a:off x="750584" y="5871634"/>
            <a:ext cx="7038749" cy="56303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“bulletproof”: reliability, security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6" name="Picture 2" descr="SEC Says That It's Not Easy Determining Whether Teva Whistleblowers Are  Deserving Of A Bounty - FCPA Professor">
            <a:extLst>
              <a:ext uri="{FF2B5EF4-FFF2-40B4-BE49-F238E27FC236}">
                <a16:creationId xmlns:a16="http://schemas.microsoft.com/office/drawing/2014/main" id="{C4E09384-BA5E-E74E-8F77-28797AFC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66" y="4143022"/>
            <a:ext cx="2937933" cy="244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A6AE1E9-B3D7-7642-9CCD-3E2A0C33B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4BFC2-6FB0-6D5D-D104-5821F15F5F9B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4805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a distributed, hierarchical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atabase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444882F-E18F-DD45-9D52-E80EEEA5B2C4}"/>
              </a:ext>
            </a:extLst>
          </p:cNvPr>
          <p:cNvSpPr txBox="1">
            <a:spLocks noChangeArrowheads="1"/>
          </p:cNvSpPr>
          <p:nvPr/>
        </p:nvSpPr>
        <p:spPr>
          <a:xfrm>
            <a:off x="478971" y="4398565"/>
            <a:ext cx="11713029" cy="21336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wants IP address for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www.amazon.com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; 1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approximation: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queries root server to find .com DNS server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queries .com DNS server to get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amazon.com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 server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queries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amazon.com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 server to get  IP address for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www.amazon.com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A00663-77DA-9B4C-A51A-04EBC6FBCCA0}"/>
              </a:ext>
            </a:extLst>
          </p:cNvPr>
          <p:cNvGrpSpPr/>
          <p:nvPr/>
        </p:nvGrpSpPr>
        <p:grpSpPr>
          <a:xfrm>
            <a:off x="1321991" y="1815164"/>
            <a:ext cx="10791292" cy="1046691"/>
            <a:chOff x="1321991" y="1815164"/>
            <a:chExt cx="10791292" cy="1046691"/>
          </a:xfrm>
        </p:grpSpPr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8DB0E7C3-8033-5949-9183-2915D95A7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1991" y="2431570"/>
              <a:ext cx="205741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.com DNS servers</a:t>
              </a: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E5F716F-8E9B-6F4D-879A-CC62D69D9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789" y="2432961"/>
              <a:ext cx="195454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.org DNS servers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67230760-6F08-C443-A901-7D6991E09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6026" y="2432961"/>
              <a:ext cx="200523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.edu DNS servers</a:t>
              </a:r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BA67319E-9089-5D4D-83FF-3AE2DB5B1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8547" y="1831861"/>
              <a:ext cx="2075302" cy="6011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64A53551-2118-9045-B6B4-1F713C8B8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1588" y="1815164"/>
              <a:ext cx="0" cy="6164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B45A6D89-577E-7C44-A516-DED5E6DB8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908" y="1831861"/>
              <a:ext cx="2146864" cy="601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B9DABBB2-671A-2742-937B-8D9DEE87B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6204" y="1934852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9" name="Text Box 30">
              <a:extLst>
                <a:ext uri="{FF2B5EF4-FFF2-40B4-BE49-F238E27FC236}">
                  <a16:creationId xmlns:a16="http://schemas.microsoft.com/office/drawing/2014/main" id="{F8EBAC0E-17AF-6147-BA8E-98BDF7436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5966" y="1923399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7834A79-77AF-0047-9901-2474CA5CB805}"/>
                </a:ext>
              </a:extLst>
            </p:cNvPr>
            <p:cNvSpPr txBox="1"/>
            <p:nvPr/>
          </p:nvSpPr>
          <p:spPr>
            <a:xfrm>
              <a:off x="9724296" y="2400190"/>
              <a:ext cx="2388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 Level Domain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A62B1BD-DD42-D845-9BBE-BE085C24631D}"/>
              </a:ext>
            </a:extLst>
          </p:cNvPr>
          <p:cNvGrpSpPr/>
          <p:nvPr/>
        </p:nvGrpSpPr>
        <p:grpSpPr>
          <a:xfrm>
            <a:off x="3874373" y="1407648"/>
            <a:ext cx="7294880" cy="461665"/>
            <a:chOff x="3874373" y="1407648"/>
            <a:chExt cx="7294880" cy="461665"/>
          </a:xfrm>
        </p:grpSpPr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10CE294D-681E-A241-BD53-A34355A36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4373" y="1432519"/>
              <a:ext cx="2064866" cy="36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Root DNS Servers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6AE851-5852-CE4F-8F0F-42EF70A401C4}"/>
                </a:ext>
              </a:extLst>
            </p:cNvPr>
            <p:cNvSpPr txBox="1"/>
            <p:nvPr/>
          </p:nvSpPr>
          <p:spPr>
            <a:xfrm>
              <a:off x="10397760" y="1407648"/>
              <a:ext cx="771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Root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7CCAC6-2E30-B94C-ABE6-16301CFD8E18}"/>
              </a:ext>
            </a:extLst>
          </p:cNvPr>
          <p:cNvGrpSpPr/>
          <p:nvPr/>
        </p:nvGrpSpPr>
        <p:grpSpPr>
          <a:xfrm>
            <a:off x="877709" y="2766905"/>
            <a:ext cx="10877911" cy="1053317"/>
            <a:chOff x="877709" y="2766905"/>
            <a:chExt cx="10877911" cy="1053317"/>
          </a:xfrm>
        </p:grpSpPr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48A982BB-AB47-3F43-B500-136E59167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1887" y="3150942"/>
              <a:ext cx="1478951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nyu.edu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2B6BDDC7-E847-3847-933D-4C32FCB6E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272" y="3150942"/>
              <a:ext cx="1478951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umass.edu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320DE5FB-B16F-134F-A6AE-3A733BA85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74130" y="2766905"/>
              <a:ext cx="559079" cy="420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083E8C6B-45A7-4E4F-BE58-4778B3424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2582" y="2766905"/>
              <a:ext cx="500935" cy="420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36B8F6F2-4690-8E4C-937E-0E9481B1C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709" y="3173205"/>
              <a:ext cx="1505787" cy="647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yahoo.com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550F9EB0-5008-3D46-90EE-C86931D20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4875" y="3150942"/>
              <a:ext cx="1492369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amazon.com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369E9B65-3B7C-454D-AB1F-5B2406B16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6383" y="2773863"/>
              <a:ext cx="369738" cy="413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D471AC56-09F2-7C4D-B61A-6CCAD59D7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547" y="2773863"/>
              <a:ext cx="429373" cy="4257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1C077A09-1FCB-034D-952A-AD8C28E51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2691" y="3132853"/>
              <a:ext cx="1480442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pbs.org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C40276EB-9757-DA42-B8CE-16A23EEE1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570" y="2766905"/>
              <a:ext cx="0" cy="4174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556E67-E222-8D43-B71A-156691CCA0D4}"/>
                </a:ext>
              </a:extLst>
            </p:cNvPr>
            <p:cNvSpPr txBox="1"/>
            <p:nvPr/>
          </p:nvSpPr>
          <p:spPr>
            <a:xfrm>
              <a:off x="9919925" y="3273362"/>
              <a:ext cx="1835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Authoritative</a:t>
              </a:r>
            </a:p>
          </p:txBody>
        </p:sp>
        <p:sp>
          <p:nvSpPr>
            <p:cNvPr id="33" name="Text Box 30">
              <a:extLst>
                <a:ext uri="{FF2B5EF4-FFF2-40B4-BE49-F238E27FC236}">
                  <a16:creationId xmlns:a16="http://schemas.microsoft.com/office/drawing/2014/main" id="{F5BAA8E7-838D-494A-81C4-58D94A012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568" y="2785396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4" name="Text Box 30">
              <a:extLst>
                <a:ext uri="{FF2B5EF4-FFF2-40B4-BE49-F238E27FC236}">
                  <a16:creationId xmlns:a16="http://schemas.microsoft.com/office/drawing/2014/main" id="{2AD59D99-9460-DA4B-AF7A-451CBE5B3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0793" y="2776330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2B85C740-28F8-0449-B6AC-74E686461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346" y="2768742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6" name="Text Box 30">
              <a:extLst>
                <a:ext uri="{FF2B5EF4-FFF2-40B4-BE49-F238E27FC236}">
                  <a16:creationId xmlns:a16="http://schemas.microsoft.com/office/drawing/2014/main" id="{D033AF36-F2BE-7F41-93BB-422A537DE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58" y="2777057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</p:grp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E1EB010C-42C7-6E42-AA6D-C225E874A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20D0F-097D-6927-FBD8-20106C733E83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32693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02A27-60D0-5B4D-BD6E-00C279F7F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64" y="1529543"/>
            <a:ext cx="7122656" cy="2152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2E018F-A8B8-D04F-AA86-E98C6072C4D6}"/>
              </a:ext>
            </a:extLst>
          </p:cNvPr>
          <p:cNvSpPr/>
          <p:nvPr/>
        </p:nvSpPr>
        <p:spPr>
          <a:xfrm>
            <a:off x="6940647" y="1546167"/>
            <a:ext cx="2646699" cy="379307"/>
          </a:xfrm>
          <a:prstGeom prst="rect">
            <a:avLst/>
          </a:prstGeom>
          <a:solidFill>
            <a:srgbClr val="FBBFC7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root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ame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C4E20309-5EA1-134A-A365-0B330A5879DC}"/>
              </a:ext>
            </a:extLst>
          </p:cNvPr>
          <p:cNvSpPr txBox="1">
            <a:spLocks noChangeArrowheads="1"/>
          </p:cNvSpPr>
          <p:nvPr/>
        </p:nvSpPr>
        <p:spPr>
          <a:xfrm>
            <a:off x="651717" y="1432390"/>
            <a:ext cx="5444283" cy="245518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official, contact-of-last-resort by name servers that can not resolve name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E8EED64-A600-EB43-865F-526592344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207749-2830-E9DC-205B-B6D7C555F928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42175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root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ame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7EF7A5-82F4-A842-BA4B-88DB1EA46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2856025"/>
            <a:ext cx="6261100" cy="3200400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C4E20309-5EA1-134A-A365-0B330A5879DC}"/>
              </a:ext>
            </a:extLst>
          </p:cNvPr>
          <p:cNvSpPr txBox="1">
            <a:spLocks noChangeArrowheads="1"/>
          </p:cNvSpPr>
          <p:nvPr/>
        </p:nvSpPr>
        <p:spPr>
          <a:xfrm>
            <a:off x="651717" y="1432390"/>
            <a:ext cx="5444283" cy="245518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official, contact-of-last-resort by name servers that can not resolve name</a:t>
            </a:r>
          </a:p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incredibly important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function</a:t>
            </a:r>
          </a:p>
          <a:p>
            <a:pPr marL="635000" marR="0" lvl="1" indent="-317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couldn’t function without it!</a:t>
            </a:r>
          </a:p>
          <a:p>
            <a:pPr marL="635000" marR="0" lvl="1" indent="-317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DNSSEC – provides security (authentication, message integrity)</a:t>
            </a:r>
          </a:p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ICANN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(Internet Corporation for Assigned Names and Numbers)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manages root DNS domain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8ADC63BB-C973-3942-8EC6-3C13E2B38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186" y="1752600"/>
            <a:ext cx="5142916" cy="119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13 logical root name 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servers” worldwide each “server” replicated many times (~200 servers in US)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A3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527D7C4-251C-EC46-94F4-43E46D282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5643A-0F3A-0543-2348-4E69A5222B05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7140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Top-Level Domain, and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a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uthoritative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00E43FE-C520-D344-A4CF-6105B63E22D6}"/>
              </a:ext>
            </a:extLst>
          </p:cNvPr>
          <p:cNvSpPr txBox="1">
            <a:spLocks noChangeArrowheads="1"/>
          </p:cNvSpPr>
          <p:nvPr/>
        </p:nvSpPr>
        <p:spPr>
          <a:xfrm>
            <a:off x="832558" y="1286218"/>
            <a:ext cx="10868375" cy="203271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Top-Level Domain (TLD) servers: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responsible for .com, .org, .net, .edu, .aero, .jobs, .museums, and all top-level country domains, e.g.: .cn, .uk, .fr, .ca, .jp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 Solutions: authoritative registry for .com, .net TLD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Educause: .edu TLD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24547E-6033-E341-B415-9EEF0C28B3B1}"/>
              </a:ext>
            </a:extLst>
          </p:cNvPr>
          <p:cNvSpPr txBox="1">
            <a:spLocks noChangeArrowheads="1"/>
          </p:cNvSpPr>
          <p:nvPr/>
        </p:nvSpPr>
        <p:spPr>
          <a:xfrm>
            <a:off x="714024" y="4503552"/>
            <a:ext cx="10868375" cy="182951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authoritative DNS servers: 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organization’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own DNS server(s), providing authoritative hostname to IP mappings for organization’s named hosts 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can be maintained by organization or service provider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26F0AB-9C7D-C946-94B2-B58E3B095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2" y="3122476"/>
            <a:ext cx="5317067" cy="16064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6353F64-060B-1F4E-AD0A-5FBB20E02BE4}"/>
              </a:ext>
            </a:extLst>
          </p:cNvPr>
          <p:cNvGrpSpPr/>
          <p:nvPr/>
        </p:nvGrpSpPr>
        <p:grpSpPr>
          <a:xfrm>
            <a:off x="4419600" y="1744133"/>
            <a:ext cx="6959600" cy="2235200"/>
            <a:chOff x="4419600" y="1744133"/>
            <a:chExt cx="6959600" cy="2235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93592B-610F-B041-9201-B6C557DB96B0}"/>
                </a:ext>
              </a:extLst>
            </p:cNvPr>
            <p:cNvSpPr/>
            <p:nvPr/>
          </p:nvSpPr>
          <p:spPr>
            <a:xfrm>
              <a:off x="6366933" y="3742267"/>
              <a:ext cx="5012267" cy="237066"/>
            </a:xfrm>
            <a:prstGeom prst="rect">
              <a:avLst/>
            </a:prstGeom>
            <a:solidFill>
              <a:srgbClr val="FBBFC7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259AE09-DC39-F54E-8B9C-A94C202C2543}"/>
                </a:ext>
              </a:extLst>
            </p:cNvPr>
            <p:cNvCxnSpPr/>
            <p:nvPr/>
          </p:nvCxnSpPr>
          <p:spPr>
            <a:xfrm>
              <a:off x="4419600" y="1744133"/>
              <a:ext cx="1998133" cy="1998133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1D7C10-72B2-BE47-9B8C-600F740CAFCE}"/>
              </a:ext>
            </a:extLst>
          </p:cNvPr>
          <p:cNvGrpSpPr/>
          <p:nvPr/>
        </p:nvGrpSpPr>
        <p:grpSpPr>
          <a:xfrm>
            <a:off x="5249333" y="4233333"/>
            <a:ext cx="6265334" cy="575734"/>
            <a:chOff x="5249333" y="4233333"/>
            <a:chExt cx="6265334" cy="5757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251AA5-C4FF-7E4A-BCEA-7D8B252E12F3}"/>
                </a:ext>
              </a:extLst>
            </p:cNvPr>
            <p:cNvSpPr/>
            <p:nvPr/>
          </p:nvSpPr>
          <p:spPr>
            <a:xfrm>
              <a:off x="6248400" y="4233333"/>
              <a:ext cx="5266267" cy="372534"/>
            </a:xfrm>
            <a:prstGeom prst="rect">
              <a:avLst/>
            </a:prstGeom>
            <a:solidFill>
              <a:srgbClr val="FBBFC7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1835C5-DBDE-9A48-8554-EF6EB2FAD7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9333" y="4267199"/>
              <a:ext cx="999068" cy="541868"/>
            </a:xfrm>
            <a:prstGeom prst="line">
              <a:avLst/>
            </a:prstGeom>
            <a:ln w="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363187FC-BBBC-984E-BB71-64F11F5AB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66D5A-00DC-F50A-1E98-53CDD1E17983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8491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18225</TotalTime>
  <Words>1180</Words>
  <Application>Microsoft Office PowerPoint</Application>
  <PresentationFormat>Widescreen</PresentationFormat>
  <Paragraphs>213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Courier</vt:lpstr>
      <vt:lpstr>ＭＳ Ｐゴシック</vt:lpstr>
      <vt:lpstr>ZapfDingbats</vt:lpstr>
      <vt:lpstr>Arial</vt:lpstr>
      <vt:lpstr>Calibri</vt:lpstr>
      <vt:lpstr>Calibri Light</vt:lpstr>
      <vt:lpstr>Comic Sans MS</vt:lpstr>
      <vt:lpstr>Gill Sans MT</vt:lpstr>
      <vt:lpstr>Wingdings</vt:lpstr>
      <vt:lpstr>Office Theme</vt:lpstr>
      <vt:lpstr>PowerPoint Presentation</vt:lpstr>
      <vt:lpstr>Application Layer: Overview</vt:lpstr>
      <vt:lpstr>DNS: Domain Name System</vt:lpstr>
      <vt:lpstr>DNS: services, structure</vt:lpstr>
      <vt:lpstr>Thinking about the DNS</vt:lpstr>
      <vt:lpstr>DNS: a distributed, hierarchical database</vt:lpstr>
      <vt:lpstr>DNS: root name servers</vt:lpstr>
      <vt:lpstr>DNS: root name servers</vt:lpstr>
      <vt:lpstr>Top-Level Domain, and authoritative servers</vt:lpstr>
      <vt:lpstr>Local DNS name servers</vt:lpstr>
      <vt:lpstr>DNS name resolution: iterated query</vt:lpstr>
      <vt:lpstr>DNS name resolution: recursive query</vt:lpstr>
      <vt:lpstr>Caching DNS Information</vt:lpstr>
      <vt:lpstr>DNS security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329</cp:revision>
  <dcterms:created xsi:type="dcterms:W3CDTF">2020-01-18T07:24:59Z</dcterms:created>
  <dcterms:modified xsi:type="dcterms:W3CDTF">2024-10-08T20:26:36Z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Theme:5</vt:lpwstr>
  </property>
  <property fmtid="{D5CDD505-2E9C-101B-9397-08002B2CF9AE}" pid="3" name="ClassificationContentMarkingHeaderText">
    <vt:lpwstr>Begränsad delning</vt:lpwstr>
  </property>
</Properties>
</file>