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960" r:id="rId2"/>
    <p:sldId id="1042" r:id="rId3"/>
    <p:sldId id="1068" r:id="rId4"/>
    <p:sldId id="1069" r:id="rId5"/>
    <p:sldId id="1070" r:id="rId6"/>
    <p:sldId id="1072" r:id="rId7"/>
    <p:sldId id="1073" r:id="rId8"/>
    <p:sldId id="1074" r:id="rId9"/>
    <p:sldId id="1075" r:id="rId10"/>
    <p:sldId id="1076" r:id="rId11"/>
    <p:sldId id="1082" r:id="rId12"/>
    <p:sldId id="1083" r:id="rId13"/>
    <p:sldId id="1084" r:id="rId14"/>
    <p:sldId id="1085" r:id="rId15"/>
    <p:sldId id="1086" r:id="rId16"/>
    <p:sldId id="965" r:id="rId17"/>
    <p:sldId id="966" r:id="rId18"/>
    <p:sldId id="1008" r:id="rId19"/>
    <p:sldId id="1007" r:id="rId20"/>
    <p:sldId id="1087" r:id="rId21"/>
    <p:sldId id="1088" r:id="rId22"/>
    <p:sldId id="1089" r:id="rId23"/>
    <p:sldId id="1095" r:id="rId24"/>
    <p:sldId id="1093" r:id="rId25"/>
    <p:sldId id="1208" r:id="rId26"/>
    <p:sldId id="1214" r:id="rId27"/>
    <p:sldId id="1097" r:id="rId28"/>
    <p:sldId id="1100" r:id="rId29"/>
    <p:sldId id="1098" r:id="rId30"/>
    <p:sldId id="1099" r:id="rId31"/>
    <p:sldId id="11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9CDFF9"/>
    <a:srgbClr val="010086"/>
    <a:srgbClr val="CCCCFF"/>
    <a:srgbClr val="3C6CDF"/>
    <a:srgbClr val="0000A8"/>
    <a:srgbClr val="C96B72"/>
    <a:srgbClr val="B8C2C9"/>
    <a:srgbClr val="D6DCE0"/>
    <a:srgbClr val="01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18"/>
    <p:restoredTop sz="79593"/>
  </p:normalViewPr>
  <p:slideViewPr>
    <p:cSldViewPr snapToGrid="0" snapToObjects="1">
      <p:cViewPr varScale="1">
        <p:scale>
          <a:sx n="65" d="100"/>
          <a:sy n="65" d="100"/>
        </p:scale>
        <p:origin x="758" y="58"/>
      </p:cViewPr>
      <p:guideLst>
        <p:guide orient="horz" pos="1104"/>
        <p:guide pos="576"/>
      </p:guideLst>
    </p:cSldViewPr>
  </p:slideViewPr>
  <p:outlineViewPr>
    <p:cViewPr>
      <p:scale>
        <a:sx n="33" d="100"/>
        <a:sy n="33" d="100"/>
      </p:scale>
      <p:origin x="0" y="-4152"/>
    </p:cViewPr>
  </p:outlineViewPr>
  <p:notesTextViewPr>
    <p:cViewPr>
      <p:scale>
        <a:sx n="1" d="1"/>
        <a:sy n="1" d="1"/>
      </p:scale>
      <p:origin x="0" y="0"/>
    </p:cViewPr>
  </p:notesTextViewPr>
  <p:sorterViewPr>
    <p:cViewPr varScale="1">
      <p:scale>
        <a:sx n="100" d="100"/>
        <a:sy n="100" d="100"/>
      </p:scale>
      <p:origin x="0" y="-61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8.1. Updates throughout, including a lot more animations.  These are the ppt files used to make Chapter 2 online lectures in Sept. 2020.</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68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3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64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26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7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841B-2E0C-D644-8ADE-1DB30A60E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841B-2E0C-D644-8ADE-1DB30A60E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43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841B-2E0C-D644-8ADE-1DB30A60E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58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841B-2E0C-D644-8ADE-1DB30A60E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2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83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23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r>
              <a:rPr lang="en-US" baseline="0" dirty="0"/>
              <a:t> poor content providers – like in real-estate, location is everything.  servers want to be close to clients.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24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minutes (recall earlier delay versus arrival rate curve from Chapter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54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09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164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3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395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29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70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39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8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shortest job first: decreased average delay!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729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0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89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28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3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24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4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62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Application Layer: 2-</a:t>
            </a:r>
            <a:fld id="{C4204591-24BD-A542-B9D5-F8D8A88D2FEE}" type="slidenum">
              <a:rPr lang="en-US" smtClean="0"/>
              <a:pPr/>
              <a:t>‹#›</a:t>
            </a:fld>
            <a:endParaRPr lang="en-US"/>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Application Layer: 2-</a:t>
            </a:r>
            <a:fld id="{C4204591-24BD-A542-B9D5-F8D8A88D2FEE}" type="slidenum">
              <a:rPr lang="en-US" smtClean="0"/>
              <a:pPr/>
              <a:t>‹#›</a:t>
            </a:fld>
            <a:endParaRPr lang="en-US"/>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Application Layer: 2-</a:t>
            </a:r>
            <a:fld id="{C4204591-24BD-A542-B9D5-F8D8A88D2FEE}" type="slidenum">
              <a:rPr lang="en-US" smtClean="0"/>
              <a:pPr/>
              <a:t>‹#›</a:t>
            </a:fld>
            <a:endParaRPr lang="en-US"/>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Application Layer: 2-</a:t>
            </a:r>
            <a:fld id="{C4204591-24BD-A542-B9D5-F8D8A88D2FEE}" type="slidenum">
              <a:rPr lang="en-US" smtClean="0"/>
              <a:pPr/>
              <a:t>‹#›</a:t>
            </a:fld>
            <a:endParaRPr lang="en-US"/>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Application Layer: 2-</a:t>
            </a:r>
            <a:fld id="{C4204591-24BD-A542-B9D5-F8D8A88D2FEE}" type="slidenum">
              <a:rPr lang="en-US" smtClean="0"/>
              <a:pPr/>
              <a:t>‹#›</a:t>
            </a:fld>
            <a:endParaRPr lang="en-US"/>
          </a:p>
        </p:txBody>
      </p:sp>
      <p:sp>
        <p:nvSpPr>
          <p:cNvPr id="5" name="TextBox 4">
            <a:extLst>
              <a:ext uri="{FF2B5EF4-FFF2-40B4-BE49-F238E27FC236}">
                <a16:creationId xmlns:a16="http://schemas.microsoft.com/office/drawing/2014/main" id="{646B6C69-F974-1462-8AB0-F9A64020DD37}"/>
              </a:ext>
            </a:extLst>
          </p:cNvPr>
          <p:cNvSpPr txBox="1"/>
          <p:nvPr userDrawn="1">
            <p:extLst>
              <p:ext uri="{1162E1C5-73C7-4A58-AE30-91384D911F3F}">
                <p184:classification xmlns:p184="http://schemas.microsoft.com/office/powerpoint/2018/4/main" val="hdr"/>
              </p:ext>
            </p:extLst>
          </p:nvPr>
        </p:nvSpPr>
        <p:spPr>
          <a:xfrm>
            <a:off x="11363325" y="63500"/>
            <a:ext cx="787400" cy="121920"/>
          </a:xfrm>
          <a:prstGeom prst="rect">
            <a:avLst/>
          </a:prstGeom>
        </p:spPr>
        <p:txBody>
          <a:bodyPr horzOverflow="overflow" lIns="0" tIns="0" rIns="0" bIns="0">
            <a:spAutoFit/>
          </a:bodyPr>
          <a:lstStyle/>
          <a:p>
            <a:pPr algn="l"/>
            <a:r>
              <a:rPr lang="en-SE" sz="800">
                <a:solidFill>
                  <a:srgbClr val="000000"/>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378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2</a:t>
            </a:r>
            <a:br>
              <a:rPr lang="en-US" altLang="en-US" sz="6000" b="1" dirty="0">
                <a:solidFill>
                  <a:srgbClr val="000099"/>
                </a:solidFill>
                <a:latin typeface="+mj-lt"/>
              </a:rPr>
            </a:br>
            <a:r>
              <a:rPr lang="en-US" altLang="en-US" sz="5400" b="1" dirty="0">
                <a:solidFill>
                  <a:srgbClr val="000099"/>
                </a:solidFill>
                <a:latin typeface="+mj-lt"/>
              </a:rPr>
              <a:t>Application Layer</a:t>
            </a:r>
          </a:p>
        </p:txBody>
      </p:sp>
      <p:sp>
        <p:nvSpPr>
          <p:cNvPr id="2" name="Slide Number Placeholder 1">
            <a:extLst>
              <a:ext uri="{FF2B5EF4-FFF2-40B4-BE49-F238E27FC236}">
                <a16:creationId xmlns:a16="http://schemas.microsoft.com/office/drawing/2014/main" id="{98C65C94-9E94-6144-BDBB-A8F5D511E4DD}"/>
              </a:ext>
            </a:extLst>
          </p:cNvPr>
          <p:cNvSpPr>
            <a:spLocks noGrp="1"/>
          </p:cNvSpPr>
          <p:nvPr>
            <p:ph type="sldNum" sz="quarter" idx="4"/>
          </p:nvPr>
        </p:nvSpPr>
        <p:spPr/>
        <p:txBody>
          <a:bodyPr/>
          <a:lstStyle/>
          <a:p>
            <a:r>
              <a:rPr lang="en-US" dirty="0"/>
              <a:t>Application Layer: 2-</a:t>
            </a:r>
            <a:fld id="{C4204591-24BD-A542-B9D5-F8D8A88D2FEE}" type="slidenum">
              <a:rPr lang="en-US" smtClean="0"/>
              <a:pPr/>
              <a:t>1</a:t>
            </a:fld>
            <a:endParaRPr lang="en-US" dirty="0"/>
          </a:p>
        </p:txBody>
      </p:sp>
      <p:sp>
        <p:nvSpPr>
          <p:cNvPr id="11" name="Rectangle 10">
            <a:extLst>
              <a:ext uri="{FF2B5EF4-FFF2-40B4-BE49-F238E27FC236}">
                <a16:creationId xmlns:a16="http://schemas.microsoft.com/office/drawing/2014/main" id="{AD67D27E-258D-C546-967D-65B4E6ACE4BA}"/>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2" name="Picture 11" descr="A picture containing outdoor, water, bridge, building&#10;&#10;Description automatically generated">
            <a:extLst>
              <a:ext uri="{FF2B5EF4-FFF2-40B4-BE49-F238E27FC236}">
                <a16:creationId xmlns:a16="http://schemas.microsoft.com/office/drawing/2014/main" id="{3BE6A818-0DC7-1C43-B5D9-6718F2878FB3}"/>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3" name="Text Box 7">
            <a:extLst>
              <a:ext uri="{FF2B5EF4-FFF2-40B4-BE49-F238E27FC236}">
                <a16:creationId xmlns:a16="http://schemas.microsoft.com/office/drawing/2014/main" id="{C9F93B67-6614-8FA7-B2D6-DC499B44162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Persistent HTTP </a:t>
            </a:r>
            <a:r>
              <a:rPr lang="en-US" altLang="en-US" sz="3200" dirty="0">
                <a:cs typeface="Calibri" panose="020F0502020204030204" pitchFamily="34" charset="0"/>
              </a:rPr>
              <a:t>(HTTP 1.1)</a:t>
            </a:r>
            <a:endParaRPr lang="en-US" sz="4400" dirty="0"/>
          </a:p>
        </p:txBody>
      </p:sp>
      <p:sp>
        <p:nvSpPr>
          <p:cNvPr id="6" name="Rectangle 3">
            <a:extLst>
              <a:ext uri="{FF2B5EF4-FFF2-40B4-BE49-F238E27FC236}">
                <a16:creationId xmlns:a16="http://schemas.microsoft.com/office/drawing/2014/main" id="{FB14C937-79C9-6642-8B0C-15F130B4AF98}"/>
              </a:ext>
            </a:extLst>
          </p:cNvPr>
          <p:cNvSpPr txBox="1">
            <a:spLocks noChangeArrowheads="1"/>
          </p:cNvSpPr>
          <p:nvPr/>
        </p:nvSpPr>
        <p:spPr>
          <a:xfrm>
            <a:off x="798691" y="1401764"/>
            <a:ext cx="5165547"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1590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CC0000"/>
                </a:solidFill>
                <a:effectLst/>
                <a:uLnTx/>
                <a:uFillTx/>
                <a:latin typeface="Calibri"/>
                <a:ea typeface="+mn-ea"/>
                <a:cs typeface="+mn-cs"/>
              </a:rPr>
              <a:t>Non-persistent HTTP issues:</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requires 2 RTTs per object</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OS overhead for </a:t>
            </a:r>
            <a:r>
              <a:rPr kumimoji="0" lang="en-US" sz="2800" b="0" i="1" u="none" strike="noStrike" kern="1200" cap="none" spc="0" normalizeH="0" baseline="0" noProof="0" dirty="0">
                <a:ln>
                  <a:noFill/>
                </a:ln>
                <a:solidFill>
                  <a:prstClr val="black"/>
                </a:solidFill>
                <a:effectLst/>
                <a:uLnTx/>
                <a:uFillTx/>
                <a:latin typeface="Calibri"/>
                <a:ea typeface="+mn-ea"/>
                <a:cs typeface="+mn-cs"/>
              </a:rPr>
              <a:t>each</a:t>
            </a:r>
            <a:r>
              <a:rPr kumimoji="0" lang="en-US" sz="2800" b="0" i="0" u="none" strike="noStrike" kern="1200" cap="none" spc="0" normalizeH="0" baseline="0" noProof="0" dirty="0">
                <a:ln>
                  <a:noFill/>
                </a:ln>
                <a:solidFill>
                  <a:prstClr val="black"/>
                </a:solidFill>
                <a:effectLst/>
                <a:uLnTx/>
                <a:uFillTx/>
                <a:latin typeface="Calibri"/>
                <a:ea typeface="+mn-ea"/>
                <a:cs typeface="+mn-cs"/>
              </a:rPr>
              <a:t> TCP connection</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browsers often open multiple parallel TCP connections to fetch referenced objects in parallel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10">
            <a:extLst>
              <a:ext uri="{FF2B5EF4-FFF2-40B4-BE49-F238E27FC236}">
                <a16:creationId xmlns:a16="http://schemas.microsoft.com/office/drawing/2014/main" id="{996C596E-CBDC-1641-AE54-06AC7ADF3759}"/>
              </a:ext>
            </a:extLst>
          </p:cNvPr>
          <p:cNvSpPr txBox="1">
            <a:spLocks noChangeArrowheads="1"/>
          </p:cNvSpPr>
          <p:nvPr/>
        </p:nvSpPr>
        <p:spPr>
          <a:xfrm>
            <a:off x="6227762" y="1414463"/>
            <a:ext cx="5735053"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1590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CC0000"/>
                </a:solidFill>
                <a:effectLst/>
                <a:uLnTx/>
                <a:uFillTx/>
                <a:latin typeface="Calibri"/>
                <a:ea typeface="+mn-ea"/>
                <a:cs typeface="+mn-cs"/>
              </a:rPr>
              <a:t>Persistent  HTTP </a:t>
            </a:r>
            <a:r>
              <a:rPr kumimoji="0" lang="en-US" sz="2400" b="0" i="1" u="none" strike="noStrike" kern="1200" cap="none" spc="0" normalizeH="0" baseline="0" noProof="0" dirty="0">
                <a:ln>
                  <a:noFill/>
                </a:ln>
                <a:solidFill>
                  <a:srgbClr val="CC0000"/>
                </a:solidFill>
                <a:effectLst/>
                <a:uLnTx/>
                <a:uFillTx/>
                <a:latin typeface="Calibri"/>
                <a:ea typeface="+mn-ea"/>
                <a:cs typeface="+mn-cs"/>
              </a:rPr>
              <a:t>(HTTP1.1):</a:t>
            </a:r>
            <a:endParaRPr kumimoji="0" lang="en-US" sz="3200" b="0" i="1" u="none" strike="noStrike" kern="1200" cap="none" spc="0" normalizeH="0" baseline="0" noProof="0" dirty="0">
              <a:ln>
                <a:noFill/>
              </a:ln>
              <a:solidFill>
                <a:srgbClr val="CC0000"/>
              </a:solidFill>
              <a:effectLst/>
              <a:uLnTx/>
              <a:uFillTx/>
              <a:latin typeface="Calibri"/>
              <a:ea typeface="+mn-ea"/>
              <a:cs typeface="+mn-cs"/>
            </a:endParaRP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server leaves connection open after sending response</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subsequent HTTP messages  between same client/server sent over open connection</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 sends requests as soon as it encounters a referenced object</a:t>
            </a:r>
          </a:p>
          <a:p>
            <a:pPr marL="346075" marR="0" lvl="0" indent="-2174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as little as one RTT for all the referenced objects (cutting response time in half)</a:t>
            </a:r>
          </a:p>
        </p:txBody>
      </p:sp>
      <p:sp>
        <p:nvSpPr>
          <p:cNvPr id="5" name="Slide Number Placeholder 2">
            <a:extLst>
              <a:ext uri="{FF2B5EF4-FFF2-40B4-BE49-F238E27FC236}">
                <a16:creationId xmlns:a16="http://schemas.microsoft.com/office/drawing/2014/main" id="{2C9DB959-15FC-7A47-B54E-965B407AAA51}"/>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42625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altLang="en-US" sz="4400" dirty="0">
                <a:ea typeface="ＭＳ Ｐゴシック" panose="020B0600070205080204" pitchFamily="34" charset="-128"/>
              </a:rPr>
              <a:t>Trying out HTTP (client side) for yourself</a:t>
            </a:r>
            <a:endParaRPr lang="en-US" sz="4400" dirty="0"/>
          </a:p>
        </p:txBody>
      </p:sp>
      <p:sp>
        <p:nvSpPr>
          <p:cNvPr id="6" name="Rectangle 3">
            <a:extLst>
              <a:ext uri="{FF2B5EF4-FFF2-40B4-BE49-F238E27FC236}">
                <a16:creationId xmlns:a16="http://schemas.microsoft.com/office/drawing/2014/main" id="{54162CB5-536A-4D40-94FC-6A99B52D37CF}"/>
              </a:ext>
            </a:extLst>
          </p:cNvPr>
          <p:cNvSpPr txBox="1">
            <a:spLocks noChangeArrowheads="1"/>
          </p:cNvSpPr>
          <p:nvPr/>
        </p:nvSpPr>
        <p:spPr>
          <a:xfrm>
            <a:off x="579438" y="1474924"/>
            <a:ext cx="8096250" cy="46672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1. netcat to your favorite Web server:</a:t>
            </a:r>
          </a:p>
          <a:p>
            <a:pPr marL="1143000" marR="0" lvl="2" indent="-228600" algn="l" defTabSz="914400" rtl="0" eaLnBrk="1" fontAlgn="auto" latinLnBrk="0" hangingPunct="1">
              <a:lnSpc>
                <a:spcPct val="90000"/>
              </a:lnSpc>
              <a:spcBef>
                <a:spcPts val="50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 name="Text Box 5">
            <a:extLst>
              <a:ext uri="{FF2B5EF4-FFF2-40B4-BE49-F238E27FC236}">
                <a16:creationId xmlns:a16="http://schemas.microsoft.com/office/drawing/2014/main" id="{5AD8FC5E-7EF6-5D4A-947A-76F9FAC50B5A}"/>
              </a:ext>
            </a:extLst>
          </p:cNvPr>
          <p:cNvSpPr txBox="1">
            <a:spLocks noChangeArrowheads="1"/>
          </p:cNvSpPr>
          <p:nvPr/>
        </p:nvSpPr>
        <p:spPr bwMode="auto">
          <a:xfrm>
            <a:off x="6101461" y="1932221"/>
            <a:ext cx="5852372"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38125" marR="0" lvl="0" indent="-238125" algn="l" defTabSz="914400" rtl="0" eaLnBrk="1" fontAlgn="auto" latinLnBrk="0" hangingPunct="1">
              <a:lnSpc>
                <a:spcPct val="100000"/>
              </a:lnSpc>
              <a:spcBef>
                <a:spcPts val="600"/>
              </a:spcBef>
              <a:spcAft>
                <a:spcPts val="0"/>
              </a:spcAft>
              <a:buClr>
                <a:srgbClr val="0000A3"/>
              </a:buClr>
              <a:buSzTx/>
              <a:buFont typeface="Wingdings" pitchFamily="2" charset="2"/>
              <a:buChar char="§"/>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opens TCP connection to port 80 (default HTTP server port)  at gaia.cs.umass.edu.</a:t>
            </a:r>
          </a:p>
          <a:p>
            <a:pPr marL="238125" marR="0" lvl="0" indent="-238125" algn="l" defTabSz="914400" rtl="0" eaLnBrk="1" fontAlgn="auto" latinLnBrk="0" hangingPunct="1">
              <a:lnSpc>
                <a:spcPct val="100000"/>
              </a:lnSpc>
              <a:spcBef>
                <a:spcPts val="600"/>
              </a:spcBef>
              <a:spcAft>
                <a:spcPts val="0"/>
              </a:spcAft>
              <a:buClr>
                <a:srgbClr val="0000A3"/>
              </a:buClr>
              <a:buSzTx/>
              <a:buFont typeface="Wingdings" pitchFamily="2" charset="2"/>
              <a:buChar char="§"/>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anything typed in will be sent  to port 80 at gaia.cs.umass.edu</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28AAC288-3206-534D-929C-FFD2305EC27E}"/>
              </a:ext>
            </a:extLst>
          </p:cNvPr>
          <p:cNvGrpSpPr/>
          <p:nvPr/>
        </p:nvGrpSpPr>
        <p:grpSpPr>
          <a:xfrm>
            <a:off x="711200" y="5286696"/>
            <a:ext cx="8289126" cy="996484"/>
            <a:chOff x="711200" y="5286696"/>
            <a:chExt cx="8289126" cy="996484"/>
          </a:xfrm>
        </p:grpSpPr>
        <p:sp>
          <p:nvSpPr>
            <p:cNvPr id="15" name="Rectangle 14">
              <a:extLst>
                <a:ext uri="{FF2B5EF4-FFF2-40B4-BE49-F238E27FC236}">
                  <a16:creationId xmlns:a16="http://schemas.microsoft.com/office/drawing/2014/main" id="{D06E2A86-603C-764E-9AF8-0B2F20CD26BD}"/>
                </a:ext>
              </a:extLst>
            </p:cNvPr>
            <p:cNvSpPr>
              <a:spLocks noChangeArrowheads="1"/>
            </p:cNvSpPr>
            <p:nvPr/>
          </p:nvSpPr>
          <p:spPr bwMode="auto">
            <a:xfrm>
              <a:off x="711200" y="5286696"/>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3. look at response message sent by HTTP server!</a:t>
              </a:r>
            </a:p>
          </p:txBody>
        </p:sp>
        <p:sp>
          <p:nvSpPr>
            <p:cNvPr id="16" name="Text Box 17">
              <a:extLst>
                <a:ext uri="{FF2B5EF4-FFF2-40B4-BE49-F238E27FC236}">
                  <a16:creationId xmlns:a16="http://schemas.microsoft.com/office/drawing/2014/main" id="{A3659547-E754-6B44-903F-76BD7A3006F6}"/>
                </a:ext>
              </a:extLst>
            </p:cNvPr>
            <p:cNvSpPr txBox="1">
              <a:spLocks noChangeArrowheads="1"/>
            </p:cNvSpPr>
            <p:nvPr/>
          </p:nvSpPr>
          <p:spPr bwMode="auto">
            <a:xfrm>
              <a:off x="1066295" y="5821515"/>
              <a:ext cx="7934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(or use Wireshark to look at captured HTTP request/response)</a:t>
              </a:r>
            </a:p>
          </p:txBody>
        </p:sp>
      </p:grpSp>
      <p:grpSp>
        <p:nvGrpSpPr>
          <p:cNvPr id="2" name="Group 1">
            <a:extLst>
              <a:ext uri="{FF2B5EF4-FFF2-40B4-BE49-F238E27FC236}">
                <a16:creationId xmlns:a16="http://schemas.microsoft.com/office/drawing/2014/main" id="{26E12EFF-E52A-B84D-934A-7405FA201329}"/>
              </a:ext>
            </a:extLst>
          </p:cNvPr>
          <p:cNvGrpSpPr/>
          <p:nvPr/>
        </p:nvGrpSpPr>
        <p:grpSpPr>
          <a:xfrm>
            <a:off x="727530" y="3145663"/>
            <a:ext cx="10979788" cy="2045073"/>
            <a:chOff x="727530" y="3145663"/>
            <a:chExt cx="10979788" cy="2045073"/>
          </a:xfrm>
        </p:grpSpPr>
        <p:sp>
          <p:nvSpPr>
            <p:cNvPr id="10" name="Rectangle 7">
              <a:extLst>
                <a:ext uri="{FF2B5EF4-FFF2-40B4-BE49-F238E27FC236}">
                  <a16:creationId xmlns:a16="http://schemas.microsoft.com/office/drawing/2014/main" id="{CF530C45-E591-C948-8561-E3D1A663C89A}"/>
                </a:ext>
              </a:extLst>
            </p:cNvPr>
            <p:cNvSpPr>
              <a:spLocks noChangeArrowheads="1"/>
            </p:cNvSpPr>
            <p:nvPr/>
          </p:nvSpPr>
          <p:spPr bwMode="auto">
            <a:xfrm>
              <a:off x="727530" y="3145663"/>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2. type in a GET HTTP request:</a:t>
              </a:r>
            </a:p>
            <a:p>
              <a:pPr marL="1143000" marR="0" lvl="2" indent="-22860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
          <p:nvSpPr>
            <p:cNvPr id="11" name="Text Box 8">
              <a:extLst>
                <a:ext uri="{FF2B5EF4-FFF2-40B4-BE49-F238E27FC236}">
                  <a16:creationId xmlns:a16="http://schemas.microsoft.com/office/drawing/2014/main" id="{44F32261-DA96-6645-A103-A806625BC498}"/>
                </a:ext>
              </a:extLst>
            </p:cNvPr>
            <p:cNvSpPr txBox="1">
              <a:spLocks noChangeArrowheads="1"/>
            </p:cNvSpPr>
            <p:nvPr/>
          </p:nvSpPr>
          <p:spPr bwMode="auto">
            <a:xfrm>
              <a:off x="1258273" y="3748006"/>
              <a:ext cx="74174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C0000"/>
                  </a:solidFill>
                  <a:effectLst/>
                  <a:uLnTx/>
                  <a:uFillTx/>
                  <a:latin typeface="Courier New" panose="02070309020205020404" pitchFamily="49" charset="0"/>
                  <a:ea typeface="ＭＳ Ｐゴシック" panose="020B0600070205080204" pitchFamily="34" charset="-128"/>
                  <a:cs typeface="+mn-cs"/>
                </a:rPr>
                <a:t>GET /kurose_ross/interactive/index.php HTTP/1.1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C0000"/>
                  </a:solidFill>
                  <a:effectLst/>
                  <a:uLnTx/>
                  <a:uFillTx/>
                  <a:latin typeface="Courier New" panose="02070309020205020404" pitchFamily="49" charset="0"/>
                  <a:ea typeface="ＭＳ Ｐゴシック" panose="020B0600070205080204" pitchFamily="34" charset="-128"/>
                  <a:cs typeface="+mn-cs"/>
                </a:rPr>
                <a:t>Host: gaia.cs.umass.edu</a:t>
              </a:r>
            </a:p>
          </p:txBody>
        </p:sp>
        <p:sp>
          <p:nvSpPr>
            <p:cNvPr id="19" name="Text Box 5">
              <a:extLst>
                <a:ext uri="{FF2B5EF4-FFF2-40B4-BE49-F238E27FC236}">
                  <a16:creationId xmlns:a16="http://schemas.microsoft.com/office/drawing/2014/main" id="{A5628D90-F44C-0944-B370-D91518878697}"/>
                </a:ext>
              </a:extLst>
            </p:cNvPr>
            <p:cNvSpPr txBox="1">
              <a:spLocks noChangeArrowheads="1"/>
            </p:cNvSpPr>
            <p:nvPr/>
          </p:nvSpPr>
          <p:spPr bwMode="auto">
            <a:xfrm>
              <a:off x="6163577" y="4175073"/>
              <a:ext cx="55437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38125" marR="0" lvl="0" indent="-238125" algn="l" defTabSz="914400" rtl="0" eaLnBrk="1" fontAlgn="auto" latinLnBrk="0" hangingPunct="1">
                <a:lnSpc>
                  <a:spcPct val="100000"/>
                </a:lnSpc>
                <a:spcBef>
                  <a:spcPct val="0"/>
                </a:spcBef>
                <a:spcAft>
                  <a:spcPts val="0"/>
                </a:spcAft>
                <a:buClr>
                  <a:srgbClr val="0000A3"/>
                </a:buClr>
                <a:buSzTx/>
                <a:buFont typeface="Wingdings" pitchFamily="2" charset="2"/>
                <a:buChar char="§"/>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by typing this in (hit carriage return twice), you send this minimal (but complete)  GET request to HTTP server</a:t>
              </a:r>
            </a:p>
          </p:txBody>
        </p:sp>
      </p:grpSp>
      <p:sp>
        <p:nvSpPr>
          <p:cNvPr id="13" name="Slide Number Placeholder 2">
            <a:extLst>
              <a:ext uri="{FF2B5EF4-FFF2-40B4-BE49-F238E27FC236}">
                <a16:creationId xmlns:a16="http://schemas.microsoft.com/office/drawing/2014/main" id="{C4905279-7B20-4F4C-AC34-18EB5C18F599}"/>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Text Box 6">
            <a:extLst>
              <a:ext uri="{FF2B5EF4-FFF2-40B4-BE49-F238E27FC236}">
                <a16:creationId xmlns:a16="http://schemas.microsoft.com/office/drawing/2014/main" id="{72EC16EB-48D6-6F60-9003-B5E809F4522A}"/>
              </a:ext>
            </a:extLst>
          </p:cNvPr>
          <p:cNvSpPr txBox="1">
            <a:spLocks noChangeArrowheads="1"/>
          </p:cNvSpPr>
          <p:nvPr/>
        </p:nvSpPr>
        <p:spPr bwMode="auto">
          <a:xfrm>
            <a:off x="1258273" y="2039943"/>
            <a:ext cx="48876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nc -c -v gaia.cs.umass.edu 80 (for Mac)</a:t>
            </a: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&gt;n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cat –C gaia.cs.umass.edu 80 (for Windows)</a:t>
            </a:r>
          </a:p>
        </p:txBody>
      </p:sp>
    </p:spTree>
    <p:extLst>
      <p:ext uri="{BB962C8B-B14F-4D97-AF65-F5344CB8AC3E}">
        <p14:creationId xmlns:p14="http://schemas.microsoft.com/office/powerpoint/2010/main" val="33134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altLang="en-US" sz="4400" dirty="0">
                <a:ea typeface="ＭＳ Ｐゴシック" panose="020B0600070205080204" pitchFamily="34" charset="-128"/>
              </a:rPr>
              <a:t>Maintaining user/server state: cookies</a:t>
            </a:r>
            <a:endParaRPr lang="en-US" sz="4400" dirty="0"/>
          </a:p>
        </p:txBody>
      </p:sp>
      <p:sp>
        <p:nvSpPr>
          <p:cNvPr id="12" name="Rectangle 3">
            <a:extLst>
              <a:ext uri="{FF2B5EF4-FFF2-40B4-BE49-F238E27FC236}">
                <a16:creationId xmlns:a16="http://schemas.microsoft.com/office/drawing/2014/main" id="{3635EFC9-A521-0240-B257-CD458B330808}"/>
              </a:ext>
            </a:extLst>
          </p:cNvPr>
          <p:cNvSpPr txBox="1">
            <a:spLocks noChangeArrowheads="1"/>
          </p:cNvSpPr>
          <p:nvPr/>
        </p:nvSpPr>
        <p:spPr>
          <a:xfrm>
            <a:off x="751523" y="1368109"/>
            <a:ext cx="5877880" cy="483674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Recall:  HTTP GET/response interaction is </a:t>
            </a:r>
            <a:r>
              <a:rPr kumimoji="0" lang="en-US" altLang="en-US" sz="32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stateless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notion of multi-step exchanges of HTTP messages to complete a Web “transaction”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need for client/server to track “state” of multi-step exchange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all HTTP requests are independent of each other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need for client/server to “recover” from a partially-completed-but-never-completely-completed transaction</a:t>
            </a:r>
          </a:p>
        </p:txBody>
      </p:sp>
      <p:sp>
        <p:nvSpPr>
          <p:cNvPr id="2" name="TextBox 1">
            <a:extLst>
              <a:ext uri="{FF2B5EF4-FFF2-40B4-BE49-F238E27FC236}">
                <a16:creationId xmlns:a16="http://schemas.microsoft.com/office/drawing/2014/main" id="{F81F961A-6387-0345-9591-6D8E9EDB9801}"/>
              </a:ext>
            </a:extLst>
          </p:cNvPr>
          <p:cNvSpPr txBox="1"/>
          <p:nvPr/>
        </p:nvSpPr>
        <p:spPr>
          <a:xfrm>
            <a:off x="7777183" y="1266045"/>
            <a:ext cx="33473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A3"/>
                </a:solidFill>
                <a:effectLst/>
                <a:uLnTx/>
                <a:uFillTx/>
                <a:latin typeface="Calibri"/>
                <a:ea typeface="+mn-ea"/>
                <a:cs typeface="+mn-cs"/>
              </a:rPr>
              <a:t>a stateful protocol: </a:t>
            </a:r>
            <a:r>
              <a:rPr kumimoji="0" lang="en-US" sz="1800" b="0" i="0" u="none" strike="noStrike" kern="1200" cap="none" spc="0" normalizeH="0" baseline="0" noProof="0" dirty="0">
                <a:ln>
                  <a:noFill/>
                </a:ln>
                <a:solidFill>
                  <a:prstClr val="black"/>
                </a:solidFill>
                <a:effectLst/>
                <a:uLnTx/>
                <a:uFillTx/>
                <a:latin typeface="Calibri"/>
                <a:ea typeface="+mn-ea"/>
                <a:cs typeface="+mn-cs"/>
              </a:rPr>
              <a:t>client makes two changes to X, or none at all</a:t>
            </a:r>
          </a:p>
        </p:txBody>
      </p:sp>
      <p:sp>
        <p:nvSpPr>
          <p:cNvPr id="14" name="Line 15">
            <a:extLst>
              <a:ext uri="{FF2B5EF4-FFF2-40B4-BE49-F238E27FC236}">
                <a16:creationId xmlns:a16="http://schemas.microsoft.com/office/drawing/2014/main" id="{E1896121-77D8-FD42-BC74-F51FD18D8659}"/>
              </a:ext>
            </a:extLst>
          </p:cNvPr>
          <p:cNvSpPr>
            <a:spLocks noChangeShapeType="1"/>
          </p:cNvSpPr>
          <p:nvPr/>
        </p:nvSpPr>
        <p:spPr bwMode="auto">
          <a:xfrm>
            <a:off x="8211743" y="2818375"/>
            <a:ext cx="0" cy="28321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Line 16">
            <a:extLst>
              <a:ext uri="{FF2B5EF4-FFF2-40B4-BE49-F238E27FC236}">
                <a16:creationId xmlns:a16="http://schemas.microsoft.com/office/drawing/2014/main" id="{7668C468-5627-F641-A1D5-CCCD71D47636}"/>
              </a:ext>
            </a:extLst>
          </p:cNvPr>
          <p:cNvSpPr>
            <a:spLocks noChangeShapeType="1"/>
          </p:cNvSpPr>
          <p:nvPr/>
        </p:nvSpPr>
        <p:spPr bwMode="auto">
          <a:xfrm>
            <a:off x="9902430" y="2812025"/>
            <a:ext cx="0" cy="2881312"/>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 Box 37">
            <a:extLst>
              <a:ext uri="{FF2B5EF4-FFF2-40B4-BE49-F238E27FC236}">
                <a16:creationId xmlns:a16="http://schemas.microsoft.com/office/drawing/2014/main" id="{4D29A06D-1A18-BA46-8999-A8C319B0650D}"/>
              </a:ext>
            </a:extLst>
          </p:cNvPr>
          <p:cNvSpPr txBox="1">
            <a:spLocks noChangeArrowheads="1"/>
          </p:cNvSpPr>
          <p:nvPr/>
        </p:nvSpPr>
        <p:spPr bwMode="auto">
          <a:xfrm>
            <a:off x="7986318" y="5664762"/>
            <a:ext cx="519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sp>
        <p:nvSpPr>
          <p:cNvPr id="35" name="Text Box 38">
            <a:extLst>
              <a:ext uri="{FF2B5EF4-FFF2-40B4-BE49-F238E27FC236}">
                <a16:creationId xmlns:a16="http://schemas.microsoft.com/office/drawing/2014/main" id="{27466D26-729A-A04F-8FFC-34F73F8EF342}"/>
              </a:ext>
            </a:extLst>
          </p:cNvPr>
          <p:cNvSpPr txBox="1">
            <a:spLocks noChangeArrowheads="1"/>
          </p:cNvSpPr>
          <p:nvPr/>
        </p:nvSpPr>
        <p:spPr bwMode="auto">
          <a:xfrm>
            <a:off x="9664305" y="5647300"/>
            <a:ext cx="519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grpSp>
        <p:nvGrpSpPr>
          <p:cNvPr id="36" name="Group 43">
            <a:extLst>
              <a:ext uri="{FF2B5EF4-FFF2-40B4-BE49-F238E27FC236}">
                <a16:creationId xmlns:a16="http://schemas.microsoft.com/office/drawing/2014/main" id="{FAE9785A-4169-E940-B94F-671A4AB9F406}"/>
              </a:ext>
            </a:extLst>
          </p:cNvPr>
          <p:cNvGrpSpPr>
            <a:grpSpLocks/>
          </p:cNvGrpSpPr>
          <p:nvPr/>
        </p:nvGrpSpPr>
        <p:grpSpPr bwMode="auto">
          <a:xfrm>
            <a:off x="9702405" y="2045262"/>
            <a:ext cx="423863" cy="684213"/>
            <a:chOff x="4140" y="429"/>
            <a:chExt cx="1425" cy="2396"/>
          </a:xfrm>
        </p:grpSpPr>
        <p:sp>
          <p:nvSpPr>
            <p:cNvPr id="37" name="Freeform 44">
              <a:extLst>
                <a:ext uri="{FF2B5EF4-FFF2-40B4-BE49-F238E27FC236}">
                  <a16:creationId xmlns:a16="http://schemas.microsoft.com/office/drawing/2014/main" id="{6CED6B20-429D-A742-A5A8-C560D22732C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45">
              <a:extLst>
                <a:ext uri="{FF2B5EF4-FFF2-40B4-BE49-F238E27FC236}">
                  <a16:creationId xmlns:a16="http://schemas.microsoft.com/office/drawing/2014/main" id="{3217673F-28F2-7F49-B23F-A3ED64A0570B}"/>
                </a:ext>
              </a:extLst>
            </p:cNvPr>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9" name="Freeform 46">
              <a:extLst>
                <a:ext uri="{FF2B5EF4-FFF2-40B4-BE49-F238E27FC236}">
                  <a16:creationId xmlns:a16="http://schemas.microsoft.com/office/drawing/2014/main" id="{2C8F4947-7476-8140-9308-A091DA12515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47">
              <a:extLst>
                <a:ext uri="{FF2B5EF4-FFF2-40B4-BE49-F238E27FC236}">
                  <a16:creationId xmlns:a16="http://schemas.microsoft.com/office/drawing/2014/main" id="{C324215D-D2F8-D640-866A-AD06AEA388E7}"/>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8">
              <a:extLst>
                <a:ext uri="{FF2B5EF4-FFF2-40B4-BE49-F238E27FC236}">
                  <a16:creationId xmlns:a16="http://schemas.microsoft.com/office/drawing/2014/main" id="{AF16B93D-625D-BF47-B9C3-3122406F6C90}"/>
                </a:ext>
              </a:extLst>
            </p:cNvPr>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42" name="Group 49">
              <a:extLst>
                <a:ext uri="{FF2B5EF4-FFF2-40B4-BE49-F238E27FC236}">
                  <a16:creationId xmlns:a16="http://schemas.microsoft.com/office/drawing/2014/main" id="{E5823F1D-E46B-E542-BA9A-BE7B2ADB2B86}"/>
                </a:ext>
              </a:extLst>
            </p:cNvPr>
            <p:cNvGrpSpPr>
              <a:grpSpLocks/>
            </p:cNvGrpSpPr>
            <p:nvPr/>
          </p:nvGrpSpPr>
          <p:grpSpPr bwMode="auto">
            <a:xfrm>
              <a:off x="4749" y="668"/>
              <a:ext cx="581" cy="145"/>
              <a:chOff x="614" y="2568"/>
              <a:chExt cx="725" cy="139"/>
            </a:xfrm>
          </p:grpSpPr>
          <p:sp>
            <p:nvSpPr>
              <p:cNvPr id="67" name="AutoShape 50">
                <a:extLst>
                  <a:ext uri="{FF2B5EF4-FFF2-40B4-BE49-F238E27FC236}">
                    <a16:creationId xmlns:a16="http://schemas.microsoft.com/office/drawing/2014/main" id="{5EDFB4BA-9ECC-1D4B-9DE1-6892D81BDDEF}"/>
                  </a:ext>
                </a:extLst>
              </p:cNvPr>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8" name="AutoShape 51">
                <a:extLst>
                  <a:ext uri="{FF2B5EF4-FFF2-40B4-BE49-F238E27FC236}">
                    <a16:creationId xmlns:a16="http://schemas.microsoft.com/office/drawing/2014/main" id="{322B0365-5AB5-FB41-8CFB-D0A89CDC6CD0}"/>
                  </a:ext>
                </a:extLst>
              </p:cNvPr>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43" name="Rectangle 52">
              <a:extLst>
                <a:ext uri="{FF2B5EF4-FFF2-40B4-BE49-F238E27FC236}">
                  <a16:creationId xmlns:a16="http://schemas.microsoft.com/office/drawing/2014/main" id="{29C26A51-8119-1C45-B765-0A6FDC420497}"/>
                </a:ext>
              </a:extLst>
            </p:cNvPr>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44" name="Group 53">
              <a:extLst>
                <a:ext uri="{FF2B5EF4-FFF2-40B4-BE49-F238E27FC236}">
                  <a16:creationId xmlns:a16="http://schemas.microsoft.com/office/drawing/2014/main" id="{A0E07450-02B5-944A-993E-ED4E720D6C10}"/>
                </a:ext>
              </a:extLst>
            </p:cNvPr>
            <p:cNvGrpSpPr>
              <a:grpSpLocks/>
            </p:cNvGrpSpPr>
            <p:nvPr/>
          </p:nvGrpSpPr>
          <p:grpSpPr bwMode="auto">
            <a:xfrm>
              <a:off x="4747" y="994"/>
              <a:ext cx="581" cy="134"/>
              <a:chOff x="614" y="2568"/>
              <a:chExt cx="725" cy="139"/>
            </a:xfrm>
          </p:grpSpPr>
          <p:sp>
            <p:nvSpPr>
              <p:cNvPr id="65" name="AutoShape 54">
                <a:extLst>
                  <a:ext uri="{FF2B5EF4-FFF2-40B4-BE49-F238E27FC236}">
                    <a16:creationId xmlns:a16="http://schemas.microsoft.com/office/drawing/2014/main" id="{B895EECE-8814-364B-ABEF-BDFDB5B6907F}"/>
                  </a:ext>
                </a:extLst>
              </p:cNvPr>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6" name="AutoShape 55">
                <a:extLst>
                  <a:ext uri="{FF2B5EF4-FFF2-40B4-BE49-F238E27FC236}">
                    <a16:creationId xmlns:a16="http://schemas.microsoft.com/office/drawing/2014/main" id="{19862CEA-43CD-F949-9939-14C77DA0F5D1}"/>
                  </a:ext>
                </a:extLst>
              </p:cNvPr>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45" name="Rectangle 56">
              <a:extLst>
                <a:ext uri="{FF2B5EF4-FFF2-40B4-BE49-F238E27FC236}">
                  <a16:creationId xmlns:a16="http://schemas.microsoft.com/office/drawing/2014/main" id="{AF3B098B-3C77-8047-942A-938B768ECD31}"/>
                </a:ext>
              </a:extLst>
            </p:cNvPr>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6" name="Rectangle 57">
              <a:extLst>
                <a:ext uri="{FF2B5EF4-FFF2-40B4-BE49-F238E27FC236}">
                  <a16:creationId xmlns:a16="http://schemas.microsoft.com/office/drawing/2014/main" id="{B55EF1A5-9C91-874D-A21C-9283813B9454}"/>
                </a:ext>
              </a:extLst>
            </p:cNvPr>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47" name="Group 58">
              <a:extLst>
                <a:ext uri="{FF2B5EF4-FFF2-40B4-BE49-F238E27FC236}">
                  <a16:creationId xmlns:a16="http://schemas.microsoft.com/office/drawing/2014/main" id="{4BE447F1-4065-604D-9C52-935316AF9073}"/>
                </a:ext>
              </a:extLst>
            </p:cNvPr>
            <p:cNvGrpSpPr>
              <a:grpSpLocks/>
            </p:cNvGrpSpPr>
            <p:nvPr/>
          </p:nvGrpSpPr>
          <p:grpSpPr bwMode="auto">
            <a:xfrm>
              <a:off x="4735" y="1627"/>
              <a:ext cx="582" cy="151"/>
              <a:chOff x="614" y="2568"/>
              <a:chExt cx="725" cy="139"/>
            </a:xfrm>
          </p:grpSpPr>
          <p:sp>
            <p:nvSpPr>
              <p:cNvPr id="63" name="AutoShape 59">
                <a:extLst>
                  <a:ext uri="{FF2B5EF4-FFF2-40B4-BE49-F238E27FC236}">
                    <a16:creationId xmlns:a16="http://schemas.microsoft.com/office/drawing/2014/main" id="{B6AF28E0-3DFD-B648-BA8B-C954368CED3E}"/>
                  </a:ext>
                </a:extLst>
              </p:cNvPr>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4" name="AutoShape 60">
                <a:extLst>
                  <a:ext uri="{FF2B5EF4-FFF2-40B4-BE49-F238E27FC236}">
                    <a16:creationId xmlns:a16="http://schemas.microsoft.com/office/drawing/2014/main" id="{CD352178-7C9F-9247-ADEE-3A9C5EEDD12B}"/>
                  </a:ext>
                </a:extLst>
              </p:cNvPr>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48" name="Freeform 61">
              <a:extLst>
                <a:ext uri="{FF2B5EF4-FFF2-40B4-BE49-F238E27FC236}">
                  <a16:creationId xmlns:a16="http://schemas.microsoft.com/office/drawing/2014/main" id="{167E2C73-34F7-5443-B80D-3E31BC266850}"/>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Group 62">
              <a:extLst>
                <a:ext uri="{FF2B5EF4-FFF2-40B4-BE49-F238E27FC236}">
                  <a16:creationId xmlns:a16="http://schemas.microsoft.com/office/drawing/2014/main" id="{FD3C1C1A-4BE2-8A4D-B7D1-6FE82CCD5E7C}"/>
                </a:ext>
              </a:extLst>
            </p:cNvPr>
            <p:cNvGrpSpPr>
              <a:grpSpLocks/>
            </p:cNvGrpSpPr>
            <p:nvPr/>
          </p:nvGrpSpPr>
          <p:grpSpPr bwMode="auto">
            <a:xfrm>
              <a:off x="4739" y="1327"/>
              <a:ext cx="582" cy="139"/>
              <a:chOff x="614" y="2568"/>
              <a:chExt cx="725" cy="139"/>
            </a:xfrm>
          </p:grpSpPr>
          <p:sp>
            <p:nvSpPr>
              <p:cNvPr id="61" name="AutoShape 63">
                <a:extLst>
                  <a:ext uri="{FF2B5EF4-FFF2-40B4-BE49-F238E27FC236}">
                    <a16:creationId xmlns:a16="http://schemas.microsoft.com/office/drawing/2014/main" id="{37F891D2-79F1-BA40-9E94-2CB7F92C3A86}"/>
                  </a:ext>
                </a:extLst>
              </p:cNvPr>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2" name="AutoShape 64">
                <a:extLst>
                  <a:ext uri="{FF2B5EF4-FFF2-40B4-BE49-F238E27FC236}">
                    <a16:creationId xmlns:a16="http://schemas.microsoft.com/office/drawing/2014/main" id="{A6F14F93-50F0-1D44-A328-C58C4810E50F}"/>
                  </a:ext>
                </a:extLst>
              </p:cNvPr>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 name="Rectangle 65">
              <a:extLst>
                <a:ext uri="{FF2B5EF4-FFF2-40B4-BE49-F238E27FC236}">
                  <a16:creationId xmlns:a16="http://schemas.microsoft.com/office/drawing/2014/main" id="{002C4B61-E0A4-9947-A2B8-C5E4A183D589}"/>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 name="Freeform 66">
              <a:extLst>
                <a:ext uri="{FF2B5EF4-FFF2-40B4-BE49-F238E27FC236}">
                  <a16:creationId xmlns:a16="http://schemas.microsoft.com/office/drawing/2014/main" id="{03750C04-4651-264E-A820-846CC991E1D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67">
              <a:extLst>
                <a:ext uri="{FF2B5EF4-FFF2-40B4-BE49-F238E27FC236}">
                  <a16:creationId xmlns:a16="http://schemas.microsoft.com/office/drawing/2014/main" id="{8FAC3F30-F8EF-E042-AB16-84DEBD8CDD05}"/>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val 68">
              <a:extLst>
                <a:ext uri="{FF2B5EF4-FFF2-40B4-BE49-F238E27FC236}">
                  <a16:creationId xmlns:a16="http://schemas.microsoft.com/office/drawing/2014/main" id="{0AC7D83A-6568-AE4B-9387-52663F18F9CB}"/>
                </a:ext>
              </a:extLst>
            </p:cNvPr>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 name="Freeform 69">
              <a:extLst>
                <a:ext uri="{FF2B5EF4-FFF2-40B4-BE49-F238E27FC236}">
                  <a16:creationId xmlns:a16="http://schemas.microsoft.com/office/drawing/2014/main" id="{1F36BF90-AD45-4E43-863B-F70935197C4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AutoShape 70">
              <a:extLst>
                <a:ext uri="{FF2B5EF4-FFF2-40B4-BE49-F238E27FC236}">
                  <a16:creationId xmlns:a16="http://schemas.microsoft.com/office/drawing/2014/main" id="{F5B54DD4-D0E2-AF41-9405-9DCDB2D7E8B8}"/>
                </a:ext>
              </a:extLst>
            </p:cNvPr>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6" name="AutoShape 71">
              <a:extLst>
                <a:ext uri="{FF2B5EF4-FFF2-40B4-BE49-F238E27FC236}">
                  <a16:creationId xmlns:a16="http://schemas.microsoft.com/office/drawing/2014/main" id="{23D73537-49F7-C342-B924-696A08B3BDD9}"/>
                </a:ext>
              </a:extLst>
            </p:cNvPr>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7" name="Oval 72">
              <a:extLst>
                <a:ext uri="{FF2B5EF4-FFF2-40B4-BE49-F238E27FC236}">
                  <a16:creationId xmlns:a16="http://schemas.microsoft.com/office/drawing/2014/main" id="{BC45042D-B8F2-A44D-9D8F-FC3BBA5D975A}"/>
                </a:ext>
              </a:extLst>
            </p:cNvPr>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8" name="Oval 73">
              <a:extLst>
                <a:ext uri="{FF2B5EF4-FFF2-40B4-BE49-F238E27FC236}">
                  <a16:creationId xmlns:a16="http://schemas.microsoft.com/office/drawing/2014/main" id="{B9F22805-FC3E-6544-AABA-20E89AF95906}"/>
                </a:ext>
              </a:extLst>
            </p:cNvPr>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59" name="Oval 74">
              <a:extLst>
                <a:ext uri="{FF2B5EF4-FFF2-40B4-BE49-F238E27FC236}">
                  <a16:creationId xmlns:a16="http://schemas.microsoft.com/office/drawing/2014/main" id="{EB68854B-BAC2-D941-B3A2-A5819DC3E9EC}"/>
                </a:ext>
              </a:extLst>
            </p:cNvPr>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0" name="Rectangle 75">
              <a:extLst>
                <a:ext uri="{FF2B5EF4-FFF2-40B4-BE49-F238E27FC236}">
                  <a16:creationId xmlns:a16="http://schemas.microsoft.com/office/drawing/2014/main" id="{D02DEB6D-1661-D243-AA4D-D82ACE64AE4F}"/>
                </a:ext>
              </a:extLst>
            </p:cNvPr>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69" name="Group 76">
            <a:extLst>
              <a:ext uri="{FF2B5EF4-FFF2-40B4-BE49-F238E27FC236}">
                <a16:creationId xmlns:a16="http://schemas.microsoft.com/office/drawing/2014/main" id="{DCF55C78-47F8-BB4D-B7DC-932793317724}"/>
              </a:ext>
            </a:extLst>
          </p:cNvPr>
          <p:cNvGrpSpPr>
            <a:grpSpLocks/>
          </p:cNvGrpSpPr>
          <p:nvPr/>
        </p:nvGrpSpPr>
        <p:grpSpPr bwMode="auto">
          <a:xfrm>
            <a:off x="7700568" y="2067487"/>
            <a:ext cx="698500" cy="709613"/>
            <a:chOff x="-44" y="1473"/>
            <a:chExt cx="981" cy="1105"/>
          </a:xfrm>
        </p:grpSpPr>
        <p:pic>
          <p:nvPicPr>
            <p:cNvPr id="70" name="Picture 77" descr="desktop_computer_stylized_medium">
              <a:extLst>
                <a:ext uri="{FF2B5EF4-FFF2-40B4-BE49-F238E27FC236}">
                  <a16:creationId xmlns:a16="http://schemas.microsoft.com/office/drawing/2014/main" id="{DA88C7F5-3379-274A-B44E-AF12E56C2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8">
              <a:extLst>
                <a:ext uri="{FF2B5EF4-FFF2-40B4-BE49-F238E27FC236}">
                  <a16:creationId xmlns:a16="http://schemas.microsoft.com/office/drawing/2014/main" id="{FAA003F1-DCEB-8040-A71C-4C8DD7155DD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id="{E2F7DE24-824D-8B4E-BB5F-5FEDF024EC8E}"/>
              </a:ext>
            </a:extLst>
          </p:cNvPr>
          <p:cNvGrpSpPr/>
          <p:nvPr/>
        </p:nvGrpSpPr>
        <p:grpSpPr>
          <a:xfrm>
            <a:off x="8211743" y="3942941"/>
            <a:ext cx="1673225" cy="337184"/>
            <a:chOff x="8211743" y="3942941"/>
            <a:chExt cx="1673225" cy="337184"/>
          </a:xfrm>
        </p:grpSpPr>
        <p:sp>
          <p:nvSpPr>
            <p:cNvPr id="77" name="Line 18">
              <a:extLst>
                <a:ext uri="{FF2B5EF4-FFF2-40B4-BE49-F238E27FC236}">
                  <a16:creationId xmlns:a16="http://schemas.microsoft.com/office/drawing/2014/main" id="{3D07B504-4294-484D-A15A-873F55BFA7A5}"/>
                </a:ext>
              </a:extLst>
            </p:cNvPr>
            <p:cNvSpPr>
              <a:spLocks noChangeShapeType="1"/>
            </p:cNvSpPr>
            <p:nvPr/>
          </p:nvSpPr>
          <p:spPr bwMode="auto">
            <a:xfrm flipH="1">
              <a:off x="8211743" y="3942941"/>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DC44DF33-D418-CB41-BFC5-96705F979CCC}"/>
                </a:ext>
              </a:extLst>
            </p:cNvPr>
            <p:cNvSpPr txBox="1"/>
            <p:nvPr/>
          </p:nvSpPr>
          <p:spPr>
            <a:xfrm rot="21106037">
              <a:off x="9382305" y="3972348"/>
              <a:ext cx="4620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OK</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7" name="Group 126">
            <a:extLst>
              <a:ext uri="{FF2B5EF4-FFF2-40B4-BE49-F238E27FC236}">
                <a16:creationId xmlns:a16="http://schemas.microsoft.com/office/drawing/2014/main" id="{9C6582D8-E5C3-E94C-91FA-DD082657187F}"/>
              </a:ext>
            </a:extLst>
          </p:cNvPr>
          <p:cNvGrpSpPr/>
          <p:nvPr/>
        </p:nvGrpSpPr>
        <p:grpSpPr>
          <a:xfrm>
            <a:off x="8220565" y="4654247"/>
            <a:ext cx="1673225" cy="307777"/>
            <a:chOff x="8220565" y="4654247"/>
            <a:chExt cx="1673225" cy="307777"/>
          </a:xfrm>
        </p:grpSpPr>
        <p:sp>
          <p:nvSpPr>
            <p:cNvPr id="82" name="Line 18">
              <a:extLst>
                <a:ext uri="{FF2B5EF4-FFF2-40B4-BE49-F238E27FC236}">
                  <a16:creationId xmlns:a16="http://schemas.microsoft.com/office/drawing/2014/main" id="{4C9BF12C-724F-3C4B-9FC7-C0EB27409192}"/>
                </a:ext>
              </a:extLst>
            </p:cNvPr>
            <p:cNvSpPr>
              <a:spLocks noChangeShapeType="1"/>
            </p:cNvSpPr>
            <p:nvPr/>
          </p:nvSpPr>
          <p:spPr bwMode="auto">
            <a:xfrm flipH="1">
              <a:off x="8220565" y="465532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DF7DB85B-1569-344D-AC0D-B969F2CD0B87}"/>
                </a:ext>
              </a:extLst>
            </p:cNvPr>
            <p:cNvSpPr txBox="1"/>
            <p:nvPr/>
          </p:nvSpPr>
          <p:spPr>
            <a:xfrm rot="21106037">
              <a:off x="9360647" y="4654247"/>
              <a:ext cx="4620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OK</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id="{6AAF2513-9DD5-1A4B-B41D-1AFE8BDB247D}"/>
              </a:ext>
            </a:extLst>
          </p:cNvPr>
          <p:cNvGrpSpPr/>
          <p:nvPr/>
        </p:nvGrpSpPr>
        <p:grpSpPr>
          <a:xfrm>
            <a:off x="8226030" y="4881121"/>
            <a:ext cx="1684338" cy="344172"/>
            <a:chOff x="8226030" y="4881121"/>
            <a:chExt cx="1684338" cy="344172"/>
          </a:xfrm>
        </p:grpSpPr>
        <p:sp>
          <p:nvSpPr>
            <p:cNvPr id="86" name="Line 17">
              <a:extLst>
                <a:ext uri="{FF2B5EF4-FFF2-40B4-BE49-F238E27FC236}">
                  <a16:creationId xmlns:a16="http://schemas.microsoft.com/office/drawing/2014/main" id="{33143F67-A599-EE4C-988D-1E52584BCBD9}"/>
                </a:ext>
              </a:extLst>
            </p:cNvPr>
            <p:cNvSpPr>
              <a:spLocks noChangeShapeType="1"/>
            </p:cNvSpPr>
            <p:nvPr/>
          </p:nvSpPr>
          <p:spPr bwMode="auto">
            <a:xfrm>
              <a:off x="8226030" y="499071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6F421034-4844-1843-9EDF-80D2D2191FFC}"/>
                </a:ext>
              </a:extLst>
            </p:cNvPr>
            <p:cNvSpPr txBox="1"/>
            <p:nvPr/>
          </p:nvSpPr>
          <p:spPr>
            <a:xfrm rot="460210">
              <a:off x="8601378" y="4881121"/>
              <a:ext cx="11269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unlock </a:t>
              </a: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29" name="Group 128">
            <a:extLst>
              <a:ext uri="{FF2B5EF4-FFF2-40B4-BE49-F238E27FC236}">
                <a16:creationId xmlns:a16="http://schemas.microsoft.com/office/drawing/2014/main" id="{02E6B42D-EC51-CD42-8E76-639F17FF9C82}"/>
              </a:ext>
            </a:extLst>
          </p:cNvPr>
          <p:cNvGrpSpPr/>
          <p:nvPr/>
        </p:nvGrpSpPr>
        <p:grpSpPr>
          <a:xfrm>
            <a:off x="8211743" y="5253900"/>
            <a:ext cx="1673225" cy="336684"/>
            <a:chOff x="8211743" y="5253900"/>
            <a:chExt cx="1673225" cy="336684"/>
          </a:xfrm>
        </p:grpSpPr>
        <p:sp>
          <p:nvSpPr>
            <p:cNvPr id="87" name="Line 18">
              <a:extLst>
                <a:ext uri="{FF2B5EF4-FFF2-40B4-BE49-F238E27FC236}">
                  <a16:creationId xmlns:a16="http://schemas.microsoft.com/office/drawing/2014/main" id="{981C6A97-493C-1541-8F46-FB6401EE6D04}"/>
                </a:ext>
              </a:extLst>
            </p:cNvPr>
            <p:cNvSpPr>
              <a:spLocks noChangeShapeType="1"/>
            </p:cNvSpPr>
            <p:nvPr/>
          </p:nvSpPr>
          <p:spPr bwMode="auto">
            <a:xfrm flipH="1">
              <a:off x="8211743" y="525390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E6BC057-143C-EA4C-9758-617A540239BE}"/>
                </a:ext>
              </a:extLst>
            </p:cNvPr>
            <p:cNvSpPr txBox="1"/>
            <p:nvPr/>
          </p:nvSpPr>
          <p:spPr>
            <a:xfrm rot="21106037">
              <a:off x="9373746" y="5282807"/>
              <a:ext cx="4620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OK</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812585BB-270F-6343-8338-140BA89C7E52}"/>
              </a:ext>
            </a:extLst>
          </p:cNvPr>
          <p:cNvGrpSpPr/>
          <p:nvPr/>
        </p:nvGrpSpPr>
        <p:grpSpPr>
          <a:xfrm>
            <a:off x="8226030" y="3575737"/>
            <a:ext cx="1696234" cy="338597"/>
            <a:chOff x="8226030" y="3575737"/>
            <a:chExt cx="1696234" cy="338597"/>
          </a:xfrm>
        </p:grpSpPr>
        <p:sp>
          <p:nvSpPr>
            <p:cNvPr id="76" name="Line 17">
              <a:extLst>
                <a:ext uri="{FF2B5EF4-FFF2-40B4-BE49-F238E27FC236}">
                  <a16:creationId xmlns:a16="http://schemas.microsoft.com/office/drawing/2014/main" id="{06976B72-BDF3-7C48-82E3-924EF74F53B8}"/>
                </a:ext>
              </a:extLst>
            </p:cNvPr>
            <p:cNvSpPr>
              <a:spLocks noChangeShapeType="1"/>
            </p:cNvSpPr>
            <p:nvPr/>
          </p:nvSpPr>
          <p:spPr bwMode="auto">
            <a:xfrm>
              <a:off x="8226030" y="3679752"/>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A7D38CDC-448B-6D46-8D67-92FCAC24452A}"/>
                </a:ext>
              </a:extLst>
            </p:cNvPr>
            <p:cNvSpPr txBox="1"/>
            <p:nvPr/>
          </p:nvSpPr>
          <p:spPr>
            <a:xfrm rot="460210">
              <a:off x="8589335" y="3575737"/>
              <a:ext cx="13329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update </a:t>
              </a:r>
              <a:r>
                <a:rPr kumimoji="0" lang="en-US" sz="1400" b="0" i="1" u="none" strike="noStrike" kern="1200" cap="none" spc="0" normalizeH="0" baseline="0" noProof="0" dirty="0">
                  <a:ln>
                    <a:noFill/>
                  </a:ln>
                  <a:solidFill>
                    <a:prstClr val="black"/>
                  </a:solidFill>
                  <a:effectLst/>
                  <a:uLnTx/>
                  <a:uFillTx/>
                  <a:latin typeface="Calibri"/>
                  <a:ea typeface="+mn-ea"/>
                  <a:cs typeface="+mn-cs"/>
                </a:rPr>
                <a:t>X      X’</a:t>
              </a:r>
            </a:p>
          </p:txBody>
        </p:sp>
        <p:cxnSp>
          <p:nvCxnSpPr>
            <p:cNvPr id="92" name="Straight Arrow Connector 91">
              <a:extLst>
                <a:ext uri="{FF2B5EF4-FFF2-40B4-BE49-F238E27FC236}">
                  <a16:creationId xmlns:a16="http://schemas.microsoft.com/office/drawing/2014/main" id="{196C1467-1B22-FD48-8EA3-AAA9DBA798B4}"/>
                </a:ext>
              </a:extLst>
            </p:cNvPr>
            <p:cNvCxnSpPr>
              <a:cxnSpLocks/>
            </p:cNvCxnSpPr>
            <p:nvPr/>
          </p:nvCxnSpPr>
          <p:spPr>
            <a:xfrm flipH="1" flipV="1">
              <a:off x="9331367" y="3750644"/>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0BE549BD-AAEC-8444-851F-3374194952CD}"/>
              </a:ext>
            </a:extLst>
          </p:cNvPr>
          <p:cNvGrpSpPr/>
          <p:nvPr/>
        </p:nvGrpSpPr>
        <p:grpSpPr>
          <a:xfrm>
            <a:off x="8234852" y="4259764"/>
            <a:ext cx="1684338" cy="366949"/>
            <a:chOff x="8234852" y="4259764"/>
            <a:chExt cx="1684338" cy="366949"/>
          </a:xfrm>
        </p:grpSpPr>
        <p:sp>
          <p:nvSpPr>
            <p:cNvPr id="81" name="Line 17">
              <a:extLst>
                <a:ext uri="{FF2B5EF4-FFF2-40B4-BE49-F238E27FC236}">
                  <a16:creationId xmlns:a16="http://schemas.microsoft.com/office/drawing/2014/main" id="{BD9CD2B5-5BAD-F64E-ABCA-CBF632B90A4C}"/>
                </a:ext>
              </a:extLst>
            </p:cNvPr>
            <p:cNvSpPr>
              <a:spLocks noChangeShapeType="1"/>
            </p:cNvSpPr>
            <p:nvPr/>
          </p:nvSpPr>
          <p:spPr bwMode="auto">
            <a:xfrm>
              <a:off x="8234852" y="439213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TextBox 83">
              <a:extLst>
                <a:ext uri="{FF2B5EF4-FFF2-40B4-BE49-F238E27FC236}">
                  <a16:creationId xmlns:a16="http://schemas.microsoft.com/office/drawing/2014/main" id="{9C94E783-4022-4840-9168-04845DD3C6E1}"/>
                </a:ext>
              </a:extLst>
            </p:cNvPr>
            <p:cNvSpPr txBox="1"/>
            <p:nvPr/>
          </p:nvSpPr>
          <p:spPr>
            <a:xfrm rot="460210">
              <a:off x="8600615" y="4259764"/>
              <a:ext cx="12570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update </a:t>
              </a:r>
              <a:r>
                <a:rPr kumimoji="0" lang="en-US" sz="1400" b="0" i="1" u="none" strike="noStrike" kern="1200" cap="none" spc="0" normalizeH="0" baseline="0" noProof="0" dirty="0">
                  <a:ln>
                    <a:noFill/>
                  </a:ln>
                  <a:solidFill>
                    <a:prstClr val="black"/>
                  </a:solidFill>
                  <a:effectLst/>
                  <a:uLnTx/>
                  <a:uFillTx/>
                  <a:latin typeface="Calibri"/>
                  <a:ea typeface="+mn-ea"/>
                  <a:cs typeface="+mn-cs"/>
                </a:rPr>
                <a:t>X      X’’</a:t>
              </a:r>
            </a:p>
          </p:txBody>
        </p:sp>
        <p:cxnSp>
          <p:nvCxnSpPr>
            <p:cNvPr id="96" name="Straight Arrow Connector 95">
              <a:extLst>
                <a:ext uri="{FF2B5EF4-FFF2-40B4-BE49-F238E27FC236}">
                  <a16:creationId xmlns:a16="http://schemas.microsoft.com/office/drawing/2014/main" id="{E91273DD-2DB7-7D46-A38E-BB2C165693F5}"/>
                </a:ext>
              </a:extLst>
            </p:cNvPr>
            <p:cNvCxnSpPr>
              <a:cxnSpLocks/>
            </p:cNvCxnSpPr>
            <p:nvPr/>
          </p:nvCxnSpPr>
          <p:spPr>
            <a:xfrm flipH="1" flipV="1">
              <a:off x="9339955" y="4436145"/>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67AF7376-17A3-D741-91E5-0D8534607D08}"/>
              </a:ext>
            </a:extLst>
          </p:cNvPr>
          <p:cNvGrpSpPr/>
          <p:nvPr/>
        </p:nvGrpSpPr>
        <p:grpSpPr>
          <a:xfrm>
            <a:off x="8226030" y="2820539"/>
            <a:ext cx="1684338" cy="362594"/>
            <a:chOff x="8226030" y="2820539"/>
            <a:chExt cx="1684338" cy="362594"/>
          </a:xfrm>
        </p:grpSpPr>
        <p:sp>
          <p:nvSpPr>
            <p:cNvPr id="5" name="TextBox 4">
              <a:extLst>
                <a:ext uri="{FF2B5EF4-FFF2-40B4-BE49-F238E27FC236}">
                  <a16:creationId xmlns:a16="http://schemas.microsoft.com/office/drawing/2014/main" id="{0770E437-30BF-E34D-A36A-B1465B8979C1}"/>
                </a:ext>
              </a:extLst>
            </p:cNvPr>
            <p:cNvSpPr txBox="1"/>
            <p:nvPr/>
          </p:nvSpPr>
          <p:spPr>
            <a:xfrm rot="460210">
              <a:off x="8283881" y="2820539"/>
              <a:ext cx="15606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lock data record </a:t>
              </a: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sp>
          <p:nvSpPr>
            <p:cNvPr id="18" name="Line 17">
              <a:extLst>
                <a:ext uri="{FF2B5EF4-FFF2-40B4-BE49-F238E27FC236}">
                  <a16:creationId xmlns:a16="http://schemas.microsoft.com/office/drawing/2014/main" id="{226EF0C1-2237-8E46-AB56-8D689EE5CD53}"/>
                </a:ext>
              </a:extLst>
            </p:cNvPr>
            <p:cNvSpPr>
              <a:spLocks noChangeShapeType="1"/>
            </p:cNvSpPr>
            <p:nvPr/>
          </p:nvSpPr>
          <p:spPr bwMode="auto">
            <a:xfrm>
              <a:off x="8226030" y="294855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3" name="Group 122">
            <a:extLst>
              <a:ext uri="{FF2B5EF4-FFF2-40B4-BE49-F238E27FC236}">
                <a16:creationId xmlns:a16="http://schemas.microsoft.com/office/drawing/2014/main" id="{6D140EC4-5DA8-F040-BC23-C3A90A90AE49}"/>
              </a:ext>
            </a:extLst>
          </p:cNvPr>
          <p:cNvGrpSpPr/>
          <p:nvPr/>
        </p:nvGrpSpPr>
        <p:grpSpPr>
          <a:xfrm>
            <a:off x="8211743" y="3211740"/>
            <a:ext cx="1673225" cy="326272"/>
            <a:chOff x="8211743" y="3211740"/>
            <a:chExt cx="1673225" cy="326272"/>
          </a:xfrm>
        </p:grpSpPr>
        <p:sp>
          <p:nvSpPr>
            <p:cNvPr id="20" name="Line 18">
              <a:extLst>
                <a:ext uri="{FF2B5EF4-FFF2-40B4-BE49-F238E27FC236}">
                  <a16:creationId xmlns:a16="http://schemas.microsoft.com/office/drawing/2014/main" id="{C78912E7-84E1-824B-B855-60DAC36E529C}"/>
                </a:ext>
              </a:extLst>
            </p:cNvPr>
            <p:cNvSpPr>
              <a:spLocks noChangeShapeType="1"/>
            </p:cNvSpPr>
            <p:nvPr/>
          </p:nvSpPr>
          <p:spPr bwMode="auto">
            <a:xfrm flipH="1">
              <a:off x="8211743" y="321174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839CDE70-7C81-BB40-B7E7-D376841A3505}"/>
                </a:ext>
              </a:extLst>
            </p:cNvPr>
            <p:cNvSpPr txBox="1"/>
            <p:nvPr/>
          </p:nvSpPr>
          <p:spPr>
            <a:xfrm rot="21106037">
              <a:off x="9368027" y="3230235"/>
              <a:ext cx="4620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OK</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2" name="Group 121">
            <a:extLst>
              <a:ext uri="{FF2B5EF4-FFF2-40B4-BE49-F238E27FC236}">
                <a16:creationId xmlns:a16="http://schemas.microsoft.com/office/drawing/2014/main" id="{3FE3FF41-4F60-4C4F-85AB-4CC4494FF63A}"/>
              </a:ext>
            </a:extLst>
          </p:cNvPr>
          <p:cNvGrpSpPr/>
          <p:nvPr/>
        </p:nvGrpSpPr>
        <p:grpSpPr>
          <a:xfrm>
            <a:off x="10136156" y="2957082"/>
            <a:ext cx="522425" cy="400110"/>
            <a:chOff x="10136156" y="2957082"/>
            <a:chExt cx="522425" cy="400110"/>
          </a:xfrm>
        </p:grpSpPr>
        <p:sp>
          <p:nvSpPr>
            <p:cNvPr id="91" name="AutoShape 327">
              <a:extLst>
                <a:ext uri="{FF2B5EF4-FFF2-40B4-BE49-F238E27FC236}">
                  <a16:creationId xmlns:a16="http://schemas.microsoft.com/office/drawing/2014/main" id="{819E3430-D00B-DE4A-BF76-DA4F707FA9D4}"/>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7" name="TextBox 96">
              <a:extLst>
                <a:ext uri="{FF2B5EF4-FFF2-40B4-BE49-F238E27FC236}">
                  <a16:creationId xmlns:a16="http://schemas.microsoft.com/office/drawing/2014/main" id="{9A7AE3A8-B4B7-5D45-9040-2EECD223536E}"/>
                </a:ext>
              </a:extLst>
            </p:cNvPr>
            <p:cNvSpPr txBox="1"/>
            <p:nvPr/>
          </p:nvSpPr>
          <p:spPr>
            <a:xfrm>
              <a:off x="10364121" y="3049415"/>
              <a:ext cx="2944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pic>
          <p:nvPicPr>
            <p:cNvPr id="101" name="Picture 100">
              <a:extLst>
                <a:ext uri="{FF2B5EF4-FFF2-40B4-BE49-F238E27FC236}">
                  <a16:creationId xmlns:a16="http://schemas.microsoft.com/office/drawing/2014/main" id="{E64171ED-8243-0748-A18D-E9E66AB8CC64}"/>
                </a:ext>
              </a:extLst>
            </p:cNvPr>
            <p:cNvPicPr>
              <a:picLocks noChangeAspect="1"/>
            </p:cNvPicPr>
            <p:nvPr/>
          </p:nvPicPr>
          <p:blipFill>
            <a:blip r:embed="rId4"/>
            <a:stretch>
              <a:fillRect/>
            </a:stretch>
          </p:blipFill>
          <p:spPr>
            <a:xfrm>
              <a:off x="10136156" y="2995160"/>
              <a:ext cx="307778" cy="307778"/>
            </a:xfrm>
            <a:prstGeom prst="rect">
              <a:avLst/>
            </a:prstGeom>
          </p:spPr>
        </p:pic>
      </p:grpSp>
      <p:sp>
        <p:nvSpPr>
          <p:cNvPr id="102" name="AutoShape 327">
            <a:extLst>
              <a:ext uri="{FF2B5EF4-FFF2-40B4-BE49-F238E27FC236}">
                <a16:creationId xmlns:a16="http://schemas.microsoft.com/office/drawing/2014/main" id="{94D2C5FA-36D2-234A-8CDE-D9DE43DC6B37}"/>
              </a:ext>
            </a:extLst>
          </p:cNvPr>
          <p:cNvSpPr>
            <a:spLocks noChangeArrowheads="1"/>
          </p:cNvSpPr>
          <p:nvPr/>
        </p:nvSpPr>
        <p:spPr bwMode="auto">
          <a:xfrm>
            <a:off x="10157378" y="2195369"/>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03" name="TextBox 102">
            <a:extLst>
              <a:ext uri="{FF2B5EF4-FFF2-40B4-BE49-F238E27FC236}">
                <a16:creationId xmlns:a16="http://schemas.microsoft.com/office/drawing/2014/main" id="{0E67923B-2554-D94F-98BF-5970F66E0A80}"/>
              </a:ext>
            </a:extLst>
          </p:cNvPr>
          <p:cNvSpPr txBox="1"/>
          <p:nvPr/>
        </p:nvSpPr>
        <p:spPr>
          <a:xfrm>
            <a:off x="10383166" y="2287702"/>
            <a:ext cx="2944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grpSp>
        <p:nvGrpSpPr>
          <p:cNvPr id="106" name="Group 105">
            <a:extLst>
              <a:ext uri="{FF2B5EF4-FFF2-40B4-BE49-F238E27FC236}">
                <a16:creationId xmlns:a16="http://schemas.microsoft.com/office/drawing/2014/main" id="{2B5B74FE-39C8-5B43-9432-6DE5518154FD}"/>
              </a:ext>
            </a:extLst>
          </p:cNvPr>
          <p:cNvGrpSpPr/>
          <p:nvPr/>
        </p:nvGrpSpPr>
        <p:grpSpPr>
          <a:xfrm>
            <a:off x="10132163" y="3702128"/>
            <a:ext cx="592569" cy="400110"/>
            <a:chOff x="10136156" y="2957082"/>
            <a:chExt cx="592569" cy="400110"/>
          </a:xfrm>
        </p:grpSpPr>
        <p:sp>
          <p:nvSpPr>
            <p:cNvPr id="107" name="AutoShape 327">
              <a:extLst>
                <a:ext uri="{FF2B5EF4-FFF2-40B4-BE49-F238E27FC236}">
                  <a16:creationId xmlns:a16="http://schemas.microsoft.com/office/drawing/2014/main" id="{8B16F450-5DEA-8B45-B210-945CA6750CB0}"/>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08" name="TextBox 107">
              <a:extLst>
                <a:ext uri="{FF2B5EF4-FFF2-40B4-BE49-F238E27FC236}">
                  <a16:creationId xmlns:a16="http://schemas.microsoft.com/office/drawing/2014/main" id="{72167ECA-B9B2-4E40-82B0-9F43976F24FE}"/>
                </a:ext>
              </a:extLst>
            </p:cNvPr>
            <p:cNvSpPr txBox="1"/>
            <p:nvPr/>
          </p:nvSpPr>
          <p:spPr>
            <a:xfrm>
              <a:off x="10364121" y="3049415"/>
              <a:ext cx="3646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pic>
          <p:nvPicPr>
            <p:cNvPr id="109" name="Picture 108">
              <a:extLst>
                <a:ext uri="{FF2B5EF4-FFF2-40B4-BE49-F238E27FC236}">
                  <a16:creationId xmlns:a16="http://schemas.microsoft.com/office/drawing/2014/main" id="{06DE726C-08C5-5346-B762-9B140BCB8885}"/>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0" name="Group 109">
            <a:extLst>
              <a:ext uri="{FF2B5EF4-FFF2-40B4-BE49-F238E27FC236}">
                <a16:creationId xmlns:a16="http://schemas.microsoft.com/office/drawing/2014/main" id="{6E55A0D6-71A5-1D45-8A52-331867F92A1A}"/>
              </a:ext>
            </a:extLst>
          </p:cNvPr>
          <p:cNvGrpSpPr/>
          <p:nvPr/>
        </p:nvGrpSpPr>
        <p:grpSpPr>
          <a:xfrm>
            <a:off x="10128170" y="4447174"/>
            <a:ext cx="592569" cy="400110"/>
            <a:chOff x="10136156" y="2957082"/>
            <a:chExt cx="592569" cy="400110"/>
          </a:xfrm>
        </p:grpSpPr>
        <p:sp>
          <p:nvSpPr>
            <p:cNvPr id="111" name="AutoShape 327">
              <a:extLst>
                <a:ext uri="{FF2B5EF4-FFF2-40B4-BE49-F238E27FC236}">
                  <a16:creationId xmlns:a16="http://schemas.microsoft.com/office/drawing/2014/main" id="{AD90F81E-B5AA-6341-8460-5E051080AABB}"/>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12" name="TextBox 111">
              <a:extLst>
                <a:ext uri="{FF2B5EF4-FFF2-40B4-BE49-F238E27FC236}">
                  <a16:creationId xmlns:a16="http://schemas.microsoft.com/office/drawing/2014/main" id="{C02956FF-BB8D-6149-9012-24692DD7049D}"/>
                </a:ext>
              </a:extLst>
            </p:cNvPr>
            <p:cNvSpPr txBox="1"/>
            <p:nvPr/>
          </p:nvSpPr>
          <p:spPr>
            <a:xfrm>
              <a:off x="10364121" y="3049415"/>
              <a:ext cx="3646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pic>
          <p:nvPicPr>
            <p:cNvPr id="113" name="Picture 112">
              <a:extLst>
                <a:ext uri="{FF2B5EF4-FFF2-40B4-BE49-F238E27FC236}">
                  <a16:creationId xmlns:a16="http://schemas.microsoft.com/office/drawing/2014/main" id="{7E37BA2D-D932-D14B-9FD2-5FE1BA0B7217}"/>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4" name="Group 113">
            <a:extLst>
              <a:ext uri="{FF2B5EF4-FFF2-40B4-BE49-F238E27FC236}">
                <a16:creationId xmlns:a16="http://schemas.microsoft.com/office/drawing/2014/main" id="{CEB7CAB0-F376-054D-A184-1987E69E5578}"/>
              </a:ext>
            </a:extLst>
          </p:cNvPr>
          <p:cNvGrpSpPr/>
          <p:nvPr/>
        </p:nvGrpSpPr>
        <p:grpSpPr>
          <a:xfrm>
            <a:off x="10126354" y="5192220"/>
            <a:ext cx="726072" cy="400110"/>
            <a:chOff x="10138333" y="2957082"/>
            <a:chExt cx="726072" cy="400110"/>
          </a:xfrm>
        </p:grpSpPr>
        <p:sp>
          <p:nvSpPr>
            <p:cNvPr id="115" name="AutoShape 327">
              <a:extLst>
                <a:ext uri="{FF2B5EF4-FFF2-40B4-BE49-F238E27FC236}">
                  <a16:creationId xmlns:a16="http://schemas.microsoft.com/office/drawing/2014/main" id="{0D7E10F2-D009-F14B-82D2-F08AB22187D5}"/>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16" name="TextBox 115">
              <a:extLst>
                <a:ext uri="{FF2B5EF4-FFF2-40B4-BE49-F238E27FC236}">
                  <a16:creationId xmlns:a16="http://schemas.microsoft.com/office/drawing/2014/main" id="{87935EAA-1BE1-5D4A-BB6F-A7C69F071ADD}"/>
                </a:ext>
              </a:extLst>
            </p:cNvPr>
            <p:cNvSpPr txBox="1"/>
            <p:nvPr/>
          </p:nvSpPr>
          <p:spPr>
            <a:xfrm>
              <a:off x="10364121" y="3049415"/>
              <a:ext cx="5002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X’’</a:t>
              </a:r>
            </a:p>
          </p:txBody>
        </p:sp>
      </p:grpSp>
      <p:sp>
        <p:nvSpPr>
          <p:cNvPr id="118" name="TextBox 117">
            <a:extLst>
              <a:ext uri="{FF2B5EF4-FFF2-40B4-BE49-F238E27FC236}">
                <a16:creationId xmlns:a16="http://schemas.microsoft.com/office/drawing/2014/main" id="{6F306746-EF4C-B446-9F1D-1D85D8A99FAC}"/>
              </a:ext>
            </a:extLst>
          </p:cNvPr>
          <p:cNvSpPr txBox="1"/>
          <p:nvPr/>
        </p:nvSpPr>
        <p:spPr>
          <a:xfrm>
            <a:off x="7895870" y="4140346"/>
            <a:ext cx="4142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A3"/>
                </a:solidFill>
                <a:effectLst/>
                <a:uLnTx/>
                <a:uFillTx/>
                <a:latin typeface="Calibri"/>
                <a:ea typeface="+mn-ea"/>
                <a:cs typeface="+mn-cs"/>
              </a:rPr>
              <a:t>t’</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119" name="TextBox 118">
            <a:extLst>
              <a:ext uri="{FF2B5EF4-FFF2-40B4-BE49-F238E27FC236}">
                <a16:creationId xmlns:a16="http://schemas.microsoft.com/office/drawing/2014/main" id="{80C0AC55-7635-2346-85C0-10B75BF4C445}"/>
              </a:ext>
            </a:extLst>
          </p:cNvPr>
          <p:cNvSpPr txBox="1"/>
          <p:nvPr/>
        </p:nvSpPr>
        <p:spPr>
          <a:xfrm>
            <a:off x="7384517" y="5969340"/>
            <a:ext cx="41155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a:ea typeface="+mn-ea"/>
                <a:cs typeface="+mn-cs"/>
              </a:rPr>
              <a:t>Q: </a:t>
            </a:r>
            <a:r>
              <a:rPr kumimoji="0" lang="en-US" sz="1600" b="0" i="0" u="none" strike="noStrike" kern="1200" cap="none" spc="0" normalizeH="0" baseline="0" noProof="0" dirty="0">
                <a:ln>
                  <a:noFill/>
                </a:ln>
                <a:solidFill>
                  <a:prstClr val="black"/>
                </a:solidFill>
                <a:effectLst/>
                <a:uLnTx/>
                <a:uFillTx/>
                <a:latin typeface="Calibri"/>
                <a:ea typeface="+mn-ea"/>
                <a:cs typeface="+mn-cs"/>
              </a:rPr>
              <a:t>what happens if network connection or client crashes at </a:t>
            </a:r>
            <a:r>
              <a:rPr kumimoji="0" lang="en-US" sz="1600" b="0" i="1" u="none" strike="noStrike" kern="1200" cap="none" spc="0" normalizeH="0" baseline="0" noProof="0" dirty="0">
                <a:ln>
                  <a:noFill/>
                </a:ln>
                <a:solidFill>
                  <a:prstClr val="black"/>
                </a:solidFill>
                <a:effectLst/>
                <a:uLnTx/>
                <a:uFillTx/>
                <a:latin typeface="Calibri"/>
                <a:ea typeface="+mn-ea"/>
                <a:cs typeface="+mn-cs"/>
              </a:rPr>
              <a:t>t’ </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0" name="Slide Number Placeholder 2">
            <a:extLst>
              <a:ext uri="{FF2B5EF4-FFF2-40B4-BE49-F238E27FC236}">
                <a16:creationId xmlns:a16="http://schemas.microsoft.com/office/drawing/2014/main" id="{FF729FF4-43F7-A040-B78F-BE4EC8E9855E}"/>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C45138D3-645F-2B34-1187-094F61C1C35F}"/>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6459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dissolve">
                                      <p:cBhvr>
                                        <p:cTn id="11" dur="500"/>
                                        <p:tgtEl>
                                          <p:spTgt spid="1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right)">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left)">
                                      <p:cBhvr>
                                        <p:cTn id="20" dur="500"/>
                                        <p:tgtEl>
                                          <p:spTgt spid="13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dissolve">
                                      <p:cBhvr>
                                        <p:cTn id="24" dur="500"/>
                                        <p:tgtEl>
                                          <p:spTgt spid="106"/>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right)">
                                      <p:cBhvr>
                                        <p:cTn id="28" dur="500"/>
                                        <p:tgtEl>
                                          <p:spTgt spid="125"/>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wipe(left)">
                                      <p:cBhvr>
                                        <p:cTn id="32" dur="500"/>
                                        <p:tgtEl>
                                          <p:spTgt spid="131"/>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dissolve">
                                      <p:cBhvr>
                                        <p:cTn id="36" dur="500"/>
                                        <p:tgtEl>
                                          <p:spTgt spid="110"/>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wipe(right)">
                                      <p:cBhvr>
                                        <p:cTn id="40" dur="500"/>
                                        <p:tgtEl>
                                          <p:spTgt spid="1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left)">
                                      <p:cBhvr>
                                        <p:cTn id="45" dur="500"/>
                                        <p:tgtEl>
                                          <p:spTgt spid="128"/>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dissolve">
                                      <p:cBhvr>
                                        <p:cTn id="49" dur="500"/>
                                        <p:tgtEl>
                                          <p:spTgt spid="114"/>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29"/>
                                        </p:tgtEl>
                                        <p:attrNameLst>
                                          <p:attrName>style.visibility</p:attrName>
                                        </p:attrNameLst>
                                      </p:cBhvr>
                                      <p:to>
                                        <p:strVal val="visible"/>
                                      </p:to>
                                    </p:set>
                                    <p:animEffect transition="in" filter="wipe(right)">
                                      <p:cBhvr>
                                        <p:cTn id="53" dur="500"/>
                                        <p:tgtEl>
                                          <p:spTgt spid="1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dissolve">
                                      <p:cBhvr>
                                        <p:cTn id="58" dur="500"/>
                                        <p:tgtEl>
                                          <p:spTgt spid="11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dissolve">
                                      <p:cBhvr>
                                        <p:cTn id="63" dur="500"/>
                                        <p:tgtEl>
                                          <p:spTgt spid="1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2">
                                            <p:txEl>
                                              <p:pRg st="3" end="3"/>
                                            </p:txEl>
                                          </p:spTgt>
                                        </p:tgtEl>
                                        <p:attrNameLst>
                                          <p:attrName>style.visibility</p:attrName>
                                        </p:attrNameLst>
                                      </p:cBhvr>
                                      <p:to>
                                        <p:strVal val="visible"/>
                                      </p:to>
                                    </p:set>
                                    <p:animEffect transition="in" filter="dissolve">
                                      <p:cBhvr>
                                        <p:cTn id="68" dur="500"/>
                                        <p:tgtEl>
                                          <p:spTgt spid="1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2">
                                            <p:txEl>
                                              <p:pRg st="4" end="4"/>
                                            </p:txEl>
                                          </p:spTgt>
                                        </p:tgtEl>
                                        <p:attrNameLst>
                                          <p:attrName>style.visibility</p:attrName>
                                        </p:attrNameLst>
                                      </p:cBhvr>
                                      <p:to>
                                        <p:strVal val="visible"/>
                                      </p:to>
                                    </p:set>
                                    <p:animEffect transition="in" filter="dissolve">
                                      <p:cBhvr>
                                        <p:cTn id="7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altLang="en-US" sz="4400" dirty="0">
                <a:ea typeface="ＭＳ Ｐゴシック" panose="020B0600070205080204" pitchFamily="34" charset="-128"/>
              </a:rPr>
              <a:t>Maintaining user/server state: cookies</a:t>
            </a:r>
            <a:endParaRPr lang="en-US" sz="4400" dirty="0"/>
          </a:p>
        </p:txBody>
      </p:sp>
      <p:sp>
        <p:nvSpPr>
          <p:cNvPr id="93" name="Rectangle 3">
            <a:extLst>
              <a:ext uri="{FF2B5EF4-FFF2-40B4-BE49-F238E27FC236}">
                <a16:creationId xmlns:a16="http://schemas.microsoft.com/office/drawing/2014/main" id="{044314F4-5E29-A342-9469-ED1D194C2BEE}"/>
              </a:ext>
            </a:extLst>
          </p:cNvPr>
          <p:cNvSpPr txBox="1">
            <a:spLocks noChangeArrowheads="1"/>
          </p:cNvSpPr>
          <p:nvPr/>
        </p:nvSpPr>
        <p:spPr>
          <a:xfrm>
            <a:off x="622608" y="1452389"/>
            <a:ext cx="6335547" cy="488791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sites and client browser  use </a:t>
            </a:r>
            <a:r>
              <a:rPr kumimoji="0" lang="en-US" altLang="en-US" sz="32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cookies</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to maintain some state between transactions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four components: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1) cookie header line of HTTP </a:t>
            </a:r>
            <a:r>
              <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response</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message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2) cookie header line in next HTTP </a:t>
            </a:r>
            <a:r>
              <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request</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message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3) cookie file kept on user</a:t>
            </a:r>
            <a:r>
              <a:rPr kumimoji="0"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 host, managed by user</a:t>
            </a:r>
            <a:r>
              <a:rPr kumimoji="0"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 browser</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4) back-end database at Web site</a:t>
            </a:r>
          </a:p>
        </p:txBody>
      </p:sp>
      <p:sp>
        <p:nvSpPr>
          <p:cNvPr id="94" name="Rectangle 4">
            <a:extLst>
              <a:ext uri="{FF2B5EF4-FFF2-40B4-BE49-F238E27FC236}">
                <a16:creationId xmlns:a16="http://schemas.microsoft.com/office/drawing/2014/main" id="{26408C84-4366-9C43-B55D-97AC8C9FA33A}"/>
              </a:ext>
            </a:extLst>
          </p:cNvPr>
          <p:cNvSpPr txBox="1">
            <a:spLocks noChangeArrowheads="1"/>
          </p:cNvSpPr>
          <p:nvPr/>
        </p:nvSpPr>
        <p:spPr>
          <a:xfrm>
            <a:off x="7599363" y="1452389"/>
            <a:ext cx="4363453" cy="502573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11113"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A3"/>
                </a:solidFill>
                <a:effectLst/>
                <a:uLnTx/>
                <a:uFillTx/>
                <a:latin typeface="Calibri"/>
                <a:ea typeface="+mn-ea"/>
                <a:cs typeface="+mn-cs"/>
              </a:rPr>
              <a:t>Example:</a:t>
            </a:r>
          </a:p>
          <a:p>
            <a:pPr marL="233363" marR="0" lvl="0" indent="-233363" algn="l" defTabSz="914400" rtl="0" eaLnBrk="1" fontAlgn="auto" latinLnBrk="0" hangingPunct="1">
              <a:lnSpc>
                <a:spcPct val="90000"/>
              </a:lnSpc>
              <a:spcBef>
                <a:spcPts val="6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Susan uses browser on laptop, visits specific e-commerce site for first time</a:t>
            </a:r>
          </a:p>
          <a:p>
            <a:pPr marL="233363" marR="0" lvl="0" indent="-233363" algn="l" defTabSz="914400" rtl="0" eaLnBrk="1" fontAlgn="auto" latinLnBrk="0" hangingPunct="1">
              <a:lnSpc>
                <a:spcPct val="90000"/>
              </a:lnSpc>
              <a:spcBef>
                <a:spcPts val="6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when initial HTTP requests arrives at site, site creates: </a:t>
            </a:r>
          </a:p>
          <a:p>
            <a:pPr marL="685800" marR="0" lvl="1" indent="-228600" algn="l" defTabSz="914400" rtl="0" eaLnBrk="1" fontAlgn="auto" latinLnBrk="0" hangingPunct="1">
              <a:lnSpc>
                <a:spcPct val="90000"/>
              </a:lnSpc>
              <a:spcBef>
                <a:spcPts val="6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unique ID (aka “cookie”)</a:t>
            </a:r>
          </a:p>
          <a:p>
            <a:pPr marL="685800" marR="0" lvl="1" indent="-228600" algn="l" defTabSz="914400" rtl="0" eaLnBrk="1" fontAlgn="auto" latinLnBrk="0" hangingPunct="1">
              <a:lnSpc>
                <a:spcPct val="90000"/>
              </a:lnSpc>
              <a:spcBef>
                <a:spcPts val="6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entry in backend database for ID</a:t>
            </a:r>
          </a:p>
          <a:p>
            <a:pPr marL="342900" marR="0" lvl="0" indent="-228600" algn="l" defTabSz="914400" rtl="0" eaLnBrk="1" fontAlgn="auto" latinLnBrk="0" hangingPunct="1">
              <a:lnSpc>
                <a:spcPct val="90000"/>
              </a:lnSpc>
              <a:spcBef>
                <a:spcPts val="600"/>
              </a:spcBef>
              <a:spcAft>
                <a:spcPts val="0"/>
              </a:spcAft>
              <a:buClr>
                <a:srgbClr val="0000A3"/>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subsequent HTTP requests from Susan to this site will contain cookie ID value, allowing site to “identify” Susan</a:t>
            </a:r>
          </a:p>
        </p:txBody>
      </p:sp>
      <p:sp>
        <p:nvSpPr>
          <p:cNvPr id="5" name="Slide Number Placeholder 2">
            <a:extLst>
              <a:ext uri="{FF2B5EF4-FFF2-40B4-BE49-F238E27FC236}">
                <a16:creationId xmlns:a16="http://schemas.microsoft.com/office/drawing/2014/main" id="{A52BCA24-99F8-C342-B95E-EB6833D8CAE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1DEF0036-AE7C-8370-84E5-5073E6337775}"/>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475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xEl>
                                              <p:pRg st="2" end="2"/>
                                            </p:txEl>
                                          </p:spTgt>
                                        </p:tgtEl>
                                        <p:attrNameLst>
                                          <p:attrName>style.visibility</p:attrName>
                                        </p:attrNameLst>
                                      </p:cBhvr>
                                      <p:to>
                                        <p:strVal val="visible"/>
                                      </p:to>
                                    </p:set>
                                    <p:animEffect transition="in" filter="dissolve">
                                      <p:cBhvr>
                                        <p:cTn id="7" dur="500"/>
                                        <p:tgtEl>
                                          <p:spTgt spid="9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3">
                                            <p:txEl>
                                              <p:pRg st="3" end="3"/>
                                            </p:txEl>
                                          </p:spTgt>
                                        </p:tgtEl>
                                        <p:attrNameLst>
                                          <p:attrName>style.visibility</p:attrName>
                                        </p:attrNameLst>
                                      </p:cBhvr>
                                      <p:to>
                                        <p:strVal val="visible"/>
                                      </p:to>
                                    </p:set>
                                    <p:animEffect transition="in" filter="dissolve">
                                      <p:cBhvr>
                                        <p:cTn id="10" dur="500"/>
                                        <p:tgtEl>
                                          <p:spTgt spid="9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3">
                                            <p:txEl>
                                              <p:pRg st="4" end="4"/>
                                            </p:txEl>
                                          </p:spTgt>
                                        </p:tgtEl>
                                        <p:attrNameLst>
                                          <p:attrName>style.visibility</p:attrName>
                                        </p:attrNameLst>
                                      </p:cBhvr>
                                      <p:to>
                                        <p:strVal val="visible"/>
                                      </p:to>
                                    </p:set>
                                    <p:animEffect transition="in" filter="dissolve">
                                      <p:cBhvr>
                                        <p:cTn id="13" dur="500"/>
                                        <p:tgtEl>
                                          <p:spTgt spid="9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3">
                                            <p:txEl>
                                              <p:pRg st="5" end="5"/>
                                            </p:txEl>
                                          </p:spTgt>
                                        </p:tgtEl>
                                        <p:attrNameLst>
                                          <p:attrName>style.visibility</p:attrName>
                                        </p:attrNameLst>
                                      </p:cBhvr>
                                      <p:to>
                                        <p:strVal val="visible"/>
                                      </p:to>
                                    </p:set>
                                    <p:animEffect transition="in" filter="dissolve">
                                      <p:cBhvr>
                                        <p:cTn id="16" dur="500"/>
                                        <p:tgtEl>
                                          <p:spTgt spid="9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dissolve">
                                      <p:cBhvr>
                                        <p:cTn id="2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altLang="en-US" sz="4400" dirty="0">
                <a:ea typeface="ＭＳ Ｐゴシック" panose="020B0600070205080204" pitchFamily="34" charset="-128"/>
              </a:rPr>
              <a:t>Maintaining user/server state: cookies</a:t>
            </a:r>
            <a:endParaRPr lang="en-US" sz="4400" dirty="0"/>
          </a:p>
        </p:txBody>
      </p:sp>
      <p:sp>
        <p:nvSpPr>
          <p:cNvPr id="96" name="Text Box 5">
            <a:extLst>
              <a:ext uri="{FF2B5EF4-FFF2-40B4-BE49-F238E27FC236}">
                <a16:creationId xmlns:a16="http://schemas.microsoft.com/office/drawing/2014/main" id="{BDD58876-57D5-6242-A5A0-1F4F57BBD486}"/>
              </a:ext>
            </a:extLst>
          </p:cNvPr>
          <p:cNvSpPr txBox="1">
            <a:spLocks noChangeArrowheads="1"/>
          </p:cNvSpPr>
          <p:nvPr/>
        </p:nvSpPr>
        <p:spPr bwMode="auto">
          <a:xfrm>
            <a:off x="2092674" y="1266659"/>
            <a:ext cx="873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client</a:t>
            </a:r>
          </a:p>
        </p:txBody>
      </p:sp>
      <p:sp>
        <p:nvSpPr>
          <p:cNvPr id="97" name="Text Box 6">
            <a:extLst>
              <a:ext uri="{FF2B5EF4-FFF2-40B4-BE49-F238E27FC236}">
                <a16:creationId xmlns:a16="http://schemas.microsoft.com/office/drawing/2014/main" id="{2C7DB634-32FD-8242-867E-9B9E0867E967}"/>
              </a:ext>
            </a:extLst>
          </p:cNvPr>
          <p:cNvSpPr txBox="1">
            <a:spLocks noChangeArrowheads="1"/>
          </p:cNvSpPr>
          <p:nvPr/>
        </p:nvSpPr>
        <p:spPr bwMode="auto">
          <a:xfrm>
            <a:off x="7045557" y="1520844"/>
            <a:ext cx="2052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Amazon server</a:t>
            </a:r>
          </a:p>
        </p:txBody>
      </p:sp>
      <p:grpSp>
        <p:nvGrpSpPr>
          <p:cNvPr id="98" name="Group 90">
            <a:extLst>
              <a:ext uri="{FF2B5EF4-FFF2-40B4-BE49-F238E27FC236}">
                <a16:creationId xmlns:a16="http://schemas.microsoft.com/office/drawing/2014/main" id="{94011BFB-FD4F-E449-8218-8F0FBC795682}"/>
              </a:ext>
            </a:extLst>
          </p:cNvPr>
          <p:cNvGrpSpPr>
            <a:grpSpLocks/>
          </p:cNvGrpSpPr>
          <p:nvPr/>
        </p:nvGrpSpPr>
        <p:grpSpPr bwMode="auto">
          <a:xfrm>
            <a:off x="2996806" y="4057653"/>
            <a:ext cx="3873500" cy="458788"/>
            <a:chOff x="1414" y="2657"/>
            <a:chExt cx="2440" cy="289"/>
          </a:xfrm>
        </p:grpSpPr>
        <p:sp>
          <p:nvSpPr>
            <p:cNvPr id="99" name="Line 16">
              <a:extLst>
                <a:ext uri="{FF2B5EF4-FFF2-40B4-BE49-F238E27FC236}">
                  <a16:creationId xmlns:a16="http://schemas.microsoft.com/office/drawing/2014/main" id="{88BDB1BC-CF22-D740-8FD0-3286D32A2A6C}"/>
                </a:ext>
              </a:extLst>
            </p:cNvPr>
            <p:cNvSpPr>
              <a:spLocks noChangeShapeType="1"/>
            </p:cNvSpPr>
            <p:nvPr/>
          </p:nvSpPr>
          <p:spPr bwMode="auto">
            <a:xfrm flipH="1">
              <a:off x="1414" y="2657"/>
              <a:ext cx="2440" cy="2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00" name="Group 17">
              <a:extLst>
                <a:ext uri="{FF2B5EF4-FFF2-40B4-BE49-F238E27FC236}">
                  <a16:creationId xmlns:a16="http://schemas.microsoft.com/office/drawing/2014/main" id="{1663D802-36E9-1C4C-BFE3-BD3D0033505C}"/>
                </a:ext>
              </a:extLst>
            </p:cNvPr>
            <p:cNvGrpSpPr>
              <a:grpSpLocks/>
            </p:cNvGrpSpPr>
            <p:nvPr/>
          </p:nvGrpSpPr>
          <p:grpSpPr bwMode="auto">
            <a:xfrm>
              <a:off x="1553" y="2694"/>
              <a:ext cx="1897" cy="252"/>
              <a:chOff x="3268" y="2846"/>
              <a:chExt cx="1897" cy="252"/>
            </a:xfrm>
          </p:grpSpPr>
          <p:sp>
            <p:nvSpPr>
              <p:cNvPr id="101" name="Rectangle 18">
                <a:extLst>
                  <a:ext uri="{FF2B5EF4-FFF2-40B4-BE49-F238E27FC236}">
                    <a16:creationId xmlns:a16="http://schemas.microsoft.com/office/drawing/2014/main" id="{F3795387-184E-6040-B5E5-4A94444CF86C}"/>
                  </a:ext>
                </a:extLst>
              </p:cNvPr>
              <p:cNvSpPr>
                <a:spLocks noChangeArrowheads="1"/>
              </p:cNvSpPr>
              <p:nvPr/>
            </p:nvSpPr>
            <p:spPr bwMode="auto">
              <a:xfrm>
                <a:off x="3282" y="2856"/>
                <a:ext cx="1692" cy="198"/>
              </a:xfrm>
              <a:prstGeom prst="rect">
                <a:avLst/>
              </a:prstGeom>
              <a:solidFill>
                <a:srgbClr val="FFFFFF"/>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02" name="Text Box 19">
                <a:extLst>
                  <a:ext uri="{FF2B5EF4-FFF2-40B4-BE49-F238E27FC236}">
                    <a16:creationId xmlns:a16="http://schemas.microsoft.com/office/drawing/2014/main" id="{1E8E6531-8FF1-1C40-8C70-630F4E1475AD}"/>
                  </a:ext>
                </a:extLst>
              </p:cNvPr>
              <p:cNvSpPr txBox="1">
                <a:spLocks noChangeArrowheads="1"/>
              </p:cNvSpPr>
              <p:nvPr/>
            </p:nvSpPr>
            <p:spPr bwMode="auto">
              <a:xfrm>
                <a:off x="3268" y="2846"/>
                <a:ext cx="1897" cy="252"/>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response msg</a:t>
                </a: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grpSp>
      <p:grpSp>
        <p:nvGrpSpPr>
          <p:cNvPr id="103" name="Group 94">
            <a:extLst>
              <a:ext uri="{FF2B5EF4-FFF2-40B4-BE49-F238E27FC236}">
                <a16:creationId xmlns:a16="http://schemas.microsoft.com/office/drawing/2014/main" id="{A02DFDF0-ACF5-0944-BB01-BEA857B2408F}"/>
              </a:ext>
            </a:extLst>
          </p:cNvPr>
          <p:cNvGrpSpPr>
            <a:grpSpLocks/>
          </p:cNvGrpSpPr>
          <p:nvPr/>
        </p:nvGrpSpPr>
        <p:grpSpPr bwMode="auto">
          <a:xfrm>
            <a:off x="3002432" y="5867498"/>
            <a:ext cx="3859213" cy="463549"/>
            <a:chOff x="1392" y="3579"/>
            <a:chExt cx="2431" cy="292"/>
          </a:xfrm>
        </p:grpSpPr>
        <p:sp>
          <p:nvSpPr>
            <p:cNvPr id="104" name="Line 24">
              <a:extLst>
                <a:ext uri="{FF2B5EF4-FFF2-40B4-BE49-F238E27FC236}">
                  <a16:creationId xmlns:a16="http://schemas.microsoft.com/office/drawing/2014/main" id="{EEB16C5E-89E3-9248-A0E9-068D3F51C40E}"/>
                </a:ext>
              </a:extLst>
            </p:cNvPr>
            <p:cNvSpPr>
              <a:spLocks noChangeShapeType="1"/>
            </p:cNvSpPr>
            <p:nvPr/>
          </p:nvSpPr>
          <p:spPr bwMode="auto">
            <a:xfrm flipH="1">
              <a:off x="1392" y="3579"/>
              <a:ext cx="2431" cy="26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07" name="Text Box 27">
              <a:extLst>
                <a:ext uri="{FF2B5EF4-FFF2-40B4-BE49-F238E27FC236}">
                  <a16:creationId xmlns:a16="http://schemas.microsoft.com/office/drawing/2014/main" id="{474B7C25-022E-B449-BFB7-79520686A1C4}"/>
                </a:ext>
              </a:extLst>
            </p:cNvPr>
            <p:cNvSpPr txBox="1">
              <a:spLocks noChangeArrowheads="1"/>
            </p:cNvSpPr>
            <p:nvPr/>
          </p:nvSpPr>
          <p:spPr bwMode="auto">
            <a:xfrm>
              <a:off x="1598" y="3619"/>
              <a:ext cx="1852" cy="252"/>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response msg</a:t>
              </a: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108" name="Text Box 59">
            <a:extLst>
              <a:ext uri="{FF2B5EF4-FFF2-40B4-BE49-F238E27FC236}">
                <a16:creationId xmlns:a16="http://schemas.microsoft.com/office/drawing/2014/main" id="{8FCE1392-BEBB-7649-A72C-5DBA317615AC}"/>
              </a:ext>
            </a:extLst>
          </p:cNvPr>
          <p:cNvSpPr txBox="1">
            <a:spLocks noChangeArrowheads="1"/>
          </p:cNvSpPr>
          <p:nvPr/>
        </p:nvSpPr>
        <p:spPr bwMode="auto">
          <a:xfrm>
            <a:off x="1733156" y="2293935"/>
            <a:ext cx="178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cookie file</a:t>
            </a:r>
          </a:p>
        </p:txBody>
      </p:sp>
      <p:sp>
        <p:nvSpPr>
          <p:cNvPr id="109" name="Text Box 66">
            <a:extLst>
              <a:ext uri="{FF2B5EF4-FFF2-40B4-BE49-F238E27FC236}">
                <a16:creationId xmlns:a16="http://schemas.microsoft.com/office/drawing/2014/main" id="{0A6A1E02-F6BE-5D46-AD20-D1F7027FB454}"/>
              </a:ext>
            </a:extLst>
          </p:cNvPr>
          <p:cNvSpPr txBox="1">
            <a:spLocks noChangeArrowheads="1"/>
          </p:cNvSpPr>
          <p:nvPr/>
        </p:nvSpPr>
        <p:spPr bwMode="auto">
          <a:xfrm>
            <a:off x="1550772" y="4672055"/>
            <a:ext cx="18101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one week later:</a:t>
            </a:r>
          </a:p>
        </p:txBody>
      </p:sp>
      <p:grpSp>
        <p:nvGrpSpPr>
          <p:cNvPr id="110" name="Group 89">
            <a:extLst>
              <a:ext uri="{FF2B5EF4-FFF2-40B4-BE49-F238E27FC236}">
                <a16:creationId xmlns:a16="http://schemas.microsoft.com/office/drawing/2014/main" id="{40D8E44C-8C6C-D542-9BE7-10406B51CDF5}"/>
              </a:ext>
            </a:extLst>
          </p:cNvPr>
          <p:cNvGrpSpPr>
            <a:grpSpLocks/>
          </p:cNvGrpSpPr>
          <p:nvPr/>
        </p:nvGrpSpPr>
        <p:grpSpPr bwMode="auto">
          <a:xfrm>
            <a:off x="2998327" y="3429000"/>
            <a:ext cx="6777024" cy="1128713"/>
            <a:chOff x="1411" y="2261"/>
            <a:chExt cx="3533" cy="711"/>
          </a:xfrm>
        </p:grpSpPr>
        <p:sp>
          <p:nvSpPr>
            <p:cNvPr id="111" name="Line 12">
              <a:extLst>
                <a:ext uri="{FF2B5EF4-FFF2-40B4-BE49-F238E27FC236}">
                  <a16:creationId xmlns:a16="http://schemas.microsoft.com/office/drawing/2014/main" id="{153DBCD9-AEFE-0D4C-84B4-A29E1AAACC2D}"/>
                </a:ext>
              </a:extLst>
            </p:cNvPr>
            <p:cNvSpPr>
              <a:spLocks noChangeShapeType="1"/>
            </p:cNvSpPr>
            <p:nvPr/>
          </p:nvSpPr>
          <p:spPr bwMode="auto">
            <a:xfrm>
              <a:off x="1411" y="2361"/>
              <a:ext cx="2016" cy="2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12" name="Text Box 15">
              <a:extLst>
                <a:ext uri="{FF2B5EF4-FFF2-40B4-BE49-F238E27FC236}">
                  <a16:creationId xmlns:a16="http://schemas.microsoft.com/office/drawing/2014/main" id="{B4EE3ACA-27BC-0046-99A0-E10CEAF86486}"/>
                </a:ext>
              </a:extLst>
            </p:cNvPr>
            <p:cNvSpPr txBox="1">
              <a:spLocks noChangeArrowheads="1"/>
            </p:cNvSpPr>
            <p:nvPr/>
          </p:nvSpPr>
          <p:spPr bwMode="auto">
            <a:xfrm>
              <a:off x="1548" y="2261"/>
              <a:ext cx="1689" cy="404"/>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request msg</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cookie: 1678</a:t>
              </a:r>
            </a:p>
          </p:txBody>
        </p:sp>
        <p:sp>
          <p:nvSpPr>
            <p:cNvPr id="113" name="Text Box 28">
              <a:extLst>
                <a:ext uri="{FF2B5EF4-FFF2-40B4-BE49-F238E27FC236}">
                  <a16:creationId xmlns:a16="http://schemas.microsoft.com/office/drawing/2014/main" id="{E0C8E058-016B-9643-8EC4-38404A2A2EE1}"/>
                </a:ext>
              </a:extLst>
            </p:cNvPr>
            <p:cNvSpPr txBox="1">
              <a:spLocks noChangeArrowheads="1"/>
            </p:cNvSpPr>
            <p:nvPr/>
          </p:nvSpPr>
          <p:spPr bwMode="auto">
            <a:xfrm>
              <a:off x="3549" y="2332"/>
              <a:ext cx="60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cookie-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specific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action</a:t>
              </a:r>
            </a:p>
          </p:txBody>
        </p:sp>
        <p:sp>
          <p:nvSpPr>
            <p:cNvPr id="114" name="Line 42">
              <a:extLst>
                <a:ext uri="{FF2B5EF4-FFF2-40B4-BE49-F238E27FC236}">
                  <a16:creationId xmlns:a16="http://schemas.microsoft.com/office/drawing/2014/main" id="{AEE1E959-6738-514B-BC11-A0C6268B0814}"/>
                </a:ext>
              </a:extLst>
            </p:cNvPr>
            <p:cNvSpPr>
              <a:spLocks noChangeShapeType="1"/>
            </p:cNvSpPr>
            <p:nvPr/>
          </p:nvSpPr>
          <p:spPr bwMode="auto">
            <a:xfrm flipV="1">
              <a:off x="4252" y="2367"/>
              <a:ext cx="692" cy="26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15" name="Group 83">
              <a:extLst>
                <a:ext uri="{FF2B5EF4-FFF2-40B4-BE49-F238E27FC236}">
                  <a16:creationId xmlns:a16="http://schemas.microsoft.com/office/drawing/2014/main" id="{B7857F88-08E3-E240-A20C-5162D296902E}"/>
                </a:ext>
              </a:extLst>
            </p:cNvPr>
            <p:cNvGrpSpPr>
              <a:grpSpLocks/>
            </p:cNvGrpSpPr>
            <p:nvPr/>
          </p:nvGrpSpPr>
          <p:grpSpPr bwMode="auto">
            <a:xfrm>
              <a:off x="4306" y="2363"/>
              <a:ext cx="539" cy="252"/>
              <a:chOff x="4306" y="2273"/>
              <a:chExt cx="539" cy="252"/>
            </a:xfrm>
          </p:grpSpPr>
          <p:sp>
            <p:nvSpPr>
              <p:cNvPr id="116" name="Rectangle 72">
                <a:extLst>
                  <a:ext uri="{FF2B5EF4-FFF2-40B4-BE49-F238E27FC236}">
                    <a16:creationId xmlns:a16="http://schemas.microsoft.com/office/drawing/2014/main" id="{597ACCEC-4FF2-6B40-8454-C2F1F6A7C109}"/>
                  </a:ext>
                </a:extLst>
              </p:cNvPr>
              <p:cNvSpPr>
                <a:spLocks noChangeArrowheads="1"/>
              </p:cNvSpPr>
              <p:nvPr/>
            </p:nvSpPr>
            <p:spPr bwMode="auto">
              <a:xfrm>
                <a:off x="4409" y="2365"/>
                <a:ext cx="384"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17" name="Text Box 43">
                <a:extLst>
                  <a:ext uri="{FF2B5EF4-FFF2-40B4-BE49-F238E27FC236}">
                    <a16:creationId xmlns:a16="http://schemas.microsoft.com/office/drawing/2014/main" id="{361D7D30-A4D4-5C44-878A-9FE3CEA44145}"/>
                  </a:ext>
                </a:extLst>
              </p:cNvPr>
              <p:cNvSpPr txBox="1">
                <a:spLocks noChangeArrowheads="1"/>
              </p:cNvSpPr>
              <p:nvPr/>
            </p:nvSpPr>
            <p:spPr bwMode="auto">
              <a:xfrm>
                <a:off x="4306" y="2273"/>
                <a:ext cx="5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access</a:t>
                </a:r>
              </a:p>
            </p:txBody>
          </p:sp>
        </p:grpSp>
      </p:grpSp>
      <p:grpSp>
        <p:nvGrpSpPr>
          <p:cNvPr id="118" name="Group 81">
            <a:extLst>
              <a:ext uri="{FF2B5EF4-FFF2-40B4-BE49-F238E27FC236}">
                <a16:creationId xmlns:a16="http://schemas.microsoft.com/office/drawing/2014/main" id="{CCEC4E82-EFC9-4646-BCEE-C0B8C7E94B5A}"/>
              </a:ext>
            </a:extLst>
          </p:cNvPr>
          <p:cNvGrpSpPr>
            <a:grpSpLocks/>
          </p:cNvGrpSpPr>
          <p:nvPr/>
        </p:nvGrpSpPr>
        <p:grpSpPr bwMode="auto">
          <a:xfrm>
            <a:off x="1704581" y="1762123"/>
            <a:ext cx="1066800" cy="565150"/>
            <a:chOff x="527" y="1047"/>
            <a:chExt cx="855" cy="486"/>
          </a:xfrm>
        </p:grpSpPr>
        <p:sp>
          <p:nvSpPr>
            <p:cNvPr id="119" name="AutoShape 67">
              <a:extLst>
                <a:ext uri="{FF2B5EF4-FFF2-40B4-BE49-F238E27FC236}">
                  <a16:creationId xmlns:a16="http://schemas.microsoft.com/office/drawing/2014/main" id="{3FF0F743-E4ED-2B41-96D3-06A33C2442CD}"/>
                </a:ext>
              </a:extLst>
            </p:cNvPr>
            <p:cNvSpPr>
              <a:spLocks noChangeArrowheads="1"/>
            </p:cNvSpPr>
            <p:nvPr/>
          </p:nvSpPr>
          <p:spPr bwMode="auto">
            <a:xfrm>
              <a:off x="527" y="1047"/>
              <a:ext cx="855"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0" name="Text Box 60">
              <a:extLst>
                <a:ext uri="{FF2B5EF4-FFF2-40B4-BE49-F238E27FC236}">
                  <a16:creationId xmlns:a16="http://schemas.microsoft.com/office/drawing/2014/main" id="{6117DA15-C6DD-B847-B11A-0D6EFDBC12FE}"/>
                </a:ext>
              </a:extLst>
            </p:cNvPr>
            <p:cNvSpPr txBox="1">
              <a:spLocks noChangeArrowheads="1"/>
            </p:cNvSpPr>
            <p:nvPr/>
          </p:nvSpPr>
          <p:spPr bwMode="auto">
            <a:xfrm>
              <a:off x="552" y="1193"/>
              <a:ext cx="80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rPr>
                <a:t>ebay 8734</a:t>
              </a:r>
            </a:p>
          </p:txBody>
        </p:sp>
      </p:grpSp>
      <p:grpSp>
        <p:nvGrpSpPr>
          <p:cNvPr id="121" name="Group 95">
            <a:extLst>
              <a:ext uri="{FF2B5EF4-FFF2-40B4-BE49-F238E27FC236}">
                <a16:creationId xmlns:a16="http://schemas.microsoft.com/office/drawing/2014/main" id="{6419469C-19C4-3947-B461-0398BDE5A56E}"/>
              </a:ext>
            </a:extLst>
          </p:cNvPr>
          <p:cNvGrpSpPr>
            <a:grpSpLocks/>
          </p:cNvGrpSpPr>
          <p:nvPr/>
        </p:nvGrpSpPr>
        <p:grpSpPr bwMode="auto">
          <a:xfrm>
            <a:off x="2952356" y="1946272"/>
            <a:ext cx="6972540" cy="1301749"/>
            <a:chOff x="1386" y="1327"/>
            <a:chExt cx="3730" cy="820"/>
          </a:xfrm>
        </p:grpSpPr>
        <p:sp>
          <p:nvSpPr>
            <p:cNvPr id="122" name="Line 4">
              <a:extLst>
                <a:ext uri="{FF2B5EF4-FFF2-40B4-BE49-F238E27FC236}">
                  <a16:creationId xmlns:a16="http://schemas.microsoft.com/office/drawing/2014/main" id="{53358BBA-04B8-9D40-89A7-C1749138D109}"/>
                </a:ext>
              </a:extLst>
            </p:cNvPr>
            <p:cNvSpPr>
              <a:spLocks noChangeShapeType="1"/>
            </p:cNvSpPr>
            <p:nvPr/>
          </p:nvSpPr>
          <p:spPr bwMode="auto">
            <a:xfrm>
              <a:off x="1386" y="1355"/>
              <a:ext cx="2082" cy="2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3" name="Text Box 8">
              <a:extLst>
                <a:ext uri="{FF2B5EF4-FFF2-40B4-BE49-F238E27FC236}">
                  <a16:creationId xmlns:a16="http://schemas.microsoft.com/office/drawing/2014/main" id="{437463ED-2B74-A04D-85BF-36A6CD1ADBE8}"/>
                </a:ext>
              </a:extLst>
            </p:cNvPr>
            <p:cNvSpPr txBox="1">
              <a:spLocks noChangeArrowheads="1"/>
            </p:cNvSpPr>
            <p:nvPr/>
          </p:nvSpPr>
          <p:spPr bwMode="auto">
            <a:xfrm>
              <a:off x="1554" y="1327"/>
              <a:ext cx="1689" cy="252"/>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request msg</a:t>
              </a:r>
            </a:p>
          </p:txBody>
        </p:sp>
        <p:sp>
          <p:nvSpPr>
            <p:cNvPr id="124" name="Text Box 31">
              <a:extLst>
                <a:ext uri="{FF2B5EF4-FFF2-40B4-BE49-F238E27FC236}">
                  <a16:creationId xmlns:a16="http://schemas.microsoft.com/office/drawing/2014/main" id="{8689192D-F56C-1640-861C-3C443D419F8C}"/>
                </a:ext>
              </a:extLst>
            </p:cNvPr>
            <p:cNvSpPr txBox="1">
              <a:spLocks noChangeArrowheads="1"/>
            </p:cNvSpPr>
            <p:nvPr/>
          </p:nvSpPr>
          <p:spPr bwMode="auto">
            <a:xfrm>
              <a:off x="3460" y="1390"/>
              <a:ext cx="8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Amazon server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creates 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1678 for user</a:t>
              </a:r>
              <a:endPar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endParaRPr>
            </a:p>
          </p:txBody>
        </p:sp>
        <p:grpSp>
          <p:nvGrpSpPr>
            <p:cNvPr id="125" name="Group 82">
              <a:extLst>
                <a:ext uri="{FF2B5EF4-FFF2-40B4-BE49-F238E27FC236}">
                  <a16:creationId xmlns:a16="http://schemas.microsoft.com/office/drawing/2014/main" id="{03DF1B1A-A9A9-854D-8891-346BB0DBAA8C}"/>
                </a:ext>
              </a:extLst>
            </p:cNvPr>
            <p:cNvGrpSpPr>
              <a:grpSpLocks/>
            </p:cNvGrpSpPr>
            <p:nvPr/>
          </p:nvGrpSpPr>
          <p:grpSpPr bwMode="auto">
            <a:xfrm>
              <a:off x="4377" y="1730"/>
              <a:ext cx="739" cy="417"/>
              <a:chOff x="4377" y="1640"/>
              <a:chExt cx="739" cy="417"/>
            </a:xfrm>
          </p:grpSpPr>
          <p:sp>
            <p:nvSpPr>
              <p:cNvPr id="126" name="Line 40">
                <a:extLst>
                  <a:ext uri="{FF2B5EF4-FFF2-40B4-BE49-F238E27FC236}">
                    <a16:creationId xmlns:a16="http://schemas.microsoft.com/office/drawing/2014/main" id="{52C051AD-65C2-504B-9A70-F8E72303C4F6}"/>
                  </a:ext>
                </a:extLst>
              </p:cNvPr>
              <p:cNvSpPr>
                <a:spLocks noChangeShapeType="1"/>
              </p:cNvSpPr>
              <p:nvPr/>
            </p:nvSpPr>
            <p:spPr bwMode="auto">
              <a:xfrm>
                <a:off x="4377" y="1640"/>
                <a:ext cx="659" cy="4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7" name="Rectangle 73">
                <a:extLst>
                  <a:ext uri="{FF2B5EF4-FFF2-40B4-BE49-F238E27FC236}">
                    <a16:creationId xmlns:a16="http://schemas.microsoft.com/office/drawing/2014/main" id="{7F34673E-5298-3241-9317-86EC3DD70F2D}"/>
                  </a:ext>
                </a:extLst>
              </p:cNvPr>
              <p:cNvSpPr>
                <a:spLocks noChangeArrowheads="1"/>
              </p:cNvSpPr>
              <p:nvPr/>
            </p:nvSpPr>
            <p:spPr bwMode="auto">
              <a:xfrm>
                <a:off x="4470" y="1729"/>
                <a:ext cx="602" cy="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8" name="Text Box 41">
                <a:extLst>
                  <a:ext uri="{FF2B5EF4-FFF2-40B4-BE49-F238E27FC236}">
                    <a16:creationId xmlns:a16="http://schemas.microsoft.com/office/drawing/2014/main" id="{F17F9C36-958E-4C47-BE78-4A1A5F072669}"/>
                  </a:ext>
                </a:extLst>
              </p:cNvPr>
              <p:cNvSpPr txBox="1">
                <a:spLocks noChangeArrowheads="1"/>
              </p:cNvSpPr>
              <p:nvPr/>
            </p:nvSpPr>
            <p:spPr bwMode="auto">
              <a:xfrm>
                <a:off x="4381" y="1702"/>
                <a:ext cx="735"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create</a:t>
                </a:r>
              </a:p>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    entry</a:t>
                </a:r>
              </a:p>
            </p:txBody>
          </p:sp>
        </p:grpSp>
      </p:grpSp>
      <p:grpSp>
        <p:nvGrpSpPr>
          <p:cNvPr id="129" name="Group 88">
            <a:extLst>
              <a:ext uri="{FF2B5EF4-FFF2-40B4-BE49-F238E27FC236}">
                <a16:creationId xmlns:a16="http://schemas.microsoft.com/office/drawing/2014/main" id="{7A1CD3F5-FA12-5E48-9AC5-0FFB79FB2A15}"/>
              </a:ext>
            </a:extLst>
          </p:cNvPr>
          <p:cNvGrpSpPr>
            <a:grpSpLocks/>
          </p:cNvGrpSpPr>
          <p:nvPr/>
        </p:nvGrpSpPr>
        <p:grpSpPr bwMode="auto">
          <a:xfrm>
            <a:off x="1675603" y="2474086"/>
            <a:ext cx="5151555" cy="890270"/>
            <a:chOff x="462" y="1603"/>
            <a:chExt cx="3550" cy="719"/>
          </a:xfrm>
        </p:grpSpPr>
        <p:sp>
          <p:nvSpPr>
            <p:cNvPr id="130" name="Line 9">
              <a:extLst>
                <a:ext uri="{FF2B5EF4-FFF2-40B4-BE49-F238E27FC236}">
                  <a16:creationId xmlns:a16="http://schemas.microsoft.com/office/drawing/2014/main" id="{34D0E0B7-0FCE-BB41-80D4-74036A27503A}"/>
                </a:ext>
              </a:extLst>
            </p:cNvPr>
            <p:cNvSpPr>
              <a:spLocks noChangeShapeType="1"/>
            </p:cNvSpPr>
            <p:nvPr/>
          </p:nvSpPr>
          <p:spPr bwMode="auto">
            <a:xfrm flipH="1">
              <a:off x="1404" y="1603"/>
              <a:ext cx="2608" cy="27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31" name="Text Box 11">
              <a:extLst>
                <a:ext uri="{FF2B5EF4-FFF2-40B4-BE49-F238E27FC236}">
                  <a16:creationId xmlns:a16="http://schemas.microsoft.com/office/drawing/2014/main" id="{C2A582BF-35AD-EC42-8C5E-BCF7C4420C15}"/>
                </a:ext>
              </a:extLst>
            </p:cNvPr>
            <p:cNvSpPr txBox="1">
              <a:spLocks noChangeArrowheads="1"/>
            </p:cNvSpPr>
            <p:nvPr/>
          </p:nvSpPr>
          <p:spPr bwMode="auto">
            <a:xfrm>
              <a:off x="1552" y="1650"/>
              <a:ext cx="1665" cy="518"/>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response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set-cookie: 1678 </a:t>
              </a:r>
            </a:p>
          </p:txBody>
        </p:sp>
        <p:grpSp>
          <p:nvGrpSpPr>
            <p:cNvPr id="132" name="Group 76">
              <a:extLst>
                <a:ext uri="{FF2B5EF4-FFF2-40B4-BE49-F238E27FC236}">
                  <a16:creationId xmlns:a16="http://schemas.microsoft.com/office/drawing/2014/main" id="{9B50E41F-6BE8-5B41-B57A-83E988A059B1}"/>
                </a:ext>
              </a:extLst>
            </p:cNvPr>
            <p:cNvGrpSpPr>
              <a:grpSpLocks/>
            </p:cNvGrpSpPr>
            <p:nvPr/>
          </p:nvGrpSpPr>
          <p:grpSpPr bwMode="auto">
            <a:xfrm>
              <a:off x="462" y="1836"/>
              <a:ext cx="1004" cy="486"/>
              <a:chOff x="687" y="1746"/>
              <a:chExt cx="1004" cy="486"/>
            </a:xfrm>
          </p:grpSpPr>
          <p:sp>
            <p:nvSpPr>
              <p:cNvPr id="133" name="AutoShape 74">
                <a:extLst>
                  <a:ext uri="{FF2B5EF4-FFF2-40B4-BE49-F238E27FC236}">
                    <a16:creationId xmlns:a16="http://schemas.microsoft.com/office/drawing/2014/main" id="{0B53BA64-2104-564F-AC68-42F70CD1847E}"/>
                  </a:ext>
                </a:extLst>
              </p:cNvPr>
              <p:cNvSpPr>
                <a:spLocks noChangeArrowheads="1"/>
              </p:cNvSpPr>
              <p:nvPr/>
            </p:nvSpPr>
            <p:spPr bwMode="auto">
              <a:xfrm>
                <a:off x="702" y="1746"/>
                <a:ext cx="735"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34" name="Text Box 75">
                <a:extLst>
                  <a:ext uri="{FF2B5EF4-FFF2-40B4-BE49-F238E27FC236}">
                    <a16:creationId xmlns:a16="http://schemas.microsoft.com/office/drawing/2014/main" id="{40EF6721-60A7-E646-8306-ACE2C580AA17}"/>
                  </a:ext>
                </a:extLst>
              </p:cNvPr>
              <p:cNvSpPr txBox="1">
                <a:spLocks noChangeArrowheads="1"/>
              </p:cNvSpPr>
              <p:nvPr/>
            </p:nvSpPr>
            <p:spPr bwMode="auto">
              <a:xfrm>
                <a:off x="687" y="1836"/>
                <a:ext cx="100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rPr>
                  <a:t>ebay 8734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rPr>
                  <a:t>amazon 1678</a:t>
                </a:r>
              </a:p>
            </p:txBody>
          </p:sp>
        </p:grpSp>
      </p:grpSp>
      <p:grpSp>
        <p:nvGrpSpPr>
          <p:cNvPr id="135" name="Group 93">
            <a:extLst>
              <a:ext uri="{FF2B5EF4-FFF2-40B4-BE49-F238E27FC236}">
                <a16:creationId xmlns:a16="http://schemas.microsoft.com/office/drawing/2014/main" id="{3301D1A0-4332-D44D-9339-6985DCD61D45}"/>
              </a:ext>
            </a:extLst>
          </p:cNvPr>
          <p:cNvGrpSpPr>
            <a:grpSpLocks/>
          </p:cNvGrpSpPr>
          <p:nvPr/>
        </p:nvGrpSpPr>
        <p:grpSpPr bwMode="auto">
          <a:xfrm>
            <a:off x="2994226" y="4365354"/>
            <a:ext cx="6781125" cy="2001838"/>
            <a:chOff x="1406" y="2641"/>
            <a:chExt cx="3562" cy="1261"/>
          </a:xfrm>
        </p:grpSpPr>
        <p:sp>
          <p:nvSpPr>
            <p:cNvPr id="136" name="Line 20">
              <a:extLst>
                <a:ext uri="{FF2B5EF4-FFF2-40B4-BE49-F238E27FC236}">
                  <a16:creationId xmlns:a16="http://schemas.microsoft.com/office/drawing/2014/main" id="{27A08B61-84D4-974B-B631-032C83422CF0}"/>
                </a:ext>
              </a:extLst>
            </p:cNvPr>
            <p:cNvSpPr>
              <a:spLocks noChangeShapeType="1"/>
            </p:cNvSpPr>
            <p:nvPr/>
          </p:nvSpPr>
          <p:spPr bwMode="auto">
            <a:xfrm>
              <a:off x="1406" y="3293"/>
              <a:ext cx="2032" cy="24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37" name="Text Box 23">
              <a:extLst>
                <a:ext uri="{FF2B5EF4-FFF2-40B4-BE49-F238E27FC236}">
                  <a16:creationId xmlns:a16="http://schemas.microsoft.com/office/drawing/2014/main" id="{C0FE6E20-0831-D147-9963-B3CABC0FF1A0}"/>
                </a:ext>
              </a:extLst>
            </p:cNvPr>
            <p:cNvSpPr txBox="1">
              <a:spLocks noChangeArrowheads="1"/>
            </p:cNvSpPr>
            <p:nvPr/>
          </p:nvSpPr>
          <p:spPr bwMode="auto">
            <a:xfrm>
              <a:off x="1561" y="3171"/>
              <a:ext cx="1689" cy="404"/>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usual HTTP request msg</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cookie: 1678</a:t>
              </a:r>
            </a:p>
          </p:txBody>
        </p:sp>
        <p:sp>
          <p:nvSpPr>
            <p:cNvPr id="138" name="Text Box 29">
              <a:extLst>
                <a:ext uri="{FF2B5EF4-FFF2-40B4-BE49-F238E27FC236}">
                  <a16:creationId xmlns:a16="http://schemas.microsoft.com/office/drawing/2014/main" id="{8241B379-77A9-114B-8D91-05EAB5E6DC9B}"/>
                </a:ext>
              </a:extLst>
            </p:cNvPr>
            <p:cNvSpPr txBox="1">
              <a:spLocks noChangeArrowheads="1"/>
            </p:cNvSpPr>
            <p:nvPr/>
          </p:nvSpPr>
          <p:spPr bwMode="auto">
            <a:xfrm>
              <a:off x="3579" y="3262"/>
              <a:ext cx="60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cookie-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specific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a:ea typeface="ＭＳ Ｐゴシック" panose="020B0600070205080204" pitchFamily="34" charset="-128"/>
                  <a:cs typeface="+mn-cs"/>
                </a:rPr>
                <a:t>action</a:t>
              </a:r>
            </a:p>
          </p:txBody>
        </p:sp>
        <p:sp>
          <p:nvSpPr>
            <p:cNvPr id="139" name="Line 44">
              <a:extLst>
                <a:ext uri="{FF2B5EF4-FFF2-40B4-BE49-F238E27FC236}">
                  <a16:creationId xmlns:a16="http://schemas.microsoft.com/office/drawing/2014/main" id="{E200A986-F657-7343-BB4C-41C023FA5311}"/>
                </a:ext>
              </a:extLst>
            </p:cNvPr>
            <p:cNvSpPr>
              <a:spLocks noChangeShapeType="1"/>
            </p:cNvSpPr>
            <p:nvPr/>
          </p:nvSpPr>
          <p:spPr bwMode="auto">
            <a:xfrm flipV="1">
              <a:off x="4181" y="2641"/>
              <a:ext cx="787" cy="86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40" name="Text Box 71">
              <a:extLst>
                <a:ext uri="{FF2B5EF4-FFF2-40B4-BE49-F238E27FC236}">
                  <a16:creationId xmlns:a16="http://schemas.microsoft.com/office/drawing/2014/main" id="{CCBDD99D-1C5A-2749-9C7B-9D0A6E0A3C92}"/>
                </a:ext>
              </a:extLst>
            </p:cNvPr>
            <p:cNvSpPr txBox="1">
              <a:spLocks noChangeArrowheads="1"/>
            </p:cNvSpPr>
            <p:nvPr/>
          </p:nvSpPr>
          <p:spPr bwMode="auto">
            <a:xfrm>
              <a:off x="4287" y="2939"/>
              <a:ext cx="539" cy="2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access</a:t>
              </a:r>
            </a:p>
          </p:txBody>
        </p:sp>
      </p:grpSp>
      <p:grpSp>
        <p:nvGrpSpPr>
          <p:cNvPr id="141" name="Group 77">
            <a:extLst>
              <a:ext uri="{FF2B5EF4-FFF2-40B4-BE49-F238E27FC236}">
                <a16:creationId xmlns:a16="http://schemas.microsoft.com/office/drawing/2014/main" id="{147D74CA-2DA8-1241-A8E8-3EF2E932E88E}"/>
              </a:ext>
            </a:extLst>
          </p:cNvPr>
          <p:cNvGrpSpPr>
            <a:grpSpLocks/>
          </p:cNvGrpSpPr>
          <p:nvPr/>
        </p:nvGrpSpPr>
        <p:grpSpPr bwMode="auto">
          <a:xfrm>
            <a:off x="1655687" y="5113066"/>
            <a:ext cx="1389062" cy="633978"/>
            <a:chOff x="702" y="1746"/>
            <a:chExt cx="1004" cy="486"/>
          </a:xfrm>
        </p:grpSpPr>
        <p:sp>
          <p:nvSpPr>
            <p:cNvPr id="142" name="AutoShape 78">
              <a:extLst>
                <a:ext uri="{FF2B5EF4-FFF2-40B4-BE49-F238E27FC236}">
                  <a16:creationId xmlns:a16="http://schemas.microsoft.com/office/drawing/2014/main" id="{19C72BA2-8506-044E-A290-911BA7AE5D6E}"/>
                </a:ext>
              </a:extLst>
            </p:cNvPr>
            <p:cNvSpPr>
              <a:spLocks noChangeArrowheads="1"/>
            </p:cNvSpPr>
            <p:nvPr/>
          </p:nvSpPr>
          <p:spPr bwMode="auto">
            <a:xfrm>
              <a:off x="735" y="1746"/>
              <a:ext cx="773"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43" name="Text Box 79">
              <a:extLst>
                <a:ext uri="{FF2B5EF4-FFF2-40B4-BE49-F238E27FC236}">
                  <a16:creationId xmlns:a16="http://schemas.microsoft.com/office/drawing/2014/main" id="{DF0A1B9A-EFCF-7042-A14D-D22FE4D35A09}"/>
                </a:ext>
              </a:extLst>
            </p:cNvPr>
            <p:cNvSpPr txBox="1">
              <a:spLocks noChangeArrowheads="1"/>
            </p:cNvSpPr>
            <p:nvPr/>
          </p:nvSpPr>
          <p:spPr bwMode="auto">
            <a:xfrm>
              <a:off x="702" y="1851"/>
              <a:ext cx="10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rPr>
                <a:t>ebay 8734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rPr>
                <a:t>amazon 1678</a:t>
              </a:r>
              <a:endParaRPr kumimoji="0" lang="en-US" altLang="en-US" sz="1600" b="1" i="0" u="none" strike="noStrike" kern="0" cap="none" spc="0" normalizeH="0" baseline="0" noProof="0" dirty="0">
                <a:ln>
                  <a:noFill/>
                </a:ln>
                <a:solidFill>
                  <a:srgbClr val="FFFFFF"/>
                </a:solidFill>
                <a:effectLst/>
                <a:uLnTx/>
                <a:uFillTx/>
                <a:latin typeface="Calibri"/>
                <a:ea typeface="ＭＳ Ｐゴシック" panose="020B0600070205080204" pitchFamily="34" charset="-128"/>
                <a:cs typeface="+mn-cs"/>
              </a:endParaRPr>
            </a:p>
          </p:txBody>
        </p:sp>
      </p:grpSp>
      <p:sp>
        <p:nvSpPr>
          <p:cNvPr id="144" name="Text Box 80">
            <a:extLst>
              <a:ext uri="{FF2B5EF4-FFF2-40B4-BE49-F238E27FC236}">
                <a16:creationId xmlns:a16="http://schemas.microsoft.com/office/drawing/2014/main" id="{EC583638-A99A-9144-B11A-E459DCDD4BA4}"/>
              </a:ext>
            </a:extLst>
          </p:cNvPr>
          <p:cNvSpPr txBox="1">
            <a:spLocks noChangeArrowheads="1"/>
          </p:cNvSpPr>
          <p:nvPr/>
        </p:nvSpPr>
        <p:spPr bwMode="auto">
          <a:xfrm>
            <a:off x="9834963" y="2582111"/>
            <a:ext cx="11400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backend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database</a:t>
            </a:r>
          </a:p>
        </p:txBody>
      </p:sp>
      <p:sp>
        <p:nvSpPr>
          <p:cNvPr id="145" name="AutoShape 327">
            <a:extLst>
              <a:ext uri="{FF2B5EF4-FFF2-40B4-BE49-F238E27FC236}">
                <a16:creationId xmlns:a16="http://schemas.microsoft.com/office/drawing/2014/main" id="{774E3BE6-BFC9-C849-B588-B56E574DA6BE}"/>
              </a:ext>
            </a:extLst>
          </p:cNvPr>
          <p:cNvSpPr>
            <a:spLocks noChangeArrowheads="1"/>
          </p:cNvSpPr>
          <p:nvPr/>
        </p:nvSpPr>
        <p:spPr bwMode="auto">
          <a:xfrm>
            <a:off x="10104838" y="3202824"/>
            <a:ext cx="592138" cy="908050"/>
          </a:xfrm>
          <a:prstGeom prst="can">
            <a:avLst>
              <a:gd name="adj" fmla="val 31004"/>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anose="020B0604020202020204" pitchFamily="34" charset="0"/>
            </a:endParaRPr>
          </a:p>
        </p:txBody>
      </p:sp>
      <p:grpSp>
        <p:nvGrpSpPr>
          <p:cNvPr id="146" name="Group 63">
            <a:extLst>
              <a:ext uri="{FF2B5EF4-FFF2-40B4-BE49-F238E27FC236}">
                <a16:creationId xmlns:a16="http://schemas.microsoft.com/office/drawing/2014/main" id="{1D650FE6-EFAF-DA42-B6C3-89E2D30D6710}"/>
              </a:ext>
            </a:extLst>
          </p:cNvPr>
          <p:cNvGrpSpPr>
            <a:grpSpLocks/>
          </p:cNvGrpSpPr>
          <p:nvPr/>
        </p:nvGrpSpPr>
        <p:grpSpPr bwMode="auto">
          <a:xfrm>
            <a:off x="6709231" y="1274501"/>
            <a:ext cx="351110" cy="610396"/>
            <a:chOff x="4140" y="429"/>
            <a:chExt cx="1425" cy="2396"/>
          </a:xfrm>
        </p:grpSpPr>
        <p:sp>
          <p:nvSpPr>
            <p:cNvPr id="147" name="Freeform 64">
              <a:extLst>
                <a:ext uri="{FF2B5EF4-FFF2-40B4-BE49-F238E27FC236}">
                  <a16:creationId xmlns:a16="http://schemas.microsoft.com/office/drawing/2014/main" id="{23F46B7A-88B4-C64E-A298-064AE8ED208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48" name="Rectangle 65">
              <a:extLst>
                <a:ext uri="{FF2B5EF4-FFF2-40B4-BE49-F238E27FC236}">
                  <a16:creationId xmlns:a16="http://schemas.microsoft.com/office/drawing/2014/main" id="{932E7E2F-358A-204B-ACA1-ECA34C748CE3}"/>
                </a:ext>
              </a:extLst>
            </p:cNvPr>
            <p:cNvSpPr>
              <a:spLocks noChangeArrowheads="1"/>
            </p:cNvSpPr>
            <p:nvPr/>
          </p:nvSpPr>
          <p:spPr bwMode="auto">
            <a:xfrm>
              <a:off x="4206" y="429"/>
              <a:ext cx="1045"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49" name="Freeform 66">
              <a:extLst>
                <a:ext uri="{FF2B5EF4-FFF2-40B4-BE49-F238E27FC236}">
                  <a16:creationId xmlns:a16="http://schemas.microsoft.com/office/drawing/2014/main" id="{5AD2CC4E-2BC1-3742-B273-CCF9557498AC}"/>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50" name="Freeform 67">
              <a:extLst>
                <a:ext uri="{FF2B5EF4-FFF2-40B4-BE49-F238E27FC236}">
                  <a16:creationId xmlns:a16="http://schemas.microsoft.com/office/drawing/2014/main" id="{1DBFB074-4990-854E-B454-9FF52C6C403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51" name="Rectangle 68">
              <a:extLst>
                <a:ext uri="{FF2B5EF4-FFF2-40B4-BE49-F238E27FC236}">
                  <a16:creationId xmlns:a16="http://schemas.microsoft.com/office/drawing/2014/main" id="{BE0EBEA8-CD1D-5047-B6F1-2FAA1FF32D21}"/>
                </a:ext>
              </a:extLst>
            </p:cNvPr>
            <p:cNvSpPr>
              <a:spLocks noChangeArrowheads="1"/>
            </p:cNvSpPr>
            <p:nvPr/>
          </p:nvSpPr>
          <p:spPr bwMode="auto">
            <a:xfrm>
              <a:off x="4212" y="695"/>
              <a:ext cx="594"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52" name="Group 69">
              <a:extLst>
                <a:ext uri="{FF2B5EF4-FFF2-40B4-BE49-F238E27FC236}">
                  <a16:creationId xmlns:a16="http://schemas.microsoft.com/office/drawing/2014/main" id="{FB3D83DD-33C0-D64F-AEA3-0EDE4789704D}"/>
                </a:ext>
              </a:extLst>
            </p:cNvPr>
            <p:cNvGrpSpPr>
              <a:grpSpLocks/>
            </p:cNvGrpSpPr>
            <p:nvPr/>
          </p:nvGrpSpPr>
          <p:grpSpPr bwMode="auto">
            <a:xfrm>
              <a:off x="4749" y="668"/>
              <a:ext cx="581" cy="145"/>
              <a:chOff x="614" y="2568"/>
              <a:chExt cx="725" cy="139"/>
            </a:xfrm>
          </p:grpSpPr>
          <p:sp>
            <p:nvSpPr>
              <p:cNvPr id="177" name="AutoShape 70">
                <a:extLst>
                  <a:ext uri="{FF2B5EF4-FFF2-40B4-BE49-F238E27FC236}">
                    <a16:creationId xmlns:a16="http://schemas.microsoft.com/office/drawing/2014/main" id="{9F58D14A-E308-6E43-8765-29117CEB2DCF}"/>
                  </a:ext>
                </a:extLst>
              </p:cNvPr>
              <p:cNvSpPr>
                <a:spLocks noChangeArrowheads="1"/>
              </p:cNvSpPr>
              <p:nvPr/>
            </p:nvSpPr>
            <p:spPr bwMode="auto">
              <a:xfrm>
                <a:off x="616" y="2566"/>
                <a:ext cx="721"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78" name="AutoShape 71">
                <a:extLst>
                  <a:ext uri="{FF2B5EF4-FFF2-40B4-BE49-F238E27FC236}">
                    <a16:creationId xmlns:a16="http://schemas.microsoft.com/office/drawing/2014/main" id="{990E0E9A-D7D4-F540-994A-F5A32D42A3A6}"/>
                  </a:ext>
                </a:extLst>
              </p:cNvPr>
              <p:cNvSpPr>
                <a:spLocks noChangeArrowheads="1"/>
              </p:cNvSpPr>
              <p:nvPr/>
            </p:nvSpPr>
            <p:spPr bwMode="auto">
              <a:xfrm>
                <a:off x="630" y="2580"/>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153" name="Rectangle 72">
              <a:extLst>
                <a:ext uri="{FF2B5EF4-FFF2-40B4-BE49-F238E27FC236}">
                  <a16:creationId xmlns:a16="http://schemas.microsoft.com/office/drawing/2014/main" id="{914BF847-475C-7C47-96A4-CAFCCACEC2BC}"/>
                </a:ext>
              </a:extLst>
            </p:cNvPr>
            <p:cNvSpPr>
              <a:spLocks noChangeArrowheads="1"/>
            </p:cNvSpPr>
            <p:nvPr/>
          </p:nvSpPr>
          <p:spPr bwMode="auto">
            <a:xfrm>
              <a:off x="4223" y="1021"/>
              <a:ext cx="600"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54" name="Group 73">
              <a:extLst>
                <a:ext uri="{FF2B5EF4-FFF2-40B4-BE49-F238E27FC236}">
                  <a16:creationId xmlns:a16="http://schemas.microsoft.com/office/drawing/2014/main" id="{A276F146-AB6A-8C4E-BD8B-856A510CB009}"/>
                </a:ext>
              </a:extLst>
            </p:cNvPr>
            <p:cNvGrpSpPr>
              <a:grpSpLocks/>
            </p:cNvGrpSpPr>
            <p:nvPr/>
          </p:nvGrpSpPr>
          <p:grpSpPr bwMode="auto">
            <a:xfrm>
              <a:off x="4747" y="994"/>
              <a:ext cx="581" cy="134"/>
              <a:chOff x="614" y="2568"/>
              <a:chExt cx="725" cy="139"/>
            </a:xfrm>
          </p:grpSpPr>
          <p:sp>
            <p:nvSpPr>
              <p:cNvPr id="175" name="AutoShape 74">
                <a:extLst>
                  <a:ext uri="{FF2B5EF4-FFF2-40B4-BE49-F238E27FC236}">
                    <a16:creationId xmlns:a16="http://schemas.microsoft.com/office/drawing/2014/main" id="{FB783255-C8AF-CD4E-84DF-1573DF917DE7}"/>
                  </a:ext>
                </a:extLst>
              </p:cNvPr>
              <p:cNvSpPr>
                <a:spLocks noChangeArrowheads="1"/>
              </p:cNvSpPr>
              <p:nvPr/>
            </p:nvSpPr>
            <p:spPr bwMode="auto">
              <a:xfrm>
                <a:off x="612" y="2570"/>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76" name="AutoShape 75">
                <a:extLst>
                  <a:ext uri="{FF2B5EF4-FFF2-40B4-BE49-F238E27FC236}">
                    <a16:creationId xmlns:a16="http://schemas.microsoft.com/office/drawing/2014/main" id="{46E81119-BF44-D945-96D2-7A6A2F19ECA5}"/>
                  </a:ext>
                </a:extLst>
              </p:cNvPr>
              <p:cNvSpPr>
                <a:spLocks noChangeArrowheads="1"/>
              </p:cNvSpPr>
              <p:nvPr/>
            </p:nvSpPr>
            <p:spPr bwMode="auto">
              <a:xfrm>
                <a:off x="625" y="2585"/>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155" name="Rectangle 76">
              <a:extLst>
                <a:ext uri="{FF2B5EF4-FFF2-40B4-BE49-F238E27FC236}">
                  <a16:creationId xmlns:a16="http://schemas.microsoft.com/office/drawing/2014/main" id="{823BB60D-416A-0746-BBEF-9DC4528B9F68}"/>
                </a:ext>
              </a:extLst>
            </p:cNvPr>
            <p:cNvSpPr>
              <a:spLocks noChangeArrowheads="1"/>
            </p:cNvSpPr>
            <p:nvPr/>
          </p:nvSpPr>
          <p:spPr bwMode="auto">
            <a:xfrm>
              <a:off x="4217" y="1356"/>
              <a:ext cx="594"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56" name="Rectangle 77">
              <a:extLst>
                <a:ext uri="{FF2B5EF4-FFF2-40B4-BE49-F238E27FC236}">
                  <a16:creationId xmlns:a16="http://schemas.microsoft.com/office/drawing/2014/main" id="{500EA440-64F5-FE43-A9CD-EC38855A5BA4}"/>
                </a:ext>
              </a:extLst>
            </p:cNvPr>
            <p:cNvSpPr>
              <a:spLocks noChangeArrowheads="1"/>
            </p:cNvSpPr>
            <p:nvPr/>
          </p:nvSpPr>
          <p:spPr bwMode="auto">
            <a:xfrm>
              <a:off x="4228" y="1657"/>
              <a:ext cx="594"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57" name="Group 78">
              <a:extLst>
                <a:ext uri="{FF2B5EF4-FFF2-40B4-BE49-F238E27FC236}">
                  <a16:creationId xmlns:a16="http://schemas.microsoft.com/office/drawing/2014/main" id="{014CE493-B3CF-454F-97A3-BF80992E345C}"/>
                </a:ext>
              </a:extLst>
            </p:cNvPr>
            <p:cNvGrpSpPr>
              <a:grpSpLocks/>
            </p:cNvGrpSpPr>
            <p:nvPr/>
          </p:nvGrpSpPr>
          <p:grpSpPr bwMode="auto">
            <a:xfrm>
              <a:off x="4735" y="1627"/>
              <a:ext cx="582" cy="151"/>
              <a:chOff x="614" y="2568"/>
              <a:chExt cx="725" cy="139"/>
            </a:xfrm>
          </p:grpSpPr>
          <p:sp>
            <p:nvSpPr>
              <p:cNvPr id="173" name="AutoShape 79">
                <a:extLst>
                  <a:ext uri="{FF2B5EF4-FFF2-40B4-BE49-F238E27FC236}">
                    <a16:creationId xmlns:a16="http://schemas.microsoft.com/office/drawing/2014/main" id="{40259673-2628-3C41-9A32-A9512F4B2954}"/>
                  </a:ext>
                </a:extLst>
              </p:cNvPr>
              <p:cNvSpPr>
                <a:spLocks noChangeArrowheads="1"/>
              </p:cNvSpPr>
              <p:nvPr/>
            </p:nvSpPr>
            <p:spPr bwMode="auto">
              <a:xfrm>
                <a:off x="613" y="2568"/>
                <a:ext cx="727"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74" name="AutoShape 80">
                <a:extLst>
                  <a:ext uri="{FF2B5EF4-FFF2-40B4-BE49-F238E27FC236}">
                    <a16:creationId xmlns:a16="http://schemas.microsoft.com/office/drawing/2014/main" id="{F5B75204-14D3-4949-85E6-E03DC0637846}"/>
                  </a:ext>
                </a:extLst>
              </p:cNvPr>
              <p:cNvSpPr>
                <a:spLocks noChangeArrowheads="1"/>
              </p:cNvSpPr>
              <p:nvPr/>
            </p:nvSpPr>
            <p:spPr bwMode="auto">
              <a:xfrm>
                <a:off x="627" y="2586"/>
                <a:ext cx="692"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158" name="Freeform 81">
              <a:extLst>
                <a:ext uri="{FF2B5EF4-FFF2-40B4-BE49-F238E27FC236}">
                  <a16:creationId xmlns:a16="http://schemas.microsoft.com/office/drawing/2014/main" id="{C088528D-4021-6642-8A80-03351DCF25F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159" name="Group 82">
              <a:extLst>
                <a:ext uri="{FF2B5EF4-FFF2-40B4-BE49-F238E27FC236}">
                  <a16:creationId xmlns:a16="http://schemas.microsoft.com/office/drawing/2014/main" id="{1859255F-C0C6-124B-9F92-5E236F8BD3AF}"/>
                </a:ext>
              </a:extLst>
            </p:cNvPr>
            <p:cNvGrpSpPr>
              <a:grpSpLocks/>
            </p:cNvGrpSpPr>
            <p:nvPr/>
          </p:nvGrpSpPr>
          <p:grpSpPr bwMode="auto">
            <a:xfrm>
              <a:off x="4739" y="1327"/>
              <a:ext cx="582" cy="139"/>
              <a:chOff x="614" y="2568"/>
              <a:chExt cx="725" cy="139"/>
            </a:xfrm>
          </p:grpSpPr>
          <p:sp>
            <p:nvSpPr>
              <p:cNvPr id="171" name="AutoShape 83">
                <a:extLst>
                  <a:ext uri="{FF2B5EF4-FFF2-40B4-BE49-F238E27FC236}">
                    <a16:creationId xmlns:a16="http://schemas.microsoft.com/office/drawing/2014/main" id="{C035ED52-DDB2-C843-9FFF-5BC45A6C065A}"/>
                  </a:ext>
                </a:extLst>
              </p:cNvPr>
              <p:cNvSpPr>
                <a:spLocks noChangeArrowheads="1"/>
              </p:cNvSpPr>
              <p:nvPr/>
            </p:nvSpPr>
            <p:spPr bwMode="auto">
              <a:xfrm>
                <a:off x="615" y="2567"/>
                <a:ext cx="727"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72" name="AutoShape 84">
                <a:extLst>
                  <a:ext uri="{FF2B5EF4-FFF2-40B4-BE49-F238E27FC236}">
                    <a16:creationId xmlns:a16="http://schemas.microsoft.com/office/drawing/2014/main" id="{E3C20259-037C-3641-A789-24D0DCCDCAB3}"/>
                  </a:ext>
                </a:extLst>
              </p:cNvPr>
              <p:cNvSpPr>
                <a:spLocks noChangeArrowheads="1"/>
              </p:cNvSpPr>
              <p:nvPr/>
            </p:nvSpPr>
            <p:spPr bwMode="auto">
              <a:xfrm>
                <a:off x="629" y="2582"/>
                <a:ext cx="692"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160" name="Rectangle 85">
              <a:extLst>
                <a:ext uri="{FF2B5EF4-FFF2-40B4-BE49-F238E27FC236}">
                  <a16:creationId xmlns:a16="http://schemas.microsoft.com/office/drawing/2014/main" id="{AAA45EA2-DB28-264A-8894-70368F48D2E2}"/>
                </a:ext>
              </a:extLst>
            </p:cNvPr>
            <p:cNvSpPr>
              <a:spLocks noChangeArrowheads="1"/>
            </p:cNvSpPr>
            <p:nvPr/>
          </p:nvSpPr>
          <p:spPr bwMode="auto">
            <a:xfrm>
              <a:off x="5251" y="429"/>
              <a:ext cx="66"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1" name="Freeform 86">
              <a:extLst>
                <a:ext uri="{FF2B5EF4-FFF2-40B4-BE49-F238E27FC236}">
                  <a16:creationId xmlns:a16="http://schemas.microsoft.com/office/drawing/2014/main" id="{056A9634-8A28-174F-BB52-3C9B4E9694A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2" name="Freeform 87">
              <a:extLst>
                <a:ext uri="{FF2B5EF4-FFF2-40B4-BE49-F238E27FC236}">
                  <a16:creationId xmlns:a16="http://schemas.microsoft.com/office/drawing/2014/main" id="{28B4EE70-3F36-D84A-BBF7-26FCDCAB2CA7}"/>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3" name="Oval 88">
              <a:extLst>
                <a:ext uri="{FF2B5EF4-FFF2-40B4-BE49-F238E27FC236}">
                  <a16:creationId xmlns:a16="http://schemas.microsoft.com/office/drawing/2014/main" id="{AFA23CDD-2C19-364F-8CB6-E34A3A50AA96}"/>
                </a:ext>
              </a:extLst>
            </p:cNvPr>
            <p:cNvSpPr>
              <a:spLocks noChangeArrowheads="1"/>
            </p:cNvSpPr>
            <p:nvPr/>
          </p:nvSpPr>
          <p:spPr bwMode="auto">
            <a:xfrm>
              <a:off x="5515" y="2613"/>
              <a:ext cx="50"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4" name="Freeform 89">
              <a:extLst>
                <a:ext uri="{FF2B5EF4-FFF2-40B4-BE49-F238E27FC236}">
                  <a16:creationId xmlns:a16="http://schemas.microsoft.com/office/drawing/2014/main" id="{C80FF08C-B05A-5742-B82B-9D6BFBFA2EF0}"/>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5" name="AutoShape 90">
              <a:extLst>
                <a:ext uri="{FF2B5EF4-FFF2-40B4-BE49-F238E27FC236}">
                  <a16:creationId xmlns:a16="http://schemas.microsoft.com/office/drawing/2014/main" id="{D46EF758-7531-924C-8A33-5AC571E08EE6}"/>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6" name="AutoShape 91">
              <a:extLst>
                <a:ext uri="{FF2B5EF4-FFF2-40B4-BE49-F238E27FC236}">
                  <a16:creationId xmlns:a16="http://schemas.microsoft.com/office/drawing/2014/main" id="{E252E208-3522-884B-9DE7-7EB157685A2F}"/>
                </a:ext>
              </a:extLst>
            </p:cNvPr>
            <p:cNvSpPr>
              <a:spLocks noChangeArrowheads="1"/>
            </p:cNvSpPr>
            <p:nvPr/>
          </p:nvSpPr>
          <p:spPr bwMode="auto">
            <a:xfrm>
              <a:off x="4206" y="2712"/>
              <a:ext cx="1067" cy="84"/>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7" name="Oval 92">
              <a:extLst>
                <a:ext uri="{FF2B5EF4-FFF2-40B4-BE49-F238E27FC236}">
                  <a16:creationId xmlns:a16="http://schemas.microsoft.com/office/drawing/2014/main" id="{957DD520-6280-3E4E-BAD7-651F51413973}"/>
                </a:ext>
              </a:extLst>
            </p:cNvPr>
            <p:cNvSpPr>
              <a:spLocks noChangeArrowheads="1"/>
            </p:cNvSpPr>
            <p:nvPr/>
          </p:nvSpPr>
          <p:spPr bwMode="auto">
            <a:xfrm>
              <a:off x="4311" y="2381"/>
              <a:ext cx="154"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68" name="Oval 93">
              <a:extLst>
                <a:ext uri="{FF2B5EF4-FFF2-40B4-BE49-F238E27FC236}">
                  <a16:creationId xmlns:a16="http://schemas.microsoft.com/office/drawing/2014/main" id="{ECF80637-5F56-1F4E-A6A8-ED0FA8AC5356}"/>
                </a:ext>
              </a:extLst>
            </p:cNvPr>
            <p:cNvSpPr>
              <a:spLocks noChangeArrowheads="1"/>
            </p:cNvSpPr>
            <p:nvPr/>
          </p:nvSpPr>
          <p:spPr bwMode="auto">
            <a:xfrm>
              <a:off x="4487" y="2386"/>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169" name="Oval 94">
              <a:extLst>
                <a:ext uri="{FF2B5EF4-FFF2-40B4-BE49-F238E27FC236}">
                  <a16:creationId xmlns:a16="http://schemas.microsoft.com/office/drawing/2014/main" id="{FFEB5237-B81D-9B45-A444-21BB499020C9}"/>
                </a:ext>
              </a:extLst>
            </p:cNvPr>
            <p:cNvSpPr>
              <a:spLocks noChangeArrowheads="1"/>
            </p:cNvSpPr>
            <p:nvPr/>
          </p:nvSpPr>
          <p:spPr bwMode="auto">
            <a:xfrm>
              <a:off x="4663" y="2381"/>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70" name="Rectangle 95">
              <a:extLst>
                <a:ext uri="{FF2B5EF4-FFF2-40B4-BE49-F238E27FC236}">
                  <a16:creationId xmlns:a16="http://schemas.microsoft.com/office/drawing/2014/main" id="{8C2A523A-6ED6-094A-8260-B51956D795A7}"/>
                </a:ext>
              </a:extLst>
            </p:cNvPr>
            <p:cNvSpPr>
              <a:spLocks noChangeArrowheads="1"/>
            </p:cNvSpPr>
            <p:nvPr/>
          </p:nvSpPr>
          <p:spPr bwMode="auto">
            <a:xfrm>
              <a:off x="5064" y="1834"/>
              <a:ext cx="83" cy="764"/>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grpSp>
        <p:nvGrpSpPr>
          <p:cNvPr id="179" name="Group 96">
            <a:extLst>
              <a:ext uri="{FF2B5EF4-FFF2-40B4-BE49-F238E27FC236}">
                <a16:creationId xmlns:a16="http://schemas.microsoft.com/office/drawing/2014/main" id="{079DFC6E-4E8A-7B4D-8113-190A0989D0FB}"/>
              </a:ext>
            </a:extLst>
          </p:cNvPr>
          <p:cNvGrpSpPr>
            <a:grpSpLocks/>
          </p:cNvGrpSpPr>
          <p:nvPr/>
        </p:nvGrpSpPr>
        <p:grpSpPr bwMode="auto">
          <a:xfrm>
            <a:off x="2734523" y="1369488"/>
            <a:ext cx="667783" cy="586047"/>
            <a:chOff x="-44" y="1473"/>
            <a:chExt cx="981" cy="1105"/>
          </a:xfrm>
        </p:grpSpPr>
        <p:pic>
          <p:nvPicPr>
            <p:cNvPr id="180" name="Picture 97" descr="desktop_computer_stylized_medium">
              <a:extLst>
                <a:ext uri="{FF2B5EF4-FFF2-40B4-BE49-F238E27FC236}">
                  <a16:creationId xmlns:a16="http://schemas.microsoft.com/office/drawing/2014/main" id="{FB14A9C2-A921-3747-8B81-81EE51820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Freeform 98">
              <a:extLst>
                <a:ext uri="{FF2B5EF4-FFF2-40B4-BE49-F238E27FC236}">
                  <a16:creationId xmlns:a16="http://schemas.microsoft.com/office/drawing/2014/main" id="{9C2960BD-B3C9-AE44-9E68-217EF326BFC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4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sp>
        <p:nvSpPr>
          <p:cNvPr id="88" name="Line 15">
            <a:extLst>
              <a:ext uri="{FF2B5EF4-FFF2-40B4-BE49-F238E27FC236}">
                <a16:creationId xmlns:a16="http://schemas.microsoft.com/office/drawing/2014/main" id="{9030FA43-2615-A74C-949D-871EDD5258E9}"/>
              </a:ext>
            </a:extLst>
          </p:cNvPr>
          <p:cNvSpPr>
            <a:spLocks noChangeShapeType="1"/>
          </p:cNvSpPr>
          <p:nvPr/>
        </p:nvSpPr>
        <p:spPr bwMode="auto">
          <a:xfrm flipH="1">
            <a:off x="2999897" y="1993139"/>
            <a:ext cx="510" cy="4465805"/>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Text Box 37">
            <a:extLst>
              <a:ext uri="{FF2B5EF4-FFF2-40B4-BE49-F238E27FC236}">
                <a16:creationId xmlns:a16="http://schemas.microsoft.com/office/drawing/2014/main" id="{7717F97B-37DE-2442-8F9E-81FB9F33AB23}"/>
              </a:ext>
            </a:extLst>
          </p:cNvPr>
          <p:cNvSpPr txBox="1">
            <a:spLocks noChangeArrowheads="1"/>
          </p:cNvSpPr>
          <p:nvPr/>
        </p:nvSpPr>
        <p:spPr bwMode="auto">
          <a:xfrm>
            <a:off x="2746707" y="6459827"/>
            <a:ext cx="519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sp>
        <p:nvSpPr>
          <p:cNvPr id="90" name="Line 15">
            <a:extLst>
              <a:ext uri="{FF2B5EF4-FFF2-40B4-BE49-F238E27FC236}">
                <a16:creationId xmlns:a16="http://schemas.microsoft.com/office/drawing/2014/main" id="{6E5A588C-0539-7140-B8E3-80735DCD2D47}"/>
              </a:ext>
            </a:extLst>
          </p:cNvPr>
          <p:cNvSpPr>
            <a:spLocks noChangeShapeType="1"/>
          </p:cNvSpPr>
          <p:nvPr/>
        </p:nvSpPr>
        <p:spPr bwMode="auto">
          <a:xfrm flipH="1">
            <a:off x="6867352" y="2001551"/>
            <a:ext cx="510" cy="4465805"/>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Text Box 37">
            <a:extLst>
              <a:ext uri="{FF2B5EF4-FFF2-40B4-BE49-F238E27FC236}">
                <a16:creationId xmlns:a16="http://schemas.microsoft.com/office/drawing/2014/main" id="{716E4165-7532-204E-993F-D649CD87137C}"/>
              </a:ext>
            </a:extLst>
          </p:cNvPr>
          <p:cNvSpPr txBox="1">
            <a:spLocks noChangeArrowheads="1"/>
          </p:cNvSpPr>
          <p:nvPr/>
        </p:nvSpPr>
        <p:spPr bwMode="auto">
          <a:xfrm>
            <a:off x="6614162" y="6468239"/>
            <a:ext cx="519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sp>
        <p:nvSpPr>
          <p:cNvPr id="92" name="Slide Number Placeholder 2">
            <a:extLst>
              <a:ext uri="{FF2B5EF4-FFF2-40B4-BE49-F238E27FC236}">
                <a16:creationId xmlns:a16="http://schemas.microsoft.com/office/drawing/2014/main" id="{5F971824-E93B-A24D-9AB3-D5859F34EEA6}"/>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37617884-8E79-5E3F-5565-4420DB5A64D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6803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animEffect transition="in" filter="wipe(left)">
                                      <p:cBhvr>
                                        <p:cTn id="9" dur="20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right)">
                                      <p:cBhvr>
                                        <p:cTn id="14" dur="3000"/>
                                        <p:tgtEl>
                                          <p:spTgt spid="1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2000"/>
                                        <p:tgtEl>
                                          <p:spTgt spid="1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right)">
                                      <p:cBhvr>
                                        <p:cTn id="23" dur="1000"/>
                                        <p:tgtEl>
                                          <p:spTgt spid="9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wipe(left)">
                                      <p:cBhvr>
                                        <p:cTn id="34" dur="2000"/>
                                        <p:tgtEl>
                                          <p:spTgt spid="135"/>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right)">
                                      <p:cBhvr>
                                        <p:cTn id="38"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HTTP cookies: comments</a:t>
            </a:r>
            <a:endParaRPr lang="en-US" sz="4400" dirty="0"/>
          </a:p>
        </p:txBody>
      </p:sp>
      <p:sp>
        <p:nvSpPr>
          <p:cNvPr id="88" name="Rectangle 3">
            <a:extLst>
              <a:ext uri="{FF2B5EF4-FFF2-40B4-BE49-F238E27FC236}">
                <a16:creationId xmlns:a16="http://schemas.microsoft.com/office/drawing/2014/main" id="{7CD5F1C3-47BC-1645-A288-078B99127C22}"/>
              </a:ext>
            </a:extLst>
          </p:cNvPr>
          <p:cNvSpPr txBox="1">
            <a:spLocks noChangeArrowheads="1"/>
          </p:cNvSpPr>
          <p:nvPr/>
        </p:nvSpPr>
        <p:spPr>
          <a:xfrm>
            <a:off x="648049" y="1556443"/>
            <a:ext cx="6034668" cy="26416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What cookies can be used for</a:t>
            </a:r>
            <a:r>
              <a:rPr kumimoji="0" lang="en-US" altLang="en-US" sz="28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authorization</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shopping carts</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recommendations</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user session state (Web e-mail)</a:t>
            </a:r>
          </a:p>
        </p:txBody>
      </p:sp>
      <p:sp>
        <p:nvSpPr>
          <p:cNvPr id="89" name="Rectangle 13">
            <a:extLst>
              <a:ext uri="{FF2B5EF4-FFF2-40B4-BE49-F238E27FC236}">
                <a16:creationId xmlns:a16="http://schemas.microsoft.com/office/drawing/2014/main" id="{BC2253F6-EA38-7C47-9CAD-4C2EC6BB22FB}"/>
              </a:ext>
            </a:extLst>
          </p:cNvPr>
          <p:cNvSpPr>
            <a:spLocks noChangeArrowheads="1"/>
          </p:cNvSpPr>
          <p:nvPr/>
        </p:nvSpPr>
        <p:spPr bwMode="auto">
          <a:xfrm>
            <a:off x="7504291" y="1568189"/>
            <a:ext cx="3810000" cy="355364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cookies and privacy:</a:t>
            </a:r>
          </a:p>
          <a:p>
            <a:pPr marL="342900" marR="0" lvl="0" indent="-342900" algn="l" defTabSz="914400" rtl="0" eaLnBrk="1" fontAlgn="auto" latinLnBrk="0" hangingPunct="1">
              <a:lnSpc>
                <a:spcPct val="90000"/>
              </a:lnSpc>
              <a:spcBef>
                <a:spcPts val="0"/>
              </a:spcBef>
              <a:spcAft>
                <a:spcPts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cookies permit sites to </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learn</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 lot about you on their site.</a:t>
            </a:r>
          </a:p>
          <a:p>
            <a:pPr marL="342900" marR="0" lvl="0" indent="-342900" algn="l" defTabSz="914400" rtl="0" eaLnBrk="1" fontAlgn="auto" latinLnBrk="0" hangingPunct="1">
              <a:lnSpc>
                <a:spcPct val="90000"/>
              </a:lnSpc>
              <a:spcBef>
                <a:spcPts val="0"/>
              </a:spcBef>
              <a:spcAft>
                <a:spcPts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third party persistent cookies (tracking cookies) allow common identity (cookie value) to be tracked across multiple web sites</a:t>
            </a:r>
          </a:p>
        </p:txBody>
      </p:sp>
      <p:sp>
        <p:nvSpPr>
          <p:cNvPr id="90" name="Text Box 14">
            <a:extLst>
              <a:ext uri="{FF2B5EF4-FFF2-40B4-BE49-F238E27FC236}">
                <a16:creationId xmlns:a16="http://schemas.microsoft.com/office/drawing/2014/main" id="{D023EC46-D7D8-D04C-9048-D7EFE18FF312}"/>
              </a:ext>
            </a:extLst>
          </p:cNvPr>
          <p:cNvSpPr txBox="1">
            <a:spLocks noChangeArrowheads="1"/>
          </p:cNvSpPr>
          <p:nvPr/>
        </p:nvSpPr>
        <p:spPr bwMode="auto">
          <a:xfrm>
            <a:off x="10149568" y="1325611"/>
            <a:ext cx="83869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aside</a:t>
            </a:r>
          </a:p>
        </p:txBody>
      </p:sp>
      <p:sp>
        <p:nvSpPr>
          <p:cNvPr id="91" name="Rectangle 15">
            <a:extLst>
              <a:ext uri="{FF2B5EF4-FFF2-40B4-BE49-F238E27FC236}">
                <a16:creationId xmlns:a16="http://schemas.microsoft.com/office/drawing/2014/main" id="{2C2FE22D-B17F-7C44-AE2F-82497658660C}"/>
              </a:ext>
            </a:extLst>
          </p:cNvPr>
          <p:cNvSpPr>
            <a:spLocks noChangeArrowheads="1"/>
          </p:cNvSpPr>
          <p:nvPr/>
        </p:nvSpPr>
        <p:spPr bwMode="auto">
          <a:xfrm>
            <a:off x="721562" y="3980757"/>
            <a:ext cx="626706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Challenge: How to keep </a:t>
            </a:r>
            <a:r>
              <a:rPr kumimoji="0" lang="en-US" altLang="ja-JP"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state?</a:t>
            </a:r>
          </a:p>
          <a:p>
            <a:pPr marL="342900" marR="0" lvl="0" indent="-342900" algn="l" defTabSz="914400" rtl="0" eaLnBrk="1" fontAlgn="auto" latinLnBrk="0" hangingPunct="1">
              <a:lnSpc>
                <a:spcPct val="90000"/>
              </a:lnSpc>
              <a:spcBef>
                <a:spcPts val="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at protocol endpoints: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maintain state at sender/receiver over multiple transactions</a:t>
            </a:r>
          </a:p>
          <a:p>
            <a:pPr marL="342900" marR="0" lvl="0" indent="-342900" algn="l" defTabSz="914400" rtl="0" eaLnBrk="1" fontAlgn="auto" latinLnBrk="0" hangingPunct="1">
              <a:lnSpc>
                <a:spcPct val="90000"/>
              </a:lnSpc>
              <a:spcBef>
                <a:spcPts val="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in messages: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cookies in HTTP messages carry state</a:t>
            </a:r>
          </a:p>
        </p:txBody>
      </p:sp>
      <p:sp>
        <p:nvSpPr>
          <p:cNvPr id="7" name="Slide Number Placeholder 2">
            <a:extLst>
              <a:ext uri="{FF2B5EF4-FFF2-40B4-BE49-F238E27FC236}">
                <a16:creationId xmlns:a16="http://schemas.microsoft.com/office/drawing/2014/main" id="{4CE1477A-D004-E440-8562-59DA6EAD8E69}"/>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D115DD50-9656-4D9A-99FB-2E23102F30A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6964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dissolve">
                                      <p:cBhvr>
                                        <p:cTn id="1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051B04-ACBF-DB44-80A7-0D40AAB4EC53}"/>
              </a:ext>
            </a:extLst>
          </p:cNvPr>
          <p:cNvSpPr txBox="1"/>
          <p:nvPr/>
        </p:nvSpPr>
        <p:spPr>
          <a:xfrm>
            <a:off x="360491" y="261258"/>
            <a:ext cx="980608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E01A0"/>
                </a:solidFill>
                <a:effectLst/>
                <a:uLnTx/>
                <a:uFillTx/>
                <a:latin typeface="Calibri" panose="020F0502020204030204"/>
                <a:ea typeface="+mn-ea"/>
                <a:cs typeface="+mn-cs"/>
              </a:rPr>
              <a:t>Example:  displaying a NY Times web page</a:t>
            </a:r>
            <a:endParaRPr kumimoji="0" lang="en-US" sz="3600" b="0" i="0" u="none" strike="noStrike" kern="1200" cap="none" spc="0" normalizeH="0" baseline="0" noProof="0" dirty="0">
              <a:ln>
                <a:noFill/>
              </a:ln>
              <a:solidFill>
                <a:srgbClr val="0E01A0"/>
              </a:solidFill>
              <a:effectLst/>
              <a:uLnTx/>
              <a:uFillTx/>
              <a:latin typeface="Calibri" panose="020F0502020204030204"/>
              <a:ea typeface="+mn-ea"/>
              <a:cs typeface="+mn-cs"/>
            </a:endParaRPr>
          </a:p>
        </p:txBody>
      </p:sp>
      <p:grpSp>
        <p:nvGrpSpPr>
          <p:cNvPr id="13" name="Group 57">
            <a:extLst>
              <a:ext uri="{FF2B5EF4-FFF2-40B4-BE49-F238E27FC236}">
                <a16:creationId xmlns:a16="http://schemas.microsoft.com/office/drawing/2014/main" id="{C28FCCAF-E5F2-4945-8BC3-5A0D78DCA4B7}"/>
              </a:ext>
            </a:extLst>
          </p:cNvPr>
          <p:cNvGrpSpPr>
            <a:grpSpLocks/>
          </p:cNvGrpSpPr>
          <p:nvPr/>
        </p:nvGrpSpPr>
        <p:grpSpPr bwMode="auto">
          <a:xfrm>
            <a:off x="4421414" y="1364343"/>
            <a:ext cx="519313" cy="1096646"/>
            <a:chOff x="4140" y="429"/>
            <a:chExt cx="1425" cy="2396"/>
          </a:xfrm>
        </p:grpSpPr>
        <p:sp>
          <p:nvSpPr>
            <p:cNvPr id="14" name="Freeform 58">
              <a:extLst>
                <a:ext uri="{FF2B5EF4-FFF2-40B4-BE49-F238E27FC236}">
                  <a16:creationId xmlns:a16="http://schemas.microsoft.com/office/drawing/2014/main" id="{3E0ABDD2-372E-3E4A-B89E-371FFA05F26D}"/>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59">
              <a:extLst>
                <a:ext uri="{FF2B5EF4-FFF2-40B4-BE49-F238E27FC236}">
                  <a16:creationId xmlns:a16="http://schemas.microsoft.com/office/drawing/2014/main" id="{E0E6AB63-2D8D-FD4A-8D08-0DCE29453826}"/>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 name="Freeform 60">
              <a:extLst>
                <a:ext uri="{FF2B5EF4-FFF2-40B4-BE49-F238E27FC236}">
                  <a16:creationId xmlns:a16="http://schemas.microsoft.com/office/drawing/2014/main" id="{F2DF5CCD-3A3D-8946-BB0F-B72F144D1304}"/>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Freeform 61">
              <a:extLst>
                <a:ext uri="{FF2B5EF4-FFF2-40B4-BE49-F238E27FC236}">
                  <a16:creationId xmlns:a16="http://schemas.microsoft.com/office/drawing/2014/main" id="{F4AF3F5F-1964-934E-A22C-CAAAC82B89FD}"/>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Rectangle 62">
              <a:extLst>
                <a:ext uri="{FF2B5EF4-FFF2-40B4-BE49-F238E27FC236}">
                  <a16:creationId xmlns:a16="http://schemas.microsoft.com/office/drawing/2014/main" id="{60DC56E6-B22B-2D4A-A532-797BE2BECEC2}"/>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19" name="Group 63">
              <a:extLst>
                <a:ext uri="{FF2B5EF4-FFF2-40B4-BE49-F238E27FC236}">
                  <a16:creationId xmlns:a16="http://schemas.microsoft.com/office/drawing/2014/main" id="{3F3ABA47-6EE0-1142-9310-EFA5245E70DB}"/>
                </a:ext>
              </a:extLst>
            </p:cNvPr>
            <p:cNvGrpSpPr>
              <a:grpSpLocks/>
            </p:cNvGrpSpPr>
            <p:nvPr/>
          </p:nvGrpSpPr>
          <p:grpSpPr bwMode="auto">
            <a:xfrm>
              <a:off x="4749" y="668"/>
              <a:ext cx="581" cy="145"/>
              <a:chOff x="614" y="2568"/>
              <a:chExt cx="725" cy="139"/>
            </a:xfrm>
          </p:grpSpPr>
          <p:sp>
            <p:nvSpPr>
              <p:cNvPr id="45" name="AutoShape 64">
                <a:extLst>
                  <a:ext uri="{FF2B5EF4-FFF2-40B4-BE49-F238E27FC236}">
                    <a16:creationId xmlns:a16="http://schemas.microsoft.com/office/drawing/2014/main" id="{3EFA4FBC-2313-4A44-9498-E5B0E1F1CB5C}"/>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6" name="AutoShape 65">
                <a:extLst>
                  <a:ext uri="{FF2B5EF4-FFF2-40B4-BE49-F238E27FC236}">
                    <a16:creationId xmlns:a16="http://schemas.microsoft.com/office/drawing/2014/main" id="{53A490A2-F773-064D-9E4E-79006A985BFD}"/>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1" name="Rectangle 66">
              <a:extLst>
                <a:ext uri="{FF2B5EF4-FFF2-40B4-BE49-F238E27FC236}">
                  <a16:creationId xmlns:a16="http://schemas.microsoft.com/office/drawing/2014/main" id="{9B1FF5E8-D30B-2443-8F1C-49E8171DBBA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2" name="Group 67">
              <a:extLst>
                <a:ext uri="{FF2B5EF4-FFF2-40B4-BE49-F238E27FC236}">
                  <a16:creationId xmlns:a16="http://schemas.microsoft.com/office/drawing/2014/main" id="{647CD9E2-B875-D040-B501-259F20276FEE}"/>
                </a:ext>
              </a:extLst>
            </p:cNvPr>
            <p:cNvGrpSpPr>
              <a:grpSpLocks/>
            </p:cNvGrpSpPr>
            <p:nvPr/>
          </p:nvGrpSpPr>
          <p:grpSpPr bwMode="auto">
            <a:xfrm>
              <a:off x="4747" y="994"/>
              <a:ext cx="581" cy="134"/>
              <a:chOff x="614" y="2568"/>
              <a:chExt cx="725" cy="139"/>
            </a:xfrm>
          </p:grpSpPr>
          <p:sp>
            <p:nvSpPr>
              <p:cNvPr id="43" name="AutoShape 68">
                <a:extLst>
                  <a:ext uri="{FF2B5EF4-FFF2-40B4-BE49-F238E27FC236}">
                    <a16:creationId xmlns:a16="http://schemas.microsoft.com/office/drawing/2014/main" id="{8B40E7A0-7F87-CB42-91AF-8495B15D1FEF}"/>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4" name="AutoShape 69">
                <a:extLst>
                  <a:ext uri="{FF2B5EF4-FFF2-40B4-BE49-F238E27FC236}">
                    <a16:creationId xmlns:a16="http://schemas.microsoft.com/office/drawing/2014/main" id="{E1BA0D48-E378-0841-B21E-B216A3DEBC44}"/>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3" name="Rectangle 70">
              <a:extLst>
                <a:ext uri="{FF2B5EF4-FFF2-40B4-BE49-F238E27FC236}">
                  <a16:creationId xmlns:a16="http://schemas.microsoft.com/office/drawing/2014/main" id="{A8FEB5CD-1C02-994C-9CD3-7210669BAB9C}"/>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 name="Rectangle 71">
              <a:extLst>
                <a:ext uri="{FF2B5EF4-FFF2-40B4-BE49-F238E27FC236}">
                  <a16:creationId xmlns:a16="http://schemas.microsoft.com/office/drawing/2014/main" id="{3F0453AB-5611-FD40-B862-F64CDAA10D8F}"/>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5" name="Group 72">
              <a:extLst>
                <a:ext uri="{FF2B5EF4-FFF2-40B4-BE49-F238E27FC236}">
                  <a16:creationId xmlns:a16="http://schemas.microsoft.com/office/drawing/2014/main" id="{4E495B47-7D7F-AE48-BF68-5F048DC528DC}"/>
                </a:ext>
              </a:extLst>
            </p:cNvPr>
            <p:cNvGrpSpPr>
              <a:grpSpLocks/>
            </p:cNvGrpSpPr>
            <p:nvPr/>
          </p:nvGrpSpPr>
          <p:grpSpPr bwMode="auto">
            <a:xfrm>
              <a:off x="4735" y="1627"/>
              <a:ext cx="582" cy="151"/>
              <a:chOff x="614" y="2568"/>
              <a:chExt cx="725" cy="139"/>
            </a:xfrm>
          </p:grpSpPr>
          <p:sp>
            <p:nvSpPr>
              <p:cNvPr id="41" name="AutoShape 73">
                <a:extLst>
                  <a:ext uri="{FF2B5EF4-FFF2-40B4-BE49-F238E27FC236}">
                    <a16:creationId xmlns:a16="http://schemas.microsoft.com/office/drawing/2014/main" id="{52081D9E-64FD-9241-9EEA-BFC2848F38A4}"/>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2" name="AutoShape 74">
                <a:extLst>
                  <a:ext uri="{FF2B5EF4-FFF2-40B4-BE49-F238E27FC236}">
                    <a16:creationId xmlns:a16="http://schemas.microsoft.com/office/drawing/2014/main" id="{89B07DC2-8E24-B048-B84D-C525C9AA286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6" name="Freeform 75">
              <a:extLst>
                <a:ext uri="{FF2B5EF4-FFF2-40B4-BE49-F238E27FC236}">
                  <a16:creationId xmlns:a16="http://schemas.microsoft.com/office/drawing/2014/main" id="{00275AA5-20F4-4B40-8A7B-56C022B44C00}"/>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7" name="Group 76">
              <a:extLst>
                <a:ext uri="{FF2B5EF4-FFF2-40B4-BE49-F238E27FC236}">
                  <a16:creationId xmlns:a16="http://schemas.microsoft.com/office/drawing/2014/main" id="{E089CEBF-EE46-794F-82AC-9A6451034987}"/>
                </a:ext>
              </a:extLst>
            </p:cNvPr>
            <p:cNvGrpSpPr>
              <a:grpSpLocks/>
            </p:cNvGrpSpPr>
            <p:nvPr/>
          </p:nvGrpSpPr>
          <p:grpSpPr bwMode="auto">
            <a:xfrm>
              <a:off x="4739" y="1327"/>
              <a:ext cx="582" cy="139"/>
              <a:chOff x="614" y="2568"/>
              <a:chExt cx="725" cy="139"/>
            </a:xfrm>
          </p:grpSpPr>
          <p:sp>
            <p:nvSpPr>
              <p:cNvPr id="39" name="AutoShape 77">
                <a:extLst>
                  <a:ext uri="{FF2B5EF4-FFF2-40B4-BE49-F238E27FC236}">
                    <a16:creationId xmlns:a16="http://schemas.microsoft.com/office/drawing/2014/main" id="{4DB9DFE4-1869-F54F-9D86-B1C3308910DE}"/>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0" name="AutoShape 78">
                <a:extLst>
                  <a:ext uri="{FF2B5EF4-FFF2-40B4-BE49-F238E27FC236}">
                    <a16:creationId xmlns:a16="http://schemas.microsoft.com/office/drawing/2014/main" id="{1D4272DE-9783-504C-B24E-985066EBD4C9}"/>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8" name="Rectangle 79">
              <a:extLst>
                <a:ext uri="{FF2B5EF4-FFF2-40B4-BE49-F238E27FC236}">
                  <a16:creationId xmlns:a16="http://schemas.microsoft.com/office/drawing/2014/main" id="{5FE88211-5391-9B42-9155-73A19A273619}"/>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9" name="Freeform 80">
              <a:extLst>
                <a:ext uri="{FF2B5EF4-FFF2-40B4-BE49-F238E27FC236}">
                  <a16:creationId xmlns:a16="http://schemas.microsoft.com/office/drawing/2014/main" id="{05E256D3-88AF-EE40-9D8D-E6162627B75A}"/>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Freeform 81">
              <a:extLst>
                <a:ext uri="{FF2B5EF4-FFF2-40B4-BE49-F238E27FC236}">
                  <a16:creationId xmlns:a16="http://schemas.microsoft.com/office/drawing/2014/main" id="{2B1E13A7-1340-1449-8740-70AFA3DE6C85}"/>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1" name="Oval 82">
              <a:extLst>
                <a:ext uri="{FF2B5EF4-FFF2-40B4-BE49-F238E27FC236}">
                  <a16:creationId xmlns:a16="http://schemas.microsoft.com/office/drawing/2014/main" id="{DAC0CC86-045F-6F4E-9391-E07245D69893}"/>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 name="Freeform 83">
              <a:extLst>
                <a:ext uri="{FF2B5EF4-FFF2-40B4-BE49-F238E27FC236}">
                  <a16:creationId xmlns:a16="http://schemas.microsoft.com/office/drawing/2014/main" id="{A27EE01C-A7F3-EB4C-B539-16929E3E83A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AutoShape 84">
              <a:extLst>
                <a:ext uri="{FF2B5EF4-FFF2-40B4-BE49-F238E27FC236}">
                  <a16:creationId xmlns:a16="http://schemas.microsoft.com/office/drawing/2014/main" id="{881A1C8F-54F2-8948-B760-2762B01F479A}"/>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4" name="AutoShape 85">
              <a:extLst>
                <a:ext uri="{FF2B5EF4-FFF2-40B4-BE49-F238E27FC236}">
                  <a16:creationId xmlns:a16="http://schemas.microsoft.com/office/drawing/2014/main" id="{5AE8BE14-C3E6-D84F-A9AC-E4E0F707C933}"/>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5" name="Oval 86">
              <a:extLst>
                <a:ext uri="{FF2B5EF4-FFF2-40B4-BE49-F238E27FC236}">
                  <a16:creationId xmlns:a16="http://schemas.microsoft.com/office/drawing/2014/main" id="{FD11E9D2-4386-FF49-8E96-2E035F92F945}"/>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6" name="Oval 87">
              <a:extLst>
                <a:ext uri="{FF2B5EF4-FFF2-40B4-BE49-F238E27FC236}">
                  <a16:creationId xmlns:a16="http://schemas.microsoft.com/office/drawing/2014/main" id="{A698DF12-44DE-B34A-9F3A-FC02DEBBF9F1}"/>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7" name="Oval 88">
              <a:extLst>
                <a:ext uri="{FF2B5EF4-FFF2-40B4-BE49-F238E27FC236}">
                  <a16:creationId xmlns:a16="http://schemas.microsoft.com/office/drawing/2014/main" id="{C070DEEB-91AB-C142-9143-5974D8EB70A8}"/>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8" name="Rectangle 89">
              <a:extLst>
                <a:ext uri="{FF2B5EF4-FFF2-40B4-BE49-F238E27FC236}">
                  <a16:creationId xmlns:a16="http://schemas.microsoft.com/office/drawing/2014/main" id="{73990BF0-CEC8-384B-BF26-4A0885AAFAC7}"/>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pic>
        <p:nvPicPr>
          <p:cNvPr id="7" name="Picture 6">
            <a:extLst>
              <a:ext uri="{FF2B5EF4-FFF2-40B4-BE49-F238E27FC236}">
                <a16:creationId xmlns:a16="http://schemas.microsoft.com/office/drawing/2014/main" id="{AC613071-8BFC-5349-80C0-9020206375EE}"/>
              </a:ext>
            </a:extLst>
          </p:cNvPr>
          <p:cNvPicPr>
            <a:picLocks noChangeAspect="1"/>
          </p:cNvPicPr>
          <p:nvPr/>
        </p:nvPicPr>
        <p:blipFill>
          <a:blip r:embed="rId3"/>
          <a:stretch>
            <a:fillRect/>
          </a:stretch>
        </p:blipFill>
        <p:spPr>
          <a:xfrm>
            <a:off x="4987471" y="1230461"/>
            <a:ext cx="1797957" cy="1299560"/>
          </a:xfrm>
          <a:prstGeom prst="rect">
            <a:avLst/>
          </a:prstGeom>
        </p:spPr>
      </p:pic>
      <p:pic>
        <p:nvPicPr>
          <p:cNvPr id="9" name="Picture 8">
            <a:extLst>
              <a:ext uri="{FF2B5EF4-FFF2-40B4-BE49-F238E27FC236}">
                <a16:creationId xmlns:a16="http://schemas.microsoft.com/office/drawing/2014/main" id="{B1FB3A00-B2D9-7443-B666-0ABA7347B5CD}"/>
              </a:ext>
            </a:extLst>
          </p:cNvPr>
          <p:cNvPicPr>
            <a:picLocks noChangeAspect="1"/>
          </p:cNvPicPr>
          <p:nvPr/>
        </p:nvPicPr>
        <p:blipFill>
          <a:blip r:embed="rId4"/>
          <a:stretch>
            <a:fillRect/>
          </a:stretch>
        </p:blipFill>
        <p:spPr>
          <a:xfrm>
            <a:off x="8186057" y="4524829"/>
            <a:ext cx="1783443" cy="249682"/>
          </a:xfrm>
          <a:prstGeom prst="rect">
            <a:avLst/>
          </a:prstGeom>
        </p:spPr>
      </p:pic>
      <p:grpSp>
        <p:nvGrpSpPr>
          <p:cNvPr id="83" name="Group 57">
            <a:extLst>
              <a:ext uri="{FF2B5EF4-FFF2-40B4-BE49-F238E27FC236}">
                <a16:creationId xmlns:a16="http://schemas.microsoft.com/office/drawing/2014/main" id="{C5D7863B-AD69-FC47-BA2D-38FCE4992417}"/>
              </a:ext>
            </a:extLst>
          </p:cNvPr>
          <p:cNvGrpSpPr>
            <a:grpSpLocks/>
          </p:cNvGrpSpPr>
          <p:nvPr/>
        </p:nvGrpSpPr>
        <p:grpSpPr bwMode="auto">
          <a:xfrm>
            <a:off x="8178799" y="4820558"/>
            <a:ext cx="519313" cy="1096646"/>
            <a:chOff x="4140" y="429"/>
            <a:chExt cx="1425" cy="2396"/>
          </a:xfrm>
        </p:grpSpPr>
        <p:sp>
          <p:nvSpPr>
            <p:cNvPr id="84" name="Freeform 58">
              <a:extLst>
                <a:ext uri="{FF2B5EF4-FFF2-40B4-BE49-F238E27FC236}">
                  <a16:creationId xmlns:a16="http://schemas.microsoft.com/office/drawing/2014/main" id="{49D083FD-79A2-E74D-A776-974520EEA50C}"/>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5" name="Rectangle 59">
              <a:extLst>
                <a:ext uri="{FF2B5EF4-FFF2-40B4-BE49-F238E27FC236}">
                  <a16:creationId xmlns:a16="http://schemas.microsoft.com/office/drawing/2014/main" id="{C160A5F6-4243-0B4D-A694-687DE9C0BADD}"/>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 name="Freeform 60">
              <a:extLst>
                <a:ext uri="{FF2B5EF4-FFF2-40B4-BE49-F238E27FC236}">
                  <a16:creationId xmlns:a16="http://schemas.microsoft.com/office/drawing/2014/main" id="{DCE1287F-730A-864C-AD9E-9FB460287141}"/>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7" name="Freeform 61">
              <a:extLst>
                <a:ext uri="{FF2B5EF4-FFF2-40B4-BE49-F238E27FC236}">
                  <a16:creationId xmlns:a16="http://schemas.microsoft.com/office/drawing/2014/main" id="{1A9CE9AE-3F0C-CB4A-AFB4-667C998F6D05}"/>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Rectangle 62">
              <a:extLst>
                <a:ext uri="{FF2B5EF4-FFF2-40B4-BE49-F238E27FC236}">
                  <a16:creationId xmlns:a16="http://schemas.microsoft.com/office/drawing/2014/main" id="{01EB0058-0984-934E-8EBD-78F44D93B785}"/>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89" name="Group 63">
              <a:extLst>
                <a:ext uri="{FF2B5EF4-FFF2-40B4-BE49-F238E27FC236}">
                  <a16:creationId xmlns:a16="http://schemas.microsoft.com/office/drawing/2014/main" id="{6DEFB971-8A0D-D54B-BB2F-A5A52EC70DDD}"/>
                </a:ext>
              </a:extLst>
            </p:cNvPr>
            <p:cNvGrpSpPr>
              <a:grpSpLocks/>
            </p:cNvGrpSpPr>
            <p:nvPr/>
          </p:nvGrpSpPr>
          <p:grpSpPr bwMode="auto">
            <a:xfrm>
              <a:off x="4749" y="668"/>
              <a:ext cx="581" cy="145"/>
              <a:chOff x="614" y="2568"/>
              <a:chExt cx="725" cy="139"/>
            </a:xfrm>
          </p:grpSpPr>
          <p:sp>
            <p:nvSpPr>
              <p:cNvPr id="114" name="AutoShape 64">
                <a:extLst>
                  <a:ext uri="{FF2B5EF4-FFF2-40B4-BE49-F238E27FC236}">
                    <a16:creationId xmlns:a16="http://schemas.microsoft.com/office/drawing/2014/main" id="{CB3AB1FF-68E6-B747-BBE7-AB752061332D}"/>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 name="AutoShape 65">
                <a:extLst>
                  <a:ext uri="{FF2B5EF4-FFF2-40B4-BE49-F238E27FC236}">
                    <a16:creationId xmlns:a16="http://schemas.microsoft.com/office/drawing/2014/main" id="{E93F508C-CA28-204B-8B27-C54D968A705A}"/>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0" name="Rectangle 66">
              <a:extLst>
                <a:ext uri="{FF2B5EF4-FFF2-40B4-BE49-F238E27FC236}">
                  <a16:creationId xmlns:a16="http://schemas.microsoft.com/office/drawing/2014/main" id="{5B1AC563-B14E-A64A-B619-7D4BA238173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91" name="Group 67">
              <a:extLst>
                <a:ext uri="{FF2B5EF4-FFF2-40B4-BE49-F238E27FC236}">
                  <a16:creationId xmlns:a16="http://schemas.microsoft.com/office/drawing/2014/main" id="{48FCBC14-90E7-EB46-8ABD-7C73B7251493}"/>
                </a:ext>
              </a:extLst>
            </p:cNvPr>
            <p:cNvGrpSpPr>
              <a:grpSpLocks/>
            </p:cNvGrpSpPr>
            <p:nvPr/>
          </p:nvGrpSpPr>
          <p:grpSpPr bwMode="auto">
            <a:xfrm>
              <a:off x="4747" y="994"/>
              <a:ext cx="581" cy="134"/>
              <a:chOff x="614" y="2568"/>
              <a:chExt cx="725" cy="139"/>
            </a:xfrm>
          </p:grpSpPr>
          <p:sp>
            <p:nvSpPr>
              <p:cNvPr id="112" name="AutoShape 68">
                <a:extLst>
                  <a:ext uri="{FF2B5EF4-FFF2-40B4-BE49-F238E27FC236}">
                    <a16:creationId xmlns:a16="http://schemas.microsoft.com/office/drawing/2014/main" id="{A898FDCB-872C-6440-BCF5-39CC5BB4E22F}"/>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3" name="AutoShape 69">
                <a:extLst>
                  <a:ext uri="{FF2B5EF4-FFF2-40B4-BE49-F238E27FC236}">
                    <a16:creationId xmlns:a16="http://schemas.microsoft.com/office/drawing/2014/main" id="{146DD0F8-ADA8-4F48-B1C0-6C48443ABC84}"/>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2" name="Rectangle 70">
              <a:extLst>
                <a:ext uri="{FF2B5EF4-FFF2-40B4-BE49-F238E27FC236}">
                  <a16:creationId xmlns:a16="http://schemas.microsoft.com/office/drawing/2014/main" id="{AECADF08-F932-F64F-83DE-4FB9C1254041}"/>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 name="Rectangle 71">
              <a:extLst>
                <a:ext uri="{FF2B5EF4-FFF2-40B4-BE49-F238E27FC236}">
                  <a16:creationId xmlns:a16="http://schemas.microsoft.com/office/drawing/2014/main" id="{AAB7C3D1-8C2B-BE49-A8B9-C1F76FC88D66}"/>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94" name="Group 72">
              <a:extLst>
                <a:ext uri="{FF2B5EF4-FFF2-40B4-BE49-F238E27FC236}">
                  <a16:creationId xmlns:a16="http://schemas.microsoft.com/office/drawing/2014/main" id="{3DEC4CAB-1840-6D4B-83A5-245A38500CEA}"/>
                </a:ext>
              </a:extLst>
            </p:cNvPr>
            <p:cNvGrpSpPr>
              <a:grpSpLocks/>
            </p:cNvGrpSpPr>
            <p:nvPr/>
          </p:nvGrpSpPr>
          <p:grpSpPr bwMode="auto">
            <a:xfrm>
              <a:off x="4735" y="1627"/>
              <a:ext cx="582" cy="151"/>
              <a:chOff x="614" y="2568"/>
              <a:chExt cx="725" cy="139"/>
            </a:xfrm>
          </p:grpSpPr>
          <p:sp>
            <p:nvSpPr>
              <p:cNvPr id="110" name="AutoShape 73">
                <a:extLst>
                  <a:ext uri="{FF2B5EF4-FFF2-40B4-BE49-F238E27FC236}">
                    <a16:creationId xmlns:a16="http://schemas.microsoft.com/office/drawing/2014/main" id="{A0F018FE-D678-C348-92C8-C541D45EC142}"/>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1" name="AutoShape 74">
                <a:extLst>
                  <a:ext uri="{FF2B5EF4-FFF2-40B4-BE49-F238E27FC236}">
                    <a16:creationId xmlns:a16="http://schemas.microsoft.com/office/drawing/2014/main" id="{438A18AE-96B9-634D-B0C6-94D6136C1BF3}"/>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5" name="Freeform 75">
              <a:extLst>
                <a:ext uri="{FF2B5EF4-FFF2-40B4-BE49-F238E27FC236}">
                  <a16:creationId xmlns:a16="http://schemas.microsoft.com/office/drawing/2014/main" id="{D0CF0AA3-AC56-5B4A-AAB7-C4F4A10396F4}"/>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96" name="Group 76">
              <a:extLst>
                <a:ext uri="{FF2B5EF4-FFF2-40B4-BE49-F238E27FC236}">
                  <a16:creationId xmlns:a16="http://schemas.microsoft.com/office/drawing/2014/main" id="{2F69551B-EBA3-BF40-8C0D-28FC3540F9EA}"/>
                </a:ext>
              </a:extLst>
            </p:cNvPr>
            <p:cNvGrpSpPr>
              <a:grpSpLocks/>
            </p:cNvGrpSpPr>
            <p:nvPr/>
          </p:nvGrpSpPr>
          <p:grpSpPr bwMode="auto">
            <a:xfrm>
              <a:off x="4739" y="1327"/>
              <a:ext cx="582" cy="139"/>
              <a:chOff x="614" y="2568"/>
              <a:chExt cx="725" cy="139"/>
            </a:xfrm>
          </p:grpSpPr>
          <p:sp>
            <p:nvSpPr>
              <p:cNvPr id="108" name="AutoShape 77">
                <a:extLst>
                  <a:ext uri="{FF2B5EF4-FFF2-40B4-BE49-F238E27FC236}">
                    <a16:creationId xmlns:a16="http://schemas.microsoft.com/office/drawing/2014/main" id="{F24A03FE-CC74-2E4C-A1C8-914AEE73C263}"/>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9" name="AutoShape 78">
                <a:extLst>
                  <a:ext uri="{FF2B5EF4-FFF2-40B4-BE49-F238E27FC236}">
                    <a16:creationId xmlns:a16="http://schemas.microsoft.com/office/drawing/2014/main" id="{1A088830-47CE-554E-891D-383BDC7C106C}"/>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7" name="Rectangle 79">
              <a:extLst>
                <a:ext uri="{FF2B5EF4-FFF2-40B4-BE49-F238E27FC236}">
                  <a16:creationId xmlns:a16="http://schemas.microsoft.com/office/drawing/2014/main" id="{4B8B1DBC-053B-454B-AA6A-93DD7A17D908}"/>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8" name="Freeform 80">
              <a:extLst>
                <a:ext uri="{FF2B5EF4-FFF2-40B4-BE49-F238E27FC236}">
                  <a16:creationId xmlns:a16="http://schemas.microsoft.com/office/drawing/2014/main" id="{0C9C506E-2927-3944-A4CD-50E996AE2C65}"/>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Freeform 81">
              <a:extLst>
                <a:ext uri="{FF2B5EF4-FFF2-40B4-BE49-F238E27FC236}">
                  <a16:creationId xmlns:a16="http://schemas.microsoft.com/office/drawing/2014/main" id="{EB949747-1183-E946-A591-654096BEA6F8}"/>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0" name="Oval 82">
              <a:extLst>
                <a:ext uri="{FF2B5EF4-FFF2-40B4-BE49-F238E27FC236}">
                  <a16:creationId xmlns:a16="http://schemas.microsoft.com/office/drawing/2014/main" id="{568FECAB-8B6E-D148-BC17-44303ACE0E80}"/>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1" name="Freeform 83">
              <a:extLst>
                <a:ext uri="{FF2B5EF4-FFF2-40B4-BE49-F238E27FC236}">
                  <a16:creationId xmlns:a16="http://schemas.microsoft.com/office/drawing/2014/main" id="{638205AE-B922-264E-A776-6C571A51D027}"/>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AutoShape 84">
              <a:extLst>
                <a:ext uri="{FF2B5EF4-FFF2-40B4-BE49-F238E27FC236}">
                  <a16:creationId xmlns:a16="http://schemas.microsoft.com/office/drawing/2014/main" id="{68D17880-2BFD-AB45-8EE6-655F1EE28CEE}"/>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3" name="AutoShape 85">
              <a:extLst>
                <a:ext uri="{FF2B5EF4-FFF2-40B4-BE49-F238E27FC236}">
                  <a16:creationId xmlns:a16="http://schemas.microsoft.com/office/drawing/2014/main" id="{38FF6123-2AE5-0E4D-9C49-2AB92E459E5B}"/>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4" name="Oval 86">
              <a:extLst>
                <a:ext uri="{FF2B5EF4-FFF2-40B4-BE49-F238E27FC236}">
                  <a16:creationId xmlns:a16="http://schemas.microsoft.com/office/drawing/2014/main" id="{2620EC11-7D22-C94E-A6F0-0BB8CA9093E4}"/>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5" name="Oval 87">
              <a:extLst>
                <a:ext uri="{FF2B5EF4-FFF2-40B4-BE49-F238E27FC236}">
                  <a16:creationId xmlns:a16="http://schemas.microsoft.com/office/drawing/2014/main" id="{DB036E28-4F88-C54A-8239-CB50D9884904}"/>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6" name="Oval 88">
              <a:extLst>
                <a:ext uri="{FF2B5EF4-FFF2-40B4-BE49-F238E27FC236}">
                  <a16:creationId xmlns:a16="http://schemas.microsoft.com/office/drawing/2014/main" id="{B01647CB-6EC4-044F-915F-A65E26069E0E}"/>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7" name="Rectangle 89">
              <a:extLst>
                <a:ext uri="{FF2B5EF4-FFF2-40B4-BE49-F238E27FC236}">
                  <a16:creationId xmlns:a16="http://schemas.microsoft.com/office/drawing/2014/main" id="{45BA2A5E-EE30-C54D-8CAD-2B96D86B04A1}"/>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grpSp>
        <p:nvGrpSpPr>
          <p:cNvPr id="117" name="Group 116">
            <a:extLst>
              <a:ext uri="{FF2B5EF4-FFF2-40B4-BE49-F238E27FC236}">
                <a16:creationId xmlns:a16="http://schemas.microsoft.com/office/drawing/2014/main" id="{80AEB31E-EE76-584C-AA46-3C2461C3C346}"/>
              </a:ext>
            </a:extLst>
          </p:cNvPr>
          <p:cNvGrpSpPr/>
          <p:nvPr/>
        </p:nvGrpSpPr>
        <p:grpSpPr>
          <a:xfrm>
            <a:off x="3586046" y="4406221"/>
            <a:ext cx="1432267" cy="1301523"/>
            <a:chOff x="2718817" y="3255963"/>
            <a:chExt cx="1432267" cy="1301523"/>
          </a:xfrm>
        </p:grpSpPr>
        <p:grpSp>
          <p:nvGrpSpPr>
            <p:cNvPr id="47" name="Group 90">
              <a:extLst>
                <a:ext uri="{FF2B5EF4-FFF2-40B4-BE49-F238E27FC236}">
                  <a16:creationId xmlns:a16="http://schemas.microsoft.com/office/drawing/2014/main" id="{0E15E389-35EC-4248-8D1B-518B9EAA59B9}"/>
                </a:ext>
              </a:extLst>
            </p:cNvPr>
            <p:cNvGrpSpPr>
              <a:grpSpLocks/>
            </p:cNvGrpSpPr>
            <p:nvPr/>
          </p:nvGrpSpPr>
          <p:grpSpPr bwMode="auto">
            <a:xfrm>
              <a:off x="2718817" y="3255963"/>
              <a:ext cx="1432267" cy="1301523"/>
              <a:chOff x="-44" y="1473"/>
              <a:chExt cx="981" cy="1105"/>
            </a:xfrm>
          </p:grpSpPr>
          <p:pic>
            <p:nvPicPr>
              <p:cNvPr id="48" name="Picture 91" descr="desktop_computer_stylized_medium">
                <a:extLst>
                  <a:ext uri="{FF2B5EF4-FFF2-40B4-BE49-F238E27FC236}">
                    <a16:creationId xmlns:a16="http://schemas.microsoft.com/office/drawing/2014/main" id="{8461BC4D-1645-F749-AC4B-1926BA94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92">
                <a:extLst>
                  <a:ext uri="{FF2B5EF4-FFF2-40B4-BE49-F238E27FC236}">
                    <a16:creationId xmlns:a16="http://schemas.microsoft.com/office/drawing/2014/main" id="{ECE33066-562B-D24D-90DD-9F2C4CD1BA2F}"/>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16" name="Picture 115" descr="Icon&#10;&#10;Description automatically generated">
              <a:extLst>
                <a:ext uri="{FF2B5EF4-FFF2-40B4-BE49-F238E27FC236}">
                  <a16:creationId xmlns:a16="http://schemas.microsoft.com/office/drawing/2014/main" id="{34042089-BE33-B14C-9A59-7A6138E86181}"/>
                </a:ext>
              </a:extLst>
            </p:cNvPr>
            <p:cNvPicPr>
              <a:picLocks noChangeAspect="1"/>
            </p:cNvPicPr>
            <p:nvPr/>
          </p:nvPicPr>
          <p:blipFill>
            <a:blip r:embed="rId6"/>
            <a:stretch>
              <a:fillRect/>
            </a:stretch>
          </p:blipFill>
          <p:spPr>
            <a:xfrm>
              <a:off x="3251200" y="3436256"/>
              <a:ext cx="870857" cy="489857"/>
            </a:xfrm>
            <a:prstGeom prst="rect">
              <a:avLst/>
            </a:prstGeom>
          </p:spPr>
        </p:pic>
      </p:grpSp>
      <p:sp>
        <p:nvSpPr>
          <p:cNvPr id="118" name="TextBox 117">
            <a:extLst>
              <a:ext uri="{FF2B5EF4-FFF2-40B4-BE49-F238E27FC236}">
                <a16:creationId xmlns:a16="http://schemas.microsoft.com/office/drawing/2014/main" id="{9A847BB3-697B-8943-A0D3-E3C65DBA6F1C}"/>
              </a:ext>
            </a:extLst>
          </p:cNvPr>
          <p:cNvSpPr txBox="1"/>
          <p:nvPr/>
        </p:nvSpPr>
        <p:spPr>
          <a:xfrm>
            <a:off x="4352471" y="2398486"/>
            <a:ext cx="17984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nytimes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a:t>
            </a:r>
          </a:p>
        </p:txBody>
      </p:sp>
      <p:sp>
        <p:nvSpPr>
          <p:cNvPr id="119" name="TextBox 118">
            <a:extLst>
              <a:ext uri="{FF2B5EF4-FFF2-40B4-BE49-F238E27FC236}">
                <a16:creationId xmlns:a16="http://schemas.microsoft.com/office/drawing/2014/main" id="{58BE66CB-B4F9-CC49-A94F-C87C0E785DA3}"/>
              </a:ext>
            </a:extLst>
          </p:cNvPr>
          <p:cNvSpPr txBox="1"/>
          <p:nvPr/>
        </p:nvSpPr>
        <p:spPr>
          <a:xfrm>
            <a:off x="8095344" y="5878285"/>
            <a:ext cx="12279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a:t>
            </a:r>
          </a:p>
        </p:txBody>
      </p:sp>
      <p:pic>
        <p:nvPicPr>
          <p:cNvPr id="120" name="Picture 119">
            <a:extLst>
              <a:ext uri="{FF2B5EF4-FFF2-40B4-BE49-F238E27FC236}">
                <a16:creationId xmlns:a16="http://schemas.microsoft.com/office/drawing/2014/main" id="{34FE7BC9-B7EB-234C-A2F1-449565BB2E5C}"/>
              </a:ext>
            </a:extLst>
          </p:cNvPr>
          <p:cNvPicPr>
            <a:picLocks noChangeAspect="1"/>
          </p:cNvPicPr>
          <p:nvPr/>
        </p:nvPicPr>
        <p:blipFill>
          <a:blip r:embed="rId3"/>
          <a:stretch>
            <a:fillRect/>
          </a:stretch>
        </p:blipFill>
        <p:spPr>
          <a:xfrm>
            <a:off x="5009242" y="1223204"/>
            <a:ext cx="1797957" cy="1299560"/>
          </a:xfrm>
          <a:prstGeom prst="rect">
            <a:avLst/>
          </a:prstGeom>
        </p:spPr>
      </p:pic>
      <p:pic>
        <p:nvPicPr>
          <p:cNvPr id="121" name="Picture 120">
            <a:extLst>
              <a:ext uri="{FF2B5EF4-FFF2-40B4-BE49-F238E27FC236}">
                <a16:creationId xmlns:a16="http://schemas.microsoft.com/office/drawing/2014/main" id="{D87C6769-19C7-7542-8A41-E79CE4A6A711}"/>
              </a:ext>
            </a:extLst>
          </p:cNvPr>
          <p:cNvPicPr>
            <a:picLocks noChangeAspect="1"/>
          </p:cNvPicPr>
          <p:nvPr/>
        </p:nvPicPr>
        <p:blipFill>
          <a:blip r:embed="rId4"/>
          <a:stretch>
            <a:fillRect/>
          </a:stretch>
        </p:blipFill>
        <p:spPr>
          <a:xfrm>
            <a:off x="8211457" y="4524829"/>
            <a:ext cx="1788365" cy="250371"/>
          </a:xfrm>
          <a:prstGeom prst="rect">
            <a:avLst/>
          </a:prstGeom>
        </p:spPr>
      </p:pic>
      <p:grpSp>
        <p:nvGrpSpPr>
          <p:cNvPr id="137" name="Group 136">
            <a:extLst>
              <a:ext uri="{FF2B5EF4-FFF2-40B4-BE49-F238E27FC236}">
                <a16:creationId xmlns:a16="http://schemas.microsoft.com/office/drawing/2014/main" id="{E643CAC7-5EBE-E949-B25F-69531B9E3B7C}"/>
              </a:ext>
            </a:extLst>
          </p:cNvPr>
          <p:cNvGrpSpPr/>
          <p:nvPr/>
        </p:nvGrpSpPr>
        <p:grpSpPr>
          <a:xfrm>
            <a:off x="4051300" y="2946400"/>
            <a:ext cx="965200" cy="1308100"/>
            <a:chOff x="4051300" y="2946400"/>
            <a:chExt cx="965200" cy="1308100"/>
          </a:xfrm>
        </p:grpSpPr>
        <p:grpSp>
          <p:nvGrpSpPr>
            <p:cNvPr id="128" name="Group 127">
              <a:extLst>
                <a:ext uri="{FF2B5EF4-FFF2-40B4-BE49-F238E27FC236}">
                  <a16:creationId xmlns:a16="http://schemas.microsoft.com/office/drawing/2014/main" id="{3AA7140A-7962-EE49-94D6-B5A5ACAE10BF}"/>
                </a:ext>
              </a:extLst>
            </p:cNvPr>
            <p:cNvGrpSpPr/>
            <p:nvPr/>
          </p:nvGrpSpPr>
          <p:grpSpPr>
            <a:xfrm>
              <a:off x="4673600" y="2946400"/>
              <a:ext cx="342900" cy="1308100"/>
              <a:chOff x="4673600" y="2946400"/>
              <a:chExt cx="342900" cy="1308100"/>
            </a:xfrm>
          </p:grpSpPr>
          <p:cxnSp>
            <p:nvCxnSpPr>
              <p:cNvPr id="123" name="Straight Arrow Connector 122">
                <a:extLst>
                  <a:ext uri="{FF2B5EF4-FFF2-40B4-BE49-F238E27FC236}">
                    <a16:creationId xmlns:a16="http://schemas.microsoft.com/office/drawing/2014/main" id="{F60C25F5-95A8-704C-A0DD-192D2CCC9683}"/>
                  </a:ext>
                </a:extLst>
              </p:cNvPr>
              <p:cNvCxnSpPr>
                <a:cxnSpLocks/>
              </p:cNvCxnSpPr>
              <p:nvPr/>
            </p:nvCxnSpPr>
            <p:spPr>
              <a:xfrm flipV="1">
                <a:off x="4851400" y="2946400"/>
                <a:ext cx="0" cy="1308100"/>
              </a:xfrm>
              <a:prstGeom prst="straightConnector1">
                <a:avLst/>
              </a:prstGeom>
              <a:ln w="25400">
                <a:solidFill>
                  <a:srgbClr val="0E01A0"/>
                </a:solidFill>
                <a:tailEnd type="triangle"/>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8514DA96-3F9B-EC4E-AD35-91569360871F}"/>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95FF0112-4C26-5140-866E-E14FB9815DFF}"/>
                  </a:ext>
                </a:extLst>
              </p:cNvPr>
              <p:cNvSpPr txBox="1"/>
              <p:nvPr/>
            </p:nvSpPr>
            <p:spPr>
              <a:xfrm>
                <a:off x="47117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grpSp>
        <p:sp>
          <p:nvSpPr>
            <p:cNvPr id="133" name="TextBox 132">
              <a:extLst>
                <a:ext uri="{FF2B5EF4-FFF2-40B4-BE49-F238E27FC236}">
                  <a16:creationId xmlns:a16="http://schemas.microsoft.com/office/drawing/2014/main" id="{D79D69ED-D400-0548-82FB-0F9E9B31A721}"/>
                </a:ext>
              </a:extLst>
            </p:cNvPr>
            <p:cNvSpPr txBox="1"/>
            <p:nvPr/>
          </p:nvSpPr>
          <p:spPr>
            <a:xfrm>
              <a:off x="4051300" y="3378200"/>
              <a:ext cx="736600"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GET</a:t>
              </a:r>
            </a:p>
          </p:txBody>
        </p:sp>
      </p:grpSp>
      <p:grpSp>
        <p:nvGrpSpPr>
          <p:cNvPr id="138" name="Group 137">
            <a:extLst>
              <a:ext uri="{FF2B5EF4-FFF2-40B4-BE49-F238E27FC236}">
                <a16:creationId xmlns:a16="http://schemas.microsoft.com/office/drawing/2014/main" id="{7227CDFD-02C6-A542-A68F-FF9F81C66103}"/>
              </a:ext>
            </a:extLst>
          </p:cNvPr>
          <p:cNvGrpSpPr/>
          <p:nvPr/>
        </p:nvGrpSpPr>
        <p:grpSpPr>
          <a:xfrm>
            <a:off x="5143500" y="2959100"/>
            <a:ext cx="990600" cy="1308100"/>
            <a:chOff x="5143500" y="2959100"/>
            <a:chExt cx="990600" cy="1308100"/>
          </a:xfrm>
        </p:grpSpPr>
        <p:grpSp>
          <p:nvGrpSpPr>
            <p:cNvPr id="129" name="Group 128">
              <a:extLst>
                <a:ext uri="{FF2B5EF4-FFF2-40B4-BE49-F238E27FC236}">
                  <a16:creationId xmlns:a16="http://schemas.microsoft.com/office/drawing/2014/main" id="{AFDCA678-F389-9146-BC39-44292D21247B}"/>
                </a:ext>
              </a:extLst>
            </p:cNvPr>
            <p:cNvGrpSpPr/>
            <p:nvPr/>
          </p:nvGrpSpPr>
          <p:grpSpPr>
            <a:xfrm>
              <a:off x="5143500" y="2959100"/>
              <a:ext cx="342900" cy="1308100"/>
              <a:chOff x="4673600" y="2946400"/>
              <a:chExt cx="342900" cy="1308100"/>
            </a:xfrm>
          </p:grpSpPr>
          <p:cxnSp>
            <p:nvCxnSpPr>
              <p:cNvPr id="130" name="Straight Arrow Connector 129">
                <a:extLst>
                  <a:ext uri="{FF2B5EF4-FFF2-40B4-BE49-F238E27FC236}">
                    <a16:creationId xmlns:a16="http://schemas.microsoft.com/office/drawing/2014/main" id="{82E7E0D4-DC33-9248-A8C3-006080F0E21E}"/>
                  </a:ext>
                </a:extLst>
              </p:cNvPr>
              <p:cNvCxnSpPr>
                <a:cxnSpLocks/>
              </p:cNvCxnSpPr>
              <p:nvPr/>
            </p:nvCxnSpPr>
            <p:spPr>
              <a:xfrm flipV="1">
                <a:off x="4851400" y="2946400"/>
                <a:ext cx="0" cy="1308100"/>
              </a:xfrm>
              <a:prstGeom prst="straightConnector1">
                <a:avLst/>
              </a:prstGeom>
              <a:ln w="25400">
                <a:solidFill>
                  <a:srgbClr val="0E01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0254DDAE-1221-CF4A-8A44-FEBA056F68E6}"/>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6449B0AA-1D8A-5A44-848E-EAA10CB19354}"/>
                  </a:ext>
                </a:extLst>
              </p:cNvPr>
              <p:cNvSpPr txBox="1"/>
              <p:nvPr/>
            </p:nvSpPr>
            <p:spPr>
              <a:xfrm>
                <a:off x="47117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sp>
          <p:nvSpPr>
            <p:cNvPr id="136" name="TextBox 135">
              <a:extLst>
                <a:ext uri="{FF2B5EF4-FFF2-40B4-BE49-F238E27FC236}">
                  <a16:creationId xmlns:a16="http://schemas.microsoft.com/office/drawing/2014/main" id="{37741EFF-00A6-6340-850A-7076A1D9EAD7}"/>
                </a:ext>
              </a:extLst>
            </p:cNvPr>
            <p:cNvSpPr txBox="1"/>
            <p:nvPr/>
          </p:nvSpPr>
          <p:spPr>
            <a:xfrm>
              <a:off x="5397500" y="3403600"/>
              <a:ext cx="736600"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reply</a:t>
              </a:r>
            </a:p>
          </p:txBody>
        </p:sp>
      </p:grpSp>
      <p:grpSp>
        <p:nvGrpSpPr>
          <p:cNvPr id="140" name="Group 139">
            <a:extLst>
              <a:ext uri="{FF2B5EF4-FFF2-40B4-BE49-F238E27FC236}">
                <a16:creationId xmlns:a16="http://schemas.microsoft.com/office/drawing/2014/main" id="{ADB30830-E833-BB4F-BE11-9C6A3248D779}"/>
              </a:ext>
            </a:extLst>
          </p:cNvPr>
          <p:cNvGrpSpPr/>
          <p:nvPr/>
        </p:nvGrpSpPr>
        <p:grpSpPr>
          <a:xfrm>
            <a:off x="6261100" y="4914900"/>
            <a:ext cx="1854200" cy="369332"/>
            <a:chOff x="3721100" y="3429000"/>
            <a:chExt cx="1854200" cy="369332"/>
          </a:xfrm>
        </p:grpSpPr>
        <p:cxnSp>
          <p:nvCxnSpPr>
            <p:cNvPr id="142" name="Straight Arrow Connector 141">
              <a:extLst>
                <a:ext uri="{FF2B5EF4-FFF2-40B4-BE49-F238E27FC236}">
                  <a16:creationId xmlns:a16="http://schemas.microsoft.com/office/drawing/2014/main" id="{01A36013-C952-FA40-9D4F-692A0CBA7E1F}"/>
                </a:ext>
              </a:extLst>
            </p:cNvPr>
            <p:cNvCxnSpPr>
              <a:cxnSpLocks/>
            </p:cNvCxnSpPr>
            <p:nvPr/>
          </p:nvCxnSpPr>
          <p:spPr>
            <a:xfrm>
              <a:off x="3721100" y="3594100"/>
              <a:ext cx="1854200" cy="0"/>
            </a:xfrm>
            <a:prstGeom prst="straightConnector1">
              <a:avLst/>
            </a:prstGeom>
            <a:ln w="25400">
              <a:solidFill>
                <a:srgbClr val="0E01A0"/>
              </a:solidFill>
              <a:tailEnd type="triangle"/>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2801E5BD-9906-834C-B644-A5667DC9D522}"/>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D410B9D7-F1BD-5040-9B26-0F638462A0F2}"/>
                </a:ext>
              </a:extLst>
            </p:cNvPr>
            <p:cNvSpPr txBox="1"/>
            <p:nvPr/>
          </p:nvSpPr>
          <p:spPr>
            <a:xfrm>
              <a:off x="46863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grpSp>
        <p:nvGrpSpPr>
          <p:cNvPr id="157" name="Group 156">
            <a:extLst>
              <a:ext uri="{FF2B5EF4-FFF2-40B4-BE49-F238E27FC236}">
                <a16:creationId xmlns:a16="http://schemas.microsoft.com/office/drawing/2014/main" id="{17C0BEEA-E132-6049-AB80-86336EC7D5A7}"/>
              </a:ext>
            </a:extLst>
          </p:cNvPr>
          <p:cNvGrpSpPr/>
          <p:nvPr/>
        </p:nvGrpSpPr>
        <p:grpSpPr>
          <a:xfrm>
            <a:off x="4749800" y="4826000"/>
            <a:ext cx="342900" cy="369332"/>
            <a:chOff x="2857500" y="6540500"/>
            <a:chExt cx="342900" cy="369332"/>
          </a:xfrm>
        </p:grpSpPr>
        <p:sp>
          <p:nvSpPr>
            <p:cNvPr id="155" name="Oval 154">
              <a:extLst>
                <a:ext uri="{FF2B5EF4-FFF2-40B4-BE49-F238E27FC236}">
                  <a16:creationId xmlns:a16="http://schemas.microsoft.com/office/drawing/2014/main" id="{EFE78511-B68D-FB48-9212-A7FDBA452403}"/>
                </a:ext>
              </a:extLst>
            </p:cNvPr>
            <p:cNvSpPr/>
            <p:nvPr/>
          </p:nvSpPr>
          <p:spPr>
            <a:xfrm>
              <a:off x="2857500" y="65532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9EF5F58F-2D7E-3946-8159-8928CB5C3E5F}"/>
                </a:ext>
              </a:extLst>
            </p:cNvPr>
            <p:cNvSpPr txBox="1"/>
            <p:nvPr/>
          </p:nvSpPr>
          <p:spPr>
            <a:xfrm>
              <a:off x="2895600" y="6540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grpSp>
        <p:nvGrpSpPr>
          <p:cNvPr id="160" name="Group 159">
            <a:extLst>
              <a:ext uri="{FF2B5EF4-FFF2-40B4-BE49-F238E27FC236}">
                <a16:creationId xmlns:a16="http://schemas.microsoft.com/office/drawing/2014/main" id="{C8901295-62DF-6B47-BB6C-F82BA23E955E}"/>
              </a:ext>
            </a:extLst>
          </p:cNvPr>
          <p:cNvGrpSpPr/>
          <p:nvPr/>
        </p:nvGrpSpPr>
        <p:grpSpPr>
          <a:xfrm>
            <a:off x="6273800" y="5308600"/>
            <a:ext cx="1841500" cy="369332"/>
            <a:chOff x="3721100" y="3429000"/>
            <a:chExt cx="1841500" cy="369332"/>
          </a:xfrm>
        </p:grpSpPr>
        <p:cxnSp>
          <p:nvCxnSpPr>
            <p:cNvPr id="161" name="Straight Arrow Connector 160">
              <a:extLst>
                <a:ext uri="{FF2B5EF4-FFF2-40B4-BE49-F238E27FC236}">
                  <a16:creationId xmlns:a16="http://schemas.microsoft.com/office/drawing/2014/main" id="{C9B3296C-FBC4-B741-B89E-EB3174633A85}"/>
                </a:ext>
              </a:extLst>
            </p:cNvPr>
            <p:cNvCxnSpPr>
              <a:cxnSpLocks/>
            </p:cNvCxnSpPr>
            <p:nvPr/>
          </p:nvCxnSpPr>
          <p:spPr>
            <a:xfrm>
              <a:off x="3721100" y="3594100"/>
              <a:ext cx="1841500" cy="0"/>
            </a:xfrm>
            <a:prstGeom prst="straightConnector1">
              <a:avLst/>
            </a:prstGeom>
            <a:ln w="25400">
              <a:solidFill>
                <a:srgbClr val="0E01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D10E41D9-5E75-A74B-AAF9-EDC9051B91C4}"/>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9DFFDE29-91FB-A844-BDB5-7CB514C1EC71}"/>
                </a:ext>
              </a:extLst>
            </p:cNvPr>
            <p:cNvSpPr txBox="1"/>
            <p:nvPr/>
          </p:nvSpPr>
          <p:spPr>
            <a:xfrm>
              <a:off x="46863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grpSp>
        <p:nvGrpSpPr>
          <p:cNvPr id="164" name="Group 163">
            <a:extLst>
              <a:ext uri="{FF2B5EF4-FFF2-40B4-BE49-F238E27FC236}">
                <a16:creationId xmlns:a16="http://schemas.microsoft.com/office/drawing/2014/main" id="{E9CF8CDB-DC01-AA47-85F5-A29BE5D0DF9D}"/>
              </a:ext>
            </a:extLst>
          </p:cNvPr>
          <p:cNvGrpSpPr/>
          <p:nvPr/>
        </p:nvGrpSpPr>
        <p:grpSpPr>
          <a:xfrm>
            <a:off x="4775200" y="5207000"/>
            <a:ext cx="342900" cy="369332"/>
            <a:chOff x="2857500" y="6540500"/>
            <a:chExt cx="342900" cy="369332"/>
          </a:xfrm>
        </p:grpSpPr>
        <p:sp>
          <p:nvSpPr>
            <p:cNvPr id="165" name="Oval 164">
              <a:extLst>
                <a:ext uri="{FF2B5EF4-FFF2-40B4-BE49-F238E27FC236}">
                  <a16:creationId xmlns:a16="http://schemas.microsoft.com/office/drawing/2014/main" id="{3382ECF7-AB3B-8E4F-8B8F-444D8E649113}"/>
                </a:ext>
              </a:extLst>
            </p:cNvPr>
            <p:cNvSpPr/>
            <p:nvPr/>
          </p:nvSpPr>
          <p:spPr>
            <a:xfrm>
              <a:off x="2857500" y="65532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5B6967AA-7479-CD4D-9D2D-E2D06F1CC22F}"/>
                </a:ext>
              </a:extLst>
            </p:cNvPr>
            <p:cNvSpPr txBox="1"/>
            <p:nvPr/>
          </p:nvSpPr>
          <p:spPr>
            <a:xfrm>
              <a:off x="2895600" y="6540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grpSp>
      <p:pic>
        <p:nvPicPr>
          <p:cNvPr id="167" name="Picture 166">
            <a:extLst>
              <a:ext uri="{FF2B5EF4-FFF2-40B4-BE49-F238E27FC236}">
                <a16:creationId xmlns:a16="http://schemas.microsoft.com/office/drawing/2014/main" id="{8C0658C3-4371-094D-A3A8-111CD786B250}"/>
              </a:ext>
            </a:extLst>
          </p:cNvPr>
          <p:cNvPicPr>
            <a:picLocks noChangeAspect="1"/>
          </p:cNvPicPr>
          <p:nvPr/>
        </p:nvPicPr>
        <p:blipFill>
          <a:blip r:embed="rId7"/>
          <a:stretch>
            <a:fillRect/>
          </a:stretch>
        </p:blipFill>
        <p:spPr>
          <a:xfrm>
            <a:off x="5016500" y="4394023"/>
            <a:ext cx="1790700" cy="1295576"/>
          </a:xfrm>
          <a:prstGeom prst="rect">
            <a:avLst/>
          </a:prstGeom>
        </p:spPr>
      </p:pic>
      <p:sp>
        <p:nvSpPr>
          <p:cNvPr id="168" name="TextBox 167">
            <a:extLst>
              <a:ext uri="{FF2B5EF4-FFF2-40B4-BE49-F238E27FC236}">
                <a16:creationId xmlns:a16="http://schemas.microsoft.com/office/drawing/2014/main" id="{74251AC0-F2E4-0045-A435-0B349688752E}"/>
              </a:ext>
            </a:extLst>
          </p:cNvPr>
          <p:cNvSpPr txBox="1"/>
          <p:nvPr/>
        </p:nvSpPr>
        <p:spPr>
          <a:xfrm>
            <a:off x="1917701" y="5803900"/>
            <a:ext cx="24257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NY times page with embedded ad displayed</a:t>
            </a:r>
          </a:p>
        </p:txBody>
      </p:sp>
      <p:grpSp>
        <p:nvGrpSpPr>
          <p:cNvPr id="193" name="Group 192">
            <a:extLst>
              <a:ext uri="{FF2B5EF4-FFF2-40B4-BE49-F238E27FC236}">
                <a16:creationId xmlns:a16="http://schemas.microsoft.com/office/drawing/2014/main" id="{7B258242-158D-CE45-B466-E1D5CD19A109}"/>
              </a:ext>
            </a:extLst>
          </p:cNvPr>
          <p:cNvGrpSpPr/>
          <p:nvPr/>
        </p:nvGrpSpPr>
        <p:grpSpPr>
          <a:xfrm>
            <a:off x="584200" y="1511300"/>
            <a:ext cx="3403600" cy="830997"/>
            <a:chOff x="584200" y="1511300"/>
            <a:chExt cx="3403600" cy="830997"/>
          </a:xfrm>
        </p:grpSpPr>
        <p:sp>
          <p:nvSpPr>
            <p:cNvPr id="174" name="TextBox 173">
              <a:extLst>
                <a:ext uri="{FF2B5EF4-FFF2-40B4-BE49-F238E27FC236}">
                  <a16:creationId xmlns:a16="http://schemas.microsoft.com/office/drawing/2014/main" id="{62B02ED5-379C-594B-BC28-471D84933F65}"/>
                </a:ext>
              </a:extLst>
            </p:cNvPr>
            <p:cNvSpPr txBox="1"/>
            <p:nvPr/>
          </p:nvSpPr>
          <p:spPr>
            <a:xfrm>
              <a:off x="1016000" y="1511300"/>
              <a:ext cx="2971800" cy="830997"/>
            </a:xfrm>
            <a:prstGeom prst="rect">
              <a:avLst/>
            </a:prstGeom>
            <a:noFill/>
          </p:spPr>
          <p:txBody>
            <a:bodyPr wrap="square" rtlCol="0">
              <a:spAutoFit/>
            </a:bodyPr>
            <a:lstStyle/>
            <a:p>
              <a:pPr marL="50800" marR="0" lvl="0" indent="-127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GET base html file from nytimes.com</a:t>
              </a:r>
            </a:p>
          </p:txBody>
        </p:sp>
        <p:grpSp>
          <p:nvGrpSpPr>
            <p:cNvPr id="179" name="Group 178">
              <a:extLst>
                <a:ext uri="{FF2B5EF4-FFF2-40B4-BE49-F238E27FC236}">
                  <a16:creationId xmlns:a16="http://schemas.microsoft.com/office/drawing/2014/main" id="{A5B4B18B-B400-C145-96F8-F232E539CFBE}"/>
                </a:ext>
              </a:extLst>
            </p:cNvPr>
            <p:cNvGrpSpPr/>
            <p:nvPr/>
          </p:nvGrpSpPr>
          <p:grpSpPr>
            <a:xfrm>
              <a:off x="584200" y="1574800"/>
              <a:ext cx="304800" cy="369332"/>
              <a:chOff x="8953500" y="1841500"/>
              <a:chExt cx="304800" cy="369332"/>
            </a:xfrm>
          </p:grpSpPr>
          <p:sp>
            <p:nvSpPr>
              <p:cNvPr id="177" name="Oval 176">
                <a:extLst>
                  <a:ext uri="{FF2B5EF4-FFF2-40B4-BE49-F238E27FC236}">
                    <a16:creationId xmlns:a16="http://schemas.microsoft.com/office/drawing/2014/main" id="{FB3CE166-4808-6745-BCA9-C4BEEA1218CA}"/>
                  </a:ext>
                </a:extLst>
              </p:cNvPr>
              <p:cNvSpPr/>
              <p:nvPr/>
            </p:nvSpPr>
            <p:spPr>
              <a:xfrm>
                <a:off x="8953500" y="1879600"/>
                <a:ext cx="304800" cy="292100"/>
              </a:xfrm>
              <a:prstGeom prst="ellipse">
                <a:avLst/>
              </a:prstGeom>
              <a:solidFill>
                <a:schemeClr val="bg1"/>
              </a:solidFill>
              <a:ln w="19050">
                <a:solidFill>
                  <a:srgbClr val="0A1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2BBFAD08-585E-5240-9260-EE05AAF71ADC}"/>
                  </a:ext>
                </a:extLst>
              </p:cNvPr>
              <p:cNvSpPr txBox="1"/>
              <p:nvPr/>
            </p:nvSpPr>
            <p:spPr>
              <a:xfrm>
                <a:off x="8953500" y="1841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grpSp>
        <p:grpSp>
          <p:nvGrpSpPr>
            <p:cNvPr id="180" name="Group 179">
              <a:extLst>
                <a:ext uri="{FF2B5EF4-FFF2-40B4-BE49-F238E27FC236}">
                  <a16:creationId xmlns:a16="http://schemas.microsoft.com/office/drawing/2014/main" id="{ADE29A41-C1EE-5540-AF16-842A0469EC63}"/>
                </a:ext>
              </a:extLst>
            </p:cNvPr>
            <p:cNvGrpSpPr/>
            <p:nvPr/>
          </p:nvGrpSpPr>
          <p:grpSpPr>
            <a:xfrm>
              <a:off x="736600" y="1778000"/>
              <a:ext cx="314386" cy="369332"/>
              <a:chOff x="8953500" y="1841500"/>
              <a:chExt cx="314386" cy="369332"/>
            </a:xfrm>
          </p:grpSpPr>
          <p:sp>
            <p:nvSpPr>
              <p:cNvPr id="181" name="Oval 180">
                <a:extLst>
                  <a:ext uri="{FF2B5EF4-FFF2-40B4-BE49-F238E27FC236}">
                    <a16:creationId xmlns:a16="http://schemas.microsoft.com/office/drawing/2014/main" id="{B65E8865-B055-EF44-8C2B-640FA0F0A4CA}"/>
                  </a:ext>
                </a:extLst>
              </p:cNvPr>
              <p:cNvSpPr/>
              <p:nvPr/>
            </p:nvSpPr>
            <p:spPr>
              <a:xfrm>
                <a:off x="8953500" y="1879600"/>
                <a:ext cx="304800" cy="292100"/>
              </a:xfrm>
              <a:prstGeom prst="ellipse">
                <a:avLst/>
              </a:prstGeom>
              <a:solidFill>
                <a:schemeClr val="bg1"/>
              </a:solidFill>
              <a:ln w="19050">
                <a:solidFill>
                  <a:srgbClr val="0A1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TextBox 181">
                <a:extLst>
                  <a:ext uri="{FF2B5EF4-FFF2-40B4-BE49-F238E27FC236}">
                    <a16:creationId xmlns:a16="http://schemas.microsoft.com/office/drawing/2014/main" id="{F5813BBC-13DC-5443-B040-D71A8262A6BB}"/>
                  </a:ext>
                </a:extLst>
              </p:cNvPr>
              <p:cNvSpPr txBox="1"/>
              <p:nvPr/>
            </p:nvSpPr>
            <p:spPr>
              <a:xfrm>
                <a:off x="8966200" y="1841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grpSp>
      <p:grpSp>
        <p:nvGrpSpPr>
          <p:cNvPr id="194" name="Group 193">
            <a:extLst>
              <a:ext uri="{FF2B5EF4-FFF2-40B4-BE49-F238E27FC236}">
                <a16:creationId xmlns:a16="http://schemas.microsoft.com/office/drawing/2014/main" id="{C7715A16-8CAE-8B4E-A1FC-B57E478E27DD}"/>
              </a:ext>
            </a:extLst>
          </p:cNvPr>
          <p:cNvGrpSpPr/>
          <p:nvPr/>
        </p:nvGrpSpPr>
        <p:grpSpPr>
          <a:xfrm>
            <a:off x="546100" y="2527300"/>
            <a:ext cx="3162300" cy="830997"/>
            <a:chOff x="546100" y="2527300"/>
            <a:chExt cx="3162300" cy="830997"/>
          </a:xfrm>
        </p:grpSpPr>
        <p:sp>
          <p:nvSpPr>
            <p:cNvPr id="175" name="TextBox 174">
              <a:extLst>
                <a:ext uri="{FF2B5EF4-FFF2-40B4-BE49-F238E27FC236}">
                  <a16:creationId xmlns:a16="http://schemas.microsoft.com/office/drawing/2014/main" id="{02D93285-0615-7947-8708-3D8B9BB64404}"/>
                </a:ext>
              </a:extLst>
            </p:cNvPr>
            <p:cNvSpPr txBox="1"/>
            <p:nvPr/>
          </p:nvSpPr>
          <p:spPr>
            <a:xfrm>
              <a:off x="1041400" y="2527300"/>
              <a:ext cx="266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fetch ad from AdX.com</a:t>
              </a:r>
            </a:p>
          </p:txBody>
        </p:sp>
        <p:grpSp>
          <p:nvGrpSpPr>
            <p:cNvPr id="184" name="Group 183">
              <a:extLst>
                <a:ext uri="{FF2B5EF4-FFF2-40B4-BE49-F238E27FC236}">
                  <a16:creationId xmlns:a16="http://schemas.microsoft.com/office/drawing/2014/main" id="{57AE4D44-F02C-2D4E-9145-D2F6EE3A1885}"/>
                </a:ext>
              </a:extLst>
            </p:cNvPr>
            <p:cNvGrpSpPr/>
            <p:nvPr/>
          </p:nvGrpSpPr>
          <p:grpSpPr>
            <a:xfrm>
              <a:off x="546100" y="2590800"/>
              <a:ext cx="304800" cy="369332"/>
              <a:chOff x="8953500" y="1841500"/>
              <a:chExt cx="304800" cy="369332"/>
            </a:xfrm>
          </p:grpSpPr>
          <p:sp>
            <p:nvSpPr>
              <p:cNvPr id="185" name="Oval 184">
                <a:extLst>
                  <a:ext uri="{FF2B5EF4-FFF2-40B4-BE49-F238E27FC236}">
                    <a16:creationId xmlns:a16="http://schemas.microsoft.com/office/drawing/2014/main" id="{249EEB0F-5470-0442-888E-F04587FF52B8}"/>
                  </a:ext>
                </a:extLst>
              </p:cNvPr>
              <p:cNvSpPr/>
              <p:nvPr/>
            </p:nvSpPr>
            <p:spPr>
              <a:xfrm>
                <a:off x="8953500" y="1879600"/>
                <a:ext cx="304800" cy="292100"/>
              </a:xfrm>
              <a:prstGeom prst="ellipse">
                <a:avLst/>
              </a:prstGeom>
              <a:solidFill>
                <a:schemeClr val="bg1"/>
              </a:solidFill>
              <a:ln w="19050">
                <a:solidFill>
                  <a:srgbClr val="0A1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0726A5B0-8161-1949-BD7E-B8491563A898}"/>
                  </a:ext>
                </a:extLst>
              </p:cNvPr>
              <p:cNvSpPr txBox="1"/>
              <p:nvPr/>
            </p:nvSpPr>
            <p:spPr>
              <a:xfrm>
                <a:off x="8953500" y="1841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grpSp>
          <p:nvGrpSpPr>
            <p:cNvPr id="187" name="Group 186">
              <a:extLst>
                <a:ext uri="{FF2B5EF4-FFF2-40B4-BE49-F238E27FC236}">
                  <a16:creationId xmlns:a16="http://schemas.microsoft.com/office/drawing/2014/main" id="{DCF0D85B-559C-0043-BC0A-4B9CAAD1277C}"/>
                </a:ext>
              </a:extLst>
            </p:cNvPr>
            <p:cNvGrpSpPr/>
            <p:nvPr/>
          </p:nvGrpSpPr>
          <p:grpSpPr>
            <a:xfrm>
              <a:off x="698500" y="2794000"/>
              <a:ext cx="314386" cy="369332"/>
              <a:chOff x="8953500" y="1841500"/>
              <a:chExt cx="314386" cy="369332"/>
            </a:xfrm>
          </p:grpSpPr>
          <p:sp>
            <p:nvSpPr>
              <p:cNvPr id="188" name="Oval 187">
                <a:extLst>
                  <a:ext uri="{FF2B5EF4-FFF2-40B4-BE49-F238E27FC236}">
                    <a16:creationId xmlns:a16="http://schemas.microsoft.com/office/drawing/2014/main" id="{29F5351A-FFDA-9C41-B98D-BAEFD8893FAF}"/>
                  </a:ext>
                </a:extLst>
              </p:cNvPr>
              <p:cNvSpPr/>
              <p:nvPr/>
            </p:nvSpPr>
            <p:spPr>
              <a:xfrm>
                <a:off x="8953500" y="1879600"/>
                <a:ext cx="304800" cy="292100"/>
              </a:xfrm>
              <a:prstGeom prst="ellipse">
                <a:avLst/>
              </a:prstGeom>
              <a:solidFill>
                <a:schemeClr val="bg1"/>
              </a:solidFill>
              <a:ln w="19050">
                <a:solidFill>
                  <a:srgbClr val="0A1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9" name="TextBox 188">
                <a:extLst>
                  <a:ext uri="{FF2B5EF4-FFF2-40B4-BE49-F238E27FC236}">
                    <a16:creationId xmlns:a16="http://schemas.microsoft.com/office/drawing/2014/main" id="{99AA70F9-EC45-1640-B9B3-7A5389667E0F}"/>
                  </a:ext>
                </a:extLst>
              </p:cNvPr>
              <p:cNvSpPr txBox="1"/>
              <p:nvPr/>
            </p:nvSpPr>
            <p:spPr>
              <a:xfrm>
                <a:off x="8966200" y="1841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grpSp>
      <p:grpSp>
        <p:nvGrpSpPr>
          <p:cNvPr id="195" name="Group 194">
            <a:extLst>
              <a:ext uri="{FF2B5EF4-FFF2-40B4-BE49-F238E27FC236}">
                <a16:creationId xmlns:a16="http://schemas.microsoft.com/office/drawing/2014/main" id="{A17A1A69-E5FB-634A-980A-BA06E2B4760D}"/>
              </a:ext>
            </a:extLst>
          </p:cNvPr>
          <p:cNvGrpSpPr/>
          <p:nvPr/>
        </p:nvGrpSpPr>
        <p:grpSpPr>
          <a:xfrm>
            <a:off x="635000" y="3556000"/>
            <a:ext cx="3060700" cy="830997"/>
            <a:chOff x="635000" y="3556000"/>
            <a:chExt cx="3060700" cy="830997"/>
          </a:xfrm>
        </p:grpSpPr>
        <p:sp>
          <p:nvSpPr>
            <p:cNvPr id="183" name="TextBox 182">
              <a:extLst>
                <a:ext uri="{FF2B5EF4-FFF2-40B4-BE49-F238E27FC236}">
                  <a16:creationId xmlns:a16="http://schemas.microsoft.com/office/drawing/2014/main" id="{BFA112D4-542F-074B-A5A3-B5D63B615FB7}"/>
                </a:ext>
              </a:extLst>
            </p:cNvPr>
            <p:cNvSpPr txBox="1"/>
            <p:nvPr/>
          </p:nvSpPr>
          <p:spPr>
            <a:xfrm>
              <a:off x="1028700" y="3556000"/>
              <a:ext cx="266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display composed page</a:t>
              </a:r>
            </a:p>
          </p:txBody>
        </p:sp>
        <p:grpSp>
          <p:nvGrpSpPr>
            <p:cNvPr id="190" name="Group 189">
              <a:extLst>
                <a:ext uri="{FF2B5EF4-FFF2-40B4-BE49-F238E27FC236}">
                  <a16:creationId xmlns:a16="http://schemas.microsoft.com/office/drawing/2014/main" id="{77071AEA-F77B-F647-A058-71FC7F56BC9C}"/>
                </a:ext>
              </a:extLst>
            </p:cNvPr>
            <p:cNvGrpSpPr/>
            <p:nvPr/>
          </p:nvGrpSpPr>
          <p:grpSpPr>
            <a:xfrm>
              <a:off x="635000" y="3619500"/>
              <a:ext cx="314386" cy="369332"/>
              <a:chOff x="8953500" y="1841500"/>
              <a:chExt cx="314386" cy="369332"/>
            </a:xfrm>
          </p:grpSpPr>
          <p:sp>
            <p:nvSpPr>
              <p:cNvPr id="191" name="Oval 190">
                <a:extLst>
                  <a:ext uri="{FF2B5EF4-FFF2-40B4-BE49-F238E27FC236}">
                    <a16:creationId xmlns:a16="http://schemas.microsoft.com/office/drawing/2014/main" id="{DB3F81B8-82F8-EB45-A850-DEA61F4BA53B}"/>
                  </a:ext>
                </a:extLst>
              </p:cNvPr>
              <p:cNvSpPr/>
              <p:nvPr/>
            </p:nvSpPr>
            <p:spPr>
              <a:xfrm>
                <a:off x="8953500" y="1879600"/>
                <a:ext cx="304800" cy="292100"/>
              </a:xfrm>
              <a:prstGeom prst="ellipse">
                <a:avLst/>
              </a:prstGeom>
              <a:solidFill>
                <a:schemeClr val="bg1"/>
              </a:solidFill>
              <a:ln w="19050">
                <a:solidFill>
                  <a:srgbClr val="0A1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TextBox 191">
                <a:extLst>
                  <a:ext uri="{FF2B5EF4-FFF2-40B4-BE49-F238E27FC236}">
                    <a16:creationId xmlns:a16="http://schemas.microsoft.com/office/drawing/2014/main" id="{1791ABF8-1237-F049-99EC-B939206A2685}"/>
                  </a:ext>
                </a:extLst>
              </p:cNvPr>
              <p:cNvSpPr txBox="1"/>
              <p:nvPr/>
            </p:nvSpPr>
            <p:spPr>
              <a:xfrm>
                <a:off x="8966200" y="18415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grpSp>
      </p:grpSp>
      <p:sp>
        <p:nvSpPr>
          <p:cNvPr id="2" name="TextBox 1">
            <a:extLst>
              <a:ext uri="{FF2B5EF4-FFF2-40B4-BE49-F238E27FC236}">
                <a16:creationId xmlns:a16="http://schemas.microsoft.com/office/drawing/2014/main" id="{7209AAE3-E30A-EE0D-AC68-8D24A698F7F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14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1000"/>
                                        <p:tgtEl>
                                          <p:spTgt spid="13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up)">
                                      <p:cBhvr>
                                        <p:cTn id="11" dur="1000"/>
                                        <p:tgtEl>
                                          <p:spTgt spid="138"/>
                                        </p:tgtEl>
                                      </p:cBhvr>
                                    </p:animEffect>
                                  </p:childTnLst>
                                </p:cTn>
                              </p:par>
                              <p:par>
                                <p:cTn id="12" presetID="9" presetClass="entr" presetSubtype="0" fill="hold" nodeType="withEffect">
                                  <p:stCondLst>
                                    <p:cond delay="0"/>
                                  </p:stCondLst>
                                  <p:childTnLst>
                                    <p:set>
                                      <p:cBhvr>
                                        <p:cTn id="13" dur="1" fill="hold">
                                          <p:stCondLst>
                                            <p:cond delay="0"/>
                                          </p:stCondLst>
                                        </p:cTn>
                                        <p:tgtEl>
                                          <p:spTgt spid="193"/>
                                        </p:tgtEl>
                                        <p:attrNameLst>
                                          <p:attrName>style.visibility</p:attrName>
                                        </p:attrNameLst>
                                      </p:cBhvr>
                                      <p:to>
                                        <p:strVal val="visible"/>
                                      </p:to>
                                    </p:set>
                                    <p:animEffect transition="in" filter="dissolve">
                                      <p:cBhvr>
                                        <p:cTn id="14" dur="500"/>
                                        <p:tgtEl>
                                          <p:spTgt spid="193"/>
                                        </p:tgtEl>
                                      </p:cBhvr>
                                    </p:animEffect>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0222 -0.01019 L -0.00013 0.46018 " pathEditMode="relative" rAng="0" ptsTypes="AA">
                                      <p:cBhvr>
                                        <p:cTn id="17" dur="2000" fill="hold"/>
                                        <p:tgtEl>
                                          <p:spTgt spid="120"/>
                                        </p:tgtEl>
                                        <p:attrNameLst>
                                          <p:attrName>ppt_x</p:attrName>
                                          <p:attrName>ppt_y</p:attrName>
                                        </p:attrNameLst>
                                      </p:cBhvr>
                                      <p:rCtr x="104" y="23519"/>
                                    </p:animMotion>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dissolve">
                                      <p:cBhvr>
                                        <p:cTn id="22" dur="5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left)">
                                      <p:cBhvr>
                                        <p:cTn id="27" dur="500"/>
                                        <p:tgtEl>
                                          <p:spTgt spid="140"/>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wipe(right)">
                                      <p:cBhvr>
                                        <p:cTn id="31" dur="500"/>
                                        <p:tgtEl>
                                          <p:spTgt spid="160"/>
                                        </p:tgtEl>
                                      </p:cBhvr>
                                    </p:animEffect>
                                  </p:childTnLst>
                                </p:cTn>
                              </p:par>
                              <p:par>
                                <p:cTn id="32" presetID="9" presetClass="entr" presetSubtype="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dissolve">
                                      <p:cBhvr>
                                        <p:cTn id="34" dur="500"/>
                                        <p:tgtEl>
                                          <p:spTgt spid="194"/>
                                        </p:tgtEl>
                                      </p:cBhvr>
                                    </p:animEffec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0.00235 -0.00093 L -0.26146 0.00532 " pathEditMode="relative" rAng="0" ptsTypes="AA">
                                      <p:cBhvr>
                                        <p:cTn id="37" dur="2000" fill="hold"/>
                                        <p:tgtEl>
                                          <p:spTgt spid="121"/>
                                        </p:tgtEl>
                                        <p:attrNameLst>
                                          <p:attrName>ppt_x</p:attrName>
                                          <p:attrName>ppt_y</p:attrName>
                                        </p:attrNameLst>
                                      </p:cBhvr>
                                      <p:rCtr x="-13190" y="301"/>
                                    </p:animMotion>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dissolve">
                                      <p:cBhvr>
                                        <p:cTn id="42" dur="500"/>
                                        <p:tgtEl>
                                          <p:spTgt spid="1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dissolve">
                                      <p:cBhvr>
                                        <p:cTn id="47" dur="500"/>
                                        <p:tgtEl>
                                          <p:spTgt spid="167"/>
                                        </p:tgtEl>
                                      </p:cBhvr>
                                    </p:animEffect>
                                  </p:childTnLst>
                                </p:cTn>
                              </p:par>
                            </p:childTnLst>
                          </p:cTn>
                        </p:par>
                        <p:par>
                          <p:cTn id="48" fill="hold">
                            <p:stCondLst>
                              <p:cond delay="500"/>
                            </p:stCondLst>
                            <p:childTnLst>
                              <p:par>
                                <p:cTn id="49" presetID="0" presetClass="path" presetSubtype="0" accel="50000" decel="50000" fill="hold" nodeType="afterEffect">
                                  <p:stCondLst>
                                    <p:cond delay="0"/>
                                  </p:stCondLst>
                                  <p:childTnLst>
                                    <p:animMotion origin="layout" path="M -0.00052 -0.00371 L -0.22657 0.00185 " pathEditMode="relative" rAng="0" ptsTypes="AA">
                                      <p:cBhvr>
                                        <p:cTn id="50" dur="2000" fill="hold"/>
                                        <p:tgtEl>
                                          <p:spTgt spid="167"/>
                                        </p:tgtEl>
                                        <p:attrNameLst>
                                          <p:attrName>ppt_x</p:attrName>
                                          <p:attrName>ppt_y</p:attrName>
                                        </p:attrNameLst>
                                      </p:cBhvr>
                                      <p:rCtr x="-11302" y="278"/>
                                    </p:animMotion>
                                  </p:childTnLst>
                                </p:cTn>
                              </p:par>
                              <p:par>
                                <p:cTn id="51" presetID="9" presetClass="exit" presetSubtype="0" fill="hold" nodeType="withEffect">
                                  <p:stCondLst>
                                    <p:cond delay="0"/>
                                  </p:stCondLst>
                                  <p:childTnLst>
                                    <p:animEffect transition="out" filter="dissolve">
                                      <p:cBhvr>
                                        <p:cTn id="52" dur="500"/>
                                        <p:tgtEl>
                                          <p:spTgt spid="120"/>
                                        </p:tgtEl>
                                      </p:cBhvr>
                                    </p:animEffect>
                                    <p:set>
                                      <p:cBhvr>
                                        <p:cTn id="53" dur="1" fill="hold">
                                          <p:stCondLst>
                                            <p:cond delay="499"/>
                                          </p:stCondLst>
                                        </p:cTn>
                                        <p:tgtEl>
                                          <p:spTgt spid="120"/>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21"/>
                                        </p:tgtEl>
                                      </p:cBhvr>
                                    </p:animEffect>
                                    <p:set>
                                      <p:cBhvr>
                                        <p:cTn id="56" dur="1" fill="hold">
                                          <p:stCondLst>
                                            <p:cond delay="499"/>
                                          </p:stCondLst>
                                        </p:cTn>
                                        <p:tgtEl>
                                          <p:spTgt spid="121"/>
                                        </p:tgtEl>
                                        <p:attrNameLst>
                                          <p:attrName>style.visibility</p:attrName>
                                        </p:attrNameLst>
                                      </p:cBhvr>
                                      <p:to>
                                        <p:strVal val="hidden"/>
                                      </p:to>
                                    </p:set>
                                  </p:childTnLst>
                                </p:cTn>
                              </p:par>
                            </p:childTnLst>
                          </p:cTn>
                        </p:par>
                        <p:par>
                          <p:cTn id="57" fill="hold">
                            <p:stCondLst>
                              <p:cond delay="2500"/>
                            </p:stCondLst>
                            <p:childTnLst>
                              <p:par>
                                <p:cTn id="58" presetID="9" presetClass="entr" presetSubtype="0" fill="hold" grpId="0" nodeType="afterEffect">
                                  <p:stCondLst>
                                    <p:cond delay="0"/>
                                  </p:stCondLst>
                                  <p:childTnLst>
                                    <p:set>
                                      <p:cBhvr>
                                        <p:cTn id="59" dur="1" fill="hold">
                                          <p:stCondLst>
                                            <p:cond delay="0"/>
                                          </p:stCondLst>
                                        </p:cTn>
                                        <p:tgtEl>
                                          <p:spTgt spid="168"/>
                                        </p:tgtEl>
                                        <p:attrNameLst>
                                          <p:attrName>style.visibility</p:attrName>
                                        </p:attrNameLst>
                                      </p:cBhvr>
                                      <p:to>
                                        <p:strVal val="visible"/>
                                      </p:to>
                                    </p:set>
                                    <p:animEffect transition="in" filter="dissolve">
                                      <p:cBhvr>
                                        <p:cTn id="60" dur="500"/>
                                        <p:tgtEl>
                                          <p:spTgt spid="168"/>
                                        </p:tgtEl>
                                      </p:cBhvr>
                                    </p:animEffect>
                                  </p:childTnLst>
                                </p:cTn>
                              </p:par>
                              <p:par>
                                <p:cTn id="61" presetID="9" presetClass="entr" presetSubtype="0" fill="hold" nodeType="withEffect">
                                  <p:stCondLst>
                                    <p:cond delay="0"/>
                                  </p:stCondLst>
                                  <p:childTnLst>
                                    <p:set>
                                      <p:cBhvr>
                                        <p:cTn id="62" dur="1" fill="hold">
                                          <p:stCondLst>
                                            <p:cond delay="0"/>
                                          </p:stCondLst>
                                        </p:cTn>
                                        <p:tgtEl>
                                          <p:spTgt spid="195"/>
                                        </p:tgtEl>
                                        <p:attrNameLst>
                                          <p:attrName>style.visibility</p:attrName>
                                        </p:attrNameLst>
                                      </p:cBhvr>
                                      <p:to>
                                        <p:strVal val="visible"/>
                                      </p:to>
                                    </p:set>
                                    <p:animEffect transition="in" filter="dissolve">
                                      <p:cBhvr>
                                        <p:cTn id="63"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D712CB78-C706-8D45-92DD-C33079FB1C49}"/>
              </a:ext>
            </a:extLst>
          </p:cNvPr>
          <p:cNvGrpSpPr/>
          <p:nvPr/>
        </p:nvGrpSpPr>
        <p:grpSpPr>
          <a:xfrm>
            <a:off x="6946900" y="1524000"/>
            <a:ext cx="711200" cy="1016000"/>
            <a:chOff x="1282700" y="2006600"/>
            <a:chExt cx="2603500" cy="3263900"/>
          </a:xfrm>
        </p:grpSpPr>
        <p:sp>
          <p:nvSpPr>
            <p:cNvPr id="145" name="Rounded Rectangle 144">
              <a:extLst>
                <a:ext uri="{FF2B5EF4-FFF2-40B4-BE49-F238E27FC236}">
                  <a16:creationId xmlns:a16="http://schemas.microsoft.com/office/drawing/2014/main" id="{540E5D60-2630-5C4F-93AA-181EF66F4A05}"/>
                </a:ext>
              </a:extLst>
            </p:cNvPr>
            <p:cNvSpPr/>
            <p:nvPr/>
          </p:nvSpPr>
          <p:spPr>
            <a:xfrm>
              <a:off x="1282700" y="2755900"/>
              <a:ext cx="2603500" cy="25146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ounded Rectangle 145">
              <a:extLst>
                <a:ext uri="{FF2B5EF4-FFF2-40B4-BE49-F238E27FC236}">
                  <a16:creationId xmlns:a16="http://schemas.microsoft.com/office/drawing/2014/main" id="{1B6C9F51-012D-6C41-86DD-D8573774FC76}"/>
                </a:ext>
              </a:extLst>
            </p:cNvPr>
            <p:cNvSpPr/>
            <p:nvPr/>
          </p:nvSpPr>
          <p:spPr>
            <a:xfrm>
              <a:off x="1727200" y="2552700"/>
              <a:ext cx="1765300" cy="17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ounded Rectangle 146">
              <a:extLst>
                <a:ext uri="{FF2B5EF4-FFF2-40B4-BE49-F238E27FC236}">
                  <a16:creationId xmlns:a16="http://schemas.microsoft.com/office/drawing/2014/main" id="{B551C884-0D90-F941-AF6F-06DF5399CBEF}"/>
                </a:ext>
              </a:extLst>
            </p:cNvPr>
            <p:cNvSpPr/>
            <p:nvPr/>
          </p:nvSpPr>
          <p:spPr>
            <a:xfrm>
              <a:off x="1524000" y="2006600"/>
              <a:ext cx="2209800" cy="5207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02FDD130-6C4C-694D-BE73-6370065D7337}"/>
              </a:ext>
            </a:extLst>
          </p:cNvPr>
          <p:cNvGrpSpPr/>
          <p:nvPr/>
        </p:nvGrpSpPr>
        <p:grpSpPr>
          <a:xfrm>
            <a:off x="4622800" y="5626100"/>
            <a:ext cx="711200" cy="1016000"/>
            <a:chOff x="1282700" y="2006600"/>
            <a:chExt cx="2603500" cy="3263900"/>
          </a:xfrm>
        </p:grpSpPr>
        <p:sp>
          <p:nvSpPr>
            <p:cNvPr id="5" name="Rounded Rectangle 4">
              <a:extLst>
                <a:ext uri="{FF2B5EF4-FFF2-40B4-BE49-F238E27FC236}">
                  <a16:creationId xmlns:a16="http://schemas.microsoft.com/office/drawing/2014/main" id="{7EB869C5-DCEC-4743-B371-441AE269CD39}"/>
                </a:ext>
              </a:extLst>
            </p:cNvPr>
            <p:cNvSpPr/>
            <p:nvPr/>
          </p:nvSpPr>
          <p:spPr>
            <a:xfrm>
              <a:off x="1282700" y="2755900"/>
              <a:ext cx="2603500" cy="25146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Rounded Rectangle 134">
              <a:extLst>
                <a:ext uri="{FF2B5EF4-FFF2-40B4-BE49-F238E27FC236}">
                  <a16:creationId xmlns:a16="http://schemas.microsoft.com/office/drawing/2014/main" id="{78526DC0-9AD9-8E49-B598-BE6ECB1A3ADD}"/>
                </a:ext>
              </a:extLst>
            </p:cNvPr>
            <p:cNvSpPr/>
            <p:nvPr/>
          </p:nvSpPr>
          <p:spPr>
            <a:xfrm>
              <a:off x="1727200" y="2552700"/>
              <a:ext cx="1765300" cy="17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ounded Rectangle 138">
              <a:extLst>
                <a:ext uri="{FF2B5EF4-FFF2-40B4-BE49-F238E27FC236}">
                  <a16:creationId xmlns:a16="http://schemas.microsoft.com/office/drawing/2014/main" id="{CC925A7C-C818-5C45-B6D1-0A032D437672}"/>
                </a:ext>
              </a:extLst>
            </p:cNvPr>
            <p:cNvSpPr/>
            <p:nvPr/>
          </p:nvSpPr>
          <p:spPr>
            <a:xfrm>
              <a:off x="1524000" y="2006600"/>
              <a:ext cx="2209800" cy="5207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57">
            <a:extLst>
              <a:ext uri="{FF2B5EF4-FFF2-40B4-BE49-F238E27FC236}">
                <a16:creationId xmlns:a16="http://schemas.microsoft.com/office/drawing/2014/main" id="{C28FCCAF-E5F2-4945-8BC3-5A0D78DCA4B7}"/>
              </a:ext>
            </a:extLst>
          </p:cNvPr>
          <p:cNvGrpSpPr>
            <a:grpSpLocks/>
          </p:cNvGrpSpPr>
          <p:nvPr/>
        </p:nvGrpSpPr>
        <p:grpSpPr bwMode="auto">
          <a:xfrm>
            <a:off x="4421414" y="1364343"/>
            <a:ext cx="519313" cy="1096646"/>
            <a:chOff x="4140" y="429"/>
            <a:chExt cx="1425" cy="2396"/>
          </a:xfrm>
        </p:grpSpPr>
        <p:sp>
          <p:nvSpPr>
            <p:cNvPr id="14" name="Freeform 58">
              <a:extLst>
                <a:ext uri="{FF2B5EF4-FFF2-40B4-BE49-F238E27FC236}">
                  <a16:creationId xmlns:a16="http://schemas.microsoft.com/office/drawing/2014/main" id="{3E0ABDD2-372E-3E4A-B89E-371FFA05F26D}"/>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59">
              <a:extLst>
                <a:ext uri="{FF2B5EF4-FFF2-40B4-BE49-F238E27FC236}">
                  <a16:creationId xmlns:a16="http://schemas.microsoft.com/office/drawing/2014/main" id="{E0E6AB63-2D8D-FD4A-8D08-0DCE29453826}"/>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 name="Freeform 60">
              <a:extLst>
                <a:ext uri="{FF2B5EF4-FFF2-40B4-BE49-F238E27FC236}">
                  <a16:creationId xmlns:a16="http://schemas.microsoft.com/office/drawing/2014/main" id="{F2DF5CCD-3A3D-8946-BB0F-B72F144D1304}"/>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Freeform 61">
              <a:extLst>
                <a:ext uri="{FF2B5EF4-FFF2-40B4-BE49-F238E27FC236}">
                  <a16:creationId xmlns:a16="http://schemas.microsoft.com/office/drawing/2014/main" id="{F4AF3F5F-1964-934E-A22C-CAAAC82B89FD}"/>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Rectangle 62">
              <a:extLst>
                <a:ext uri="{FF2B5EF4-FFF2-40B4-BE49-F238E27FC236}">
                  <a16:creationId xmlns:a16="http://schemas.microsoft.com/office/drawing/2014/main" id="{60DC56E6-B22B-2D4A-A532-797BE2BECEC2}"/>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19" name="Group 63">
              <a:extLst>
                <a:ext uri="{FF2B5EF4-FFF2-40B4-BE49-F238E27FC236}">
                  <a16:creationId xmlns:a16="http://schemas.microsoft.com/office/drawing/2014/main" id="{3F3ABA47-6EE0-1142-9310-EFA5245E70DB}"/>
                </a:ext>
              </a:extLst>
            </p:cNvPr>
            <p:cNvGrpSpPr>
              <a:grpSpLocks/>
            </p:cNvGrpSpPr>
            <p:nvPr/>
          </p:nvGrpSpPr>
          <p:grpSpPr bwMode="auto">
            <a:xfrm>
              <a:off x="4749" y="668"/>
              <a:ext cx="581" cy="145"/>
              <a:chOff x="614" y="2568"/>
              <a:chExt cx="725" cy="139"/>
            </a:xfrm>
          </p:grpSpPr>
          <p:sp>
            <p:nvSpPr>
              <p:cNvPr id="45" name="AutoShape 64">
                <a:extLst>
                  <a:ext uri="{FF2B5EF4-FFF2-40B4-BE49-F238E27FC236}">
                    <a16:creationId xmlns:a16="http://schemas.microsoft.com/office/drawing/2014/main" id="{3EFA4FBC-2313-4A44-9498-E5B0E1F1CB5C}"/>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6" name="AutoShape 65">
                <a:extLst>
                  <a:ext uri="{FF2B5EF4-FFF2-40B4-BE49-F238E27FC236}">
                    <a16:creationId xmlns:a16="http://schemas.microsoft.com/office/drawing/2014/main" id="{53A490A2-F773-064D-9E4E-79006A985BFD}"/>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1" name="Rectangle 66">
              <a:extLst>
                <a:ext uri="{FF2B5EF4-FFF2-40B4-BE49-F238E27FC236}">
                  <a16:creationId xmlns:a16="http://schemas.microsoft.com/office/drawing/2014/main" id="{9B1FF5E8-D30B-2443-8F1C-49E8171DBBA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2" name="Group 67">
              <a:extLst>
                <a:ext uri="{FF2B5EF4-FFF2-40B4-BE49-F238E27FC236}">
                  <a16:creationId xmlns:a16="http://schemas.microsoft.com/office/drawing/2014/main" id="{647CD9E2-B875-D040-B501-259F20276FEE}"/>
                </a:ext>
              </a:extLst>
            </p:cNvPr>
            <p:cNvGrpSpPr>
              <a:grpSpLocks/>
            </p:cNvGrpSpPr>
            <p:nvPr/>
          </p:nvGrpSpPr>
          <p:grpSpPr bwMode="auto">
            <a:xfrm>
              <a:off x="4747" y="994"/>
              <a:ext cx="581" cy="134"/>
              <a:chOff x="614" y="2568"/>
              <a:chExt cx="725" cy="139"/>
            </a:xfrm>
          </p:grpSpPr>
          <p:sp>
            <p:nvSpPr>
              <p:cNvPr id="43" name="AutoShape 68">
                <a:extLst>
                  <a:ext uri="{FF2B5EF4-FFF2-40B4-BE49-F238E27FC236}">
                    <a16:creationId xmlns:a16="http://schemas.microsoft.com/office/drawing/2014/main" id="{8B40E7A0-7F87-CB42-91AF-8495B15D1FEF}"/>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4" name="AutoShape 69">
                <a:extLst>
                  <a:ext uri="{FF2B5EF4-FFF2-40B4-BE49-F238E27FC236}">
                    <a16:creationId xmlns:a16="http://schemas.microsoft.com/office/drawing/2014/main" id="{E1BA0D48-E378-0841-B21E-B216A3DEBC44}"/>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3" name="Rectangle 70">
              <a:extLst>
                <a:ext uri="{FF2B5EF4-FFF2-40B4-BE49-F238E27FC236}">
                  <a16:creationId xmlns:a16="http://schemas.microsoft.com/office/drawing/2014/main" id="{A8FEB5CD-1C02-994C-9CD3-7210669BAB9C}"/>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 name="Rectangle 71">
              <a:extLst>
                <a:ext uri="{FF2B5EF4-FFF2-40B4-BE49-F238E27FC236}">
                  <a16:creationId xmlns:a16="http://schemas.microsoft.com/office/drawing/2014/main" id="{3F0453AB-5611-FD40-B862-F64CDAA10D8F}"/>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5" name="Group 72">
              <a:extLst>
                <a:ext uri="{FF2B5EF4-FFF2-40B4-BE49-F238E27FC236}">
                  <a16:creationId xmlns:a16="http://schemas.microsoft.com/office/drawing/2014/main" id="{4E495B47-7D7F-AE48-BF68-5F048DC528DC}"/>
                </a:ext>
              </a:extLst>
            </p:cNvPr>
            <p:cNvGrpSpPr>
              <a:grpSpLocks/>
            </p:cNvGrpSpPr>
            <p:nvPr/>
          </p:nvGrpSpPr>
          <p:grpSpPr bwMode="auto">
            <a:xfrm>
              <a:off x="4735" y="1627"/>
              <a:ext cx="582" cy="151"/>
              <a:chOff x="614" y="2568"/>
              <a:chExt cx="725" cy="139"/>
            </a:xfrm>
          </p:grpSpPr>
          <p:sp>
            <p:nvSpPr>
              <p:cNvPr id="41" name="AutoShape 73">
                <a:extLst>
                  <a:ext uri="{FF2B5EF4-FFF2-40B4-BE49-F238E27FC236}">
                    <a16:creationId xmlns:a16="http://schemas.microsoft.com/office/drawing/2014/main" id="{52081D9E-64FD-9241-9EEA-BFC2848F38A4}"/>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2" name="AutoShape 74">
                <a:extLst>
                  <a:ext uri="{FF2B5EF4-FFF2-40B4-BE49-F238E27FC236}">
                    <a16:creationId xmlns:a16="http://schemas.microsoft.com/office/drawing/2014/main" id="{89B07DC2-8E24-B048-B84D-C525C9AA286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6" name="Freeform 75">
              <a:extLst>
                <a:ext uri="{FF2B5EF4-FFF2-40B4-BE49-F238E27FC236}">
                  <a16:creationId xmlns:a16="http://schemas.microsoft.com/office/drawing/2014/main" id="{00275AA5-20F4-4B40-8A7B-56C022B44C00}"/>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7" name="Group 76">
              <a:extLst>
                <a:ext uri="{FF2B5EF4-FFF2-40B4-BE49-F238E27FC236}">
                  <a16:creationId xmlns:a16="http://schemas.microsoft.com/office/drawing/2014/main" id="{E089CEBF-EE46-794F-82AC-9A6451034987}"/>
                </a:ext>
              </a:extLst>
            </p:cNvPr>
            <p:cNvGrpSpPr>
              <a:grpSpLocks/>
            </p:cNvGrpSpPr>
            <p:nvPr/>
          </p:nvGrpSpPr>
          <p:grpSpPr bwMode="auto">
            <a:xfrm>
              <a:off x="4739" y="1327"/>
              <a:ext cx="582" cy="139"/>
              <a:chOff x="614" y="2568"/>
              <a:chExt cx="725" cy="139"/>
            </a:xfrm>
          </p:grpSpPr>
          <p:sp>
            <p:nvSpPr>
              <p:cNvPr id="39" name="AutoShape 77">
                <a:extLst>
                  <a:ext uri="{FF2B5EF4-FFF2-40B4-BE49-F238E27FC236}">
                    <a16:creationId xmlns:a16="http://schemas.microsoft.com/office/drawing/2014/main" id="{4DB9DFE4-1869-F54F-9D86-B1C3308910DE}"/>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0" name="AutoShape 78">
                <a:extLst>
                  <a:ext uri="{FF2B5EF4-FFF2-40B4-BE49-F238E27FC236}">
                    <a16:creationId xmlns:a16="http://schemas.microsoft.com/office/drawing/2014/main" id="{1D4272DE-9783-504C-B24E-985066EBD4C9}"/>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28" name="Rectangle 79">
              <a:extLst>
                <a:ext uri="{FF2B5EF4-FFF2-40B4-BE49-F238E27FC236}">
                  <a16:creationId xmlns:a16="http://schemas.microsoft.com/office/drawing/2014/main" id="{5FE88211-5391-9B42-9155-73A19A273619}"/>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9" name="Freeform 80">
              <a:extLst>
                <a:ext uri="{FF2B5EF4-FFF2-40B4-BE49-F238E27FC236}">
                  <a16:creationId xmlns:a16="http://schemas.microsoft.com/office/drawing/2014/main" id="{05E256D3-88AF-EE40-9D8D-E6162627B75A}"/>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Freeform 81">
              <a:extLst>
                <a:ext uri="{FF2B5EF4-FFF2-40B4-BE49-F238E27FC236}">
                  <a16:creationId xmlns:a16="http://schemas.microsoft.com/office/drawing/2014/main" id="{2B1E13A7-1340-1449-8740-70AFA3DE6C85}"/>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1" name="Oval 82">
              <a:extLst>
                <a:ext uri="{FF2B5EF4-FFF2-40B4-BE49-F238E27FC236}">
                  <a16:creationId xmlns:a16="http://schemas.microsoft.com/office/drawing/2014/main" id="{DAC0CC86-045F-6F4E-9391-E07245D69893}"/>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 name="Freeform 83">
              <a:extLst>
                <a:ext uri="{FF2B5EF4-FFF2-40B4-BE49-F238E27FC236}">
                  <a16:creationId xmlns:a16="http://schemas.microsoft.com/office/drawing/2014/main" id="{A27EE01C-A7F3-EB4C-B539-16929E3E83A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AutoShape 84">
              <a:extLst>
                <a:ext uri="{FF2B5EF4-FFF2-40B4-BE49-F238E27FC236}">
                  <a16:creationId xmlns:a16="http://schemas.microsoft.com/office/drawing/2014/main" id="{881A1C8F-54F2-8948-B760-2762B01F479A}"/>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4" name="AutoShape 85">
              <a:extLst>
                <a:ext uri="{FF2B5EF4-FFF2-40B4-BE49-F238E27FC236}">
                  <a16:creationId xmlns:a16="http://schemas.microsoft.com/office/drawing/2014/main" id="{5AE8BE14-C3E6-D84F-A9AC-E4E0F707C933}"/>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5" name="Oval 86">
              <a:extLst>
                <a:ext uri="{FF2B5EF4-FFF2-40B4-BE49-F238E27FC236}">
                  <a16:creationId xmlns:a16="http://schemas.microsoft.com/office/drawing/2014/main" id="{FD11E9D2-4386-FF49-8E96-2E035F92F945}"/>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6" name="Oval 87">
              <a:extLst>
                <a:ext uri="{FF2B5EF4-FFF2-40B4-BE49-F238E27FC236}">
                  <a16:creationId xmlns:a16="http://schemas.microsoft.com/office/drawing/2014/main" id="{A698DF12-44DE-B34A-9F3A-FC02DEBBF9F1}"/>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7" name="Oval 88">
              <a:extLst>
                <a:ext uri="{FF2B5EF4-FFF2-40B4-BE49-F238E27FC236}">
                  <a16:creationId xmlns:a16="http://schemas.microsoft.com/office/drawing/2014/main" id="{C070DEEB-91AB-C142-9143-5974D8EB70A8}"/>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8" name="Rectangle 89">
              <a:extLst>
                <a:ext uri="{FF2B5EF4-FFF2-40B4-BE49-F238E27FC236}">
                  <a16:creationId xmlns:a16="http://schemas.microsoft.com/office/drawing/2014/main" id="{73990BF0-CEC8-384B-BF26-4A0885AAFAC7}"/>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pic>
        <p:nvPicPr>
          <p:cNvPr id="7" name="Picture 6">
            <a:extLst>
              <a:ext uri="{FF2B5EF4-FFF2-40B4-BE49-F238E27FC236}">
                <a16:creationId xmlns:a16="http://schemas.microsoft.com/office/drawing/2014/main" id="{AC613071-8BFC-5349-80C0-9020206375EE}"/>
              </a:ext>
            </a:extLst>
          </p:cNvPr>
          <p:cNvPicPr>
            <a:picLocks noChangeAspect="1"/>
          </p:cNvPicPr>
          <p:nvPr/>
        </p:nvPicPr>
        <p:blipFill>
          <a:blip r:embed="rId3"/>
          <a:stretch>
            <a:fillRect/>
          </a:stretch>
        </p:blipFill>
        <p:spPr>
          <a:xfrm>
            <a:off x="4987471" y="1230461"/>
            <a:ext cx="1797957" cy="1299560"/>
          </a:xfrm>
          <a:prstGeom prst="rect">
            <a:avLst/>
          </a:prstGeom>
        </p:spPr>
      </p:pic>
      <p:pic>
        <p:nvPicPr>
          <p:cNvPr id="9" name="Picture 8">
            <a:extLst>
              <a:ext uri="{FF2B5EF4-FFF2-40B4-BE49-F238E27FC236}">
                <a16:creationId xmlns:a16="http://schemas.microsoft.com/office/drawing/2014/main" id="{B1FB3A00-B2D9-7443-B666-0ABA7347B5CD}"/>
              </a:ext>
            </a:extLst>
          </p:cNvPr>
          <p:cNvPicPr>
            <a:picLocks noChangeAspect="1"/>
          </p:cNvPicPr>
          <p:nvPr/>
        </p:nvPicPr>
        <p:blipFill>
          <a:blip r:embed="rId4"/>
          <a:stretch>
            <a:fillRect/>
          </a:stretch>
        </p:blipFill>
        <p:spPr>
          <a:xfrm>
            <a:off x="8186057" y="4524829"/>
            <a:ext cx="1783443" cy="249682"/>
          </a:xfrm>
          <a:prstGeom prst="rect">
            <a:avLst/>
          </a:prstGeom>
        </p:spPr>
      </p:pic>
      <p:grpSp>
        <p:nvGrpSpPr>
          <p:cNvPr id="83" name="Group 57">
            <a:extLst>
              <a:ext uri="{FF2B5EF4-FFF2-40B4-BE49-F238E27FC236}">
                <a16:creationId xmlns:a16="http://schemas.microsoft.com/office/drawing/2014/main" id="{C5D7863B-AD69-FC47-BA2D-38FCE4992417}"/>
              </a:ext>
            </a:extLst>
          </p:cNvPr>
          <p:cNvGrpSpPr>
            <a:grpSpLocks/>
          </p:cNvGrpSpPr>
          <p:nvPr/>
        </p:nvGrpSpPr>
        <p:grpSpPr bwMode="auto">
          <a:xfrm>
            <a:off x="8178799" y="4820558"/>
            <a:ext cx="519313" cy="1096646"/>
            <a:chOff x="4140" y="429"/>
            <a:chExt cx="1425" cy="2396"/>
          </a:xfrm>
        </p:grpSpPr>
        <p:sp>
          <p:nvSpPr>
            <p:cNvPr id="84" name="Freeform 58">
              <a:extLst>
                <a:ext uri="{FF2B5EF4-FFF2-40B4-BE49-F238E27FC236}">
                  <a16:creationId xmlns:a16="http://schemas.microsoft.com/office/drawing/2014/main" id="{49D083FD-79A2-E74D-A776-974520EEA50C}"/>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5" name="Rectangle 59">
              <a:extLst>
                <a:ext uri="{FF2B5EF4-FFF2-40B4-BE49-F238E27FC236}">
                  <a16:creationId xmlns:a16="http://schemas.microsoft.com/office/drawing/2014/main" id="{C160A5F6-4243-0B4D-A694-687DE9C0BADD}"/>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 name="Freeform 60">
              <a:extLst>
                <a:ext uri="{FF2B5EF4-FFF2-40B4-BE49-F238E27FC236}">
                  <a16:creationId xmlns:a16="http://schemas.microsoft.com/office/drawing/2014/main" id="{DCE1287F-730A-864C-AD9E-9FB460287141}"/>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7" name="Freeform 61">
              <a:extLst>
                <a:ext uri="{FF2B5EF4-FFF2-40B4-BE49-F238E27FC236}">
                  <a16:creationId xmlns:a16="http://schemas.microsoft.com/office/drawing/2014/main" id="{1A9CE9AE-3F0C-CB4A-AFB4-667C998F6D05}"/>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Rectangle 62">
              <a:extLst>
                <a:ext uri="{FF2B5EF4-FFF2-40B4-BE49-F238E27FC236}">
                  <a16:creationId xmlns:a16="http://schemas.microsoft.com/office/drawing/2014/main" id="{01EB0058-0984-934E-8EBD-78F44D93B785}"/>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89" name="Group 63">
              <a:extLst>
                <a:ext uri="{FF2B5EF4-FFF2-40B4-BE49-F238E27FC236}">
                  <a16:creationId xmlns:a16="http://schemas.microsoft.com/office/drawing/2014/main" id="{6DEFB971-8A0D-D54B-BB2F-A5A52EC70DDD}"/>
                </a:ext>
              </a:extLst>
            </p:cNvPr>
            <p:cNvGrpSpPr>
              <a:grpSpLocks/>
            </p:cNvGrpSpPr>
            <p:nvPr/>
          </p:nvGrpSpPr>
          <p:grpSpPr bwMode="auto">
            <a:xfrm>
              <a:off x="4749" y="668"/>
              <a:ext cx="581" cy="145"/>
              <a:chOff x="614" y="2568"/>
              <a:chExt cx="725" cy="139"/>
            </a:xfrm>
          </p:grpSpPr>
          <p:sp>
            <p:nvSpPr>
              <p:cNvPr id="114" name="AutoShape 64">
                <a:extLst>
                  <a:ext uri="{FF2B5EF4-FFF2-40B4-BE49-F238E27FC236}">
                    <a16:creationId xmlns:a16="http://schemas.microsoft.com/office/drawing/2014/main" id="{CB3AB1FF-68E6-B747-BBE7-AB752061332D}"/>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 name="AutoShape 65">
                <a:extLst>
                  <a:ext uri="{FF2B5EF4-FFF2-40B4-BE49-F238E27FC236}">
                    <a16:creationId xmlns:a16="http://schemas.microsoft.com/office/drawing/2014/main" id="{E93F508C-CA28-204B-8B27-C54D968A705A}"/>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0" name="Rectangle 66">
              <a:extLst>
                <a:ext uri="{FF2B5EF4-FFF2-40B4-BE49-F238E27FC236}">
                  <a16:creationId xmlns:a16="http://schemas.microsoft.com/office/drawing/2014/main" id="{5B1AC563-B14E-A64A-B619-7D4BA238173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91" name="Group 67">
              <a:extLst>
                <a:ext uri="{FF2B5EF4-FFF2-40B4-BE49-F238E27FC236}">
                  <a16:creationId xmlns:a16="http://schemas.microsoft.com/office/drawing/2014/main" id="{48FCBC14-90E7-EB46-8ABD-7C73B7251493}"/>
                </a:ext>
              </a:extLst>
            </p:cNvPr>
            <p:cNvGrpSpPr>
              <a:grpSpLocks/>
            </p:cNvGrpSpPr>
            <p:nvPr/>
          </p:nvGrpSpPr>
          <p:grpSpPr bwMode="auto">
            <a:xfrm>
              <a:off x="4747" y="994"/>
              <a:ext cx="581" cy="134"/>
              <a:chOff x="614" y="2568"/>
              <a:chExt cx="725" cy="139"/>
            </a:xfrm>
          </p:grpSpPr>
          <p:sp>
            <p:nvSpPr>
              <p:cNvPr id="112" name="AutoShape 68">
                <a:extLst>
                  <a:ext uri="{FF2B5EF4-FFF2-40B4-BE49-F238E27FC236}">
                    <a16:creationId xmlns:a16="http://schemas.microsoft.com/office/drawing/2014/main" id="{A898FDCB-872C-6440-BCF5-39CC5BB4E22F}"/>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3" name="AutoShape 69">
                <a:extLst>
                  <a:ext uri="{FF2B5EF4-FFF2-40B4-BE49-F238E27FC236}">
                    <a16:creationId xmlns:a16="http://schemas.microsoft.com/office/drawing/2014/main" id="{146DD0F8-ADA8-4F48-B1C0-6C48443ABC84}"/>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2" name="Rectangle 70">
              <a:extLst>
                <a:ext uri="{FF2B5EF4-FFF2-40B4-BE49-F238E27FC236}">
                  <a16:creationId xmlns:a16="http://schemas.microsoft.com/office/drawing/2014/main" id="{AECADF08-F932-F64F-83DE-4FB9C1254041}"/>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 name="Rectangle 71">
              <a:extLst>
                <a:ext uri="{FF2B5EF4-FFF2-40B4-BE49-F238E27FC236}">
                  <a16:creationId xmlns:a16="http://schemas.microsoft.com/office/drawing/2014/main" id="{AAB7C3D1-8C2B-BE49-A8B9-C1F76FC88D66}"/>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94" name="Group 72">
              <a:extLst>
                <a:ext uri="{FF2B5EF4-FFF2-40B4-BE49-F238E27FC236}">
                  <a16:creationId xmlns:a16="http://schemas.microsoft.com/office/drawing/2014/main" id="{3DEC4CAB-1840-6D4B-83A5-245A38500CEA}"/>
                </a:ext>
              </a:extLst>
            </p:cNvPr>
            <p:cNvGrpSpPr>
              <a:grpSpLocks/>
            </p:cNvGrpSpPr>
            <p:nvPr/>
          </p:nvGrpSpPr>
          <p:grpSpPr bwMode="auto">
            <a:xfrm>
              <a:off x="4735" y="1627"/>
              <a:ext cx="582" cy="151"/>
              <a:chOff x="614" y="2568"/>
              <a:chExt cx="725" cy="139"/>
            </a:xfrm>
          </p:grpSpPr>
          <p:sp>
            <p:nvSpPr>
              <p:cNvPr id="110" name="AutoShape 73">
                <a:extLst>
                  <a:ext uri="{FF2B5EF4-FFF2-40B4-BE49-F238E27FC236}">
                    <a16:creationId xmlns:a16="http://schemas.microsoft.com/office/drawing/2014/main" id="{A0F018FE-D678-C348-92C8-C541D45EC142}"/>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1" name="AutoShape 74">
                <a:extLst>
                  <a:ext uri="{FF2B5EF4-FFF2-40B4-BE49-F238E27FC236}">
                    <a16:creationId xmlns:a16="http://schemas.microsoft.com/office/drawing/2014/main" id="{438A18AE-96B9-634D-B0C6-94D6136C1BF3}"/>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5" name="Freeform 75">
              <a:extLst>
                <a:ext uri="{FF2B5EF4-FFF2-40B4-BE49-F238E27FC236}">
                  <a16:creationId xmlns:a16="http://schemas.microsoft.com/office/drawing/2014/main" id="{D0CF0AA3-AC56-5B4A-AAB7-C4F4A10396F4}"/>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96" name="Group 76">
              <a:extLst>
                <a:ext uri="{FF2B5EF4-FFF2-40B4-BE49-F238E27FC236}">
                  <a16:creationId xmlns:a16="http://schemas.microsoft.com/office/drawing/2014/main" id="{2F69551B-EBA3-BF40-8C0D-28FC3540F9EA}"/>
                </a:ext>
              </a:extLst>
            </p:cNvPr>
            <p:cNvGrpSpPr>
              <a:grpSpLocks/>
            </p:cNvGrpSpPr>
            <p:nvPr/>
          </p:nvGrpSpPr>
          <p:grpSpPr bwMode="auto">
            <a:xfrm>
              <a:off x="4739" y="1327"/>
              <a:ext cx="582" cy="139"/>
              <a:chOff x="614" y="2568"/>
              <a:chExt cx="725" cy="139"/>
            </a:xfrm>
          </p:grpSpPr>
          <p:sp>
            <p:nvSpPr>
              <p:cNvPr id="108" name="AutoShape 77">
                <a:extLst>
                  <a:ext uri="{FF2B5EF4-FFF2-40B4-BE49-F238E27FC236}">
                    <a16:creationId xmlns:a16="http://schemas.microsoft.com/office/drawing/2014/main" id="{F24A03FE-CC74-2E4C-A1C8-914AEE73C263}"/>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9" name="AutoShape 78">
                <a:extLst>
                  <a:ext uri="{FF2B5EF4-FFF2-40B4-BE49-F238E27FC236}">
                    <a16:creationId xmlns:a16="http://schemas.microsoft.com/office/drawing/2014/main" id="{1A088830-47CE-554E-891D-383BDC7C106C}"/>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97" name="Rectangle 79">
              <a:extLst>
                <a:ext uri="{FF2B5EF4-FFF2-40B4-BE49-F238E27FC236}">
                  <a16:creationId xmlns:a16="http://schemas.microsoft.com/office/drawing/2014/main" id="{4B8B1DBC-053B-454B-AA6A-93DD7A17D908}"/>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8" name="Freeform 80">
              <a:extLst>
                <a:ext uri="{FF2B5EF4-FFF2-40B4-BE49-F238E27FC236}">
                  <a16:creationId xmlns:a16="http://schemas.microsoft.com/office/drawing/2014/main" id="{0C9C506E-2927-3944-A4CD-50E996AE2C65}"/>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Freeform 81">
              <a:extLst>
                <a:ext uri="{FF2B5EF4-FFF2-40B4-BE49-F238E27FC236}">
                  <a16:creationId xmlns:a16="http://schemas.microsoft.com/office/drawing/2014/main" id="{EB949747-1183-E946-A591-654096BEA6F8}"/>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0" name="Oval 82">
              <a:extLst>
                <a:ext uri="{FF2B5EF4-FFF2-40B4-BE49-F238E27FC236}">
                  <a16:creationId xmlns:a16="http://schemas.microsoft.com/office/drawing/2014/main" id="{568FECAB-8B6E-D148-BC17-44303ACE0E80}"/>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1" name="Freeform 83">
              <a:extLst>
                <a:ext uri="{FF2B5EF4-FFF2-40B4-BE49-F238E27FC236}">
                  <a16:creationId xmlns:a16="http://schemas.microsoft.com/office/drawing/2014/main" id="{638205AE-B922-264E-A776-6C571A51D027}"/>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AutoShape 84">
              <a:extLst>
                <a:ext uri="{FF2B5EF4-FFF2-40B4-BE49-F238E27FC236}">
                  <a16:creationId xmlns:a16="http://schemas.microsoft.com/office/drawing/2014/main" id="{68D17880-2BFD-AB45-8EE6-655F1EE28CEE}"/>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3" name="AutoShape 85">
              <a:extLst>
                <a:ext uri="{FF2B5EF4-FFF2-40B4-BE49-F238E27FC236}">
                  <a16:creationId xmlns:a16="http://schemas.microsoft.com/office/drawing/2014/main" id="{38FF6123-2AE5-0E4D-9C49-2AB92E459E5B}"/>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4" name="Oval 86">
              <a:extLst>
                <a:ext uri="{FF2B5EF4-FFF2-40B4-BE49-F238E27FC236}">
                  <a16:creationId xmlns:a16="http://schemas.microsoft.com/office/drawing/2014/main" id="{2620EC11-7D22-C94E-A6F0-0BB8CA9093E4}"/>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5" name="Oval 87">
              <a:extLst>
                <a:ext uri="{FF2B5EF4-FFF2-40B4-BE49-F238E27FC236}">
                  <a16:creationId xmlns:a16="http://schemas.microsoft.com/office/drawing/2014/main" id="{DB036E28-4F88-C54A-8239-CB50D9884904}"/>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6" name="Oval 88">
              <a:extLst>
                <a:ext uri="{FF2B5EF4-FFF2-40B4-BE49-F238E27FC236}">
                  <a16:creationId xmlns:a16="http://schemas.microsoft.com/office/drawing/2014/main" id="{B01647CB-6EC4-044F-915F-A65E26069E0E}"/>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7" name="Rectangle 89">
              <a:extLst>
                <a:ext uri="{FF2B5EF4-FFF2-40B4-BE49-F238E27FC236}">
                  <a16:creationId xmlns:a16="http://schemas.microsoft.com/office/drawing/2014/main" id="{45BA2A5E-EE30-C54D-8CAD-2B96D86B04A1}"/>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grpSp>
        <p:nvGrpSpPr>
          <p:cNvPr id="117" name="Group 116">
            <a:extLst>
              <a:ext uri="{FF2B5EF4-FFF2-40B4-BE49-F238E27FC236}">
                <a16:creationId xmlns:a16="http://schemas.microsoft.com/office/drawing/2014/main" id="{80AEB31E-EE76-584C-AA46-3C2461C3C346}"/>
              </a:ext>
            </a:extLst>
          </p:cNvPr>
          <p:cNvGrpSpPr/>
          <p:nvPr/>
        </p:nvGrpSpPr>
        <p:grpSpPr>
          <a:xfrm>
            <a:off x="3586046" y="4406221"/>
            <a:ext cx="1432267" cy="1301523"/>
            <a:chOff x="2718817" y="3255963"/>
            <a:chExt cx="1432267" cy="1301523"/>
          </a:xfrm>
        </p:grpSpPr>
        <p:grpSp>
          <p:nvGrpSpPr>
            <p:cNvPr id="47" name="Group 90">
              <a:extLst>
                <a:ext uri="{FF2B5EF4-FFF2-40B4-BE49-F238E27FC236}">
                  <a16:creationId xmlns:a16="http://schemas.microsoft.com/office/drawing/2014/main" id="{0E15E389-35EC-4248-8D1B-518B9EAA59B9}"/>
                </a:ext>
              </a:extLst>
            </p:cNvPr>
            <p:cNvGrpSpPr>
              <a:grpSpLocks/>
            </p:cNvGrpSpPr>
            <p:nvPr/>
          </p:nvGrpSpPr>
          <p:grpSpPr bwMode="auto">
            <a:xfrm>
              <a:off x="2718817" y="3255963"/>
              <a:ext cx="1432267" cy="1301523"/>
              <a:chOff x="-44" y="1473"/>
              <a:chExt cx="981" cy="1105"/>
            </a:xfrm>
          </p:grpSpPr>
          <p:pic>
            <p:nvPicPr>
              <p:cNvPr id="48" name="Picture 91" descr="desktop_computer_stylized_medium">
                <a:extLst>
                  <a:ext uri="{FF2B5EF4-FFF2-40B4-BE49-F238E27FC236}">
                    <a16:creationId xmlns:a16="http://schemas.microsoft.com/office/drawing/2014/main" id="{8461BC4D-1645-F749-AC4B-1926BA94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92">
                <a:extLst>
                  <a:ext uri="{FF2B5EF4-FFF2-40B4-BE49-F238E27FC236}">
                    <a16:creationId xmlns:a16="http://schemas.microsoft.com/office/drawing/2014/main" id="{ECE33066-562B-D24D-90DD-9F2C4CD1BA2F}"/>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16" name="Picture 115" descr="Icon&#10;&#10;Description automatically generated">
              <a:extLst>
                <a:ext uri="{FF2B5EF4-FFF2-40B4-BE49-F238E27FC236}">
                  <a16:creationId xmlns:a16="http://schemas.microsoft.com/office/drawing/2014/main" id="{34042089-BE33-B14C-9A59-7A6138E86181}"/>
                </a:ext>
              </a:extLst>
            </p:cNvPr>
            <p:cNvPicPr>
              <a:picLocks noChangeAspect="1"/>
            </p:cNvPicPr>
            <p:nvPr/>
          </p:nvPicPr>
          <p:blipFill>
            <a:blip r:embed="rId6"/>
            <a:stretch>
              <a:fillRect/>
            </a:stretch>
          </p:blipFill>
          <p:spPr>
            <a:xfrm>
              <a:off x="3251200" y="3436256"/>
              <a:ext cx="870857" cy="489857"/>
            </a:xfrm>
            <a:prstGeom prst="rect">
              <a:avLst/>
            </a:prstGeom>
          </p:spPr>
        </p:pic>
      </p:grpSp>
      <p:sp>
        <p:nvSpPr>
          <p:cNvPr id="118" name="TextBox 117">
            <a:extLst>
              <a:ext uri="{FF2B5EF4-FFF2-40B4-BE49-F238E27FC236}">
                <a16:creationId xmlns:a16="http://schemas.microsoft.com/office/drawing/2014/main" id="{9A847BB3-697B-8943-A0D3-E3C65DBA6F1C}"/>
              </a:ext>
            </a:extLst>
          </p:cNvPr>
          <p:cNvSpPr txBox="1"/>
          <p:nvPr/>
        </p:nvSpPr>
        <p:spPr>
          <a:xfrm>
            <a:off x="4352471" y="2398486"/>
            <a:ext cx="25726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nytimes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 (sports)</a:t>
            </a:r>
          </a:p>
        </p:txBody>
      </p:sp>
      <p:sp>
        <p:nvSpPr>
          <p:cNvPr id="119" name="TextBox 118">
            <a:extLst>
              <a:ext uri="{FF2B5EF4-FFF2-40B4-BE49-F238E27FC236}">
                <a16:creationId xmlns:a16="http://schemas.microsoft.com/office/drawing/2014/main" id="{58BE66CB-B4F9-CC49-A94F-C87C0E785DA3}"/>
              </a:ext>
            </a:extLst>
          </p:cNvPr>
          <p:cNvSpPr txBox="1"/>
          <p:nvPr/>
        </p:nvSpPr>
        <p:spPr>
          <a:xfrm>
            <a:off x="8095344" y="5878285"/>
            <a:ext cx="12279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a:t>
            </a:r>
          </a:p>
        </p:txBody>
      </p:sp>
      <p:sp>
        <p:nvSpPr>
          <p:cNvPr id="3" name="TextBox 2">
            <a:extLst>
              <a:ext uri="{FF2B5EF4-FFF2-40B4-BE49-F238E27FC236}">
                <a16:creationId xmlns:a16="http://schemas.microsoft.com/office/drawing/2014/main" id="{7420A0CD-DF92-1645-9CBB-C5971315F8AB}"/>
              </a:ext>
            </a:extLst>
          </p:cNvPr>
          <p:cNvSpPr txBox="1"/>
          <p:nvPr/>
        </p:nvSpPr>
        <p:spPr>
          <a:xfrm>
            <a:off x="6997700" y="1778000"/>
            <a:ext cx="20473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1634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sports, 2/15/22</a:t>
            </a:r>
          </a:p>
        </p:txBody>
      </p:sp>
      <p:grpSp>
        <p:nvGrpSpPr>
          <p:cNvPr id="148" name="Group 147">
            <a:extLst>
              <a:ext uri="{FF2B5EF4-FFF2-40B4-BE49-F238E27FC236}">
                <a16:creationId xmlns:a16="http://schemas.microsoft.com/office/drawing/2014/main" id="{BEDD1666-0DF1-1644-8B3C-E55E2557B728}"/>
              </a:ext>
            </a:extLst>
          </p:cNvPr>
          <p:cNvGrpSpPr/>
          <p:nvPr/>
        </p:nvGrpSpPr>
        <p:grpSpPr>
          <a:xfrm>
            <a:off x="9182100" y="4902200"/>
            <a:ext cx="711200" cy="1016000"/>
            <a:chOff x="1282700" y="2006600"/>
            <a:chExt cx="2603500" cy="3263900"/>
          </a:xfrm>
        </p:grpSpPr>
        <p:sp>
          <p:nvSpPr>
            <p:cNvPr id="149" name="Rounded Rectangle 148">
              <a:extLst>
                <a:ext uri="{FF2B5EF4-FFF2-40B4-BE49-F238E27FC236}">
                  <a16:creationId xmlns:a16="http://schemas.microsoft.com/office/drawing/2014/main" id="{D02791EC-9307-2A4B-9CC8-D2CCC50BC3C0}"/>
                </a:ext>
              </a:extLst>
            </p:cNvPr>
            <p:cNvSpPr/>
            <p:nvPr/>
          </p:nvSpPr>
          <p:spPr>
            <a:xfrm>
              <a:off x="1282700" y="2755900"/>
              <a:ext cx="2603500" cy="25146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Rounded Rectangle 149">
              <a:extLst>
                <a:ext uri="{FF2B5EF4-FFF2-40B4-BE49-F238E27FC236}">
                  <a16:creationId xmlns:a16="http://schemas.microsoft.com/office/drawing/2014/main" id="{1053ED46-9860-D146-B0AD-5B077993BB88}"/>
                </a:ext>
              </a:extLst>
            </p:cNvPr>
            <p:cNvSpPr/>
            <p:nvPr/>
          </p:nvSpPr>
          <p:spPr>
            <a:xfrm>
              <a:off x="1727200" y="2552700"/>
              <a:ext cx="1765300" cy="17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Rounded Rectangle 150">
              <a:extLst>
                <a:ext uri="{FF2B5EF4-FFF2-40B4-BE49-F238E27FC236}">
                  <a16:creationId xmlns:a16="http://schemas.microsoft.com/office/drawing/2014/main" id="{2D06E11F-99A7-5240-B75B-7DD5647AAD3D}"/>
                </a:ext>
              </a:extLst>
            </p:cNvPr>
            <p:cNvSpPr/>
            <p:nvPr/>
          </p:nvSpPr>
          <p:spPr>
            <a:xfrm>
              <a:off x="1524000" y="2006600"/>
              <a:ext cx="2209800" cy="5207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4" name="TextBox 133">
            <a:extLst>
              <a:ext uri="{FF2B5EF4-FFF2-40B4-BE49-F238E27FC236}">
                <a16:creationId xmlns:a16="http://schemas.microsoft.com/office/drawing/2014/main" id="{9DD11912-9F0C-4A48-865D-02E84CA7BE56}"/>
              </a:ext>
            </a:extLst>
          </p:cNvPr>
          <p:cNvSpPr txBox="1"/>
          <p:nvPr/>
        </p:nvSpPr>
        <p:spPr>
          <a:xfrm>
            <a:off x="4229100" y="5867400"/>
            <a:ext cx="15247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NY Times: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1634</a:t>
            </a: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3A0EC18F-F5A0-8D4C-B18A-FC1AADC91C63}"/>
              </a:ext>
            </a:extLst>
          </p:cNvPr>
          <p:cNvSpPr txBox="1"/>
          <p:nvPr/>
        </p:nvSpPr>
        <p:spPr>
          <a:xfrm>
            <a:off x="9226009" y="5181600"/>
            <a:ext cx="28648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7493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NY Times sports, 2/15/22</a:t>
            </a:r>
          </a:p>
        </p:txBody>
      </p:sp>
      <p:grpSp>
        <p:nvGrpSpPr>
          <p:cNvPr id="12" name="Group 11">
            <a:extLst>
              <a:ext uri="{FF2B5EF4-FFF2-40B4-BE49-F238E27FC236}">
                <a16:creationId xmlns:a16="http://schemas.microsoft.com/office/drawing/2014/main" id="{4B7804DB-C2BE-234C-BAF8-001A3C11A353}"/>
              </a:ext>
            </a:extLst>
          </p:cNvPr>
          <p:cNvGrpSpPr/>
          <p:nvPr/>
        </p:nvGrpSpPr>
        <p:grpSpPr>
          <a:xfrm>
            <a:off x="5029200" y="2971800"/>
            <a:ext cx="1866900" cy="1308100"/>
            <a:chOff x="5232400" y="2959100"/>
            <a:chExt cx="1866900" cy="1308100"/>
          </a:xfrm>
        </p:grpSpPr>
        <p:cxnSp>
          <p:nvCxnSpPr>
            <p:cNvPr id="130" name="Straight Arrow Connector 129">
              <a:extLst>
                <a:ext uri="{FF2B5EF4-FFF2-40B4-BE49-F238E27FC236}">
                  <a16:creationId xmlns:a16="http://schemas.microsoft.com/office/drawing/2014/main" id="{82E7E0D4-DC33-9248-A8C3-006080F0E21E}"/>
                </a:ext>
              </a:extLst>
            </p:cNvPr>
            <p:cNvCxnSpPr>
              <a:cxnSpLocks/>
            </p:cNvCxnSpPr>
            <p:nvPr/>
          </p:nvCxnSpPr>
          <p:spPr>
            <a:xfrm flipV="1">
              <a:off x="5321300" y="2959100"/>
              <a:ext cx="0" cy="1308100"/>
            </a:xfrm>
            <a:prstGeom prst="straightConnector1">
              <a:avLst/>
            </a:prstGeom>
            <a:ln w="25400">
              <a:solidFill>
                <a:srgbClr val="0E01A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7C61A80-CE02-B448-B5E3-EBFF6D673BFC}"/>
                </a:ext>
              </a:extLst>
            </p:cNvPr>
            <p:cNvGrpSpPr/>
            <p:nvPr/>
          </p:nvGrpSpPr>
          <p:grpSpPr>
            <a:xfrm>
              <a:off x="5232400" y="3289300"/>
              <a:ext cx="1866900" cy="763946"/>
              <a:chOff x="6464300" y="3225800"/>
              <a:chExt cx="1866900" cy="763946"/>
            </a:xfrm>
          </p:grpSpPr>
          <p:sp>
            <p:nvSpPr>
              <p:cNvPr id="136" name="TextBox 135">
                <a:extLst>
                  <a:ext uri="{FF2B5EF4-FFF2-40B4-BE49-F238E27FC236}">
                    <a16:creationId xmlns:a16="http://schemas.microsoft.com/office/drawing/2014/main" id="{37741EFF-00A6-6340-850A-7076A1D9EAD7}"/>
                  </a:ext>
                </a:extLst>
              </p:cNvPr>
              <p:cNvSpPr txBox="1"/>
              <p:nvPr/>
            </p:nvSpPr>
            <p:spPr>
              <a:xfrm>
                <a:off x="6540500" y="3225800"/>
                <a:ext cx="736600"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reply</a:t>
                </a:r>
              </a:p>
            </p:txBody>
          </p:sp>
          <p:sp>
            <p:nvSpPr>
              <p:cNvPr id="152" name="TextBox 151">
                <a:extLst>
                  <a:ext uri="{FF2B5EF4-FFF2-40B4-BE49-F238E27FC236}">
                    <a16:creationId xmlns:a16="http://schemas.microsoft.com/office/drawing/2014/main" id="{920ECA3E-DA6F-244F-AC0C-FD318708283A}"/>
                  </a:ext>
                </a:extLst>
              </p:cNvPr>
              <p:cNvSpPr txBox="1"/>
              <p:nvPr/>
            </p:nvSpPr>
            <p:spPr>
              <a:xfrm>
                <a:off x="6464300" y="3670300"/>
                <a:ext cx="1866900" cy="3194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Set cookie: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1634</a:t>
                </a:r>
              </a:p>
            </p:txBody>
          </p:sp>
        </p:grpSp>
      </p:grpSp>
      <p:grpSp>
        <p:nvGrpSpPr>
          <p:cNvPr id="20" name="Group 19">
            <a:extLst>
              <a:ext uri="{FF2B5EF4-FFF2-40B4-BE49-F238E27FC236}">
                <a16:creationId xmlns:a16="http://schemas.microsoft.com/office/drawing/2014/main" id="{800BBD88-33EF-3947-884A-6B491783249E}"/>
              </a:ext>
            </a:extLst>
          </p:cNvPr>
          <p:cNvGrpSpPr/>
          <p:nvPr/>
        </p:nvGrpSpPr>
        <p:grpSpPr>
          <a:xfrm>
            <a:off x="5829300" y="4457700"/>
            <a:ext cx="2565400" cy="826532"/>
            <a:chOff x="5829300" y="4457700"/>
            <a:chExt cx="2565400" cy="826532"/>
          </a:xfrm>
        </p:grpSpPr>
        <p:grpSp>
          <p:nvGrpSpPr>
            <p:cNvPr id="140" name="Group 139">
              <a:extLst>
                <a:ext uri="{FF2B5EF4-FFF2-40B4-BE49-F238E27FC236}">
                  <a16:creationId xmlns:a16="http://schemas.microsoft.com/office/drawing/2014/main" id="{ADB30830-E833-BB4F-BE11-9C6A3248D779}"/>
                </a:ext>
              </a:extLst>
            </p:cNvPr>
            <p:cNvGrpSpPr/>
            <p:nvPr/>
          </p:nvGrpSpPr>
          <p:grpSpPr>
            <a:xfrm>
              <a:off x="6261100" y="4914900"/>
              <a:ext cx="1854200" cy="369332"/>
              <a:chOff x="3721100" y="3429000"/>
              <a:chExt cx="1854200" cy="369332"/>
            </a:xfrm>
          </p:grpSpPr>
          <p:cxnSp>
            <p:nvCxnSpPr>
              <p:cNvPr id="142" name="Straight Arrow Connector 141">
                <a:extLst>
                  <a:ext uri="{FF2B5EF4-FFF2-40B4-BE49-F238E27FC236}">
                    <a16:creationId xmlns:a16="http://schemas.microsoft.com/office/drawing/2014/main" id="{01A36013-C952-FA40-9D4F-692A0CBA7E1F}"/>
                  </a:ext>
                </a:extLst>
              </p:cNvPr>
              <p:cNvCxnSpPr>
                <a:cxnSpLocks/>
              </p:cNvCxnSpPr>
              <p:nvPr/>
            </p:nvCxnSpPr>
            <p:spPr>
              <a:xfrm>
                <a:off x="3721100" y="3594100"/>
                <a:ext cx="1854200" cy="0"/>
              </a:xfrm>
              <a:prstGeom prst="straightConnector1">
                <a:avLst/>
              </a:prstGeom>
              <a:ln w="25400">
                <a:solidFill>
                  <a:srgbClr val="0E01A0"/>
                </a:solidFill>
                <a:tailEnd type="triangle"/>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2801E5BD-9906-834C-B644-A5667DC9D522}"/>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D410B9D7-F1BD-5040-9B26-0F638462A0F2}"/>
                  </a:ext>
                </a:extLst>
              </p:cNvPr>
              <p:cNvSpPr txBox="1"/>
              <p:nvPr/>
            </p:nvSpPr>
            <p:spPr>
              <a:xfrm>
                <a:off x="46863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grpSp>
          <p:nvGrpSpPr>
            <p:cNvPr id="153" name="Group 152">
              <a:extLst>
                <a:ext uri="{FF2B5EF4-FFF2-40B4-BE49-F238E27FC236}">
                  <a16:creationId xmlns:a16="http://schemas.microsoft.com/office/drawing/2014/main" id="{8CA521F4-EC55-8C40-BE52-D9669FC5CF74}"/>
                </a:ext>
              </a:extLst>
            </p:cNvPr>
            <p:cNvGrpSpPr/>
            <p:nvPr/>
          </p:nvGrpSpPr>
          <p:grpSpPr>
            <a:xfrm>
              <a:off x="5829300" y="4457700"/>
              <a:ext cx="2565400" cy="522848"/>
              <a:chOff x="6667500" y="3098800"/>
              <a:chExt cx="2565400" cy="522848"/>
            </a:xfrm>
          </p:grpSpPr>
          <p:sp>
            <p:nvSpPr>
              <p:cNvPr id="154" name="TextBox 153">
                <a:extLst>
                  <a:ext uri="{FF2B5EF4-FFF2-40B4-BE49-F238E27FC236}">
                    <a16:creationId xmlns:a16="http://schemas.microsoft.com/office/drawing/2014/main" id="{77BC8A21-6CB2-204F-A591-9C029E2F841E}"/>
                  </a:ext>
                </a:extLst>
              </p:cNvPr>
              <p:cNvSpPr txBox="1"/>
              <p:nvPr/>
            </p:nvSpPr>
            <p:spPr>
              <a:xfrm>
                <a:off x="6667500" y="3098800"/>
                <a:ext cx="1473200" cy="3194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GET</a:t>
                </a:r>
              </a:p>
            </p:txBody>
          </p:sp>
          <p:sp>
            <p:nvSpPr>
              <p:cNvPr id="158" name="TextBox 157">
                <a:extLst>
                  <a:ext uri="{FF2B5EF4-FFF2-40B4-BE49-F238E27FC236}">
                    <a16:creationId xmlns:a16="http://schemas.microsoft.com/office/drawing/2014/main" id="{3AD5EFFE-CDD2-424B-B7F3-2CE29BF214C0}"/>
                  </a:ext>
                </a:extLst>
              </p:cNvPr>
              <p:cNvSpPr txBox="1"/>
              <p:nvPr/>
            </p:nvSpPr>
            <p:spPr>
              <a:xfrm>
                <a:off x="6718300" y="3327400"/>
                <a:ext cx="2514600" cy="29424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Referrer: NY Times Sports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B98A3665-4E7C-D848-BE58-FE2952708C34}"/>
              </a:ext>
            </a:extLst>
          </p:cNvPr>
          <p:cNvGrpSpPr/>
          <p:nvPr/>
        </p:nvGrpSpPr>
        <p:grpSpPr>
          <a:xfrm>
            <a:off x="6032500" y="5308600"/>
            <a:ext cx="2641600" cy="840348"/>
            <a:chOff x="6032500" y="5308600"/>
            <a:chExt cx="2641600" cy="840348"/>
          </a:xfrm>
        </p:grpSpPr>
        <p:grpSp>
          <p:nvGrpSpPr>
            <p:cNvPr id="160" name="Group 159">
              <a:extLst>
                <a:ext uri="{FF2B5EF4-FFF2-40B4-BE49-F238E27FC236}">
                  <a16:creationId xmlns:a16="http://schemas.microsoft.com/office/drawing/2014/main" id="{C8901295-62DF-6B47-BB6C-F82BA23E955E}"/>
                </a:ext>
              </a:extLst>
            </p:cNvPr>
            <p:cNvGrpSpPr/>
            <p:nvPr/>
          </p:nvGrpSpPr>
          <p:grpSpPr>
            <a:xfrm>
              <a:off x="6273800" y="5308600"/>
              <a:ext cx="1841500" cy="369332"/>
              <a:chOff x="3721100" y="3429000"/>
              <a:chExt cx="1841500" cy="369332"/>
            </a:xfrm>
          </p:grpSpPr>
          <p:cxnSp>
            <p:nvCxnSpPr>
              <p:cNvPr id="161" name="Straight Arrow Connector 160">
                <a:extLst>
                  <a:ext uri="{FF2B5EF4-FFF2-40B4-BE49-F238E27FC236}">
                    <a16:creationId xmlns:a16="http://schemas.microsoft.com/office/drawing/2014/main" id="{C9B3296C-FBC4-B741-B89E-EB3174633A85}"/>
                  </a:ext>
                </a:extLst>
              </p:cNvPr>
              <p:cNvCxnSpPr>
                <a:cxnSpLocks/>
              </p:cNvCxnSpPr>
              <p:nvPr/>
            </p:nvCxnSpPr>
            <p:spPr>
              <a:xfrm>
                <a:off x="3721100" y="3594100"/>
                <a:ext cx="1841500" cy="0"/>
              </a:xfrm>
              <a:prstGeom prst="straightConnector1">
                <a:avLst/>
              </a:prstGeom>
              <a:ln w="25400">
                <a:solidFill>
                  <a:srgbClr val="0E01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D10E41D9-5E75-A74B-AAF9-EDC9051B91C4}"/>
                  </a:ext>
                </a:extLst>
              </p:cNvPr>
              <p:cNvSpPr/>
              <p:nvPr/>
            </p:nvSpPr>
            <p:spPr>
              <a:xfrm>
                <a:off x="4673600" y="3441700"/>
                <a:ext cx="342900" cy="342900"/>
              </a:xfrm>
              <a:prstGeom prst="ellipse">
                <a:avLst/>
              </a:prstGeom>
              <a:solidFill>
                <a:schemeClr val="bg1"/>
              </a:solidFill>
              <a:ln w="19050">
                <a:solidFill>
                  <a:srgbClr val="0E0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9DFFDE29-91FB-A844-BDB5-7CB514C1EC71}"/>
                  </a:ext>
                </a:extLst>
              </p:cNvPr>
              <p:cNvSpPr txBox="1"/>
              <p:nvPr/>
            </p:nvSpPr>
            <p:spPr>
              <a:xfrm>
                <a:off x="4686300" y="3429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grpSp>
          <p:nvGrpSpPr>
            <p:cNvPr id="159" name="Group 158">
              <a:extLst>
                <a:ext uri="{FF2B5EF4-FFF2-40B4-BE49-F238E27FC236}">
                  <a16:creationId xmlns:a16="http://schemas.microsoft.com/office/drawing/2014/main" id="{22DEA1DD-5EEE-1C4E-A637-02C9F65CF6D5}"/>
                </a:ext>
              </a:extLst>
            </p:cNvPr>
            <p:cNvGrpSpPr/>
            <p:nvPr/>
          </p:nvGrpSpPr>
          <p:grpSpPr>
            <a:xfrm>
              <a:off x="6032500" y="5600700"/>
              <a:ext cx="2641600" cy="548248"/>
              <a:chOff x="6680200" y="3187700"/>
              <a:chExt cx="2641600" cy="548248"/>
            </a:xfrm>
          </p:grpSpPr>
          <p:sp>
            <p:nvSpPr>
              <p:cNvPr id="172" name="TextBox 171">
                <a:extLst>
                  <a:ext uri="{FF2B5EF4-FFF2-40B4-BE49-F238E27FC236}">
                    <a16:creationId xmlns:a16="http://schemas.microsoft.com/office/drawing/2014/main" id="{FE94D7BC-7D81-274A-9509-DEE4B740FB74}"/>
                  </a:ext>
                </a:extLst>
              </p:cNvPr>
              <p:cNvSpPr txBox="1"/>
              <p:nvPr/>
            </p:nvSpPr>
            <p:spPr>
              <a:xfrm>
                <a:off x="6680200" y="3187700"/>
                <a:ext cx="1473200" cy="3194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reply</a:t>
                </a:r>
              </a:p>
            </p:txBody>
          </p:sp>
          <p:sp>
            <p:nvSpPr>
              <p:cNvPr id="173" name="TextBox 172">
                <a:extLst>
                  <a:ext uri="{FF2B5EF4-FFF2-40B4-BE49-F238E27FC236}">
                    <a16:creationId xmlns:a16="http://schemas.microsoft.com/office/drawing/2014/main" id="{1EAA195E-8C8C-1845-9D1B-8381449D13DE}"/>
                  </a:ext>
                </a:extLst>
              </p:cNvPr>
              <p:cNvSpPr txBox="1"/>
              <p:nvPr/>
            </p:nvSpPr>
            <p:spPr>
              <a:xfrm>
                <a:off x="6807200" y="3441700"/>
                <a:ext cx="2514600" cy="29424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Set cookie: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7493</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grpSp>
        <p:nvGrpSpPr>
          <p:cNvPr id="51" name="Group 50">
            <a:extLst>
              <a:ext uri="{FF2B5EF4-FFF2-40B4-BE49-F238E27FC236}">
                <a16:creationId xmlns:a16="http://schemas.microsoft.com/office/drawing/2014/main" id="{04308279-3BAC-D944-AE86-6E42E65336C0}"/>
              </a:ext>
            </a:extLst>
          </p:cNvPr>
          <p:cNvGrpSpPr/>
          <p:nvPr/>
        </p:nvGrpSpPr>
        <p:grpSpPr>
          <a:xfrm>
            <a:off x="3771900" y="2946400"/>
            <a:ext cx="1473200" cy="1308100"/>
            <a:chOff x="3771900" y="2946400"/>
            <a:chExt cx="1473200" cy="1308100"/>
          </a:xfrm>
        </p:grpSpPr>
        <p:cxnSp>
          <p:nvCxnSpPr>
            <p:cNvPr id="123" name="Straight Arrow Connector 122">
              <a:extLst>
                <a:ext uri="{FF2B5EF4-FFF2-40B4-BE49-F238E27FC236}">
                  <a16:creationId xmlns:a16="http://schemas.microsoft.com/office/drawing/2014/main" id="{F60C25F5-95A8-704C-A0DD-192D2CCC9683}"/>
                </a:ext>
              </a:extLst>
            </p:cNvPr>
            <p:cNvCxnSpPr>
              <a:cxnSpLocks/>
            </p:cNvCxnSpPr>
            <p:nvPr/>
          </p:nvCxnSpPr>
          <p:spPr>
            <a:xfrm flipV="1">
              <a:off x="4851400" y="2946400"/>
              <a:ext cx="0" cy="1308100"/>
            </a:xfrm>
            <a:prstGeom prst="straightConnector1">
              <a:avLst/>
            </a:prstGeom>
            <a:ln w="25400">
              <a:solidFill>
                <a:srgbClr val="0E01A0"/>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68CF91E3-8CC2-014A-9E16-B2CE362C31BA}"/>
                </a:ext>
              </a:extLst>
            </p:cNvPr>
            <p:cNvSpPr txBox="1"/>
            <p:nvPr/>
          </p:nvSpPr>
          <p:spPr>
            <a:xfrm>
              <a:off x="3771900" y="3276600"/>
              <a:ext cx="1473200"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GET</a:t>
              </a:r>
            </a:p>
          </p:txBody>
        </p:sp>
      </p:grpSp>
      <p:sp>
        <p:nvSpPr>
          <p:cNvPr id="177" name="TextBox 176">
            <a:extLst>
              <a:ext uri="{FF2B5EF4-FFF2-40B4-BE49-F238E27FC236}">
                <a16:creationId xmlns:a16="http://schemas.microsoft.com/office/drawing/2014/main" id="{B147FEBB-BA88-3245-B4BC-E35B47ACD891}"/>
              </a:ext>
            </a:extLst>
          </p:cNvPr>
          <p:cNvSpPr txBox="1"/>
          <p:nvPr/>
        </p:nvSpPr>
        <p:spPr>
          <a:xfrm>
            <a:off x="4660900" y="6121400"/>
            <a:ext cx="1085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AdX: </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7493</a:t>
            </a:r>
            <a:endPar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4F53035E-3334-0D4F-B133-C4B1561EA164}"/>
              </a:ext>
            </a:extLst>
          </p:cNvPr>
          <p:cNvSpPr txBox="1"/>
          <p:nvPr/>
        </p:nvSpPr>
        <p:spPr>
          <a:xfrm>
            <a:off x="360491" y="261258"/>
            <a:ext cx="885300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E01A0"/>
                </a:solidFill>
                <a:effectLst/>
                <a:uLnTx/>
                <a:uFillTx/>
                <a:latin typeface="Calibri" panose="020F0502020204030204"/>
                <a:ea typeface="+mn-ea"/>
                <a:cs typeface="+mn-cs"/>
              </a:rPr>
              <a:t>Cookies: </a:t>
            </a:r>
            <a:r>
              <a:rPr kumimoji="0" lang="en-US" sz="3600" b="0" i="0" u="none" strike="noStrike" kern="1200" cap="none" spc="0" normalizeH="0" baseline="0" noProof="0" dirty="0">
                <a:ln>
                  <a:noFill/>
                </a:ln>
                <a:solidFill>
                  <a:srgbClr val="0E01A0"/>
                </a:solidFill>
                <a:effectLst/>
                <a:uLnTx/>
                <a:uFillTx/>
                <a:latin typeface="Calibri" panose="020F0502020204030204"/>
                <a:ea typeface="+mn-ea"/>
                <a:cs typeface="+mn-cs"/>
              </a:rPr>
              <a:t>tracking a user’s browsing behavior</a:t>
            </a:r>
          </a:p>
        </p:txBody>
      </p:sp>
      <p:grpSp>
        <p:nvGrpSpPr>
          <p:cNvPr id="52" name="Group 51">
            <a:extLst>
              <a:ext uri="{FF2B5EF4-FFF2-40B4-BE49-F238E27FC236}">
                <a16:creationId xmlns:a16="http://schemas.microsoft.com/office/drawing/2014/main" id="{0B59CE8A-0F27-A146-A4D1-2760DF031A50}"/>
              </a:ext>
            </a:extLst>
          </p:cNvPr>
          <p:cNvGrpSpPr/>
          <p:nvPr/>
        </p:nvGrpSpPr>
        <p:grpSpPr>
          <a:xfrm>
            <a:off x="5670332" y="2112579"/>
            <a:ext cx="5759667" cy="3920359"/>
            <a:chOff x="5670332" y="2112579"/>
            <a:chExt cx="5759667" cy="3920359"/>
          </a:xfrm>
        </p:grpSpPr>
        <p:sp>
          <p:nvSpPr>
            <p:cNvPr id="2" name="TextBox 1">
              <a:extLst>
                <a:ext uri="{FF2B5EF4-FFF2-40B4-BE49-F238E27FC236}">
                  <a16:creationId xmlns:a16="http://schemas.microsoft.com/office/drawing/2014/main" id="{9F9DB321-5A1F-8649-9D26-BF0186CA01CF}"/>
                </a:ext>
              </a:extLst>
            </p:cNvPr>
            <p:cNvSpPr txBox="1"/>
            <p:nvPr/>
          </p:nvSpPr>
          <p:spPr>
            <a:xfrm>
              <a:off x="8623738" y="2427890"/>
              <a:ext cx="280626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“first party” cookie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from website you chose to visit (provides base html file)</a:t>
              </a:r>
            </a:p>
          </p:txBody>
        </p:sp>
        <p:cxnSp>
          <p:nvCxnSpPr>
            <p:cNvPr id="11" name="Straight Connector 10">
              <a:extLst>
                <a:ext uri="{FF2B5EF4-FFF2-40B4-BE49-F238E27FC236}">
                  <a16:creationId xmlns:a16="http://schemas.microsoft.com/office/drawing/2014/main" id="{28F40397-9A27-6B43-8B1F-E2230399C658}"/>
                </a:ext>
              </a:extLst>
            </p:cNvPr>
            <p:cNvCxnSpPr/>
            <p:nvPr/>
          </p:nvCxnSpPr>
          <p:spPr>
            <a:xfrm flipH="1" flipV="1">
              <a:off x="7425559" y="2112579"/>
              <a:ext cx="1213944"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5E86D2A-2489-6B42-BA9F-B2D8B99656A4}"/>
                </a:ext>
              </a:extLst>
            </p:cNvPr>
            <p:cNvCxnSpPr>
              <a:cxnSpLocks/>
            </p:cNvCxnSpPr>
            <p:nvPr/>
          </p:nvCxnSpPr>
          <p:spPr>
            <a:xfrm flipH="1">
              <a:off x="5670332" y="2585545"/>
              <a:ext cx="2969171" cy="34473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5C3FE298-29AC-B44F-87D3-1F8763BA5D0F}"/>
              </a:ext>
            </a:extLst>
          </p:cNvPr>
          <p:cNvGrpSpPr/>
          <p:nvPr/>
        </p:nvGrpSpPr>
        <p:grpSpPr>
          <a:xfrm>
            <a:off x="814558" y="5481147"/>
            <a:ext cx="3877874" cy="1015663"/>
            <a:chOff x="9112474" y="3373822"/>
            <a:chExt cx="3877874" cy="1015663"/>
          </a:xfrm>
        </p:grpSpPr>
        <p:sp>
          <p:nvSpPr>
            <p:cNvPr id="126" name="TextBox 125">
              <a:extLst>
                <a:ext uri="{FF2B5EF4-FFF2-40B4-BE49-F238E27FC236}">
                  <a16:creationId xmlns:a16="http://schemas.microsoft.com/office/drawing/2014/main" id="{EE0A76CD-2A30-FB4B-86F4-85E1E4848582}"/>
                </a:ext>
              </a:extLst>
            </p:cNvPr>
            <p:cNvSpPr txBox="1"/>
            <p:nvPr/>
          </p:nvSpPr>
          <p:spPr>
            <a:xfrm>
              <a:off x="9112474" y="3373822"/>
              <a:ext cx="28062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“third party” cookie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from website you did </a:t>
              </a:r>
              <a:r>
                <a:rPr kumimoji="0" lang="en-US" sz="2000" b="0" i="1"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choose to visit</a:t>
              </a:r>
            </a:p>
          </p:txBody>
        </p:sp>
        <p:cxnSp>
          <p:nvCxnSpPr>
            <p:cNvPr id="127" name="Straight Connector 126">
              <a:extLst>
                <a:ext uri="{FF2B5EF4-FFF2-40B4-BE49-F238E27FC236}">
                  <a16:creationId xmlns:a16="http://schemas.microsoft.com/office/drawing/2014/main" id="{D41F550D-F42E-F949-B025-A8099E69051A}"/>
                </a:ext>
              </a:extLst>
            </p:cNvPr>
            <p:cNvCxnSpPr>
              <a:cxnSpLocks/>
            </p:cNvCxnSpPr>
            <p:nvPr/>
          </p:nvCxnSpPr>
          <p:spPr>
            <a:xfrm flipH="1">
              <a:off x="10804635" y="4198741"/>
              <a:ext cx="2185713" cy="106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09357865-ABDE-1611-7696-C69F9510175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3911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9" presetClass="exit" presetSubtype="0" fill="hold" nodeType="withEffect">
                                  <p:stCondLst>
                                    <p:cond delay="0"/>
                                  </p:stCondLst>
                                  <p:childTnLst>
                                    <p:animEffect transition="out" filter="dissolve">
                                      <p:cBhvr>
                                        <p:cTn id="19" dur="500"/>
                                        <p:tgtEl>
                                          <p:spTgt spid="51"/>
                                        </p:tgtEl>
                                      </p:cBhvr>
                                    </p:animEffect>
                                    <p:set>
                                      <p:cBhvr>
                                        <p:cTn id="20" dur="1" fill="hold">
                                          <p:stCondLst>
                                            <p:cond delay="499"/>
                                          </p:stCondLst>
                                        </p:cTn>
                                        <p:tgtEl>
                                          <p:spTgt spid="51"/>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dissolve">
                                      <p:cBhvr>
                                        <p:cTn id="24" dur="500"/>
                                        <p:tgtEl>
                                          <p:spTgt spid="13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dissolv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2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9" presetClass="exit" presetSubtype="0" fill="hold" nodeType="withEffect">
                                  <p:stCondLst>
                                    <p:cond delay="0"/>
                                  </p:stCondLst>
                                  <p:childTnLst>
                                    <p:animEffect transition="out" filter="dissolv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dissolve">
                                      <p:cBhvr>
                                        <p:cTn id="44" dur="500"/>
                                        <p:tgtEl>
                                          <p:spTgt spid="1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right)">
                                      <p:cBhvr>
                                        <p:cTn id="49" dur="500"/>
                                        <p:tgtEl>
                                          <p:spTgt spid="50"/>
                                        </p:tgtEl>
                                      </p:cBhvr>
                                    </p:animEffect>
                                  </p:childTnLst>
                                </p:cTn>
                              </p:par>
                              <p:par>
                                <p:cTn id="50" presetID="9" presetClass="exit" presetSubtype="0" fill="hold" nodeType="withEffect">
                                  <p:stCondLst>
                                    <p:cond delay="0"/>
                                  </p:stCondLst>
                                  <p:childTnLst>
                                    <p:animEffect transition="out" filter="dissolv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77"/>
                                        </p:tgtEl>
                                        <p:attrNameLst>
                                          <p:attrName>style.visibility</p:attrName>
                                        </p:attrNameLst>
                                      </p:cBhvr>
                                      <p:to>
                                        <p:strVal val="visible"/>
                                      </p:to>
                                    </p:set>
                                    <p:animEffect transition="in" filter="dissolve">
                                      <p:cBhvr>
                                        <p:cTn id="56" dur="500"/>
                                        <p:tgtEl>
                                          <p:spTgt spid="17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dissolve">
                                      <p:cBhvr>
                                        <p:cTn id="6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4" grpId="0"/>
      <p:bldP spid="122" grpId="0"/>
      <p:bldP spid="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051B04-ACBF-DB44-80A7-0D40AAB4EC53}"/>
              </a:ext>
            </a:extLst>
          </p:cNvPr>
          <p:cNvSpPr txBox="1"/>
          <p:nvPr/>
        </p:nvSpPr>
        <p:spPr>
          <a:xfrm>
            <a:off x="360491" y="261258"/>
            <a:ext cx="1079013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E01A0"/>
                </a:solidFill>
                <a:effectLst/>
                <a:uLnTx/>
                <a:uFillTx/>
                <a:latin typeface="Calibri" panose="020F0502020204030204"/>
                <a:ea typeface="+mn-ea"/>
                <a:cs typeface="+mn-cs"/>
              </a:rPr>
              <a:t>Cookies: </a:t>
            </a:r>
            <a:r>
              <a:rPr kumimoji="0" lang="en-US" sz="4400" b="0" i="0" u="none" strike="noStrike" kern="1200" cap="none" spc="0" normalizeH="0" baseline="0" noProof="0" dirty="0">
                <a:ln>
                  <a:noFill/>
                </a:ln>
                <a:solidFill>
                  <a:srgbClr val="0E01A0"/>
                </a:solidFill>
                <a:effectLst/>
                <a:uLnTx/>
                <a:uFillTx/>
                <a:latin typeface="Calibri" panose="020F0502020204030204"/>
                <a:ea typeface="+mn-ea"/>
                <a:cs typeface="+mn-cs"/>
              </a:rPr>
              <a:t>tracking a user’s browsing behavior</a:t>
            </a:r>
          </a:p>
        </p:txBody>
      </p:sp>
      <p:sp>
        <p:nvSpPr>
          <p:cNvPr id="11" name="Content Placeholder 10">
            <a:extLst>
              <a:ext uri="{FF2B5EF4-FFF2-40B4-BE49-F238E27FC236}">
                <a16:creationId xmlns:a16="http://schemas.microsoft.com/office/drawing/2014/main" id="{B44877E6-0E15-2840-BF4C-1558F629F02F}"/>
              </a:ext>
            </a:extLst>
          </p:cNvPr>
          <p:cNvSpPr>
            <a:spLocks noGrp="1"/>
          </p:cNvSpPr>
          <p:nvPr>
            <p:ph idx="1"/>
          </p:nvPr>
        </p:nvSpPr>
        <p:spPr>
          <a:xfrm>
            <a:off x="613541" y="1386556"/>
            <a:ext cx="10515600" cy="5071394"/>
          </a:xfrm>
        </p:spPr>
        <p:txBody>
          <a:bodyPr>
            <a:normAutofit lnSpcReduction="10000"/>
          </a:bodyPr>
          <a:lstStyle/>
          <a:p>
            <a:pPr marL="0" indent="0">
              <a:buNone/>
            </a:pPr>
            <a:r>
              <a:rPr lang="en-US" sz="3200" dirty="0"/>
              <a:t>Cookies can be used to: </a:t>
            </a:r>
          </a:p>
          <a:p>
            <a:pPr marL="463550" indent="-227013">
              <a:buClr>
                <a:srgbClr val="0A14A3"/>
              </a:buClr>
              <a:buFont typeface="Wingdings" pitchFamily="2" charset="2"/>
              <a:buChar char="§"/>
            </a:pPr>
            <a:r>
              <a:rPr lang="en-US" dirty="0"/>
              <a:t>track user behavior on a given website (</a:t>
            </a:r>
            <a:r>
              <a:rPr lang="en-US" dirty="0">
                <a:solidFill>
                  <a:srgbClr val="C00000"/>
                </a:solidFill>
              </a:rPr>
              <a:t>first party cookies</a:t>
            </a:r>
            <a:r>
              <a:rPr lang="en-US" dirty="0"/>
              <a:t>)</a:t>
            </a:r>
          </a:p>
          <a:p>
            <a:pPr marL="463550" indent="-227013">
              <a:buClr>
                <a:srgbClr val="0A14A3"/>
              </a:buClr>
              <a:buFont typeface="Wingdings" pitchFamily="2" charset="2"/>
              <a:buChar char="§"/>
            </a:pPr>
            <a:r>
              <a:rPr lang="en-US" dirty="0"/>
              <a:t>track user behavior across multiple websites (</a:t>
            </a:r>
            <a:r>
              <a:rPr lang="en-US" dirty="0">
                <a:solidFill>
                  <a:srgbClr val="C00000"/>
                </a:solidFill>
              </a:rPr>
              <a:t>third party cookies</a:t>
            </a:r>
            <a:r>
              <a:rPr lang="en-US" dirty="0"/>
              <a:t>) without user ever choosing to visit tracker site (!)</a:t>
            </a:r>
          </a:p>
          <a:p>
            <a:pPr marL="463550" indent="-227013">
              <a:buClr>
                <a:srgbClr val="0A14A3"/>
              </a:buClr>
              <a:buFont typeface="Wingdings" pitchFamily="2" charset="2"/>
              <a:buChar char="§"/>
            </a:pPr>
            <a:r>
              <a:rPr lang="en-US" dirty="0"/>
              <a:t>tracking may be </a:t>
            </a:r>
            <a:r>
              <a:rPr lang="en-US" i="1" dirty="0"/>
              <a:t>invisible</a:t>
            </a:r>
            <a:r>
              <a:rPr lang="en-US" dirty="0"/>
              <a:t> to user:</a:t>
            </a:r>
          </a:p>
          <a:p>
            <a:pPr marL="860425" lvl="1" indent="-168275">
              <a:buClr>
                <a:srgbClr val="0A14A3"/>
              </a:buClr>
            </a:pPr>
            <a:r>
              <a:rPr lang="en-US" dirty="0"/>
              <a:t>rather than displayed ad triggering HTTP GET to tracker, could be an invisible link</a:t>
            </a:r>
          </a:p>
          <a:p>
            <a:pPr marL="920750" lvl="1" indent="-227013">
              <a:buClr>
                <a:srgbClr val="0A14A3"/>
              </a:buClr>
              <a:buFont typeface="Wingdings" pitchFamily="2" charset="2"/>
              <a:buChar char="§"/>
            </a:pPr>
            <a:endParaRPr lang="en-US" dirty="0"/>
          </a:p>
          <a:p>
            <a:pPr marL="236537" indent="0">
              <a:buClr>
                <a:srgbClr val="0A14A3"/>
              </a:buClr>
              <a:buNone/>
            </a:pPr>
            <a:r>
              <a:rPr lang="en-US" dirty="0"/>
              <a:t>third party tracking via cookies:</a:t>
            </a:r>
          </a:p>
          <a:p>
            <a:pPr marL="692150" indent="-341313">
              <a:buClr>
                <a:srgbClr val="0A14A3"/>
              </a:buClr>
              <a:buFont typeface="Wingdings" pitchFamily="2" charset="2"/>
              <a:buChar char="§"/>
            </a:pPr>
            <a:r>
              <a:rPr lang="en-US" dirty="0"/>
              <a:t>disabled by default in Firefox, Safari browsers</a:t>
            </a:r>
          </a:p>
          <a:p>
            <a:pPr marL="692150" indent="-341313">
              <a:buClr>
                <a:srgbClr val="0A14A3"/>
              </a:buClr>
              <a:buFont typeface="Wingdings" pitchFamily="2" charset="2"/>
              <a:buChar char="§"/>
            </a:pPr>
            <a:r>
              <a:rPr lang="en-US" dirty="0"/>
              <a:t>to be disabled in Chrome browser in 2023</a:t>
            </a:r>
          </a:p>
        </p:txBody>
      </p:sp>
      <p:sp>
        <p:nvSpPr>
          <p:cNvPr id="2" name="TextBox 1">
            <a:extLst>
              <a:ext uri="{FF2B5EF4-FFF2-40B4-BE49-F238E27FC236}">
                <a16:creationId xmlns:a16="http://schemas.microsoft.com/office/drawing/2014/main" id="{1CD49729-3F07-D634-38F7-D416BAAE27E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1158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dissolve">
                                      <p:cBhvr>
                                        <p:cTn id="7" dur="500"/>
                                        <p:tgtEl>
                                          <p:spTgt spid="11">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7" end="7"/>
                                            </p:txEl>
                                          </p:spTgt>
                                        </p:tgtEl>
                                        <p:attrNameLst>
                                          <p:attrName>style.visibility</p:attrName>
                                        </p:attrNameLst>
                                      </p:cBhvr>
                                      <p:to>
                                        <p:strVal val="visible"/>
                                      </p:to>
                                    </p:set>
                                    <p:animEffect transition="in" filter="dissolve">
                                      <p:cBhvr>
                                        <p:cTn id="10" dur="500"/>
                                        <p:tgtEl>
                                          <p:spTgt spid="11">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animEffect transition="in" filter="dissolve">
                                      <p:cBhvr>
                                        <p:cTn id="1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051B04-ACBF-DB44-80A7-0D40AAB4EC53}"/>
              </a:ext>
            </a:extLst>
          </p:cNvPr>
          <p:cNvSpPr txBox="1"/>
          <p:nvPr/>
        </p:nvSpPr>
        <p:spPr>
          <a:xfrm>
            <a:off x="360491" y="261258"/>
            <a:ext cx="1028307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E01A0"/>
                </a:solidFill>
                <a:effectLst/>
                <a:uLnTx/>
                <a:uFillTx/>
                <a:latin typeface="Calibri" panose="020F0502020204030204"/>
                <a:ea typeface="+mn-ea"/>
                <a:cs typeface="+mn-cs"/>
              </a:rPr>
              <a:t> GDPR </a:t>
            </a:r>
            <a:r>
              <a:rPr kumimoji="0" lang="en-US" sz="2800" b="0" i="0" u="none" strike="noStrike" kern="1200" cap="none" spc="0" normalizeH="0" baseline="0" noProof="0" dirty="0">
                <a:ln>
                  <a:noFill/>
                </a:ln>
                <a:solidFill>
                  <a:srgbClr val="0E01A0"/>
                </a:solidFill>
                <a:effectLst/>
                <a:uLnTx/>
                <a:uFillTx/>
                <a:latin typeface="Calibri" panose="020F0502020204030204"/>
                <a:ea typeface="+mn-ea"/>
                <a:cs typeface="+mn-cs"/>
              </a:rPr>
              <a:t>(EU General Data Protection Regulation) </a:t>
            </a:r>
            <a:r>
              <a:rPr kumimoji="0" lang="en-US" sz="4400" b="0" i="0" u="none" strike="noStrike" kern="1200" cap="none" spc="0" normalizeH="0" baseline="0" noProof="0" dirty="0">
                <a:ln>
                  <a:noFill/>
                </a:ln>
                <a:solidFill>
                  <a:srgbClr val="0E01A0"/>
                </a:solidFill>
                <a:effectLst/>
                <a:uLnTx/>
                <a:uFillTx/>
                <a:latin typeface="Calibri" panose="020F0502020204030204"/>
                <a:ea typeface="+mn-ea"/>
                <a:cs typeface="+mn-cs"/>
              </a:rPr>
              <a:t>and cookies</a:t>
            </a:r>
            <a:endParaRPr kumimoji="0" lang="en-US" sz="3600" b="0" i="0" u="none" strike="noStrike" kern="1200" cap="none" spc="0" normalizeH="0" baseline="0" noProof="0" dirty="0">
              <a:ln>
                <a:noFill/>
              </a:ln>
              <a:solidFill>
                <a:srgbClr val="0E01A0"/>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44877E6-0E15-2840-BF4C-1558F629F02F}"/>
              </a:ext>
            </a:extLst>
          </p:cNvPr>
          <p:cNvSpPr>
            <a:spLocks noGrp="1"/>
          </p:cNvSpPr>
          <p:nvPr>
            <p:ph idx="1"/>
          </p:nvPr>
        </p:nvSpPr>
        <p:spPr>
          <a:xfrm>
            <a:off x="802727" y="1632893"/>
            <a:ext cx="5736021" cy="2911124"/>
          </a:xfrm>
        </p:spPr>
        <p:txBody>
          <a:bodyPr>
            <a:normAutofit/>
          </a:bodyPr>
          <a:lstStyle/>
          <a:p>
            <a:pPr marL="0" indent="0">
              <a:buNone/>
            </a:pPr>
            <a:r>
              <a:rPr lang="en-US" sz="2000" dirty="0"/>
              <a:t>“Natural persons may be associated with online identifiers […] such as internet protocol addresses, cookie identifiers or other identifiers […].</a:t>
            </a:r>
          </a:p>
          <a:p>
            <a:pPr marL="0" indent="0">
              <a:buNone/>
            </a:pPr>
            <a:r>
              <a:rPr lang="en-US" sz="2000" dirty="0"/>
              <a:t>This may leave traces which, in particular when combined with unique identifiers and other information received by the servers, may be used to create profiles of the natural persons and identify them.”</a:t>
            </a:r>
          </a:p>
          <a:p>
            <a:pPr marL="0" indent="0">
              <a:buNone/>
            </a:pPr>
            <a:endParaRPr lang="en-US" dirty="0"/>
          </a:p>
        </p:txBody>
      </p:sp>
      <p:sp>
        <p:nvSpPr>
          <p:cNvPr id="53" name="Rectangle 52">
            <a:extLst>
              <a:ext uri="{FF2B5EF4-FFF2-40B4-BE49-F238E27FC236}">
                <a16:creationId xmlns:a16="http://schemas.microsoft.com/office/drawing/2014/main" id="{BFBE1986-1770-D04F-A610-BF1A6514BB48}"/>
              </a:ext>
            </a:extLst>
          </p:cNvPr>
          <p:cNvSpPr/>
          <p:nvPr/>
        </p:nvSpPr>
        <p:spPr>
          <a:xfrm>
            <a:off x="547457" y="1418109"/>
            <a:ext cx="6229350" cy="290322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4074E854-33C2-FC45-A070-05AF1EC24A62}"/>
              </a:ext>
            </a:extLst>
          </p:cNvPr>
          <p:cNvSpPr txBox="1"/>
          <p:nvPr/>
        </p:nvSpPr>
        <p:spPr>
          <a:xfrm>
            <a:off x="3578771" y="4114800"/>
            <a:ext cx="281788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GDPR, recital 30 (May 2018)</a:t>
            </a:r>
          </a:p>
        </p:txBody>
      </p:sp>
      <p:grpSp>
        <p:nvGrpSpPr>
          <p:cNvPr id="58" name="Group 57">
            <a:extLst>
              <a:ext uri="{FF2B5EF4-FFF2-40B4-BE49-F238E27FC236}">
                <a16:creationId xmlns:a16="http://schemas.microsoft.com/office/drawing/2014/main" id="{B52903E8-B701-5148-93B6-EC1E4331F5FB}"/>
              </a:ext>
            </a:extLst>
          </p:cNvPr>
          <p:cNvGrpSpPr/>
          <p:nvPr/>
        </p:nvGrpSpPr>
        <p:grpSpPr>
          <a:xfrm>
            <a:off x="7162802" y="1198179"/>
            <a:ext cx="5029198" cy="4840014"/>
            <a:chOff x="6810703" y="931954"/>
            <a:chExt cx="5675585" cy="5736860"/>
          </a:xfrm>
        </p:grpSpPr>
        <p:pic>
          <p:nvPicPr>
            <p:cNvPr id="173" name="Picture 2" descr="17 19 21.5 23.6&amp;#39;&amp;#39; Inch 60HZ IPS lcd Monitor display for desktop computer  pc|LCD Monitors| - AliExpress">
              <a:extLst>
                <a:ext uri="{FF2B5EF4-FFF2-40B4-BE49-F238E27FC236}">
                  <a16:creationId xmlns:a16="http://schemas.microsoft.com/office/drawing/2014/main" id="{E2A13C1C-98B5-DC49-B1BB-DBCFA4C0D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703" y="931954"/>
              <a:ext cx="5675585" cy="573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30D92692-1901-A141-88C9-0A095B294528}"/>
                </a:ext>
              </a:extLst>
            </p:cNvPr>
            <p:cNvPicPr>
              <a:picLocks noChangeAspect="1"/>
            </p:cNvPicPr>
            <p:nvPr/>
          </p:nvPicPr>
          <p:blipFill>
            <a:blip r:embed="rId4"/>
            <a:stretch>
              <a:fillRect/>
            </a:stretch>
          </p:blipFill>
          <p:spPr>
            <a:xfrm>
              <a:off x="7772399" y="1697511"/>
              <a:ext cx="3859905" cy="3315923"/>
            </a:xfrm>
            <a:prstGeom prst="rect">
              <a:avLst/>
            </a:prstGeom>
            <a:ln w="31750">
              <a:solidFill>
                <a:schemeClr val="bg1">
                  <a:lumMod val="75000"/>
                </a:schemeClr>
              </a:solidFill>
            </a:ln>
            <a:effectLst>
              <a:outerShdw blurRad="50800" dist="38100" dir="2700000" algn="tl" rotWithShape="0">
                <a:prstClr val="black">
                  <a:alpha val="40000"/>
                </a:prstClr>
              </a:outerShdw>
            </a:effectLst>
          </p:spPr>
        </p:pic>
        <p:sp>
          <p:nvSpPr>
            <p:cNvPr id="56" name="Rectangle 55">
              <a:extLst>
                <a:ext uri="{FF2B5EF4-FFF2-40B4-BE49-F238E27FC236}">
                  <a16:creationId xmlns:a16="http://schemas.microsoft.com/office/drawing/2014/main" id="{2E1F02BC-6660-6941-B402-887A3D821B18}"/>
                </a:ext>
              </a:extLst>
            </p:cNvPr>
            <p:cNvSpPr/>
            <p:nvPr/>
          </p:nvSpPr>
          <p:spPr>
            <a:xfrm>
              <a:off x="7993117" y="3957145"/>
              <a:ext cx="3484180" cy="930165"/>
            </a:xfrm>
            <a:prstGeom prst="rect">
              <a:avLst/>
            </a:prstGeom>
            <a:no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A76BEBCE-C465-314E-86E0-F0EBEB0CE0D0}"/>
                </a:ext>
              </a:extLst>
            </p:cNvPr>
            <p:cNvSpPr txBox="1"/>
            <p:nvPr/>
          </p:nvSpPr>
          <p:spPr>
            <a:xfrm>
              <a:off x="8071944" y="5580992"/>
              <a:ext cx="3263462" cy="923330"/>
            </a:xfrm>
            <a:prstGeom prst="rect">
              <a:avLst/>
            </a:prstGeom>
            <a:solidFill>
              <a:schemeClr val="bg1">
                <a:alpha val="6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libri" panose="020F0502020204030204"/>
                  <a:ea typeface="+mn-ea"/>
                  <a:cs typeface="+mn-cs"/>
                </a:rPr>
                <a:t>User has explicit control over whether or not cookies are allowed</a:t>
              </a:r>
            </a:p>
          </p:txBody>
        </p:sp>
      </p:grpSp>
      <p:grpSp>
        <p:nvGrpSpPr>
          <p:cNvPr id="60" name="Group 59">
            <a:extLst>
              <a:ext uri="{FF2B5EF4-FFF2-40B4-BE49-F238E27FC236}">
                <a16:creationId xmlns:a16="http://schemas.microsoft.com/office/drawing/2014/main" id="{B8831A28-D235-DF45-926A-DE576497C8EE}"/>
              </a:ext>
            </a:extLst>
          </p:cNvPr>
          <p:cNvGrpSpPr/>
          <p:nvPr/>
        </p:nvGrpSpPr>
        <p:grpSpPr>
          <a:xfrm>
            <a:off x="504498" y="4461641"/>
            <a:ext cx="6274676" cy="1988605"/>
            <a:chOff x="504498" y="4461641"/>
            <a:chExt cx="6274676" cy="1988605"/>
          </a:xfrm>
        </p:grpSpPr>
        <p:sp>
          <p:nvSpPr>
            <p:cNvPr id="54" name="TextBox 53">
              <a:extLst>
                <a:ext uri="{FF2B5EF4-FFF2-40B4-BE49-F238E27FC236}">
                  <a16:creationId xmlns:a16="http://schemas.microsoft.com/office/drawing/2014/main" id="{BC9FA0C1-0C19-8F42-9B02-DABB110E178D}"/>
                </a:ext>
              </a:extLst>
            </p:cNvPr>
            <p:cNvSpPr txBox="1"/>
            <p:nvPr/>
          </p:nvSpPr>
          <p:spPr>
            <a:xfrm>
              <a:off x="504498" y="5249917"/>
              <a:ext cx="62746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cookies can identify an individual, cookies are considered personal data, subject to GDPR personal data regulations</a:t>
              </a:r>
            </a:p>
          </p:txBody>
        </p:sp>
        <p:sp>
          <p:nvSpPr>
            <p:cNvPr id="59" name="Down Arrow 58">
              <a:extLst>
                <a:ext uri="{FF2B5EF4-FFF2-40B4-BE49-F238E27FC236}">
                  <a16:creationId xmlns:a16="http://schemas.microsoft.com/office/drawing/2014/main" id="{BD67E037-04D0-5242-9C92-6158A1ED1E53}"/>
                </a:ext>
              </a:extLst>
            </p:cNvPr>
            <p:cNvSpPr/>
            <p:nvPr/>
          </p:nvSpPr>
          <p:spPr>
            <a:xfrm>
              <a:off x="3058509" y="4461641"/>
              <a:ext cx="646387" cy="819807"/>
            </a:xfrm>
            <a:prstGeom prst="downArrow">
              <a:avLst/>
            </a:prstGeom>
            <a:gradFill>
              <a:gsLst>
                <a:gs pos="0">
                  <a:schemeClr val="accent1">
                    <a:lumMod val="5000"/>
                    <a:lumOff val="95000"/>
                  </a:schemeClr>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EF636108-8A50-3A08-6C62-01080383591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331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809242" y="1870563"/>
            <a:ext cx="5309184" cy="4351338"/>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marR="0" lvl="0" indent="-401638"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Calibri" panose="020F0502020204030204" pitchFamily="34" charset="0"/>
              </a:rPr>
              <a:t>Principles of network applications</a:t>
            </a:r>
          </a:p>
          <a:p>
            <a:pPr marL="401638" marR="0" lvl="0" indent="-401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Web and HTTP</a:t>
            </a:r>
          </a:p>
          <a:p>
            <a:pPr marL="401638" marR="0" lvl="0" indent="-401638"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Calibri" panose="020F0502020204030204" pitchFamily="34" charset="0"/>
              </a:rPr>
              <a:t>E-mail, SMTP, IMAP</a:t>
            </a:r>
          </a:p>
          <a:p>
            <a:pPr marL="401638" marR="0" lvl="0" indent="-401638"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Calibri" panose="020F0502020204030204" pitchFamily="34" charset="0"/>
              </a:rPr>
              <a:t>The Domain Name System DNS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6557554" y="1422888"/>
            <a:ext cx="5405262" cy="4799013"/>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marR="0" lvl="0" indent="-349250"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altLang="en-US" sz="3200" b="0" i="0" u="none" strike="noStrike" kern="1200" cap="none" spc="0" normalizeH="0" baseline="0" noProof="0" dirty="0">
                <a:ln>
                  <a:noFill/>
                </a:ln>
                <a:solidFill>
                  <a:prstClr val="white">
                    <a:lumMod val="75000"/>
                  </a:prstClr>
                </a:solidFill>
                <a:effectLst/>
                <a:uLnTx/>
                <a:uFillTx/>
                <a:latin typeface="Calibri" panose="020F0502020204030204"/>
                <a:ea typeface="ＭＳ Ｐゴシック" panose="020B0600070205080204" pitchFamily="34" charset="-128"/>
                <a:cs typeface="+mn-cs"/>
              </a:rPr>
              <a:t>P2P applications</a:t>
            </a:r>
          </a:p>
          <a:p>
            <a:pPr marL="349250" marR="0" lvl="0" indent="-349250"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altLang="en-US" sz="3200" b="0" i="0" u="none" strike="noStrike" kern="1200" cap="none" spc="0" normalizeH="0" baseline="0" noProof="0" dirty="0">
                <a:ln>
                  <a:noFill/>
                </a:ln>
                <a:solidFill>
                  <a:prstClr val="white">
                    <a:lumMod val="75000"/>
                  </a:prstClr>
                </a:solidFill>
                <a:effectLst/>
                <a:uLnTx/>
                <a:uFillTx/>
                <a:latin typeface="Calibri" panose="020F0502020204030204"/>
                <a:ea typeface="ＭＳ Ｐゴシック" panose="020B0600070205080204" pitchFamily="34" charset="-128"/>
                <a:cs typeface="+mn-cs"/>
              </a:rPr>
              <a:t>video streaming and content distribution networks</a:t>
            </a:r>
          </a:p>
          <a:p>
            <a:pPr marL="349250" marR="0" lvl="0" indent="-349250" algn="l" defTabSz="914400" rtl="0" eaLnBrk="1" fontAlgn="auto" latinLnBrk="0" hangingPunct="1">
              <a:lnSpc>
                <a:spcPct val="90000"/>
              </a:lnSpc>
              <a:spcBef>
                <a:spcPts val="1000"/>
              </a:spcBef>
              <a:spcAft>
                <a:spcPts val="0"/>
              </a:spcAft>
              <a:buClr>
                <a:prstClr val="white">
                  <a:lumMod val="75000"/>
                </a:prstClr>
              </a:buClr>
              <a:buSzTx/>
              <a:buFont typeface="Wingdings" pitchFamily="2" charset="2"/>
              <a:buChar char="§"/>
              <a:tabLst/>
              <a:defRPr/>
            </a:pPr>
            <a:r>
              <a:rPr kumimoji="0" lang="en-US" altLang="en-US" sz="3200" b="0" i="0" u="none" strike="noStrike" kern="1200" cap="none" spc="0" normalizeH="0" baseline="0" noProof="0" dirty="0">
                <a:ln>
                  <a:noFill/>
                </a:ln>
                <a:solidFill>
                  <a:prstClr val="white">
                    <a:lumMod val="75000"/>
                  </a:prstClr>
                </a:solidFill>
                <a:effectLst/>
                <a:uLnTx/>
                <a:uFillTx/>
                <a:latin typeface="Calibri" panose="020F0502020204030204"/>
                <a:ea typeface="ＭＳ Ｐゴシック" panose="020B0600070205080204" pitchFamily="34" charset="-128"/>
                <a:cs typeface="+mn-cs"/>
              </a:rPr>
              <a:t>socket programming with UDP and TCP</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descr="Kurose&amp;Ross 8th edition photo">
            <a:extLst>
              <a:ext uri="{FF2B5EF4-FFF2-40B4-BE49-F238E27FC236}">
                <a16:creationId xmlns:a16="http://schemas.microsoft.com/office/drawing/2014/main" id="{95F7992F-0B40-8A40-9C6C-9B0007DB8C1A}"/>
              </a:ext>
            </a:extLst>
          </p:cNvPr>
          <p:cNvPicPr>
            <a:picLocks noChangeAspect="1"/>
          </p:cNvPicPr>
          <p:nvPr/>
        </p:nvPicPr>
        <p:blipFill>
          <a:blip r:embed="rId3"/>
          <a:stretch>
            <a:fillRect/>
          </a:stretch>
        </p:blipFill>
        <p:spPr>
          <a:xfrm>
            <a:off x="6957391" y="4125913"/>
            <a:ext cx="3087757" cy="2315818"/>
          </a:xfrm>
          <a:prstGeom prst="rect">
            <a:avLst/>
          </a:prstGeom>
        </p:spPr>
      </p:pic>
    </p:spTree>
    <p:extLst>
      <p:ext uri="{BB962C8B-B14F-4D97-AF65-F5344CB8AC3E}">
        <p14:creationId xmlns:p14="http://schemas.microsoft.com/office/powerpoint/2010/main" val="428083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Web caches</a:t>
            </a:r>
            <a:endParaRPr lang="en-US" sz="4400" dirty="0"/>
          </a:p>
        </p:txBody>
      </p:sp>
      <p:grpSp>
        <p:nvGrpSpPr>
          <p:cNvPr id="8" name="Group 171">
            <a:extLst>
              <a:ext uri="{FF2B5EF4-FFF2-40B4-BE49-F238E27FC236}">
                <a16:creationId xmlns:a16="http://schemas.microsoft.com/office/drawing/2014/main" id="{E76E25C6-83D0-304F-B3E3-A37D3DAE7B5C}"/>
              </a:ext>
            </a:extLst>
          </p:cNvPr>
          <p:cNvGrpSpPr>
            <a:grpSpLocks/>
          </p:cNvGrpSpPr>
          <p:nvPr/>
        </p:nvGrpSpPr>
        <p:grpSpPr bwMode="auto">
          <a:xfrm>
            <a:off x="6272213" y="2445088"/>
            <a:ext cx="687387" cy="763588"/>
            <a:chOff x="-44" y="1473"/>
            <a:chExt cx="981" cy="1105"/>
          </a:xfrm>
        </p:grpSpPr>
        <p:pic>
          <p:nvPicPr>
            <p:cNvPr id="10" name="Picture 172" descr="desktop_computer_stylized_medium">
              <a:extLst>
                <a:ext uri="{FF2B5EF4-FFF2-40B4-BE49-F238E27FC236}">
                  <a16:creationId xmlns:a16="http://schemas.microsoft.com/office/drawing/2014/main" id="{CB2AE99F-D134-A74A-947C-5E7B017C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73">
              <a:extLst>
                <a:ext uri="{FF2B5EF4-FFF2-40B4-BE49-F238E27FC236}">
                  <a16:creationId xmlns:a16="http://schemas.microsoft.com/office/drawing/2014/main" id="{CC3CBC7E-C664-ED4A-8BFE-4C6C0A390F2C}"/>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02">
            <a:extLst>
              <a:ext uri="{FF2B5EF4-FFF2-40B4-BE49-F238E27FC236}">
                <a16:creationId xmlns:a16="http://schemas.microsoft.com/office/drawing/2014/main" id="{341AE079-CB6E-AE4A-A6CF-6667D0BCC3A6}"/>
              </a:ext>
            </a:extLst>
          </p:cNvPr>
          <p:cNvGrpSpPr>
            <a:grpSpLocks/>
          </p:cNvGrpSpPr>
          <p:nvPr/>
        </p:nvGrpSpPr>
        <p:grpSpPr bwMode="auto">
          <a:xfrm>
            <a:off x="6337300" y="4318338"/>
            <a:ext cx="687388" cy="763588"/>
            <a:chOff x="-44" y="1473"/>
            <a:chExt cx="981" cy="1105"/>
          </a:xfrm>
        </p:grpSpPr>
        <p:pic>
          <p:nvPicPr>
            <p:cNvPr id="13" name="Picture 103" descr="desktop_computer_stylized_medium">
              <a:extLst>
                <a:ext uri="{FF2B5EF4-FFF2-40B4-BE49-F238E27FC236}">
                  <a16:creationId xmlns:a16="http://schemas.microsoft.com/office/drawing/2014/main" id="{0F7D667F-14F5-8947-8466-5A2508D1F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04">
              <a:extLst>
                <a:ext uri="{FF2B5EF4-FFF2-40B4-BE49-F238E27FC236}">
                  <a16:creationId xmlns:a16="http://schemas.microsoft.com/office/drawing/2014/main" id="{1CCE495C-FE29-374C-9BCD-5BFBA55DE77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8" name="Group 105">
            <a:extLst>
              <a:ext uri="{FF2B5EF4-FFF2-40B4-BE49-F238E27FC236}">
                <a16:creationId xmlns:a16="http://schemas.microsoft.com/office/drawing/2014/main" id="{713D2680-FE84-BF45-82AB-42E37E22BD97}"/>
              </a:ext>
            </a:extLst>
          </p:cNvPr>
          <p:cNvGrpSpPr>
            <a:grpSpLocks/>
          </p:cNvGrpSpPr>
          <p:nvPr/>
        </p:nvGrpSpPr>
        <p:grpSpPr bwMode="auto">
          <a:xfrm>
            <a:off x="10423525" y="2586376"/>
            <a:ext cx="433388" cy="715962"/>
            <a:chOff x="4140" y="429"/>
            <a:chExt cx="1425" cy="2396"/>
          </a:xfrm>
        </p:grpSpPr>
        <p:sp>
          <p:nvSpPr>
            <p:cNvPr id="49" name="Freeform 106">
              <a:extLst>
                <a:ext uri="{FF2B5EF4-FFF2-40B4-BE49-F238E27FC236}">
                  <a16:creationId xmlns:a16="http://schemas.microsoft.com/office/drawing/2014/main" id="{F351644B-40EC-1643-B55C-BD6490B42BA7}"/>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Rectangle 107">
              <a:extLst>
                <a:ext uri="{FF2B5EF4-FFF2-40B4-BE49-F238E27FC236}">
                  <a16:creationId xmlns:a16="http://schemas.microsoft.com/office/drawing/2014/main" id="{C431E1A6-A308-714C-9DB4-CD66A6C1EE17}"/>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 name="Freeform 108">
              <a:extLst>
                <a:ext uri="{FF2B5EF4-FFF2-40B4-BE49-F238E27FC236}">
                  <a16:creationId xmlns:a16="http://schemas.microsoft.com/office/drawing/2014/main" id="{31CFCE65-E538-0841-8EF3-0F63DB8943E8}"/>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109">
              <a:extLst>
                <a:ext uri="{FF2B5EF4-FFF2-40B4-BE49-F238E27FC236}">
                  <a16:creationId xmlns:a16="http://schemas.microsoft.com/office/drawing/2014/main" id="{ECC9C409-7630-F84A-B584-5C94715A698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Rectangle 110">
              <a:extLst>
                <a:ext uri="{FF2B5EF4-FFF2-40B4-BE49-F238E27FC236}">
                  <a16:creationId xmlns:a16="http://schemas.microsoft.com/office/drawing/2014/main" id="{F46717B0-272A-7C4F-B732-92EEC8E77AD3}"/>
                </a:ext>
              </a:extLst>
            </p:cNvPr>
            <p:cNvSpPr>
              <a:spLocks noChangeArrowheads="1"/>
            </p:cNvSpPr>
            <p:nvPr/>
          </p:nvSpPr>
          <p:spPr bwMode="auto">
            <a:xfrm>
              <a:off x="4213" y="695"/>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4" name="Group 111">
              <a:extLst>
                <a:ext uri="{FF2B5EF4-FFF2-40B4-BE49-F238E27FC236}">
                  <a16:creationId xmlns:a16="http://schemas.microsoft.com/office/drawing/2014/main" id="{F4ACB840-83DF-404B-A66F-DEBB071861C4}"/>
                </a:ext>
              </a:extLst>
            </p:cNvPr>
            <p:cNvGrpSpPr>
              <a:grpSpLocks/>
            </p:cNvGrpSpPr>
            <p:nvPr/>
          </p:nvGrpSpPr>
          <p:grpSpPr bwMode="auto">
            <a:xfrm>
              <a:off x="4749" y="668"/>
              <a:ext cx="581" cy="145"/>
              <a:chOff x="614" y="2568"/>
              <a:chExt cx="725" cy="139"/>
            </a:xfrm>
          </p:grpSpPr>
          <p:sp>
            <p:nvSpPr>
              <p:cNvPr id="79" name="AutoShape 112">
                <a:extLst>
                  <a:ext uri="{FF2B5EF4-FFF2-40B4-BE49-F238E27FC236}">
                    <a16:creationId xmlns:a16="http://schemas.microsoft.com/office/drawing/2014/main" id="{A911B0DC-A8C2-124C-9C82-2A735A79B97C}"/>
                  </a:ext>
                </a:extLst>
              </p:cNvPr>
              <p:cNvSpPr>
                <a:spLocks noChangeArrowheads="1"/>
              </p:cNvSpPr>
              <p:nvPr/>
            </p:nvSpPr>
            <p:spPr bwMode="auto">
              <a:xfrm>
                <a:off x="616" y="2568"/>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80" name="AutoShape 113">
                <a:extLst>
                  <a:ext uri="{FF2B5EF4-FFF2-40B4-BE49-F238E27FC236}">
                    <a16:creationId xmlns:a16="http://schemas.microsoft.com/office/drawing/2014/main" id="{9F0B8CE7-288A-EE43-A6E4-C3D97C626F46}"/>
                  </a:ext>
                </a:extLst>
              </p:cNvPr>
              <p:cNvSpPr>
                <a:spLocks noChangeArrowheads="1"/>
              </p:cNvSpPr>
              <p:nvPr/>
            </p:nvSpPr>
            <p:spPr bwMode="auto">
              <a:xfrm>
                <a:off x="629" y="2583"/>
                <a:ext cx="69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5" name="Rectangle 114">
              <a:extLst>
                <a:ext uri="{FF2B5EF4-FFF2-40B4-BE49-F238E27FC236}">
                  <a16:creationId xmlns:a16="http://schemas.microsoft.com/office/drawing/2014/main" id="{766D4B94-8E57-804B-B018-819DFD6CDCC0}"/>
                </a:ext>
              </a:extLst>
            </p:cNvPr>
            <p:cNvSpPr>
              <a:spLocks noChangeArrowheads="1"/>
            </p:cNvSpPr>
            <p:nvPr/>
          </p:nvSpPr>
          <p:spPr bwMode="auto">
            <a:xfrm>
              <a:off x="4224" y="101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6" name="Group 115">
              <a:extLst>
                <a:ext uri="{FF2B5EF4-FFF2-40B4-BE49-F238E27FC236}">
                  <a16:creationId xmlns:a16="http://schemas.microsoft.com/office/drawing/2014/main" id="{D994FF4C-7626-D748-A12D-5D1C5FEE1AC4}"/>
                </a:ext>
              </a:extLst>
            </p:cNvPr>
            <p:cNvGrpSpPr>
              <a:grpSpLocks/>
            </p:cNvGrpSpPr>
            <p:nvPr/>
          </p:nvGrpSpPr>
          <p:grpSpPr bwMode="auto">
            <a:xfrm>
              <a:off x="4747" y="994"/>
              <a:ext cx="581" cy="134"/>
              <a:chOff x="614" y="2568"/>
              <a:chExt cx="725" cy="139"/>
            </a:xfrm>
          </p:grpSpPr>
          <p:sp>
            <p:nvSpPr>
              <p:cNvPr id="77" name="AutoShape 116">
                <a:extLst>
                  <a:ext uri="{FF2B5EF4-FFF2-40B4-BE49-F238E27FC236}">
                    <a16:creationId xmlns:a16="http://schemas.microsoft.com/office/drawing/2014/main" id="{198A1BC7-4B65-BC4C-8A29-B983D8E1F847}"/>
                  </a:ext>
                </a:extLst>
              </p:cNvPr>
              <p:cNvSpPr>
                <a:spLocks noChangeArrowheads="1"/>
              </p:cNvSpPr>
              <p:nvPr/>
            </p:nvSpPr>
            <p:spPr bwMode="auto">
              <a:xfrm>
                <a:off x="612" y="2566"/>
                <a:ext cx="730"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8" name="AutoShape 117">
                <a:extLst>
                  <a:ext uri="{FF2B5EF4-FFF2-40B4-BE49-F238E27FC236}">
                    <a16:creationId xmlns:a16="http://schemas.microsoft.com/office/drawing/2014/main" id="{40DD27E4-9779-CF42-BFDD-6696DFFFA76C}"/>
                  </a:ext>
                </a:extLst>
              </p:cNvPr>
              <p:cNvSpPr>
                <a:spLocks noChangeArrowheads="1"/>
              </p:cNvSpPr>
              <p:nvPr/>
            </p:nvSpPr>
            <p:spPr bwMode="auto">
              <a:xfrm>
                <a:off x="625" y="2583"/>
                <a:ext cx="697"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7" name="Rectangle 118">
              <a:extLst>
                <a:ext uri="{FF2B5EF4-FFF2-40B4-BE49-F238E27FC236}">
                  <a16:creationId xmlns:a16="http://schemas.microsoft.com/office/drawing/2014/main" id="{ACA44148-7C10-3C49-BB35-5101746C955C}"/>
                </a:ext>
              </a:extLst>
            </p:cNvPr>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8" name="Rectangle 119">
              <a:extLst>
                <a:ext uri="{FF2B5EF4-FFF2-40B4-BE49-F238E27FC236}">
                  <a16:creationId xmlns:a16="http://schemas.microsoft.com/office/drawing/2014/main" id="{4E7711E0-C3F4-3F44-939E-C5EB99D29083}"/>
                </a:ext>
              </a:extLst>
            </p:cNvPr>
            <p:cNvSpPr>
              <a:spLocks noChangeArrowheads="1"/>
            </p:cNvSpPr>
            <p:nvPr/>
          </p:nvSpPr>
          <p:spPr bwMode="auto">
            <a:xfrm>
              <a:off x="4229" y="1656"/>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9" name="Group 120">
              <a:extLst>
                <a:ext uri="{FF2B5EF4-FFF2-40B4-BE49-F238E27FC236}">
                  <a16:creationId xmlns:a16="http://schemas.microsoft.com/office/drawing/2014/main" id="{67EE5E5B-A672-4948-A190-6619EF0F407D}"/>
                </a:ext>
              </a:extLst>
            </p:cNvPr>
            <p:cNvGrpSpPr>
              <a:grpSpLocks/>
            </p:cNvGrpSpPr>
            <p:nvPr/>
          </p:nvGrpSpPr>
          <p:grpSpPr bwMode="auto">
            <a:xfrm>
              <a:off x="4735" y="1627"/>
              <a:ext cx="582" cy="151"/>
              <a:chOff x="614" y="2568"/>
              <a:chExt cx="725" cy="139"/>
            </a:xfrm>
          </p:grpSpPr>
          <p:sp>
            <p:nvSpPr>
              <p:cNvPr id="75" name="AutoShape 121">
                <a:extLst>
                  <a:ext uri="{FF2B5EF4-FFF2-40B4-BE49-F238E27FC236}">
                    <a16:creationId xmlns:a16="http://schemas.microsoft.com/office/drawing/2014/main" id="{05F4D1D6-814A-6E46-A67F-0AB27A8D1CE8}"/>
                  </a:ext>
                </a:extLst>
              </p:cNvPr>
              <p:cNvSpPr>
                <a:spLocks noChangeArrowheads="1"/>
              </p:cNvSpPr>
              <p:nvPr/>
            </p:nvSpPr>
            <p:spPr bwMode="auto">
              <a:xfrm>
                <a:off x="614" y="2570"/>
                <a:ext cx="722"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6" name="AutoShape 122">
                <a:extLst>
                  <a:ext uri="{FF2B5EF4-FFF2-40B4-BE49-F238E27FC236}">
                    <a16:creationId xmlns:a16="http://schemas.microsoft.com/office/drawing/2014/main" id="{B26FB4DB-5CE0-0547-A9EF-8F3F889E2A00}"/>
                  </a:ext>
                </a:extLst>
              </p:cNvPr>
              <p:cNvSpPr>
                <a:spLocks noChangeArrowheads="1"/>
              </p:cNvSpPr>
              <p:nvPr/>
            </p:nvSpPr>
            <p:spPr bwMode="auto">
              <a:xfrm>
                <a:off x="627" y="2585"/>
                <a:ext cx="683"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60" name="Freeform 123">
              <a:extLst>
                <a:ext uri="{FF2B5EF4-FFF2-40B4-BE49-F238E27FC236}">
                  <a16:creationId xmlns:a16="http://schemas.microsoft.com/office/drawing/2014/main" id="{06773D0F-8045-BA4B-A438-853ED5C1E6C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1" name="Group 124">
              <a:extLst>
                <a:ext uri="{FF2B5EF4-FFF2-40B4-BE49-F238E27FC236}">
                  <a16:creationId xmlns:a16="http://schemas.microsoft.com/office/drawing/2014/main" id="{2289418B-58E5-6F41-8BA5-C30F733D8B78}"/>
                </a:ext>
              </a:extLst>
            </p:cNvPr>
            <p:cNvGrpSpPr>
              <a:grpSpLocks/>
            </p:cNvGrpSpPr>
            <p:nvPr/>
          </p:nvGrpSpPr>
          <p:grpSpPr bwMode="auto">
            <a:xfrm>
              <a:off x="4739" y="1327"/>
              <a:ext cx="582" cy="139"/>
              <a:chOff x="614" y="2568"/>
              <a:chExt cx="725" cy="139"/>
            </a:xfrm>
          </p:grpSpPr>
          <p:sp>
            <p:nvSpPr>
              <p:cNvPr id="73" name="AutoShape 125">
                <a:extLst>
                  <a:ext uri="{FF2B5EF4-FFF2-40B4-BE49-F238E27FC236}">
                    <a16:creationId xmlns:a16="http://schemas.microsoft.com/office/drawing/2014/main" id="{38E6EBDC-7542-364B-BAB0-D30286482B98}"/>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4" name="AutoShape 126">
                <a:extLst>
                  <a:ext uri="{FF2B5EF4-FFF2-40B4-BE49-F238E27FC236}">
                    <a16:creationId xmlns:a16="http://schemas.microsoft.com/office/drawing/2014/main" id="{54B2EB69-B7C9-EC42-B99F-19CC17D5EAD3}"/>
                  </a:ext>
                </a:extLst>
              </p:cNvPr>
              <p:cNvSpPr>
                <a:spLocks noChangeArrowheads="1"/>
              </p:cNvSpPr>
              <p:nvPr/>
            </p:nvSpPr>
            <p:spPr bwMode="auto">
              <a:xfrm>
                <a:off x="629" y="2584"/>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62" name="Rectangle 127">
              <a:extLst>
                <a:ext uri="{FF2B5EF4-FFF2-40B4-BE49-F238E27FC236}">
                  <a16:creationId xmlns:a16="http://schemas.microsoft.com/office/drawing/2014/main" id="{08BCE1F3-76AF-E441-89A0-DA57E700E37B}"/>
                </a:ext>
              </a:extLst>
            </p:cNvPr>
            <p:cNvSpPr>
              <a:spLocks noChangeArrowheads="1"/>
            </p:cNvSpPr>
            <p:nvPr/>
          </p:nvSpPr>
          <p:spPr bwMode="auto">
            <a:xfrm>
              <a:off x="5252"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3" name="Freeform 128">
              <a:extLst>
                <a:ext uri="{FF2B5EF4-FFF2-40B4-BE49-F238E27FC236}">
                  <a16:creationId xmlns:a16="http://schemas.microsoft.com/office/drawing/2014/main" id="{4B174135-D9EA-854A-9853-AC5CCDD443C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reeform 129">
              <a:extLst>
                <a:ext uri="{FF2B5EF4-FFF2-40B4-BE49-F238E27FC236}">
                  <a16:creationId xmlns:a16="http://schemas.microsoft.com/office/drawing/2014/main" id="{927D55DC-6C82-634A-B79C-B427EAAD459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val 130">
              <a:extLst>
                <a:ext uri="{FF2B5EF4-FFF2-40B4-BE49-F238E27FC236}">
                  <a16:creationId xmlns:a16="http://schemas.microsoft.com/office/drawing/2014/main" id="{3BB31101-2EB7-F44D-8AA6-0366039E9CFA}"/>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6" name="Freeform 131">
              <a:extLst>
                <a:ext uri="{FF2B5EF4-FFF2-40B4-BE49-F238E27FC236}">
                  <a16:creationId xmlns:a16="http://schemas.microsoft.com/office/drawing/2014/main" id="{79253978-26CE-7249-A74C-F9743D4FBD8F}"/>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AutoShape 132">
              <a:extLst>
                <a:ext uri="{FF2B5EF4-FFF2-40B4-BE49-F238E27FC236}">
                  <a16:creationId xmlns:a16="http://schemas.microsoft.com/office/drawing/2014/main" id="{D2E63390-A569-3942-9FC4-1FAF9A9C770E}"/>
                </a:ext>
              </a:extLst>
            </p:cNvPr>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8" name="AutoShape 133">
              <a:extLst>
                <a:ext uri="{FF2B5EF4-FFF2-40B4-BE49-F238E27FC236}">
                  <a16:creationId xmlns:a16="http://schemas.microsoft.com/office/drawing/2014/main" id="{76E84029-5A5D-0B43-A027-68F72A0B1075}"/>
                </a:ext>
              </a:extLst>
            </p:cNvPr>
            <p:cNvSpPr>
              <a:spLocks noChangeArrowheads="1"/>
            </p:cNvSpPr>
            <p:nvPr/>
          </p:nvSpPr>
          <p:spPr bwMode="auto">
            <a:xfrm>
              <a:off x="4208" y="2713"/>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9" name="Oval 134">
              <a:extLst>
                <a:ext uri="{FF2B5EF4-FFF2-40B4-BE49-F238E27FC236}">
                  <a16:creationId xmlns:a16="http://schemas.microsoft.com/office/drawing/2014/main" id="{3E213C1D-2C02-AD4C-9E3D-D83B7E9B8458}"/>
                </a:ext>
              </a:extLst>
            </p:cNvPr>
            <p:cNvSpPr>
              <a:spLocks noChangeArrowheads="1"/>
            </p:cNvSpPr>
            <p:nvPr/>
          </p:nvSpPr>
          <p:spPr bwMode="auto">
            <a:xfrm>
              <a:off x="4307" y="2384"/>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0" name="Oval 135">
              <a:extLst>
                <a:ext uri="{FF2B5EF4-FFF2-40B4-BE49-F238E27FC236}">
                  <a16:creationId xmlns:a16="http://schemas.microsoft.com/office/drawing/2014/main" id="{8AAFA532-A081-384C-AB75-218BDC209A3C}"/>
                </a:ext>
              </a:extLst>
            </p:cNvPr>
            <p:cNvSpPr>
              <a:spLocks noChangeArrowheads="1"/>
            </p:cNvSpPr>
            <p:nvPr/>
          </p:nvSpPr>
          <p:spPr bwMode="auto">
            <a:xfrm>
              <a:off x="4485" y="2384"/>
              <a:ext cx="162"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71" name="Oval 136">
              <a:extLst>
                <a:ext uri="{FF2B5EF4-FFF2-40B4-BE49-F238E27FC236}">
                  <a16:creationId xmlns:a16="http://schemas.microsoft.com/office/drawing/2014/main" id="{56B5635A-EB88-0440-8FBB-410A578DEF4E}"/>
                </a:ext>
              </a:extLst>
            </p:cNvPr>
            <p:cNvSpPr>
              <a:spLocks noChangeArrowheads="1"/>
            </p:cNvSpPr>
            <p:nvPr/>
          </p:nvSpPr>
          <p:spPr bwMode="auto">
            <a:xfrm>
              <a:off x="4662" y="2379"/>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2" name="Rectangle 137">
              <a:extLst>
                <a:ext uri="{FF2B5EF4-FFF2-40B4-BE49-F238E27FC236}">
                  <a16:creationId xmlns:a16="http://schemas.microsoft.com/office/drawing/2014/main" id="{DB35C1A6-F8F8-A34C-83A8-1C5F2BC02CF1}"/>
                </a:ext>
              </a:extLst>
            </p:cNvPr>
            <p:cNvSpPr>
              <a:spLocks noChangeArrowheads="1"/>
            </p:cNvSpPr>
            <p:nvPr/>
          </p:nvSpPr>
          <p:spPr bwMode="auto">
            <a:xfrm>
              <a:off x="5064" y="1837"/>
              <a:ext cx="84"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1" name="Rectangle 3">
            <a:extLst>
              <a:ext uri="{FF2B5EF4-FFF2-40B4-BE49-F238E27FC236}">
                <a16:creationId xmlns:a16="http://schemas.microsoft.com/office/drawing/2014/main" id="{0E93D937-D6CD-8B48-B770-F30B1D0D993E}"/>
              </a:ext>
            </a:extLst>
          </p:cNvPr>
          <p:cNvSpPr txBox="1">
            <a:spLocks noChangeArrowheads="1"/>
          </p:cNvSpPr>
          <p:nvPr/>
        </p:nvSpPr>
        <p:spPr>
          <a:xfrm>
            <a:off x="794606" y="2233994"/>
            <a:ext cx="4908362" cy="376237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user configures browser to point to a (local) </a:t>
            </a:r>
            <a:r>
              <a:rPr kumimoji="0" lang="en-US" altLang="en-US" sz="28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Web cache</a:t>
            </a:r>
          </a:p>
          <a:p>
            <a:pPr marL="233363"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browser sends all HTTP requests to cache</a:t>
            </a:r>
          </a:p>
          <a:p>
            <a:pPr marL="685800" marR="0" lvl="1" indent="-228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if</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object in cache: cache returns object to client</a:t>
            </a:r>
          </a:p>
          <a:p>
            <a:pPr marL="685800" marR="0" lvl="1" indent="-228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else</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cache requests object from origin server, caches received object, then returns object to client</a:t>
            </a:r>
          </a:p>
        </p:txBody>
      </p:sp>
      <p:sp>
        <p:nvSpPr>
          <p:cNvPr id="82" name="Rectangle 4">
            <a:extLst>
              <a:ext uri="{FF2B5EF4-FFF2-40B4-BE49-F238E27FC236}">
                <a16:creationId xmlns:a16="http://schemas.microsoft.com/office/drawing/2014/main" id="{333F1EEA-A155-1C41-80CD-10E94B83082A}"/>
              </a:ext>
            </a:extLst>
          </p:cNvPr>
          <p:cNvSpPr>
            <a:spLocks noChangeArrowheads="1"/>
          </p:cNvSpPr>
          <p:nvPr/>
        </p:nvSpPr>
        <p:spPr bwMode="auto">
          <a:xfrm>
            <a:off x="865380" y="1333500"/>
            <a:ext cx="1029261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satisfy client requests without involving origin server</a:t>
            </a:r>
          </a:p>
        </p:txBody>
      </p:sp>
      <p:sp>
        <p:nvSpPr>
          <p:cNvPr id="83" name="Text Box 6">
            <a:extLst>
              <a:ext uri="{FF2B5EF4-FFF2-40B4-BE49-F238E27FC236}">
                <a16:creationId xmlns:a16="http://schemas.microsoft.com/office/drawing/2014/main" id="{70E92C74-86C4-E048-AD53-D4201EAFCFA7}"/>
              </a:ext>
            </a:extLst>
          </p:cNvPr>
          <p:cNvSpPr txBox="1">
            <a:spLocks noChangeArrowheads="1"/>
          </p:cNvSpPr>
          <p:nvPr/>
        </p:nvSpPr>
        <p:spPr bwMode="auto">
          <a:xfrm>
            <a:off x="6416675" y="3118188"/>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E568D9C3-D40D-D946-AB3E-DA830336DA5D}"/>
              </a:ext>
            </a:extLst>
          </p:cNvPr>
          <p:cNvGrpSpPr/>
          <p:nvPr/>
        </p:nvGrpSpPr>
        <p:grpSpPr>
          <a:xfrm>
            <a:off x="8270000" y="2687749"/>
            <a:ext cx="786882" cy="1235302"/>
            <a:chOff x="8270000" y="2687749"/>
            <a:chExt cx="786882" cy="1235302"/>
          </a:xfrm>
        </p:grpSpPr>
        <p:grpSp>
          <p:nvGrpSpPr>
            <p:cNvPr id="15" name="Group 138">
              <a:extLst>
                <a:ext uri="{FF2B5EF4-FFF2-40B4-BE49-F238E27FC236}">
                  <a16:creationId xmlns:a16="http://schemas.microsoft.com/office/drawing/2014/main" id="{BCAE7764-70F3-6C4D-BAB2-DE0B7C89D816}"/>
                </a:ext>
              </a:extLst>
            </p:cNvPr>
            <p:cNvGrpSpPr>
              <a:grpSpLocks/>
            </p:cNvGrpSpPr>
            <p:nvPr/>
          </p:nvGrpSpPr>
          <p:grpSpPr bwMode="auto">
            <a:xfrm>
              <a:off x="8475663" y="3207088"/>
              <a:ext cx="400050" cy="715963"/>
              <a:chOff x="4140" y="429"/>
              <a:chExt cx="1425" cy="2396"/>
            </a:xfrm>
          </p:grpSpPr>
          <p:sp>
            <p:nvSpPr>
              <p:cNvPr id="16" name="Freeform 139">
                <a:extLst>
                  <a:ext uri="{FF2B5EF4-FFF2-40B4-BE49-F238E27FC236}">
                    <a16:creationId xmlns:a16="http://schemas.microsoft.com/office/drawing/2014/main" id="{F1B2DFA0-F79D-7B41-AEB4-30CE9076E70C}"/>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40">
                <a:extLst>
                  <a:ext uri="{FF2B5EF4-FFF2-40B4-BE49-F238E27FC236}">
                    <a16:creationId xmlns:a16="http://schemas.microsoft.com/office/drawing/2014/main" id="{C5E2EFBB-BBC5-9A42-BB0E-E6D6D2C22EC2}"/>
                  </a:ext>
                </a:extLst>
              </p:cNvPr>
              <p:cNvSpPr>
                <a:spLocks noChangeArrowheads="1"/>
              </p:cNvSpPr>
              <p:nvPr/>
            </p:nvSpPr>
            <p:spPr bwMode="auto">
              <a:xfrm>
                <a:off x="4208"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8" name="Freeform 141">
                <a:extLst>
                  <a:ext uri="{FF2B5EF4-FFF2-40B4-BE49-F238E27FC236}">
                    <a16:creationId xmlns:a16="http://schemas.microsoft.com/office/drawing/2014/main" id="{55529617-AF40-4A4A-B8BE-0A1D9AFF985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42">
                <a:extLst>
                  <a:ext uri="{FF2B5EF4-FFF2-40B4-BE49-F238E27FC236}">
                    <a16:creationId xmlns:a16="http://schemas.microsoft.com/office/drawing/2014/main" id="{CD96A818-3AB4-9749-B364-C94B61E3934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43">
                <a:extLst>
                  <a:ext uri="{FF2B5EF4-FFF2-40B4-BE49-F238E27FC236}">
                    <a16:creationId xmlns:a16="http://schemas.microsoft.com/office/drawing/2014/main" id="{6CB7A8CB-28B7-454A-B6FA-0B497C6EA086}"/>
                  </a:ext>
                </a:extLst>
              </p:cNvPr>
              <p:cNvSpPr>
                <a:spLocks noChangeArrowheads="1"/>
              </p:cNvSpPr>
              <p:nvPr/>
            </p:nvSpPr>
            <p:spPr bwMode="auto">
              <a:xfrm>
                <a:off x="4214" y="695"/>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1" name="Group 144">
                <a:extLst>
                  <a:ext uri="{FF2B5EF4-FFF2-40B4-BE49-F238E27FC236}">
                    <a16:creationId xmlns:a16="http://schemas.microsoft.com/office/drawing/2014/main" id="{B151228D-C4D6-FC47-B4C4-E4FEAAC8EB96}"/>
                  </a:ext>
                </a:extLst>
              </p:cNvPr>
              <p:cNvGrpSpPr>
                <a:grpSpLocks/>
              </p:cNvGrpSpPr>
              <p:nvPr/>
            </p:nvGrpSpPr>
            <p:grpSpPr bwMode="auto">
              <a:xfrm>
                <a:off x="4749" y="668"/>
                <a:ext cx="581" cy="145"/>
                <a:chOff x="614" y="2568"/>
                <a:chExt cx="725" cy="139"/>
              </a:xfrm>
            </p:grpSpPr>
            <p:sp>
              <p:nvSpPr>
                <p:cNvPr id="46" name="AutoShape 145">
                  <a:extLst>
                    <a:ext uri="{FF2B5EF4-FFF2-40B4-BE49-F238E27FC236}">
                      <a16:creationId xmlns:a16="http://schemas.microsoft.com/office/drawing/2014/main" id="{581E8E47-6DB1-F54B-9476-01B6F2E30099}"/>
                    </a:ext>
                  </a:extLst>
                </p:cNvPr>
                <p:cNvSpPr>
                  <a:spLocks noChangeArrowheads="1"/>
                </p:cNvSpPr>
                <p:nvPr/>
              </p:nvSpPr>
              <p:spPr bwMode="auto">
                <a:xfrm>
                  <a:off x="616" y="2568"/>
                  <a:ext cx="720"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7" name="AutoShape 146">
                  <a:extLst>
                    <a:ext uri="{FF2B5EF4-FFF2-40B4-BE49-F238E27FC236}">
                      <a16:creationId xmlns:a16="http://schemas.microsoft.com/office/drawing/2014/main" id="{7F2D9B2C-626D-344A-83E2-C990F841501B}"/>
                    </a:ext>
                  </a:extLst>
                </p:cNvPr>
                <p:cNvSpPr>
                  <a:spLocks noChangeArrowheads="1"/>
                </p:cNvSpPr>
                <p:nvPr/>
              </p:nvSpPr>
              <p:spPr bwMode="auto">
                <a:xfrm>
                  <a:off x="630" y="2583"/>
                  <a:ext cx="67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2" name="Rectangle 147">
                <a:extLst>
                  <a:ext uri="{FF2B5EF4-FFF2-40B4-BE49-F238E27FC236}">
                    <a16:creationId xmlns:a16="http://schemas.microsoft.com/office/drawing/2014/main" id="{06A6E158-AA9B-7643-9927-3F063660DC35}"/>
                  </a:ext>
                </a:extLst>
              </p:cNvPr>
              <p:cNvSpPr>
                <a:spLocks noChangeArrowheads="1"/>
              </p:cNvSpPr>
              <p:nvPr/>
            </p:nvSpPr>
            <p:spPr bwMode="auto">
              <a:xfrm>
                <a:off x="4225" y="101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3" name="Group 148">
                <a:extLst>
                  <a:ext uri="{FF2B5EF4-FFF2-40B4-BE49-F238E27FC236}">
                    <a16:creationId xmlns:a16="http://schemas.microsoft.com/office/drawing/2014/main" id="{24564C8A-097F-5447-B760-9CD6285FD6E8}"/>
                  </a:ext>
                </a:extLst>
              </p:cNvPr>
              <p:cNvGrpSpPr>
                <a:grpSpLocks/>
              </p:cNvGrpSpPr>
              <p:nvPr/>
            </p:nvGrpSpPr>
            <p:grpSpPr bwMode="auto">
              <a:xfrm>
                <a:off x="4747" y="994"/>
                <a:ext cx="581" cy="134"/>
                <a:chOff x="614" y="2568"/>
                <a:chExt cx="725" cy="139"/>
              </a:xfrm>
            </p:grpSpPr>
            <p:sp>
              <p:nvSpPr>
                <p:cNvPr id="44" name="AutoShape 149">
                  <a:extLst>
                    <a:ext uri="{FF2B5EF4-FFF2-40B4-BE49-F238E27FC236}">
                      <a16:creationId xmlns:a16="http://schemas.microsoft.com/office/drawing/2014/main" id="{04C4FA5A-4748-2D42-BA0D-06AFE4DAEE26}"/>
                    </a:ext>
                  </a:extLst>
                </p:cNvPr>
                <p:cNvSpPr>
                  <a:spLocks noChangeArrowheads="1"/>
                </p:cNvSpPr>
                <p:nvPr/>
              </p:nvSpPr>
              <p:spPr bwMode="auto">
                <a:xfrm>
                  <a:off x="612" y="2566"/>
                  <a:ext cx="727"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5" name="AutoShape 150">
                  <a:extLst>
                    <a:ext uri="{FF2B5EF4-FFF2-40B4-BE49-F238E27FC236}">
                      <a16:creationId xmlns:a16="http://schemas.microsoft.com/office/drawing/2014/main" id="{84E1D8C6-7DEE-484B-99EE-B608D1AEB05E}"/>
                    </a:ext>
                  </a:extLst>
                </p:cNvPr>
                <p:cNvSpPr>
                  <a:spLocks noChangeArrowheads="1"/>
                </p:cNvSpPr>
                <p:nvPr/>
              </p:nvSpPr>
              <p:spPr bwMode="auto">
                <a:xfrm>
                  <a:off x="626" y="2583"/>
                  <a:ext cx="692"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4" name="Rectangle 151">
                <a:extLst>
                  <a:ext uri="{FF2B5EF4-FFF2-40B4-BE49-F238E27FC236}">
                    <a16:creationId xmlns:a16="http://schemas.microsoft.com/office/drawing/2014/main" id="{454AD9D8-054B-E244-8A65-C00DC300D60C}"/>
                  </a:ext>
                </a:extLst>
              </p:cNvPr>
              <p:cNvSpPr>
                <a:spLocks noChangeArrowheads="1"/>
              </p:cNvSpPr>
              <p:nvPr/>
            </p:nvSpPr>
            <p:spPr bwMode="auto">
              <a:xfrm>
                <a:off x="4219" y="135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5" name="Rectangle 152">
                <a:extLst>
                  <a:ext uri="{FF2B5EF4-FFF2-40B4-BE49-F238E27FC236}">
                    <a16:creationId xmlns:a16="http://schemas.microsoft.com/office/drawing/2014/main" id="{40C54BAB-9592-ED4B-80E1-874156D7B15A}"/>
                  </a:ext>
                </a:extLst>
              </p:cNvPr>
              <p:cNvSpPr>
                <a:spLocks noChangeArrowheads="1"/>
              </p:cNvSpPr>
              <p:nvPr/>
            </p:nvSpPr>
            <p:spPr bwMode="auto">
              <a:xfrm>
                <a:off x="4230" y="1656"/>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6" name="Group 153">
                <a:extLst>
                  <a:ext uri="{FF2B5EF4-FFF2-40B4-BE49-F238E27FC236}">
                    <a16:creationId xmlns:a16="http://schemas.microsoft.com/office/drawing/2014/main" id="{64CB2613-6494-6C4A-AC96-EDE0548984F6}"/>
                  </a:ext>
                </a:extLst>
              </p:cNvPr>
              <p:cNvGrpSpPr>
                <a:grpSpLocks/>
              </p:cNvGrpSpPr>
              <p:nvPr/>
            </p:nvGrpSpPr>
            <p:grpSpPr bwMode="auto">
              <a:xfrm>
                <a:off x="4735" y="1627"/>
                <a:ext cx="582" cy="151"/>
                <a:chOff x="614" y="2568"/>
                <a:chExt cx="725" cy="139"/>
              </a:xfrm>
            </p:grpSpPr>
            <p:sp>
              <p:nvSpPr>
                <p:cNvPr id="42" name="AutoShape 154">
                  <a:extLst>
                    <a:ext uri="{FF2B5EF4-FFF2-40B4-BE49-F238E27FC236}">
                      <a16:creationId xmlns:a16="http://schemas.microsoft.com/office/drawing/2014/main" id="{A27D1399-0ADF-5D43-8B09-BCD5BD0CD0CC}"/>
                    </a:ext>
                  </a:extLst>
                </p:cNvPr>
                <p:cNvSpPr>
                  <a:spLocks noChangeArrowheads="1"/>
                </p:cNvSpPr>
                <p:nvPr/>
              </p:nvSpPr>
              <p:spPr bwMode="auto">
                <a:xfrm>
                  <a:off x="612" y="2570"/>
                  <a:ext cx="726"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3" name="AutoShape 155">
                  <a:extLst>
                    <a:ext uri="{FF2B5EF4-FFF2-40B4-BE49-F238E27FC236}">
                      <a16:creationId xmlns:a16="http://schemas.microsoft.com/office/drawing/2014/main" id="{20A4C850-89B5-6B44-820C-B66073B7527E}"/>
                    </a:ext>
                  </a:extLst>
                </p:cNvPr>
                <p:cNvSpPr>
                  <a:spLocks noChangeArrowheads="1"/>
                </p:cNvSpPr>
                <p:nvPr/>
              </p:nvSpPr>
              <p:spPr bwMode="auto">
                <a:xfrm>
                  <a:off x="627"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 name="Freeform 156">
                <a:extLst>
                  <a:ext uri="{FF2B5EF4-FFF2-40B4-BE49-F238E27FC236}">
                    <a16:creationId xmlns:a16="http://schemas.microsoft.com/office/drawing/2014/main" id="{69CA70FC-8D55-3C40-9230-BB1B319F021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8" name="Group 157">
                <a:extLst>
                  <a:ext uri="{FF2B5EF4-FFF2-40B4-BE49-F238E27FC236}">
                    <a16:creationId xmlns:a16="http://schemas.microsoft.com/office/drawing/2014/main" id="{592B4F87-8FD7-004F-9CBD-2E07936D76B1}"/>
                  </a:ext>
                </a:extLst>
              </p:cNvPr>
              <p:cNvGrpSpPr>
                <a:grpSpLocks/>
              </p:cNvGrpSpPr>
              <p:nvPr/>
            </p:nvGrpSpPr>
            <p:grpSpPr bwMode="auto">
              <a:xfrm>
                <a:off x="4739" y="1327"/>
                <a:ext cx="582" cy="139"/>
                <a:chOff x="614" y="2568"/>
                <a:chExt cx="725" cy="139"/>
              </a:xfrm>
            </p:grpSpPr>
            <p:sp>
              <p:nvSpPr>
                <p:cNvPr id="40" name="AutoShape 158">
                  <a:extLst>
                    <a:ext uri="{FF2B5EF4-FFF2-40B4-BE49-F238E27FC236}">
                      <a16:creationId xmlns:a16="http://schemas.microsoft.com/office/drawing/2014/main" id="{52452D42-BA3E-B548-9F26-4F10DEBFFC06}"/>
                    </a:ext>
                  </a:extLst>
                </p:cNvPr>
                <p:cNvSpPr>
                  <a:spLocks noChangeArrowheads="1"/>
                </p:cNvSpPr>
                <p:nvPr/>
              </p:nvSpPr>
              <p:spPr bwMode="auto">
                <a:xfrm>
                  <a:off x="615" y="2568"/>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1" name="AutoShape 159">
                  <a:extLst>
                    <a:ext uri="{FF2B5EF4-FFF2-40B4-BE49-F238E27FC236}">
                      <a16:creationId xmlns:a16="http://schemas.microsoft.com/office/drawing/2014/main" id="{2E496C07-9C8C-B34F-8201-DBF2AB09E8D1}"/>
                    </a:ext>
                  </a:extLst>
                </p:cNvPr>
                <p:cNvSpPr>
                  <a:spLocks noChangeArrowheads="1"/>
                </p:cNvSpPr>
                <p:nvPr/>
              </p:nvSpPr>
              <p:spPr bwMode="auto">
                <a:xfrm>
                  <a:off x="629" y="2584"/>
                  <a:ext cx="690"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9" name="Rectangle 160">
                <a:extLst>
                  <a:ext uri="{FF2B5EF4-FFF2-40B4-BE49-F238E27FC236}">
                    <a16:creationId xmlns:a16="http://schemas.microsoft.com/office/drawing/2014/main" id="{507783BC-460D-F943-9047-6C6F897FE10C}"/>
                  </a:ext>
                </a:extLst>
              </p:cNvPr>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0" name="Freeform 161">
                <a:extLst>
                  <a:ext uri="{FF2B5EF4-FFF2-40B4-BE49-F238E27FC236}">
                    <a16:creationId xmlns:a16="http://schemas.microsoft.com/office/drawing/2014/main" id="{88257E4A-4830-E644-BAF7-847C2053BCF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162">
                <a:extLst>
                  <a:ext uri="{FF2B5EF4-FFF2-40B4-BE49-F238E27FC236}">
                    <a16:creationId xmlns:a16="http://schemas.microsoft.com/office/drawing/2014/main" id="{24A3F621-17CD-4645-A51D-7042FE22E5F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val 163">
                <a:extLst>
                  <a:ext uri="{FF2B5EF4-FFF2-40B4-BE49-F238E27FC236}">
                    <a16:creationId xmlns:a16="http://schemas.microsoft.com/office/drawing/2014/main" id="{EA7A271B-C672-7748-BB6C-4320F9AE9120}"/>
                  </a:ext>
                </a:extLst>
              </p:cNvPr>
              <p:cNvSpPr>
                <a:spLocks noChangeArrowheads="1"/>
              </p:cNvSpPr>
              <p:nvPr/>
            </p:nvSpPr>
            <p:spPr bwMode="auto">
              <a:xfrm>
                <a:off x="5520" y="2612"/>
                <a:ext cx="45"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3" name="Freeform 164">
                <a:extLst>
                  <a:ext uri="{FF2B5EF4-FFF2-40B4-BE49-F238E27FC236}">
                    <a16:creationId xmlns:a16="http://schemas.microsoft.com/office/drawing/2014/main" id="{BF246A84-BFE7-3049-922B-DD8B6EA2E7D3}"/>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AutoShape 165">
                <a:extLst>
                  <a:ext uri="{FF2B5EF4-FFF2-40B4-BE49-F238E27FC236}">
                    <a16:creationId xmlns:a16="http://schemas.microsoft.com/office/drawing/2014/main" id="{A85BFA7C-936F-3A41-9B80-F269D0D81E50}"/>
                  </a:ext>
                </a:extLst>
              </p:cNvPr>
              <p:cNvSpPr>
                <a:spLocks noChangeArrowheads="1"/>
              </p:cNvSpPr>
              <p:nvPr/>
            </p:nvSpPr>
            <p:spPr bwMode="auto">
              <a:xfrm>
                <a:off x="4140" y="2676"/>
                <a:ext cx="1199"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5" name="AutoShape 166">
                <a:extLst>
                  <a:ext uri="{FF2B5EF4-FFF2-40B4-BE49-F238E27FC236}">
                    <a16:creationId xmlns:a16="http://schemas.microsoft.com/office/drawing/2014/main" id="{143F5A2C-3FCC-214E-B1DD-37354850C395}"/>
                  </a:ext>
                </a:extLst>
              </p:cNvPr>
              <p:cNvSpPr>
                <a:spLocks noChangeArrowheads="1"/>
              </p:cNvSpPr>
              <p:nvPr/>
            </p:nvSpPr>
            <p:spPr bwMode="auto">
              <a:xfrm>
                <a:off x="4208" y="2713"/>
                <a:ext cx="1069"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6" name="Oval 167">
                <a:extLst>
                  <a:ext uri="{FF2B5EF4-FFF2-40B4-BE49-F238E27FC236}">
                    <a16:creationId xmlns:a16="http://schemas.microsoft.com/office/drawing/2014/main" id="{9F154E92-095E-194F-B02E-9A00467A044B}"/>
                  </a:ext>
                </a:extLst>
              </p:cNvPr>
              <p:cNvSpPr>
                <a:spLocks noChangeArrowheads="1"/>
              </p:cNvSpPr>
              <p:nvPr/>
            </p:nvSpPr>
            <p:spPr bwMode="auto">
              <a:xfrm>
                <a:off x="4310" y="2384"/>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7" name="Oval 168">
                <a:extLst>
                  <a:ext uri="{FF2B5EF4-FFF2-40B4-BE49-F238E27FC236}">
                    <a16:creationId xmlns:a16="http://schemas.microsoft.com/office/drawing/2014/main" id="{9D1FEADC-3D9C-A84B-8B87-2D971178EAD9}"/>
                  </a:ext>
                </a:extLst>
              </p:cNvPr>
              <p:cNvSpPr>
                <a:spLocks noChangeArrowheads="1"/>
              </p:cNvSpPr>
              <p:nvPr/>
            </p:nvSpPr>
            <p:spPr bwMode="auto">
              <a:xfrm>
                <a:off x="4485" y="2384"/>
                <a:ext cx="158"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38" name="Oval 169">
                <a:extLst>
                  <a:ext uri="{FF2B5EF4-FFF2-40B4-BE49-F238E27FC236}">
                    <a16:creationId xmlns:a16="http://schemas.microsoft.com/office/drawing/2014/main" id="{4E9E3512-C0DF-9C4B-84D2-8F5465E6D892}"/>
                  </a:ext>
                </a:extLst>
              </p:cNvPr>
              <p:cNvSpPr>
                <a:spLocks noChangeArrowheads="1"/>
              </p:cNvSpPr>
              <p:nvPr/>
            </p:nvSpPr>
            <p:spPr bwMode="auto">
              <a:xfrm>
                <a:off x="4660" y="2379"/>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9" name="Rectangle 170">
                <a:extLst>
                  <a:ext uri="{FF2B5EF4-FFF2-40B4-BE49-F238E27FC236}">
                    <a16:creationId xmlns:a16="http://schemas.microsoft.com/office/drawing/2014/main" id="{4D132F38-B955-6A4E-A501-5DB6D9BF92E8}"/>
                  </a:ext>
                </a:extLst>
              </p:cNvPr>
              <p:cNvSpPr>
                <a:spLocks noChangeArrowheads="1"/>
              </p:cNvSpPr>
              <p:nvPr/>
            </p:nvSpPr>
            <p:spPr bwMode="auto">
              <a:xfrm>
                <a:off x="5062" y="1837"/>
                <a:ext cx="85"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4" name="Text Box 8">
              <a:extLst>
                <a:ext uri="{FF2B5EF4-FFF2-40B4-BE49-F238E27FC236}">
                  <a16:creationId xmlns:a16="http://schemas.microsoft.com/office/drawing/2014/main" id="{5DE1E660-E2FD-8848-B0BB-84A037DCCC22}"/>
                </a:ext>
              </a:extLst>
            </p:cNvPr>
            <p:cNvSpPr txBox="1">
              <a:spLocks noChangeArrowheads="1"/>
            </p:cNvSpPr>
            <p:nvPr/>
          </p:nvSpPr>
          <p:spPr bwMode="auto">
            <a:xfrm>
              <a:off x="8270000" y="2687749"/>
              <a:ext cx="78688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cache</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85" name="Text Box 21">
            <a:extLst>
              <a:ext uri="{FF2B5EF4-FFF2-40B4-BE49-F238E27FC236}">
                <a16:creationId xmlns:a16="http://schemas.microsoft.com/office/drawing/2014/main" id="{E15405A8-0743-624D-A374-AA89B476DBE9}"/>
              </a:ext>
            </a:extLst>
          </p:cNvPr>
          <p:cNvSpPr txBox="1">
            <a:spLocks noChangeArrowheads="1"/>
          </p:cNvSpPr>
          <p:nvPr/>
        </p:nvSpPr>
        <p:spPr bwMode="auto">
          <a:xfrm>
            <a:off x="6538913" y="508986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86" name="Group 53">
            <a:extLst>
              <a:ext uri="{FF2B5EF4-FFF2-40B4-BE49-F238E27FC236}">
                <a16:creationId xmlns:a16="http://schemas.microsoft.com/office/drawing/2014/main" id="{006A4F95-0B3D-AC43-A627-71A7FD2195DC}"/>
              </a:ext>
            </a:extLst>
          </p:cNvPr>
          <p:cNvGrpSpPr>
            <a:grpSpLocks/>
          </p:cNvGrpSpPr>
          <p:nvPr/>
        </p:nvGrpSpPr>
        <p:grpSpPr bwMode="auto">
          <a:xfrm>
            <a:off x="6915150" y="3845263"/>
            <a:ext cx="1490663" cy="760413"/>
            <a:chOff x="2942" y="2580"/>
            <a:chExt cx="939" cy="479"/>
          </a:xfrm>
        </p:grpSpPr>
        <p:sp>
          <p:nvSpPr>
            <p:cNvPr id="87" name="Line 19">
              <a:extLst>
                <a:ext uri="{FF2B5EF4-FFF2-40B4-BE49-F238E27FC236}">
                  <a16:creationId xmlns:a16="http://schemas.microsoft.com/office/drawing/2014/main" id="{C4FCDE12-2844-E249-88D6-1248CC2CE8A9}"/>
                </a:ext>
              </a:extLst>
            </p:cNvPr>
            <p:cNvSpPr>
              <a:spLocks noChangeShapeType="1"/>
            </p:cNvSpPr>
            <p:nvPr/>
          </p:nvSpPr>
          <p:spPr bwMode="auto">
            <a:xfrm flipV="1">
              <a:off x="2998" y="2580"/>
              <a:ext cx="883" cy="479"/>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Text Box 23">
              <a:extLst>
                <a:ext uri="{FF2B5EF4-FFF2-40B4-BE49-F238E27FC236}">
                  <a16:creationId xmlns:a16="http://schemas.microsoft.com/office/drawing/2014/main" id="{BDF0B946-2F1F-B54D-8334-894004430BEA}"/>
                </a:ext>
              </a:extLst>
            </p:cNvPr>
            <p:cNvSpPr txBox="1">
              <a:spLocks noChangeArrowheads="1"/>
            </p:cNvSpPr>
            <p:nvPr/>
          </p:nvSpPr>
          <p:spPr bwMode="auto">
            <a:xfrm rot="19907361">
              <a:off x="2942" y="264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grpSp>
        <p:nvGrpSpPr>
          <p:cNvPr id="93" name="Group 54">
            <a:extLst>
              <a:ext uri="{FF2B5EF4-FFF2-40B4-BE49-F238E27FC236}">
                <a16:creationId xmlns:a16="http://schemas.microsoft.com/office/drawing/2014/main" id="{0430DB37-F13E-FB4C-8461-73427AD15541}"/>
              </a:ext>
            </a:extLst>
          </p:cNvPr>
          <p:cNvGrpSpPr>
            <a:grpSpLocks/>
          </p:cNvGrpSpPr>
          <p:nvPr/>
        </p:nvGrpSpPr>
        <p:grpSpPr bwMode="auto">
          <a:xfrm>
            <a:off x="7054850" y="3932576"/>
            <a:ext cx="1487488" cy="785812"/>
            <a:chOff x="3030" y="2635"/>
            <a:chExt cx="937" cy="495"/>
          </a:xfrm>
        </p:grpSpPr>
        <p:sp>
          <p:nvSpPr>
            <p:cNvPr id="94" name="Line 20">
              <a:extLst>
                <a:ext uri="{FF2B5EF4-FFF2-40B4-BE49-F238E27FC236}">
                  <a16:creationId xmlns:a16="http://schemas.microsoft.com/office/drawing/2014/main" id="{68522646-1C6E-6141-85AF-6F21328BDB54}"/>
                </a:ext>
              </a:extLst>
            </p:cNvPr>
            <p:cNvSpPr>
              <a:spLocks noChangeShapeType="1"/>
            </p:cNvSpPr>
            <p:nvPr/>
          </p:nvSpPr>
          <p:spPr bwMode="auto">
            <a:xfrm flipH="1">
              <a:off x="3030" y="2635"/>
              <a:ext cx="884" cy="495"/>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Text Box 25">
              <a:extLst>
                <a:ext uri="{FF2B5EF4-FFF2-40B4-BE49-F238E27FC236}">
                  <a16:creationId xmlns:a16="http://schemas.microsoft.com/office/drawing/2014/main" id="{497C49B3-B78E-EF40-9F30-9D168B831D7B}"/>
                </a:ext>
              </a:extLst>
            </p:cNvPr>
            <p:cNvSpPr txBox="1">
              <a:spLocks noChangeArrowheads="1"/>
            </p:cNvSpPr>
            <p:nvPr/>
          </p:nvSpPr>
          <p:spPr bwMode="auto">
            <a:xfrm rot="19862217">
              <a:off x="3069" y="2846"/>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grpSp>
        <p:nvGrpSpPr>
          <p:cNvPr id="96" name="Group 49">
            <a:extLst>
              <a:ext uri="{FF2B5EF4-FFF2-40B4-BE49-F238E27FC236}">
                <a16:creationId xmlns:a16="http://schemas.microsoft.com/office/drawing/2014/main" id="{8EC23EE2-3572-4749-B83B-56A3E22AF760}"/>
              </a:ext>
            </a:extLst>
          </p:cNvPr>
          <p:cNvGrpSpPr>
            <a:grpSpLocks/>
          </p:cNvGrpSpPr>
          <p:nvPr/>
        </p:nvGrpSpPr>
        <p:grpSpPr bwMode="auto">
          <a:xfrm>
            <a:off x="7010400" y="2873713"/>
            <a:ext cx="3251200" cy="730250"/>
            <a:chOff x="3002" y="1979"/>
            <a:chExt cx="2048" cy="460"/>
          </a:xfrm>
        </p:grpSpPr>
        <p:sp>
          <p:nvSpPr>
            <p:cNvPr id="97" name="Freeform 18">
              <a:extLst>
                <a:ext uri="{FF2B5EF4-FFF2-40B4-BE49-F238E27FC236}">
                  <a16:creationId xmlns:a16="http://schemas.microsoft.com/office/drawing/2014/main" id="{B3BFA12B-AF52-444A-9C8D-FD235EBCD1CD}"/>
                </a:ext>
              </a:extLst>
            </p:cNvPr>
            <p:cNvSpPr>
              <a:spLocks/>
            </p:cNvSpPr>
            <p:nvPr/>
          </p:nvSpPr>
          <p:spPr bwMode="auto">
            <a:xfrm>
              <a:off x="3002" y="1979"/>
              <a:ext cx="2048" cy="460"/>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Text Box 22">
              <a:extLst>
                <a:ext uri="{FF2B5EF4-FFF2-40B4-BE49-F238E27FC236}">
                  <a16:creationId xmlns:a16="http://schemas.microsoft.com/office/drawing/2014/main" id="{5DC9736F-EB13-904A-A584-847C86859C20}"/>
                </a:ext>
              </a:extLst>
            </p:cNvPr>
            <p:cNvSpPr txBox="1">
              <a:spLocks noChangeArrowheads="1"/>
            </p:cNvSpPr>
            <p:nvPr/>
          </p:nvSpPr>
          <p:spPr bwMode="auto">
            <a:xfrm rot="1422049">
              <a:off x="3129" y="200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sp>
          <p:nvSpPr>
            <p:cNvPr id="99" name="Text Box 45">
              <a:extLst>
                <a:ext uri="{FF2B5EF4-FFF2-40B4-BE49-F238E27FC236}">
                  <a16:creationId xmlns:a16="http://schemas.microsoft.com/office/drawing/2014/main" id="{5F201396-3496-B54A-87C0-83E69A7B8703}"/>
                </a:ext>
              </a:extLst>
            </p:cNvPr>
            <p:cNvSpPr txBox="1">
              <a:spLocks noChangeArrowheads="1"/>
            </p:cNvSpPr>
            <p:nvPr/>
          </p:nvSpPr>
          <p:spPr bwMode="auto">
            <a:xfrm rot="20180032">
              <a:off x="4160" y="2015"/>
              <a:ext cx="8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request</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grpSp>
      <p:sp>
        <p:nvSpPr>
          <p:cNvPr id="101" name="Text Box 48">
            <a:extLst>
              <a:ext uri="{FF2B5EF4-FFF2-40B4-BE49-F238E27FC236}">
                <a16:creationId xmlns:a16="http://schemas.microsoft.com/office/drawing/2014/main" id="{53C0E2C7-E328-094F-86C2-7FF28BDF952E}"/>
              </a:ext>
            </a:extLst>
          </p:cNvPr>
          <p:cNvSpPr txBox="1">
            <a:spLocks noChangeArrowheads="1"/>
          </p:cNvSpPr>
          <p:nvPr/>
        </p:nvSpPr>
        <p:spPr bwMode="auto">
          <a:xfrm>
            <a:off x="10281826" y="3292132"/>
            <a:ext cx="70884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origin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103" name="Picture 56">
            <a:extLst>
              <a:ext uri="{FF2B5EF4-FFF2-40B4-BE49-F238E27FC236}">
                <a16:creationId xmlns:a16="http://schemas.microsoft.com/office/drawing/2014/main" id="{D1860A46-FB8D-2145-A291-FDFCD300B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588" y="2381588"/>
            <a:ext cx="5270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 name="Group 60">
            <a:extLst>
              <a:ext uri="{FF2B5EF4-FFF2-40B4-BE49-F238E27FC236}">
                <a16:creationId xmlns:a16="http://schemas.microsoft.com/office/drawing/2014/main" id="{1E55489F-3411-D147-A30E-37C79E67D16D}"/>
              </a:ext>
            </a:extLst>
          </p:cNvPr>
          <p:cNvGrpSpPr>
            <a:grpSpLocks/>
          </p:cNvGrpSpPr>
          <p:nvPr/>
        </p:nvGrpSpPr>
        <p:grpSpPr bwMode="auto">
          <a:xfrm>
            <a:off x="6237288" y="2421276"/>
            <a:ext cx="4110038" cy="1814512"/>
            <a:chOff x="2515" y="1687"/>
            <a:chExt cx="2589" cy="1143"/>
          </a:xfrm>
        </p:grpSpPr>
        <p:sp>
          <p:nvSpPr>
            <p:cNvPr id="105" name="Freeform 44">
              <a:extLst>
                <a:ext uri="{FF2B5EF4-FFF2-40B4-BE49-F238E27FC236}">
                  <a16:creationId xmlns:a16="http://schemas.microsoft.com/office/drawing/2014/main" id="{AD023CD7-2DF4-0047-A0A8-EE7C8FDF2AD7}"/>
                </a:ext>
              </a:extLst>
            </p:cNvPr>
            <p:cNvSpPr>
              <a:spLocks/>
            </p:cNvSpPr>
            <p:nvPr/>
          </p:nvSpPr>
          <p:spPr bwMode="auto">
            <a:xfrm>
              <a:off x="2985" y="2026"/>
              <a:ext cx="2119" cy="476"/>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Text Box 24">
              <a:extLst>
                <a:ext uri="{FF2B5EF4-FFF2-40B4-BE49-F238E27FC236}">
                  <a16:creationId xmlns:a16="http://schemas.microsoft.com/office/drawing/2014/main" id="{3A73F75B-5403-E34F-8197-7456A76E7D33}"/>
                </a:ext>
              </a:extLst>
            </p:cNvPr>
            <p:cNvSpPr txBox="1">
              <a:spLocks noChangeArrowheads="1"/>
            </p:cNvSpPr>
            <p:nvPr/>
          </p:nvSpPr>
          <p:spPr bwMode="auto">
            <a:xfrm rot="1411598">
              <a:off x="2963" y="2243"/>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sp>
          <p:nvSpPr>
            <p:cNvPr id="107" name="Text Box 46">
              <a:extLst>
                <a:ext uri="{FF2B5EF4-FFF2-40B4-BE49-F238E27FC236}">
                  <a16:creationId xmlns:a16="http://schemas.microsoft.com/office/drawing/2014/main" id="{84D34D31-F002-7644-A66C-387CC45D7E5C}"/>
                </a:ext>
              </a:extLst>
            </p:cNvPr>
            <p:cNvSpPr txBox="1">
              <a:spLocks noChangeArrowheads="1"/>
            </p:cNvSpPr>
            <p:nvPr/>
          </p:nvSpPr>
          <p:spPr bwMode="auto">
            <a:xfrm rot="20184211">
              <a:off x="4193" y="2231"/>
              <a:ext cx="8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a:t>
              </a:r>
              <a:endPar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endParaRPr>
            </a:p>
          </p:txBody>
        </p:sp>
        <p:pic>
          <p:nvPicPr>
            <p:cNvPr id="108" name="Picture 57">
              <a:extLst>
                <a:ext uri="{FF2B5EF4-FFF2-40B4-BE49-F238E27FC236}">
                  <a16:creationId xmlns:a16="http://schemas.microsoft.com/office/drawing/2014/main" id="{AAE983CF-984C-9D4D-815F-5073893D2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 y="255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9">
              <a:extLst>
                <a:ext uri="{FF2B5EF4-FFF2-40B4-BE49-F238E27FC236}">
                  <a16:creationId xmlns:a16="http://schemas.microsoft.com/office/drawing/2014/main" id="{24961BA7-6903-124E-955A-AEDC5B6FB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 y="168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 name="Picture 61">
            <a:extLst>
              <a:ext uri="{FF2B5EF4-FFF2-40B4-BE49-F238E27FC236}">
                <a16:creationId xmlns:a16="http://schemas.microsoft.com/office/drawing/2014/main" id="{DB808EFC-F790-0C46-B5F2-BCC2B49C4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362788"/>
            <a:ext cx="5270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Slide Number Placeholder 2">
            <a:extLst>
              <a:ext uri="{FF2B5EF4-FFF2-40B4-BE49-F238E27FC236}">
                <a16:creationId xmlns:a16="http://schemas.microsoft.com/office/drawing/2014/main" id="{AAEEF6BD-F1CB-4A4C-82D3-5C6EE9E6D0EF}"/>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20</a:t>
            </a:fld>
            <a:endParaRPr lang="en-US" dirty="0"/>
          </a:p>
        </p:txBody>
      </p:sp>
      <p:sp>
        <p:nvSpPr>
          <p:cNvPr id="3" name="TextBox 2">
            <a:extLst>
              <a:ext uri="{FF2B5EF4-FFF2-40B4-BE49-F238E27FC236}">
                <a16:creationId xmlns:a16="http://schemas.microsoft.com/office/drawing/2014/main" id="{8B43DCEE-2A13-6A49-EA82-EC7897D7A26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5647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
                                            <p:txEl>
                                              <p:pRg st="1" end="1"/>
                                            </p:txEl>
                                          </p:spTgt>
                                        </p:tgtEl>
                                        <p:attrNameLst>
                                          <p:attrName>style.visibility</p:attrName>
                                        </p:attrNameLst>
                                      </p:cBhvr>
                                      <p:to>
                                        <p:strVal val="visible"/>
                                      </p:to>
                                    </p:set>
                                    <p:animEffect transition="in" filter="dissolve">
                                      <p:cBhvr>
                                        <p:cTn id="15" dur="500"/>
                                        <p:tgtEl>
                                          <p:spTgt spid="81">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
                                            <p:txEl>
                                              <p:pRg st="2" end="2"/>
                                            </p:txEl>
                                          </p:spTgt>
                                        </p:tgtEl>
                                        <p:attrNameLst>
                                          <p:attrName>style.visibility</p:attrName>
                                        </p:attrNameLst>
                                      </p:cBhvr>
                                      <p:to>
                                        <p:strVal val="visible"/>
                                      </p:to>
                                    </p:set>
                                    <p:animEffect transition="in" filter="dissolve">
                                      <p:cBhvr>
                                        <p:cTn id="18" dur="500"/>
                                        <p:tgtEl>
                                          <p:spTgt spid="81">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1">
                                            <p:txEl>
                                              <p:pRg st="3" end="3"/>
                                            </p:txEl>
                                          </p:spTgt>
                                        </p:tgtEl>
                                        <p:attrNameLst>
                                          <p:attrName>style.visibility</p:attrName>
                                        </p:attrNameLst>
                                      </p:cBhvr>
                                      <p:to>
                                        <p:strVal val="visible"/>
                                      </p:to>
                                    </p:set>
                                    <p:animEffect transition="in" filter="dissolve">
                                      <p:cBhvr>
                                        <p:cTn id="21" dur="500"/>
                                        <p:tgtEl>
                                          <p:spTgt spid="8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left)">
                                      <p:cBhvr>
                                        <p:cTn id="26" dur="1000"/>
                                        <p:tgtEl>
                                          <p:spTgt spid="96"/>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ipe(right)">
                                      <p:cBhvr>
                                        <p:cTn id="30" dur="10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left)">
                                      <p:cBhvr>
                                        <p:cTn id="35" dur="1000"/>
                                        <p:tgtEl>
                                          <p:spTgt spid="86"/>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right)">
                                      <p:cBhvr>
                                        <p:cTn id="39" dur="1000"/>
                                        <p:tgtEl>
                                          <p:spTgt spid="93"/>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right)">
                                      <p:cBhvr>
                                        <p:cTn id="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Web caches (aka proxy servers)</a:t>
            </a:r>
            <a:endParaRPr lang="en-US" sz="4400" dirty="0"/>
          </a:p>
        </p:txBody>
      </p:sp>
      <p:sp>
        <p:nvSpPr>
          <p:cNvPr id="144" name="Rectangle 3">
            <a:extLst>
              <a:ext uri="{FF2B5EF4-FFF2-40B4-BE49-F238E27FC236}">
                <a16:creationId xmlns:a16="http://schemas.microsoft.com/office/drawing/2014/main" id="{7B8521C1-7DCD-9344-8BCE-E617E0E93A48}"/>
              </a:ext>
            </a:extLst>
          </p:cNvPr>
          <p:cNvSpPr txBox="1">
            <a:spLocks noChangeArrowheads="1"/>
          </p:cNvSpPr>
          <p:nvPr/>
        </p:nvSpPr>
        <p:spPr>
          <a:xfrm>
            <a:off x="600308" y="1534695"/>
            <a:ext cx="4752277" cy="213493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cache acts as both client and server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 for original requesting client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client to origin server</a:t>
            </a:r>
          </a:p>
        </p:txBody>
      </p:sp>
      <p:sp>
        <p:nvSpPr>
          <p:cNvPr id="145" name="Rectangle 4">
            <a:extLst>
              <a:ext uri="{FF2B5EF4-FFF2-40B4-BE49-F238E27FC236}">
                <a16:creationId xmlns:a16="http://schemas.microsoft.com/office/drawing/2014/main" id="{F6AE5A0B-A69D-B948-BD0F-B69E446252C4}"/>
              </a:ext>
            </a:extLst>
          </p:cNvPr>
          <p:cNvSpPr txBox="1">
            <a:spLocks noChangeArrowheads="1"/>
          </p:cNvSpPr>
          <p:nvPr/>
        </p:nvSpPr>
        <p:spPr>
          <a:xfrm>
            <a:off x="5544015" y="1534695"/>
            <a:ext cx="6047678"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Why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caching?</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reduce response time for client request </a:t>
            </a:r>
          </a:p>
          <a:p>
            <a:pPr marL="75088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cache is closer to client</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reduce traffic on an institution</a:t>
            </a:r>
            <a:r>
              <a:rPr kumimoji="0"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 access link</a:t>
            </a:r>
          </a:p>
          <a:p>
            <a:pPr marL="40798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Internet is dense with caches </a:t>
            </a:r>
          </a:p>
          <a:p>
            <a:pPr marL="75088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enables “</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poor” content providers to more effectively deliver content</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8078A0BA-EA92-E84B-9D25-74AB5B584F39}"/>
              </a:ext>
            </a:extLst>
          </p:cNvPr>
          <p:cNvGrpSpPr/>
          <p:nvPr/>
        </p:nvGrpSpPr>
        <p:grpSpPr>
          <a:xfrm>
            <a:off x="632391" y="3810000"/>
            <a:ext cx="4798594" cy="2217821"/>
            <a:chOff x="632391" y="3810000"/>
            <a:chExt cx="4798594" cy="2217821"/>
          </a:xfrm>
        </p:grpSpPr>
        <p:pic>
          <p:nvPicPr>
            <p:cNvPr id="2" name="Picture 1">
              <a:extLst>
                <a:ext uri="{FF2B5EF4-FFF2-40B4-BE49-F238E27FC236}">
                  <a16:creationId xmlns:a16="http://schemas.microsoft.com/office/drawing/2014/main" id="{A367C1AB-A47E-5446-99C0-0905B5F0557E}"/>
                </a:ext>
              </a:extLst>
            </p:cNvPr>
            <p:cNvPicPr>
              <a:picLocks noChangeAspect="1"/>
            </p:cNvPicPr>
            <p:nvPr/>
          </p:nvPicPr>
          <p:blipFill>
            <a:blip r:embed="rId3"/>
            <a:stretch>
              <a:fillRect/>
            </a:stretch>
          </p:blipFill>
          <p:spPr>
            <a:xfrm>
              <a:off x="1065462" y="5015497"/>
              <a:ext cx="4324685" cy="452126"/>
            </a:xfrm>
            <a:prstGeom prst="rect">
              <a:avLst/>
            </a:prstGeom>
          </p:spPr>
        </p:pic>
        <p:pic>
          <p:nvPicPr>
            <p:cNvPr id="4" name="Picture 3">
              <a:extLst>
                <a:ext uri="{FF2B5EF4-FFF2-40B4-BE49-F238E27FC236}">
                  <a16:creationId xmlns:a16="http://schemas.microsoft.com/office/drawing/2014/main" id="{BCCF5707-C36A-2B44-B3DE-6F31EEC700EE}"/>
                </a:ext>
              </a:extLst>
            </p:cNvPr>
            <p:cNvPicPr>
              <a:picLocks noChangeAspect="1"/>
            </p:cNvPicPr>
            <p:nvPr/>
          </p:nvPicPr>
          <p:blipFill>
            <a:blip r:embed="rId4"/>
            <a:stretch>
              <a:fillRect/>
            </a:stretch>
          </p:blipFill>
          <p:spPr>
            <a:xfrm>
              <a:off x="1066130" y="5587331"/>
              <a:ext cx="4364855" cy="440490"/>
            </a:xfrm>
            <a:prstGeom prst="rect">
              <a:avLst/>
            </a:prstGeom>
          </p:spPr>
        </p:pic>
        <p:sp>
          <p:nvSpPr>
            <p:cNvPr id="8" name="Rectangle 3">
              <a:extLst>
                <a:ext uri="{FF2B5EF4-FFF2-40B4-BE49-F238E27FC236}">
                  <a16:creationId xmlns:a16="http://schemas.microsoft.com/office/drawing/2014/main" id="{9E701FCD-5285-BE4B-BD4D-92A5F9D53E04}"/>
                </a:ext>
              </a:extLst>
            </p:cNvPr>
            <p:cNvSpPr txBox="1">
              <a:spLocks noChangeArrowheads="1"/>
            </p:cNvSpPr>
            <p:nvPr/>
          </p:nvSpPr>
          <p:spPr>
            <a:xfrm>
              <a:off x="632391" y="3810000"/>
              <a:ext cx="4757756" cy="132748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 tells cache about object’s allowable caching in response header:</a:t>
              </a:r>
            </a:p>
          </p:txBody>
        </p:sp>
      </p:grpSp>
      <p:sp>
        <p:nvSpPr>
          <p:cNvPr id="10" name="Slide Number Placeholder 2">
            <a:extLst>
              <a:ext uri="{FF2B5EF4-FFF2-40B4-BE49-F238E27FC236}">
                <a16:creationId xmlns:a16="http://schemas.microsoft.com/office/drawing/2014/main" id="{293899FF-7A74-EF40-AE83-53C00627833D}"/>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21</a:t>
            </a:fld>
            <a:endParaRPr lang="en-US" dirty="0"/>
          </a:p>
        </p:txBody>
      </p:sp>
      <p:sp>
        <p:nvSpPr>
          <p:cNvPr id="3" name="TextBox 2">
            <a:extLst>
              <a:ext uri="{FF2B5EF4-FFF2-40B4-BE49-F238E27FC236}">
                <a16:creationId xmlns:a16="http://schemas.microsoft.com/office/drawing/2014/main" id="{27BC2170-5DC6-F455-7EF6-76568A2B881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1112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dissolve">
                                      <p:cBhvr>
                                        <p:cTn id="12" dur="500"/>
                                        <p:tgtEl>
                                          <p:spTgt spid="1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animEffect transition="in" filter="dissolve">
                                      <p:cBhvr>
                                        <p:cTn id="17" dur="500"/>
                                        <p:tgtEl>
                                          <p:spTgt spid="14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5">
                                            <p:txEl>
                                              <p:pRg st="2" end="2"/>
                                            </p:txEl>
                                          </p:spTgt>
                                        </p:tgtEl>
                                        <p:attrNameLst>
                                          <p:attrName>style.visibility</p:attrName>
                                        </p:attrNameLst>
                                      </p:cBhvr>
                                      <p:to>
                                        <p:strVal val="visible"/>
                                      </p:to>
                                    </p:set>
                                    <p:animEffect transition="in" filter="dissolve">
                                      <p:cBhvr>
                                        <p:cTn id="20" dur="500"/>
                                        <p:tgtEl>
                                          <p:spTgt spid="14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5">
                                            <p:txEl>
                                              <p:pRg st="3" end="3"/>
                                            </p:txEl>
                                          </p:spTgt>
                                        </p:tgtEl>
                                        <p:attrNameLst>
                                          <p:attrName>style.visibility</p:attrName>
                                        </p:attrNameLst>
                                      </p:cBhvr>
                                      <p:to>
                                        <p:strVal val="visible"/>
                                      </p:to>
                                    </p:set>
                                    <p:animEffect transition="in" filter="dissolve">
                                      <p:cBhvr>
                                        <p:cTn id="25" dur="500"/>
                                        <p:tgtEl>
                                          <p:spTgt spid="14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5">
                                            <p:txEl>
                                              <p:pRg st="4" end="4"/>
                                            </p:txEl>
                                          </p:spTgt>
                                        </p:tgtEl>
                                        <p:attrNameLst>
                                          <p:attrName>style.visibility</p:attrName>
                                        </p:attrNameLst>
                                      </p:cBhvr>
                                      <p:to>
                                        <p:strVal val="visible"/>
                                      </p:to>
                                    </p:set>
                                    <p:animEffect transition="in" filter="dissolve">
                                      <p:cBhvr>
                                        <p:cTn id="30" dur="500"/>
                                        <p:tgtEl>
                                          <p:spTgt spid="145">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5">
                                            <p:txEl>
                                              <p:pRg st="5" end="5"/>
                                            </p:txEl>
                                          </p:spTgt>
                                        </p:tgtEl>
                                        <p:attrNameLst>
                                          <p:attrName>style.visibility</p:attrName>
                                        </p:attrNameLst>
                                      </p:cBhvr>
                                      <p:to>
                                        <p:strVal val="visible"/>
                                      </p:to>
                                    </p:set>
                                    <p:animEffect transition="in" filter="dissolve">
                                      <p:cBhvr>
                                        <p:cTn id="33" dur="5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83591-8817-3D4E-B1D7-7CB768593A6D}"/>
              </a:ext>
            </a:extLst>
          </p:cNvPr>
          <p:cNvPicPr>
            <a:picLocks noChangeAspect="1"/>
          </p:cNvPicPr>
          <p:nvPr/>
        </p:nvPicPr>
        <p:blipFill>
          <a:blip r:embed="rId3"/>
          <a:stretch>
            <a:fillRect/>
          </a:stretch>
        </p:blipFill>
        <p:spPr>
          <a:xfrm>
            <a:off x="6451600" y="3598333"/>
            <a:ext cx="1255183" cy="1030679"/>
          </a:xfrm>
          <a:prstGeom prst="rect">
            <a:avLst/>
          </a:prstGeom>
        </p:spPr>
      </p:pic>
      <p:pic>
        <p:nvPicPr>
          <p:cNvPr id="1026" name="Picture 2" descr="Image result for hot icon">
            <a:extLst>
              <a:ext uri="{FF2B5EF4-FFF2-40B4-BE49-F238E27FC236}">
                <a16:creationId xmlns:a16="http://schemas.microsoft.com/office/drawing/2014/main" id="{A7EAAD91-B13A-FE4B-8E84-68108CE64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0660" y="3598333"/>
            <a:ext cx="721782" cy="72178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800" dirty="0">
                <a:ea typeface="ＭＳ Ｐゴシック" panose="020B0600070205080204" pitchFamily="34" charset="-128"/>
              </a:rPr>
              <a:t>Caching example</a:t>
            </a:r>
            <a:endParaRPr lang="en-US" sz="48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2780" y="451670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829733" y="4064001"/>
            <a:ext cx="6403933" cy="2297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.97 </a:t>
            </a: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(=1.50Mbps</a:t>
            </a:r>
            <a:r>
              <a:rPr kumimoji="0" lang="en-GB"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/1.54Mbps</a:t>
            </a: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a:t>
            </a:r>
          </a:p>
          <a:p>
            <a:pPr marL="342900" indent="-342900" eaLnBrk="0" fontAlgn="base" hangingPunct="0">
              <a:lnSpc>
                <a:spcPct val="85000"/>
              </a:lnSpc>
              <a:spcBef>
                <a:spcPts val="600"/>
              </a:spcBef>
              <a:spcAft>
                <a:spcPct val="0"/>
              </a:spcAft>
              <a:buClr>
                <a:srgbClr val="000099"/>
              </a:buClr>
              <a:buSzPct val="100000"/>
              <a:buFont typeface="Wingdings" charset="2"/>
              <a:buChar char="§"/>
              <a:defRPr/>
            </a:pPr>
            <a:r>
              <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LAN utilization: .0015 </a:t>
            </a:r>
            <a:r>
              <a:rPr lang="en-US" sz="2400" dirty="0">
                <a:latin typeface="Calibri" panose="020F0502020204030204" pitchFamily="34" charset="0"/>
                <a:ea typeface="ＭＳ Ｐゴシック" charset="0"/>
                <a:cs typeface="Calibri" panose="020F0502020204030204" pitchFamily="34" charset="0"/>
              </a:rPr>
              <a:t>(=1.50Mbps</a:t>
            </a:r>
            <a:r>
              <a:rPr lang="en-GB" sz="2400" dirty="0">
                <a:latin typeface="Calibri" panose="020F0502020204030204" pitchFamily="34" charset="0"/>
                <a:ea typeface="ＭＳ Ｐゴシック" charset="0"/>
                <a:cs typeface="Calibri" panose="020F0502020204030204" pitchFamily="34" charset="0"/>
              </a:rPr>
              <a:t>/1000Mbps</a:t>
            </a:r>
            <a:r>
              <a:rPr lang="en-US" sz="2400" dirty="0">
                <a:latin typeface="Calibri" panose="020F0502020204030204" pitchFamily="34" charset="0"/>
                <a:ea typeface="ＭＳ Ｐゴシック" charset="0"/>
                <a:cs typeface="Calibri" panose="020F0502020204030204" pitchFamily="34" charset="0"/>
              </a:rPr>
              <a:t>)</a:t>
            </a:r>
            <a:endParaRPr kumimoji="0" lang="en-US" sz="2400" b="0" i="0"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endParaRP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end-end delay  =  Internet delay +</a:t>
            </a:r>
          </a:p>
          <a:p>
            <a:pPr marL="0" marR="0" lvl="0" indent="0" algn="l" defTabSz="914400" rtl="0" eaLnBrk="0" fontAlgn="base" latinLnBrk="0" hangingPunct="0">
              <a:lnSpc>
                <a:spcPct val="85000"/>
              </a:lnSpc>
              <a:spcBef>
                <a:spcPts val="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access link delay + LAN delay </a:t>
            </a:r>
          </a:p>
          <a:p>
            <a:pPr marL="0" marR="0" lvl="0" indent="0" algn="l" defTabSz="914400" rtl="0" eaLnBrk="0" fontAlgn="base" latinLnBrk="0" hangingPunct="0">
              <a:lnSpc>
                <a:spcPct val="85000"/>
              </a:lnSpc>
              <a:spcBef>
                <a:spcPts val="60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  2 sec + minutes + usecs</a:t>
            </a:r>
          </a:p>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sp>
        <p:nvSpPr>
          <p:cNvPr id="214" name="Oval 137">
            <a:extLst>
              <a:ext uri="{FF2B5EF4-FFF2-40B4-BE49-F238E27FC236}">
                <a16:creationId xmlns:a16="http://schemas.microsoft.com/office/drawing/2014/main" id="{23716FFF-6EE9-1D40-8627-3412B2DC1621}"/>
              </a:ext>
            </a:extLst>
          </p:cNvPr>
          <p:cNvSpPr>
            <a:spLocks noChangeArrowheads="1"/>
          </p:cNvSpPr>
          <p:nvPr/>
        </p:nvSpPr>
        <p:spPr bwMode="auto">
          <a:xfrm>
            <a:off x="4316250" y="5809673"/>
            <a:ext cx="1119350" cy="591127"/>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1" name="Text Box 138">
            <a:extLst>
              <a:ext uri="{FF2B5EF4-FFF2-40B4-BE49-F238E27FC236}">
                <a16:creationId xmlns:a16="http://schemas.microsoft.com/office/drawing/2014/main" id="{99974D39-E173-B849-B8ED-599FAF902A29}"/>
              </a:ext>
            </a:extLst>
          </p:cNvPr>
          <p:cNvSpPr txBox="1">
            <a:spLocks noChangeArrowheads="1"/>
          </p:cNvSpPr>
          <p:nvPr/>
        </p:nvSpPr>
        <p:spPr bwMode="auto">
          <a:xfrm>
            <a:off x="6994681" y="5922543"/>
            <a:ext cx="2125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9525" marR="0" lvl="0" indent="0" algn="l" defTabSz="914400" rtl="0" eaLnBrk="0" fontAlgn="base" latinLnBrk="0" hangingPunct="0">
              <a:lnSpc>
                <a:spcPct val="90000"/>
              </a:lnSpc>
              <a:spcBef>
                <a:spcPct val="20000"/>
              </a:spcBef>
              <a:spcAft>
                <a:spcPct val="0"/>
              </a:spcAft>
              <a:buClr>
                <a:srgbClr val="3333CC"/>
              </a:buClr>
              <a:buSzPct val="85000"/>
              <a:buFont typeface="ZapfDingbats" charset="2"/>
              <a:buNone/>
              <a:tabLst/>
              <a:defRPr/>
            </a:pPr>
            <a:r>
              <a:rPr kumimoji="0" lang="en-US" altLang="en-US" sz="2000" b="0" i="1"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problem: </a:t>
            </a:r>
            <a:r>
              <a:rPr kumimoji="0" lang="en-US" altLang="en-US" sz="2000" b="0" i="0" u="none" strike="noStrike" kern="0" cap="none" spc="0" normalizeH="0" baseline="0" noProof="0" dirty="0">
                <a:ln>
                  <a:noFill/>
                </a:ln>
                <a:solidFill>
                  <a:srgbClr val="CC0000"/>
                </a:solidFill>
                <a:effectLst/>
                <a:uLnTx/>
                <a:uFillTx/>
                <a:latin typeface="Calibri"/>
                <a:ea typeface="ＭＳ Ｐゴシック" panose="020B0600070205080204" pitchFamily="34" charset="-128"/>
                <a:cs typeface="+mn-cs"/>
              </a:rPr>
              <a:t>large queueing delays at high utilization!</a:t>
            </a:r>
          </a:p>
        </p:txBody>
      </p:sp>
      <p:sp>
        <p:nvSpPr>
          <p:cNvPr id="216" name="Slide Number Placeholder 2">
            <a:extLst>
              <a:ext uri="{FF2B5EF4-FFF2-40B4-BE49-F238E27FC236}">
                <a16:creationId xmlns:a16="http://schemas.microsoft.com/office/drawing/2014/main" id="{FE5CDB2C-98A2-A94B-BF70-466F1E231685}"/>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22</a:t>
            </a:fld>
            <a:endParaRPr lang="en-US" dirty="0"/>
          </a:p>
        </p:txBody>
      </p:sp>
      <p:sp>
        <p:nvSpPr>
          <p:cNvPr id="2" name="TextBox 1">
            <a:extLst>
              <a:ext uri="{FF2B5EF4-FFF2-40B4-BE49-F238E27FC236}">
                <a16:creationId xmlns:a16="http://schemas.microsoft.com/office/drawing/2014/main" id="{9C208A58-563F-A3BA-E42A-78B4E862E05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1615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animEffect transition="in" filter="dissolve">
                                      <p:cBhvr>
                                        <p:cTn id="7" dur="500"/>
                                        <p:tgtEl>
                                          <p:spTgt spid="52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9">
                                            <p:txEl>
                                              <p:pRg st="1" end="1"/>
                                            </p:txEl>
                                          </p:spTgt>
                                        </p:tgtEl>
                                        <p:attrNameLst>
                                          <p:attrName>style.visibility</p:attrName>
                                        </p:attrNameLst>
                                      </p:cBhvr>
                                      <p:to>
                                        <p:strVal val="visible"/>
                                      </p:to>
                                    </p:set>
                                    <p:animEffect transition="in" filter="dissolve">
                                      <p:cBhvr>
                                        <p:cTn id="10" dur="500"/>
                                        <p:tgtEl>
                                          <p:spTgt spid="52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dissolve">
                                      <p:cBhvr>
                                        <p:cTn id="13" dur="500"/>
                                        <p:tgtEl>
                                          <p:spTgt spid="291"/>
                                        </p:tgtEl>
                                      </p:cBhvr>
                                    </p:animEffect>
                                  </p:childTnLst>
                                </p:cTn>
                              </p:par>
                              <p:par>
                                <p:cTn id="14" presetID="9"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500"/>
                                        <p:tgtEl>
                                          <p:spTgt spid="1026"/>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29">
                                            <p:txEl>
                                              <p:pRg st="2" end="2"/>
                                            </p:txEl>
                                          </p:spTgt>
                                        </p:tgtEl>
                                        <p:attrNameLst>
                                          <p:attrName>style.visibility</p:attrName>
                                        </p:attrNameLst>
                                      </p:cBhvr>
                                      <p:to>
                                        <p:strVal val="visible"/>
                                      </p:to>
                                    </p:set>
                                    <p:animEffect transition="in" filter="dissolve">
                                      <p:cBhvr>
                                        <p:cTn id="24" dur="500"/>
                                        <p:tgtEl>
                                          <p:spTgt spid="5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29">
                                            <p:txEl>
                                              <p:pRg st="3" end="3"/>
                                            </p:txEl>
                                          </p:spTgt>
                                        </p:tgtEl>
                                        <p:attrNameLst>
                                          <p:attrName>style.visibility</p:attrName>
                                        </p:attrNameLst>
                                      </p:cBhvr>
                                      <p:to>
                                        <p:strVal val="visible"/>
                                      </p:to>
                                    </p:set>
                                    <p:animEffect transition="in" filter="dissolve">
                                      <p:cBhvr>
                                        <p:cTn id="29" dur="500"/>
                                        <p:tgtEl>
                                          <p:spTgt spid="529">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29">
                                            <p:txEl>
                                              <p:pRg st="4" end="4"/>
                                            </p:txEl>
                                          </p:spTgt>
                                        </p:tgtEl>
                                        <p:attrNameLst>
                                          <p:attrName>style.visibility</p:attrName>
                                        </p:attrNameLst>
                                      </p:cBhvr>
                                      <p:to>
                                        <p:strVal val="visible"/>
                                      </p:to>
                                    </p:set>
                                    <p:animEffect transition="in" filter="dissolve">
                                      <p:cBhvr>
                                        <p:cTn id="32" dur="500"/>
                                        <p:tgtEl>
                                          <p:spTgt spid="529">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29">
                                            <p:txEl>
                                              <p:pRg st="5" end="5"/>
                                            </p:txEl>
                                          </p:spTgt>
                                        </p:tgtEl>
                                        <p:attrNameLst>
                                          <p:attrName>style.visibility</p:attrName>
                                        </p:attrNameLst>
                                      </p:cBhvr>
                                      <p:to>
                                        <p:strVal val="visible"/>
                                      </p:to>
                                    </p:set>
                                    <p:animEffect transition="in" filter="dissolve">
                                      <p:cBhvr>
                                        <p:cTn id="35" dur="500"/>
                                        <p:tgtEl>
                                          <p:spTgt spid="5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dissolve">
                                      <p:cBhvr>
                                        <p:cTn id="40"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ctangle 4">
            <a:extLst>
              <a:ext uri="{FF2B5EF4-FFF2-40B4-BE49-F238E27FC236}">
                <a16:creationId xmlns:a16="http://schemas.microsoft.com/office/drawing/2014/main" id="{98A75405-209A-CD48-8E25-225D64187B47}"/>
              </a:ext>
            </a:extLst>
          </p:cNvPr>
          <p:cNvSpPr>
            <a:spLocks noChangeArrowheads="1"/>
          </p:cNvSpPr>
          <p:nvPr/>
        </p:nvSpPr>
        <p:spPr bwMode="auto">
          <a:xfrm>
            <a:off x="829733" y="4064001"/>
            <a:ext cx="6403933" cy="2297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.97</a:t>
            </a: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LAN utilization: .0015</a:t>
            </a:r>
          </a:p>
          <a:p>
            <a:pPr marL="342900" marR="0" lvl="0" indent="-342900" algn="l" defTabSz="914400" rtl="0" eaLnBrk="0" fontAlgn="base" latinLnBrk="0" hangingPunct="0">
              <a:lnSpc>
                <a:spcPct val="85000"/>
              </a:lnSpc>
              <a:spcBef>
                <a:spcPts val="6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end-end delay  =  Internet delay +</a:t>
            </a:r>
          </a:p>
          <a:p>
            <a:pPr marL="0" marR="0" lvl="0" indent="0" algn="l" defTabSz="914400" rtl="0" eaLnBrk="0" fontAlgn="base" latinLnBrk="0" hangingPunct="0">
              <a:lnSpc>
                <a:spcPct val="85000"/>
              </a:lnSpc>
              <a:spcBef>
                <a:spcPts val="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access link delay + LAN delay </a:t>
            </a:r>
          </a:p>
          <a:p>
            <a:pPr marL="0" marR="0" lvl="0" indent="0" algn="l" defTabSz="914400" rtl="0" eaLnBrk="0" fontAlgn="base" latinLnBrk="0" hangingPunct="0">
              <a:lnSpc>
                <a:spcPct val="85000"/>
              </a:lnSpc>
              <a:spcBef>
                <a:spcPts val="600"/>
              </a:spcBef>
              <a:spcAft>
                <a:spcPct val="0"/>
              </a:spcAft>
              <a:buClr>
                <a:srgbClr val="000099"/>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  2 sec + minutes + usecs</a:t>
            </a:r>
          </a:p>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Option 1: buy a faster access link</a:t>
            </a:r>
            <a:endParaRPr lang="en-US" sz="44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2780" y="451670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grpSp>
        <p:nvGrpSpPr>
          <p:cNvPr id="2" name="Group 1">
            <a:extLst>
              <a:ext uri="{FF2B5EF4-FFF2-40B4-BE49-F238E27FC236}">
                <a16:creationId xmlns:a16="http://schemas.microsoft.com/office/drawing/2014/main" id="{2FF3AF6D-4CBE-BE4A-AF26-B6F34DC9EF33}"/>
              </a:ext>
            </a:extLst>
          </p:cNvPr>
          <p:cNvGrpSpPr/>
          <p:nvPr/>
        </p:nvGrpSpPr>
        <p:grpSpPr>
          <a:xfrm>
            <a:off x="3269205" y="1370475"/>
            <a:ext cx="7974440" cy="2642996"/>
            <a:chOff x="3269205" y="1370475"/>
            <a:chExt cx="7974440" cy="2642996"/>
          </a:xfrm>
        </p:grpSpPr>
        <p:grpSp>
          <p:nvGrpSpPr>
            <p:cNvPr id="214" name="Group 213">
              <a:extLst>
                <a:ext uri="{FF2B5EF4-FFF2-40B4-BE49-F238E27FC236}">
                  <a16:creationId xmlns:a16="http://schemas.microsoft.com/office/drawing/2014/main" id="{9AFA7B76-427C-134D-90BC-D4693AEF2136}"/>
                </a:ext>
              </a:extLst>
            </p:cNvPr>
            <p:cNvGrpSpPr/>
            <p:nvPr/>
          </p:nvGrpSpPr>
          <p:grpSpPr>
            <a:xfrm>
              <a:off x="3269205" y="1370475"/>
              <a:ext cx="2248984" cy="736408"/>
              <a:chOff x="4785771" y="3827302"/>
              <a:chExt cx="2248984" cy="736408"/>
            </a:xfrm>
          </p:grpSpPr>
          <p:sp>
            <p:nvSpPr>
              <p:cNvPr id="215" name="Text Box 52">
                <a:extLst>
                  <a:ext uri="{FF2B5EF4-FFF2-40B4-BE49-F238E27FC236}">
                    <a16:creationId xmlns:a16="http://schemas.microsoft.com/office/drawing/2014/main" id="{D9BA6C4C-0CF0-8742-ACB2-584114381882}"/>
                  </a:ext>
                </a:extLst>
              </p:cNvPr>
              <p:cNvSpPr txBox="1">
                <a:spLocks noChangeArrowheads="1"/>
              </p:cNvSpPr>
              <p:nvPr/>
            </p:nvSpPr>
            <p:spPr bwMode="auto">
              <a:xfrm>
                <a:off x="5449268" y="3827302"/>
                <a:ext cx="158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154 Mbps</a:t>
                </a:r>
              </a:p>
            </p:txBody>
          </p:sp>
          <p:sp>
            <p:nvSpPr>
              <p:cNvPr id="216" name="Rectangle 215">
                <a:extLst>
                  <a:ext uri="{FF2B5EF4-FFF2-40B4-BE49-F238E27FC236}">
                    <a16:creationId xmlns:a16="http://schemas.microsoft.com/office/drawing/2014/main" id="{1FA396C6-E0DB-E54B-9564-C46EF025F0E3}"/>
                  </a:ext>
                </a:extLst>
              </p:cNvPr>
              <p:cNvSpPr/>
              <p:nvPr/>
            </p:nvSpPr>
            <p:spPr>
              <a:xfrm>
                <a:off x="4785771" y="4223523"/>
                <a:ext cx="611420"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7" name="Line 51">
                <a:extLst>
                  <a:ext uri="{FF2B5EF4-FFF2-40B4-BE49-F238E27FC236}">
                    <a16:creationId xmlns:a16="http://schemas.microsoft.com/office/drawing/2014/main" id="{5DC119B0-D3C1-9741-8399-6E949D96195E}"/>
                  </a:ext>
                </a:extLst>
              </p:cNvPr>
              <p:cNvSpPr>
                <a:spLocks noChangeShapeType="1"/>
              </p:cNvSpPr>
              <p:nvPr/>
            </p:nvSpPr>
            <p:spPr bwMode="auto">
              <a:xfrm flipV="1">
                <a:off x="4828478" y="4140660"/>
                <a:ext cx="680225" cy="42304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8" name="Group 217">
              <a:extLst>
                <a:ext uri="{FF2B5EF4-FFF2-40B4-BE49-F238E27FC236}">
                  <a16:creationId xmlns:a16="http://schemas.microsoft.com/office/drawing/2014/main" id="{43EB18F1-EB9B-AB4E-9315-D47FB051A2D9}"/>
                </a:ext>
              </a:extLst>
            </p:cNvPr>
            <p:cNvGrpSpPr/>
            <p:nvPr/>
          </p:nvGrpSpPr>
          <p:grpSpPr>
            <a:xfrm>
              <a:off x="9113107" y="3496571"/>
              <a:ext cx="2130538" cy="516900"/>
              <a:chOff x="4352719" y="3567941"/>
              <a:chExt cx="2130538" cy="516900"/>
            </a:xfrm>
          </p:grpSpPr>
          <p:sp>
            <p:nvSpPr>
              <p:cNvPr id="219" name="Text Box 52">
                <a:extLst>
                  <a:ext uri="{FF2B5EF4-FFF2-40B4-BE49-F238E27FC236}">
                    <a16:creationId xmlns:a16="http://schemas.microsoft.com/office/drawing/2014/main" id="{414BD24A-A827-744B-8CF6-F9EAA2D920A9}"/>
                  </a:ext>
                </a:extLst>
              </p:cNvPr>
              <p:cNvSpPr txBox="1">
                <a:spLocks noChangeArrowheads="1"/>
              </p:cNvSpPr>
              <p:nvPr/>
            </p:nvSpPr>
            <p:spPr bwMode="auto">
              <a:xfrm>
                <a:off x="4897770" y="3567941"/>
                <a:ext cx="1585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154 Mbps</a:t>
                </a:r>
              </a:p>
            </p:txBody>
          </p:sp>
          <p:sp>
            <p:nvSpPr>
              <p:cNvPr id="220" name="Rectangle 219">
                <a:extLst>
                  <a:ext uri="{FF2B5EF4-FFF2-40B4-BE49-F238E27FC236}">
                    <a16:creationId xmlns:a16="http://schemas.microsoft.com/office/drawing/2014/main" id="{C3E3E743-58A9-D543-ABF2-E8D950F0D5C4}"/>
                  </a:ext>
                </a:extLst>
              </p:cNvPr>
              <p:cNvSpPr/>
              <p:nvPr/>
            </p:nvSpPr>
            <p:spPr>
              <a:xfrm>
                <a:off x="4352719" y="3822059"/>
                <a:ext cx="527164" cy="262782"/>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1" name="Line 51">
                <a:extLst>
                  <a:ext uri="{FF2B5EF4-FFF2-40B4-BE49-F238E27FC236}">
                    <a16:creationId xmlns:a16="http://schemas.microsoft.com/office/drawing/2014/main" id="{C012F3C8-BFC0-0C46-8D2D-992B1C38C6A6}"/>
                  </a:ext>
                </a:extLst>
              </p:cNvPr>
              <p:cNvSpPr>
                <a:spLocks noChangeShapeType="1"/>
              </p:cNvSpPr>
              <p:nvPr/>
            </p:nvSpPr>
            <p:spPr bwMode="auto">
              <a:xfrm flipV="1">
                <a:off x="4459229" y="3805441"/>
                <a:ext cx="554004" cy="23711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22" name="Group 221">
            <a:extLst>
              <a:ext uri="{FF2B5EF4-FFF2-40B4-BE49-F238E27FC236}">
                <a16:creationId xmlns:a16="http://schemas.microsoft.com/office/drawing/2014/main" id="{173CBB2E-654A-474B-8238-296B81F89068}"/>
              </a:ext>
            </a:extLst>
          </p:cNvPr>
          <p:cNvGrpSpPr/>
          <p:nvPr/>
        </p:nvGrpSpPr>
        <p:grpSpPr>
          <a:xfrm>
            <a:off x="4067394" y="4387359"/>
            <a:ext cx="2583033" cy="461665"/>
            <a:chOff x="4114801" y="3880785"/>
            <a:chExt cx="2583033" cy="461665"/>
          </a:xfrm>
        </p:grpSpPr>
        <p:sp>
          <p:nvSpPr>
            <p:cNvPr id="223" name="Text Box 52">
              <a:extLst>
                <a:ext uri="{FF2B5EF4-FFF2-40B4-BE49-F238E27FC236}">
                  <a16:creationId xmlns:a16="http://schemas.microsoft.com/office/drawing/2014/main" id="{FA193B58-E942-8A47-9F5D-3A2B58608DBB}"/>
                </a:ext>
              </a:extLst>
            </p:cNvPr>
            <p:cNvSpPr txBox="1">
              <a:spLocks noChangeArrowheads="1"/>
            </p:cNvSpPr>
            <p:nvPr/>
          </p:nvSpPr>
          <p:spPr bwMode="auto">
            <a:xfrm>
              <a:off x="5112347" y="3880785"/>
              <a:ext cx="158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.0097</a:t>
              </a:r>
            </a:p>
          </p:txBody>
        </p:sp>
        <p:sp>
          <p:nvSpPr>
            <p:cNvPr id="224" name="Rectangle 223">
              <a:extLst>
                <a:ext uri="{FF2B5EF4-FFF2-40B4-BE49-F238E27FC236}">
                  <a16:creationId xmlns:a16="http://schemas.microsoft.com/office/drawing/2014/main" id="{84682AEF-F684-9F45-A3DA-FEDE9ED18429}"/>
                </a:ext>
              </a:extLst>
            </p:cNvPr>
            <p:cNvSpPr/>
            <p:nvPr/>
          </p:nvSpPr>
          <p:spPr>
            <a:xfrm>
              <a:off x="4114801" y="3955100"/>
              <a:ext cx="498412"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Line 51">
              <a:extLst>
                <a:ext uri="{FF2B5EF4-FFF2-40B4-BE49-F238E27FC236}">
                  <a16:creationId xmlns:a16="http://schemas.microsoft.com/office/drawing/2014/main" id="{8F3A165F-08A0-9D4B-B82D-B603502A13F3}"/>
                </a:ext>
              </a:extLst>
            </p:cNvPr>
            <p:cNvSpPr>
              <a:spLocks noChangeShapeType="1"/>
            </p:cNvSpPr>
            <p:nvPr/>
          </p:nvSpPr>
          <p:spPr bwMode="auto">
            <a:xfrm>
              <a:off x="4234070" y="4117024"/>
              <a:ext cx="936703" cy="1"/>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6" name="Group 225">
            <a:extLst>
              <a:ext uri="{FF2B5EF4-FFF2-40B4-BE49-F238E27FC236}">
                <a16:creationId xmlns:a16="http://schemas.microsoft.com/office/drawing/2014/main" id="{598125F6-3C0E-B64C-9CC2-9EFB4DA6980E}"/>
              </a:ext>
            </a:extLst>
          </p:cNvPr>
          <p:cNvGrpSpPr/>
          <p:nvPr/>
        </p:nvGrpSpPr>
        <p:grpSpPr>
          <a:xfrm>
            <a:off x="4351868" y="5927346"/>
            <a:ext cx="3101886" cy="698305"/>
            <a:chOff x="3557204" y="3415545"/>
            <a:chExt cx="3101886" cy="698305"/>
          </a:xfrm>
        </p:grpSpPr>
        <p:sp>
          <p:nvSpPr>
            <p:cNvPr id="227" name="Text Box 52">
              <a:extLst>
                <a:ext uri="{FF2B5EF4-FFF2-40B4-BE49-F238E27FC236}">
                  <a16:creationId xmlns:a16="http://schemas.microsoft.com/office/drawing/2014/main" id="{5B815C0E-E9AF-964A-AB0C-F8220D77B6A8}"/>
                </a:ext>
              </a:extLst>
            </p:cNvPr>
            <p:cNvSpPr txBox="1">
              <a:spLocks noChangeArrowheads="1"/>
            </p:cNvSpPr>
            <p:nvPr/>
          </p:nvSpPr>
          <p:spPr bwMode="auto">
            <a:xfrm>
              <a:off x="5555973" y="3652185"/>
              <a:ext cx="1103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msecs</a:t>
              </a:r>
            </a:p>
          </p:txBody>
        </p:sp>
        <p:sp>
          <p:nvSpPr>
            <p:cNvPr id="228" name="Rectangle 227">
              <a:extLst>
                <a:ext uri="{FF2B5EF4-FFF2-40B4-BE49-F238E27FC236}">
                  <a16:creationId xmlns:a16="http://schemas.microsoft.com/office/drawing/2014/main" id="{4EE7EB05-EB77-DA46-8D82-2C1B89B59FCD}"/>
                </a:ext>
              </a:extLst>
            </p:cNvPr>
            <p:cNvSpPr/>
            <p:nvPr/>
          </p:nvSpPr>
          <p:spPr>
            <a:xfrm>
              <a:off x="3557204" y="3415545"/>
              <a:ext cx="1041334" cy="337988"/>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9" name="Line 51">
              <a:extLst>
                <a:ext uri="{FF2B5EF4-FFF2-40B4-BE49-F238E27FC236}">
                  <a16:creationId xmlns:a16="http://schemas.microsoft.com/office/drawing/2014/main" id="{45B58613-BF72-9847-A603-92F5F10A9D91}"/>
                </a:ext>
              </a:extLst>
            </p:cNvPr>
            <p:cNvSpPr>
              <a:spLocks noChangeShapeType="1"/>
            </p:cNvSpPr>
            <p:nvPr/>
          </p:nvSpPr>
          <p:spPr bwMode="auto">
            <a:xfrm>
              <a:off x="3662316" y="3504654"/>
              <a:ext cx="1983056" cy="46166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30" name="Text Box 83">
            <a:extLst>
              <a:ext uri="{FF2B5EF4-FFF2-40B4-BE49-F238E27FC236}">
                <a16:creationId xmlns:a16="http://schemas.microsoft.com/office/drawing/2014/main" id="{3A71517F-2630-E14F-B4A5-B7AD1A3332AB}"/>
              </a:ext>
            </a:extLst>
          </p:cNvPr>
          <p:cNvSpPr txBox="1">
            <a:spLocks noChangeArrowheads="1"/>
          </p:cNvSpPr>
          <p:nvPr/>
        </p:nvSpPr>
        <p:spPr bwMode="auto">
          <a:xfrm>
            <a:off x="870724" y="6212256"/>
            <a:ext cx="4565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Cost: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faster access link (expensive!)</a:t>
            </a:r>
          </a:p>
        </p:txBody>
      </p:sp>
      <p:sp>
        <p:nvSpPr>
          <p:cNvPr id="231" name="Slide Number Placeholder 2">
            <a:extLst>
              <a:ext uri="{FF2B5EF4-FFF2-40B4-BE49-F238E27FC236}">
                <a16:creationId xmlns:a16="http://schemas.microsoft.com/office/drawing/2014/main" id="{FF0ECF32-52FF-7941-8B38-AE471D68A419}"/>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23</a:t>
            </a:fld>
            <a:endParaRPr lang="en-US" dirty="0"/>
          </a:p>
        </p:txBody>
      </p:sp>
      <p:sp>
        <p:nvSpPr>
          <p:cNvPr id="4" name="TextBox 3">
            <a:extLst>
              <a:ext uri="{FF2B5EF4-FFF2-40B4-BE49-F238E27FC236}">
                <a16:creationId xmlns:a16="http://schemas.microsoft.com/office/drawing/2014/main" id="{9E44C160-D749-19AB-7F1C-55C92741306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499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dissolv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dissolve">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dissolve">
                                      <p:cBhvr>
                                        <p:cTn id="2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922868" y="4719957"/>
            <a:ext cx="6361287" cy="2302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45000"/>
              </a:spcBef>
              <a:spcAft>
                <a:spcPct val="0"/>
              </a:spcAft>
              <a:buClr>
                <a:srgbClr val="000099"/>
              </a:buClr>
              <a:buSzPct val="65000"/>
              <a:buFont typeface="Wingdings" charset="0"/>
              <a:buNone/>
              <a:tabLst/>
              <a:defRPr/>
            </a:pPr>
            <a:r>
              <a:rPr kumimoji="0" lang="en-US" sz="24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Performance: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LAN utilization: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utilization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end-end delay  = </a:t>
            </a: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charset="0"/>
                <a:cs typeface="Calibri" panose="020F0502020204030204" pitchFamily="34"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t>
            </a:r>
          </a:p>
        </p:txBody>
      </p:sp>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Option 2: install a web cache</a:t>
            </a:r>
            <a:endParaRPr lang="en-US" sz="4400"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63006" y="4514213"/>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870724" y="1362307"/>
            <a:ext cx="6123957" cy="25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charset="0"/>
                <a:cs typeface="Calibri" panose="020F0502020204030204" pitchFamily="34" charset="0"/>
              </a:rPr>
              <a:t>Scenario:</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access link rate: 1.54 Mbps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RTT from institutional router to server: 2 sec</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web object size: 100K bits</a:t>
            </a:r>
          </a:p>
          <a:p>
            <a:pPr marL="342900" marR="0" lvl="0"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average request rate from browsers to origin servers: 15/sec</a:t>
            </a:r>
          </a:p>
          <a:p>
            <a:pPr marL="800100" marR="0" lvl="1" indent="-342900" algn="l" defTabSz="914400" rtl="0" eaLnBrk="0" fontAlgn="base" latinLnBrk="0" hangingPunct="0">
              <a:lnSpc>
                <a:spcPct val="85000"/>
              </a:lnSpc>
              <a:spcBef>
                <a:spcPts val="4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avg data rate to browsers: 1.50 Mbps</a:t>
            </a:r>
          </a:p>
        </p:txBody>
      </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9339961" y="4807753"/>
            <a:ext cx="811212" cy="1033463"/>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sp>
        <p:nvSpPr>
          <p:cNvPr id="281" name="Text Box 76">
            <a:extLst>
              <a:ext uri="{FF2B5EF4-FFF2-40B4-BE49-F238E27FC236}">
                <a16:creationId xmlns:a16="http://schemas.microsoft.com/office/drawing/2014/main" id="{3175A1F8-F48E-9749-AA0C-8A115012D296}"/>
              </a:ext>
            </a:extLst>
          </p:cNvPr>
          <p:cNvSpPr txBox="1">
            <a:spLocks noChangeArrowheads="1"/>
          </p:cNvSpPr>
          <p:nvPr/>
        </p:nvSpPr>
        <p:spPr bwMode="auto">
          <a:xfrm>
            <a:off x="4483372" y="5180762"/>
            <a:ext cx="281846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How to compute link </a:t>
            </a:r>
          </a:p>
          <a:p>
            <a:pPr marL="342900" marR="0" lvl="0" indent="-342900" algn="ctr" defTabSz="914400" rtl="0" eaLnBrk="1" fontAlgn="auto" latinLnBrk="0" hangingPunct="1">
              <a:lnSpc>
                <a:spcPct val="8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utilization, delay?</a:t>
            </a:r>
          </a:p>
        </p:txBody>
      </p:sp>
      <p:sp>
        <p:nvSpPr>
          <p:cNvPr id="282" name="Text Box 83">
            <a:extLst>
              <a:ext uri="{FF2B5EF4-FFF2-40B4-BE49-F238E27FC236}">
                <a16:creationId xmlns:a16="http://schemas.microsoft.com/office/drawing/2014/main" id="{445BA7C8-9DBB-B245-98C3-EA83E67E03F3}"/>
              </a:ext>
            </a:extLst>
          </p:cNvPr>
          <p:cNvSpPr txBox="1">
            <a:spLocks noChangeArrowheads="1"/>
          </p:cNvSpPr>
          <p:nvPr/>
        </p:nvSpPr>
        <p:spPr bwMode="auto">
          <a:xfrm>
            <a:off x="853791" y="4053039"/>
            <a:ext cx="3306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Cost: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web cache (cheap!)</a:t>
            </a:r>
          </a:p>
        </p:txBody>
      </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9443782" y="5793184"/>
            <a:ext cx="1641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local web cache</a:t>
            </a:r>
            <a:endParaRPr kumimoji="0" lang="en-US" alt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
        <p:nvSpPr>
          <p:cNvPr id="252" name="Slide Number Placeholder 2">
            <a:extLst>
              <a:ext uri="{FF2B5EF4-FFF2-40B4-BE49-F238E27FC236}">
                <a16:creationId xmlns:a16="http://schemas.microsoft.com/office/drawing/2014/main" id="{CD12BA19-40D2-F44B-8E23-E4E6B15A6DE1}"/>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24</a:t>
            </a:fld>
            <a:endParaRPr lang="en-US" dirty="0"/>
          </a:p>
        </p:txBody>
      </p:sp>
      <p:sp>
        <p:nvSpPr>
          <p:cNvPr id="3" name="TextBox 2">
            <a:extLst>
              <a:ext uri="{FF2B5EF4-FFF2-40B4-BE49-F238E27FC236}">
                <a16:creationId xmlns:a16="http://schemas.microsoft.com/office/drawing/2014/main" id="{D2ED998E-C269-60C3-FA6E-ECD51104820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807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dissolve">
                                      <p:cBhvr>
                                        <p:cTn id="10" dur="5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dissolve">
                                      <p:cBhvr>
                                        <p:cTn id="15" dur="500"/>
                                        <p:tgtEl>
                                          <p:spTgt spid="2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29"/>
                                        </p:tgtEl>
                                        <p:attrNameLst>
                                          <p:attrName>style.visibility</p:attrName>
                                        </p:attrNameLst>
                                      </p:cBhvr>
                                      <p:to>
                                        <p:strVal val="visible"/>
                                      </p:to>
                                    </p:set>
                                    <p:animEffect transition="in" filter="dissolve">
                                      <p:cBhvr>
                                        <p:cTn id="20" dur="500"/>
                                        <p:tgtEl>
                                          <p:spTgt spid="5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81">
                                            <p:txEl>
                                              <p:pRg st="0" end="0"/>
                                            </p:txEl>
                                          </p:spTgt>
                                        </p:tgtEl>
                                        <p:attrNameLst>
                                          <p:attrName>style.visibility</p:attrName>
                                        </p:attrNameLst>
                                      </p:cBhvr>
                                      <p:to>
                                        <p:strVal val="visible"/>
                                      </p:to>
                                    </p:set>
                                    <p:animEffect transition="in" filter="dissolve">
                                      <p:cBhvr>
                                        <p:cTn id="25" dur="500"/>
                                        <p:tgtEl>
                                          <p:spTgt spid="281">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81">
                                            <p:txEl>
                                              <p:pRg st="1" end="1"/>
                                            </p:txEl>
                                          </p:spTgt>
                                        </p:tgtEl>
                                        <p:attrNameLst>
                                          <p:attrName>style.visibility</p:attrName>
                                        </p:attrNameLst>
                                      </p:cBhvr>
                                      <p:to>
                                        <p:strVal val="visible"/>
                                      </p:to>
                                    </p:set>
                                    <p:animEffect transition="in" filter="dissolve">
                                      <p:cBhvr>
                                        <p:cTn id="28" dur="500"/>
                                        <p:tgtEl>
                                          <p:spTgt spid="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p:bldP spid="282" grpId="0"/>
      <p:bldP spid="2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9677146" cy="894622"/>
          </a:xfrm>
        </p:spPr>
        <p:txBody>
          <a:bodyPr>
            <a:normAutofit fontScale="90000"/>
          </a:bodyPr>
          <a:lstStyle/>
          <a:p>
            <a:r>
              <a:rPr lang="en-US" dirty="0">
                <a:ea typeface="ＭＳ Ｐゴシック" panose="020B0600070205080204" pitchFamily="34" charset="-128"/>
              </a:rPr>
              <a:t>Calculating access link utilization, end-end delay with cache:</a:t>
            </a:r>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8083455" y="2487883"/>
            <a:ext cx="285750" cy="11430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10512330" y="1902096"/>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origin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8893080" y="2106883"/>
            <a:ext cx="66675" cy="2762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9521730" y="2144983"/>
            <a:ext cx="9525" cy="2381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9978930" y="2306908"/>
            <a:ext cx="133350" cy="20955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10140855" y="3068908"/>
            <a:ext cx="247650"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8158067" y="2111064"/>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8874030" y="2432321"/>
            <a:ext cx="931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public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Internet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7748492" y="4470671"/>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8197755" y="4780233"/>
            <a:ext cx="855662" cy="431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8707342" y="4827858"/>
            <a:ext cx="563563" cy="393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9245505" y="4834208"/>
            <a:ext cx="149225" cy="382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9407430" y="3545158"/>
            <a:ext cx="0" cy="1062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7775480" y="4357958"/>
            <a:ext cx="1198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network</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9783667" y="473895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Gbps LAN</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9409017" y="3734071"/>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1.54 Mbps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access link</a:t>
            </a:r>
            <a:endParaRPr kumimoji="0" lang="en-US" altLang="en-US" sz="2400" b="0" i="0" u="none" strike="noStrike" kern="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34" charset="-128"/>
              <a:cs typeface="+mn-cs"/>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7735792" y="2035446"/>
            <a:ext cx="377825" cy="576262"/>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7885017" y="5148533"/>
            <a:ext cx="525463" cy="557213"/>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8650192" y="1557608"/>
            <a:ext cx="377825" cy="576263"/>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9402667" y="1589358"/>
            <a:ext cx="377825" cy="576263"/>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10012267" y="1741758"/>
            <a:ext cx="377825" cy="576263"/>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10340880" y="2687908"/>
            <a:ext cx="377825" cy="576263"/>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8396192" y="5170758"/>
            <a:ext cx="525463" cy="557213"/>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8920067" y="5159646"/>
            <a:ext cx="525463" cy="557212"/>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8988913" y="3095664"/>
            <a:ext cx="889089" cy="466491"/>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02" name="Group 501">
            <a:extLst>
              <a:ext uri="{FF2B5EF4-FFF2-40B4-BE49-F238E27FC236}">
                <a16:creationId xmlns:a16="http://schemas.microsoft.com/office/drawing/2014/main" id="{B2C32989-94BE-1349-908C-1DF72CEEA243}"/>
              </a:ext>
            </a:extLst>
          </p:cNvPr>
          <p:cNvGrpSpPr/>
          <p:nvPr/>
        </p:nvGrpSpPr>
        <p:grpSpPr>
          <a:xfrm>
            <a:off x="8967576" y="4437217"/>
            <a:ext cx="889089" cy="466491"/>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9339961" y="4807753"/>
            <a:ext cx="811212" cy="1033463"/>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9443782" y="5793184"/>
            <a:ext cx="1641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local web cache</a:t>
            </a:r>
            <a:endParaRPr kumimoji="0" lang="en-US" alt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
        <p:nvSpPr>
          <p:cNvPr id="252" name="Rectangle 4">
            <a:extLst>
              <a:ext uri="{FF2B5EF4-FFF2-40B4-BE49-F238E27FC236}">
                <a16:creationId xmlns:a16="http://schemas.microsoft.com/office/drawing/2014/main" id="{5292EFEC-88AD-0B46-B2E3-643489D30B9D}"/>
              </a:ext>
            </a:extLst>
          </p:cNvPr>
          <p:cNvSpPr txBox="1">
            <a:spLocks noChangeArrowheads="1"/>
          </p:cNvSpPr>
          <p:nvPr/>
        </p:nvSpPr>
        <p:spPr>
          <a:xfrm>
            <a:off x="889002" y="1405471"/>
            <a:ext cx="6166171" cy="174412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110000"/>
              </a:lnSpc>
              <a:spcBef>
                <a:spcPts val="400"/>
              </a:spcBef>
              <a:spcAft>
                <a:spcPts val="0"/>
              </a:spcAft>
              <a:buClr>
                <a:srgbClr val="0000A3"/>
              </a:buClr>
              <a:buSzTx/>
              <a:buFont typeface="Wingdings" pitchFamily="2" charset="2"/>
              <a:buNone/>
              <a:tabLst>
                <a:tab pos="53975" algn="l"/>
                <a:tab pos="576263" algn="l"/>
              </a:tabLst>
              <a:defRPr/>
            </a:pPr>
            <a:r>
              <a:rPr kumimoji="0" lang="en-US"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suppose cache hit rate is 0.4:  </a:t>
            </a:r>
          </a:p>
          <a:p>
            <a:pPr marL="352425" marR="0" lvl="0" indent="-231775" algn="l" defTabSz="914400" rtl="0" eaLnBrk="1" fontAlgn="auto" latinLnBrk="0" hangingPunct="1">
              <a:lnSpc>
                <a:spcPct val="110000"/>
              </a:lnSpc>
              <a:spcBef>
                <a:spcPts val="400"/>
              </a:spcBef>
              <a:spcAft>
                <a:spcPts val="0"/>
              </a:spcAft>
              <a:buClr>
                <a:srgbClr val="0000A3"/>
              </a:buClr>
              <a:buSzTx/>
              <a:buFont typeface="Wingdings" pitchFamily="2" charset="2"/>
              <a:buChar char="§"/>
              <a:tabLst>
                <a:tab pos="53975" algn="l"/>
                <a:tab pos="576263" algn="l"/>
              </a:tabLst>
              <a:defRPr/>
            </a:pPr>
            <a:r>
              <a:rPr kumimoji="0" lang="en-US"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40% requests served by cache, with low (msec) delay </a:t>
            </a:r>
          </a:p>
          <a:p>
            <a:pPr marL="228600" marR="0" lvl="0" indent="-228600" algn="l" defTabSz="914400" rtl="0" eaLnBrk="1" fontAlgn="auto" latinLnBrk="0" hangingPunct="1">
              <a:lnSpc>
                <a:spcPct val="80000"/>
              </a:lnSpc>
              <a:spcBef>
                <a:spcPts val="1000"/>
              </a:spcBef>
              <a:spcAft>
                <a:spcPts val="0"/>
              </a:spcAft>
              <a:buClr>
                <a:srgbClr val="0000A3"/>
              </a:buClr>
              <a:buSzTx/>
              <a:buFont typeface="Wingdings" pitchFamily="2" charset="2"/>
              <a:buNone/>
              <a:tabLst>
                <a:tab pos="576263" algn="l"/>
              </a:tabLst>
              <a:defRPr/>
            </a:pPr>
            <a:r>
              <a:rPr kumimoji="0" lang="en-US"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p>
        </p:txBody>
      </p:sp>
      <p:sp>
        <p:nvSpPr>
          <p:cNvPr id="253" name="Rectangle 4">
            <a:extLst>
              <a:ext uri="{FF2B5EF4-FFF2-40B4-BE49-F238E27FC236}">
                <a16:creationId xmlns:a16="http://schemas.microsoft.com/office/drawing/2014/main" id="{0C139AEE-1F5A-A64B-9C16-223417C8CB7F}"/>
              </a:ext>
            </a:extLst>
          </p:cNvPr>
          <p:cNvSpPr>
            <a:spLocks noChangeArrowheads="1"/>
          </p:cNvSpPr>
          <p:nvPr/>
        </p:nvSpPr>
        <p:spPr bwMode="auto">
          <a:xfrm>
            <a:off x="1010219" y="2685374"/>
            <a:ext cx="616836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775" marR="0" lvl="0" indent="-231775" algn="l" defTabSz="914400" rtl="0" eaLnBrk="1" fontAlgn="auto" latinLnBrk="0" hangingPunct="1">
              <a:lnSpc>
                <a:spcPct val="90000"/>
              </a:lnSpc>
              <a:spcBef>
                <a:spcPts val="400"/>
              </a:spcBef>
              <a:spcAft>
                <a:spcPts val="0"/>
              </a:spcAft>
              <a:buClr>
                <a:srgbClr val="000099"/>
              </a:buClr>
              <a:buSzPct val="100000"/>
              <a:buFont typeface="Wingdings" charset="2"/>
              <a:buChar char="§"/>
              <a:tabLst>
                <a:tab pos="576263" algn="l"/>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60% requests satisfied at origin </a:t>
            </a:r>
          </a:p>
          <a:p>
            <a:pPr marL="406400" marR="0" lvl="1" indent="-169863" algn="l" defTabSz="914400" rtl="0" eaLnBrk="1" fontAlgn="auto" latinLnBrk="0" hangingPunct="1">
              <a:lnSpc>
                <a:spcPct val="90000"/>
              </a:lnSpc>
              <a:spcBef>
                <a:spcPts val="400"/>
              </a:spcBef>
              <a:spcAft>
                <a:spcPts val="0"/>
              </a:spcAft>
              <a:buClr>
                <a:srgbClr val="000099"/>
              </a:buClr>
              <a:buSzPct val="100000"/>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rate to browsers over access link </a:t>
            </a:r>
          </a:p>
          <a:p>
            <a:pPr marL="457200" marR="0" lvl="1" indent="0" algn="l" defTabSz="914400" rtl="0" eaLnBrk="1" fontAlgn="auto" latinLnBrk="0" hangingPunct="1">
              <a:lnSpc>
                <a:spcPct val="90000"/>
              </a:lnSpc>
              <a:spcBef>
                <a:spcPts val="400"/>
              </a:spcBef>
              <a:spcAft>
                <a:spcPts val="0"/>
              </a:spcAft>
              <a:buClr>
                <a:srgbClr val="000099"/>
              </a:buClr>
              <a:buSzPct val="65000"/>
              <a:buFont typeface="ZapfDingbats" charset="0"/>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 0.6 * 1.50 Mbps  =  .9 Mbps </a:t>
            </a:r>
          </a:p>
          <a:p>
            <a:pPr marL="473075" marR="0" lvl="1" indent="-287338" algn="l" defTabSz="914400" rtl="0" eaLnBrk="1" fontAlgn="auto" latinLnBrk="0" hangingPunct="1">
              <a:lnSpc>
                <a:spcPct val="90000"/>
              </a:lnSpc>
              <a:spcBef>
                <a:spcPts val="400"/>
              </a:spcBef>
              <a:spcAft>
                <a:spcPts val="0"/>
              </a:spcAft>
              <a:buClr>
                <a:srgbClr val="0000A3"/>
              </a:buClr>
              <a:buSzPct val="100000"/>
              <a:buFont typeface="Arial" panose="020B0604020202020204" pitchFamily="34" charset="0"/>
              <a:buChar char="•"/>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access link utilization = 0.9/1.54 = .58 means low (msec) queueing delay at access link</a:t>
            </a:r>
          </a:p>
        </p:txBody>
      </p:sp>
      <p:sp>
        <p:nvSpPr>
          <p:cNvPr id="271" name="Rectangle 4">
            <a:extLst>
              <a:ext uri="{FF2B5EF4-FFF2-40B4-BE49-F238E27FC236}">
                <a16:creationId xmlns:a16="http://schemas.microsoft.com/office/drawing/2014/main" id="{D2059C01-2D9C-6C48-A831-71AE55D0D07E}"/>
              </a:ext>
            </a:extLst>
          </p:cNvPr>
          <p:cNvSpPr>
            <a:spLocks noChangeArrowheads="1"/>
          </p:cNvSpPr>
          <p:nvPr/>
        </p:nvSpPr>
        <p:spPr bwMode="auto">
          <a:xfrm>
            <a:off x="949326" y="4570944"/>
            <a:ext cx="6438281"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marR="0" lvl="0" indent="-220663" algn="l" defTabSz="914400" rtl="0" eaLnBrk="1" fontAlgn="auto" latinLnBrk="0" hangingPunct="1">
              <a:lnSpc>
                <a:spcPct val="85000"/>
              </a:lnSpc>
              <a:spcBef>
                <a:spcPts val="0"/>
              </a:spcBef>
              <a:spcAft>
                <a:spcPts val="0"/>
              </a:spcAft>
              <a:buClr>
                <a:srgbClr val="000099"/>
              </a:buClr>
              <a:buSzPct val="100000"/>
              <a:buFont typeface="Wingdings" charset="2"/>
              <a:buChar char="§"/>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average end-end delay:</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a:t>
            </a:r>
            <a:r>
              <a:rPr kumimoji="0" lang="en-US" sz="2400" b="0" i="0"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 0.6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(delay from origin servers)</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a:t>
            </a:r>
            <a:r>
              <a:rPr kumimoji="0" lang="en-US" sz="2400" b="0" i="0"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 0.4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(delay when satisfied at cache)</a:t>
            </a:r>
          </a:p>
          <a:p>
            <a:pPr marL="342900" marR="0" lvl="1" indent="0" algn="l" defTabSz="914400" rtl="0" eaLnBrk="1" fontAlgn="auto" latinLnBrk="0" hangingPunct="1">
              <a:lnSpc>
                <a:spcPct val="90000"/>
              </a:lnSpc>
              <a:spcBef>
                <a:spcPts val="400"/>
              </a:spcBef>
              <a:spcAft>
                <a:spcPts val="0"/>
              </a:spcAft>
              <a:buClr>
                <a:srgbClr val="000099"/>
              </a:buClr>
              <a:buSzTx/>
              <a:buFontTx/>
              <a:buNone/>
              <a:tabLst>
                <a:tab pos="576263"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ＭＳ Ｐゴシック" charset="0"/>
              </a:rPr>
              <a:t>= 0.6 (2.01) + 0.4 (~msecs) = ~ 1.2 secs</a:t>
            </a:r>
          </a:p>
          <a:p>
            <a:pPr marL="228600" marR="0" lvl="0" indent="-228600" algn="l" defTabSz="914400" rtl="0" eaLnBrk="1" fontAlgn="auto" latinLnBrk="0" hangingPunct="1">
              <a:lnSpc>
                <a:spcPct val="80000"/>
              </a:lnSpc>
              <a:spcBef>
                <a:spcPts val="0"/>
              </a:spcBef>
              <a:spcAft>
                <a:spcPts val="0"/>
              </a:spcAft>
              <a:buClr>
                <a:srgbClr val="000099"/>
              </a:buClr>
              <a:buSzPct val="65000"/>
              <a:buFont typeface="Wingdings" charset="0"/>
              <a:buNone/>
              <a:tabLst>
                <a:tab pos="576263" algn="l"/>
              </a:tabLst>
              <a:defRPr/>
            </a:pPr>
            <a:r>
              <a:rPr kumimoji="0" lang="en-US" sz="2400" b="0" i="0" u="none" strike="noStrike" kern="1200" cap="none" spc="0" normalizeH="0" baseline="0" noProof="0" dirty="0">
                <a:ln>
                  <a:noFill/>
                </a:ln>
                <a:solidFill>
                  <a:prstClr val="black"/>
                </a:solidFill>
                <a:effectLst/>
                <a:uLnTx/>
                <a:uFillTx/>
                <a:latin typeface="Gill Sans MT" charset="0"/>
                <a:ea typeface="ＭＳ Ｐゴシック" charset="0"/>
                <a:cs typeface="ＭＳ Ｐゴシック" charset="0"/>
              </a:rPr>
              <a:t>  </a:t>
            </a:r>
          </a:p>
        </p:txBody>
      </p:sp>
      <p:sp>
        <p:nvSpPr>
          <p:cNvPr id="2" name="TextBox 1">
            <a:extLst>
              <a:ext uri="{FF2B5EF4-FFF2-40B4-BE49-F238E27FC236}">
                <a16:creationId xmlns:a16="http://schemas.microsoft.com/office/drawing/2014/main" id="{F3ABE105-9733-D741-944B-F6DC771B29F2}"/>
              </a:ext>
            </a:extLst>
          </p:cNvPr>
          <p:cNvSpPr txBox="1"/>
          <p:nvPr/>
        </p:nvSpPr>
        <p:spPr>
          <a:xfrm>
            <a:off x="990600" y="6119336"/>
            <a:ext cx="927497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Calibri"/>
                <a:ea typeface="ＭＳ Ｐゴシック" charset="0"/>
                <a:cs typeface="ＭＳ Ｐゴシック" charset="0"/>
              </a:rPr>
              <a:t>lower average end-end delay than with 154 Mbps link (and cheaper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2" name="Slide Number Placeholder 2">
            <a:extLst>
              <a:ext uri="{FF2B5EF4-FFF2-40B4-BE49-F238E27FC236}">
                <a16:creationId xmlns:a16="http://schemas.microsoft.com/office/drawing/2014/main" id="{14DEAC98-1261-9342-BC5F-A639A0695D77}"/>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25</a:t>
            </a:fld>
            <a:endParaRPr lang="en-US" dirty="0"/>
          </a:p>
        </p:txBody>
      </p:sp>
      <p:sp>
        <p:nvSpPr>
          <p:cNvPr id="4" name="TextBox 3">
            <a:extLst>
              <a:ext uri="{FF2B5EF4-FFF2-40B4-BE49-F238E27FC236}">
                <a16:creationId xmlns:a16="http://schemas.microsoft.com/office/drawing/2014/main" id="{4EDF356D-5963-E347-E5B0-2A6DC0B565C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645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dissolv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dissolv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71"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Browser caching: Conditional GET</a:t>
            </a:r>
            <a:endParaRPr lang="en-US" sz="44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714337" y="1626575"/>
            <a:ext cx="5597253" cy="513238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Goal:</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don’</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 send object if browser has up-to-date cached version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object transmission delay (or use of network resources)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client:</a:t>
            </a:r>
            <a:r>
              <a:rPr kumimoji="0" lang="en-US" altLang="en-US" sz="28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specify date of browser-cached copy in HTTP request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server:</a:t>
            </a:r>
            <a:r>
              <a:rPr kumimoji="0" lang="en-US" altLang="en-US" sz="28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response contains no object if browser-cached copy is up-to-date: </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HTTP/1.0 304 Not Modified</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3" name="Line 4">
            <a:extLst>
              <a:ext uri="{FF2B5EF4-FFF2-40B4-BE49-F238E27FC236}">
                <a16:creationId xmlns:a16="http://schemas.microsoft.com/office/drawing/2014/main" id="{F2F5CF00-0B08-CD49-8216-B019F02D62E4}"/>
              </a:ext>
            </a:extLst>
          </p:cNvPr>
          <p:cNvSpPr>
            <a:spLocks noChangeShapeType="1"/>
          </p:cNvSpPr>
          <p:nvPr/>
        </p:nvSpPr>
        <p:spPr bwMode="auto">
          <a:xfrm>
            <a:off x="7035490" y="2068251"/>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4" name="Text Box 8">
            <a:extLst>
              <a:ext uri="{FF2B5EF4-FFF2-40B4-BE49-F238E27FC236}">
                <a16:creationId xmlns:a16="http://schemas.microsoft.com/office/drawing/2014/main" id="{906861D1-0EDE-1E49-A686-C17A98961A57}"/>
              </a:ext>
            </a:extLst>
          </p:cNvPr>
          <p:cNvSpPr txBox="1">
            <a:spLocks noChangeArrowheads="1"/>
          </p:cNvSpPr>
          <p:nvPr/>
        </p:nvSpPr>
        <p:spPr bwMode="auto">
          <a:xfrm>
            <a:off x="7341878" y="1952364"/>
            <a:ext cx="2681287" cy="620712"/>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request msg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5" name="Line 9">
            <a:extLst>
              <a:ext uri="{FF2B5EF4-FFF2-40B4-BE49-F238E27FC236}">
                <a16:creationId xmlns:a16="http://schemas.microsoft.com/office/drawing/2014/main" id="{ED4D0E55-FFE9-4141-9763-499742C88EAA}"/>
              </a:ext>
            </a:extLst>
          </p:cNvPr>
          <p:cNvSpPr>
            <a:spLocks noChangeShapeType="1"/>
          </p:cNvSpPr>
          <p:nvPr/>
        </p:nvSpPr>
        <p:spPr bwMode="auto">
          <a:xfrm flipH="1">
            <a:off x="7054540" y="2814376"/>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76" name="Group 30">
            <a:extLst>
              <a:ext uri="{FF2B5EF4-FFF2-40B4-BE49-F238E27FC236}">
                <a16:creationId xmlns:a16="http://schemas.microsoft.com/office/drawing/2014/main" id="{F2D4CC5D-48B8-6642-A163-00E2785A7CB2}"/>
              </a:ext>
            </a:extLst>
          </p:cNvPr>
          <p:cNvGrpSpPr>
            <a:grpSpLocks/>
          </p:cNvGrpSpPr>
          <p:nvPr/>
        </p:nvGrpSpPr>
        <p:grpSpPr bwMode="auto">
          <a:xfrm>
            <a:off x="7322828" y="2808026"/>
            <a:ext cx="2643187" cy="865188"/>
            <a:chOff x="2698" y="2036"/>
            <a:chExt cx="1665" cy="545"/>
          </a:xfrm>
        </p:grpSpPr>
        <p:sp>
          <p:nvSpPr>
            <p:cNvPr id="277" name="Rectangle 10">
              <a:extLst>
                <a:ext uri="{FF2B5EF4-FFF2-40B4-BE49-F238E27FC236}">
                  <a16:creationId xmlns:a16="http://schemas.microsoft.com/office/drawing/2014/main" id="{B8FAE946-FF4C-5F4E-8634-A0F622EB3E82}"/>
                </a:ext>
              </a:extLst>
            </p:cNvPr>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78" name="Text Box 11">
              <a:extLst>
                <a:ext uri="{FF2B5EF4-FFF2-40B4-BE49-F238E27FC236}">
                  <a16:creationId xmlns:a16="http://schemas.microsoft.com/office/drawing/2014/main" id="{D0F47DD5-D98D-8947-AE9C-C9BE59718F9C}"/>
                </a:ext>
              </a:extLst>
            </p:cNvPr>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response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304 Not Modified</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9" name="Text Box 28">
            <a:extLst>
              <a:ext uri="{FF2B5EF4-FFF2-40B4-BE49-F238E27FC236}">
                <a16:creationId xmlns:a16="http://schemas.microsoft.com/office/drawing/2014/main" id="{FD73E46B-3F04-E648-BC54-671B5D578B4B}"/>
              </a:ext>
            </a:extLst>
          </p:cNvPr>
          <p:cNvSpPr txBox="1">
            <a:spLocks noChangeArrowheads="1"/>
          </p:cNvSpPr>
          <p:nvPr/>
        </p:nvSpPr>
        <p:spPr bwMode="auto">
          <a:xfrm>
            <a:off x="10420040" y="2103176"/>
            <a:ext cx="1047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object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not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modified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before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&lt;date&gt;</a:t>
            </a:r>
          </a:p>
        </p:txBody>
      </p:sp>
      <p:sp>
        <p:nvSpPr>
          <p:cNvPr id="280" name="Line 31">
            <a:extLst>
              <a:ext uri="{FF2B5EF4-FFF2-40B4-BE49-F238E27FC236}">
                <a16:creationId xmlns:a16="http://schemas.microsoft.com/office/drawing/2014/main" id="{C63FE7CD-8932-5842-A550-AB95E976B065}"/>
              </a:ext>
            </a:extLst>
          </p:cNvPr>
          <p:cNvSpPr>
            <a:spLocks noChangeShapeType="1"/>
          </p:cNvSpPr>
          <p:nvPr/>
        </p:nvSpPr>
        <p:spPr bwMode="auto">
          <a:xfrm>
            <a:off x="6792603" y="4033576"/>
            <a:ext cx="3905250" cy="0"/>
          </a:xfrm>
          <a:prstGeom prst="line">
            <a:avLst/>
          </a:prstGeom>
          <a:noFill/>
          <a:ln w="28575">
            <a:solidFill>
              <a:srgbClr val="000099"/>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1" name="Line 32">
            <a:extLst>
              <a:ext uri="{FF2B5EF4-FFF2-40B4-BE49-F238E27FC236}">
                <a16:creationId xmlns:a16="http://schemas.microsoft.com/office/drawing/2014/main" id="{FB4BB9E8-5BA3-1A4B-A22B-B43D8797910A}"/>
              </a:ext>
            </a:extLst>
          </p:cNvPr>
          <p:cNvSpPr>
            <a:spLocks noChangeShapeType="1"/>
          </p:cNvSpPr>
          <p:nvPr/>
        </p:nvSpPr>
        <p:spPr bwMode="auto">
          <a:xfrm>
            <a:off x="7102165" y="4632064"/>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2" name="Text Box 34">
            <a:extLst>
              <a:ext uri="{FF2B5EF4-FFF2-40B4-BE49-F238E27FC236}">
                <a16:creationId xmlns:a16="http://schemas.microsoft.com/office/drawing/2014/main" id="{EEDA71D6-F453-1A4D-98C9-B23EA89D5F67}"/>
              </a:ext>
            </a:extLst>
          </p:cNvPr>
          <p:cNvSpPr txBox="1">
            <a:spLocks noChangeArrowheads="1"/>
          </p:cNvSpPr>
          <p:nvPr/>
        </p:nvSpPr>
        <p:spPr bwMode="auto">
          <a:xfrm>
            <a:off x="7346640" y="4516176"/>
            <a:ext cx="2681288" cy="620713"/>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request msg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If-modified-since: &lt;date&gt;</a:t>
            </a: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3" name="Line 35">
            <a:extLst>
              <a:ext uri="{FF2B5EF4-FFF2-40B4-BE49-F238E27FC236}">
                <a16:creationId xmlns:a16="http://schemas.microsoft.com/office/drawing/2014/main" id="{8CE24BAA-3E73-704D-A359-BE2DD479246A}"/>
              </a:ext>
            </a:extLst>
          </p:cNvPr>
          <p:cNvSpPr>
            <a:spLocks noChangeShapeType="1"/>
          </p:cNvSpPr>
          <p:nvPr/>
        </p:nvSpPr>
        <p:spPr bwMode="auto">
          <a:xfrm flipH="1">
            <a:off x="7121215" y="5411526"/>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4" name="Text Box 38">
            <a:extLst>
              <a:ext uri="{FF2B5EF4-FFF2-40B4-BE49-F238E27FC236}">
                <a16:creationId xmlns:a16="http://schemas.microsoft.com/office/drawing/2014/main" id="{6B6CFEBF-546C-2C4A-A9DA-A2BC6976D61C}"/>
              </a:ext>
            </a:extLst>
          </p:cNvPr>
          <p:cNvSpPr txBox="1">
            <a:spLocks noChangeArrowheads="1"/>
          </p:cNvSpPr>
          <p:nvPr/>
        </p:nvSpPr>
        <p:spPr bwMode="auto">
          <a:xfrm>
            <a:off x="7365690" y="5355964"/>
            <a:ext cx="2643188" cy="1231106"/>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response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HTTP/1.0 200 OK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&lt;data&gt;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5" name="Text Box 39">
            <a:extLst>
              <a:ext uri="{FF2B5EF4-FFF2-40B4-BE49-F238E27FC236}">
                <a16:creationId xmlns:a16="http://schemas.microsoft.com/office/drawing/2014/main" id="{F31EAC50-5999-F949-836E-741F26435FCE}"/>
              </a:ext>
            </a:extLst>
          </p:cNvPr>
          <p:cNvSpPr txBox="1">
            <a:spLocks noChangeArrowheads="1"/>
          </p:cNvSpPr>
          <p:nvPr/>
        </p:nvSpPr>
        <p:spPr bwMode="auto">
          <a:xfrm>
            <a:off x="10499415" y="4762239"/>
            <a:ext cx="1047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object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modified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after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&lt;date&gt;</a:t>
            </a:r>
          </a:p>
        </p:txBody>
      </p:sp>
      <p:grpSp>
        <p:nvGrpSpPr>
          <p:cNvPr id="2" name="Group 1">
            <a:extLst>
              <a:ext uri="{FF2B5EF4-FFF2-40B4-BE49-F238E27FC236}">
                <a16:creationId xmlns:a16="http://schemas.microsoft.com/office/drawing/2014/main" id="{16DA0E8B-38E2-9342-A1EB-20A2D702A664}"/>
              </a:ext>
            </a:extLst>
          </p:cNvPr>
          <p:cNvGrpSpPr/>
          <p:nvPr/>
        </p:nvGrpSpPr>
        <p:grpSpPr>
          <a:xfrm>
            <a:off x="6311590" y="1146753"/>
            <a:ext cx="4549154" cy="787400"/>
            <a:chOff x="6311590" y="931601"/>
            <a:chExt cx="4549154" cy="787400"/>
          </a:xfrm>
        </p:grpSpPr>
        <p:sp>
          <p:nvSpPr>
            <p:cNvPr id="286" name="Text Box 5">
              <a:extLst>
                <a:ext uri="{FF2B5EF4-FFF2-40B4-BE49-F238E27FC236}">
                  <a16:creationId xmlns:a16="http://schemas.microsoft.com/office/drawing/2014/main" id="{E637D672-7B6C-1647-8EEE-A788FA28FF1F}"/>
                </a:ext>
              </a:extLst>
            </p:cNvPr>
            <p:cNvSpPr txBox="1">
              <a:spLocks noChangeArrowheads="1"/>
            </p:cNvSpPr>
            <p:nvPr/>
          </p:nvSpPr>
          <p:spPr bwMode="auto">
            <a:xfrm>
              <a:off x="6311590" y="1015739"/>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client</a:t>
              </a:r>
            </a:p>
          </p:txBody>
        </p:sp>
        <p:sp>
          <p:nvSpPr>
            <p:cNvPr id="287" name="Text Box 6">
              <a:extLst>
                <a:ext uri="{FF2B5EF4-FFF2-40B4-BE49-F238E27FC236}">
                  <a16:creationId xmlns:a16="http://schemas.microsoft.com/office/drawing/2014/main" id="{5AC69B11-5115-184E-9F7C-26E36EF6DF93}"/>
                </a:ext>
              </a:extLst>
            </p:cNvPr>
            <p:cNvSpPr txBox="1">
              <a:spLocks noChangeArrowheads="1"/>
            </p:cNvSpPr>
            <p:nvPr/>
          </p:nvSpPr>
          <p:spPr bwMode="auto">
            <a:xfrm>
              <a:off x="10023785" y="1010976"/>
              <a:ext cx="836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server</a:t>
              </a:r>
            </a:p>
          </p:txBody>
        </p:sp>
        <p:grpSp>
          <p:nvGrpSpPr>
            <p:cNvPr id="288" name="Group 34">
              <a:extLst>
                <a:ext uri="{FF2B5EF4-FFF2-40B4-BE49-F238E27FC236}">
                  <a16:creationId xmlns:a16="http://schemas.microsoft.com/office/drawing/2014/main" id="{966CD3F7-7AB2-924F-823A-58555F32174D}"/>
                </a:ext>
              </a:extLst>
            </p:cNvPr>
            <p:cNvGrpSpPr>
              <a:grpSpLocks/>
            </p:cNvGrpSpPr>
            <p:nvPr/>
          </p:nvGrpSpPr>
          <p:grpSpPr bwMode="auto">
            <a:xfrm>
              <a:off x="9588190" y="931601"/>
              <a:ext cx="422275" cy="685800"/>
              <a:chOff x="4140" y="429"/>
              <a:chExt cx="1425" cy="2396"/>
            </a:xfrm>
          </p:grpSpPr>
          <p:sp>
            <p:nvSpPr>
              <p:cNvPr id="289" name="Freeform 35">
                <a:extLst>
                  <a:ext uri="{FF2B5EF4-FFF2-40B4-BE49-F238E27FC236}">
                    <a16:creationId xmlns:a16="http://schemas.microsoft.com/office/drawing/2014/main" id="{8CE7E2BE-E936-F147-8C06-143889566EBA}"/>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0" name="Rectangle 36">
                <a:extLst>
                  <a:ext uri="{FF2B5EF4-FFF2-40B4-BE49-F238E27FC236}">
                    <a16:creationId xmlns:a16="http://schemas.microsoft.com/office/drawing/2014/main" id="{A6315B9D-328B-4B4A-938A-EEDFB67D3471}"/>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91" name="Freeform 37">
                <a:extLst>
                  <a:ext uri="{FF2B5EF4-FFF2-40B4-BE49-F238E27FC236}">
                    <a16:creationId xmlns:a16="http://schemas.microsoft.com/office/drawing/2014/main" id="{D6D629FF-99A4-C445-814B-73349ADDC7F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9" name="Freeform 38">
                <a:extLst>
                  <a:ext uri="{FF2B5EF4-FFF2-40B4-BE49-F238E27FC236}">
                    <a16:creationId xmlns:a16="http://schemas.microsoft.com/office/drawing/2014/main" id="{99A64A90-EA88-094D-B5BA-9DEE55C3352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0" name="Rectangle 39">
                <a:extLst>
                  <a:ext uri="{FF2B5EF4-FFF2-40B4-BE49-F238E27FC236}">
                    <a16:creationId xmlns:a16="http://schemas.microsoft.com/office/drawing/2014/main" id="{4F858703-B37B-004C-96CE-22FC3EB7FAD4}"/>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1" name="Group 40">
                <a:extLst>
                  <a:ext uri="{FF2B5EF4-FFF2-40B4-BE49-F238E27FC236}">
                    <a16:creationId xmlns:a16="http://schemas.microsoft.com/office/drawing/2014/main" id="{94FE2F64-7E16-FF44-B770-1FF34858DF6A}"/>
                  </a:ext>
                </a:extLst>
              </p:cNvPr>
              <p:cNvGrpSpPr>
                <a:grpSpLocks/>
              </p:cNvGrpSpPr>
              <p:nvPr/>
            </p:nvGrpSpPr>
            <p:grpSpPr bwMode="auto">
              <a:xfrm>
                <a:off x="4749" y="668"/>
                <a:ext cx="581" cy="145"/>
                <a:chOff x="614" y="2568"/>
                <a:chExt cx="725" cy="139"/>
              </a:xfrm>
            </p:grpSpPr>
            <p:sp>
              <p:nvSpPr>
                <p:cNvPr id="542" name="AutoShape 41">
                  <a:extLst>
                    <a:ext uri="{FF2B5EF4-FFF2-40B4-BE49-F238E27FC236}">
                      <a16:creationId xmlns:a16="http://schemas.microsoft.com/office/drawing/2014/main" id="{FFB919DB-3DB6-2E47-9682-893EFF45038E}"/>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3" name="AutoShape 42">
                  <a:extLst>
                    <a:ext uri="{FF2B5EF4-FFF2-40B4-BE49-F238E27FC236}">
                      <a16:creationId xmlns:a16="http://schemas.microsoft.com/office/drawing/2014/main" id="{4E207D69-67B1-E24E-86A3-1CFB9A8ED603}"/>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3" name="Rectangle 43">
                <a:extLst>
                  <a:ext uri="{FF2B5EF4-FFF2-40B4-BE49-F238E27FC236}">
                    <a16:creationId xmlns:a16="http://schemas.microsoft.com/office/drawing/2014/main" id="{B50DC330-10D1-2A4E-ACAC-FF9B40FF00F4}"/>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4" name="Group 44">
                <a:extLst>
                  <a:ext uri="{FF2B5EF4-FFF2-40B4-BE49-F238E27FC236}">
                    <a16:creationId xmlns:a16="http://schemas.microsoft.com/office/drawing/2014/main" id="{2E12D255-3950-B547-9406-602D45CB34C2}"/>
                  </a:ext>
                </a:extLst>
              </p:cNvPr>
              <p:cNvGrpSpPr>
                <a:grpSpLocks/>
              </p:cNvGrpSpPr>
              <p:nvPr/>
            </p:nvGrpSpPr>
            <p:grpSpPr bwMode="auto">
              <a:xfrm>
                <a:off x="4747" y="994"/>
                <a:ext cx="581" cy="134"/>
                <a:chOff x="614" y="2568"/>
                <a:chExt cx="725" cy="139"/>
              </a:xfrm>
            </p:grpSpPr>
            <p:sp>
              <p:nvSpPr>
                <p:cNvPr id="540" name="AutoShape 45">
                  <a:extLst>
                    <a:ext uri="{FF2B5EF4-FFF2-40B4-BE49-F238E27FC236}">
                      <a16:creationId xmlns:a16="http://schemas.microsoft.com/office/drawing/2014/main" id="{BE313EB5-0E75-D64F-9B58-846AEC112DB0}"/>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1" name="AutoShape 46">
                  <a:extLst>
                    <a:ext uri="{FF2B5EF4-FFF2-40B4-BE49-F238E27FC236}">
                      <a16:creationId xmlns:a16="http://schemas.microsoft.com/office/drawing/2014/main" id="{7CDD2F87-9EE6-9841-BDE1-56E95B3F0006}"/>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5" name="Rectangle 47">
                <a:extLst>
                  <a:ext uri="{FF2B5EF4-FFF2-40B4-BE49-F238E27FC236}">
                    <a16:creationId xmlns:a16="http://schemas.microsoft.com/office/drawing/2014/main" id="{A3C6AC3E-B182-224E-ABE3-984D17D8AE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06" name="Rectangle 48">
                <a:extLst>
                  <a:ext uri="{FF2B5EF4-FFF2-40B4-BE49-F238E27FC236}">
                    <a16:creationId xmlns:a16="http://schemas.microsoft.com/office/drawing/2014/main" id="{D49F39F4-203C-5E48-875C-EE137013CD0B}"/>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07" name="Group 49">
                <a:extLst>
                  <a:ext uri="{FF2B5EF4-FFF2-40B4-BE49-F238E27FC236}">
                    <a16:creationId xmlns:a16="http://schemas.microsoft.com/office/drawing/2014/main" id="{CBB7495C-CDDF-B74E-AC55-41F4E153E97A}"/>
                  </a:ext>
                </a:extLst>
              </p:cNvPr>
              <p:cNvGrpSpPr>
                <a:grpSpLocks/>
              </p:cNvGrpSpPr>
              <p:nvPr/>
            </p:nvGrpSpPr>
            <p:grpSpPr bwMode="auto">
              <a:xfrm>
                <a:off x="4735" y="1627"/>
                <a:ext cx="582" cy="151"/>
                <a:chOff x="614" y="2568"/>
                <a:chExt cx="725" cy="139"/>
              </a:xfrm>
            </p:grpSpPr>
            <p:sp>
              <p:nvSpPr>
                <p:cNvPr id="538" name="AutoShape 50">
                  <a:extLst>
                    <a:ext uri="{FF2B5EF4-FFF2-40B4-BE49-F238E27FC236}">
                      <a16:creationId xmlns:a16="http://schemas.microsoft.com/office/drawing/2014/main" id="{DBD04B1C-004E-494D-9602-0F1310B0C334}"/>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9" name="AutoShape 51">
                  <a:extLst>
                    <a:ext uri="{FF2B5EF4-FFF2-40B4-BE49-F238E27FC236}">
                      <a16:creationId xmlns:a16="http://schemas.microsoft.com/office/drawing/2014/main" id="{3D0C8D43-BC47-E747-9FD0-5C502E897CF7}"/>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8" name="Freeform 52">
                <a:extLst>
                  <a:ext uri="{FF2B5EF4-FFF2-40B4-BE49-F238E27FC236}">
                    <a16:creationId xmlns:a16="http://schemas.microsoft.com/office/drawing/2014/main" id="{00C2FD89-F255-5B44-B5A0-4E02CB37B47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09" name="Group 53">
                <a:extLst>
                  <a:ext uri="{FF2B5EF4-FFF2-40B4-BE49-F238E27FC236}">
                    <a16:creationId xmlns:a16="http://schemas.microsoft.com/office/drawing/2014/main" id="{C35E79E1-71FE-4E4A-83A2-F8C0643953EC}"/>
                  </a:ext>
                </a:extLst>
              </p:cNvPr>
              <p:cNvGrpSpPr>
                <a:grpSpLocks/>
              </p:cNvGrpSpPr>
              <p:nvPr/>
            </p:nvGrpSpPr>
            <p:grpSpPr bwMode="auto">
              <a:xfrm>
                <a:off x="4739" y="1327"/>
                <a:ext cx="582" cy="139"/>
                <a:chOff x="614" y="2568"/>
                <a:chExt cx="725" cy="139"/>
              </a:xfrm>
            </p:grpSpPr>
            <p:sp>
              <p:nvSpPr>
                <p:cNvPr id="536" name="AutoShape 54">
                  <a:extLst>
                    <a:ext uri="{FF2B5EF4-FFF2-40B4-BE49-F238E27FC236}">
                      <a16:creationId xmlns:a16="http://schemas.microsoft.com/office/drawing/2014/main" id="{95A667E4-D78B-7A4C-A440-4917259D7A56}"/>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7" name="AutoShape 55">
                  <a:extLst>
                    <a:ext uri="{FF2B5EF4-FFF2-40B4-BE49-F238E27FC236}">
                      <a16:creationId xmlns:a16="http://schemas.microsoft.com/office/drawing/2014/main" id="{ED50BD44-2B1A-A041-ACD3-EEFDC8341188}"/>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10" name="Rectangle 56">
                <a:extLst>
                  <a:ext uri="{FF2B5EF4-FFF2-40B4-BE49-F238E27FC236}">
                    <a16:creationId xmlns:a16="http://schemas.microsoft.com/office/drawing/2014/main" id="{5DA6EF43-A6D1-5A48-BBCA-48444D1A9E86}"/>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8" name="Freeform 57">
                <a:extLst>
                  <a:ext uri="{FF2B5EF4-FFF2-40B4-BE49-F238E27FC236}">
                    <a16:creationId xmlns:a16="http://schemas.microsoft.com/office/drawing/2014/main" id="{3C6C8679-5D2D-A24A-B371-C4C1F50D16C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9" name="Freeform 58">
                <a:extLst>
                  <a:ext uri="{FF2B5EF4-FFF2-40B4-BE49-F238E27FC236}">
                    <a16:creationId xmlns:a16="http://schemas.microsoft.com/office/drawing/2014/main" id="{84C1EB21-DBAC-5D42-A7C0-5F245901D03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0" name="Oval 59">
                <a:extLst>
                  <a:ext uri="{FF2B5EF4-FFF2-40B4-BE49-F238E27FC236}">
                    <a16:creationId xmlns:a16="http://schemas.microsoft.com/office/drawing/2014/main" id="{D88785FB-A16E-B34D-8961-EB75C81E8E45}"/>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29" name="Freeform 60">
                <a:extLst>
                  <a:ext uri="{FF2B5EF4-FFF2-40B4-BE49-F238E27FC236}">
                    <a16:creationId xmlns:a16="http://schemas.microsoft.com/office/drawing/2014/main" id="{137D376C-6C12-0648-BCAA-30DCACD94D7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0" name="AutoShape 61">
                <a:extLst>
                  <a:ext uri="{FF2B5EF4-FFF2-40B4-BE49-F238E27FC236}">
                    <a16:creationId xmlns:a16="http://schemas.microsoft.com/office/drawing/2014/main" id="{3524D490-AC16-CF4B-AAFE-EF4C666B3F7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1" name="AutoShape 62">
                <a:extLst>
                  <a:ext uri="{FF2B5EF4-FFF2-40B4-BE49-F238E27FC236}">
                    <a16:creationId xmlns:a16="http://schemas.microsoft.com/office/drawing/2014/main" id="{B279651A-6EBD-F542-B219-9B4C83AF459F}"/>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2" name="Oval 63">
                <a:extLst>
                  <a:ext uri="{FF2B5EF4-FFF2-40B4-BE49-F238E27FC236}">
                    <a16:creationId xmlns:a16="http://schemas.microsoft.com/office/drawing/2014/main" id="{15D5DA26-8982-F44B-A3F7-03FEC745AB79}"/>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3" name="Oval 64">
                <a:extLst>
                  <a:ext uri="{FF2B5EF4-FFF2-40B4-BE49-F238E27FC236}">
                    <a16:creationId xmlns:a16="http://schemas.microsoft.com/office/drawing/2014/main" id="{25B61B78-2AA0-A245-9C22-EC0A104A491C}"/>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534" name="Oval 65">
                <a:extLst>
                  <a:ext uri="{FF2B5EF4-FFF2-40B4-BE49-F238E27FC236}">
                    <a16:creationId xmlns:a16="http://schemas.microsoft.com/office/drawing/2014/main" id="{78934A6A-6F9D-5541-8897-F81821D1AF16}"/>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5" name="Rectangle 66">
                <a:extLst>
                  <a:ext uri="{FF2B5EF4-FFF2-40B4-BE49-F238E27FC236}">
                    <a16:creationId xmlns:a16="http://schemas.microsoft.com/office/drawing/2014/main" id="{4994117A-432E-094B-BF94-5385D43F9BDE}"/>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544" name="Group 67">
              <a:extLst>
                <a:ext uri="{FF2B5EF4-FFF2-40B4-BE49-F238E27FC236}">
                  <a16:creationId xmlns:a16="http://schemas.microsoft.com/office/drawing/2014/main" id="{A6DA78F5-835E-D242-9B19-A42AE8C14789}"/>
                </a:ext>
              </a:extLst>
            </p:cNvPr>
            <p:cNvGrpSpPr>
              <a:grpSpLocks/>
            </p:cNvGrpSpPr>
            <p:nvPr/>
          </p:nvGrpSpPr>
          <p:grpSpPr bwMode="auto">
            <a:xfrm>
              <a:off x="6887853" y="976051"/>
              <a:ext cx="742950" cy="742950"/>
              <a:chOff x="-44" y="1473"/>
              <a:chExt cx="981" cy="1105"/>
            </a:xfrm>
          </p:grpSpPr>
          <p:pic>
            <p:nvPicPr>
              <p:cNvPr id="545" name="Picture 68" descr="desktop_computer_stylized_medium">
                <a:extLst>
                  <a:ext uri="{FF2B5EF4-FFF2-40B4-BE49-F238E27FC236}">
                    <a16:creationId xmlns:a16="http://schemas.microsoft.com/office/drawing/2014/main" id="{AF3FF2A0-2B19-2846-B88C-3A51C7188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 name="Freeform 69">
                <a:extLst>
                  <a:ext uri="{FF2B5EF4-FFF2-40B4-BE49-F238E27FC236}">
                    <a16:creationId xmlns:a16="http://schemas.microsoft.com/office/drawing/2014/main" id="{77A4C668-554A-6C44-A4D3-0F6A27C1F48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6" name="Slide Number Placeholder 2">
            <a:extLst>
              <a:ext uri="{FF2B5EF4-FFF2-40B4-BE49-F238E27FC236}">
                <a16:creationId xmlns:a16="http://schemas.microsoft.com/office/drawing/2014/main" id="{8064881B-A35A-8B40-BFE6-0E4FAAB88AA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9EC219-1BF4-031C-CE3D-A0BE6DC4EEF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103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2">
                                            <p:txEl>
                                              <p:pRg st="2" end="2"/>
                                            </p:txEl>
                                          </p:spTgt>
                                        </p:tgtEl>
                                        <p:attrNameLst>
                                          <p:attrName>style.visibility</p:attrName>
                                        </p:attrNameLst>
                                      </p:cBhvr>
                                      <p:to>
                                        <p:strVal val="visible"/>
                                      </p:to>
                                    </p:set>
                                    <p:animEffect transition="in" filter="dissolve">
                                      <p:cBhvr>
                                        <p:cTn id="7" dur="500"/>
                                        <p:tgtEl>
                                          <p:spTgt spid="27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2">
                                            <p:txEl>
                                              <p:pRg st="3" end="3"/>
                                            </p:txEl>
                                          </p:spTgt>
                                        </p:tgtEl>
                                        <p:attrNameLst>
                                          <p:attrName>style.visibility</p:attrName>
                                        </p:attrNameLst>
                                      </p:cBhvr>
                                      <p:to>
                                        <p:strVal val="visible"/>
                                      </p:to>
                                    </p:set>
                                    <p:animEffect transition="in" filter="dissolve">
                                      <p:cBhvr>
                                        <p:cTn id="10" dur="500"/>
                                        <p:tgtEl>
                                          <p:spTgt spid="27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2">
                                            <p:txEl>
                                              <p:pRg st="4" end="4"/>
                                            </p:txEl>
                                          </p:spTgt>
                                        </p:tgtEl>
                                        <p:attrNameLst>
                                          <p:attrName>style.visibility</p:attrName>
                                        </p:attrNameLst>
                                      </p:cBhvr>
                                      <p:to>
                                        <p:strVal val="visible"/>
                                      </p:to>
                                    </p:set>
                                    <p:animEffect transition="in" filter="dissolve">
                                      <p:cBhvr>
                                        <p:cTn id="15" dur="500"/>
                                        <p:tgtEl>
                                          <p:spTgt spid="272">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72">
                                            <p:txEl>
                                              <p:pRg st="5" end="5"/>
                                            </p:txEl>
                                          </p:spTgt>
                                        </p:tgtEl>
                                        <p:attrNameLst>
                                          <p:attrName>style.visibility</p:attrName>
                                        </p:attrNameLst>
                                      </p:cBhvr>
                                      <p:to>
                                        <p:strVal val="visible"/>
                                      </p:to>
                                    </p:set>
                                    <p:animEffect transition="in" filter="dissolve">
                                      <p:cBhvr>
                                        <p:cTn id="18" dur="500"/>
                                        <p:tgtEl>
                                          <p:spTgt spid="27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wipe(left)">
                                      <p:cBhvr>
                                        <p:cTn id="27" dur="500"/>
                                        <p:tgtEl>
                                          <p:spTgt spid="27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4"/>
                                        </p:tgtEl>
                                        <p:attrNameLst>
                                          <p:attrName>style.visibility</p:attrName>
                                        </p:attrNameLst>
                                      </p:cBhvr>
                                      <p:to>
                                        <p:strVal val="visible"/>
                                      </p:to>
                                    </p:set>
                                    <p:animEffect transition="in" filter="wipe(left)">
                                      <p:cBhvr>
                                        <p:cTn id="30" dur="500"/>
                                        <p:tgtEl>
                                          <p:spTgt spid="274"/>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79"/>
                                        </p:tgtEl>
                                        <p:attrNameLst>
                                          <p:attrName>style.visibility</p:attrName>
                                        </p:attrNameLst>
                                      </p:cBhvr>
                                      <p:to>
                                        <p:strVal val="visible"/>
                                      </p:to>
                                    </p:set>
                                    <p:animEffect transition="in" filter="dissolve">
                                      <p:cBhvr>
                                        <p:cTn id="34" dur="500"/>
                                        <p:tgtEl>
                                          <p:spTgt spid="2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wipe(right)">
                                      <p:cBhvr>
                                        <p:cTn id="39" dur="500"/>
                                        <p:tgtEl>
                                          <p:spTgt spid="275"/>
                                        </p:tgtEl>
                                      </p:cBhvr>
                                    </p:animEffect>
                                  </p:childTnLst>
                                </p:cTn>
                              </p:par>
                              <p:par>
                                <p:cTn id="40" presetID="22" presetClass="entr" presetSubtype="2" fill="hold" nodeType="with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wipe(right)">
                                      <p:cBhvr>
                                        <p:cTn id="42" dur="500"/>
                                        <p:tgtEl>
                                          <p:spTgt spid="27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0"/>
                                        </p:tgtEl>
                                        <p:attrNameLst>
                                          <p:attrName>style.visibility</p:attrName>
                                        </p:attrNameLst>
                                      </p:cBhvr>
                                      <p:to>
                                        <p:strVal val="visible"/>
                                      </p:to>
                                    </p:set>
                                  </p:childTnLst>
                                </p:cTn>
                              </p:par>
                            </p:childTnLst>
                          </p:cTn>
                        </p:par>
                        <p:par>
                          <p:cTn id="47" fill="hold">
                            <p:stCondLst>
                              <p:cond delay="0"/>
                            </p:stCondLst>
                            <p:childTnLst>
                              <p:par>
                                <p:cTn id="48" presetID="22" presetClass="entr" presetSubtype="8" fill="hold" nodeType="afterEffect">
                                  <p:stCondLst>
                                    <p:cond delay="0"/>
                                  </p:stCondLst>
                                  <p:childTnLst>
                                    <p:set>
                                      <p:cBhvr>
                                        <p:cTn id="49" dur="1" fill="hold">
                                          <p:stCondLst>
                                            <p:cond delay="0"/>
                                          </p:stCondLst>
                                        </p:cTn>
                                        <p:tgtEl>
                                          <p:spTgt spid="281"/>
                                        </p:tgtEl>
                                        <p:attrNameLst>
                                          <p:attrName>style.visibility</p:attrName>
                                        </p:attrNameLst>
                                      </p:cBhvr>
                                      <p:to>
                                        <p:strVal val="visible"/>
                                      </p:to>
                                    </p:set>
                                    <p:animEffect transition="in" filter="wipe(left)">
                                      <p:cBhvr>
                                        <p:cTn id="50" dur="500"/>
                                        <p:tgtEl>
                                          <p:spTgt spid="2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2"/>
                                        </p:tgtEl>
                                        <p:attrNameLst>
                                          <p:attrName>style.visibility</p:attrName>
                                        </p:attrNameLst>
                                      </p:cBhvr>
                                      <p:to>
                                        <p:strVal val="visible"/>
                                      </p:to>
                                    </p:set>
                                    <p:animEffect transition="in" filter="wipe(left)">
                                      <p:cBhvr>
                                        <p:cTn id="53" dur="500"/>
                                        <p:tgtEl>
                                          <p:spTgt spid="282"/>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dissolve">
                                      <p:cBhvr>
                                        <p:cTn id="57" dur="500"/>
                                        <p:tgtEl>
                                          <p:spTgt spid="2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83"/>
                                        </p:tgtEl>
                                        <p:attrNameLst>
                                          <p:attrName>style.visibility</p:attrName>
                                        </p:attrNameLst>
                                      </p:cBhvr>
                                      <p:to>
                                        <p:strVal val="visible"/>
                                      </p:to>
                                    </p:set>
                                    <p:animEffect transition="in" filter="wipe(right)">
                                      <p:cBhvr>
                                        <p:cTn id="62" dur="500"/>
                                        <p:tgtEl>
                                          <p:spTgt spid="28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84"/>
                                        </p:tgtEl>
                                        <p:attrNameLst>
                                          <p:attrName>style.visibility</p:attrName>
                                        </p:attrNameLst>
                                      </p:cBhvr>
                                      <p:to>
                                        <p:strVal val="visible"/>
                                      </p:to>
                                    </p:set>
                                    <p:animEffect transition="in" filter="wipe(right)">
                                      <p:cBhvr>
                                        <p:cTn id="65"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9" grpId="0"/>
      <p:bldP spid="282" grpId="0" animBg="1"/>
      <p:bldP spid="284" grpId="0" animBg="1"/>
      <p:bldP spid="2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51417" y="223762"/>
            <a:ext cx="10515600" cy="894622"/>
          </a:xfrm>
        </p:spPr>
        <p:txBody>
          <a:bodyPr>
            <a:normAutofit/>
          </a:bodyPr>
          <a:lstStyle/>
          <a:p>
            <a:r>
              <a:rPr lang="en-US" sz="4400" dirty="0">
                <a:ea typeface="ＭＳ Ｐゴシック" panose="020B0600070205080204" pitchFamily="34" charset="-128"/>
              </a:rPr>
              <a:t>HTTP/2</a:t>
            </a:r>
            <a:endParaRPr lang="en-US" sz="44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72119" y="1236917"/>
            <a:ext cx="11117107"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ctr"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6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Key goal: </a:t>
            </a:r>
            <a:r>
              <a:rPr kumimoji="0" lang="en-US"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decreased delay in multi-object HTTP requests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7" name="Rectangle 3">
            <a:extLst>
              <a:ext uri="{FF2B5EF4-FFF2-40B4-BE49-F238E27FC236}">
                <a16:creationId xmlns:a16="http://schemas.microsoft.com/office/drawing/2014/main" id="{FB527882-F34C-8945-BA16-5C2965DA6310}"/>
              </a:ext>
            </a:extLst>
          </p:cNvPr>
          <p:cNvSpPr txBox="1">
            <a:spLocks noChangeArrowheads="1"/>
          </p:cNvSpPr>
          <p:nvPr/>
        </p:nvSpPr>
        <p:spPr>
          <a:xfrm>
            <a:off x="914400" y="2142059"/>
            <a:ext cx="10654118" cy="393044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HTTP1.1:</a:t>
            </a:r>
            <a:r>
              <a:rPr kumimoji="0" lang="en-US" altLang="en-US" sz="3200" b="0" i="0" u="sng"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introduced </a:t>
            </a:r>
            <a:r>
              <a:rPr kumimoji="0" lang="en-US" altLang="en-US" sz="3200" b="0" i="0" u="none" strike="noStrike" kern="1200" cap="none" spc="0" normalizeH="0" baseline="0" noProof="0" dirty="0">
                <a:ln>
                  <a:noFill/>
                </a:ln>
                <a:solidFill>
                  <a:srgbClr val="0000A3"/>
                </a:solidFill>
                <a:effectLst/>
                <a:uLnTx/>
                <a:uFillTx/>
                <a:latin typeface="Calibri"/>
                <a:ea typeface="ＭＳ Ｐゴシック" panose="020B0600070205080204" pitchFamily="34" charset="-128"/>
                <a:cs typeface="+mn-cs"/>
              </a:rPr>
              <a:t>multiple, pipelined GETs</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over single TCP connection</a:t>
            </a:r>
            <a:endParaRPr kumimoji="0" lang="en-US"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 responds </a:t>
            </a:r>
            <a:r>
              <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(FCFS: first-come-first-served scheduling) to GET requests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with FCFS, small object may have to wait for transmission  (</a:t>
            </a:r>
            <a:r>
              <a:rPr kumimoji="0" lang="en-US" altLang="en-US" sz="28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head-of-line (HOL) blocking</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behind large object(s)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loss recovery (retransmitting lost TCP segments) stalls object transmission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A6F2E176-E832-C946-945A-E70AAE074BF6}"/>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27</a:t>
            </a:fld>
            <a:endParaRPr lang="en-US" dirty="0"/>
          </a:p>
        </p:txBody>
      </p:sp>
    </p:spTree>
    <p:extLst>
      <p:ext uri="{BB962C8B-B14F-4D97-AF65-F5344CB8AC3E}">
        <p14:creationId xmlns:p14="http://schemas.microsoft.com/office/powerpoint/2010/main" val="326121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51417" y="223762"/>
            <a:ext cx="10515600" cy="894622"/>
          </a:xfrm>
        </p:spPr>
        <p:txBody>
          <a:bodyPr>
            <a:normAutofit/>
          </a:bodyPr>
          <a:lstStyle/>
          <a:p>
            <a:r>
              <a:rPr lang="en-US" sz="4400" dirty="0">
                <a:ea typeface="ＭＳ Ｐゴシック" panose="020B0600070205080204" pitchFamily="34" charset="-128"/>
              </a:rPr>
              <a:t>HTTP/2</a:t>
            </a:r>
            <a:endParaRPr lang="en-US" sz="4400" dirty="0"/>
          </a:p>
        </p:txBody>
      </p:sp>
      <p:sp>
        <p:nvSpPr>
          <p:cNvPr id="56" name="Rectangle 3">
            <a:extLst>
              <a:ext uri="{FF2B5EF4-FFF2-40B4-BE49-F238E27FC236}">
                <a16:creationId xmlns:a16="http://schemas.microsoft.com/office/drawing/2014/main" id="{9A8B785A-4E29-F546-8152-139D7CF7C8F9}"/>
              </a:ext>
            </a:extLst>
          </p:cNvPr>
          <p:cNvSpPr txBox="1">
            <a:spLocks noChangeArrowheads="1"/>
          </p:cNvSpPr>
          <p:nvPr/>
        </p:nvSpPr>
        <p:spPr>
          <a:xfrm>
            <a:off x="901486" y="2150525"/>
            <a:ext cx="10458375" cy="448727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HTTP/2:</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[RFC 7540, 2015]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increased flexibility at </a:t>
            </a:r>
            <a:r>
              <a:rPr kumimoji="0" lang="en-US" altLang="en-US" sz="32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server</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in sending objects to client:</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methods, status codes, most header fields unchanged from HTTP 1.1</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transmission order of requested objects based on client-specified object priority </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(not necessarily FCFS)</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push</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unrequested objects to client</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divide objects into frames, schedule frames to mitigate HOL blocking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 name="Rectangle 3">
            <a:extLst>
              <a:ext uri="{FF2B5EF4-FFF2-40B4-BE49-F238E27FC236}">
                <a16:creationId xmlns:a16="http://schemas.microsoft.com/office/drawing/2014/main" id="{279D3858-EB11-8347-B284-0EA3928CF486}"/>
              </a:ext>
            </a:extLst>
          </p:cNvPr>
          <p:cNvSpPr txBox="1">
            <a:spLocks noChangeArrowheads="1"/>
          </p:cNvSpPr>
          <p:nvPr/>
        </p:nvSpPr>
        <p:spPr>
          <a:xfrm>
            <a:off x="572119" y="1236917"/>
            <a:ext cx="11117107"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ctr"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600" b="0" i="1" u="none" strike="noStrike" kern="1200" cap="none" spc="0" normalizeH="0" baseline="0" noProof="0" dirty="0">
                <a:ln>
                  <a:noFill/>
                </a:ln>
                <a:solidFill>
                  <a:srgbClr val="000090"/>
                </a:solidFill>
                <a:effectLst/>
                <a:uLnTx/>
                <a:uFillTx/>
                <a:latin typeface="Calibri"/>
                <a:ea typeface="ＭＳ Ｐゴシック" panose="020B0600070205080204" pitchFamily="34" charset="-128"/>
                <a:cs typeface="+mn-cs"/>
              </a:rPr>
              <a:t>Key goal: </a:t>
            </a:r>
            <a:r>
              <a:rPr kumimoji="0" lang="en-US"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decreased delay in multi-object HTTP requests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20476A41-E13C-BC40-A484-B8CD2CE4B461}"/>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28</a:t>
            </a:fld>
            <a:endParaRPr lang="en-US" dirty="0"/>
          </a:p>
        </p:txBody>
      </p:sp>
    </p:spTree>
    <p:extLst>
      <p:ext uri="{BB962C8B-B14F-4D97-AF65-F5344CB8AC3E}">
        <p14:creationId xmlns:p14="http://schemas.microsoft.com/office/powerpoint/2010/main" val="1534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xEl>
                                              <p:pRg st="1" end="1"/>
                                            </p:txEl>
                                          </p:spTgt>
                                        </p:tgtEl>
                                        <p:attrNameLst>
                                          <p:attrName>style.visibility</p:attrName>
                                        </p:attrNameLst>
                                      </p:cBhvr>
                                      <p:to>
                                        <p:strVal val="visible"/>
                                      </p:to>
                                    </p:set>
                                    <p:animEffect transition="in" filter="dissolve">
                                      <p:cBhvr>
                                        <p:cTn id="12" dur="500"/>
                                        <p:tgtEl>
                                          <p:spTgt spid="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dissolve">
                                      <p:cBhvr>
                                        <p:cTn id="17" dur="500"/>
                                        <p:tgtEl>
                                          <p:spTgt spid="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
                                            <p:txEl>
                                              <p:pRg st="3" end="3"/>
                                            </p:txEl>
                                          </p:spTgt>
                                        </p:tgtEl>
                                        <p:attrNameLst>
                                          <p:attrName>style.visibility</p:attrName>
                                        </p:attrNameLst>
                                      </p:cBhvr>
                                      <p:to>
                                        <p:strVal val="visible"/>
                                      </p:to>
                                    </p:set>
                                    <p:animEffect transition="in" filter="dissolve">
                                      <p:cBhvr>
                                        <p:cTn id="22" dur="500"/>
                                        <p:tgtEl>
                                          <p:spTgt spid="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dissolve">
                                      <p:cBhvr>
                                        <p:cTn id="27" dur="500"/>
                                        <p:tgtEl>
                                          <p:spTgt spid="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HTTP/2: mitigating HOL blocking</a:t>
            </a:r>
            <a:endParaRPr lang="en-US" sz="44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798691" y="1274501"/>
            <a:ext cx="11117107"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1.1: client requests 1 large object (e.g., video file) and 3 smaller objects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900584" y="2902508"/>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7029972" y="1892257"/>
            <a:ext cx="836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7234967" y="2262203"/>
            <a:ext cx="422275" cy="68580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885332" y="2291964"/>
            <a:ext cx="742950" cy="742950"/>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3526536" y="2791484"/>
            <a:ext cx="3910012" cy="260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6093263" y="2667596"/>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5291796" y="2596769"/>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4513773" y="2538104"/>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3721264" y="2473869"/>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sp>
        <p:nvSpPr>
          <p:cNvPr id="63" name="Rectangle 62">
            <a:extLst>
              <a:ext uri="{FF2B5EF4-FFF2-40B4-BE49-F238E27FC236}">
                <a16:creationId xmlns:a16="http://schemas.microsoft.com/office/drawing/2014/main" id="{38FF6E3C-DC0A-2A42-A83A-2B0D55A3D376}"/>
              </a:ext>
            </a:extLst>
          </p:cNvPr>
          <p:cNvSpPr/>
          <p:nvPr/>
        </p:nvSpPr>
        <p:spPr>
          <a:xfrm>
            <a:off x="8620343" y="3108868"/>
            <a:ext cx="892098" cy="197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790AB6BC-5FA2-CD42-9930-4B26196539D4}"/>
              </a:ext>
            </a:extLst>
          </p:cNvPr>
          <p:cNvSpPr/>
          <p:nvPr/>
        </p:nvSpPr>
        <p:spPr>
          <a:xfrm>
            <a:off x="8624001" y="5094824"/>
            <a:ext cx="892097" cy="110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3BCCEA0D-BD56-2144-8446-6F45775C9DAB}"/>
              </a:ext>
            </a:extLst>
          </p:cNvPr>
          <p:cNvGrpSpPr/>
          <p:nvPr/>
        </p:nvGrpSpPr>
        <p:grpSpPr>
          <a:xfrm>
            <a:off x="3400914" y="3064264"/>
            <a:ext cx="4052925" cy="2231577"/>
            <a:chOff x="3400914" y="3064264"/>
            <a:chExt cx="4052925" cy="2231577"/>
          </a:xfrm>
        </p:grpSpPr>
        <p:cxnSp>
          <p:nvCxnSpPr>
            <p:cNvPr id="59" name="Straight Arrow Connector 58">
              <a:extLst>
                <a:ext uri="{FF2B5EF4-FFF2-40B4-BE49-F238E27FC236}">
                  <a16:creationId xmlns:a16="http://schemas.microsoft.com/office/drawing/2014/main" id="{FD6DCCE9-A422-404A-94DE-DE520C1D2809}"/>
                </a:ext>
              </a:extLst>
            </p:cNvPr>
            <p:cNvCxnSpPr>
              <a:cxnSpLocks/>
            </p:cNvCxnSpPr>
            <p:nvPr/>
          </p:nvCxnSpPr>
          <p:spPr>
            <a:xfrm flipH="1">
              <a:off x="3400914" y="5022530"/>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48">
              <a:extLst>
                <a:ext uri="{FF2B5EF4-FFF2-40B4-BE49-F238E27FC236}">
                  <a16:creationId xmlns:a16="http://schemas.microsoft.com/office/drawing/2014/main" id="{AF7FDDA2-EA85-004E-AB1B-97A9090ECD2A}"/>
                </a:ext>
              </a:extLst>
            </p:cNvPr>
            <p:cNvSpPr/>
            <p:nvPr/>
          </p:nvSpPr>
          <p:spPr>
            <a:xfrm>
              <a:off x="3517643" y="3064264"/>
              <a:ext cx="3868169" cy="2226179"/>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169" h="2226179">
                  <a:moveTo>
                    <a:pt x="3867383" y="0"/>
                  </a:moveTo>
                  <a:lnTo>
                    <a:pt x="411" y="273465"/>
                  </a:lnTo>
                  <a:cubicBezTo>
                    <a:pt x="1835" y="927218"/>
                    <a:pt x="-1013" y="1572426"/>
                    <a:pt x="411" y="2226179"/>
                  </a:cubicBezTo>
                  <a:lnTo>
                    <a:pt x="3863110" y="1969806"/>
                  </a:lnTo>
                  <a:cubicBezTo>
                    <a:pt x="3864534" y="1311780"/>
                    <a:pt x="3870232" y="61529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1032D652-964E-9F43-98C4-FFCFB51B8116}"/>
              </a:ext>
            </a:extLst>
          </p:cNvPr>
          <p:cNvGrpSpPr/>
          <p:nvPr/>
        </p:nvGrpSpPr>
        <p:grpSpPr>
          <a:xfrm>
            <a:off x="3389679" y="5054301"/>
            <a:ext cx="4064160" cy="386589"/>
            <a:chOff x="3389679" y="5054301"/>
            <a:chExt cx="4064160" cy="386589"/>
          </a:xfrm>
        </p:grpSpPr>
        <p:cxnSp>
          <p:nvCxnSpPr>
            <p:cNvPr id="60" name="Straight Arrow Connector 59">
              <a:extLst>
                <a:ext uri="{FF2B5EF4-FFF2-40B4-BE49-F238E27FC236}">
                  <a16:creationId xmlns:a16="http://schemas.microsoft.com/office/drawing/2014/main" id="{74B14409-7AA2-6647-870D-F81D3E4A7B92}"/>
                </a:ext>
              </a:extLst>
            </p:cNvPr>
            <p:cNvCxnSpPr>
              <a:cxnSpLocks/>
            </p:cNvCxnSpPr>
            <p:nvPr/>
          </p:nvCxnSpPr>
          <p:spPr>
            <a:xfrm flipH="1">
              <a:off x="3389679" y="5161562"/>
              <a:ext cx="4064160" cy="279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66">
              <a:extLst>
                <a:ext uri="{FF2B5EF4-FFF2-40B4-BE49-F238E27FC236}">
                  <a16:creationId xmlns:a16="http://schemas.microsoft.com/office/drawing/2014/main" id="{40D71812-E6AC-D143-8CC1-FD1BA4C52E80}"/>
                </a:ext>
              </a:extLst>
            </p:cNvPr>
            <p:cNvSpPr/>
            <p:nvPr/>
          </p:nvSpPr>
          <p:spPr>
            <a:xfrm>
              <a:off x="3519116" y="5054301"/>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40FB06DE-F29F-A246-84EE-63E1636623F1}"/>
              </a:ext>
            </a:extLst>
          </p:cNvPr>
          <p:cNvGrpSpPr/>
          <p:nvPr/>
        </p:nvGrpSpPr>
        <p:grpSpPr>
          <a:xfrm>
            <a:off x="3401181" y="5445216"/>
            <a:ext cx="4028803" cy="375356"/>
            <a:chOff x="3401181" y="5445216"/>
            <a:chExt cx="4028803" cy="375356"/>
          </a:xfrm>
        </p:grpSpPr>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3401181" y="5534648"/>
              <a:ext cx="4028803" cy="26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Freeform 69">
              <a:extLst>
                <a:ext uri="{FF2B5EF4-FFF2-40B4-BE49-F238E27FC236}">
                  <a16:creationId xmlns:a16="http://schemas.microsoft.com/office/drawing/2014/main" id="{E5D9F6BF-C428-4448-A3F0-EC7E244381F1}"/>
                </a:ext>
              </a:extLst>
            </p:cNvPr>
            <p:cNvSpPr/>
            <p:nvPr/>
          </p:nvSpPr>
          <p:spPr>
            <a:xfrm>
              <a:off x="3504762" y="5445216"/>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 name="Group 2">
            <a:extLst>
              <a:ext uri="{FF2B5EF4-FFF2-40B4-BE49-F238E27FC236}">
                <a16:creationId xmlns:a16="http://schemas.microsoft.com/office/drawing/2014/main" id="{CFF15201-6C51-0E4C-8DF2-2874D9BB5094}"/>
              </a:ext>
            </a:extLst>
          </p:cNvPr>
          <p:cNvGrpSpPr/>
          <p:nvPr/>
        </p:nvGrpSpPr>
        <p:grpSpPr>
          <a:xfrm>
            <a:off x="1750742" y="5112121"/>
            <a:ext cx="1641327" cy="338554"/>
            <a:chOff x="1750742" y="5112121"/>
            <a:chExt cx="1641327" cy="338554"/>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50742" y="5290443"/>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1869B0B9-3B24-694E-ACA6-3C15E7F0A7AA}"/>
                </a:ext>
              </a:extLst>
            </p:cNvPr>
            <p:cNvGrpSpPr/>
            <p:nvPr/>
          </p:nvGrpSpPr>
          <p:grpSpPr>
            <a:xfrm>
              <a:off x="2136070" y="5112121"/>
              <a:ext cx="459104" cy="338554"/>
              <a:chOff x="2709565" y="5090498"/>
              <a:chExt cx="459104" cy="338554"/>
            </a:xfrm>
          </p:grpSpPr>
          <p:sp>
            <p:nvSpPr>
              <p:cNvPr id="90" name="Rectangle 89">
                <a:extLst>
                  <a:ext uri="{FF2B5EF4-FFF2-40B4-BE49-F238E27FC236}">
                    <a16:creationId xmlns:a16="http://schemas.microsoft.com/office/drawing/2014/main" id="{50D49D93-5523-2D40-A4B4-2C25959CCB4C}"/>
                  </a:ext>
                </a:extLst>
              </p:cNvPr>
              <p:cNvSpPr/>
              <p:nvPr/>
            </p:nvSpPr>
            <p:spPr>
              <a:xfrm>
                <a:off x="2785241" y="5146384"/>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024E2305-8E5C-AA43-A3E7-0B4250CBA647}"/>
                  </a:ext>
                </a:extLst>
              </p:cNvPr>
              <p:cNvSpPr txBox="1"/>
              <p:nvPr/>
            </p:nvSpPr>
            <p:spPr>
              <a:xfrm>
                <a:off x="2709565" y="5090498"/>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p>
            </p:txBody>
          </p:sp>
        </p:grpSp>
      </p:grpSp>
      <p:sp>
        <p:nvSpPr>
          <p:cNvPr id="94" name="Rectangle 93">
            <a:extLst>
              <a:ext uri="{FF2B5EF4-FFF2-40B4-BE49-F238E27FC236}">
                <a16:creationId xmlns:a16="http://schemas.microsoft.com/office/drawing/2014/main" id="{63ACB7C6-C932-A244-9314-0E6B7F0BABA7}"/>
              </a:ext>
            </a:extLst>
          </p:cNvPr>
          <p:cNvSpPr/>
          <p:nvPr/>
        </p:nvSpPr>
        <p:spPr>
          <a:xfrm>
            <a:off x="2453226" y="5330278"/>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F5600D4F-86F9-0C49-A7FC-8E1F0F10C16E}"/>
              </a:ext>
            </a:extLst>
          </p:cNvPr>
          <p:cNvGrpSpPr/>
          <p:nvPr/>
        </p:nvGrpSpPr>
        <p:grpSpPr>
          <a:xfrm>
            <a:off x="1750742" y="5274392"/>
            <a:ext cx="1641172" cy="338554"/>
            <a:chOff x="1750742" y="5274392"/>
            <a:chExt cx="1641172" cy="338554"/>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0742" y="5442843"/>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384556" y="5274392"/>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grpSp>
      <p:grpSp>
        <p:nvGrpSpPr>
          <p:cNvPr id="7" name="Group 6">
            <a:extLst>
              <a:ext uri="{FF2B5EF4-FFF2-40B4-BE49-F238E27FC236}">
                <a16:creationId xmlns:a16="http://schemas.microsoft.com/office/drawing/2014/main" id="{DF5B72F1-6258-1D46-8B4C-28D067B642BD}"/>
              </a:ext>
            </a:extLst>
          </p:cNvPr>
          <p:cNvGrpSpPr/>
          <p:nvPr/>
        </p:nvGrpSpPr>
        <p:grpSpPr>
          <a:xfrm>
            <a:off x="1750742" y="5500058"/>
            <a:ext cx="1644347" cy="338554"/>
            <a:chOff x="1750742" y="5500058"/>
            <a:chExt cx="1644347" cy="338554"/>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0742" y="5670973"/>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578111" y="5500058"/>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grpSp>
      <p:grpSp>
        <p:nvGrpSpPr>
          <p:cNvPr id="55" name="Group 54">
            <a:extLst>
              <a:ext uri="{FF2B5EF4-FFF2-40B4-BE49-F238E27FC236}">
                <a16:creationId xmlns:a16="http://schemas.microsoft.com/office/drawing/2014/main" id="{2E3B66F0-9018-8E4D-819B-CF6530707FCC}"/>
              </a:ext>
            </a:extLst>
          </p:cNvPr>
          <p:cNvGrpSpPr/>
          <p:nvPr/>
        </p:nvGrpSpPr>
        <p:grpSpPr>
          <a:xfrm>
            <a:off x="1750742" y="5634943"/>
            <a:ext cx="1641326" cy="338554"/>
            <a:chOff x="1750742" y="5634943"/>
            <a:chExt cx="1641326" cy="338554"/>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50742"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779553" y="5634943"/>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8624002" y="5214579"/>
            <a:ext cx="892097" cy="110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B85586A7-784E-134B-85D7-D63EAD126974}"/>
              </a:ext>
            </a:extLst>
          </p:cNvPr>
          <p:cNvSpPr/>
          <p:nvPr/>
        </p:nvSpPr>
        <p:spPr>
          <a:xfrm>
            <a:off x="8624002" y="5303700"/>
            <a:ext cx="892097" cy="110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8A20BE8-0DED-0F46-A15A-6CA9C220DD67}"/>
              </a:ext>
            </a:extLst>
          </p:cNvPr>
          <p:cNvSpPr/>
          <p:nvPr/>
        </p:nvSpPr>
        <p:spPr>
          <a:xfrm>
            <a:off x="8620344" y="5425404"/>
            <a:ext cx="892097" cy="1103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8AF7AE2C-A59F-D247-BD00-087A82CBE885}"/>
              </a:ext>
            </a:extLst>
          </p:cNvPr>
          <p:cNvSpPr txBox="1"/>
          <p:nvPr/>
        </p:nvSpPr>
        <p:spPr>
          <a:xfrm>
            <a:off x="8322039" y="2665582"/>
            <a:ext cx="25605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7955470" y="4068021"/>
            <a:ext cx="596846" cy="369332"/>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F92C3131-42F8-4447-929E-4F663CB535C3}"/>
              </a:ext>
            </a:extLst>
          </p:cNvPr>
          <p:cNvSpPr/>
          <p:nvPr/>
        </p:nvSpPr>
        <p:spPr>
          <a:xfrm>
            <a:off x="10065868" y="3696565"/>
            <a:ext cx="394800"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C66EC781-091E-0F4D-AB0D-84A37CFCF6E8}"/>
              </a:ext>
            </a:extLst>
          </p:cNvPr>
          <p:cNvSpPr txBox="1"/>
          <p:nvPr/>
        </p:nvSpPr>
        <p:spPr>
          <a:xfrm>
            <a:off x="9706653" y="389874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10303411" y="3858836"/>
            <a:ext cx="394800"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9D8408DC-4E3D-7747-AD30-D5058E1B4D77}"/>
              </a:ext>
            </a:extLst>
          </p:cNvPr>
          <p:cNvSpPr txBox="1"/>
          <p:nvPr/>
        </p:nvSpPr>
        <p:spPr>
          <a:xfrm>
            <a:off x="9717406" y="474795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9717374" y="5101897"/>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9722211" y="542540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9583543" y="5324881"/>
            <a:ext cx="18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9589060" y="5022530"/>
            <a:ext cx="180667" cy="14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9593643" y="5502519"/>
            <a:ext cx="180667" cy="14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2410244" y="6238081"/>
            <a:ext cx="8451975"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objects delivered in order requested: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3</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4</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wait behind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1</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57" name="Group 56">
            <a:extLst>
              <a:ext uri="{FF2B5EF4-FFF2-40B4-BE49-F238E27FC236}">
                <a16:creationId xmlns:a16="http://schemas.microsoft.com/office/drawing/2014/main" id="{57772C53-CB21-F54B-81A4-80FA45EF0DCB}"/>
              </a:ext>
            </a:extLst>
          </p:cNvPr>
          <p:cNvGrpSpPr/>
          <p:nvPr/>
        </p:nvGrpSpPr>
        <p:grpSpPr>
          <a:xfrm>
            <a:off x="3400914" y="5195255"/>
            <a:ext cx="4029070" cy="477315"/>
            <a:chOff x="3400914" y="5195255"/>
            <a:chExt cx="4029070" cy="477315"/>
          </a:xfrm>
        </p:grpSpPr>
        <p:cxnSp>
          <p:nvCxnSpPr>
            <p:cNvPr id="61" name="Straight Arrow Connector 60">
              <a:extLst>
                <a:ext uri="{FF2B5EF4-FFF2-40B4-BE49-F238E27FC236}">
                  <a16:creationId xmlns:a16="http://schemas.microsoft.com/office/drawing/2014/main" id="{72FF5CC6-CED4-2143-AE2B-F90140B18684}"/>
                </a:ext>
              </a:extLst>
            </p:cNvPr>
            <p:cNvCxnSpPr>
              <a:cxnSpLocks/>
            </p:cNvCxnSpPr>
            <p:nvPr/>
          </p:nvCxnSpPr>
          <p:spPr>
            <a:xfrm flipH="1">
              <a:off x="3400914" y="5403102"/>
              <a:ext cx="4029070" cy="269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5A06D02B-5F32-3D42-9572-49327927E15A}"/>
                </a:ext>
              </a:extLst>
            </p:cNvPr>
            <p:cNvSpPr/>
            <p:nvPr/>
          </p:nvSpPr>
          <p:spPr>
            <a:xfrm>
              <a:off x="3520812" y="5195255"/>
              <a:ext cx="3866473" cy="468804"/>
            </a:xfrm>
            <a:custGeom>
              <a:avLst/>
              <a:gdLst>
                <a:gd name="connsiteX0" fmla="*/ 0 w 3866473"/>
                <a:gd name="connsiteY0" fmla="*/ 264573 h 468804"/>
                <a:gd name="connsiteX1" fmla="*/ 0 w 3866473"/>
                <a:gd name="connsiteY1" fmla="*/ 468804 h 468804"/>
                <a:gd name="connsiteX2" fmla="*/ 3866473 w 3866473"/>
                <a:gd name="connsiteY2" fmla="*/ 204232 h 468804"/>
                <a:gd name="connsiteX3" fmla="*/ 3861832 w 3866473"/>
                <a:gd name="connsiteY3" fmla="*/ 0 h 468804"/>
                <a:gd name="connsiteX4" fmla="*/ 0 w 3866473"/>
                <a:gd name="connsiteY4" fmla="*/ 264573 h 46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473" h="468804">
                  <a:moveTo>
                    <a:pt x="0" y="264573"/>
                  </a:moveTo>
                  <a:lnTo>
                    <a:pt x="0" y="468804"/>
                  </a:lnTo>
                  <a:lnTo>
                    <a:pt x="3866473" y="204232"/>
                  </a:lnTo>
                  <a:lnTo>
                    <a:pt x="3861832" y="0"/>
                  </a:lnTo>
                  <a:lnTo>
                    <a:pt x="0" y="2645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3" name="Slide Number Placeholder 2">
            <a:extLst>
              <a:ext uri="{FF2B5EF4-FFF2-40B4-BE49-F238E27FC236}">
                <a16:creationId xmlns:a16="http://schemas.microsoft.com/office/drawing/2014/main" id="{04B1ED28-70FB-1F43-9411-4F7106AECB3D}"/>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29</a:t>
            </a:fld>
            <a:endParaRPr lang="en-US" dirty="0"/>
          </a:p>
        </p:txBody>
      </p:sp>
    </p:spTree>
    <p:extLst>
      <p:ext uri="{BB962C8B-B14F-4D97-AF65-F5344CB8AC3E}">
        <p14:creationId xmlns:p14="http://schemas.microsoft.com/office/powerpoint/2010/main" val="37514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dissolve">
                                      <p:cBhvr>
                                        <p:cTn id="4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Web and HTTP</a:t>
            </a:r>
            <a:endParaRPr lang="en-US" sz="4400" dirty="0"/>
          </a:p>
        </p:txBody>
      </p:sp>
      <p:sp>
        <p:nvSpPr>
          <p:cNvPr id="8" name="Rectangle 3">
            <a:extLst>
              <a:ext uri="{FF2B5EF4-FFF2-40B4-BE49-F238E27FC236}">
                <a16:creationId xmlns:a16="http://schemas.microsoft.com/office/drawing/2014/main" id="{2AB7AFB9-05B7-8F45-B2AB-A2B2DBC22CCE}"/>
              </a:ext>
            </a:extLst>
          </p:cNvPr>
          <p:cNvSpPr txBox="1">
            <a:spLocks noChangeArrowheads="1"/>
          </p:cNvSpPr>
          <p:nvPr/>
        </p:nvSpPr>
        <p:spPr>
          <a:xfrm>
            <a:off x="669395" y="1559756"/>
            <a:ext cx="10774192"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First, a quick review…</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page consists of </a:t>
            </a:r>
            <a:r>
              <a:rPr kumimoji="0" lang="en-US" altLang="en-US" sz="32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objects,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each of</a:t>
            </a:r>
            <a:r>
              <a:rPr kumimoji="0" lang="en-US" altLang="en-US" sz="3200" b="0" i="1"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which can be stored on different Web servers</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object can be HTML file, JPEG image, Java applet, audio file,…</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web page consists of </a:t>
            </a: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base HTML-file</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which includes </a:t>
            </a: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several referenced objects, each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addressable by a </a:t>
            </a: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URL,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e.g.,</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13" name="Group 10">
            <a:extLst>
              <a:ext uri="{FF2B5EF4-FFF2-40B4-BE49-F238E27FC236}">
                <a16:creationId xmlns:a16="http://schemas.microsoft.com/office/drawing/2014/main" id="{A0C8A734-DC35-F347-AF3E-C7E64B7D785E}"/>
              </a:ext>
            </a:extLst>
          </p:cNvPr>
          <p:cNvGrpSpPr>
            <a:grpSpLocks/>
          </p:cNvGrpSpPr>
          <p:nvPr/>
        </p:nvGrpSpPr>
        <p:grpSpPr bwMode="auto">
          <a:xfrm>
            <a:off x="2463366" y="4853073"/>
            <a:ext cx="6835775" cy="1144588"/>
            <a:chOff x="788" y="2955"/>
            <a:chExt cx="4306" cy="721"/>
          </a:xfrm>
        </p:grpSpPr>
        <p:sp>
          <p:nvSpPr>
            <p:cNvPr id="14" name="Text Box 5">
              <a:extLst>
                <a:ext uri="{FF2B5EF4-FFF2-40B4-BE49-F238E27FC236}">
                  <a16:creationId xmlns:a16="http://schemas.microsoft.com/office/drawing/2014/main" id="{07B49400-3628-264C-8D3A-69378F85C8C1}"/>
                </a:ext>
              </a:extLst>
            </p:cNvPr>
            <p:cNvSpPr txBox="1">
              <a:spLocks noChangeArrowheads="1"/>
            </p:cNvSpPr>
            <p:nvPr/>
          </p:nvSpPr>
          <p:spPr bwMode="auto">
            <a:xfrm>
              <a:off x="788" y="2955"/>
              <a:ext cx="41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www.someschool.edu/someDept/pic.gif</a:t>
              </a:r>
            </a:p>
          </p:txBody>
        </p:sp>
        <p:sp>
          <p:nvSpPr>
            <p:cNvPr id="15" name="AutoShape 6">
              <a:extLst>
                <a:ext uri="{FF2B5EF4-FFF2-40B4-BE49-F238E27FC236}">
                  <a16:creationId xmlns:a16="http://schemas.microsoft.com/office/drawing/2014/main" id="{5B0BF68B-EFB6-904F-A81E-8D4DB716D3BA}"/>
                </a:ext>
              </a:extLst>
            </p:cNvPr>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
          <p:nvSpPr>
            <p:cNvPr id="16" name="AutoShape 7">
              <a:extLst>
                <a:ext uri="{FF2B5EF4-FFF2-40B4-BE49-F238E27FC236}">
                  <a16:creationId xmlns:a16="http://schemas.microsoft.com/office/drawing/2014/main" id="{BF004AC2-43AC-6449-B799-0D73A5E5822D}"/>
                </a:ext>
              </a:extLst>
            </p:cNvPr>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sp>
          <p:nvSpPr>
            <p:cNvPr id="17" name="Text Box 8">
              <a:extLst>
                <a:ext uri="{FF2B5EF4-FFF2-40B4-BE49-F238E27FC236}">
                  <a16:creationId xmlns:a16="http://schemas.microsoft.com/office/drawing/2014/main" id="{4D5B851A-267A-1546-B45E-931C3F7AF0F8}"/>
                </a:ext>
              </a:extLst>
            </p:cNvPr>
            <p:cNvSpPr txBox="1">
              <a:spLocks noChangeArrowheads="1"/>
            </p:cNvSpPr>
            <p:nvPr/>
          </p:nvSpPr>
          <p:spPr bwMode="auto">
            <a:xfrm>
              <a:off x="1389" y="3388"/>
              <a:ext cx="1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 name</a:t>
              </a:r>
            </a:p>
          </p:txBody>
        </p:sp>
        <p:sp>
          <p:nvSpPr>
            <p:cNvPr id="18" name="Text Box 9">
              <a:extLst>
                <a:ext uri="{FF2B5EF4-FFF2-40B4-BE49-F238E27FC236}">
                  <a16:creationId xmlns:a16="http://schemas.microsoft.com/office/drawing/2014/main" id="{4EA9C80E-6BB3-B44E-A522-3C7B027B4CFC}"/>
                </a:ext>
              </a:extLst>
            </p:cNvPr>
            <p:cNvSpPr txBox="1">
              <a:spLocks noChangeArrowheads="1"/>
            </p:cNvSpPr>
            <p:nvPr/>
          </p:nvSpPr>
          <p:spPr bwMode="auto">
            <a:xfrm>
              <a:off x="3485" y="3338"/>
              <a:ext cx="10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path</a:t>
              </a:r>
              <a:r>
                <a:rPr kumimoji="0" lang="en-US" altLang="en-US" sz="24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name</a:t>
              </a:r>
            </a:p>
          </p:txBody>
        </p:sp>
      </p:grpSp>
      <p:sp>
        <p:nvSpPr>
          <p:cNvPr id="10" name="Slide Number Placeholder 2">
            <a:extLst>
              <a:ext uri="{FF2B5EF4-FFF2-40B4-BE49-F238E27FC236}">
                <a16:creationId xmlns:a16="http://schemas.microsoft.com/office/drawing/2014/main" id="{31E9D565-6810-E44B-9B1D-6FAB7B7F8E1A}"/>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8BC015BA-4ECE-7A37-EB3D-A2D5F9D8DD35}"/>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3672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379879"/>
            <a:ext cx="10515600" cy="894622"/>
          </a:xfrm>
        </p:spPr>
        <p:txBody>
          <a:bodyPr>
            <a:normAutofit/>
          </a:bodyPr>
          <a:lstStyle/>
          <a:p>
            <a:r>
              <a:rPr lang="en-US" sz="4400" dirty="0">
                <a:ea typeface="ＭＳ Ｐゴシック" panose="020B0600070205080204" pitchFamily="34" charset="-128"/>
              </a:rPr>
              <a:t>HTTP/2: mitigating HOL blocking</a:t>
            </a:r>
            <a:endParaRPr lang="en-US" sz="44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798691" y="1274501"/>
            <a:ext cx="11117107"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HTTP/2: objects divided into frames, frame transmission interleaved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900584" y="2902508"/>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7029972" y="1892257"/>
            <a:ext cx="836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7234967" y="2262203"/>
            <a:ext cx="422275" cy="68580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885332" y="2291964"/>
            <a:ext cx="742950" cy="742950"/>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3526536" y="2791484"/>
            <a:ext cx="3910012" cy="260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6093263" y="2667596"/>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5291796" y="2596769"/>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4513773" y="2538104"/>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3721264" y="2473869"/>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GET O</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3347464" y="5534648"/>
            <a:ext cx="4093672" cy="275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8FF6E3C-DC0A-2A42-A83A-2B0D55A3D376}"/>
              </a:ext>
            </a:extLst>
          </p:cNvPr>
          <p:cNvSpPr/>
          <p:nvPr/>
        </p:nvSpPr>
        <p:spPr>
          <a:xfrm>
            <a:off x="8620343" y="3108868"/>
            <a:ext cx="892098" cy="197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790AB6BC-5FA2-CD42-9930-4B26196539D4}"/>
              </a:ext>
            </a:extLst>
          </p:cNvPr>
          <p:cNvSpPr/>
          <p:nvPr/>
        </p:nvSpPr>
        <p:spPr>
          <a:xfrm>
            <a:off x="8624001" y="5094824"/>
            <a:ext cx="892097" cy="110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Freeform 48">
            <a:extLst>
              <a:ext uri="{FF2B5EF4-FFF2-40B4-BE49-F238E27FC236}">
                <a16:creationId xmlns:a16="http://schemas.microsoft.com/office/drawing/2014/main" id="{AF7FDDA2-EA85-004E-AB1B-97A9090ECD2A}"/>
              </a:ext>
            </a:extLst>
          </p:cNvPr>
          <p:cNvSpPr/>
          <p:nvPr/>
        </p:nvSpPr>
        <p:spPr>
          <a:xfrm>
            <a:off x="3486512" y="3835610"/>
            <a:ext cx="3867383" cy="1978529"/>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 name="connsiteX0" fmla="*/ 3867383 w 3867817"/>
              <a:gd name="connsiteY0" fmla="*/ 0 h 2226179"/>
              <a:gd name="connsiteX1" fmla="*/ 411 w 3867817"/>
              <a:gd name="connsiteY1" fmla="*/ 273465 h 2226179"/>
              <a:gd name="connsiteX2" fmla="*/ 411 w 3867817"/>
              <a:gd name="connsiteY2" fmla="*/ 2226179 h 2226179"/>
              <a:gd name="connsiteX3" fmla="*/ 3856760 w 3867817"/>
              <a:gd name="connsiteY3" fmla="*/ 1718981 h 2226179"/>
              <a:gd name="connsiteX4" fmla="*/ 3867383 w 3867817"/>
              <a:gd name="connsiteY4" fmla="*/ 0 h 2226179"/>
              <a:gd name="connsiteX0" fmla="*/ 3867383 w 3867817"/>
              <a:gd name="connsiteY0" fmla="*/ 0 h 1978529"/>
              <a:gd name="connsiteX1" fmla="*/ 411 w 3867817"/>
              <a:gd name="connsiteY1" fmla="*/ 273465 h 1978529"/>
              <a:gd name="connsiteX2" fmla="*/ 411 w 3867817"/>
              <a:gd name="connsiteY2" fmla="*/ 1978529 h 1978529"/>
              <a:gd name="connsiteX3" fmla="*/ 3856760 w 3867817"/>
              <a:gd name="connsiteY3" fmla="*/ 1718981 h 1978529"/>
              <a:gd name="connsiteX4" fmla="*/ 3867383 w 3867817"/>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383" h="1978529">
                <a:moveTo>
                  <a:pt x="3867383" y="0"/>
                </a:moveTo>
                <a:lnTo>
                  <a:pt x="411" y="273465"/>
                </a:lnTo>
                <a:cubicBezTo>
                  <a:pt x="1835" y="927218"/>
                  <a:pt x="-1013" y="1324776"/>
                  <a:pt x="411" y="1978529"/>
                </a:cubicBezTo>
                <a:lnTo>
                  <a:pt x="3856760" y="1718981"/>
                </a:lnTo>
                <a:cubicBezTo>
                  <a:pt x="3862689" y="443848"/>
                  <a:pt x="3861223" y="145762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Freeform 66">
            <a:extLst>
              <a:ext uri="{FF2B5EF4-FFF2-40B4-BE49-F238E27FC236}">
                <a16:creationId xmlns:a16="http://schemas.microsoft.com/office/drawing/2014/main" id="{40D71812-E6AC-D143-8CC1-FD1BA4C52E80}"/>
              </a:ext>
            </a:extLst>
          </p:cNvPr>
          <p:cNvSpPr/>
          <p:nvPr/>
        </p:nvSpPr>
        <p:spPr>
          <a:xfrm>
            <a:off x="3479865" y="3207657"/>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Freeform 67">
            <a:extLst>
              <a:ext uri="{FF2B5EF4-FFF2-40B4-BE49-F238E27FC236}">
                <a16:creationId xmlns:a16="http://schemas.microsoft.com/office/drawing/2014/main" id="{10D09925-DD27-D34F-926D-3DCC96A914D5}"/>
              </a:ext>
            </a:extLst>
          </p:cNvPr>
          <p:cNvSpPr/>
          <p:nvPr/>
        </p:nvSpPr>
        <p:spPr>
          <a:xfrm>
            <a:off x="3479865" y="3336618"/>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Freeform 69">
            <a:extLst>
              <a:ext uri="{FF2B5EF4-FFF2-40B4-BE49-F238E27FC236}">
                <a16:creationId xmlns:a16="http://schemas.microsoft.com/office/drawing/2014/main" id="{E5D9F6BF-C428-4448-A3F0-EC7E244381F1}"/>
              </a:ext>
            </a:extLst>
          </p:cNvPr>
          <p:cNvSpPr/>
          <p:nvPr/>
        </p:nvSpPr>
        <p:spPr>
          <a:xfrm>
            <a:off x="3485129" y="3468086"/>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50D49D93-5523-2D40-A4B4-2C25959CCB4C}"/>
              </a:ext>
            </a:extLst>
          </p:cNvPr>
          <p:cNvSpPr/>
          <p:nvPr/>
        </p:nvSpPr>
        <p:spPr>
          <a:xfrm>
            <a:off x="2231742" y="3441675"/>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B20822AF-19CE-9944-A719-6386C461356D}"/>
              </a:ext>
            </a:extLst>
          </p:cNvPr>
          <p:cNvGrpSpPr/>
          <p:nvPr/>
        </p:nvGrpSpPr>
        <p:grpSpPr>
          <a:xfrm>
            <a:off x="1770738" y="3385789"/>
            <a:ext cx="1641327" cy="338554"/>
            <a:chOff x="1770738" y="3385789"/>
            <a:chExt cx="1641327" cy="338554"/>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70738" y="3564111"/>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24E2305-8E5C-AA43-A3E7-0B4250CBA647}"/>
                </a:ext>
              </a:extLst>
            </p:cNvPr>
            <p:cNvSpPr txBox="1"/>
            <p:nvPr/>
          </p:nvSpPr>
          <p:spPr>
            <a:xfrm>
              <a:off x="2156066" y="3385789"/>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grpSp>
      <p:sp>
        <p:nvSpPr>
          <p:cNvPr id="94" name="Rectangle 93">
            <a:extLst>
              <a:ext uri="{FF2B5EF4-FFF2-40B4-BE49-F238E27FC236}">
                <a16:creationId xmlns:a16="http://schemas.microsoft.com/office/drawing/2014/main" id="{63ACB7C6-C932-A244-9314-0E6B7F0BABA7}"/>
              </a:ext>
            </a:extLst>
          </p:cNvPr>
          <p:cNvSpPr/>
          <p:nvPr/>
        </p:nvSpPr>
        <p:spPr>
          <a:xfrm>
            <a:off x="2369264" y="3728151"/>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28813376-E418-2342-A851-A732B9438E05}"/>
              </a:ext>
            </a:extLst>
          </p:cNvPr>
          <p:cNvGrpSpPr/>
          <p:nvPr/>
        </p:nvGrpSpPr>
        <p:grpSpPr>
          <a:xfrm>
            <a:off x="1759658" y="3661763"/>
            <a:ext cx="1641172" cy="338554"/>
            <a:chOff x="1759658" y="3661763"/>
            <a:chExt cx="1641172" cy="338554"/>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9658" y="3839649"/>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315510" y="3661763"/>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8624002" y="5214579"/>
            <a:ext cx="892097" cy="110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B85586A7-784E-134B-85D7-D63EAD126974}"/>
              </a:ext>
            </a:extLst>
          </p:cNvPr>
          <p:cNvSpPr/>
          <p:nvPr/>
        </p:nvSpPr>
        <p:spPr>
          <a:xfrm>
            <a:off x="8624002" y="5303700"/>
            <a:ext cx="892097" cy="110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8A20BE8-0DED-0F46-A15A-6CA9C220DD67}"/>
              </a:ext>
            </a:extLst>
          </p:cNvPr>
          <p:cNvSpPr/>
          <p:nvPr/>
        </p:nvSpPr>
        <p:spPr>
          <a:xfrm>
            <a:off x="8620344" y="5425404"/>
            <a:ext cx="892097" cy="1103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8AF7AE2C-A59F-D247-BD00-087A82CBE885}"/>
              </a:ext>
            </a:extLst>
          </p:cNvPr>
          <p:cNvSpPr txBox="1"/>
          <p:nvPr/>
        </p:nvSpPr>
        <p:spPr>
          <a:xfrm>
            <a:off x="8345639" y="2644827"/>
            <a:ext cx="25605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7955470" y="4068021"/>
            <a:ext cx="596846" cy="369332"/>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C66EC781-091E-0F4D-AB0D-84A37CFCF6E8}"/>
              </a:ext>
            </a:extLst>
          </p:cNvPr>
          <p:cNvSpPr txBox="1"/>
          <p:nvPr/>
        </p:nvSpPr>
        <p:spPr>
          <a:xfrm>
            <a:off x="9706653" y="389874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10303411" y="3858836"/>
            <a:ext cx="394800"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9D8408DC-4E3D-7747-AD30-D5058E1B4D77}"/>
              </a:ext>
            </a:extLst>
          </p:cNvPr>
          <p:cNvSpPr txBox="1"/>
          <p:nvPr/>
        </p:nvSpPr>
        <p:spPr>
          <a:xfrm>
            <a:off x="9717406" y="474795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9717374" y="5101897"/>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9722211" y="5425404"/>
            <a:ext cx="717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9583543" y="5324881"/>
            <a:ext cx="18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9589060" y="5022530"/>
            <a:ext cx="180667" cy="14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9593643" y="5502519"/>
            <a:ext cx="180667" cy="14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3131136" y="6194429"/>
            <a:ext cx="6552840" cy="50330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3</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4</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delivered quickly, O</a:t>
            </a:r>
            <a:r>
              <a:rPr kumimoji="0" lang="en-US" altLang="en-US" sz="2400" b="0" i="1" u="none" strike="noStrike" kern="1200" cap="none" spc="0" normalizeH="0" baseline="-25000" noProof="0" dirty="0">
                <a:ln>
                  <a:noFill/>
                </a:ln>
                <a:solidFill>
                  <a:prstClr val="black"/>
                </a:solidFill>
                <a:effectLst/>
                <a:uLnTx/>
                <a:uFillTx/>
                <a:latin typeface="Calibri"/>
                <a:ea typeface="ＭＳ Ｐゴシック" panose="020B0600070205080204" pitchFamily="34" charset="-128"/>
                <a:cs typeface="+mn-cs"/>
              </a:rPr>
              <a:t>1 </a:t>
            </a: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slightly delayed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61637FC5-05C5-FD43-8C71-1C16B929EBE5}"/>
              </a:ext>
            </a:extLst>
          </p:cNvPr>
          <p:cNvGrpSpPr/>
          <p:nvPr/>
        </p:nvGrpSpPr>
        <p:grpSpPr>
          <a:xfrm>
            <a:off x="3362984" y="3078482"/>
            <a:ext cx="4052925" cy="379692"/>
            <a:chOff x="3362984" y="3078482"/>
            <a:chExt cx="4052925" cy="379692"/>
          </a:xfrm>
        </p:grpSpPr>
        <p:cxnSp>
          <p:nvCxnSpPr>
            <p:cNvPr id="86" name="Straight Arrow Connector 85">
              <a:extLst>
                <a:ext uri="{FF2B5EF4-FFF2-40B4-BE49-F238E27FC236}">
                  <a16:creationId xmlns:a16="http://schemas.microsoft.com/office/drawing/2014/main" id="{088B1C0C-41B7-1D42-8218-1018BF87E3C8}"/>
                </a:ext>
              </a:extLst>
            </p:cNvPr>
            <p:cNvCxnSpPr>
              <a:cxnSpLocks/>
            </p:cNvCxnSpPr>
            <p:nvPr/>
          </p:nvCxnSpPr>
          <p:spPr>
            <a:xfrm flipH="1">
              <a:off x="3362984" y="3078482"/>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1CD4C714-A300-764D-A036-6CA0D38DC0BC}"/>
                </a:ext>
              </a:extLst>
            </p:cNvPr>
            <p:cNvSpPr/>
            <p:nvPr/>
          </p:nvSpPr>
          <p:spPr>
            <a:xfrm>
              <a:off x="3479865" y="3082818"/>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8" name="Freeform 87">
            <a:extLst>
              <a:ext uri="{FF2B5EF4-FFF2-40B4-BE49-F238E27FC236}">
                <a16:creationId xmlns:a16="http://schemas.microsoft.com/office/drawing/2014/main" id="{C6C7F475-0074-4749-BD8A-29E5B317ABB2}"/>
              </a:ext>
            </a:extLst>
          </p:cNvPr>
          <p:cNvSpPr/>
          <p:nvPr/>
        </p:nvSpPr>
        <p:spPr>
          <a:xfrm>
            <a:off x="3480625" y="3596230"/>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Freeform 88">
            <a:extLst>
              <a:ext uri="{FF2B5EF4-FFF2-40B4-BE49-F238E27FC236}">
                <a16:creationId xmlns:a16="http://schemas.microsoft.com/office/drawing/2014/main" id="{E83720AD-3971-A342-9F15-09DD430DE12F}"/>
              </a:ext>
            </a:extLst>
          </p:cNvPr>
          <p:cNvSpPr/>
          <p:nvPr/>
        </p:nvSpPr>
        <p:spPr>
          <a:xfrm>
            <a:off x="3485129" y="3719557"/>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C622377-2E31-1842-B7B8-108319C7B7A5}"/>
              </a:ext>
            </a:extLst>
          </p:cNvPr>
          <p:cNvSpPr/>
          <p:nvPr/>
        </p:nvSpPr>
        <p:spPr>
          <a:xfrm>
            <a:off x="2575260" y="3949241"/>
            <a:ext cx="310918" cy="28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4CDDC42D-85F3-5F48-A935-3952508D2E47}"/>
              </a:ext>
            </a:extLst>
          </p:cNvPr>
          <p:cNvGrpSpPr/>
          <p:nvPr/>
        </p:nvGrpSpPr>
        <p:grpSpPr>
          <a:xfrm>
            <a:off x="1756483" y="3920514"/>
            <a:ext cx="1644347" cy="338554"/>
            <a:chOff x="1756483" y="3920514"/>
            <a:chExt cx="1644347" cy="338554"/>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6483" y="4094530"/>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554202" y="3920514"/>
              <a:ext cx="454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grpSp>
      <p:sp>
        <p:nvSpPr>
          <p:cNvPr id="3" name="Rectangle 2">
            <a:extLst>
              <a:ext uri="{FF2B5EF4-FFF2-40B4-BE49-F238E27FC236}">
                <a16:creationId xmlns:a16="http://schemas.microsoft.com/office/drawing/2014/main" id="{3ED052B0-9951-5649-91CE-3B957628FFA7}"/>
              </a:ext>
            </a:extLst>
          </p:cNvPr>
          <p:cNvSpPr/>
          <p:nvPr/>
        </p:nvSpPr>
        <p:spPr>
          <a:xfrm>
            <a:off x="2869378" y="5701781"/>
            <a:ext cx="269557" cy="22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id="{141BCBD2-E211-8147-94AE-9676C1098C29}"/>
              </a:ext>
            </a:extLst>
          </p:cNvPr>
          <p:cNvGrpSpPr/>
          <p:nvPr/>
        </p:nvGrpSpPr>
        <p:grpSpPr>
          <a:xfrm>
            <a:off x="1706138" y="5621746"/>
            <a:ext cx="1641326" cy="338554"/>
            <a:chOff x="1706138" y="5621746"/>
            <a:chExt cx="1641326" cy="338554"/>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06138"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801769" y="5621746"/>
              <a:ext cx="4591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p>
          </p:txBody>
        </p:sp>
      </p:grpSp>
      <p:cxnSp>
        <p:nvCxnSpPr>
          <p:cNvPr id="8" name="Straight Connector 7">
            <a:extLst>
              <a:ext uri="{FF2B5EF4-FFF2-40B4-BE49-F238E27FC236}">
                <a16:creationId xmlns:a16="http://schemas.microsoft.com/office/drawing/2014/main" id="{F26F312C-F797-9546-9530-388E7EACD1E5}"/>
              </a:ext>
            </a:extLst>
          </p:cNvPr>
          <p:cNvCxnSpPr/>
          <p:nvPr/>
        </p:nvCxnSpPr>
        <p:spPr>
          <a:xfrm>
            <a:off x="8570246" y="5311450"/>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1529647-C0C9-574F-8FF1-580A42D9C0C0}"/>
              </a:ext>
            </a:extLst>
          </p:cNvPr>
          <p:cNvCxnSpPr/>
          <p:nvPr/>
        </p:nvCxnSpPr>
        <p:spPr>
          <a:xfrm>
            <a:off x="8585033" y="4956968"/>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E50FB3C-A3CC-C043-BF4E-10D379228467}"/>
              </a:ext>
            </a:extLst>
          </p:cNvPr>
          <p:cNvCxnSpPr/>
          <p:nvPr/>
        </p:nvCxnSpPr>
        <p:spPr>
          <a:xfrm>
            <a:off x="8579058" y="4824874"/>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41C7889-A836-484E-8169-EF5C2DBA3482}"/>
              </a:ext>
            </a:extLst>
          </p:cNvPr>
          <p:cNvCxnSpPr/>
          <p:nvPr/>
        </p:nvCxnSpPr>
        <p:spPr>
          <a:xfrm>
            <a:off x="8573083" y="4692780"/>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1EE47C2-CDAF-F340-9C07-30C8346C6253}"/>
              </a:ext>
            </a:extLst>
          </p:cNvPr>
          <p:cNvCxnSpPr/>
          <p:nvPr/>
        </p:nvCxnSpPr>
        <p:spPr>
          <a:xfrm>
            <a:off x="8567108" y="4560686"/>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49EF8F-5CF1-D94F-B506-490C9309164F}"/>
              </a:ext>
            </a:extLst>
          </p:cNvPr>
          <p:cNvCxnSpPr/>
          <p:nvPr/>
        </p:nvCxnSpPr>
        <p:spPr>
          <a:xfrm>
            <a:off x="8561133" y="4428592"/>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7A730F-13F6-D144-B66D-F5F8082E6868}"/>
              </a:ext>
            </a:extLst>
          </p:cNvPr>
          <p:cNvCxnSpPr/>
          <p:nvPr/>
        </p:nvCxnSpPr>
        <p:spPr>
          <a:xfrm>
            <a:off x="8555158" y="4296498"/>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DE6F362-ACF1-AC45-94ED-A1E3CFC4CACB}"/>
              </a:ext>
            </a:extLst>
          </p:cNvPr>
          <p:cNvCxnSpPr/>
          <p:nvPr/>
        </p:nvCxnSpPr>
        <p:spPr>
          <a:xfrm>
            <a:off x="8549183" y="4164404"/>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EE4C68C-D132-C940-9F84-9FA59A49FCD6}"/>
              </a:ext>
            </a:extLst>
          </p:cNvPr>
          <p:cNvCxnSpPr/>
          <p:nvPr/>
        </p:nvCxnSpPr>
        <p:spPr>
          <a:xfrm>
            <a:off x="8543208" y="4032310"/>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A8F1E6-4E41-C344-A87C-2BCD0FF502FC}"/>
              </a:ext>
            </a:extLst>
          </p:cNvPr>
          <p:cNvCxnSpPr/>
          <p:nvPr/>
        </p:nvCxnSpPr>
        <p:spPr>
          <a:xfrm>
            <a:off x="8537233" y="3900216"/>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3E8E12E-F846-D846-8D27-0D67A493AAA0}"/>
              </a:ext>
            </a:extLst>
          </p:cNvPr>
          <p:cNvCxnSpPr/>
          <p:nvPr/>
        </p:nvCxnSpPr>
        <p:spPr>
          <a:xfrm>
            <a:off x="8531258" y="3768122"/>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D99FA8-5239-8748-B4B7-E247030A1E8C}"/>
              </a:ext>
            </a:extLst>
          </p:cNvPr>
          <p:cNvCxnSpPr/>
          <p:nvPr/>
        </p:nvCxnSpPr>
        <p:spPr>
          <a:xfrm>
            <a:off x="8525283" y="3636028"/>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7BDB7C5-F61E-F944-ADD5-B942DE4D8073}"/>
              </a:ext>
            </a:extLst>
          </p:cNvPr>
          <p:cNvCxnSpPr/>
          <p:nvPr/>
        </p:nvCxnSpPr>
        <p:spPr>
          <a:xfrm>
            <a:off x="8540494" y="3503934"/>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C97917E-3C70-1848-83E2-6E69C542C768}"/>
              </a:ext>
            </a:extLst>
          </p:cNvPr>
          <p:cNvCxnSpPr/>
          <p:nvPr/>
        </p:nvCxnSpPr>
        <p:spPr>
          <a:xfrm>
            <a:off x="8534519" y="3371840"/>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6A2B6C1-D74F-8644-B2DD-07626B62AC3A}"/>
              </a:ext>
            </a:extLst>
          </p:cNvPr>
          <p:cNvCxnSpPr/>
          <p:nvPr/>
        </p:nvCxnSpPr>
        <p:spPr>
          <a:xfrm>
            <a:off x="8535606" y="3239746"/>
            <a:ext cx="981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9318C6E-B313-F948-A960-AB9F1565EF38}"/>
              </a:ext>
            </a:extLst>
          </p:cNvPr>
          <p:cNvCxnSpPr>
            <a:cxnSpLocks/>
          </p:cNvCxnSpPr>
          <p:nvPr/>
        </p:nvCxnSpPr>
        <p:spPr>
          <a:xfrm flipV="1">
            <a:off x="3452698" y="3962094"/>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1663946-4235-7448-AEF1-D18B5A3DD5D6}"/>
              </a:ext>
            </a:extLst>
          </p:cNvPr>
          <p:cNvCxnSpPr>
            <a:cxnSpLocks/>
          </p:cNvCxnSpPr>
          <p:nvPr/>
        </p:nvCxnSpPr>
        <p:spPr>
          <a:xfrm flipV="1">
            <a:off x="3392013" y="4113083"/>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91351A-1A02-8B4A-8E31-DE66EA947424}"/>
              </a:ext>
            </a:extLst>
          </p:cNvPr>
          <p:cNvCxnSpPr>
            <a:cxnSpLocks/>
          </p:cNvCxnSpPr>
          <p:nvPr/>
        </p:nvCxnSpPr>
        <p:spPr>
          <a:xfrm flipV="1">
            <a:off x="3403873" y="4250677"/>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985530D-C4B6-9A4F-AC43-C17FB5DA79CB}"/>
              </a:ext>
            </a:extLst>
          </p:cNvPr>
          <p:cNvCxnSpPr>
            <a:cxnSpLocks/>
          </p:cNvCxnSpPr>
          <p:nvPr/>
        </p:nvCxnSpPr>
        <p:spPr>
          <a:xfrm flipV="1">
            <a:off x="3415733" y="4399559"/>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F15277D-8E18-5040-BA7A-6BA237E590DA}"/>
              </a:ext>
            </a:extLst>
          </p:cNvPr>
          <p:cNvCxnSpPr>
            <a:cxnSpLocks/>
          </p:cNvCxnSpPr>
          <p:nvPr/>
        </p:nvCxnSpPr>
        <p:spPr>
          <a:xfrm flipV="1">
            <a:off x="3474493" y="5562147"/>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B7705AD-3AB0-5E4A-A165-5139123712D3}"/>
              </a:ext>
            </a:extLst>
          </p:cNvPr>
          <p:cNvCxnSpPr>
            <a:cxnSpLocks/>
          </p:cNvCxnSpPr>
          <p:nvPr/>
        </p:nvCxnSpPr>
        <p:spPr>
          <a:xfrm flipV="1">
            <a:off x="3486353" y="5716673"/>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2D7EE39-0642-6848-BC17-455AF4197425}"/>
              </a:ext>
            </a:extLst>
          </p:cNvPr>
          <p:cNvCxnSpPr>
            <a:cxnSpLocks/>
          </p:cNvCxnSpPr>
          <p:nvPr/>
        </p:nvCxnSpPr>
        <p:spPr>
          <a:xfrm flipV="1">
            <a:off x="3467438" y="4527480"/>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30DE2B-04A2-FF47-AFF6-A2E1A7046084}"/>
              </a:ext>
            </a:extLst>
          </p:cNvPr>
          <p:cNvCxnSpPr>
            <a:cxnSpLocks/>
          </p:cNvCxnSpPr>
          <p:nvPr/>
        </p:nvCxnSpPr>
        <p:spPr>
          <a:xfrm flipV="1">
            <a:off x="3406753" y="4678469"/>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7BB00C9-2F27-004D-9372-BD381A265370}"/>
              </a:ext>
            </a:extLst>
          </p:cNvPr>
          <p:cNvCxnSpPr>
            <a:cxnSpLocks/>
          </p:cNvCxnSpPr>
          <p:nvPr/>
        </p:nvCxnSpPr>
        <p:spPr>
          <a:xfrm flipV="1">
            <a:off x="3418613" y="4816063"/>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78FEDE8-839F-454D-A0FA-76A2C79B5B9D}"/>
              </a:ext>
            </a:extLst>
          </p:cNvPr>
          <p:cNvCxnSpPr>
            <a:cxnSpLocks/>
          </p:cNvCxnSpPr>
          <p:nvPr/>
        </p:nvCxnSpPr>
        <p:spPr>
          <a:xfrm flipV="1">
            <a:off x="3430473" y="4964945"/>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E9C306E-46D8-F145-8048-E35C09F8800D}"/>
              </a:ext>
            </a:extLst>
          </p:cNvPr>
          <p:cNvCxnSpPr>
            <a:cxnSpLocks/>
          </p:cNvCxnSpPr>
          <p:nvPr/>
        </p:nvCxnSpPr>
        <p:spPr>
          <a:xfrm flipV="1">
            <a:off x="3482178" y="5092866"/>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CD9603-AC7A-3345-BD4F-7AD3B80B77A0}"/>
              </a:ext>
            </a:extLst>
          </p:cNvPr>
          <p:cNvCxnSpPr>
            <a:cxnSpLocks/>
          </p:cNvCxnSpPr>
          <p:nvPr/>
        </p:nvCxnSpPr>
        <p:spPr>
          <a:xfrm flipV="1">
            <a:off x="3421493" y="5243855"/>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6D2CB60-1100-B943-BEE0-9BBA817FB8D8}"/>
              </a:ext>
            </a:extLst>
          </p:cNvPr>
          <p:cNvCxnSpPr>
            <a:cxnSpLocks/>
          </p:cNvCxnSpPr>
          <p:nvPr/>
        </p:nvCxnSpPr>
        <p:spPr>
          <a:xfrm flipV="1">
            <a:off x="3433353" y="5381449"/>
            <a:ext cx="3980812" cy="289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Slide Number Placeholder 2">
            <a:extLst>
              <a:ext uri="{FF2B5EF4-FFF2-40B4-BE49-F238E27FC236}">
                <a16:creationId xmlns:a16="http://schemas.microsoft.com/office/drawing/2014/main" id="{566D02CB-0278-FB40-AE5B-D652B1719C9A}"/>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30</a:t>
            </a:fld>
            <a:endParaRPr lang="en-US" dirty="0"/>
          </a:p>
        </p:txBody>
      </p:sp>
    </p:spTree>
    <p:extLst>
      <p:ext uri="{BB962C8B-B14F-4D97-AF65-F5344CB8AC3E}">
        <p14:creationId xmlns:p14="http://schemas.microsoft.com/office/powerpoint/2010/main" val="41289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right)">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right)">
                                      <p:cBhvr>
                                        <p:cTn id="23" dur="500"/>
                                        <p:tgtEl>
                                          <p:spTgt spid="7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right)">
                                      <p:cBhvr>
                                        <p:cTn id="32" dur="500"/>
                                        <p:tgtEl>
                                          <p:spTgt spid="88"/>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right)">
                                      <p:cBhvr>
                                        <p:cTn id="36" dur="500"/>
                                        <p:tgtEl>
                                          <p:spTgt spid="89"/>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right)">
                                      <p:cBhvr>
                                        <p:cTn id="45" dur="500"/>
                                        <p:tgtEl>
                                          <p:spTgt spid="49"/>
                                        </p:tgtEl>
                                      </p:cBhvr>
                                    </p:animEffect>
                                  </p:childTnLst>
                                </p:cTn>
                              </p:par>
                              <p:par>
                                <p:cTn id="46" presetID="22" presetClass="entr" presetSubtype="2"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right)">
                                      <p:cBhvr>
                                        <p:cTn id="48" dur="500"/>
                                        <p:tgtEl>
                                          <p:spTgt spid="62"/>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righ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dissolve">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7" grpId="0" animBg="1"/>
      <p:bldP spid="68" grpId="0" animBg="1"/>
      <p:bldP spid="70" grpId="0" animBg="1"/>
      <p:bldP spid="117" grpId="0"/>
      <p:bldP spid="88" grpId="0" animBg="1"/>
      <p:bldP spid="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651417" y="223762"/>
            <a:ext cx="10515600" cy="894622"/>
          </a:xfrm>
        </p:spPr>
        <p:txBody>
          <a:bodyPr>
            <a:normAutofit/>
          </a:bodyPr>
          <a:lstStyle/>
          <a:p>
            <a:r>
              <a:rPr lang="en-US" sz="4400" dirty="0">
                <a:ea typeface="ＭＳ Ｐゴシック" panose="020B0600070205080204" pitchFamily="34" charset="-128"/>
              </a:rPr>
              <a:t>HTTP/2 to HTTP/3</a:t>
            </a:r>
            <a:endParaRPr lang="en-US" sz="4400" dirty="0"/>
          </a:p>
        </p:txBody>
      </p:sp>
      <p:sp>
        <p:nvSpPr>
          <p:cNvPr id="56" name="Rectangle 3">
            <a:extLst>
              <a:ext uri="{FF2B5EF4-FFF2-40B4-BE49-F238E27FC236}">
                <a16:creationId xmlns:a16="http://schemas.microsoft.com/office/drawing/2014/main" id="{9A8B785A-4E29-F546-8152-139D7CF7C8F9}"/>
              </a:ext>
            </a:extLst>
          </p:cNvPr>
          <p:cNvSpPr txBox="1">
            <a:spLocks noChangeArrowheads="1"/>
          </p:cNvSpPr>
          <p:nvPr/>
        </p:nvSpPr>
        <p:spPr>
          <a:xfrm>
            <a:off x="833751" y="1490127"/>
            <a:ext cx="10458375" cy="448727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087"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HTTP/2 over single TCP connection means:</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recovery from packet loss still stalls all object transmissions</a:t>
            </a:r>
          </a:p>
          <a:p>
            <a:pPr marL="688975" marR="0" lvl="1" indent="-28098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as in HTTP 1.1, browsers have incentive to open multiple parallel TCP connections to reduce stalling, increase overall throughput</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 security over vanilla TCP connection</a:t>
            </a:r>
          </a:p>
          <a:p>
            <a:pPr marL="346075"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HTTP/3: </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adds security, per object error- and congestion-control (more pipelining) over UDP</a:t>
            </a:r>
          </a:p>
          <a:p>
            <a:pPr marL="688975" marR="0" lvl="1" indent="-28098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more on HTTP/3 in transport layer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 name="Slide Number Placeholder 2">
            <a:extLst>
              <a:ext uri="{FF2B5EF4-FFF2-40B4-BE49-F238E27FC236}">
                <a16:creationId xmlns:a16="http://schemas.microsoft.com/office/drawing/2014/main" id="{B9970898-8B56-614D-BEEC-E655E686FD76}"/>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31</a:t>
            </a:fld>
            <a:endParaRPr lang="en-US" dirty="0"/>
          </a:p>
        </p:txBody>
      </p:sp>
    </p:spTree>
    <p:extLst>
      <p:ext uri="{BB962C8B-B14F-4D97-AF65-F5344CB8AC3E}">
        <p14:creationId xmlns:p14="http://schemas.microsoft.com/office/powerpoint/2010/main" val="3658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xEl>
                                              <p:pRg st="3" end="3"/>
                                            </p:txEl>
                                          </p:spTgt>
                                        </p:tgtEl>
                                        <p:attrNameLst>
                                          <p:attrName>style.visibility</p:attrName>
                                        </p:attrNameLst>
                                      </p:cBhvr>
                                      <p:to>
                                        <p:strVal val="visible"/>
                                      </p:to>
                                    </p:set>
                                    <p:animEffect transition="in" filter="dissolve">
                                      <p:cBhvr>
                                        <p:cTn id="12" dur="500"/>
                                        <p:tgtEl>
                                          <p:spTgt spid="5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
                                            <p:txEl>
                                              <p:pRg st="4" end="4"/>
                                            </p:txEl>
                                          </p:spTgt>
                                        </p:tgtEl>
                                        <p:attrNameLst>
                                          <p:attrName>style.visibility</p:attrName>
                                        </p:attrNameLst>
                                      </p:cBhvr>
                                      <p:to>
                                        <p:strVal val="visible"/>
                                      </p:to>
                                    </p:set>
                                    <p:animEffect transition="in" filter="dissolve">
                                      <p:cBhvr>
                                        <p:cTn id="17" dur="500"/>
                                        <p:tgtEl>
                                          <p:spTgt spid="56">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6">
                                            <p:txEl>
                                              <p:pRg st="5" end="5"/>
                                            </p:txEl>
                                          </p:spTgt>
                                        </p:tgtEl>
                                        <p:attrNameLst>
                                          <p:attrName>style.visibility</p:attrName>
                                        </p:attrNameLst>
                                      </p:cBhvr>
                                      <p:to>
                                        <p:strVal val="visible"/>
                                      </p:to>
                                    </p:set>
                                    <p:animEffect transition="in" filter="dissolve">
                                      <p:cBhvr>
                                        <p:cTn id="20"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HTTP overview</a:t>
            </a:r>
            <a:endParaRPr lang="en-US" sz="4400" dirty="0"/>
          </a:p>
        </p:txBody>
      </p:sp>
      <p:sp>
        <p:nvSpPr>
          <p:cNvPr id="71" name="Rectangle 3">
            <a:extLst>
              <a:ext uri="{FF2B5EF4-FFF2-40B4-BE49-F238E27FC236}">
                <a16:creationId xmlns:a16="http://schemas.microsoft.com/office/drawing/2014/main" id="{D0A9535F-9718-644A-A429-D02A2397C27B}"/>
              </a:ext>
            </a:extLst>
          </p:cNvPr>
          <p:cNvSpPr txBox="1">
            <a:spLocks noChangeArrowheads="1"/>
          </p:cNvSpPr>
          <p:nvPr/>
        </p:nvSpPr>
        <p:spPr bwMode="auto">
          <a:xfrm>
            <a:off x="791849" y="1608374"/>
            <a:ext cx="598817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pitchFamily="2" charset="2"/>
              <a:buNone/>
              <a:tabLst/>
              <a:defRPr/>
            </a:pPr>
            <a:r>
              <a:rPr kumimoji="0" lang="en-US" altLang="en-US" sz="3200" b="0" i="0" u="none" strike="noStrike" kern="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HTTP: hypertext transfer protocol</a:t>
            </a:r>
          </a:p>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Web’</a:t>
            </a:r>
            <a:r>
              <a:rPr kumimoji="0" lang="en-US" altLang="ja-JP" sz="3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s application-layer protocol</a:t>
            </a:r>
          </a:p>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client/server model:</a:t>
            </a:r>
          </a:p>
          <a:p>
            <a:pPr marL="685800" marR="0" lvl="1" indent="-228600" algn="l" defTabSz="914400" rtl="0" eaLnBrk="0" fontAlgn="base" latinLnBrk="0" hangingPunct="0">
              <a:lnSpc>
                <a:spcPct val="90000"/>
              </a:lnSpc>
              <a:spcBef>
                <a:spcPct val="20000"/>
              </a:spcBef>
              <a:spcAft>
                <a:spcPct val="0"/>
              </a:spcAft>
              <a:buClr>
                <a:srgbClr val="000099"/>
              </a:buClr>
              <a:buSzTx/>
              <a:buFont typeface="Arial" panose="020B0604020202020204" pitchFamily="34" charset="0"/>
              <a:buChar char="•"/>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client</a:t>
            </a:r>
            <a:r>
              <a:rPr kumimoji="0" lang="en-US" altLang="en-US" sz="2800" b="0" i="1"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 browser that requests, receives, (using HTTP protocol) and </a:t>
            </a:r>
            <a:r>
              <a:rPr kumimoji="0" lang="ja-JP" altLang="en-US" sz="2800" b="0" i="0" u="none" strike="noStrike" kern="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displays</a:t>
            </a:r>
            <a:r>
              <a:rPr kumimoji="0" lang="ja-JP" altLang="en-US" sz="2800" b="0" i="0" u="none" strike="noStrike" kern="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 Web objects </a:t>
            </a:r>
          </a:p>
          <a:p>
            <a:pPr marL="685800" marR="0" lvl="1" indent="-228600" algn="l" defTabSz="914400" rtl="0" eaLnBrk="0" fontAlgn="base" latinLnBrk="0" hangingPunct="0">
              <a:lnSpc>
                <a:spcPct val="90000"/>
              </a:lnSpc>
              <a:spcBef>
                <a:spcPct val="20000"/>
              </a:spcBef>
              <a:spcAft>
                <a:spcPct val="0"/>
              </a:spcAft>
              <a:buClr>
                <a:srgbClr val="000099"/>
              </a:buClr>
              <a:buSzTx/>
              <a:buFont typeface="Arial" panose="020B0604020202020204" pitchFamily="34" charset="0"/>
              <a:buChar char="•"/>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server:</a:t>
            </a:r>
            <a:r>
              <a:rPr kumimoji="0" lang="en-US"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 Web server sends (using HTTP protocol) objects in response to requests</a:t>
            </a:r>
          </a:p>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pitchFamily="2" charset="2"/>
              <a:buNone/>
              <a:tabLst/>
              <a:defRPr/>
            </a:pPr>
            <a:endParaRPr kumimoji="0" lang="en-US" altLang="en-US" sz="3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75" name="Group 35">
            <a:extLst>
              <a:ext uri="{FF2B5EF4-FFF2-40B4-BE49-F238E27FC236}">
                <a16:creationId xmlns:a16="http://schemas.microsoft.com/office/drawing/2014/main" id="{9F18C3DA-1F75-254F-8252-0752283DD6D8}"/>
              </a:ext>
            </a:extLst>
          </p:cNvPr>
          <p:cNvGrpSpPr>
            <a:grpSpLocks/>
          </p:cNvGrpSpPr>
          <p:nvPr/>
        </p:nvGrpSpPr>
        <p:grpSpPr bwMode="auto">
          <a:xfrm>
            <a:off x="8129954" y="2391117"/>
            <a:ext cx="2101850" cy="946150"/>
            <a:chOff x="3640" y="1346"/>
            <a:chExt cx="1324" cy="596"/>
          </a:xfrm>
        </p:grpSpPr>
        <p:sp>
          <p:nvSpPr>
            <p:cNvPr id="76" name="Line 19">
              <a:extLst>
                <a:ext uri="{FF2B5EF4-FFF2-40B4-BE49-F238E27FC236}">
                  <a16:creationId xmlns:a16="http://schemas.microsoft.com/office/drawing/2014/main" id="{32A5B725-224A-8641-84D7-5E247267A891}"/>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Text Box 24">
              <a:extLst>
                <a:ext uri="{FF2B5EF4-FFF2-40B4-BE49-F238E27FC236}">
                  <a16:creationId xmlns:a16="http://schemas.microsoft.com/office/drawing/2014/main" id="{AFF1AA49-1EC5-FD4D-A4C7-4E97FBE86C40}"/>
                </a:ext>
              </a:extLst>
            </p:cNvPr>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HTTP request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8" name="Group 36">
            <a:extLst>
              <a:ext uri="{FF2B5EF4-FFF2-40B4-BE49-F238E27FC236}">
                <a16:creationId xmlns:a16="http://schemas.microsoft.com/office/drawing/2014/main" id="{CCF7DC4F-F784-E14E-9279-0C9C13F3B891}"/>
              </a:ext>
            </a:extLst>
          </p:cNvPr>
          <p:cNvGrpSpPr>
            <a:grpSpLocks/>
          </p:cNvGrpSpPr>
          <p:nvPr/>
        </p:nvGrpSpPr>
        <p:grpSpPr bwMode="auto">
          <a:xfrm>
            <a:off x="8241079" y="2599080"/>
            <a:ext cx="1971675" cy="904875"/>
            <a:chOff x="4141" y="394"/>
            <a:chExt cx="1242" cy="570"/>
          </a:xfrm>
        </p:grpSpPr>
        <p:sp>
          <p:nvSpPr>
            <p:cNvPr id="79" name="Line 20">
              <a:extLst>
                <a:ext uri="{FF2B5EF4-FFF2-40B4-BE49-F238E27FC236}">
                  <a16:creationId xmlns:a16="http://schemas.microsoft.com/office/drawing/2014/main" id="{162E51BA-C1E2-004B-832B-C97F73DD43E5}"/>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8A281BFE-8385-CA42-BA62-2631AB1C4BEF}"/>
                </a:ext>
              </a:extLst>
            </p:cNvPr>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HTTP response</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1" name="Group 37">
            <a:extLst>
              <a:ext uri="{FF2B5EF4-FFF2-40B4-BE49-F238E27FC236}">
                <a16:creationId xmlns:a16="http://schemas.microsoft.com/office/drawing/2014/main" id="{75AC8EC6-FB97-154F-8581-1A51362C9E51}"/>
              </a:ext>
            </a:extLst>
          </p:cNvPr>
          <p:cNvGrpSpPr>
            <a:grpSpLocks/>
          </p:cNvGrpSpPr>
          <p:nvPr/>
        </p:nvGrpSpPr>
        <p:grpSpPr bwMode="auto">
          <a:xfrm rot="-3183056">
            <a:off x="8106142" y="3884955"/>
            <a:ext cx="2101850" cy="946150"/>
            <a:chOff x="3640" y="1346"/>
            <a:chExt cx="1324" cy="596"/>
          </a:xfrm>
        </p:grpSpPr>
        <p:sp>
          <p:nvSpPr>
            <p:cNvPr id="82" name="Line 19">
              <a:extLst>
                <a:ext uri="{FF2B5EF4-FFF2-40B4-BE49-F238E27FC236}">
                  <a16:creationId xmlns:a16="http://schemas.microsoft.com/office/drawing/2014/main" id="{69FABD09-8D01-A244-A69C-7220481CAE7B}"/>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 name="Text Box 24">
              <a:extLst>
                <a:ext uri="{FF2B5EF4-FFF2-40B4-BE49-F238E27FC236}">
                  <a16:creationId xmlns:a16="http://schemas.microsoft.com/office/drawing/2014/main" id="{96F64D17-51D6-0A4A-BDA6-07C403F43898}"/>
                </a:ext>
              </a:extLst>
            </p:cNvPr>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HTTP request</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4" name="Group 40">
            <a:extLst>
              <a:ext uri="{FF2B5EF4-FFF2-40B4-BE49-F238E27FC236}">
                <a16:creationId xmlns:a16="http://schemas.microsoft.com/office/drawing/2014/main" id="{B9736B82-D8C5-DA43-B8F2-093DA6AB6E5D}"/>
              </a:ext>
            </a:extLst>
          </p:cNvPr>
          <p:cNvGrpSpPr>
            <a:grpSpLocks/>
          </p:cNvGrpSpPr>
          <p:nvPr/>
        </p:nvGrpSpPr>
        <p:grpSpPr bwMode="auto">
          <a:xfrm rot="-3264937">
            <a:off x="8152179" y="4124667"/>
            <a:ext cx="1971675" cy="904875"/>
            <a:chOff x="4141" y="394"/>
            <a:chExt cx="1242" cy="570"/>
          </a:xfrm>
        </p:grpSpPr>
        <p:sp>
          <p:nvSpPr>
            <p:cNvPr id="85" name="Line 20">
              <a:extLst>
                <a:ext uri="{FF2B5EF4-FFF2-40B4-BE49-F238E27FC236}">
                  <a16:creationId xmlns:a16="http://schemas.microsoft.com/office/drawing/2014/main" id="{1D55C3D5-A428-CC44-8B43-7C6CB47D04C9}"/>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Text Box 26">
              <a:extLst>
                <a:ext uri="{FF2B5EF4-FFF2-40B4-BE49-F238E27FC236}">
                  <a16:creationId xmlns:a16="http://schemas.microsoft.com/office/drawing/2014/main" id="{98847E99-AF68-1F43-AC46-9AD80D6458C5}"/>
                </a:ext>
              </a:extLst>
            </p:cNvPr>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HTTP response</a:t>
              </a: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067724E3-B9EF-784C-81CF-0208D90CEEBE}"/>
              </a:ext>
            </a:extLst>
          </p:cNvPr>
          <p:cNvGrpSpPr/>
          <p:nvPr/>
        </p:nvGrpSpPr>
        <p:grpSpPr>
          <a:xfrm>
            <a:off x="7046475" y="4540592"/>
            <a:ext cx="2210665" cy="1578194"/>
            <a:chOff x="7046475" y="4540592"/>
            <a:chExt cx="2210665" cy="1578194"/>
          </a:xfrm>
        </p:grpSpPr>
        <p:sp>
          <p:nvSpPr>
            <p:cNvPr id="74" name="Text Box 23">
              <a:extLst>
                <a:ext uri="{FF2B5EF4-FFF2-40B4-BE49-F238E27FC236}">
                  <a16:creationId xmlns:a16="http://schemas.microsoft.com/office/drawing/2014/main" id="{61B2A806-9EFC-9449-97BE-336492E83009}"/>
                </a:ext>
              </a:extLst>
            </p:cNvPr>
            <p:cNvSpPr txBox="1">
              <a:spLocks noChangeArrowheads="1"/>
            </p:cNvSpPr>
            <p:nvPr/>
          </p:nvSpPr>
          <p:spPr bwMode="auto">
            <a:xfrm>
              <a:off x="7046475" y="5472455"/>
              <a:ext cx="2210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iPhone running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Safari browser</a:t>
              </a:r>
              <a:endParaRPr kumimoji="0" lang="en-US" altLang="en-US" sz="32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pic>
          <p:nvPicPr>
            <p:cNvPr id="87" name="Picture 43" descr="iphone_stylized_small">
              <a:extLst>
                <a:ext uri="{FF2B5EF4-FFF2-40B4-BE49-F238E27FC236}">
                  <a16:creationId xmlns:a16="http://schemas.microsoft.com/office/drawing/2014/main" id="{D1E934F1-FF6C-B341-A221-38110724A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79" y="4540592"/>
              <a:ext cx="3825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E5E3F8E5-5BB6-9F4D-BD7D-96E3FCFF937E}"/>
              </a:ext>
            </a:extLst>
          </p:cNvPr>
          <p:cNvGrpSpPr/>
          <p:nvPr/>
        </p:nvGrpSpPr>
        <p:grpSpPr>
          <a:xfrm>
            <a:off x="6584832" y="1722780"/>
            <a:ext cx="2270564" cy="1610628"/>
            <a:chOff x="6584832" y="1722780"/>
            <a:chExt cx="2270564" cy="1610628"/>
          </a:xfrm>
        </p:grpSpPr>
        <p:sp>
          <p:nvSpPr>
            <p:cNvPr id="72" name="Text Box 7">
              <a:extLst>
                <a:ext uri="{FF2B5EF4-FFF2-40B4-BE49-F238E27FC236}">
                  <a16:creationId xmlns:a16="http://schemas.microsoft.com/office/drawing/2014/main" id="{EE5DED9F-E1C4-F34D-899C-5E5BAFDADC9E}"/>
                </a:ext>
              </a:extLst>
            </p:cNvPr>
            <p:cNvSpPr txBox="1">
              <a:spLocks noChangeArrowheads="1"/>
            </p:cNvSpPr>
            <p:nvPr/>
          </p:nvSpPr>
          <p:spPr bwMode="auto">
            <a:xfrm>
              <a:off x="6584832" y="2687077"/>
              <a:ext cx="22705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PC running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Firefox browser</a:t>
              </a:r>
              <a:endParaRPr kumimoji="0" lang="en-US" altLang="en-US" sz="32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88" name="Group 44">
              <a:extLst>
                <a:ext uri="{FF2B5EF4-FFF2-40B4-BE49-F238E27FC236}">
                  <a16:creationId xmlns:a16="http://schemas.microsoft.com/office/drawing/2014/main" id="{9EAD6FC3-A72E-8241-AA6C-FE53B680C4A5}"/>
                </a:ext>
              </a:extLst>
            </p:cNvPr>
            <p:cNvGrpSpPr>
              <a:grpSpLocks/>
            </p:cNvGrpSpPr>
            <p:nvPr/>
          </p:nvGrpSpPr>
          <p:grpSpPr bwMode="auto">
            <a:xfrm>
              <a:off x="7109192" y="1722780"/>
              <a:ext cx="1066800" cy="1079500"/>
              <a:chOff x="-44" y="1473"/>
              <a:chExt cx="981" cy="1105"/>
            </a:xfrm>
          </p:grpSpPr>
          <p:pic>
            <p:nvPicPr>
              <p:cNvPr id="89" name="Picture 45" descr="desktop_computer_stylized_medium">
                <a:extLst>
                  <a:ext uri="{FF2B5EF4-FFF2-40B4-BE49-F238E27FC236}">
                    <a16:creationId xmlns:a16="http://schemas.microsoft.com/office/drawing/2014/main" id="{1ADDC1FA-6D07-3F4E-8F74-21843504B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46">
                <a:extLst>
                  <a:ext uri="{FF2B5EF4-FFF2-40B4-BE49-F238E27FC236}">
                    <a16:creationId xmlns:a16="http://schemas.microsoft.com/office/drawing/2014/main" id="{42A6104A-05E4-B94E-8AC8-1F8524B85F7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3" name="Group 2">
            <a:extLst>
              <a:ext uri="{FF2B5EF4-FFF2-40B4-BE49-F238E27FC236}">
                <a16:creationId xmlns:a16="http://schemas.microsoft.com/office/drawing/2014/main" id="{046FA54E-9DBE-BF46-9FA4-0BD5D56FE85D}"/>
              </a:ext>
            </a:extLst>
          </p:cNvPr>
          <p:cNvGrpSpPr/>
          <p:nvPr/>
        </p:nvGrpSpPr>
        <p:grpSpPr>
          <a:xfrm>
            <a:off x="9655810" y="2888005"/>
            <a:ext cx="2414547" cy="2197950"/>
            <a:chOff x="9655810" y="2888005"/>
            <a:chExt cx="2414547" cy="2197950"/>
          </a:xfrm>
        </p:grpSpPr>
        <p:sp>
          <p:nvSpPr>
            <p:cNvPr id="73" name="Text Box 9">
              <a:extLst>
                <a:ext uri="{FF2B5EF4-FFF2-40B4-BE49-F238E27FC236}">
                  <a16:creationId xmlns:a16="http://schemas.microsoft.com/office/drawing/2014/main" id="{1DB0406D-8424-A242-88CD-CF99DD0C8226}"/>
                </a:ext>
              </a:extLst>
            </p:cNvPr>
            <p:cNvSpPr txBox="1">
              <a:spLocks noChangeArrowheads="1"/>
            </p:cNvSpPr>
            <p:nvPr/>
          </p:nvSpPr>
          <p:spPr bwMode="auto">
            <a:xfrm>
              <a:off x="9655810" y="4162625"/>
              <a:ext cx="2414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server running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Apache Web</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rPr>
                <a:t>server</a:t>
              </a:r>
              <a:endParaRPr kumimoji="0" lang="en-US" altLang="en-US" sz="3200" b="0"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grpSp>
          <p:nvGrpSpPr>
            <p:cNvPr id="91" name="Group 47">
              <a:extLst>
                <a:ext uri="{FF2B5EF4-FFF2-40B4-BE49-F238E27FC236}">
                  <a16:creationId xmlns:a16="http://schemas.microsoft.com/office/drawing/2014/main" id="{1578750D-9ADE-FF47-A035-3F58F7F95E77}"/>
                </a:ext>
              </a:extLst>
            </p:cNvPr>
            <p:cNvGrpSpPr>
              <a:grpSpLocks/>
            </p:cNvGrpSpPr>
            <p:nvPr/>
          </p:nvGrpSpPr>
          <p:grpSpPr bwMode="auto">
            <a:xfrm>
              <a:off x="10230217" y="2888005"/>
              <a:ext cx="695325" cy="1282700"/>
              <a:chOff x="4140" y="429"/>
              <a:chExt cx="1425" cy="2396"/>
            </a:xfrm>
          </p:grpSpPr>
          <p:sp>
            <p:nvSpPr>
              <p:cNvPr id="92" name="Freeform 48">
                <a:extLst>
                  <a:ext uri="{FF2B5EF4-FFF2-40B4-BE49-F238E27FC236}">
                    <a16:creationId xmlns:a16="http://schemas.microsoft.com/office/drawing/2014/main" id="{30FC1D0E-933E-6B40-9A42-0E971723843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Rectangle 49">
                <a:extLst>
                  <a:ext uri="{FF2B5EF4-FFF2-40B4-BE49-F238E27FC236}">
                    <a16:creationId xmlns:a16="http://schemas.microsoft.com/office/drawing/2014/main" id="{B5655423-6CF0-CD49-B3A9-063B782C1F8A}"/>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4" name="Freeform 50">
                <a:extLst>
                  <a:ext uri="{FF2B5EF4-FFF2-40B4-BE49-F238E27FC236}">
                    <a16:creationId xmlns:a16="http://schemas.microsoft.com/office/drawing/2014/main" id="{A0AC0D67-FA58-B147-A1DC-191134726C5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Freeform 51">
                <a:extLst>
                  <a:ext uri="{FF2B5EF4-FFF2-40B4-BE49-F238E27FC236}">
                    <a16:creationId xmlns:a16="http://schemas.microsoft.com/office/drawing/2014/main" id="{DE00B670-08D8-5142-A593-67DE6409B9C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52">
                <a:extLst>
                  <a:ext uri="{FF2B5EF4-FFF2-40B4-BE49-F238E27FC236}">
                    <a16:creationId xmlns:a16="http://schemas.microsoft.com/office/drawing/2014/main" id="{C0F46C25-0562-1D41-A932-B4DCFBC60F32}"/>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97" name="Group 53">
                <a:extLst>
                  <a:ext uri="{FF2B5EF4-FFF2-40B4-BE49-F238E27FC236}">
                    <a16:creationId xmlns:a16="http://schemas.microsoft.com/office/drawing/2014/main" id="{42D2ADD9-FBDF-B348-8727-B1428057A192}"/>
                  </a:ext>
                </a:extLst>
              </p:cNvPr>
              <p:cNvGrpSpPr>
                <a:grpSpLocks/>
              </p:cNvGrpSpPr>
              <p:nvPr/>
            </p:nvGrpSpPr>
            <p:grpSpPr bwMode="auto">
              <a:xfrm>
                <a:off x="4749" y="668"/>
                <a:ext cx="581" cy="145"/>
                <a:chOff x="614" y="2568"/>
                <a:chExt cx="725" cy="139"/>
              </a:xfrm>
            </p:grpSpPr>
            <p:sp>
              <p:nvSpPr>
                <p:cNvPr id="122" name="AutoShape 54">
                  <a:extLst>
                    <a:ext uri="{FF2B5EF4-FFF2-40B4-BE49-F238E27FC236}">
                      <a16:creationId xmlns:a16="http://schemas.microsoft.com/office/drawing/2014/main" id="{B3A024BC-0571-B343-B957-96A9956CB100}"/>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AutoShape 55">
                  <a:extLst>
                    <a:ext uri="{FF2B5EF4-FFF2-40B4-BE49-F238E27FC236}">
                      <a16:creationId xmlns:a16="http://schemas.microsoft.com/office/drawing/2014/main" id="{BCE631BE-5109-0446-9778-CCBD1DF0A6B3}"/>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98" name="Rectangle 56">
                <a:extLst>
                  <a:ext uri="{FF2B5EF4-FFF2-40B4-BE49-F238E27FC236}">
                    <a16:creationId xmlns:a16="http://schemas.microsoft.com/office/drawing/2014/main" id="{5D3DFADC-1C8D-AF4C-85AA-0F7A2C55C87C}"/>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99" name="Group 57">
                <a:extLst>
                  <a:ext uri="{FF2B5EF4-FFF2-40B4-BE49-F238E27FC236}">
                    <a16:creationId xmlns:a16="http://schemas.microsoft.com/office/drawing/2014/main" id="{C1D33EC1-1E29-8544-B98D-73191F02F73D}"/>
                  </a:ext>
                </a:extLst>
              </p:cNvPr>
              <p:cNvGrpSpPr>
                <a:grpSpLocks/>
              </p:cNvGrpSpPr>
              <p:nvPr/>
            </p:nvGrpSpPr>
            <p:grpSpPr bwMode="auto">
              <a:xfrm>
                <a:off x="4747" y="994"/>
                <a:ext cx="581" cy="134"/>
                <a:chOff x="614" y="2568"/>
                <a:chExt cx="725" cy="139"/>
              </a:xfrm>
            </p:grpSpPr>
            <p:sp>
              <p:nvSpPr>
                <p:cNvPr id="120" name="AutoShape 58">
                  <a:extLst>
                    <a:ext uri="{FF2B5EF4-FFF2-40B4-BE49-F238E27FC236}">
                      <a16:creationId xmlns:a16="http://schemas.microsoft.com/office/drawing/2014/main" id="{82D153A1-613C-9C4E-A2C0-B1C929BC01CE}"/>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1" name="AutoShape 59">
                  <a:extLst>
                    <a:ext uri="{FF2B5EF4-FFF2-40B4-BE49-F238E27FC236}">
                      <a16:creationId xmlns:a16="http://schemas.microsoft.com/office/drawing/2014/main" id="{F147FCC4-6131-8F44-A906-F0D80C4D7263}"/>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00" name="Rectangle 60">
                <a:extLst>
                  <a:ext uri="{FF2B5EF4-FFF2-40B4-BE49-F238E27FC236}">
                    <a16:creationId xmlns:a16="http://schemas.microsoft.com/office/drawing/2014/main" id="{85C735FA-9571-F248-9BA5-6CDBDBE01BD6}"/>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61">
                <a:extLst>
                  <a:ext uri="{FF2B5EF4-FFF2-40B4-BE49-F238E27FC236}">
                    <a16:creationId xmlns:a16="http://schemas.microsoft.com/office/drawing/2014/main" id="{5812C6A4-3EC0-A249-9E63-F46527542665}"/>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02" name="Group 62">
                <a:extLst>
                  <a:ext uri="{FF2B5EF4-FFF2-40B4-BE49-F238E27FC236}">
                    <a16:creationId xmlns:a16="http://schemas.microsoft.com/office/drawing/2014/main" id="{7E620A9B-CBE1-F240-88FD-585574663314}"/>
                  </a:ext>
                </a:extLst>
              </p:cNvPr>
              <p:cNvGrpSpPr>
                <a:grpSpLocks/>
              </p:cNvGrpSpPr>
              <p:nvPr/>
            </p:nvGrpSpPr>
            <p:grpSpPr bwMode="auto">
              <a:xfrm>
                <a:off x="4735" y="1627"/>
                <a:ext cx="582" cy="151"/>
                <a:chOff x="614" y="2568"/>
                <a:chExt cx="725" cy="139"/>
              </a:xfrm>
            </p:grpSpPr>
            <p:sp>
              <p:nvSpPr>
                <p:cNvPr id="118" name="AutoShape 63">
                  <a:extLst>
                    <a:ext uri="{FF2B5EF4-FFF2-40B4-BE49-F238E27FC236}">
                      <a16:creationId xmlns:a16="http://schemas.microsoft.com/office/drawing/2014/main" id="{042898BA-1F4B-D343-83D2-32F6B871E166}"/>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9" name="AutoShape 64">
                  <a:extLst>
                    <a:ext uri="{FF2B5EF4-FFF2-40B4-BE49-F238E27FC236}">
                      <a16:creationId xmlns:a16="http://schemas.microsoft.com/office/drawing/2014/main" id="{43D7819E-9A5B-E741-ACC4-82E6487AE398}"/>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03" name="Freeform 65">
                <a:extLst>
                  <a:ext uri="{FF2B5EF4-FFF2-40B4-BE49-F238E27FC236}">
                    <a16:creationId xmlns:a16="http://schemas.microsoft.com/office/drawing/2014/main" id="{7CC2BA69-A482-5D4B-8CA5-B5AC73726D7C}"/>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04" name="Group 66">
                <a:extLst>
                  <a:ext uri="{FF2B5EF4-FFF2-40B4-BE49-F238E27FC236}">
                    <a16:creationId xmlns:a16="http://schemas.microsoft.com/office/drawing/2014/main" id="{F21B3CA3-EDB9-ED4A-9790-00B6351372FF}"/>
                  </a:ext>
                </a:extLst>
              </p:cNvPr>
              <p:cNvGrpSpPr>
                <a:grpSpLocks/>
              </p:cNvGrpSpPr>
              <p:nvPr/>
            </p:nvGrpSpPr>
            <p:grpSpPr bwMode="auto">
              <a:xfrm>
                <a:off x="4739" y="1327"/>
                <a:ext cx="582" cy="139"/>
                <a:chOff x="614" y="2568"/>
                <a:chExt cx="725" cy="139"/>
              </a:xfrm>
            </p:grpSpPr>
            <p:sp>
              <p:nvSpPr>
                <p:cNvPr id="116" name="AutoShape 67">
                  <a:extLst>
                    <a:ext uri="{FF2B5EF4-FFF2-40B4-BE49-F238E27FC236}">
                      <a16:creationId xmlns:a16="http://schemas.microsoft.com/office/drawing/2014/main" id="{9EDB1FCF-F653-F642-8D80-BF382D9E0C35}"/>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AutoShape 68">
                  <a:extLst>
                    <a:ext uri="{FF2B5EF4-FFF2-40B4-BE49-F238E27FC236}">
                      <a16:creationId xmlns:a16="http://schemas.microsoft.com/office/drawing/2014/main" id="{609BFCAD-4861-EE43-8362-EA6C48556301}"/>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05" name="Rectangle 69">
                <a:extLst>
                  <a:ext uri="{FF2B5EF4-FFF2-40B4-BE49-F238E27FC236}">
                    <a16:creationId xmlns:a16="http://schemas.microsoft.com/office/drawing/2014/main" id="{5D47278C-43D3-204F-86FD-15B20209028D}"/>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 name="Freeform 70">
                <a:extLst>
                  <a:ext uri="{FF2B5EF4-FFF2-40B4-BE49-F238E27FC236}">
                    <a16:creationId xmlns:a16="http://schemas.microsoft.com/office/drawing/2014/main" id="{C4685EB6-AA09-4243-9AED-1759E88D18E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 name="Freeform 71">
                <a:extLst>
                  <a:ext uri="{FF2B5EF4-FFF2-40B4-BE49-F238E27FC236}">
                    <a16:creationId xmlns:a16="http://schemas.microsoft.com/office/drawing/2014/main" id="{F8013113-6639-D746-8787-464D70E731D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Oval 72">
                <a:extLst>
                  <a:ext uri="{FF2B5EF4-FFF2-40B4-BE49-F238E27FC236}">
                    <a16:creationId xmlns:a16="http://schemas.microsoft.com/office/drawing/2014/main" id="{BAF4B182-B231-9044-AFF9-C80B2E27F7A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Freeform 73">
                <a:extLst>
                  <a:ext uri="{FF2B5EF4-FFF2-40B4-BE49-F238E27FC236}">
                    <a16:creationId xmlns:a16="http://schemas.microsoft.com/office/drawing/2014/main" id="{5BF1720C-9B23-A442-9078-1CB2D3EAD126}"/>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AutoShape 74">
                <a:extLst>
                  <a:ext uri="{FF2B5EF4-FFF2-40B4-BE49-F238E27FC236}">
                    <a16:creationId xmlns:a16="http://schemas.microsoft.com/office/drawing/2014/main" id="{5C72D219-90B2-E948-8C51-2DF4C76E6710}"/>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AutoShape 75">
                <a:extLst>
                  <a:ext uri="{FF2B5EF4-FFF2-40B4-BE49-F238E27FC236}">
                    <a16:creationId xmlns:a16="http://schemas.microsoft.com/office/drawing/2014/main" id="{83107432-CCDD-3F4A-A673-5C965AB6622C}"/>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Oval 76">
                <a:extLst>
                  <a:ext uri="{FF2B5EF4-FFF2-40B4-BE49-F238E27FC236}">
                    <a16:creationId xmlns:a16="http://schemas.microsoft.com/office/drawing/2014/main" id="{93D83AE9-CB35-4043-B0A0-1FFA790871DB}"/>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Oval 77">
                <a:extLst>
                  <a:ext uri="{FF2B5EF4-FFF2-40B4-BE49-F238E27FC236}">
                    <a16:creationId xmlns:a16="http://schemas.microsoft.com/office/drawing/2014/main" id="{C8BA1D5C-380B-5844-9DFE-FB0350399A3E}"/>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4" name="Oval 78">
                <a:extLst>
                  <a:ext uri="{FF2B5EF4-FFF2-40B4-BE49-F238E27FC236}">
                    <a16:creationId xmlns:a16="http://schemas.microsoft.com/office/drawing/2014/main" id="{EF0EACD3-D07B-0F4F-BB94-4F2D6391297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Rectangle 79">
                <a:extLst>
                  <a:ext uri="{FF2B5EF4-FFF2-40B4-BE49-F238E27FC236}">
                    <a16:creationId xmlns:a16="http://schemas.microsoft.com/office/drawing/2014/main" id="{C545DB8D-EFCD-9A46-858D-A246B93C7BA5}"/>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59" name="Slide Number Placeholder 2">
            <a:extLst>
              <a:ext uri="{FF2B5EF4-FFF2-40B4-BE49-F238E27FC236}">
                <a16:creationId xmlns:a16="http://schemas.microsoft.com/office/drawing/2014/main" id="{C473C8CC-FB59-904B-86D0-BFB6A614029E}"/>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D3FAE5E-4708-2827-30EC-7766AEEE118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7544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
                                            <p:txEl>
                                              <p:pRg st="3" end="3"/>
                                            </p:txEl>
                                          </p:spTgt>
                                        </p:tgtEl>
                                        <p:attrNameLst>
                                          <p:attrName>style.visibility</p:attrName>
                                        </p:attrNameLst>
                                      </p:cBhvr>
                                      <p:to>
                                        <p:strVal val="visible"/>
                                      </p:to>
                                    </p:set>
                                    <p:animEffect transition="in" filter="dissolve">
                                      <p:cBhvr>
                                        <p:cTn id="7" dur="500"/>
                                        <p:tgtEl>
                                          <p:spTgt spid="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
                                            <p:txEl>
                                              <p:pRg st="4" end="4"/>
                                            </p:txEl>
                                          </p:spTgt>
                                        </p:tgtEl>
                                        <p:attrNameLst>
                                          <p:attrName>style.visibility</p:attrName>
                                        </p:attrNameLst>
                                      </p:cBhvr>
                                      <p:to>
                                        <p:strVal val="visible"/>
                                      </p:to>
                                    </p:set>
                                    <p:animEffect transition="in" filter="dissolve">
                                      <p:cBhvr>
                                        <p:cTn id="12" dur="500"/>
                                        <p:tgtEl>
                                          <p:spTgt spid="7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500"/>
                                        <p:tgtEl>
                                          <p:spTgt spid="75"/>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right)">
                                      <p:cBhvr>
                                        <p:cTn id="32" dur="500"/>
                                        <p:tgtEl>
                                          <p:spTgt spid="7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right)">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HTTP overview (continued)</a:t>
            </a:r>
            <a:endParaRPr lang="en-US" sz="4400" dirty="0"/>
          </a:p>
        </p:txBody>
      </p:sp>
      <p:sp>
        <p:nvSpPr>
          <p:cNvPr id="64" name="Rectangle 3">
            <a:extLst>
              <a:ext uri="{FF2B5EF4-FFF2-40B4-BE49-F238E27FC236}">
                <a16:creationId xmlns:a16="http://schemas.microsoft.com/office/drawing/2014/main" id="{FA4476ED-595B-8542-B50D-C134553D5523}"/>
              </a:ext>
            </a:extLst>
          </p:cNvPr>
          <p:cNvSpPr txBox="1">
            <a:spLocks noChangeArrowheads="1"/>
          </p:cNvSpPr>
          <p:nvPr/>
        </p:nvSpPr>
        <p:spPr bwMode="auto">
          <a:xfrm>
            <a:off x="947614" y="1548630"/>
            <a:ext cx="55514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charset="0"/>
              <a:buNone/>
              <a:tabLst/>
              <a:defRPr/>
            </a:pPr>
            <a:r>
              <a:rPr kumimoji="0" lang="en-US" sz="3200" b="0" i="1" u="none" strike="noStrike" kern="0" cap="none" spc="0" normalizeH="0" baseline="0" noProof="0" dirty="0">
                <a:ln>
                  <a:noFill/>
                </a:ln>
                <a:solidFill>
                  <a:srgbClr val="CC0000"/>
                </a:solidFill>
                <a:effectLst/>
                <a:uLnTx/>
                <a:uFillTx/>
                <a:latin typeface="Calibri"/>
                <a:ea typeface="ＭＳ Ｐゴシック" charset="0"/>
              </a:rPr>
              <a:t>HTTP uses TCP:</a:t>
            </a:r>
          </a:p>
          <a:p>
            <a:pPr marL="233363" marR="0" lvl="0" indent="-2333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a:ea typeface="ＭＳ Ｐゴシック" charset="0"/>
              </a:rPr>
              <a:t>client initiates TCP connection (creates socket) to server,  port 80</a:t>
            </a:r>
          </a:p>
          <a:p>
            <a:pPr marL="233363" marR="0" lvl="0" indent="-2333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a:ea typeface="ＭＳ Ｐゴシック" charset="0"/>
              </a:rPr>
              <a:t>server accepts TCP connection from client</a:t>
            </a:r>
          </a:p>
          <a:p>
            <a:pPr marL="233363" marR="0" lvl="0" indent="-2333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a:ea typeface="ＭＳ Ｐゴシック" charset="0"/>
              </a:rPr>
              <a:t>HTTP messages (application-layer protocol messages) exchanged between browser (HTTP client) and Web server (HTTP server)</a:t>
            </a:r>
          </a:p>
          <a:p>
            <a:pPr marL="233363" marR="0" lvl="0" indent="-2333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a:ea typeface="ＭＳ Ｐゴシック" charset="0"/>
              </a:rPr>
              <a:t>TCP connection closed</a:t>
            </a:r>
          </a:p>
        </p:txBody>
      </p:sp>
      <p:sp>
        <p:nvSpPr>
          <p:cNvPr id="65" name="Rectangle 4">
            <a:extLst>
              <a:ext uri="{FF2B5EF4-FFF2-40B4-BE49-F238E27FC236}">
                <a16:creationId xmlns:a16="http://schemas.microsoft.com/office/drawing/2014/main" id="{1CC4B9E5-1262-0749-B776-9A1B21976CBD}"/>
              </a:ext>
            </a:extLst>
          </p:cNvPr>
          <p:cNvSpPr txBox="1">
            <a:spLocks noChangeArrowheads="1"/>
          </p:cNvSpPr>
          <p:nvPr/>
        </p:nvSpPr>
        <p:spPr bwMode="auto">
          <a:xfrm>
            <a:off x="6909801" y="1582098"/>
            <a:ext cx="5053013" cy="170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pitchFamily="2" charset="2"/>
              <a:buNone/>
              <a:tabLst/>
              <a:defRPr/>
            </a:pPr>
            <a:r>
              <a:rPr kumimoji="0" lang="en-US" altLang="en-US" sz="3200" b="0" i="1" u="none" strike="noStrike" kern="0" cap="none" spc="0" normalizeH="0" baseline="0" noProof="0" dirty="0">
                <a:ln>
                  <a:noFill/>
                </a:ln>
                <a:solidFill>
                  <a:srgbClr val="CC0000"/>
                </a:solidFill>
                <a:effectLst/>
                <a:uLnTx/>
                <a:uFillTx/>
                <a:latin typeface="Calibri"/>
                <a:ea typeface="ＭＳ Ｐゴシック" panose="020B0600070205080204" pitchFamily="34" charset="-128"/>
              </a:rPr>
              <a:t>HTTP is “</a:t>
            </a:r>
            <a:r>
              <a:rPr kumimoji="0" lang="en-US" altLang="ja-JP" sz="3200" b="0" i="1" u="none" strike="noStrike" kern="0" cap="none" spc="0" normalizeH="0" baseline="0" noProof="0" dirty="0">
                <a:ln>
                  <a:noFill/>
                </a:ln>
                <a:solidFill>
                  <a:srgbClr val="CC0000"/>
                </a:solidFill>
                <a:effectLst/>
                <a:uLnTx/>
                <a:uFillTx/>
                <a:latin typeface="Calibri"/>
                <a:ea typeface="ＭＳ Ｐゴシック" panose="020B0600070205080204" pitchFamily="34" charset="-128"/>
              </a:rPr>
              <a:t>stateless”</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server maintains</a:t>
            </a:r>
            <a:r>
              <a:rPr kumimoji="0" lang="en-US" altLang="en-US" sz="2800" b="0" i="1" u="none" strike="noStrike" kern="0" cap="none" spc="0" normalizeH="0" baseline="0" noProof="0" dirty="0">
                <a:ln>
                  <a:noFill/>
                </a:ln>
                <a:solidFill>
                  <a:prstClr val="black"/>
                </a:solidFill>
                <a:effectLst/>
                <a:uLnTx/>
                <a:uFillTx/>
                <a:latin typeface="Calibri"/>
                <a:ea typeface="ＭＳ Ｐゴシック" panose="020B0600070205080204" pitchFamily="34" charset="-128"/>
              </a:rPr>
              <a:t> no </a:t>
            </a:r>
            <a:r>
              <a:rPr kumimoji="0" lang="en-US"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rPr>
              <a:t>information about past client requests</a:t>
            </a:r>
          </a:p>
        </p:txBody>
      </p:sp>
      <p:grpSp>
        <p:nvGrpSpPr>
          <p:cNvPr id="2" name="Group 1">
            <a:extLst>
              <a:ext uri="{FF2B5EF4-FFF2-40B4-BE49-F238E27FC236}">
                <a16:creationId xmlns:a16="http://schemas.microsoft.com/office/drawing/2014/main" id="{4594DB0D-84CB-6F41-9F45-5FA35ED2C87F}"/>
              </a:ext>
            </a:extLst>
          </p:cNvPr>
          <p:cNvGrpSpPr/>
          <p:nvPr/>
        </p:nvGrpSpPr>
        <p:grpSpPr>
          <a:xfrm>
            <a:off x="6909802" y="3209500"/>
            <a:ext cx="5053013" cy="3248103"/>
            <a:chOff x="6909802" y="3209500"/>
            <a:chExt cx="5053013" cy="3248103"/>
          </a:xfrm>
        </p:grpSpPr>
        <p:sp>
          <p:nvSpPr>
            <p:cNvPr id="63" name="Rectangle 9">
              <a:extLst>
                <a:ext uri="{FF2B5EF4-FFF2-40B4-BE49-F238E27FC236}">
                  <a16:creationId xmlns:a16="http://schemas.microsoft.com/office/drawing/2014/main" id="{74F3501A-F7F5-FD47-A745-1E00F8869416}"/>
                </a:ext>
              </a:extLst>
            </p:cNvPr>
            <p:cNvSpPr>
              <a:spLocks noChangeArrowheads="1"/>
            </p:cNvSpPr>
            <p:nvPr/>
          </p:nvSpPr>
          <p:spPr bwMode="auto">
            <a:xfrm>
              <a:off x="10186403" y="3383184"/>
              <a:ext cx="8286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4" name="Rectangle 7">
              <a:extLst>
                <a:ext uri="{FF2B5EF4-FFF2-40B4-BE49-F238E27FC236}">
                  <a16:creationId xmlns:a16="http://schemas.microsoft.com/office/drawing/2014/main" id="{21466037-84B8-2C47-8046-BD516C96CDEE}"/>
                </a:ext>
              </a:extLst>
            </p:cNvPr>
            <p:cNvSpPr>
              <a:spLocks noChangeArrowheads="1"/>
            </p:cNvSpPr>
            <p:nvPr/>
          </p:nvSpPr>
          <p:spPr bwMode="auto">
            <a:xfrm>
              <a:off x="6909802" y="3449212"/>
              <a:ext cx="5053013" cy="2847974"/>
            </a:xfrm>
            <a:prstGeom prst="rect">
              <a:avLst/>
            </a:prstGeom>
            <a:solidFill>
              <a:srgbClr val="FFFFFF"/>
            </a:solidFill>
            <a:ln w="19050">
              <a:solidFill>
                <a:srgbClr val="CC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5" name="Rectangle 9">
              <a:extLst>
                <a:ext uri="{FF2B5EF4-FFF2-40B4-BE49-F238E27FC236}">
                  <a16:creationId xmlns:a16="http://schemas.microsoft.com/office/drawing/2014/main" id="{132EE02F-99A4-C148-8E27-84A38CF87F2F}"/>
                </a:ext>
              </a:extLst>
            </p:cNvPr>
            <p:cNvSpPr>
              <a:spLocks noChangeArrowheads="1"/>
            </p:cNvSpPr>
            <p:nvPr/>
          </p:nvSpPr>
          <p:spPr bwMode="auto">
            <a:xfrm>
              <a:off x="9795878" y="3287287"/>
              <a:ext cx="8286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6" name="Rectangle 6">
              <a:extLst>
                <a:ext uri="{FF2B5EF4-FFF2-40B4-BE49-F238E27FC236}">
                  <a16:creationId xmlns:a16="http://schemas.microsoft.com/office/drawing/2014/main" id="{64A41E8B-84D6-BE48-B3C9-3F388FD9B677}"/>
                </a:ext>
              </a:extLst>
            </p:cNvPr>
            <p:cNvSpPr>
              <a:spLocks noChangeArrowheads="1"/>
            </p:cNvSpPr>
            <p:nvPr/>
          </p:nvSpPr>
          <p:spPr bwMode="auto">
            <a:xfrm>
              <a:off x="7138987" y="3609628"/>
              <a:ext cx="4565333"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0" fontAlgn="base" latinLnBrk="0" hangingPunct="0">
                <a:lnSpc>
                  <a:spcPct val="85000"/>
                </a:lnSpc>
                <a:spcBef>
                  <a:spcPct val="20000"/>
                </a:spcBef>
                <a:spcAft>
                  <a:spcPct val="0"/>
                </a:spcAft>
                <a:buClr>
                  <a:srgbClr val="3333CC"/>
                </a:buClr>
                <a:buSzPct val="85000"/>
                <a:buFont typeface="ZapfDingbats" charset="2"/>
                <a:buNone/>
                <a:tabLst/>
                <a:defRPr/>
              </a:pPr>
              <a:r>
                <a:rPr kumimoji="0" lang="en-US" altLang="en-US" sz="2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protocols that maintain “</a:t>
              </a:r>
              <a:r>
                <a:rPr kumimoji="0" lang="en-US" altLang="ja-JP" sz="2800" b="0" i="0"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state” are complex!</a:t>
              </a:r>
            </a:p>
            <a:p>
              <a:pPr marL="230188" marR="0" lvl="0" indent="-230188" algn="l" defTabSz="914400" rtl="0" eaLnBrk="0" fontAlgn="base" latinLnBrk="0" hangingPunct="0">
                <a:lnSpc>
                  <a:spcPct val="90000"/>
                </a:lnSpc>
                <a:spcBef>
                  <a:spcPts val="4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past history (state) must be maintained</a:t>
              </a:r>
            </a:p>
            <a:p>
              <a:pPr marL="230188" marR="0" lvl="0" indent="-230188" algn="l" defTabSz="914400" rtl="0" eaLnBrk="0" fontAlgn="base" latinLnBrk="0" hangingPunct="0">
                <a:lnSpc>
                  <a:spcPct val="90000"/>
                </a:lnSpc>
                <a:spcBef>
                  <a:spcPts val="4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if server/client crashes, their views of “</a:t>
              </a:r>
              <a:r>
                <a:rPr kumimoji="0" lang="en-US" altLang="ja-JP"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state” may be inconsistent, must be reconciled</a:t>
              </a:r>
            </a:p>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charset="2"/>
                <a:buChar char="r"/>
                <a:tabLst/>
                <a:defRPr/>
              </a:pPr>
              <a:endPar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
          <p:nvSpPr>
            <p:cNvPr id="127" name="Text Box 8">
              <a:extLst>
                <a:ext uri="{FF2B5EF4-FFF2-40B4-BE49-F238E27FC236}">
                  <a16:creationId xmlns:a16="http://schemas.microsoft.com/office/drawing/2014/main" id="{ADCE3EE0-3E4E-7741-A055-6E8599605060}"/>
                </a:ext>
              </a:extLst>
            </p:cNvPr>
            <p:cNvSpPr txBox="1">
              <a:spLocks noChangeArrowheads="1"/>
            </p:cNvSpPr>
            <p:nvPr/>
          </p:nvSpPr>
          <p:spPr bwMode="auto">
            <a:xfrm>
              <a:off x="9716532" y="3209500"/>
              <a:ext cx="946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aside</a:t>
              </a:r>
            </a:p>
          </p:txBody>
        </p:sp>
      </p:grpSp>
      <p:sp>
        <p:nvSpPr>
          <p:cNvPr id="11" name="Slide Number Placeholder 2">
            <a:extLst>
              <a:ext uri="{FF2B5EF4-FFF2-40B4-BE49-F238E27FC236}">
                <a16:creationId xmlns:a16="http://schemas.microsoft.com/office/drawing/2014/main" id="{F43C0D7C-054F-1B4F-AC91-25A09EF99059}"/>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5595C9D2-C02F-6F7E-F09D-2ABE9F61D934}"/>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261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HTTP connections: two types</a:t>
            </a:r>
            <a:endParaRPr lang="en-US" sz="4400" dirty="0"/>
          </a:p>
        </p:txBody>
      </p:sp>
      <p:sp>
        <p:nvSpPr>
          <p:cNvPr id="11" name="Rectangle 3">
            <a:extLst>
              <a:ext uri="{FF2B5EF4-FFF2-40B4-BE49-F238E27FC236}">
                <a16:creationId xmlns:a16="http://schemas.microsoft.com/office/drawing/2014/main" id="{D0F92E26-A453-3745-8C0F-BF92C1E3A8B6}"/>
              </a:ext>
            </a:extLst>
          </p:cNvPr>
          <p:cNvSpPr txBox="1">
            <a:spLocks noChangeArrowheads="1"/>
          </p:cNvSpPr>
          <p:nvPr/>
        </p:nvSpPr>
        <p:spPr>
          <a:xfrm>
            <a:off x="798690" y="1543086"/>
            <a:ext cx="5039401"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Non-persistent HTTP</a:t>
            </a:r>
          </a:p>
          <a:p>
            <a:pPr marL="644525" marR="0" lvl="0" indent="-514350"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connection opened</a:t>
            </a:r>
          </a:p>
          <a:p>
            <a:pPr marL="644525" marR="0" lvl="0" indent="-514350"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at most one object sent over TCP connection</a:t>
            </a:r>
          </a:p>
          <a:p>
            <a:pPr marL="644525" marR="0" lvl="0" indent="-514350"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connection closed</a:t>
            </a:r>
          </a:p>
          <a:p>
            <a:pPr marL="130175" marR="0" lvl="0" indent="0" algn="l" defTabSz="914400" rtl="0" eaLnBrk="1" fontAlgn="auto" latinLnBrk="0" hangingPunct="1">
              <a:lnSpc>
                <a:spcPct val="90000"/>
              </a:lnSpc>
              <a:spcBef>
                <a:spcPts val="22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downloading multiple objects required multiple connections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2" name="Rectangle 4">
            <a:extLst>
              <a:ext uri="{FF2B5EF4-FFF2-40B4-BE49-F238E27FC236}">
                <a16:creationId xmlns:a16="http://schemas.microsoft.com/office/drawing/2014/main" id="{7E46F3CB-B7A2-6C4C-B085-55F383976BB8}"/>
              </a:ext>
            </a:extLst>
          </p:cNvPr>
          <p:cNvSpPr txBox="1">
            <a:spLocks noChangeArrowheads="1"/>
          </p:cNvSpPr>
          <p:nvPr/>
        </p:nvSpPr>
        <p:spPr>
          <a:xfrm>
            <a:off x="6781215" y="1543086"/>
            <a:ext cx="5039401"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Persistent HTTP</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connection opened to a server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multiple objects can be sent over </a:t>
            </a:r>
            <a:r>
              <a:rPr kumimoji="0" lang="en-US" altLang="en-US" sz="32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single</a:t>
            </a: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TCP connection between client, and that server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connection closed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55A10CF-7248-164C-A5EF-FC5AA96E9417}"/>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1C3DEB1C-692E-0674-A613-06E0EC58303F}"/>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415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ssolve">
                                      <p:cBhvr>
                                        <p:cTn id="7" dur="500"/>
                                        <p:tgtEl>
                                          <p:spTgt spid="1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dissolve">
                                      <p:cBhvr>
                                        <p:cTn id="10" dur="500"/>
                                        <p:tgtEl>
                                          <p:spTgt spid="11">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dissolve">
                                      <p:cBhvr>
                                        <p:cTn id="13" dur="500"/>
                                        <p:tgtEl>
                                          <p:spTgt spid="11">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dissolve">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dissolve">
                                      <p:cBhvr>
                                        <p:cTn id="21" dur="500"/>
                                        <p:tgtEl>
                                          <p:spTgt spid="12">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Non-persistent HTTP: example</a:t>
            </a:r>
            <a:endParaRPr lang="en-US" sz="4400" dirty="0"/>
          </a:p>
        </p:txBody>
      </p:sp>
      <p:sp>
        <p:nvSpPr>
          <p:cNvPr id="6" name="Line 11">
            <a:extLst>
              <a:ext uri="{FF2B5EF4-FFF2-40B4-BE49-F238E27FC236}">
                <a16:creationId xmlns:a16="http://schemas.microsoft.com/office/drawing/2014/main" id="{67AC580C-18A4-D247-92B5-6D862101F771}"/>
              </a:ext>
            </a:extLst>
          </p:cNvPr>
          <p:cNvSpPr>
            <a:spLocks noChangeShapeType="1"/>
          </p:cNvSpPr>
          <p:nvPr/>
        </p:nvSpPr>
        <p:spPr bwMode="auto">
          <a:xfrm>
            <a:off x="798691" y="2868166"/>
            <a:ext cx="10658" cy="3480471"/>
          </a:xfrm>
          <a:prstGeom prst="line">
            <a:avLst/>
          </a:prstGeom>
          <a:noFill/>
          <a:ln w="1905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13">
            <a:extLst>
              <a:ext uri="{FF2B5EF4-FFF2-40B4-BE49-F238E27FC236}">
                <a16:creationId xmlns:a16="http://schemas.microsoft.com/office/drawing/2014/main" id="{1301A620-3B2F-B341-BCAC-A3E4F12C85AA}"/>
              </a:ext>
            </a:extLst>
          </p:cNvPr>
          <p:cNvSpPr>
            <a:spLocks noChangeArrowheads="1"/>
          </p:cNvSpPr>
          <p:nvPr/>
        </p:nvSpPr>
        <p:spPr bwMode="auto">
          <a:xfrm>
            <a:off x="490358" y="5641558"/>
            <a:ext cx="6572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8" name="Rectangle 3">
            <a:extLst>
              <a:ext uri="{FF2B5EF4-FFF2-40B4-BE49-F238E27FC236}">
                <a16:creationId xmlns:a16="http://schemas.microsoft.com/office/drawing/2014/main" id="{44008892-5F15-CD46-8B74-F28D8BF76E3B}"/>
              </a:ext>
            </a:extLst>
          </p:cNvPr>
          <p:cNvSpPr txBox="1">
            <a:spLocks noChangeArrowheads="1"/>
          </p:cNvSpPr>
          <p:nvPr/>
        </p:nvSpPr>
        <p:spPr>
          <a:xfrm>
            <a:off x="809349" y="1351435"/>
            <a:ext cx="7942262" cy="46672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User enters URL:</a:t>
            </a:r>
          </a:p>
        </p:txBody>
      </p:sp>
      <p:sp>
        <p:nvSpPr>
          <p:cNvPr id="10" name="Rectangle 4">
            <a:extLst>
              <a:ext uri="{FF2B5EF4-FFF2-40B4-BE49-F238E27FC236}">
                <a16:creationId xmlns:a16="http://schemas.microsoft.com/office/drawing/2014/main" id="{8E22C996-6035-504C-97CC-082C3EAD4AF4}"/>
              </a:ext>
            </a:extLst>
          </p:cNvPr>
          <p:cNvSpPr txBox="1">
            <a:spLocks noChangeArrowheads="1"/>
          </p:cNvSpPr>
          <p:nvPr/>
        </p:nvSpPr>
        <p:spPr>
          <a:xfrm>
            <a:off x="944384" y="2447251"/>
            <a:ext cx="4850242" cy="19050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1a</a:t>
            </a:r>
            <a:r>
              <a:rPr kumimoji="0" lang="en-US"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HTTP client initiates TCP connection to HTTP server (process) at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www.someSchool.edu </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on port 80</a:t>
            </a:r>
          </a:p>
        </p:txBody>
      </p:sp>
      <p:sp>
        <p:nvSpPr>
          <p:cNvPr id="13" name="Rectangle 5">
            <a:extLst>
              <a:ext uri="{FF2B5EF4-FFF2-40B4-BE49-F238E27FC236}">
                <a16:creationId xmlns:a16="http://schemas.microsoft.com/office/drawing/2014/main" id="{4518B9B7-A17A-DD48-BBA8-A1AC04589450}"/>
              </a:ext>
            </a:extLst>
          </p:cNvPr>
          <p:cNvSpPr>
            <a:spLocks noChangeArrowheads="1"/>
          </p:cNvSpPr>
          <p:nvPr/>
        </p:nvSpPr>
        <p:spPr bwMode="auto">
          <a:xfrm>
            <a:off x="1172983" y="4077834"/>
            <a:ext cx="421653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HTTP client sends HTTP </a:t>
            </a:r>
            <a:r>
              <a:rPr kumimoji="0" lang="en-US" altLang="en-US" sz="2400" b="0" i="1"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request message</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(containing URL) into TCP connection socket. Message indicates that client wants object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someDepartment/home.index</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4" name="Rectangle 6">
            <a:extLst>
              <a:ext uri="{FF2B5EF4-FFF2-40B4-BE49-F238E27FC236}">
                <a16:creationId xmlns:a16="http://schemas.microsoft.com/office/drawing/2014/main" id="{AC1983CF-C4CB-FF47-A69D-3E65B8C96824}"/>
              </a:ext>
            </a:extLst>
          </p:cNvPr>
          <p:cNvSpPr>
            <a:spLocks noChangeArrowheads="1"/>
          </p:cNvSpPr>
          <p:nvPr/>
        </p:nvSpPr>
        <p:spPr bwMode="auto">
          <a:xfrm>
            <a:off x="6717018" y="2733157"/>
            <a:ext cx="538952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1b</a:t>
            </a:r>
            <a:r>
              <a:rPr kumimoji="0" lang="en-US"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HTTP server at host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www.someSchool.edu </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waiting for TCP connection at port 80  “</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accepts” connection, notifying client</a:t>
            </a: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5" name="Rectangle 7">
            <a:extLst>
              <a:ext uri="{FF2B5EF4-FFF2-40B4-BE49-F238E27FC236}">
                <a16:creationId xmlns:a16="http://schemas.microsoft.com/office/drawing/2014/main" id="{0B2B9504-D191-9144-8C84-929183C16C80}"/>
              </a:ext>
            </a:extLst>
          </p:cNvPr>
          <p:cNvSpPr>
            <a:spLocks noChangeArrowheads="1"/>
          </p:cNvSpPr>
          <p:nvPr/>
        </p:nvSpPr>
        <p:spPr bwMode="auto">
          <a:xfrm>
            <a:off x="6843976" y="4739906"/>
            <a:ext cx="539487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3</a:t>
            </a:r>
            <a:r>
              <a:rPr kumimoji="0" lang="en-US"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 server receives request message, forms </a:t>
            </a:r>
            <a:r>
              <a:rPr kumimoji="0" lang="en-US" altLang="en-US" sz="2400" b="0" i="1" u="none" strike="noStrike" kern="1200" cap="none" spc="0" normalizeH="0" baseline="0" noProof="0" dirty="0">
                <a:ln>
                  <a:noFill/>
                </a:ln>
                <a:solidFill>
                  <a:srgbClr val="000099"/>
                </a:solidFill>
                <a:effectLst/>
                <a:uLnTx/>
                <a:uFillTx/>
                <a:latin typeface="Calibri"/>
                <a:ea typeface="ＭＳ Ｐゴシック" panose="020B0600070205080204" pitchFamily="34" charset="-128"/>
                <a:cs typeface="+mn-cs"/>
              </a:rPr>
              <a:t>response message</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containing requested object, and sends message into its socket</a:t>
            </a:r>
            <a:endPar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6" name="Line 9">
            <a:extLst>
              <a:ext uri="{FF2B5EF4-FFF2-40B4-BE49-F238E27FC236}">
                <a16:creationId xmlns:a16="http://schemas.microsoft.com/office/drawing/2014/main" id="{B4DAFA34-3C73-6F47-8061-690804DAF277}"/>
              </a:ext>
            </a:extLst>
          </p:cNvPr>
          <p:cNvSpPr>
            <a:spLocks noChangeShapeType="1"/>
          </p:cNvSpPr>
          <p:nvPr/>
        </p:nvSpPr>
        <p:spPr bwMode="auto">
          <a:xfrm>
            <a:off x="5102530" y="4961816"/>
            <a:ext cx="1800180" cy="60195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Line 10">
            <a:extLst>
              <a:ext uri="{FF2B5EF4-FFF2-40B4-BE49-F238E27FC236}">
                <a16:creationId xmlns:a16="http://schemas.microsoft.com/office/drawing/2014/main" id="{0A9DB4DB-78BB-C14F-903C-4C820480B188}"/>
              </a:ext>
            </a:extLst>
          </p:cNvPr>
          <p:cNvSpPr>
            <a:spLocks noChangeShapeType="1"/>
          </p:cNvSpPr>
          <p:nvPr/>
        </p:nvSpPr>
        <p:spPr bwMode="auto">
          <a:xfrm flipH="1">
            <a:off x="5389517" y="5671992"/>
            <a:ext cx="1410287" cy="89186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Box 12">
            <a:extLst>
              <a:ext uri="{FF2B5EF4-FFF2-40B4-BE49-F238E27FC236}">
                <a16:creationId xmlns:a16="http://schemas.microsoft.com/office/drawing/2014/main" id="{27BF3D34-DFF2-A04F-84F9-CBAE80221F3D}"/>
              </a:ext>
            </a:extLst>
          </p:cNvPr>
          <p:cNvSpPr txBox="1">
            <a:spLocks noChangeArrowheads="1"/>
          </p:cNvSpPr>
          <p:nvPr/>
        </p:nvSpPr>
        <p:spPr bwMode="auto">
          <a:xfrm>
            <a:off x="499883" y="5563771"/>
            <a:ext cx="673100" cy="40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sp>
        <p:nvSpPr>
          <p:cNvPr id="19" name="Line 8">
            <a:extLst>
              <a:ext uri="{FF2B5EF4-FFF2-40B4-BE49-F238E27FC236}">
                <a16:creationId xmlns:a16="http://schemas.microsoft.com/office/drawing/2014/main" id="{8D8A0BF5-72E5-9E41-A2AE-DE0F79C9B132}"/>
              </a:ext>
            </a:extLst>
          </p:cNvPr>
          <p:cNvSpPr>
            <a:spLocks noChangeShapeType="1"/>
          </p:cNvSpPr>
          <p:nvPr/>
        </p:nvSpPr>
        <p:spPr bwMode="auto">
          <a:xfrm>
            <a:off x="5156851" y="2779258"/>
            <a:ext cx="155102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Line 14">
            <a:extLst>
              <a:ext uri="{FF2B5EF4-FFF2-40B4-BE49-F238E27FC236}">
                <a16:creationId xmlns:a16="http://schemas.microsoft.com/office/drawing/2014/main" id="{054521BF-054B-B342-A343-164F3CB503B3}"/>
              </a:ext>
            </a:extLst>
          </p:cNvPr>
          <p:cNvSpPr>
            <a:spLocks noChangeShapeType="1"/>
          </p:cNvSpPr>
          <p:nvPr/>
        </p:nvSpPr>
        <p:spPr bwMode="auto">
          <a:xfrm flipH="1">
            <a:off x="5102530" y="3366635"/>
            <a:ext cx="1551026" cy="100698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Box 15">
            <a:extLst>
              <a:ext uri="{FF2B5EF4-FFF2-40B4-BE49-F238E27FC236}">
                <a16:creationId xmlns:a16="http://schemas.microsoft.com/office/drawing/2014/main" id="{B64D7167-BDDE-A148-84EB-4FB5D33E4E55}"/>
              </a:ext>
            </a:extLst>
          </p:cNvPr>
          <p:cNvSpPr txBox="1">
            <a:spLocks noChangeArrowheads="1"/>
          </p:cNvSpPr>
          <p:nvPr/>
        </p:nvSpPr>
        <p:spPr bwMode="auto">
          <a:xfrm>
            <a:off x="4677390" y="1660654"/>
            <a:ext cx="6378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(containing text, references to 10 jpeg images)</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2" name="Rectangle 3">
            <a:extLst>
              <a:ext uri="{FF2B5EF4-FFF2-40B4-BE49-F238E27FC236}">
                <a16:creationId xmlns:a16="http://schemas.microsoft.com/office/drawing/2014/main" id="{E52A420B-2488-A04D-8D7F-CC71C334B2CC}"/>
              </a:ext>
            </a:extLst>
          </p:cNvPr>
          <p:cNvSpPr>
            <a:spLocks noChangeArrowheads="1"/>
          </p:cNvSpPr>
          <p:nvPr/>
        </p:nvSpPr>
        <p:spPr bwMode="auto">
          <a:xfrm>
            <a:off x="3508021" y="1414937"/>
            <a:ext cx="7942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ts val="0"/>
              </a:spcBef>
              <a:spcAft>
                <a:spcPts val="0"/>
              </a:spcAft>
              <a:buClr>
                <a:srgbClr val="000099"/>
              </a:buClr>
              <a:buSzPct val="65000"/>
              <a:buFont typeface="Wingdings" pitchFamily="2" charset="2"/>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www.someSchool.edu/someDepartment/home.index</a:t>
            </a:r>
          </a:p>
        </p:txBody>
      </p:sp>
      <p:grpSp>
        <p:nvGrpSpPr>
          <p:cNvPr id="23" name="Group 44">
            <a:extLst>
              <a:ext uri="{FF2B5EF4-FFF2-40B4-BE49-F238E27FC236}">
                <a16:creationId xmlns:a16="http://schemas.microsoft.com/office/drawing/2014/main" id="{2394097B-A6BF-8042-8504-A7CA070914D8}"/>
              </a:ext>
            </a:extLst>
          </p:cNvPr>
          <p:cNvGrpSpPr>
            <a:grpSpLocks/>
          </p:cNvGrpSpPr>
          <p:nvPr/>
        </p:nvGrpSpPr>
        <p:grpSpPr bwMode="auto">
          <a:xfrm>
            <a:off x="371687" y="2060763"/>
            <a:ext cx="784845" cy="730423"/>
            <a:chOff x="-44" y="1473"/>
            <a:chExt cx="981" cy="1105"/>
          </a:xfrm>
        </p:grpSpPr>
        <p:pic>
          <p:nvPicPr>
            <p:cNvPr id="24" name="Picture 45" descr="desktop_computer_stylized_medium">
              <a:extLst>
                <a:ext uri="{FF2B5EF4-FFF2-40B4-BE49-F238E27FC236}">
                  <a16:creationId xmlns:a16="http://schemas.microsoft.com/office/drawing/2014/main" id="{807C0FED-FCBE-2D4E-A1F2-CBF2C81D3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6">
              <a:extLst>
                <a:ext uri="{FF2B5EF4-FFF2-40B4-BE49-F238E27FC236}">
                  <a16:creationId xmlns:a16="http://schemas.microsoft.com/office/drawing/2014/main" id="{9119D5B0-5ADB-2048-9F8B-D683AC19EAE1}"/>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6" name="Group 47">
            <a:extLst>
              <a:ext uri="{FF2B5EF4-FFF2-40B4-BE49-F238E27FC236}">
                <a16:creationId xmlns:a16="http://schemas.microsoft.com/office/drawing/2014/main" id="{DB78F20D-7762-EC45-A5F7-9DBB8F599433}"/>
              </a:ext>
            </a:extLst>
          </p:cNvPr>
          <p:cNvGrpSpPr>
            <a:grpSpLocks/>
          </p:cNvGrpSpPr>
          <p:nvPr/>
        </p:nvGrpSpPr>
        <p:grpSpPr bwMode="auto">
          <a:xfrm>
            <a:off x="6367322" y="2347016"/>
            <a:ext cx="286234" cy="640019"/>
            <a:chOff x="4140" y="429"/>
            <a:chExt cx="1425" cy="2396"/>
          </a:xfrm>
        </p:grpSpPr>
        <p:sp>
          <p:nvSpPr>
            <p:cNvPr id="27" name="Freeform 48">
              <a:extLst>
                <a:ext uri="{FF2B5EF4-FFF2-40B4-BE49-F238E27FC236}">
                  <a16:creationId xmlns:a16="http://schemas.microsoft.com/office/drawing/2014/main" id="{9F7835DE-1DB5-554B-9435-F21099237C4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 name="Rectangle 49">
              <a:extLst>
                <a:ext uri="{FF2B5EF4-FFF2-40B4-BE49-F238E27FC236}">
                  <a16:creationId xmlns:a16="http://schemas.microsoft.com/office/drawing/2014/main" id="{D58C67CB-FC2C-6C45-A584-0EE3943CCB4F}"/>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Freeform 50">
              <a:extLst>
                <a:ext uri="{FF2B5EF4-FFF2-40B4-BE49-F238E27FC236}">
                  <a16:creationId xmlns:a16="http://schemas.microsoft.com/office/drawing/2014/main" id="{2E7357FA-BE14-7B45-B9C8-D3AD131C802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Freeform 51">
              <a:extLst>
                <a:ext uri="{FF2B5EF4-FFF2-40B4-BE49-F238E27FC236}">
                  <a16:creationId xmlns:a16="http://schemas.microsoft.com/office/drawing/2014/main" id="{86D743E9-08EF-3443-A09F-9FD39BD6BF3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 name="Rectangle 52">
              <a:extLst>
                <a:ext uri="{FF2B5EF4-FFF2-40B4-BE49-F238E27FC236}">
                  <a16:creationId xmlns:a16="http://schemas.microsoft.com/office/drawing/2014/main" id="{147C38BE-745B-5043-B214-0B9EA392BF0F}"/>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53">
              <a:extLst>
                <a:ext uri="{FF2B5EF4-FFF2-40B4-BE49-F238E27FC236}">
                  <a16:creationId xmlns:a16="http://schemas.microsoft.com/office/drawing/2014/main" id="{FBCFE8CA-D754-EF47-A59B-C987FE102036}"/>
                </a:ext>
              </a:extLst>
            </p:cNvPr>
            <p:cNvGrpSpPr>
              <a:grpSpLocks/>
            </p:cNvGrpSpPr>
            <p:nvPr/>
          </p:nvGrpSpPr>
          <p:grpSpPr bwMode="auto">
            <a:xfrm>
              <a:off x="4749" y="668"/>
              <a:ext cx="581" cy="145"/>
              <a:chOff x="614" y="2568"/>
              <a:chExt cx="725" cy="139"/>
            </a:xfrm>
          </p:grpSpPr>
          <p:sp>
            <p:nvSpPr>
              <p:cNvPr id="57" name="AutoShape 54">
                <a:extLst>
                  <a:ext uri="{FF2B5EF4-FFF2-40B4-BE49-F238E27FC236}">
                    <a16:creationId xmlns:a16="http://schemas.microsoft.com/office/drawing/2014/main" id="{4CB48C03-464D-0344-AF93-DBB0CF131319}"/>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 name="AutoShape 55">
                <a:extLst>
                  <a:ext uri="{FF2B5EF4-FFF2-40B4-BE49-F238E27FC236}">
                    <a16:creationId xmlns:a16="http://schemas.microsoft.com/office/drawing/2014/main" id="{9545D198-3BD7-694B-B5DC-4ED4C79FCEE0}"/>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 name="Rectangle 56">
              <a:extLst>
                <a:ext uri="{FF2B5EF4-FFF2-40B4-BE49-F238E27FC236}">
                  <a16:creationId xmlns:a16="http://schemas.microsoft.com/office/drawing/2014/main" id="{BB7A1A44-103A-4142-BB05-0C014EC72C83}"/>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 name="Group 57">
              <a:extLst>
                <a:ext uri="{FF2B5EF4-FFF2-40B4-BE49-F238E27FC236}">
                  <a16:creationId xmlns:a16="http://schemas.microsoft.com/office/drawing/2014/main" id="{A7308D7F-AFED-CA43-852A-E750251C679D}"/>
                </a:ext>
              </a:extLst>
            </p:cNvPr>
            <p:cNvGrpSpPr>
              <a:grpSpLocks/>
            </p:cNvGrpSpPr>
            <p:nvPr/>
          </p:nvGrpSpPr>
          <p:grpSpPr bwMode="auto">
            <a:xfrm>
              <a:off x="4747" y="994"/>
              <a:ext cx="581" cy="134"/>
              <a:chOff x="614" y="2568"/>
              <a:chExt cx="725" cy="139"/>
            </a:xfrm>
          </p:grpSpPr>
          <p:sp>
            <p:nvSpPr>
              <p:cNvPr id="55" name="AutoShape 58">
                <a:extLst>
                  <a:ext uri="{FF2B5EF4-FFF2-40B4-BE49-F238E27FC236}">
                    <a16:creationId xmlns:a16="http://schemas.microsoft.com/office/drawing/2014/main" id="{72E4409D-5ADE-A147-AA65-DA449963160A}"/>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AutoShape 59">
                <a:extLst>
                  <a:ext uri="{FF2B5EF4-FFF2-40B4-BE49-F238E27FC236}">
                    <a16:creationId xmlns:a16="http://schemas.microsoft.com/office/drawing/2014/main" id="{B7CA2B3C-6AEB-7A43-B3B4-4DF7057698E6}"/>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5" name="Rectangle 60">
              <a:extLst>
                <a:ext uri="{FF2B5EF4-FFF2-40B4-BE49-F238E27FC236}">
                  <a16:creationId xmlns:a16="http://schemas.microsoft.com/office/drawing/2014/main" id="{BA20BEBE-68B5-1249-B593-1C7CD6B37989}"/>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Rectangle 61">
              <a:extLst>
                <a:ext uri="{FF2B5EF4-FFF2-40B4-BE49-F238E27FC236}">
                  <a16:creationId xmlns:a16="http://schemas.microsoft.com/office/drawing/2014/main" id="{E5963EC5-6FAF-A14D-AB16-7FE0DA31DBE8}"/>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 name="Group 62">
              <a:extLst>
                <a:ext uri="{FF2B5EF4-FFF2-40B4-BE49-F238E27FC236}">
                  <a16:creationId xmlns:a16="http://schemas.microsoft.com/office/drawing/2014/main" id="{A8DEC631-5A58-7849-9209-1EB5AB569523}"/>
                </a:ext>
              </a:extLst>
            </p:cNvPr>
            <p:cNvGrpSpPr>
              <a:grpSpLocks/>
            </p:cNvGrpSpPr>
            <p:nvPr/>
          </p:nvGrpSpPr>
          <p:grpSpPr bwMode="auto">
            <a:xfrm>
              <a:off x="4735" y="1627"/>
              <a:ext cx="582" cy="151"/>
              <a:chOff x="614" y="2568"/>
              <a:chExt cx="725" cy="139"/>
            </a:xfrm>
          </p:grpSpPr>
          <p:sp>
            <p:nvSpPr>
              <p:cNvPr id="53" name="AutoShape 63">
                <a:extLst>
                  <a:ext uri="{FF2B5EF4-FFF2-40B4-BE49-F238E27FC236}">
                    <a16:creationId xmlns:a16="http://schemas.microsoft.com/office/drawing/2014/main" id="{6FBD34E3-C5B6-E944-B4E7-984347F693AD}"/>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AutoShape 64">
                <a:extLst>
                  <a:ext uri="{FF2B5EF4-FFF2-40B4-BE49-F238E27FC236}">
                    <a16:creationId xmlns:a16="http://schemas.microsoft.com/office/drawing/2014/main" id="{444700C5-DD16-7045-A6DF-957B4E655DE6}"/>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8" name="Freeform 65">
              <a:extLst>
                <a:ext uri="{FF2B5EF4-FFF2-40B4-BE49-F238E27FC236}">
                  <a16:creationId xmlns:a16="http://schemas.microsoft.com/office/drawing/2014/main" id="{210F459F-9F66-B847-B785-6AE02157E12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66">
              <a:extLst>
                <a:ext uri="{FF2B5EF4-FFF2-40B4-BE49-F238E27FC236}">
                  <a16:creationId xmlns:a16="http://schemas.microsoft.com/office/drawing/2014/main" id="{07904654-EF90-4B4C-B348-E6F299ADAFC1}"/>
                </a:ext>
              </a:extLst>
            </p:cNvPr>
            <p:cNvGrpSpPr>
              <a:grpSpLocks/>
            </p:cNvGrpSpPr>
            <p:nvPr/>
          </p:nvGrpSpPr>
          <p:grpSpPr bwMode="auto">
            <a:xfrm>
              <a:off x="4739" y="1327"/>
              <a:ext cx="582" cy="139"/>
              <a:chOff x="614" y="2568"/>
              <a:chExt cx="725" cy="139"/>
            </a:xfrm>
          </p:grpSpPr>
          <p:sp>
            <p:nvSpPr>
              <p:cNvPr id="51" name="AutoShape 67">
                <a:extLst>
                  <a:ext uri="{FF2B5EF4-FFF2-40B4-BE49-F238E27FC236}">
                    <a16:creationId xmlns:a16="http://schemas.microsoft.com/office/drawing/2014/main" id="{927A6F56-7195-2A4B-A9FF-BD73015A7667}"/>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AutoShape 68">
                <a:extLst>
                  <a:ext uri="{FF2B5EF4-FFF2-40B4-BE49-F238E27FC236}">
                    <a16:creationId xmlns:a16="http://schemas.microsoft.com/office/drawing/2014/main" id="{AE3156D8-7946-6043-B3B8-2B13B72930EB}"/>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 name="Rectangle 69">
              <a:extLst>
                <a:ext uri="{FF2B5EF4-FFF2-40B4-BE49-F238E27FC236}">
                  <a16:creationId xmlns:a16="http://schemas.microsoft.com/office/drawing/2014/main" id="{CE18F5A0-5742-0B4F-982F-6BC169203DB9}"/>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Freeform 70">
              <a:extLst>
                <a:ext uri="{FF2B5EF4-FFF2-40B4-BE49-F238E27FC236}">
                  <a16:creationId xmlns:a16="http://schemas.microsoft.com/office/drawing/2014/main" id="{2BD50CD9-1EF1-ED4C-AFCE-14AD1B90C3B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Freeform 71">
              <a:extLst>
                <a:ext uri="{FF2B5EF4-FFF2-40B4-BE49-F238E27FC236}">
                  <a16:creationId xmlns:a16="http://schemas.microsoft.com/office/drawing/2014/main" id="{577EA932-97EB-4149-8C8C-9011420A3E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Oval 72">
              <a:extLst>
                <a:ext uri="{FF2B5EF4-FFF2-40B4-BE49-F238E27FC236}">
                  <a16:creationId xmlns:a16="http://schemas.microsoft.com/office/drawing/2014/main" id="{49966F96-01DC-0A43-BCBA-D06A3569E54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Freeform 73">
              <a:extLst>
                <a:ext uri="{FF2B5EF4-FFF2-40B4-BE49-F238E27FC236}">
                  <a16:creationId xmlns:a16="http://schemas.microsoft.com/office/drawing/2014/main" id="{F1C686DE-B7D5-2148-BCC7-2FAC2C010BA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AutoShape 74">
              <a:extLst>
                <a:ext uri="{FF2B5EF4-FFF2-40B4-BE49-F238E27FC236}">
                  <a16:creationId xmlns:a16="http://schemas.microsoft.com/office/drawing/2014/main" id="{F82F43AD-BE0F-344E-BEE9-58D59D825684}"/>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 name="AutoShape 75">
              <a:extLst>
                <a:ext uri="{FF2B5EF4-FFF2-40B4-BE49-F238E27FC236}">
                  <a16:creationId xmlns:a16="http://schemas.microsoft.com/office/drawing/2014/main" id="{50B859D7-FD53-4C47-95AC-855D1B2F398F}"/>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 name="Oval 76">
              <a:extLst>
                <a:ext uri="{FF2B5EF4-FFF2-40B4-BE49-F238E27FC236}">
                  <a16:creationId xmlns:a16="http://schemas.microsoft.com/office/drawing/2014/main" id="{83896475-9FE1-9143-9428-50459AAB83ED}"/>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Oval 77">
              <a:extLst>
                <a:ext uri="{FF2B5EF4-FFF2-40B4-BE49-F238E27FC236}">
                  <a16:creationId xmlns:a16="http://schemas.microsoft.com/office/drawing/2014/main" id="{10EA96BE-EF36-2B49-A03B-AEC865105807}"/>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9" name="Oval 78">
              <a:extLst>
                <a:ext uri="{FF2B5EF4-FFF2-40B4-BE49-F238E27FC236}">
                  <a16:creationId xmlns:a16="http://schemas.microsoft.com/office/drawing/2014/main" id="{BE8642C4-0C45-D94F-821D-2190EC5469F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Rectangle 79">
              <a:extLst>
                <a:ext uri="{FF2B5EF4-FFF2-40B4-BE49-F238E27FC236}">
                  <a16:creationId xmlns:a16="http://schemas.microsoft.com/office/drawing/2014/main" id="{C9A770C5-A3F8-D845-B1BA-3D43D933CB1A}"/>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9" name="Slide Number Placeholder 2">
            <a:extLst>
              <a:ext uri="{FF2B5EF4-FFF2-40B4-BE49-F238E27FC236}">
                <a16:creationId xmlns:a16="http://schemas.microsoft.com/office/drawing/2014/main" id="{FD2215CF-ECE6-6746-8DE5-3833EE2398C9}"/>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8052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Non-persistent HTTP: example (cont.)</a:t>
            </a:r>
            <a:endParaRPr lang="en-US" sz="4400" dirty="0"/>
          </a:p>
        </p:txBody>
      </p:sp>
      <p:sp>
        <p:nvSpPr>
          <p:cNvPr id="8" name="Rectangle 3">
            <a:extLst>
              <a:ext uri="{FF2B5EF4-FFF2-40B4-BE49-F238E27FC236}">
                <a16:creationId xmlns:a16="http://schemas.microsoft.com/office/drawing/2014/main" id="{44008892-5F15-CD46-8B74-F28D8BF76E3B}"/>
              </a:ext>
            </a:extLst>
          </p:cNvPr>
          <p:cNvSpPr txBox="1">
            <a:spLocks noChangeArrowheads="1"/>
          </p:cNvSpPr>
          <p:nvPr/>
        </p:nvSpPr>
        <p:spPr>
          <a:xfrm>
            <a:off x="809349" y="1351435"/>
            <a:ext cx="7942262" cy="46672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User enters URL:</a:t>
            </a:r>
          </a:p>
        </p:txBody>
      </p:sp>
      <p:sp>
        <p:nvSpPr>
          <p:cNvPr id="21" name="Text Box 15">
            <a:extLst>
              <a:ext uri="{FF2B5EF4-FFF2-40B4-BE49-F238E27FC236}">
                <a16:creationId xmlns:a16="http://schemas.microsoft.com/office/drawing/2014/main" id="{B64D7167-BDDE-A148-84EB-4FB5D33E4E55}"/>
              </a:ext>
            </a:extLst>
          </p:cNvPr>
          <p:cNvSpPr txBox="1">
            <a:spLocks noChangeArrowheads="1"/>
          </p:cNvSpPr>
          <p:nvPr/>
        </p:nvSpPr>
        <p:spPr bwMode="auto">
          <a:xfrm>
            <a:off x="4677390" y="1660654"/>
            <a:ext cx="6378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(containing text, references to 10 jpeg images)</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2" name="Rectangle 3">
            <a:extLst>
              <a:ext uri="{FF2B5EF4-FFF2-40B4-BE49-F238E27FC236}">
                <a16:creationId xmlns:a16="http://schemas.microsoft.com/office/drawing/2014/main" id="{E52A420B-2488-A04D-8D7F-CC71C334B2CC}"/>
              </a:ext>
            </a:extLst>
          </p:cNvPr>
          <p:cNvSpPr>
            <a:spLocks noChangeArrowheads="1"/>
          </p:cNvSpPr>
          <p:nvPr/>
        </p:nvSpPr>
        <p:spPr bwMode="auto">
          <a:xfrm>
            <a:off x="3508021" y="1414937"/>
            <a:ext cx="7942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ts val="0"/>
              </a:spcBef>
              <a:spcAft>
                <a:spcPts val="0"/>
              </a:spcAft>
              <a:buClr>
                <a:srgbClr val="000099"/>
              </a:buClr>
              <a:buSzPct val="65000"/>
              <a:buFont typeface="Wingdings" pitchFamily="2" charset="2"/>
              <a:buNone/>
              <a:tabLst/>
              <a:defRPr/>
            </a:pPr>
            <a:r>
              <a:rPr kumimoji="0" lang="en-US" altLang="en-US" sz="20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www.someSchool.edu/someDepartment/home.index</a:t>
            </a:r>
          </a:p>
        </p:txBody>
      </p:sp>
      <p:grpSp>
        <p:nvGrpSpPr>
          <p:cNvPr id="23" name="Group 44">
            <a:extLst>
              <a:ext uri="{FF2B5EF4-FFF2-40B4-BE49-F238E27FC236}">
                <a16:creationId xmlns:a16="http://schemas.microsoft.com/office/drawing/2014/main" id="{2394097B-A6BF-8042-8504-A7CA070914D8}"/>
              </a:ext>
            </a:extLst>
          </p:cNvPr>
          <p:cNvGrpSpPr>
            <a:grpSpLocks/>
          </p:cNvGrpSpPr>
          <p:nvPr/>
        </p:nvGrpSpPr>
        <p:grpSpPr bwMode="auto">
          <a:xfrm>
            <a:off x="371687" y="2060763"/>
            <a:ext cx="784845" cy="730423"/>
            <a:chOff x="-44" y="1473"/>
            <a:chExt cx="981" cy="1105"/>
          </a:xfrm>
        </p:grpSpPr>
        <p:pic>
          <p:nvPicPr>
            <p:cNvPr id="24" name="Picture 45" descr="desktop_computer_stylized_medium">
              <a:extLst>
                <a:ext uri="{FF2B5EF4-FFF2-40B4-BE49-F238E27FC236}">
                  <a16:creationId xmlns:a16="http://schemas.microsoft.com/office/drawing/2014/main" id="{807C0FED-FCBE-2D4E-A1F2-CBF2C81D3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6">
              <a:extLst>
                <a:ext uri="{FF2B5EF4-FFF2-40B4-BE49-F238E27FC236}">
                  <a16:creationId xmlns:a16="http://schemas.microsoft.com/office/drawing/2014/main" id="{9119D5B0-5ADB-2048-9F8B-D683AC19EAE1}"/>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6" name="Group 47">
            <a:extLst>
              <a:ext uri="{FF2B5EF4-FFF2-40B4-BE49-F238E27FC236}">
                <a16:creationId xmlns:a16="http://schemas.microsoft.com/office/drawing/2014/main" id="{DB78F20D-7762-EC45-A5F7-9DBB8F599433}"/>
              </a:ext>
            </a:extLst>
          </p:cNvPr>
          <p:cNvGrpSpPr>
            <a:grpSpLocks/>
          </p:cNvGrpSpPr>
          <p:nvPr/>
        </p:nvGrpSpPr>
        <p:grpSpPr bwMode="auto">
          <a:xfrm>
            <a:off x="6367322" y="2347016"/>
            <a:ext cx="286234" cy="640019"/>
            <a:chOff x="4140" y="429"/>
            <a:chExt cx="1425" cy="2396"/>
          </a:xfrm>
        </p:grpSpPr>
        <p:sp>
          <p:nvSpPr>
            <p:cNvPr id="27" name="Freeform 48">
              <a:extLst>
                <a:ext uri="{FF2B5EF4-FFF2-40B4-BE49-F238E27FC236}">
                  <a16:creationId xmlns:a16="http://schemas.microsoft.com/office/drawing/2014/main" id="{9F7835DE-1DB5-554B-9435-F21099237C4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 name="Rectangle 49">
              <a:extLst>
                <a:ext uri="{FF2B5EF4-FFF2-40B4-BE49-F238E27FC236}">
                  <a16:creationId xmlns:a16="http://schemas.microsoft.com/office/drawing/2014/main" id="{D58C67CB-FC2C-6C45-A584-0EE3943CCB4F}"/>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Freeform 50">
              <a:extLst>
                <a:ext uri="{FF2B5EF4-FFF2-40B4-BE49-F238E27FC236}">
                  <a16:creationId xmlns:a16="http://schemas.microsoft.com/office/drawing/2014/main" id="{2E7357FA-BE14-7B45-B9C8-D3AD131C802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Freeform 51">
              <a:extLst>
                <a:ext uri="{FF2B5EF4-FFF2-40B4-BE49-F238E27FC236}">
                  <a16:creationId xmlns:a16="http://schemas.microsoft.com/office/drawing/2014/main" id="{86D743E9-08EF-3443-A09F-9FD39BD6BF3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 name="Rectangle 52">
              <a:extLst>
                <a:ext uri="{FF2B5EF4-FFF2-40B4-BE49-F238E27FC236}">
                  <a16:creationId xmlns:a16="http://schemas.microsoft.com/office/drawing/2014/main" id="{147C38BE-745B-5043-B214-0B9EA392BF0F}"/>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53">
              <a:extLst>
                <a:ext uri="{FF2B5EF4-FFF2-40B4-BE49-F238E27FC236}">
                  <a16:creationId xmlns:a16="http://schemas.microsoft.com/office/drawing/2014/main" id="{FBCFE8CA-D754-EF47-A59B-C987FE102036}"/>
                </a:ext>
              </a:extLst>
            </p:cNvPr>
            <p:cNvGrpSpPr>
              <a:grpSpLocks/>
            </p:cNvGrpSpPr>
            <p:nvPr/>
          </p:nvGrpSpPr>
          <p:grpSpPr bwMode="auto">
            <a:xfrm>
              <a:off x="4749" y="668"/>
              <a:ext cx="581" cy="145"/>
              <a:chOff x="614" y="2568"/>
              <a:chExt cx="725" cy="139"/>
            </a:xfrm>
          </p:grpSpPr>
          <p:sp>
            <p:nvSpPr>
              <p:cNvPr id="57" name="AutoShape 54">
                <a:extLst>
                  <a:ext uri="{FF2B5EF4-FFF2-40B4-BE49-F238E27FC236}">
                    <a16:creationId xmlns:a16="http://schemas.microsoft.com/office/drawing/2014/main" id="{4CB48C03-464D-0344-AF93-DBB0CF131319}"/>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 name="AutoShape 55">
                <a:extLst>
                  <a:ext uri="{FF2B5EF4-FFF2-40B4-BE49-F238E27FC236}">
                    <a16:creationId xmlns:a16="http://schemas.microsoft.com/office/drawing/2014/main" id="{9545D198-3BD7-694B-B5DC-4ED4C79FCEE0}"/>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3" name="Rectangle 56">
              <a:extLst>
                <a:ext uri="{FF2B5EF4-FFF2-40B4-BE49-F238E27FC236}">
                  <a16:creationId xmlns:a16="http://schemas.microsoft.com/office/drawing/2014/main" id="{BB7A1A44-103A-4142-BB05-0C014EC72C83}"/>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4" name="Group 57">
              <a:extLst>
                <a:ext uri="{FF2B5EF4-FFF2-40B4-BE49-F238E27FC236}">
                  <a16:creationId xmlns:a16="http://schemas.microsoft.com/office/drawing/2014/main" id="{A7308D7F-AFED-CA43-852A-E750251C679D}"/>
                </a:ext>
              </a:extLst>
            </p:cNvPr>
            <p:cNvGrpSpPr>
              <a:grpSpLocks/>
            </p:cNvGrpSpPr>
            <p:nvPr/>
          </p:nvGrpSpPr>
          <p:grpSpPr bwMode="auto">
            <a:xfrm>
              <a:off x="4747" y="994"/>
              <a:ext cx="581" cy="134"/>
              <a:chOff x="614" y="2568"/>
              <a:chExt cx="725" cy="139"/>
            </a:xfrm>
          </p:grpSpPr>
          <p:sp>
            <p:nvSpPr>
              <p:cNvPr id="55" name="AutoShape 58">
                <a:extLst>
                  <a:ext uri="{FF2B5EF4-FFF2-40B4-BE49-F238E27FC236}">
                    <a16:creationId xmlns:a16="http://schemas.microsoft.com/office/drawing/2014/main" id="{72E4409D-5ADE-A147-AA65-DA449963160A}"/>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AutoShape 59">
                <a:extLst>
                  <a:ext uri="{FF2B5EF4-FFF2-40B4-BE49-F238E27FC236}">
                    <a16:creationId xmlns:a16="http://schemas.microsoft.com/office/drawing/2014/main" id="{B7CA2B3C-6AEB-7A43-B3B4-4DF7057698E6}"/>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5" name="Rectangle 60">
              <a:extLst>
                <a:ext uri="{FF2B5EF4-FFF2-40B4-BE49-F238E27FC236}">
                  <a16:creationId xmlns:a16="http://schemas.microsoft.com/office/drawing/2014/main" id="{BA20BEBE-68B5-1249-B593-1C7CD6B37989}"/>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Rectangle 61">
              <a:extLst>
                <a:ext uri="{FF2B5EF4-FFF2-40B4-BE49-F238E27FC236}">
                  <a16:creationId xmlns:a16="http://schemas.microsoft.com/office/drawing/2014/main" id="{E5963EC5-6FAF-A14D-AB16-7FE0DA31DBE8}"/>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7" name="Group 62">
              <a:extLst>
                <a:ext uri="{FF2B5EF4-FFF2-40B4-BE49-F238E27FC236}">
                  <a16:creationId xmlns:a16="http://schemas.microsoft.com/office/drawing/2014/main" id="{A8DEC631-5A58-7849-9209-1EB5AB569523}"/>
                </a:ext>
              </a:extLst>
            </p:cNvPr>
            <p:cNvGrpSpPr>
              <a:grpSpLocks/>
            </p:cNvGrpSpPr>
            <p:nvPr/>
          </p:nvGrpSpPr>
          <p:grpSpPr bwMode="auto">
            <a:xfrm>
              <a:off x="4735" y="1627"/>
              <a:ext cx="582" cy="151"/>
              <a:chOff x="614" y="2568"/>
              <a:chExt cx="725" cy="139"/>
            </a:xfrm>
          </p:grpSpPr>
          <p:sp>
            <p:nvSpPr>
              <p:cNvPr id="53" name="AutoShape 63">
                <a:extLst>
                  <a:ext uri="{FF2B5EF4-FFF2-40B4-BE49-F238E27FC236}">
                    <a16:creationId xmlns:a16="http://schemas.microsoft.com/office/drawing/2014/main" id="{6FBD34E3-C5B6-E944-B4E7-984347F693AD}"/>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AutoShape 64">
                <a:extLst>
                  <a:ext uri="{FF2B5EF4-FFF2-40B4-BE49-F238E27FC236}">
                    <a16:creationId xmlns:a16="http://schemas.microsoft.com/office/drawing/2014/main" id="{444700C5-DD16-7045-A6DF-957B4E655DE6}"/>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8" name="Freeform 65">
              <a:extLst>
                <a:ext uri="{FF2B5EF4-FFF2-40B4-BE49-F238E27FC236}">
                  <a16:creationId xmlns:a16="http://schemas.microsoft.com/office/drawing/2014/main" id="{210F459F-9F66-B847-B785-6AE02157E12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66">
              <a:extLst>
                <a:ext uri="{FF2B5EF4-FFF2-40B4-BE49-F238E27FC236}">
                  <a16:creationId xmlns:a16="http://schemas.microsoft.com/office/drawing/2014/main" id="{07904654-EF90-4B4C-B348-E6F299ADAFC1}"/>
                </a:ext>
              </a:extLst>
            </p:cNvPr>
            <p:cNvGrpSpPr>
              <a:grpSpLocks/>
            </p:cNvGrpSpPr>
            <p:nvPr/>
          </p:nvGrpSpPr>
          <p:grpSpPr bwMode="auto">
            <a:xfrm>
              <a:off x="4739" y="1327"/>
              <a:ext cx="582" cy="139"/>
              <a:chOff x="614" y="2568"/>
              <a:chExt cx="725" cy="139"/>
            </a:xfrm>
          </p:grpSpPr>
          <p:sp>
            <p:nvSpPr>
              <p:cNvPr id="51" name="AutoShape 67">
                <a:extLst>
                  <a:ext uri="{FF2B5EF4-FFF2-40B4-BE49-F238E27FC236}">
                    <a16:creationId xmlns:a16="http://schemas.microsoft.com/office/drawing/2014/main" id="{927A6F56-7195-2A4B-A9FF-BD73015A7667}"/>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AutoShape 68">
                <a:extLst>
                  <a:ext uri="{FF2B5EF4-FFF2-40B4-BE49-F238E27FC236}">
                    <a16:creationId xmlns:a16="http://schemas.microsoft.com/office/drawing/2014/main" id="{AE3156D8-7946-6043-B3B8-2B13B72930EB}"/>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 name="Rectangle 69">
              <a:extLst>
                <a:ext uri="{FF2B5EF4-FFF2-40B4-BE49-F238E27FC236}">
                  <a16:creationId xmlns:a16="http://schemas.microsoft.com/office/drawing/2014/main" id="{CE18F5A0-5742-0B4F-982F-6BC169203DB9}"/>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Freeform 70">
              <a:extLst>
                <a:ext uri="{FF2B5EF4-FFF2-40B4-BE49-F238E27FC236}">
                  <a16:creationId xmlns:a16="http://schemas.microsoft.com/office/drawing/2014/main" id="{2BD50CD9-1EF1-ED4C-AFCE-14AD1B90C3B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Freeform 71">
              <a:extLst>
                <a:ext uri="{FF2B5EF4-FFF2-40B4-BE49-F238E27FC236}">
                  <a16:creationId xmlns:a16="http://schemas.microsoft.com/office/drawing/2014/main" id="{577EA932-97EB-4149-8C8C-9011420A3E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Oval 72">
              <a:extLst>
                <a:ext uri="{FF2B5EF4-FFF2-40B4-BE49-F238E27FC236}">
                  <a16:creationId xmlns:a16="http://schemas.microsoft.com/office/drawing/2014/main" id="{49966F96-01DC-0A43-BCBA-D06A3569E54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Freeform 73">
              <a:extLst>
                <a:ext uri="{FF2B5EF4-FFF2-40B4-BE49-F238E27FC236}">
                  <a16:creationId xmlns:a16="http://schemas.microsoft.com/office/drawing/2014/main" id="{F1C686DE-B7D5-2148-BCC7-2FAC2C010BA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AutoShape 74">
              <a:extLst>
                <a:ext uri="{FF2B5EF4-FFF2-40B4-BE49-F238E27FC236}">
                  <a16:creationId xmlns:a16="http://schemas.microsoft.com/office/drawing/2014/main" id="{F82F43AD-BE0F-344E-BEE9-58D59D825684}"/>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 name="AutoShape 75">
              <a:extLst>
                <a:ext uri="{FF2B5EF4-FFF2-40B4-BE49-F238E27FC236}">
                  <a16:creationId xmlns:a16="http://schemas.microsoft.com/office/drawing/2014/main" id="{50B859D7-FD53-4C47-95AC-855D1B2F398F}"/>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 name="Oval 76">
              <a:extLst>
                <a:ext uri="{FF2B5EF4-FFF2-40B4-BE49-F238E27FC236}">
                  <a16:creationId xmlns:a16="http://schemas.microsoft.com/office/drawing/2014/main" id="{83896475-9FE1-9143-9428-50459AAB83ED}"/>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Oval 77">
              <a:extLst>
                <a:ext uri="{FF2B5EF4-FFF2-40B4-BE49-F238E27FC236}">
                  <a16:creationId xmlns:a16="http://schemas.microsoft.com/office/drawing/2014/main" id="{10EA96BE-EF36-2B49-A03B-AEC865105807}"/>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9" name="Oval 78">
              <a:extLst>
                <a:ext uri="{FF2B5EF4-FFF2-40B4-BE49-F238E27FC236}">
                  <a16:creationId xmlns:a16="http://schemas.microsoft.com/office/drawing/2014/main" id="{BE8642C4-0C45-D94F-821D-2190EC5469F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Rectangle 79">
              <a:extLst>
                <a:ext uri="{FF2B5EF4-FFF2-40B4-BE49-F238E27FC236}">
                  <a16:creationId xmlns:a16="http://schemas.microsoft.com/office/drawing/2014/main" id="{C9A770C5-A3F8-D845-B1BA-3D43D933CB1A}"/>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charset="2"/>
                <a:buNone/>
                <a:tabLst/>
                <a:defRPr/>
              </a:pP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9" name="Rectangle 6">
            <a:extLst>
              <a:ext uri="{FF2B5EF4-FFF2-40B4-BE49-F238E27FC236}">
                <a16:creationId xmlns:a16="http://schemas.microsoft.com/office/drawing/2014/main" id="{F5ECC14E-6AC7-4243-86F2-25BD5F2B8464}"/>
              </a:ext>
            </a:extLst>
          </p:cNvPr>
          <p:cNvSpPr txBox="1">
            <a:spLocks noChangeArrowheads="1"/>
          </p:cNvSpPr>
          <p:nvPr/>
        </p:nvSpPr>
        <p:spPr>
          <a:xfrm>
            <a:off x="798691" y="3200188"/>
            <a:ext cx="5085273" cy="201012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5</a:t>
            </a: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HTTP client receives response message containing html file, displays html.  Parsing html file, finds 10 referenced jpeg  objects</a:t>
            </a: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0" name="Rectangle 7">
            <a:extLst>
              <a:ext uri="{FF2B5EF4-FFF2-40B4-BE49-F238E27FC236}">
                <a16:creationId xmlns:a16="http://schemas.microsoft.com/office/drawing/2014/main" id="{D3260771-3905-E24E-8B12-64D566C6B98F}"/>
              </a:ext>
            </a:extLst>
          </p:cNvPr>
          <p:cNvSpPr>
            <a:spLocks noChangeArrowheads="1"/>
          </p:cNvSpPr>
          <p:nvPr/>
        </p:nvSpPr>
        <p:spPr bwMode="auto">
          <a:xfrm>
            <a:off x="970480" y="4851930"/>
            <a:ext cx="3810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6.</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Steps 1-5 repeated for each of 10 jpeg objects</a:t>
            </a:r>
          </a:p>
        </p:txBody>
      </p:sp>
      <p:sp>
        <p:nvSpPr>
          <p:cNvPr id="61" name="Rectangle 8">
            <a:extLst>
              <a:ext uri="{FF2B5EF4-FFF2-40B4-BE49-F238E27FC236}">
                <a16:creationId xmlns:a16="http://schemas.microsoft.com/office/drawing/2014/main" id="{9E1B76BD-C8EB-7245-9B75-E2D499F3E682}"/>
              </a:ext>
            </a:extLst>
          </p:cNvPr>
          <p:cNvSpPr>
            <a:spLocks noChangeArrowheads="1"/>
          </p:cNvSpPr>
          <p:nvPr/>
        </p:nvSpPr>
        <p:spPr bwMode="auto">
          <a:xfrm>
            <a:off x="6706580" y="2782360"/>
            <a:ext cx="3810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4.</a:t>
            </a: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HTTP server closes TCP connection. </a:t>
            </a:r>
          </a:p>
        </p:txBody>
      </p:sp>
      <p:sp>
        <p:nvSpPr>
          <p:cNvPr id="65" name="Line 17">
            <a:extLst>
              <a:ext uri="{FF2B5EF4-FFF2-40B4-BE49-F238E27FC236}">
                <a16:creationId xmlns:a16="http://schemas.microsoft.com/office/drawing/2014/main" id="{4F85C1F3-F91B-C04C-B746-8E5570895A91}"/>
              </a:ext>
            </a:extLst>
          </p:cNvPr>
          <p:cNvSpPr>
            <a:spLocks noChangeShapeType="1"/>
          </p:cNvSpPr>
          <p:nvPr/>
        </p:nvSpPr>
        <p:spPr bwMode="auto">
          <a:xfrm flipH="1">
            <a:off x="5587465" y="3200187"/>
            <a:ext cx="109537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Line 11">
            <a:extLst>
              <a:ext uri="{FF2B5EF4-FFF2-40B4-BE49-F238E27FC236}">
                <a16:creationId xmlns:a16="http://schemas.microsoft.com/office/drawing/2014/main" id="{F8CE636E-DC4B-BA4E-A771-E70EE904FB25}"/>
              </a:ext>
            </a:extLst>
          </p:cNvPr>
          <p:cNvSpPr>
            <a:spLocks noChangeShapeType="1"/>
          </p:cNvSpPr>
          <p:nvPr/>
        </p:nvSpPr>
        <p:spPr bwMode="auto">
          <a:xfrm>
            <a:off x="798691" y="2868166"/>
            <a:ext cx="10658" cy="3480471"/>
          </a:xfrm>
          <a:prstGeom prst="line">
            <a:avLst/>
          </a:prstGeom>
          <a:noFill/>
          <a:ln w="1905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Rectangle 13">
            <a:extLst>
              <a:ext uri="{FF2B5EF4-FFF2-40B4-BE49-F238E27FC236}">
                <a16:creationId xmlns:a16="http://schemas.microsoft.com/office/drawing/2014/main" id="{3787AF32-7BD3-C144-BD02-222C4290083B}"/>
              </a:ext>
            </a:extLst>
          </p:cNvPr>
          <p:cNvSpPr>
            <a:spLocks noChangeArrowheads="1"/>
          </p:cNvSpPr>
          <p:nvPr/>
        </p:nvSpPr>
        <p:spPr bwMode="auto">
          <a:xfrm>
            <a:off x="490358" y="5641558"/>
            <a:ext cx="6572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8" name="Text Box 12">
            <a:extLst>
              <a:ext uri="{FF2B5EF4-FFF2-40B4-BE49-F238E27FC236}">
                <a16:creationId xmlns:a16="http://schemas.microsoft.com/office/drawing/2014/main" id="{B3CFBAD8-5CBD-8B48-A941-3E86D5E65FF6}"/>
              </a:ext>
            </a:extLst>
          </p:cNvPr>
          <p:cNvSpPr txBox="1">
            <a:spLocks noChangeArrowheads="1"/>
          </p:cNvSpPr>
          <p:nvPr/>
        </p:nvSpPr>
        <p:spPr bwMode="auto">
          <a:xfrm>
            <a:off x="499883" y="5563771"/>
            <a:ext cx="673100" cy="40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34" charset="-128"/>
                <a:cs typeface="+mn-cs"/>
              </a:rPr>
              <a:t>time</a:t>
            </a:r>
          </a:p>
        </p:txBody>
      </p:sp>
      <p:sp>
        <p:nvSpPr>
          <p:cNvPr id="62" name="Slide Number Placeholder 2">
            <a:extLst>
              <a:ext uri="{FF2B5EF4-FFF2-40B4-BE49-F238E27FC236}">
                <a16:creationId xmlns:a16="http://schemas.microsoft.com/office/drawing/2014/main" id="{805F15D5-7E9E-E54C-BDFB-FEFBBAA1DBA2}"/>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2163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right)">
                                      <p:cBhvr>
                                        <p:cTn id="11" dur="500"/>
                                        <p:tgtEl>
                                          <p:spTgt spid="6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dissolve">
                                      <p:cBhvr>
                                        <p:cTn id="15" dur="500"/>
                                        <p:tgtEl>
                                          <p:spTgt spid="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0">
                                            <p:txEl>
                                              <p:pRg st="0" end="0"/>
                                            </p:txEl>
                                          </p:spTgt>
                                        </p:tgtEl>
                                        <p:attrNameLst>
                                          <p:attrName>style.visibility</p:attrName>
                                        </p:attrNameLst>
                                      </p:cBhvr>
                                      <p:to>
                                        <p:strVal val="visible"/>
                                      </p:to>
                                    </p:set>
                                    <p:animEffect transition="in" filter="dissolve">
                                      <p:cBhvr>
                                        <p:cTn id="20"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798691" y="430001"/>
            <a:ext cx="10515600" cy="894622"/>
          </a:xfrm>
        </p:spPr>
        <p:txBody>
          <a:bodyPr>
            <a:normAutofit/>
          </a:bodyPr>
          <a:lstStyle/>
          <a:p>
            <a:r>
              <a:rPr lang="en-US" altLang="en-US" sz="4400" dirty="0">
                <a:cs typeface="Calibri" panose="020F0502020204030204" pitchFamily="34" charset="0"/>
              </a:rPr>
              <a:t>Non-persistent HTTP: response time</a:t>
            </a:r>
            <a:endParaRPr lang="en-US" sz="4400" dirty="0"/>
          </a:p>
        </p:txBody>
      </p:sp>
      <p:sp>
        <p:nvSpPr>
          <p:cNvPr id="62" name="Rectangle 3">
            <a:extLst>
              <a:ext uri="{FF2B5EF4-FFF2-40B4-BE49-F238E27FC236}">
                <a16:creationId xmlns:a16="http://schemas.microsoft.com/office/drawing/2014/main" id="{6FDB6615-546D-6440-BBC8-3C06990BF0E4}"/>
              </a:ext>
            </a:extLst>
          </p:cNvPr>
          <p:cNvSpPr txBox="1">
            <a:spLocks noChangeArrowheads="1"/>
          </p:cNvSpPr>
          <p:nvPr/>
        </p:nvSpPr>
        <p:spPr>
          <a:xfrm>
            <a:off x="736393" y="1919178"/>
            <a:ext cx="5683502" cy="333733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RTT (definition):</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time for a small packet to travel from client to server and back</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HTTP response time (per object):</a:t>
            </a:r>
          </a:p>
          <a:p>
            <a:pPr marL="460375" marR="0" lvl="0" indent="-21590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one RTT to initiate TCP connection</a:t>
            </a:r>
          </a:p>
          <a:p>
            <a:pPr marL="460375" marR="0" lvl="0" indent="-21590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one RTT for HTTP request and first few bytes of HTTP response to return</a:t>
            </a:r>
          </a:p>
          <a:p>
            <a:pPr marL="460375" marR="0" lvl="0" indent="-21590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object/file transmission time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63" name="Line 15">
            <a:extLst>
              <a:ext uri="{FF2B5EF4-FFF2-40B4-BE49-F238E27FC236}">
                <a16:creationId xmlns:a16="http://schemas.microsoft.com/office/drawing/2014/main" id="{4929D219-0DD0-EE4D-B40F-3D0B3F80F653}"/>
              </a:ext>
            </a:extLst>
          </p:cNvPr>
          <p:cNvSpPr>
            <a:spLocks noChangeShapeType="1"/>
          </p:cNvSpPr>
          <p:nvPr/>
        </p:nvSpPr>
        <p:spPr bwMode="auto">
          <a:xfrm>
            <a:off x="8197229" y="2671284"/>
            <a:ext cx="0" cy="28321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Line 16">
            <a:extLst>
              <a:ext uri="{FF2B5EF4-FFF2-40B4-BE49-F238E27FC236}">
                <a16:creationId xmlns:a16="http://schemas.microsoft.com/office/drawing/2014/main" id="{8CAAC30A-AACE-CA43-94F8-6356C7DBF909}"/>
              </a:ext>
            </a:extLst>
          </p:cNvPr>
          <p:cNvSpPr>
            <a:spLocks noChangeShapeType="1"/>
          </p:cNvSpPr>
          <p:nvPr/>
        </p:nvSpPr>
        <p:spPr bwMode="auto">
          <a:xfrm>
            <a:off x="9887916" y="2664934"/>
            <a:ext cx="0" cy="2881312"/>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Line 17">
            <a:extLst>
              <a:ext uri="{FF2B5EF4-FFF2-40B4-BE49-F238E27FC236}">
                <a16:creationId xmlns:a16="http://schemas.microsoft.com/office/drawing/2014/main" id="{AF42B5BB-493F-1A4F-A479-A45F6B47212F}"/>
              </a:ext>
            </a:extLst>
          </p:cNvPr>
          <p:cNvSpPr>
            <a:spLocks noChangeShapeType="1"/>
          </p:cNvSpPr>
          <p:nvPr/>
        </p:nvSpPr>
        <p:spPr bwMode="auto">
          <a:xfrm>
            <a:off x="8211516" y="2903059"/>
            <a:ext cx="16843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Line 18">
            <a:extLst>
              <a:ext uri="{FF2B5EF4-FFF2-40B4-BE49-F238E27FC236}">
                <a16:creationId xmlns:a16="http://schemas.microsoft.com/office/drawing/2014/main" id="{C9AE042D-B868-CC49-B9F2-374B1A84C6CD}"/>
              </a:ext>
            </a:extLst>
          </p:cNvPr>
          <p:cNvSpPr>
            <a:spLocks noChangeShapeType="1"/>
          </p:cNvSpPr>
          <p:nvPr/>
        </p:nvSpPr>
        <p:spPr bwMode="auto">
          <a:xfrm flipH="1">
            <a:off x="8197229" y="3341209"/>
            <a:ext cx="1673225"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Line 19">
            <a:extLst>
              <a:ext uri="{FF2B5EF4-FFF2-40B4-BE49-F238E27FC236}">
                <a16:creationId xmlns:a16="http://schemas.microsoft.com/office/drawing/2014/main" id="{99C22C7D-D82A-5C41-99D1-EA13F124371E}"/>
              </a:ext>
            </a:extLst>
          </p:cNvPr>
          <p:cNvSpPr>
            <a:spLocks noChangeShapeType="1"/>
          </p:cNvSpPr>
          <p:nvPr/>
        </p:nvSpPr>
        <p:spPr bwMode="auto">
          <a:xfrm>
            <a:off x="8205166" y="3849209"/>
            <a:ext cx="16843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AutoShape 21">
            <a:extLst>
              <a:ext uri="{FF2B5EF4-FFF2-40B4-BE49-F238E27FC236}">
                <a16:creationId xmlns:a16="http://schemas.microsoft.com/office/drawing/2014/main" id="{DD02DF36-65CF-F14E-88DF-53BB17EBFDA7}"/>
              </a:ext>
            </a:extLst>
          </p:cNvPr>
          <p:cNvSpPr>
            <a:spLocks/>
          </p:cNvSpPr>
          <p:nvPr/>
        </p:nvSpPr>
        <p:spPr bwMode="auto">
          <a:xfrm>
            <a:off x="9903942" y="4249143"/>
            <a:ext cx="99857" cy="161739"/>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4" name="Text Box 22">
            <a:extLst>
              <a:ext uri="{FF2B5EF4-FFF2-40B4-BE49-F238E27FC236}">
                <a16:creationId xmlns:a16="http://schemas.microsoft.com/office/drawing/2014/main" id="{CCB0A876-D266-4A45-A302-8A1ECD42C715}"/>
              </a:ext>
            </a:extLst>
          </p:cNvPr>
          <p:cNvSpPr txBox="1">
            <a:spLocks noChangeArrowheads="1"/>
          </p:cNvSpPr>
          <p:nvPr/>
        </p:nvSpPr>
        <p:spPr bwMode="auto">
          <a:xfrm>
            <a:off x="9997454" y="3944459"/>
            <a:ext cx="1123577" cy="87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time to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transmit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file</a:t>
            </a:r>
          </a:p>
        </p:txBody>
      </p:sp>
      <p:sp>
        <p:nvSpPr>
          <p:cNvPr id="75" name="Line 23">
            <a:extLst>
              <a:ext uri="{FF2B5EF4-FFF2-40B4-BE49-F238E27FC236}">
                <a16:creationId xmlns:a16="http://schemas.microsoft.com/office/drawing/2014/main" id="{5718D752-EA30-EF40-828E-5D0FFEB1DBD8}"/>
              </a:ext>
            </a:extLst>
          </p:cNvPr>
          <p:cNvSpPr>
            <a:spLocks noChangeShapeType="1"/>
          </p:cNvSpPr>
          <p:nvPr/>
        </p:nvSpPr>
        <p:spPr bwMode="auto">
          <a:xfrm>
            <a:off x="7806704" y="2877659"/>
            <a:ext cx="3905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 Box 24">
            <a:extLst>
              <a:ext uri="{FF2B5EF4-FFF2-40B4-BE49-F238E27FC236}">
                <a16:creationId xmlns:a16="http://schemas.microsoft.com/office/drawing/2014/main" id="{8BC58F30-FF48-FF4E-819B-1E40B909576D}"/>
              </a:ext>
            </a:extLst>
          </p:cNvPr>
          <p:cNvSpPr txBox="1">
            <a:spLocks noChangeArrowheads="1"/>
          </p:cNvSpPr>
          <p:nvPr/>
        </p:nvSpPr>
        <p:spPr bwMode="auto">
          <a:xfrm>
            <a:off x="6516660" y="2563010"/>
            <a:ext cx="1363707"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initiate TCP</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connection</a:t>
            </a:r>
          </a:p>
        </p:txBody>
      </p:sp>
      <p:sp>
        <p:nvSpPr>
          <p:cNvPr id="77" name="AutoShape 25">
            <a:extLst>
              <a:ext uri="{FF2B5EF4-FFF2-40B4-BE49-F238E27FC236}">
                <a16:creationId xmlns:a16="http://schemas.microsoft.com/office/drawing/2014/main" id="{1676996C-B2C6-6440-BDFC-70D850B75C3C}"/>
              </a:ext>
            </a:extLst>
          </p:cNvPr>
          <p:cNvSpPr>
            <a:spLocks/>
          </p:cNvSpPr>
          <p:nvPr/>
        </p:nvSpPr>
        <p:spPr bwMode="auto">
          <a:xfrm>
            <a:off x="7941641" y="2928459"/>
            <a:ext cx="128588" cy="803275"/>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8" name="Text Box 26">
            <a:extLst>
              <a:ext uri="{FF2B5EF4-FFF2-40B4-BE49-F238E27FC236}">
                <a16:creationId xmlns:a16="http://schemas.microsoft.com/office/drawing/2014/main" id="{86DB8643-EF07-8F4F-9625-5A4CA4A150AE}"/>
              </a:ext>
            </a:extLst>
          </p:cNvPr>
          <p:cNvSpPr txBox="1">
            <a:spLocks noChangeArrowheads="1"/>
          </p:cNvSpPr>
          <p:nvPr/>
        </p:nvSpPr>
        <p:spPr bwMode="auto">
          <a:xfrm>
            <a:off x="7459041" y="3139596"/>
            <a:ext cx="575222"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RTT</a:t>
            </a:r>
          </a:p>
        </p:txBody>
      </p:sp>
      <p:sp>
        <p:nvSpPr>
          <p:cNvPr id="79" name="Line 27">
            <a:extLst>
              <a:ext uri="{FF2B5EF4-FFF2-40B4-BE49-F238E27FC236}">
                <a16:creationId xmlns:a16="http://schemas.microsoft.com/office/drawing/2014/main" id="{981309A0-6209-8843-8011-139102021A78}"/>
              </a:ext>
            </a:extLst>
          </p:cNvPr>
          <p:cNvSpPr>
            <a:spLocks noChangeShapeType="1"/>
          </p:cNvSpPr>
          <p:nvPr/>
        </p:nvSpPr>
        <p:spPr bwMode="auto">
          <a:xfrm>
            <a:off x="7855916" y="3782534"/>
            <a:ext cx="354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Text Box 28">
            <a:extLst>
              <a:ext uri="{FF2B5EF4-FFF2-40B4-BE49-F238E27FC236}">
                <a16:creationId xmlns:a16="http://schemas.microsoft.com/office/drawing/2014/main" id="{F8F4F9A2-8F8A-0A49-A582-7B28C50C8027}"/>
              </a:ext>
            </a:extLst>
          </p:cNvPr>
          <p:cNvSpPr txBox="1">
            <a:spLocks noChangeArrowheads="1"/>
          </p:cNvSpPr>
          <p:nvPr/>
        </p:nvSpPr>
        <p:spPr bwMode="auto">
          <a:xfrm>
            <a:off x="6493113" y="3589815"/>
            <a:ext cx="1969956"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request file</a:t>
            </a:r>
          </a:p>
        </p:txBody>
      </p:sp>
      <p:sp>
        <p:nvSpPr>
          <p:cNvPr id="81" name="AutoShape 29">
            <a:extLst>
              <a:ext uri="{FF2B5EF4-FFF2-40B4-BE49-F238E27FC236}">
                <a16:creationId xmlns:a16="http://schemas.microsoft.com/office/drawing/2014/main" id="{38B5D7F5-BB3A-C042-A65C-E340A56B8131}"/>
              </a:ext>
            </a:extLst>
          </p:cNvPr>
          <p:cNvSpPr>
            <a:spLocks/>
          </p:cNvSpPr>
          <p:nvPr/>
        </p:nvSpPr>
        <p:spPr bwMode="auto">
          <a:xfrm>
            <a:off x="7947991" y="3838096"/>
            <a:ext cx="128588" cy="803275"/>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82" name="Text Box 30">
            <a:extLst>
              <a:ext uri="{FF2B5EF4-FFF2-40B4-BE49-F238E27FC236}">
                <a16:creationId xmlns:a16="http://schemas.microsoft.com/office/drawing/2014/main" id="{F6FF37B4-B442-4047-946B-77B07E91C983}"/>
              </a:ext>
            </a:extLst>
          </p:cNvPr>
          <p:cNvSpPr txBox="1">
            <a:spLocks noChangeArrowheads="1"/>
          </p:cNvSpPr>
          <p:nvPr/>
        </p:nvSpPr>
        <p:spPr bwMode="auto">
          <a:xfrm>
            <a:off x="7478091" y="4061934"/>
            <a:ext cx="575222"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RTT</a:t>
            </a:r>
          </a:p>
        </p:txBody>
      </p:sp>
      <p:sp>
        <p:nvSpPr>
          <p:cNvPr id="83" name="Line 35">
            <a:extLst>
              <a:ext uri="{FF2B5EF4-FFF2-40B4-BE49-F238E27FC236}">
                <a16:creationId xmlns:a16="http://schemas.microsoft.com/office/drawing/2014/main" id="{1D97958B-3B35-E742-B7C6-848FC7C172D7}"/>
              </a:ext>
            </a:extLst>
          </p:cNvPr>
          <p:cNvSpPr>
            <a:spLocks noChangeShapeType="1"/>
          </p:cNvSpPr>
          <p:nvPr/>
        </p:nvSpPr>
        <p:spPr bwMode="auto">
          <a:xfrm flipH="1">
            <a:off x="7818988" y="4805006"/>
            <a:ext cx="361323" cy="2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Text Box 36">
            <a:extLst>
              <a:ext uri="{FF2B5EF4-FFF2-40B4-BE49-F238E27FC236}">
                <a16:creationId xmlns:a16="http://schemas.microsoft.com/office/drawing/2014/main" id="{24A3B2D9-8989-434A-9FC2-223A7BF47D9C}"/>
              </a:ext>
            </a:extLst>
          </p:cNvPr>
          <p:cNvSpPr txBox="1">
            <a:spLocks noChangeArrowheads="1"/>
          </p:cNvSpPr>
          <p:nvPr/>
        </p:nvSpPr>
        <p:spPr bwMode="auto">
          <a:xfrm>
            <a:off x="6405684" y="4617233"/>
            <a:ext cx="1647627"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a:ea typeface="ＭＳ Ｐゴシック" panose="020B0600070205080204" pitchFamily="34" charset="-128"/>
                <a:cs typeface="+mn-cs"/>
              </a:rPr>
              <a:t>file received</a:t>
            </a:r>
          </a:p>
        </p:txBody>
      </p:sp>
      <p:sp>
        <p:nvSpPr>
          <p:cNvPr id="85" name="Text Box 37">
            <a:extLst>
              <a:ext uri="{FF2B5EF4-FFF2-40B4-BE49-F238E27FC236}">
                <a16:creationId xmlns:a16="http://schemas.microsoft.com/office/drawing/2014/main" id="{5F7EC06B-E293-DF46-888B-439F61ED3140}"/>
              </a:ext>
            </a:extLst>
          </p:cNvPr>
          <p:cNvSpPr txBox="1">
            <a:spLocks noChangeArrowheads="1"/>
          </p:cNvSpPr>
          <p:nvPr/>
        </p:nvSpPr>
        <p:spPr bwMode="auto">
          <a:xfrm>
            <a:off x="7971804" y="5517671"/>
            <a:ext cx="663964" cy="3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time</a:t>
            </a:r>
          </a:p>
        </p:txBody>
      </p:sp>
      <p:sp>
        <p:nvSpPr>
          <p:cNvPr id="86" name="Text Box 38">
            <a:extLst>
              <a:ext uri="{FF2B5EF4-FFF2-40B4-BE49-F238E27FC236}">
                <a16:creationId xmlns:a16="http://schemas.microsoft.com/office/drawing/2014/main" id="{29F1D00D-DC1A-684B-8E6D-3829DD416398}"/>
              </a:ext>
            </a:extLst>
          </p:cNvPr>
          <p:cNvSpPr txBox="1">
            <a:spLocks noChangeArrowheads="1"/>
          </p:cNvSpPr>
          <p:nvPr/>
        </p:nvSpPr>
        <p:spPr bwMode="auto">
          <a:xfrm>
            <a:off x="9649791" y="5500209"/>
            <a:ext cx="6639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time</a:t>
            </a:r>
          </a:p>
        </p:txBody>
      </p:sp>
      <p:grpSp>
        <p:nvGrpSpPr>
          <p:cNvPr id="87" name="Group 43">
            <a:extLst>
              <a:ext uri="{FF2B5EF4-FFF2-40B4-BE49-F238E27FC236}">
                <a16:creationId xmlns:a16="http://schemas.microsoft.com/office/drawing/2014/main" id="{541F6086-47C8-874D-8AA5-F7E42EE4D031}"/>
              </a:ext>
            </a:extLst>
          </p:cNvPr>
          <p:cNvGrpSpPr>
            <a:grpSpLocks/>
          </p:cNvGrpSpPr>
          <p:nvPr/>
        </p:nvGrpSpPr>
        <p:grpSpPr bwMode="auto">
          <a:xfrm>
            <a:off x="9687891" y="1898171"/>
            <a:ext cx="423863" cy="684213"/>
            <a:chOff x="4140" y="429"/>
            <a:chExt cx="1425" cy="2396"/>
          </a:xfrm>
        </p:grpSpPr>
        <p:sp>
          <p:nvSpPr>
            <p:cNvPr id="88" name="Freeform 44">
              <a:extLst>
                <a:ext uri="{FF2B5EF4-FFF2-40B4-BE49-F238E27FC236}">
                  <a16:creationId xmlns:a16="http://schemas.microsoft.com/office/drawing/2014/main" id="{6DAF6B62-B819-F74E-96B5-61332060022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Rectangle 45">
              <a:extLst>
                <a:ext uri="{FF2B5EF4-FFF2-40B4-BE49-F238E27FC236}">
                  <a16:creationId xmlns:a16="http://schemas.microsoft.com/office/drawing/2014/main" id="{50F7D37B-F313-5C49-8576-42FF33D8D98D}"/>
                </a:ext>
              </a:extLst>
            </p:cNvPr>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90" name="Freeform 46">
              <a:extLst>
                <a:ext uri="{FF2B5EF4-FFF2-40B4-BE49-F238E27FC236}">
                  <a16:creationId xmlns:a16="http://schemas.microsoft.com/office/drawing/2014/main" id="{87E40F45-93DC-2B4E-ADDC-55D37D40B972}"/>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Freeform 47">
              <a:extLst>
                <a:ext uri="{FF2B5EF4-FFF2-40B4-BE49-F238E27FC236}">
                  <a16:creationId xmlns:a16="http://schemas.microsoft.com/office/drawing/2014/main" id="{7B112D55-79F9-1F4D-B446-8C88751FFECB}"/>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Rectangle 48">
              <a:extLst>
                <a:ext uri="{FF2B5EF4-FFF2-40B4-BE49-F238E27FC236}">
                  <a16:creationId xmlns:a16="http://schemas.microsoft.com/office/drawing/2014/main" id="{956D8EF0-FF87-9E4B-887E-2B313EF776BD}"/>
                </a:ext>
              </a:extLst>
            </p:cNvPr>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93" name="Group 49">
              <a:extLst>
                <a:ext uri="{FF2B5EF4-FFF2-40B4-BE49-F238E27FC236}">
                  <a16:creationId xmlns:a16="http://schemas.microsoft.com/office/drawing/2014/main" id="{66F581E1-4301-C04A-BC92-0FE36983E299}"/>
                </a:ext>
              </a:extLst>
            </p:cNvPr>
            <p:cNvGrpSpPr>
              <a:grpSpLocks/>
            </p:cNvGrpSpPr>
            <p:nvPr/>
          </p:nvGrpSpPr>
          <p:grpSpPr bwMode="auto">
            <a:xfrm>
              <a:off x="4749" y="668"/>
              <a:ext cx="581" cy="145"/>
              <a:chOff x="614" y="2568"/>
              <a:chExt cx="725" cy="139"/>
            </a:xfrm>
          </p:grpSpPr>
          <p:sp>
            <p:nvSpPr>
              <p:cNvPr id="118" name="AutoShape 50">
                <a:extLst>
                  <a:ext uri="{FF2B5EF4-FFF2-40B4-BE49-F238E27FC236}">
                    <a16:creationId xmlns:a16="http://schemas.microsoft.com/office/drawing/2014/main" id="{060EE10F-40BB-F147-A18B-D592D49006F2}"/>
                  </a:ext>
                </a:extLst>
              </p:cNvPr>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9" name="AutoShape 51">
                <a:extLst>
                  <a:ext uri="{FF2B5EF4-FFF2-40B4-BE49-F238E27FC236}">
                    <a16:creationId xmlns:a16="http://schemas.microsoft.com/office/drawing/2014/main" id="{964C81AE-2600-6248-820C-48DB107C0AC0}"/>
                  </a:ext>
                </a:extLst>
              </p:cNvPr>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94" name="Rectangle 52">
              <a:extLst>
                <a:ext uri="{FF2B5EF4-FFF2-40B4-BE49-F238E27FC236}">
                  <a16:creationId xmlns:a16="http://schemas.microsoft.com/office/drawing/2014/main" id="{0B3B5D85-0106-D947-B9AB-3DEF402BDE7F}"/>
                </a:ext>
              </a:extLst>
            </p:cNvPr>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95" name="Group 53">
              <a:extLst>
                <a:ext uri="{FF2B5EF4-FFF2-40B4-BE49-F238E27FC236}">
                  <a16:creationId xmlns:a16="http://schemas.microsoft.com/office/drawing/2014/main" id="{21E327E2-0D3F-BB45-88FA-94BE82472324}"/>
                </a:ext>
              </a:extLst>
            </p:cNvPr>
            <p:cNvGrpSpPr>
              <a:grpSpLocks/>
            </p:cNvGrpSpPr>
            <p:nvPr/>
          </p:nvGrpSpPr>
          <p:grpSpPr bwMode="auto">
            <a:xfrm>
              <a:off x="4747" y="994"/>
              <a:ext cx="581" cy="134"/>
              <a:chOff x="614" y="2568"/>
              <a:chExt cx="725" cy="139"/>
            </a:xfrm>
          </p:grpSpPr>
          <p:sp>
            <p:nvSpPr>
              <p:cNvPr id="116" name="AutoShape 54">
                <a:extLst>
                  <a:ext uri="{FF2B5EF4-FFF2-40B4-BE49-F238E27FC236}">
                    <a16:creationId xmlns:a16="http://schemas.microsoft.com/office/drawing/2014/main" id="{A09779CB-5E1C-FF46-9276-B827DEE6BD99}"/>
                  </a:ext>
                </a:extLst>
              </p:cNvPr>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7" name="AutoShape 55">
                <a:extLst>
                  <a:ext uri="{FF2B5EF4-FFF2-40B4-BE49-F238E27FC236}">
                    <a16:creationId xmlns:a16="http://schemas.microsoft.com/office/drawing/2014/main" id="{67162A33-48AB-8447-8BA1-9899B1EFA707}"/>
                  </a:ext>
                </a:extLst>
              </p:cNvPr>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96" name="Rectangle 56">
              <a:extLst>
                <a:ext uri="{FF2B5EF4-FFF2-40B4-BE49-F238E27FC236}">
                  <a16:creationId xmlns:a16="http://schemas.microsoft.com/office/drawing/2014/main" id="{C0727CA6-9309-D04B-829F-614EF5BEA353}"/>
                </a:ext>
              </a:extLst>
            </p:cNvPr>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97" name="Rectangle 57">
              <a:extLst>
                <a:ext uri="{FF2B5EF4-FFF2-40B4-BE49-F238E27FC236}">
                  <a16:creationId xmlns:a16="http://schemas.microsoft.com/office/drawing/2014/main" id="{17B7496E-619F-B745-A3B6-4EDDE39B5208}"/>
                </a:ext>
              </a:extLst>
            </p:cNvPr>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nvGrpSpPr>
            <p:cNvPr id="98" name="Group 58">
              <a:extLst>
                <a:ext uri="{FF2B5EF4-FFF2-40B4-BE49-F238E27FC236}">
                  <a16:creationId xmlns:a16="http://schemas.microsoft.com/office/drawing/2014/main" id="{B3F5CCBA-FB37-F741-A1BE-6A326312ABBC}"/>
                </a:ext>
              </a:extLst>
            </p:cNvPr>
            <p:cNvGrpSpPr>
              <a:grpSpLocks/>
            </p:cNvGrpSpPr>
            <p:nvPr/>
          </p:nvGrpSpPr>
          <p:grpSpPr bwMode="auto">
            <a:xfrm>
              <a:off x="4735" y="1627"/>
              <a:ext cx="582" cy="151"/>
              <a:chOff x="614" y="2568"/>
              <a:chExt cx="725" cy="139"/>
            </a:xfrm>
          </p:grpSpPr>
          <p:sp>
            <p:nvSpPr>
              <p:cNvPr id="114" name="AutoShape 59">
                <a:extLst>
                  <a:ext uri="{FF2B5EF4-FFF2-40B4-BE49-F238E27FC236}">
                    <a16:creationId xmlns:a16="http://schemas.microsoft.com/office/drawing/2014/main" id="{DEAAF06F-764B-A04C-A4F4-4AF808C89F06}"/>
                  </a:ext>
                </a:extLst>
              </p:cNvPr>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5" name="AutoShape 60">
                <a:extLst>
                  <a:ext uri="{FF2B5EF4-FFF2-40B4-BE49-F238E27FC236}">
                    <a16:creationId xmlns:a16="http://schemas.microsoft.com/office/drawing/2014/main" id="{73A61CB6-ED08-FD4B-8F83-3336B8F8272F}"/>
                  </a:ext>
                </a:extLst>
              </p:cNvPr>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99" name="Freeform 61">
              <a:extLst>
                <a:ext uri="{FF2B5EF4-FFF2-40B4-BE49-F238E27FC236}">
                  <a16:creationId xmlns:a16="http://schemas.microsoft.com/office/drawing/2014/main" id="{1AB063BC-5497-FD41-9B58-4C27970B62E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0" name="Group 62">
              <a:extLst>
                <a:ext uri="{FF2B5EF4-FFF2-40B4-BE49-F238E27FC236}">
                  <a16:creationId xmlns:a16="http://schemas.microsoft.com/office/drawing/2014/main" id="{20634D40-DCFD-8449-B684-70B31A9B350D}"/>
                </a:ext>
              </a:extLst>
            </p:cNvPr>
            <p:cNvGrpSpPr>
              <a:grpSpLocks/>
            </p:cNvGrpSpPr>
            <p:nvPr/>
          </p:nvGrpSpPr>
          <p:grpSpPr bwMode="auto">
            <a:xfrm>
              <a:off x="4739" y="1327"/>
              <a:ext cx="582" cy="139"/>
              <a:chOff x="614" y="2568"/>
              <a:chExt cx="725" cy="139"/>
            </a:xfrm>
          </p:grpSpPr>
          <p:sp>
            <p:nvSpPr>
              <p:cNvPr id="112" name="AutoShape 63">
                <a:extLst>
                  <a:ext uri="{FF2B5EF4-FFF2-40B4-BE49-F238E27FC236}">
                    <a16:creationId xmlns:a16="http://schemas.microsoft.com/office/drawing/2014/main" id="{F58EC583-5702-1E4B-A6F2-1309BD877BAA}"/>
                  </a:ext>
                </a:extLst>
              </p:cNvPr>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3" name="AutoShape 64">
                <a:extLst>
                  <a:ext uri="{FF2B5EF4-FFF2-40B4-BE49-F238E27FC236}">
                    <a16:creationId xmlns:a16="http://schemas.microsoft.com/office/drawing/2014/main" id="{DB3DA62B-8007-4E4C-93B9-0F102F104C19}"/>
                  </a:ext>
                </a:extLst>
              </p:cNvPr>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101" name="Rectangle 65">
              <a:extLst>
                <a:ext uri="{FF2B5EF4-FFF2-40B4-BE49-F238E27FC236}">
                  <a16:creationId xmlns:a16="http://schemas.microsoft.com/office/drawing/2014/main" id="{C31A2516-63E0-E740-AE1D-B59F6C976999}"/>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02" name="Freeform 66">
              <a:extLst>
                <a:ext uri="{FF2B5EF4-FFF2-40B4-BE49-F238E27FC236}">
                  <a16:creationId xmlns:a16="http://schemas.microsoft.com/office/drawing/2014/main" id="{B8246D8C-6855-C044-A8BA-8F170062CBC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67">
              <a:extLst>
                <a:ext uri="{FF2B5EF4-FFF2-40B4-BE49-F238E27FC236}">
                  <a16:creationId xmlns:a16="http://schemas.microsoft.com/office/drawing/2014/main" id="{924E847A-F4E0-DA4B-8D4E-A56FEAA6913D}"/>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Oval 68">
              <a:extLst>
                <a:ext uri="{FF2B5EF4-FFF2-40B4-BE49-F238E27FC236}">
                  <a16:creationId xmlns:a16="http://schemas.microsoft.com/office/drawing/2014/main" id="{8CAE9087-3C8E-F24B-A512-CEB1940F02B6}"/>
                </a:ext>
              </a:extLst>
            </p:cNvPr>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05" name="Freeform 69">
              <a:extLst>
                <a:ext uri="{FF2B5EF4-FFF2-40B4-BE49-F238E27FC236}">
                  <a16:creationId xmlns:a16="http://schemas.microsoft.com/office/drawing/2014/main" id="{2AB5FE84-419E-EB41-B46F-B90EA8215F8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AutoShape 70">
              <a:extLst>
                <a:ext uri="{FF2B5EF4-FFF2-40B4-BE49-F238E27FC236}">
                  <a16:creationId xmlns:a16="http://schemas.microsoft.com/office/drawing/2014/main" id="{5044997C-6434-1F4E-951A-58848E528421}"/>
                </a:ext>
              </a:extLst>
            </p:cNvPr>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07" name="AutoShape 71">
              <a:extLst>
                <a:ext uri="{FF2B5EF4-FFF2-40B4-BE49-F238E27FC236}">
                  <a16:creationId xmlns:a16="http://schemas.microsoft.com/office/drawing/2014/main" id="{E0E22BAF-7B23-B44C-827B-153E00211A92}"/>
                </a:ext>
              </a:extLst>
            </p:cNvPr>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08" name="Oval 72">
              <a:extLst>
                <a:ext uri="{FF2B5EF4-FFF2-40B4-BE49-F238E27FC236}">
                  <a16:creationId xmlns:a16="http://schemas.microsoft.com/office/drawing/2014/main" id="{E772A220-7A72-DF4C-B4F3-72E6DDF1F7AC}"/>
                </a:ext>
              </a:extLst>
            </p:cNvPr>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09" name="Oval 73">
              <a:extLst>
                <a:ext uri="{FF2B5EF4-FFF2-40B4-BE49-F238E27FC236}">
                  <a16:creationId xmlns:a16="http://schemas.microsoft.com/office/drawing/2014/main" id="{E52F28FE-19A0-E943-AE0B-DEEA922220F8}"/>
                </a:ext>
              </a:extLst>
            </p:cNvPr>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110" name="Oval 74">
              <a:extLst>
                <a:ext uri="{FF2B5EF4-FFF2-40B4-BE49-F238E27FC236}">
                  <a16:creationId xmlns:a16="http://schemas.microsoft.com/office/drawing/2014/main" id="{679A21A4-960E-C240-991F-7A91E9D33D9E}"/>
                </a:ext>
              </a:extLst>
            </p:cNvPr>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1" name="Rectangle 75">
              <a:extLst>
                <a:ext uri="{FF2B5EF4-FFF2-40B4-BE49-F238E27FC236}">
                  <a16:creationId xmlns:a16="http://schemas.microsoft.com/office/drawing/2014/main" id="{5FE7BC29-1F3A-FC4D-B0A8-E7C985E2199F}"/>
                </a:ext>
              </a:extLst>
            </p:cNvPr>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120" name="Group 76">
            <a:extLst>
              <a:ext uri="{FF2B5EF4-FFF2-40B4-BE49-F238E27FC236}">
                <a16:creationId xmlns:a16="http://schemas.microsoft.com/office/drawing/2014/main" id="{ACB35F9B-E584-6A4C-A928-821626F2884C}"/>
              </a:ext>
            </a:extLst>
          </p:cNvPr>
          <p:cNvGrpSpPr>
            <a:grpSpLocks/>
          </p:cNvGrpSpPr>
          <p:nvPr/>
        </p:nvGrpSpPr>
        <p:grpSpPr bwMode="auto">
          <a:xfrm>
            <a:off x="7686054" y="1920396"/>
            <a:ext cx="698500" cy="709613"/>
            <a:chOff x="-44" y="1473"/>
            <a:chExt cx="981" cy="1105"/>
          </a:xfrm>
        </p:grpSpPr>
        <p:pic>
          <p:nvPicPr>
            <p:cNvPr id="121" name="Picture 77" descr="desktop_computer_stylized_medium">
              <a:extLst>
                <a:ext uri="{FF2B5EF4-FFF2-40B4-BE49-F238E27FC236}">
                  <a16:creationId xmlns:a16="http://schemas.microsoft.com/office/drawing/2014/main" id="{C2C6AD66-1148-CD4D-99F7-5C6A689E2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78">
              <a:extLst>
                <a:ext uri="{FF2B5EF4-FFF2-40B4-BE49-F238E27FC236}">
                  <a16:creationId xmlns:a16="http://schemas.microsoft.com/office/drawing/2014/main" id="{40C43405-EE8F-6348-9658-64CCF319FF43}"/>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1">
            <a:extLst>
              <a:ext uri="{FF2B5EF4-FFF2-40B4-BE49-F238E27FC236}">
                <a16:creationId xmlns:a16="http://schemas.microsoft.com/office/drawing/2014/main" id="{2D3ED81E-7823-0B47-8E02-97411E72ACFD}"/>
              </a:ext>
            </a:extLst>
          </p:cNvPr>
          <p:cNvSpPr/>
          <p:nvPr/>
        </p:nvSpPr>
        <p:spPr>
          <a:xfrm>
            <a:off x="8188984" y="4246818"/>
            <a:ext cx="1700270" cy="558188"/>
          </a:xfrm>
          <a:custGeom>
            <a:avLst/>
            <a:gdLst>
              <a:gd name="connsiteX0" fmla="*/ 0 w 1700270"/>
              <a:gd name="connsiteY0" fmla="*/ 389262 h 543498"/>
              <a:gd name="connsiteX1" fmla="*/ 1700270 w 1700270"/>
              <a:gd name="connsiteY1" fmla="*/ 0 h 543498"/>
              <a:gd name="connsiteX2" fmla="*/ 1696598 w 1700270"/>
              <a:gd name="connsiteY2" fmla="*/ 176269 h 543498"/>
              <a:gd name="connsiteX3" fmla="*/ 0 w 1700270"/>
              <a:gd name="connsiteY3" fmla="*/ 543498 h 543498"/>
              <a:gd name="connsiteX4" fmla="*/ 0 w 1700270"/>
              <a:gd name="connsiteY4" fmla="*/ 389262 h 543498"/>
              <a:gd name="connsiteX0" fmla="*/ 0 w 1700270"/>
              <a:gd name="connsiteY0" fmla="*/ 389262 h 558188"/>
              <a:gd name="connsiteX1" fmla="*/ 1700270 w 1700270"/>
              <a:gd name="connsiteY1" fmla="*/ 0 h 558188"/>
              <a:gd name="connsiteX2" fmla="*/ 1696598 w 1700270"/>
              <a:gd name="connsiteY2" fmla="*/ 176269 h 558188"/>
              <a:gd name="connsiteX3" fmla="*/ 7344 w 1700270"/>
              <a:gd name="connsiteY3" fmla="*/ 558188 h 558188"/>
              <a:gd name="connsiteX4" fmla="*/ 0 w 1700270"/>
              <a:gd name="connsiteY4" fmla="*/ 389262 h 55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270" h="558188">
                <a:moveTo>
                  <a:pt x="0" y="389262"/>
                </a:moveTo>
                <a:lnTo>
                  <a:pt x="1700270" y="0"/>
                </a:lnTo>
                <a:lnTo>
                  <a:pt x="1696598" y="176269"/>
                </a:lnTo>
                <a:lnTo>
                  <a:pt x="7344" y="558188"/>
                </a:lnTo>
                <a:lnTo>
                  <a:pt x="0" y="389262"/>
                </a:lnTo>
                <a:close/>
              </a:path>
            </a:pathLst>
          </a:custGeom>
          <a:solidFill>
            <a:srgbClr val="00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AutoShape 21">
            <a:extLst>
              <a:ext uri="{FF2B5EF4-FFF2-40B4-BE49-F238E27FC236}">
                <a16:creationId xmlns:a16="http://schemas.microsoft.com/office/drawing/2014/main" id="{B46E8531-A1AB-F94F-83A6-88018FC274AE}"/>
              </a:ext>
            </a:extLst>
          </p:cNvPr>
          <p:cNvSpPr>
            <a:spLocks/>
          </p:cNvSpPr>
          <p:nvPr/>
        </p:nvSpPr>
        <p:spPr bwMode="auto">
          <a:xfrm flipH="1" flipV="1">
            <a:off x="8069711" y="4643267"/>
            <a:ext cx="99857" cy="161739"/>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C4BF7570-9992-2546-969B-3F60B086818E}"/>
              </a:ext>
            </a:extLst>
          </p:cNvPr>
          <p:cNvSpPr txBox="1"/>
          <p:nvPr/>
        </p:nvSpPr>
        <p:spPr>
          <a:xfrm>
            <a:off x="1056514" y="5919854"/>
            <a:ext cx="92572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Non-persistent HTTP response time =  2RTT+ file transmission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lide Number Placeholder 2">
            <a:extLst>
              <a:ext uri="{FF2B5EF4-FFF2-40B4-BE49-F238E27FC236}">
                <a16:creationId xmlns:a16="http://schemas.microsoft.com/office/drawing/2014/main" id="{7E482904-1521-274F-AE73-DF7E96ACE75C}"/>
              </a:ext>
            </a:extLst>
          </p:cNvPr>
          <p:cNvSpPr>
            <a:spLocks noGrp="1"/>
          </p:cNvSpPr>
          <p:nvPr>
            <p:ph type="sldNum" sz="quarter" idx="4"/>
          </p:nvPr>
        </p:nvSpPr>
        <p:spPr>
          <a:xfrm>
            <a:off x="9219616" y="64430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Application Layer: 2-</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28747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animEffect transition="in" filter="dissolve">
                                      <p:cBhvr>
                                        <p:cTn id="7" dur="500"/>
                                        <p:tgtEl>
                                          <p:spTgt spid="6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2">
                                            <p:txEl>
                                              <p:pRg st="2" end="2"/>
                                            </p:txEl>
                                          </p:spTgt>
                                        </p:tgtEl>
                                        <p:attrNameLst>
                                          <p:attrName>style.visibility</p:attrName>
                                        </p:attrNameLst>
                                      </p:cBhvr>
                                      <p:to>
                                        <p:strVal val="visible"/>
                                      </p:to>
                                    </p:set>
                                    <p:animEffect transition="in" filter="dissolve">
                                      <p:cBhvr>
                                        <p:cTn id="10" dur="500"/>
                                        <p:tgtEl>
                                          <p:spTgt spid="6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2">
                                            <p:txEl>
                                              <p:pRg st="3" end="3"/>
                                            </p:txEl>
                                          </p:spTgt>
                                        </p:tgtEl>
                                        <p:attrNameLst>
                                          <p:attrName>style.visibility</p:attrName>
                                        </p:attrNameLst>
                                      </p:cBhvr>
                                      <p:to>
                                        <p:strVal val="visible"/>
                                      </p:to>
                                    </p:set>
                                    <p:animEffect transition="in" filter="dissolve">
                                      <p:cBhvr>
                                        <p:cTn id="13" dur="500"/>
                                        <p:tgtEl>
                                          <p:spTgt spid="62">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2">
                                            <p:txEl>
                                              <p:pRg st="4" end="4"/>
                                            </p:txEl>
                                          </p:spTgt>
                                        </p:tgtEl>
                                        <p:attrNameLst>
                                          <p:attrName>style.visibility</p:attrName>
                                        </p:attrNameLst>
                                      </p:cBhvr>
                                      <p:to>
                                        <p:strVal val="visible"/>
                                      </p:to>
                                    </p:set>
                                    <p:animEffect transition="in" filter="dissolve">
                                      <p:cBhvr>
                                        <p:cTn id="16" dur="500"/>
                                        <p:tgtEl>
                                          <p:spTgt spid="6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b610e-d3b5-490f-b165-988100e8232a}" enabled="1" method="Standard" siteId="{5a4ba6f9-f531-4f32-9467-398f19e69de4}" contentBits="1" removed="0"/>
</clbl:labelList>
</file>

<file path=docProps/app.xml><?xml version="1.0" encoding="utf-8"?>
<Properties xmlns="http://schemas.openxmlformats.org/officeDocument/2006/extended-properties" xmlns:vt="http://schemas.openxmlformats.org/officeDocument/2006/docPropsVTypes">
  <Template/>
  <TotalTime>18230</TotalTime>
  <Words>3052</Words>
  <Application>Microsoft Office PowerPoint</Application>
  <PresentationFormat>Widescreen</PresentationFormat>
  <Paragraphs>587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ZapfDingbats</vt:lpstr>
      <vt:lpstr>Arial</vt:lpstr>
      <vt:lpstr>Calibri</vt:lpstr>
      <vt:lpstr>Calibri Light</vt:lpstr>
      <vt:lpstr>Comic Sans MS</vt:lpstr>
      <vt:lpstr>Courier New</vt:lpstr>
      <vt:lpstr>Gill Sans MT</vt:lpstr>
      <vt:lpstr>Times New Roman</vt:lpstr>
      <vt:lpstr>Wingdings</vt:lpstr>
      <vt:lpstr>Office Theme</vt:lpstr>
      <vt:lpstr>PowerPoint Presentation</vt:lpstr>
      <vt:lpstr>Application layer: overview</vt:lpstr>
      <vt:lpstr>Web and HTTP</vt:lpstr>
      <vt:lpstr>HTTP overview</vt:lpstr>
      <vt:lpstr>HTTP overview (continued)</vt:lpstr>
      <vt:lpstr>HTTP connections: two types</vt:lpstr>
      <vt:lpstr>Non-persistent HTTP: example</vt:lpstr>
      <vt:lpstr>Non-persistent HTTP: example (cont.)</vt:lpstr>
      <vt:lpstr>Non-persistent HTTP: response time</vt:lpstr>
      <vt:lpstr>Persistent HTTP (HTTP 1.1)</vt:lpstr>
      <vt:lpstr>Trying out HTTP (client side) for yourself</vt:lpstr>
      <vt:lpstr>Maintaining user/server state: cookies</vt:lpstr>
      <vt:lpstr>Maintaining user/server state: cookies</vt:lpstr>
      <vt:lpstr>Maintaining user/server state: cookies</vt:lpstr>
      <vt:lpstr>HTTP cookies: comments</vt:lpstr>
      <vt:lpstr>PowerPoint Presentation</vt:lpstr>
      <vt:lpstr>PowerPoint Presentation</vt:lpstr>
      <vt:lpstr>PowerPoint Presentation</vt:lpstr>
      <vt:lpstr>PowerPoint Presentation</vt:lpstr>
      <vt:lpstr>Web caches</vt:lpstr>
      <vt:lpstr>Web caches (aka proxy servers)</vt:lpstr>
      <vt:lpstr>Caching example</vt:lpstr>
      <vt:lpstr>Option 1: buy a faster access link</vt:lpstr>
      <vt:lpstr>Option 2: install a web cache</vt:lpstr>
      <vt:lpstr>Calculating access link utilization, end-end delay with cache:</vt:lpstr>
      <vt:lpstr>Browser caching: Conditional GET</vt:lpstr>
      <vt:lpstr>HTTP/2</vt:lpstr>
      <vt:lpstr>HTTP/2</vt:lpstr>
      <vt:lpstr>HTTP/2: mitigating HOL blocking</vt:lpstr>
      <vt:lpstr>HTTP/2: mitigating HOL blocking</vt:lpstr>
      <vt:lpstr>HTTP/2 to HTTP/3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331</cp:revision>
  <dcterms:created xsi:type="dcterms:W3CDTF">2020-01-18T07:24:59Z</dcterms:created>
  <dcterms:modified xsi:type="dcterms:W3CDTF">2024-10-08T20:32:17Z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Theme:5</vt:lpwstr>
  </property>
  <property fmtid="{D5CDD505-2E9C-101B-9397-08002B2CF9AE}" pid="3" name="ClassificationContentMarkingHeaderText">
    <vt:lpwstr>Begränsad delning</vt:lpwstr>
  </property>
</Properties>
</file>