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960" r:id="rId2"/>
    <p:sldId id="1002" r:id="rId3"/>
    <p:sldId id="1003" r:id="rId4"/>
    <p:sldId id="1004" r:id="rId5"/>
    <p:sldId id="1005" r:id="rId6"/>
    <p:sldId id="1006" r:id="rId7"/>
    <p:sldId id="1253" r:id="rId8"/>
    <p:sldId id="1007" r:id="rId9"/>
    <p:sldId id="1254" r:id="rId10"/>
    <p:sldId id="1255" r:id="rId11"/>
    <p:sldId id="1008" r:id="rId12"/>
    <p:sldId id="1009" r:id="rId13"/>
    <p:sldId id="1010" r:id="rId14"/>
    <p:sldId id="1011" r:id="rId15"/>
    <p:sldId id="1012" r:id="rId16"/>
    <p:sldId id="1013" r:id="rId17"/>
    <p:sldId id="1014" r:id="rId18"/>
    <p:sldId id="1256" r:id="rId19"/>
    <p:sldId id="1015" r:id="rId20"/>
    <p:sldId id="1217" r:id="rId21"/>
    <p:sldId id="1017" r:id="rId22"/>
    <p:sldId id="1021" r:id="rId23"/>
    <p:sldId id="1022" r:id="rId24"/>
    <p:sldId id="1020" r:id="rId25"/>
    <p:sldId id="1206" r:id="rId26"/>
    <p:sldId id="1023" r:id="rId27"/>
    <p:sldId id="1025" r:id="rId28"/>
    <p:sldId id="1026" r:id="rId29"/>
    <p:sldId id="1027" r:id="rId30"/>
    <p:sldId id="1028" r:id="rId31"/>
    <p:sldId id="1029" r:id="rId32"/>
    <p:sldId id="1208" r:id="rId33"/>
    <p:sldId id="1209" r:id="rId34"/>
    <p:sldId id="1216" r:id="rId35"/>
    <p:sldId id="1228" r:id="rId36"/>
    <p:sldId id="1252" r:id="rId37"/>
    <p:sldId id="1030" r:id="rId38"/>
    <p:sldId id="1038" r:id="rId39"/>
    <p:sldId id="1040" r:id="rId40"/>
    <p:sldId id="1212" r:id="rId41"/>
    <p:sldId id="103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A8"/>
    <a:srgbClr val="3C6CDF"/>
    <a:srgbClr val="9CDFF9"/>
    <a:srgbClr val="B8C2C9"/>
    <a:srgbClr val="D6DCE0"/>
    <a:srgbClr val="010086"/>
    <a:srgbClr val="01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93"/>
    <p:restoredTop sz="83529" autoAdjust="0"/>
  </p:normalViewPr>
  <p:slideViewPr>
    <p:cSldViewPr snapToGrid="0" snapToObjects="1">
      <p:cViewPr varScale="1">
        <p:scale>
          <a:sx n="69" d="100"/>
          <a:sy n="69" d="100"/>
        </p:scale>
        <p:origin x="744" y="43"/>
      </p:cViewPr>
      <p:guideLst>
        <p:guide orient="horz" pos="96"/>
        <p:guide/>
      </p:guideLst>
    </p:cSldViewPr>
  </p:slideViewPr>
  <p:notesTextViewPr>
    <p:cViewPr>
      <p:scale>
        <a:sx n="1" d="1"/>
        <a:sy n="1" d="1"/>
      </p:scale>
      <p:origin x="0" y="0"/>
    </p:cViewPr>
  </p:notesTextViewPr>
  <p:sorterViewPr>
    <p:cViewPr varScale="1">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10/9/2024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eople.cs.umass.edu/~phuthipo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(8.2)Version </a:t>
            </a:r>
          </a:p>
          <a:p>
            <a:endParaRPr lang="en-US" dirty="0"/>
          </a:p>
          <a:p>
            <a:r>
              <a:rPr lang="en-US" dirty="0"/>
              <a:t>7.2 (January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Updated slide content for 2020 link technologies and applications</a:t>
            </a:r>
          </a:p>
          <a:p>
            <a:pPr marL="171450" indent="-171450">
              <a:buFont typeface="Arial" panose="020B0604020202020204" pitchFamily="34" charset="0"/>
              <a:buChar char="•"/>
            </a:pPr>
            <a:r>
              <a:rPr lang="en-US" dirty="0"/>
              <a:t>Add more animation throughout</a:t>
            </a:r>
          </a:p>
          <a:p>
            <a:pPr marL="171450" indent="-171450">
              <a:buFont typeface="Arial" panose="020B0604020202020204" pitchFamily="34" charset="0"/>
              <a:buChar char="•"/>
            </a:pPr>
            <a:r>
              <a:rPr lang="en-US" dirty="0"/>
              <a:t>New Master slide </a:t>
            </a:r>
          </a:p>
          <a:p>
            <a:pPr marL="0" indent="0">
              <a:buFont typeface="Arial" panose="020B0604020202020204" pitchFamily="34" charset="0"/>
              <a:buNone/>
            </a:pPr>
            <a:r>
              <a:rPr lang="en-US" dirty="0"/>
              <a:t>Feb. 2020 (8.0)</a:t>
            </a:r>
          </a:p>
          <a:p>
            <a:pPr marL="171450" indent="-171450">
              <a:buFont typeface="Arial" panose="020B0604020202020204" pitchFamily="34" charset="0"/>
              <a:buChar char="•"/>
            </a:pPr>
            <a:r>
              <a:rPr lang="en-US" dirty="0"/>
              <a:t>a few updates suggest by Catherine Rosenberg (thanks!)</a:t>
            </a:r>
          </a:p>
          <a:p>
            <a:pPr marL="171450" indent="-171450">
              <a:buFont typeface="Arial" panose="020B0604020202020204" pitchFamily="34" charset="0"/>
              <a:buChar char="•"/>
            </a:pPr>
            <a:r>
              <a:rPr lang="en-US" dirty="0"/>
              <a:t>titles in a lighter font</a:t>
            </a:r>
          </a:p>
          <a:p>
            <a:pPr marL="0" indent="0">
              <a:buFontTx/>
              <a:buNone/>
            </a:pPr>
            <a:r>
              <a:rPr lang="en-US" dirty="0"/>
              <a:t>Sept 2020 (8.1)</a:t>
            </a:r>
          </a:p>
          <a:p>
            <a:pPr marL="171450" indent="-171450">
              <a:buFont typeface="Arial" panose="020B0604020202020204" pitchFamily="34" charset="0"/>
              <a:buChar char="•"/>
            </a:pPr>
            <a:r>
              <a:rPr lang="en-US" dirty="0"/>
              <a:t>Added ~7 new slides, in particular: data center slide; routing versus forwarding; security line of defense; several on encapsulation and layers (this section is a lot better now).  Other relative minor changes throughout</a:t>
            </a:r>
          </a:p>
          <a:p>
            <a:pPr marL="0" indent="0">
              <a:buFont typeface="Arial" panose="020B0604020202020204" pitchFamily="34" charset="0"/>
              <a:buNone/>
            </a:pPr>
            <a:r>
              <a:rPr lang="en-US" dirty="0"/>
              <a:t>Feb. 2023 (8.2)</a:t>
            </a:r>
          </a:p>
          <a:p>
            <a:pPr marL="0" indent="0">
              <a:buFont typeface="Arial" panose="020B0604020202020204" pitchFamily="34" charset="0"/>
              <a:buNone/>
            </a:pPr>
            <a:r>
              <a:rPr lang="en-US" dirty="0"/>
              <a:t> few minor updates (mostly speeds, technology details)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32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06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4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00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91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Segue: from performance to security</a:t>
            </a:r>
          </a:p>
        </p:txBody>
      </p:sp>
      <p:sp>
        <p:nvSpPr>
          <p:cNvPr id="4" name="Slide Number Placeholder 3"/>
          <p:cNvSpPr>
            <a:spLocks noGrp="1"/>
          </p:cNvSpPr>
          <p:nvPr>
            <p:ph type="sldNum" sz="quarter" idx="5"/>
          </p:nvPr>
        </p:nvSpPr>
        <p:spPr/>
        <p:txBody>
          <a:bodyPr/>
          <a:lstStyle/>
          <a:p>
            <a:fld id="{3D91EEAC-CFEF-9647-876F-EABC6B8338D7}" type="slidenum">
              <a:rPr lang="en-US" smtClean="0"/>
              <a:t>19</a:t>
            </a:fld>
            <a:endParaRPr lang="en-US" dirty="0"/>
          </a:p>
        </p:txBody>
      </p:sp>
    </p:spTree>
    <p:extLst>
      <p:ext uri="{BB962C8B-B14F-4D97-AF65-F5344CB8AC3E}">
        <p14:creationId xmlns:p14="http://schemas.microsoft.com/office/powerpoint/2010/main" val="3552388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20</a:t>
            </a:fld>
            <a:endParaRPr lang="en-US" dirty="0"/>
          </a:p>
        </p:txBody>
      </p:sp>
    </p:spTree>
    <p:extLst>
      <p:ext uri="{BB962C8B-B14F-4D97-AF65-F5344CB8AC3E}">
        <p14:creationId xmlns:p14="http://schemas.microsoft.com/office/powerpoint/2010/main" val="1186639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025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048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47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dirty="0"/>
          </a:p>
        </p:txBody>
      </p:sp>
    </p:spTree>
    <p:extLst>
      <p:ext uri="{BB962C8B-B14F-4D97-AF65-F5344CB8AC3E}">
        <p14:creationId xmlns:p14="http://schemas.microsoft.com/office/powerpoint/2010/main" val="286805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951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802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26</a:t>
            </a:fld>
            <a:endParaRPr lang="en-US" dirty="0"/>
          </a:p>
        </p:txBody>
      </p:sp>
    </p:spTree>
    <p:extLst>
      <p:ext uri="{BB962C8B-B14F-4D97-AF65-F5344CB8AC3E}">
        <p14:creationId xmlns:p14="http://schemas.microsoft.com/office/powerpoint/2010/main" val="133163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321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749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192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842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96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540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70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707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210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a:t>
            </a:r>
            <a:r>
              <a:rPr lang="en-US" dirty="0">
                <a:hlinkClick r:id="rId3"/>
              </a:rPr>
              <a:t>Nikko Bovornkeeratiroj</a:t>
            </a:r>
            <a:r>
              <a:rPr lang="en-US" dirty="0"/>
              <a:t>,  Phuthipong &lt;phuthipong@cs.umass.edu&gt;, for the stacking dolls idea and slides</a:t>
            </a:r>
          </a:p>
        </p:txBody>
      </p:sp>
      <p:sp>
        <p:nvSpPr>
          <p:cNvPr id="4" name="Slide Number Placeholder 3"/>
          <p:cNvSpPr>
            <a:spLocks noGrp="1"/>
          </p:cNvSpPr>
          <p:nvPr>
            <p:ph type="sldNum" sz="quarter" idx="5"/>
          </p:nvPr>
        </p:nvSpPr>
        <p:spPr/>
        <p:txBody>
          <a:bodyPr/>
          <a:lstStyle/>
          <a:p>
            <a:fld id="{3D91EEAC-CFEF-9647-876F-EABC6B8338D7}" type="slidenum">
              <a:rPr lang="en-US" smtClean="0"/>
              <a:t>35</a:t>
            </a:fld>
            <a:endParaRPr lang="en-US" dirty="0"/>
          </a:p>
        </p:txBody>
      </p:sp>
    </p:spTree>
    <p:extLst>
      <p:ext uri="{BB962C8B-B14F-4D97-AF65-F5344CB8AC3E}">
        <p14:creationId xmlns:p14="http://schemas.microsoft.com/office/powerpoint/2010/main" val="594969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204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778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38</a:t>
            </a:fld>
            <a:endParaRPr lang="en-US" dirty="0"/>
          </a:p>
        </p:txBody>
      </p:sp>
    </p:spTree>
    <p:extLst>
      <p:ext uri="{BB962C8B-B14F-4D97-AF65-F5344CB8AC3E}">
        <p14:creationId xmlns:p14="http://schemas.microsoft.com/office/powerpoint/2010/main" val="1526398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39</a:t>
            </a:fld>
            <a:endParaRPr lang="en-US" dirty="0"/>
          </a:p>
        </p:txBody>
      </p:sp>
    </p:spTree>
    <p:extLst>
      <p:ext uri="{BB962C8B-B14F-4D97-AF65-F5344CB8AC3E}">
        <p14:creationId xmlns:p14="http://schemas.microsoft.com/office/powerpoint/2010/main" val="2081363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922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41</a:t>
            </a:fld>
            <a:endParaRPr lang="en-US" dirty="0"/>
          </a:p>
        </p:txBody>
      </p:sp>
    </p:spTree>
    <p:extLst>
      <p:ext uri="{BB962C8B-B14F-4D97-AF65-F5344CB8AC3E}">
        <p14:creationId xmlns:p14="http://schemas.microsoft.com/office/powerpoint/2010/main" val="174398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75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53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26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95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50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40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
        <p:nvSpPr>
          <p:cNvPr id="5" name="TextBox 4">
            <a:extLst>
              <a:ext uri="{FF2B5EF4-FFF2-40B4-BE49-F238E27FC236}">
                <a16:creationId xmlns:a16="http://schemas.microsoft.com/office/drawing/2014/main" id="{4E5283BA-6853-6568-E001-C1A0C0B98B68}"/>
              </a:ext>
            </a:extLst>
          </p:cNvPr>
          <p:cNvSpPr txBox="1"/>
          <p:nvPr userDrawn="1">
            <p:extLst>
              <p:ext uri="{1162E1C5-73C7-4A58-AE30-91384D911F3F}">
                <p184:classification xmlns:p184="http://schemas.microsoft.com/office/powerpoint/2018/4/main" val="hdr"/>
              </p:ext>
            </p:extLst>
          </p:nvPr>
        </p:nvSpPr>
        <p:spPr>
          <a:xfrm>
            <a:off x="11363325" y="63500"/>
            <a:ext cx="787400" cy="121920"/>
          </a:xfrm>
          <a:prstGeom prst="rect">
            <a:avLst/>
          </a:prstGeom>
        </p:spPr>
        <p:txBody>
          <a:bodyPr horzOverflow="overflow" lIns="0" tIns="0" rIns="0" bIns="0">
            <a:spAutoFit/>
          </a:bodyPr>
          <a:lstStyle/>
          <a:p>
            <a:pPr algn="l"/>
            <a:r>
              <a:rPr lang="en-SE" sz="800">
                <a:solidFill>
                  <a:srgbClr val="000000"/>
                </a:solidFill>
                <a:latin typeface="Calibri" panose="020F0502020204030204" pitchFamily="34" charset="0"/>
                <a:ea typeface="Calibri" panose="020F0502020204030204" pitchFamily="34" charset="0"/>
                <a:cs typeface="Calibri" panose="020F0502020204030204" pitchFamily="34" charset="0"/>
              </a:rPr>
              <a:t>Begränsad delning</a:t>
            </a:r>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gaia.cs.umass.edu/kurose_ross/interactiv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dribbble.com/shots/7182188-Babushka-Boi" TargetMode="External"/><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80C3A-FA40-BD44-901E-27B4E4B22B51}"/>
              </a:ext>
            </a:extLst>
          </p:cNvPr>
          <p:cNvSpPr>
            <a:spLocks noGrp="1"/>
          </p:cNvSpPr>
          <p:nvPr>
            <p:ph type="sldNum" sz="quarter" idx="4"/>
          </p:nvPr>
        </p:nvSpPr>
        <p:spPr/>
        <p:txBody>
          <a:bodyPr/>
          <a:lstStyle/>
          <a:p>
            <a:r>
              <a:rPr lang="en-US" dirty="0"/>
              <a:t>Introduction: 1-</a:t>
            </a:r>
            <a:fld id="{C4204591-24BD-A542-B9D5-F8D8A88D2FEE}" type="slidenum">
              <a:rPr lang="en-US" smtClean="0"/>
              <a:pPr/>
              <a:t>1</a:t>
            </a:fld>
            <a:endParaRPr lang="en-US" dirty="0"/>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44878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1</a:t>
            </a:r>
            <a:br>
              <a:rPr lang="en-US" altLang="en-US" sz="6000" b="1" dirty="0">
                <a:solidFill>
                  <a:srgbClr val="000099"/>
                </a:solidFill>
                <a:latin typeface="+mj-lt"/>
              </a:rPr>
            </a:br>
            <a:r>
              <a:rPr lang="en-US" altLang="en-US" sz="5400" b="1" dirty="0">
                <a:solidFill>
                  <a:srgbClr val="000099"/>
                </a:solidFill>
                <a:latin typeface="+mj-lt"/>
              </a:rPr>
              <a:t>Introduction</a:t>
            </a:r>
          </a:p>
        </p:txBody>
      </p:sp>
      <p:sp>
        <p:nvSpPr>
          <p:cNvPr id="9" name="Rectangle 8">
            <a:extLst>
              <a:ext uri="{FF2B5EF4-FFF2-40B4-BE49-F238E27FC236}">
                <a16:creationId xmlns:a16="http://schemas.microsoft.com/office/drawing/2014/main" id="{DF486BED-0E6D-424B-9246-93E87D8EC12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pic>
        <p:nvPicPr>
          <p:cNvPr id="10" name="Picture 9" descr="A picture containing outdoor, water, bridge, building&#10;&#10;Description automatically generated">
            <a:extLst>
              <a:ext uri="{FF2B5EF4-FFF2-40B4-BE49-F238E27FC236}">
                <a16:creationId xmlns:a16="http://schemas.microsoft.com/office/drawing/2014/main" id="{8FF33017-B1D4-1D43-9BC0-3EC96B262BA1}"/>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2" name="Text Box 7">
            <a:extLst>
              <a:ext uri="{FF2B5EF4-FFF2-40B4-BE49-F238E27FC236}">
                <a16:creationId xmlns:a16="http://schemas.microsoft.com/office/drawing/2014/main" id="{0AD0DE2B-4475-9E36-5304-A388B832791B}"/>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BD09-C0C9-FA47-6595-40FAF512FBAF}"/>
              </a:ext>
            </a:extLst>
          </p:cNvPr>
          <p:cNvSpPr>
            <a:spLocks noGrp="1"/>
          </p:cNvSpPr>
          <p:nvPr>
            <p:ph type="title"/>
          </p:nvPr>
        </p:nvSpPr>
        <p:spPr/>
        <p:txBody>
          <a:bodyPr/>
          <a:lstStyle/>
          <a:p>
            <a:r>
              <a:rPr lang="en-GB" dirty="0"/>
              <a:t>Quiz</a:t>
            </a:r>
            <a:endParaRPr lang="en-SE" dirty="0"/>
          </a:p>
        </p:txBody>
      </p:sp>
      <p:sp>
        <p:nvSpPr>
          <p:cNvPr id="3" name="Content Placeholder 2">
            <a:extLst>
              <a:ext uri="{FF2B5EF4-FFF2-40B4-BE49-F238E27FC236}">
                <a16:creationId xmlns:a16="http://schemas.microsoft.com/office/drawing/2014/main" id="{0E0CE728-6BC8-BF82-B34C-926095A15EBA}"/>
              </a:ext>
            </a:extLst>
          </p:cNvPr>
          <p:cNvSpPr>
            <a:spLocks noGrp="1"/>
          </p:cNvSpPr>
          <p:nvPr>
            <p:ph sz="half" idx="1"/>
          </p:nvPr>
        </p:nvSpPr>
        <p:spPr>
          <a:xfrm>
            <a:off x="838200" y="1825625"/>
            <a:ext cx="5181600" cy="4787048"/>
          </a:xfrm>
        </p:spPr>
        <p:txBody>
          <a:bodyPr>
            <a:normAutofit fontScale="70000" lnSpcReduction="20000"/>
          </a:bodyPr>
          <a:lstStyle/>
          <a:p>
            <a:r>
              <a:rPr lang="en-GB" dirty="0"/>
              <a:t>Performance:  Packet Transmission Delay. Consider the network shown below, with a sending server on the left, sending packets to two different client receivers  on the right.  The sender is sending packets to the receivers over separate TCP connections. The links have transmission rates of R1 = 1 </a:t>
            </a:r>
            <a:r>
              <a:rPr lang="en-US" altLang="zh-CN" dirty="0"/>
              <a:t>Mbps</a:t>
            </a:r>
            <a:r>
              <a:rPr lang="en-GB" dirty="0"/>
              <a:t>.  Assume that R2 = R3 = 1 Mbps. Assume that the  propagation delay is 2 msec per link. Suppose each packet is 1000 bits in size.</a:t>
            </a:r>
          </a:p>
          <a:p>
            <a:r>
              <a:rPr lang="en-GB" dirty="0"/>
              <a:t>What is the end-to-end delay of a packet from when it first begins transmission at the sender, until it is received in full by one of the two clients at the right (the answer is the same for both clients)?  Assume store-and-forward packet transmission.  You can assume the queueing delay and processing delay are both zero.</a:t>
            </a:r>
            <a:endParaRPr lang="en-SE" dirty="0"/>
          </a:p>
        </p:txBody>
      </p:sp>
      <p:sp>
        <p:nvSpPr>
          <p:cNvPr id="4" name="Content Placeholder 3">
            <a:extLst>
              <a:ext uri="{FF2B5EF4-FFF2-40B4-BE49-F238E27FC236}">
                <a16:creationId xmlns:a16="http://schemas.microsoft.com/office/drawing/2014/main" id="{84FBC967-BF8B-6275-8AFF-DFEFFF1B4192}"/>
              </a:ext>
            </a:extLst>
          </p:cNvPr>
          <p:cNvSpPr>
            <a:spLocks noGrp="1"/>
          </p:cNvSpPr>
          <p:nvPr>
            <p:ph sz="half" idx="2"/>
          </p:nvPr>
        </p:nvSpPr>
        <p:spPr>
          <a:xfrm>
            <a:off x="6172200" y="2172830"/>
            <a:ext cx="5181600" cy="4004132"/>
          </a:xfrm>
        </p:spPr>
        <p:txBody>
          <a:bodyPr>
            <a:normAutofit fontScale="70000" lnSpcReduction="20000"/>
          </a:bodyPr>
          <a:lstStyle/>
          <a:p>
            <a:r>
              <a:rPr lang="en-GB" dirty="0"/>
              <a:t>ANS: at each link, transmission delay is 1000 bits/1Mbps=1 </a:t>
            </a:r>
            <a:r>
              <a:rPr lang="en-GB" dirty="0" err="1"/>
              <a:t>ms</a:t>
            </a:r>
            <a:r>
              <a:rPr lang="en-GB" dirty="0"/>
              <a:t>, propagation delay is 2 </a:t>
            </a:r>
            <a:r>
              <a:rPr lang="en-GB" dirty="0" err="1"/>
              <a:t>ms</a:t>
            </a:r>
            <a:r>
              <a:rPr lang="en-GB" dirty="0"/>
              <a:t>, so delay is 1+2=3 </a:t>
            </a:r>
            <a:r>
              <a:rPr lang="en-GB" dirty="0" err="1"/>
              <a:t>ms</a:t>
            </a:r>
            <a:r>
              <a:rPr lang="en-GB" dirty="0"/>
              <a:t>. </a:t>
            </a:r>
          </a:p>
          <a:p>
            <a:r>
              <a:rPr lang="en-GB" dirty="0"/>
              <a:t>To traverse all two links, total delay is 3+3=6 </a:t>
            </a:r>
            <a:r>
              <a:rPr lang="en-GB" dirty="0" err="1"/>
              <a:t>ms</a:t>
            </a:r>
            <a:r>
              <a:rPr lang="en-GB" dirty="0"/>
              <a:t>.</a:t>
            </a:r>
            <a:endParaRPr lang="en-SE" dirty="0"/>
          </a:p>
          <a:p>
            <a:r>
              <a:rPr lang="en-US" dirty="0"/>
              <a:t>The 2</a:t>
            </a:r>
            <a:r>
              <a:rPr lang="en-US" baseline="30000" dirty="0"/>
              <a:t>nd</a:t>
            </a:r>
            <a:r>
              <a:rPr lang="en-US" dirty="0"/>
              <a:t> stage, packet transmission in parallel.</a:t>
            </a:r>
            <a:endParaRPr lang="en-SE" dirty="0"/>
          </a:p>
        </p:txBody>
      </p:sp>
      <p:sp>
        <p:nvSpPr>
          <p:cNvPr id="5" name="Slide Number Placeholder 4">
            <a:extLst>
              <a:ext uri="{FF2B5EF4-FFF2-40B4-BE49-F238E27FC236}">
                <a16:creationId xmlns:a16="http://schemas.microsoft.com/office/drawing/2014/main" id="{5570086D-CB9B-2F90-40AF-EC444F06F5BE}"/>
              </a:ext>
            </a:extLst>
          </p:cNvPr>
          <p:cNvSpPr>
            <a:spLocks noGrp="1"/>
          </p:cNvSpPr>
          <p:nvPr>
            <p:ph type="sldNum" sz="quarter" idx="4"/>
          </p:nvPr>
        </p:nvSpPr>
        <p:spPr/>
        <p:txBody>
          <a:bodyPr/>
          <a:lstStyle/>
          <a:p>
            <a:r>
              <a:rPr lang="en-US"/>
              <a:t>Introduction: 1-</a:t>
            </a:r>
            <a:fld id="{C4204591-24BD-A542-B9D5-F8D8A88D2FEE}" type="slidenum">
              <a:rPr lang="en-US" smtClean="0"/>
              <a:pPr/>
              <a:t>10</a:t>
            </a:fld>
            <a:endParaRPr lang="en-US" dirty="0"/>
          </a:p>
        </p:txBody>
      </p:sp>
      <p:pic>
        <p:nvPicPr>
          <p:cNvPr id="3076" name="Picture 4">
            <a:extLst>
              <a:ext uri="{FF2B5EF4-FFF2-40B4-BE49-F238E27FC236}">
                <a16:creationId xmlns:a16="http://schemas.microsoft.com/office/drawing/2014/main" id="{0D4EC03A-D142-D370-94B9-6DF07F91F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881" y="4572907"/>
            <a:ext cx="4948793" cy="2172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70417F-CFC0-E2AF-85E9-D2DD3FDC1B1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837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dirty="0">
                <a:ea typeface="ＭＳ Ｐゴシック" panose="020B0600070205080204" pitchFamily="34" charset="-128"/>
              </a:rPr>
              <a:t>Packet q</a:t>
            </a:r>
            <a:r>
              <a:rPr lang="en-US" sz="4400" dirty="0">
                <a:ea typeface="ＭＳ Ｐゴシック" panose="020B0600070205080204" pitchFamily="34" charset="-128"/>
              </a:rPr>
              <a:t>ueueing delay (revisited)</a:t>
            </a:r>
            <a:endParaRPr lang="en-US" sz="4400" dirty="0"/>
          </a:p>
        </p:txBody>
      </p:sp>
      <p:sp>
        <p:nvSpPr>
          <p:cNvPr id="34" name="Rectangle 3">
            <a:extLst>
              <a:ext uri="{FF2B5EF4-FFF2-40B4-BE49-F238E27FC236}">
                <a16:creationId xmlns:a16="http://schemas.microsoft.com/office/drawing/2014/main" id="{98FB6AB4-1235-1542-AA41-4826D9F4BEA2}"/>
              </a:ext>
            </a:extLst>
          </p:cNvPr>
          <p:cNvSpPr txBox="1">
            <a:spLocks noChangeArrowheads="1"/>
          </p:cNvSpPr>
          <p:nvPr/>
        </p:nvSpPr>
        <p:spPr>
          <a:xfrm>
            <a:off x="919843" y="1385661"/>
            <a:ext cx="5655128" cy="1781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average packet arrival rate</a:t>
            </a:r>
          </a:p>
          <a:p>
            <a:pPr marL="230188" marR="0" lvl="0" indent="-2301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packet length (bits)</a:t>
            </a:r>
          </a:p>
          <a:p>
            <a:pPr marL="231775" marR="0" lvl="0" indent="-2317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link bandwidth (bit transmission rate)</a:t>
            </a:r>
          </a:p>
        </p:txBody>
      </p:sp>
      <p:sp>
        <p:nvSpPr>
          <p:cNvPr id="36" name="Rectangle 62">
            <a:extLst>
              <a:ext uri="{FF2B5EF4-FFF2-40B4-BE49-F238E27FC236}">
                <a16:creationId xmlns:a16="http://schemas.microsoft.com/office/drawing/2014/main" id="{A8C042B3-2BC8-9D42-8821-9A5ACDA9F178}"/>
              </a:ext>
            </a:extLst>
          </p:cNvPr>
          <p:cNvSpPr>
            <a:spLocks noChangeArrowheads="1"/>
          </p:cNvSpPr>
          <p:nvPr/>
        </p:nvSpPr>
        <p:spPr bwMode="auto">
          <a:xfrm>
            <a:off x="932543" y="4263423"/>
            <a:ext cx="5975117"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31775" indent="-2317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31775" marR="0" lvl="0" indent="-231775" algn="l" defTabSz="914400" rtl="0" eaLnBrk="1" fontAlgn="auto" latinLnBrk="0" hangingPunct="1">
              <a:lnSpc>
                <a:spcPct val="100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0: avg. queueing delay small</a:t>
            </a:r>
          </a:p>
          <a:p>
            <a:pPr marL="231775" marR="0" lvl="0" indent="-231775" algn="l" defTabSz="914400" rtl="0" eaLnBrk="1" fontAlgn="auto" latinLnBrk="0" hangingPunct="1">
              <a:lnSpc>
                <a:spcPct val="100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-&gt; 1: avg. queueing delay large</a:t>
            </a:r>
          </a:p>
          <a:p>
            <a:pPr marL="231775" marR="0" lvl="0" indent="-23177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&gt; 1: more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work” arriving  is more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than can be serviced -  average delay infinite!</a:t>
            </a:r>
          </a:p>
        </p:txBody>
      </p:sp>
      <p:grpSp>
        <p:nvGrpSpPr>
          <p:cNvPr id="3" name="Group 2">
            <a:extLst>
              <a:ext uri="{FF2B5EF4-FFF2-40B4-BE49-F238E27FC236}">
                <a16:creationId xmlns:a16="http://schemas.microsoft.com/office/drawing/2014/main" id="{A4960A8A-B0F3-FD4C-B50A-E891A58C0AC4}"/>
              </a:ext>
            </a:extLst>
          </p:cNvPr>
          <p:cNvGrpSpPr/>
          <p:nvPr/>
        </p:nvGrpSpPr>
        <p:grpSpPr>
          <a:xfrm>
            <a:off x="8407167" y="4367394"/>
            <a:ext cx="2782888" cy="2261260"/>
            <a:chOff x="8407167" y="4367394"/>
            <a:chExt cx="2782888" cy="2261260"/>
          </a:xfrm>
        </p:grpSpPr>
        <p:pic>
          <p:nvPicPr>
            <p:cNvPr id="38" name="Picture 13">
              <a:extLst>
                <a:ext uri="{FF2B5EF4-FFF2-40B4-BE49-F238E27FC236}">
                  <a16:creationId xmlns:a16="http://schemas.microsoft.com/office/drawing/2014/main" id="{B1A5FAD0-089C-3344-A046-DF1A7F274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3830" y="5047839"/>
              <a:ext cx="15462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4">
              <a:extLst>
                <a:ext uri="{FF2B5EF4-FFF2-40B4-BE49-F238E27FC236}">
                  <a16:creationId xmlns:a16="http://schemas.microsoft.com/office/drawing/2014/main" id="{15A78139-2E6F-1241-B632-699E1D391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167" y="4471879"/>
              <a:ext cx="148113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15">
              <a:extLst>
                <a:ext uri="{FF2B5EF4-FFF2-40B4-BE49-F238E27FC236}">
                  <a16:creationId xmlns:a16="http://schemas.microsoft.com/office/drawing/2014/main" id="{2773BEED-18F1-E045-9842-B0961DCCE75A}"/>
                </a:ext>
              </a:extLst>
            </p:cNvPr>
            <p:cNvSpPr txBox="1">
              <a:spLocks noChangeArrowheads="1"/>
            </p:cNvSpPr>
            <p:nvPr/>
          </p:nvSpPr>
          <p:spPr bwMode="auto">
            <a:xfrm>
              <a:off x="9849087" y="4367394"/>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0</a:t>
              </a:r>
            </a:p>
          </p:txBody>
        </p:sp>
        <p:sp>
          <p:nvSpPr>
            <p:cNvPr id="41" name="Text Box 16">
              <a:extLst>
                <a:ext uri="{FF2B5EF4-FFF2-40B4-BE49-F238E27FC236}">
                  <a16:creationId xmlns:a16="http://schemas.microsoft.com/office/drawing/2014/main" id="{1431E193-344C-D942-A74A-5CEEDF81F37D}"/>
                </a:ext>
              </a:extLst>
            </p:cNvPr>
            <p:cNvSpPr txBox="1">
              <a:spLocks noChangeArrowheads="1"/>
            </p:cNvSpPr>
            <p:nvPr/>
          </p:nvSpPr>
          <p:spPr bwMode="auto">
            <a:xfrm>
              <a:off x="9643830" y="6259322"/>
              <a:ext cx="10246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 -&gt; 1</a:t>
              </a:r>
            </a:p>
          </p:txBody>
        </p:sp>
      </p:grpSp>
      <p:grpSp>
        <p:nvGrpSpPr>
          <p:cNvPr id="8" name="Group 7">
            <a:extLst>
              <a:ext uri="{FF2B5EF4-FFF2-40B4-BE49-F238E27FC236}">
                <a16:creationId xmlns:a16="http://schemas.microsoft.com/office/drawing/2014/main" id="{64CBB938-955C-5845-9EF9-984B02536D24}"/>
              </a:ext>
            </a:extLst>
          </p:cNvPr>
          <p:cNvGrpSpPr/>
          <p:nvPr/>
        </p:nvGrpSpPr>
        <p:grpSpPr>
          <a:xfrm>
            <a:off x="8001634" y="1103085"/>
            <a:ext cx="3246937" cy="2992869"/>
            <a:chOff x="7232377" y="708301"/>
            <a:chExt cx="3769920" cy="3402168"/>
          </a:xfrm>
        </p:grpSpPr>
        <p:sp>
          <p:nvSpPr>
            <p:cNvPr id="43" name="Rectangle 61">
              <a:extLst>
                <a:ext uri="{FF2B5EF4-FFF2-40B4-BE49-F238E27FC236}">
                  <a16:creationId xmlns:a16="http://schemas.microsoft.com/office/drawing/2014/main" id="{73B85C70-6AD3-A74E-B899-2CAB2E6D8DEB}"/>
                </a:ext>
              </a:extLst>
            </p:cNvPr>
            <p:cNvSpPr>
              <a:spLocks noChangeArrowheads="1"/>
            </p:cNvSpPr>
            <p:nvPr/>
          </p:nvSpPr>
          <p:spPr bwMode="auto">
            <a:xfrm>
              <a:off x="7381311" y="3605438"/>
              <a:ext cx="291102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5000"/>
                </a:lnSpc>
                <a:spcBef>
                  <a:spcPts val="0"/>
                </a:spcBef>
                <a:spcAft>
                  <a:spcPts val="0"/>
                </a:spcAft>
                <a:buClr>
                  <a:srgbClr val="ED7D31"/>
                </a:buClr>
                <a:buSzPct val="85000"/>
                <a:buFont typeface="Wingdings" pitchFamily="2" charset="2"/>
                <a:buNone/>
                <a:tabLst/>
                <a:defRPr/>
              </a:pPr>
              <a:r>
                <a:rPr kumimoji="0" lang="en-US" altLang="en-US" sz="16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traffic intensity = </a:t>
              </a:r>
              <a:r>
                <a:rPr kumimoji="0" lang="en-US" altLang="en-US" sz="16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La/R</a:t>
              </a:r>
            </a:p>
          </p:txBody>
        </p:sp>
        <p:sp>
          <p:nvSpPr>
            <p:cNvPr id="44" name="Rectangle 61">
              <a:extLst>
                <a:ext uri="{FF2B5EF4-FFF2-40B4-BE49-F238E27FC236}">
                  <a16:creationId xmlns:a16="http://schemas.microsoft.com/office/drawing/2014/main" id="{D565FA6F-EE7F-1947-B171-B184CC646846}"/>
                </a:ext>
              </a:extLst>
            </p:cNvPr>
            <p:cNvSpPr>
              <a:spLocks noChangeArrowheads="1"/>
            </p:cNvSpPr>
            <p:nvPr/>
          </p:nvSpPr>
          <p:spPr bwMode="auto">
            <a:xfrm rot="-5400000">
              <a:off x="6114777" y="2075824"/>
              <a:ext cx="2740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5000"/>
                </a:lnSpc>
                <a:spcBef>
                  <a:spcPts val="0"/>
                </a:spcBef>
                <a:spcAft>
                  <a:spcPts val="0"/>
                </a:spcAft>
                <a:buClr>
                  <a:srgbClr val="ED7D31"/>
                </a:buClr>
                <a:buSzPct val="85000"/>
                <a:buFont typeface="Wingdings" pitchFamily="2" charset="2"/>
                <a:buNone/>
                <a:tabLst/>
                <a:defRPr/>
              </a:pPr>
              <a:r>
                <a:rPr kumimoji="0" lang="en-US" altLang="en-US" sz="16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average  queueing delay</a:t>
              </a:r>
            </a:p>
          </p:txBody>
        </p:sp>
        <p:cxnSp>
          <p:nvCxnSpPr>
            <p:cNvPr id="4" name="Straight Connector 3">
              <a:extLst>
                <a:ext uri="{FF2B5EF4-FFF2-40B4-BE49-F238E27FC236}">
                  <a16:creationId xmlns:a16="http://schemas.microsoft.com/office/drawing/2014/main" id="{A0ADD9BD-AAA5-0A4C-A989-80C8555AF5C9}"/>
                </a:ext>
              </a:extLst>
            </p:cNvPr>
            <p:cNvCxnSpPr/>
            <p:nvPr/>
          </p:nvCxnSpPr>
          <p:spPr>
            <a:xfrm>
              <a:off x="7616120" y="3540100"/>
              <a:ext cx="3386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92D706D-5B93-BF40-B02A-097828633F63}"/>
                </a:ext>
              </a:extLst>
            </p:cNvPr>
            <p:cNvCxnSpPr>
              <a:cxnSpLocks/>
            </p:cNvCxnSpPr>
            <p:nvPr/>
          </p:nvCxnSpPr>
          <p:spPr>
            <a:xfrm flipV="1">
              <a:off x="7601372" y="1041103"/>
              <a:ext cx="0" cy="2505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60D82080-1EB0-1D48-9322-5FD97E7CB228}"/>
                </a:ext>
              </a:extLst>
            </p:cNvPr>
            <p:cNvSpPr/>
            <p:nvPr/>
          </p:nvSpPr>
          <p:spPr>
            <a:xfrm>
              <a:off x="7616120" y="708301"/>
              <a:ext cx="2743200" cy="2816942"/>
            </a:xfrm>
            <a:custGeom>
              <a:avLst/>
              <a:gdLst>
                <a:gd name="connsiteX0" fmla="*/ 0 w 2743200"/>
                <a:gd name="connsiteY0" fmla="*/ 2816942 h 2824866"/>
                <a:gd name="connsiteX1" fmla="*/ 663677 w 2743200"/>
                <a:gd name="connsiteY1" fmla="*/ 2802193 h 2824866"/>
                <a:gd name="connsiteX2" fmla="*/ 1976284 w 2743200"/>
                <a:gd name="connsiteY2" fmla="*/ 2625212 h 2824866"/>
                <a:gd name="connsiteX3" fmla="*/ 2551471 w 2743200"/>
                <a:gd name="connsiteY3" fmla="*/ 1946787 h 2824866"/>
                <a:gd name="connsiteX4" fmla="*/ 2743200 w 2743200"/>
                <a:gd name="connsiteY4" fmla="*/ 0 h 2824866"/>
                <a:gd name="connsiteX0" fmla="*/ 0 w 2743200"/>
                <a:gd name="connsiteY0" fmla="*/ 2816942 h 2821238"/>
                <a:gd name="connsiteX1" fmla="*/ 663677 w 2743200"/>
                <a:gd name="connsiteY1" fmla="*/ 2802193 h 2821238"/>
                <a:gd name="connsiteX2" fmla="*/ 1976284 w 2743200"/>
                <a:gd name="connsiteY2" fmla="*/ 2625212 h 2821238"/>
                <a:gd name="connsiteX3" fmla="*/ 2551471 w 2743200"/>
                <a:gd name="connsiteY3" fmla="*/ 1946787 h 2821238"/>
                <a:gd name="connsiteX4" fmla="*/ 2743200 w 2743200"/>
                <a:gd name="connsiteY4" fmla="*/ 0 h 2821238"/>
                <a:gd name="connsiteX0" fmla="*/ 0 w 2743200"/>
                <a:gd name="connsiteY0" fmla="*/ 2816942 h 2816942"/>
                <a:gd name="connsiteX1" fmla="*/ 663677 w 2743200"/>
                <a:gd name="connsiteY1" fmla="*/ 2802193 h 2816942"/>
                <a:gd name="connsiteX2" fmla="*/ 1976284 w 2743200"/>
                <a:gd name="connsiteY2" fmla="*/ 2625212 h 2816942"/>
                <a:gd name="connsiteX3" fmla="*/ 2551471 w 2743200"/>
                <a:gd name="connsiteY3" fmla="*/ 1946787 h 2816942"/>
                <a:gd name="connsiteX4" fmla="*/ 2743200 w 2743200"/>
                <a:gd name="connsiteY4" fmla="*/ 0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816942">
                  <a:moveTo>
                    <a:pt x="0" y="2816942"/>
                  </a:moveTo>
                  <a:cubicBezTo>
                    <a:pt x="363998" y="2816020"/>
                    <a:pt x="477171" y="2811923"/>
                    <a:pt x="663677" y="2802193"/>
                  </a:cubicBezTo>
                  <a:cubicBezTo>
                    <a:pt x="850183" y="2792463"/>
                    <a:pt x="1661652" y="2767780"/>
                    <a:pt x="1976284" y="2625212"/>
                  </a:cubicBezTo>
                  <a:cubicBezTo>
                    <a:pt x="2290916" y="2482644"/>
                    <a:pt x="2423652" y="2384322"/>
                    <a:pt x="2551471" y="1946787"/>
                  </a:cubicBezTo>
                  <a:cubicBezTo>
                    <a:pt x="2679290" y="1509252"/>
                    <a:pt x="2711245" y="754626"/>
                    <a:pt x="2743200" y="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9" name="Straight Connector 48">
              <a:extLst>
                <a:ext uri="{FF2B5EF4-FFF2-40B4-BE49-F238E27FC236}">
                  <a16:creationId xmlns:a16="http://schemas.microsoft.com/office/drawing/2014/main" id="{AD56710D-BCD1-D24F-A4F9-77096E20A72E}"/>
                </a:ext>
              </a:extLst>
            </p:cNvPr>
            <p:cNvCxnSpPr>
              <a:cxnSpLocks/>
            </p:cNvCxnSpPr>
            <p:nvPr/>
          </p:nvCxnSpPr>
          <p:spPr>
            <a:xfrm flipV="1">
              <a:off x="10442559" y="1034169"/>
              <a:ext cx="0" cy="25059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Rectangle 61">
              <a:extLst>
                <a:ext uri="{FF2B5EF4-FFF2-40B4-BE49-F238E27FC236}">
                  <a16:creationId xmlns:a16="http://schemas.microsoft.com/office/drawing/2014/main" id="{0FBDF69D-B808-184B-8874-313F4C390D12}"/>
                </a:ext>
              </a:extLst>
            </p:cNvPr>
            <p:cNvSpPr>
              <a:spLocks noChangeArrowheads="1"/>
            </p:cNvSpPr>
            <p:nvPr/>
          </p:nvSpPr>
          <p:spPr bwMode="auto">
            <a:xfrm>
              <a:off x="10214306" y="3605644"/>
              <a:ext cx="509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5000"/>
                </a:lnSpc>
                <a:spcBef>
                  <a:spcPts val="0"/>
                </a:spcBef>
                <a:spcAft>
                  <a:spcPts val="0"/>
                </a:spcAft>
                <a:buClr>
                  <a:srgbClr val="ED7D31"/>
                </a:buClr>
                <a:buSzPct val="85000"/>
                <a:buFont typeface="Wingdings" pitchFamily="2" charset="2"/>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a:t>
              </a:r>
              <a:endParaRPr kumimoji="0" lang="en-US" altLang="en-US" sz="16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35" name="Group 34">
            <a:extLst>
              <a:ext uri="{FF2B5EF4-FFF2-40B4-BE49-F238E27FC236}">
                <a16:creationId xmlns:a16="http://schemas.microsoft.com/office/drawing/2014/main" id="{968DE26F-E1EB-6340-A73C-A69AEE44E1A3}"/>
              </a:ext>
            </a:extLst>
          </p:cNvPr>
          <p:cNvGrpSpPr/>
          <p:nvPr/>
        </p:nvGrpSpPr>
        <p:grpSpPr>
          <a:xfrm>
            <a:off x="1199878" y="3314700"/>
            <a:ext cx="3457968" cy="523220"/>
            <a:chOff x="1211074" y="3275230"/>
            <a:chExt cx="3457968" cy="523220"/>
          </a:xfrm>
        </p:grpSpPr>
        <p:sp>
          <p:nvSpPr>
            <p:cNvPr id="37" name="TextBox 36">
              <a:extLst>
                <a:ext uri="{FF2B5EF4-FFF2-40B4-BE49-F238E27FC236}">
                  <a16:creationId xmlns:a16="http://schemas.microsoft.com/office/drawing/2014/main" id="{DD8FA4E1-6E52-6E45-BE14-7A8BD35AF254}"/>
                </a:ext>
              </a:extLst>
            </p:cNvPr>
            <p:cNvSpPr txBox="1"/>
            <p:nvPr/>
          </p:nvSpPr>
          <p:spPr>
            <a:xfrm>
              <a:off x="2188876" y="3327958"/>
              <a:ext cx="24801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service rate of bits</a:t>
              </a:r>
            </a:p>
          </p:txBody>
        </p:sp>
        <p:sp>
          <p:nvSpPr>
            <p:cNvPr id="31" name="TextBox 30">
              <a:extLst>
                <a:ext uri="{FF2B5EF4-FFF2-40B4-BE49-F238E27FC236}">
                  <a16:creationId xmlns:a16="http://schemas.microsoft.com/office/drawing/2014/main" id="{C01B4976-C8AE-174D-9311-91F8A265BA23}"/>
                </a:ext>
              </a:extLst>
            </p:cNvPr>
            <p:cNvSpPr txBox="1"/>
            <p:nvPr/>
          </p:nvSpPr>
          <p:spPr>
            <a:xfrm>
              <a:off x="1211074" y="3275230"/>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grpSp>
        <p:nvGrpSpPr>
          <p:cNvPr id="28" name="Group 27">
            <a:extLst>
              <a:ext uri="{FF2B5EF4-FFF2-40B4-BE49-F238E27FC236}">
                <a16:creationId xmlns:a16="http://schemas.microsoft.com/office/drawing/2014/main" id="{F721EE9D-CD4D-004A-84CA-31C281B024A8}"/>
              </a:ext>
            </a:extLst>
          </p:cNvPr>
          <p:cNvGrpSpPr/>
          <p:nvPr/>
        </p:nvGrpSpPr>
        <p:grpSpPr>
          <a:xfrm>
            <a:off x="1066278" y="2847705"/>
            <a:ext cx="3490678" cy="523220"/>
            <a:chOff x="1066278" y="2873829"/>
            <a:chExt cx="3490678" cy="523220"/>
          </a:xfrm>
        </p:grpSpPr>
        <p:sp>
          <p:nvSpPr>
            <p:cNvPr id="30" name="TextBox 29">
              <a:extLst>
                <a:ext uri="{FF2B5EF4-FFF2-40B4-BE49-F238E27FC236}">
                  <a16:creationId xmlns:a16="http://schemas.microsoft.com/office/drawing/2014/main" id="{2F034B6D-9F3F-EF42-917A-B59F6EAB30BB}"/>
                </a:ext>
              </a:extLst>
            </p:cNvPr>
            <p:cNvSpPr txBox="1"/>
            <p:nvPr/>
          </p:nvSpPr>
          <p:spPr>
            <a:xfrm>
              <a:off x="2169123" y="2910251"/>
              <a:ext cx="23878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arrival rate of bits</a:t>
              </a:r>
            </a:p>
          </p:txBody>
        </p:sp>
        <p:grpSp>
          <p:nvGrpSpPr>
            <p:cNvPr id="27" name="Group 26">
              <a:extLst>
                <a:ext uri="{FF2B5EF4-FFF2-40B4-BE49-F238E27FC236}">
                  <a16:creationId xmlns:a16="http://schemas.microsoft.com/office/drawing/2014/main" id="{7C0CBFD6-32CD-E94E-9190-978FFA7B0691}"/>
                </a:ext>
              </a:extLst>
            </p:cNvPr>
            <p:cNvGrpSpPr/>
            <p:nvPr/>
          </p:nvGrpSpPr>
          <p:grpSpPr>
            <a:xfrm>
              <a:off x="1066278" y="2873829"/>
              <a:ext cx="681588" cy="523220"/>
              <a:chOff x="1066278" y="2873829"/>
              <a:chExt cx="681588" cy="523220"/>
            </a:xfrm>
          </p:grpSpPr>
          <p:sp>
            <p:nvSpPr>
              <p:cNvPr id="9" name="TextBox 8">
                <a:extLst>
                  <a:ext uri="{FF2B5EF4-FFF2-40B4-BE49-F238E27FC236}">
                    <a16:creationId xmlns:a16="http://schemas.microsoft.com/office/drawing/2014/main" id="{F9845216-48CA-8A4D-BC7A-8DFDC99E6171}"/>
                  </a:ext>
                </a:extLst>
              </p:cNvPr>
              <p:cNvSpPr txBox="1"/>
              <p:nvPr/>
            </p:nvSpPr>
            <p:spPr>
              <a:xfrm>
                <a:off x="1066278" y="2873829"/>
                <a:ext cx="33534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L</a:t>
                </a:r>
              </a:p>
            </p:txBody>
          </p:sp>
          <p:sp>
            <p:nvSpPr>
              <p:cNvPr id="23" name="TextBox 22">
                <a:extLst>
                  <a:ext uri="{FF2B5EF4-FFF2-40B4-BE49-F238E27FC236}">
                    <a16:creationId xmlns:a16="http://schemas.microsoft.com/office/drawing/2014/main" id="{1A53F0E9-8E80-A943-9832-323BDA97F5BF}"/>
                  </a:ext>
                </a:extLst>
              </p:cNvPr>
              <p:cNvSpPr txBox="1"/>
              <p:nvPr/>
            </p:nvSpPr>
            <p:spPr>
              <a:xfrm>
                <a:off x="1378854" y="2873829"/>
                <a:ext cx="3690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5" name="TextBox 14">
                <a:extLst>
                  <a:ext uri="{FF2B5EF4-FFF2-40B4-BE49-F238E27FC236}">
                    <a16:creationId xmlns:a16="http://schemas.microsoft.com/office/drawing/2014/main" id="{E33B9835-FBCA-2945-B2FE-6A65F179414A}"/>
                  </a:ext>
                </a:extLst>
              </p:cNvPr>
              <p:cNvSpPr txBox="1"/>
              <p:nvPr/>
            </p:nvSpPr>
            <p:spPr>
              <a:xfrm>
                <a:off x="1278923" y="2909664"/>
                <a:ext cx="2423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grpSp>
      <p:grpSp>
        <p:nvGrpSpPr>
          <p:cNvPr id="42" name="Group 41">
            <a:extLst>
              <a:ext uri="{FF2B5EF4-FFF2-40B4-BE49-F238E27FC236}">
                <a16:creationId xmlns:a16="http://schemas.microsoft.com/office/drawing/2014/main" id="{B8A52679-E3D0-7A40-AFD1-ED1F5DDCFEFF}"/>
              </a:ext>
            </a:extLst>
          </p:cNvPr>
          <p:cNvGrpSpPr/>
          <p:nvPr/>
        </p:nvGrpSpPr>
        <p:grpSpPr>
          <a:xfrm>
            <a:off x="1204684" y="2981937"/>
            <a:ext cx="3323775" cy="584775"/>
            <a:chOff x="1204684" y="2981937"/>
            <a:chExt cx="3323775" cy="584775"/>
          </a:xfrm>
        </p:grpSpPr>
        <p:cxnSp>
          <p:nvCxnSpPr>
            <p:cNvPr id="33" name="Straight Connector 32">
              <a:extLst>
                <a:ext uri="{FF2B5EF4-FFF2-40B4-BE49-F238E27FC236}">
                  <a16:creationId xmlns:a16="http://schemas.microsoft.com/office/drawing/2014/main" id="{54B20A77-13F3-3949-9616-C4379DD39AC0}"/>
                </a:ext>
              </a:extLst>
            </p:cNvPr>
            <p:cNvCxnSpPr>
              <a:cxnSpLocks/>
            </p:cNvCxnSpPr>
            <p:nvPr/>
          </p:nvCxnSpPr>
          <p:spPr>
            <a:xfrm>
              <a:off x="2300167" y="3338737"/>
              <a:ext cx="22282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D9D88F-A0EC-DA4A-90D7-298338304867}"/>
                </a:ext>
              </a:extLst>
            </p:cNvPr>
            <p:cNvCxnSpPr>
              <a:cxnSpLocks/>
            </p:cNvCxnSpPr>
            <p:nvPr/>
          </p:nvCxnSpPr>
          <p:spPr>
            <a:xfrm>
              <a:off x="1204684" y="3342018"/>
              <a:ext cx="3483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5C3780-9436-0E4E-AA3C-69E9505009EA}"/>
                </a:ext>
              </a:extLst>
            </p:cNvPr>
            <p:cNvSpPr txBox="1"/>
            <p:nvPr/>
          </p:nvSpPr>
          <p:spPr>
            <a:xfrm>
              <a:off x="1687802" y="2981937"/>
              <a:ext cx="6386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5" name="TextBox 24">
            <a:extLst>
              <a:ext uri="{FF2B5EF4-FFF2-40B4-BE49-F238E27FC236}">
                <a16:creationId xmlns:a16="http://schemas.microsoft.com/office/drawing/2014/main" id="{9214578D-0F9A-7D4F-B8DE-DB101BD0AEFD}"/>
              </a:ext>
            </a:extLst>
          </p:cNvPr>
          <p:cNvSpPr txBox="1"/>
          <p:nvPr/>
        </p:nvSpPr>
        <p:spPr>
          <a:xfrm>
            <a:off x="5025350" y="2902857"/>
            <a:ext cx="1582613"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A3"/>
                </a:solidFill>
                <a:effectLst/>
                <a:uLnTx/>
                <a:uFillTx/>
                <a:latin typeface="Calibri" panose="020F0502020204030204"/>
                <a:ea typeface="+mn-ea"/>
                <a:cs typeface="+mn-cs"/>
              </a:rPr>
              <a:t>“traffic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A3"/>
                </a:solidFill>
                <a:effectLst/>
                <a:uLnTx/>
                <a:uFillTx/>
                <a:latin typeface="Calibri" panose="020F0502020204030204"/>
                <a:ea typeface="+mn-ea"/>
                <a:cs typeface="+mn-cs"/>
              </a:rPr>
              <a:t>intensity”</a:t>
            </a:r>
          </a:p>
        </p:txBody>
      </p:sp>
      <p:sp>
        <p:nvSpPr>
          <p:cNvPr id="32" name="Slide Number Placeholder 5">
            <a:extLst>
              <a:ext uri="{FF2B5EF4-FFF2-40B4-BE49-F238E27FC236}">
                <a16:creationId xmlns:a16="http://schemas.microsoft.com/office/drawing/2014/main" id="{0FDC591A-D31D-2A45-AA1E-B568041AA95C}"/>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11</a:t>
            </a:fld>
            <a:endParaRPr lang="en-US" dirty="0"/>
          </a:p>
        </p:txBody>
      </p:sp>
    </p:spTree>
    <p:extLst>
      <p:ext uri="{BB962C8B-B14F-4D97-AF65-F5344CB8AC3E}">
        <p14:creationId xmlns:p14="http://schemas.microsoft.com/office/powerpoint/2010/main" val="30817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8">
            <a:extLst>
              <a:ext uri="{FF2B5EF4-FFF2-40B4-BE49-F238E27FC236}">
                <a16:creationId xmlns:a16="http://schemas.microsoft.com/office/drawing/2014/main" id="{54E266FC-2C53-E845-810D-72800D812F60}"/>
              </a:ext>
            </a:extLst>
          </p:cNvPr>
          <p:cNvSpPr>
            <a:spLocks noChangeShapeType="1"/>
          </p:cNvSpPr>
          <p:nvPr/>
        </p:nvSpPr>
        <p:spPr bwMode="auto">
          <a:xfrm>
            <a:off x="2831406" y="5366286"/>
            <a:ext cx="469144" cy="3154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Line 105">
            <a:extLst>
              <a:ext uri="{FF2B5EF4-FFF2-40B4-BE49-F238E27FC236}">
                <a16:creationId xmlns:a16="http://schemas.microsoft.com/office/drawing/2014/main" id="{BF1773B1-5019-2B4A-BE6A-B8195D8981B9}"/>
              </a:ext>
            </a:extLst>
          </p:cNvPr>
          <p:cNvSpPr>
            <a:spLocks noChangeShapeType="1"/>
          </p:cNvSpPr>
          <p:nvPr/>
        </p:nvSpPr>
        <p:spPr bwMode="auto">
          <a:xfrm flipV="1">
            <a:off x="3691311" y="5467468"/>
            <a:ext cx="639909" cy="20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1" name="Group 180">
            <a:extLst>
              <a:ext uri="{FF2B5EF4-FFF2-40B4-BE49-F238E27FC236}">
                <a16:creationId xmlns:a16="http://schemas.microsoft.com/office/drawing/2014/main" id="{349EA779-C782-D646-A376-27962D2DE8E5}"/>
              </a:ext>
            </a:extLst>
          </p:cNvPr>
          <p:cNvGrpSpPr/>
          <p:nvPr/>
        </p:nvGrpSpPr>
        <p:grpSpPr>
          <a:xfrm>
            <a:off x="3109054" y="5514269"/>
            <a:ext cx="860625" cy="398511"/>
            <a:chOff x="7493876" y="2774731"/>
            <a:chExt cx="1481958" cy="894622"/>
          </a:xfrm>
        </p:grpSpPr>
        <p:sp>
          <p:nvSpPr>
            <p:cNvPr id="182" name="Freeform 181">
              <a:extLst>
                <a:ext uri="{FF2B5EF4-FFF2-40B4-BE49-F238E27FC236}">
                  <a16:creationId xmlns:a16="http://schemas.microsoft.com/office/drawing/2014/main" id="{051DA911-6679-5545-AC55-97B68D0A590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3" name="Oval 182">
              <a:extLst>
                <a:ext uri="{FF2B5EF4-FFF2-40B4-BE49-F238E27FC236}">
                  <a16:creationId xmlns:a16="http://schemas.microsoft.com/office/drawing/2014/main" id="{1B387723-AD5A-6B40-86DC-4E06378B6C3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4" name="Group 183">
              <a:extLst>
                <a:ext uri="{FF2B5EF4-FFF2-40B4-BE49-F238E27FC236}">
                  <a16:creationId xmlns:a16="http://schemas.microsoft.com/office/drawing/2014/main" id="{EAEAA504-561F-934C-865A-D764D9D4B585}"/>
                </a:ext>
              </a:extLst>
            </p:cNvPr>
            <p:cNvGrpSpPr/>
            <p:nvPr/>
          </p:nvGrpSpPr>
          <p:grpSpPr>
            <a:xfrm>
              <a:off x="7713663" y="2848339"/>
              <a:ext cx="1042107" cy="425543"/>
              <a:chOff x="7786941" y="2884917"/>
              <a:chExt cx="897649" cy="353919"/>
            </a:xfrm>
          </p:grpSpPr>
          <p:sp>
            <p:nvSpPr>
              <p:cNvPr id="185" name="Freeform 184">
                <a:extLst>
                  <a:ext uri="{FF2B5EF4-FFF2-40B4-BE49-F238E27FC236}">
                    <a16:creationId xmlns:a16="http://schemas.microsoft.com/office/drawing/2014/main" id="{B39429AE-64BE-C648-B108-3B471FFD1A3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6" name="Freeform 185">
                <a:extLst>
                  <a:ext uri="{FF2B5EF4-FFF2-40B4-BE49-F238E27FC236}">
                    <a16:creationId xmlns:a16="http://schemas.microsoft.com/office/drawing/2014/main" id="{109B151A-13E2-DE44-ACE5-AC68DBD136E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7" name="Freeform 186">
                <a:extLst>
                  <a:ext uri="{FF2B5EF4-FFF2-40B4-BE49-F238E27FC236}">
                    <a16:creationId xmlns:a16="http://schemas.microsoft.com/office/drawing/2014/main" id="{EF70FD4D-FD10-ED44-BB61-DD85162EEA3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Freeform 187">
                <a:extLst>
                  <a:ext uri="{FF2B5EF4-FFF2-40B4-BE49-F238E27FC236}">
                    <a16:creationId xmlns:a16="http://schemas.microsoft.com/office/drawing/2014/main" id="{F03C20EC-4A97-134D-9A10-FFE3DDFF03F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0" name="Line 106">
            <a:extLst>
              <a:ext uri="{FF2B5EF4-FFF2-40B4-BE49-F238E27FC236}">
                <a16:creationId xmlns:a16="http://schemas.microsoft.com/office/drawing/2014/main" id="{254FEBFF-881B-E94A-B5B4-5A077C547A5D}"/>
              </a:ext>
            </a:extLst>
          </p:cNvPr>
          <p:cNvSpPr>
            <a:spLocks noChangeShapeType="1"/>
          </p:cNvSpPr>
          <p:nvPr/>
        </p:nvSpPr>
        <p:spPr bwMode="auto">
          <a:xfrm>
            <a:off x="4626350" y="5451593"/>
            <a:ext cx="677550" cy="20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Line 108">
            <a:extLst>
              <a:ext uri="{FF2B5EF4-FFF2-40B4-BE49-F238E27FC236}">
                <a16:creationId xmlns:a16="http://schemas.microsoft.com/office/drawing/2014/main" id="{524659AB-C458-864A-B318-E8190017E7B8}"/>
              </a:ext>
            </a:extLst>
          </p:cNvPr>
          <p:cNvSpPr>
            <a:spLocks noChangeShapeType="1"/>
          </p:cNvSpPr>
          <p:nvPr/>
        </p:nvSpPr>
        <p:spPr bwMode="auto">
          <a:xfrm flipH="1">
            <a:off x="4388223" y="5062655"/>
            <a:ext cx="661222" cy="27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Line 291">
            <a:extLst>
              <a:ext uri="{FF2B5EF4-FFF2-40B4-BE49-F238E27FC236}">
                <a16:creationId xmlns:a16="http://schemas.microsoft.com/office/drawing/2014/main" id="{EB8F889A-4D2D-1B4E-8BFD-EC217EFF65EB}"/>
              </a:ext>
            </a:extLst>
          </p:cNvPr>
          <p:cNvSpPr>
            <a:spLocks noChangeShapeType="1"/>
          </p:cNvSpPr>
          <p:nvPr/>
        </p:nvSpPr>
        <p:spPr bwMode="auto">
          <a:xfrm>
            <a:off x="4356474" y="5583355"/>
            <a:ext cx="318847" cy="311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2" name="Group 171">
            <a:extLst>
              <a:ext uri="{FF2B5EF4-FFF2-40B4-BE49-F238E27FC236}">
                <a16:creationId xmlns:a16="http://schemas.microsoft.com/office/drawing/2014/main" id="{DA77B42D-EF91-9343-B8AA-7F791CA6173D}"/>
              </a:ext>
            </a:extLst>
          </p:cNvPr>
          <p:cNvGrpSpPr/>
          <p:nvPr/>
        </p:nvGrpSpPr>
        <p:grpSpPr>
          <a:xfrm>
            <a:off x="3957067" y="5203592"/>
            <a:ext cx="860625" cy="398511"/>
            <a:chOff x="7493876" y="2774731"/>
            <a:chExt cx="1481958" cy="894622"/>
          </a:xfrm>
        </p:grpSpPr>
        <p:sp>
          <p:nvSpPr>
            <p:cNvPr id="173" name="Freeform 172">
              <a:extLst>
                <a:ext uri="{FF2B5EF4-FFF2-40B4-BE49-F238E27FC236}">
                  <a16:creationId xmlns:a16="http://schemas.microsoft.com/office/drawing/2014/main" id="{717B3640-CBA8-9D4D-B10E-118D8375828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4" name="Oval 173">
              <a:extLst>
                <a:ext uri="{FF2B5EF4-FFF2-40B4-BE49-F238E27FC236}">
                  <a16:creationId xmlns:a16="http://schemas.microsoft.com/office/drawing/2014/main" id="{3DF87D0C-16B9-0242-9434-F058BACF6AF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5" name="Group 174">
              <a:extLst>
                <a:ext uri="{FF2B5EF4-FFF2-40B4-BE49-F238E27FC236}">
                  <a16:creationId xmlns:a16="http://schemas.microsoft.com/office/drawing/2014/main" id="{875F2C4B-EC99-0546-B8BC-E6ABDA1C57CF}"/>
                </a:ext>
              </a:extLst>
            </p:cNvPr>
            <p:cNvGrpSpPr/>
            <p:nvPr/>
          </p:nvGrpSpPr>
          <p:grpSpPr>
            <a:xfrm>
              <a:off x="7713663" y="2848339"/>
              <a:ext cx="1042107" cy="425543"/>
              <a:chOff x="7786941" y="2884917"/>
              <a:chExt cx="897649" cy="353919"/>
            </a:xfrm>
          </p:grpSpPr>
          <p:sp>
            <p:nvSpPr>
              <p:cNvPr id="176" name="Freeform 175">
                <a:extLst>
                  <a:ext uri="{FF2B5EF4-FFF2-40B4-BE49-F238E27FC236}">
                    <a16:creationId xmlns:a16="http://schemas.microsoft.com/office/drawing/2014/main" id="{7AB43264-5575-584F-8FE6-D1C2C13E1C3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Freeform 176">
                <a:extLst>
                  <a:ext uri="{FF2B5EF4-FFF2-40B4-BE49-F238E27FC236}">
                    <a16:creationId xmlns:a16="http://schemas.microsoft.com/office/drawing/2014/main" id="{99D8A414-A25C-5C43-9BC9-95C40A420EC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8" name="Freeform 177">
                <a:extLst>
                  <a:ext uri="{FF2B5EF4-FFF2-40B4-BE49-F238E27FC236}">
                    <a16:creationId xmlns:a16="http://schemas.microsoft.com/office/drawing/2014/main" id="{B398E537-2A8D-B343-AFFC-0C206FB72B1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9" name="Freeform 178">
                <a:extLst>
                  <a:ext uri="{FF2B5EF4-FFF2-40B4-BE49-F238E27FC236}">
                    <a16:creationId xmlns:a16="http://schemas.microsoft.com/office/drawing/2014/main" id="{8F5B5F4D-A081-8041-8446-B98FF77714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2" name="Line 113">
            <a:extLst>
              <a:ext uri="{FF2B5EF4-FFF2-40B4-BE49-F238E27FC236}">
                <a16:creationId xmlns:a16="http://schemas.microsoft.com/office/drawing/2014/main" id="{EEC03E85-460E-344B-B658-EA55A9271333}"/>
              </a:ext>
            </a:extLst>
          </p:cNvPr>
          <p:cNvSpPr>
            <a:spLocks noChangeShapeType="1"/>
          </p:cNvSpPr>
          <p:nvPr/>
        </p:nvSpPr>
        <p:spPr bwMode="auto">
          <a:xfrm flipH="1">
            <a:off x="5602660" y="5511918"/>
            <a:ext cx="865759" cy="144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Line 294">
            <a:extLst>
              <a:ext uri="{FF2B5EF4-FFF2-40B4-BE49-F238E27FC236}">
                <a16:creationId xmlns:a16="http://schemas.microsoft.com/office/drawing/2014/main" id="{6AFF4B42-51C0-8447-92BB-FCA57D50B68A}"/>
              </a:ext>
            </a:extLst>
          </p:cNvPr>
          <p:cNvSpPr>
            <a:spLocks noChangeShapeType="1"/>
          </p:cNvSpPr>
          <p:nvPr/>
        </p:nvSpPr>
        <p:spPr bwMode="auto">
          <a:xfrm flipH="1">
            <a:off x="4997823" y="5773855"/>
            <a:ext cx="487128"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4" name="Group 163">
            <a:extLst>
              <a:ext uri="{FF2B5EF4-FFF2-40B4-BE49-F238E27FC236}">
                <a16:creationId xmlns:a16="http://schemas.microsoft.com/office/drawing/2014/main" id="{CEAC493A-EEEF-7C4F-AA98-1801621812D4}"/>
              </a:ext>
            </a:extLst>
          </p:cNvPr>
          <p:cNvGrpSpPr/>
          <p:nvPr/>
        </p:nvGrpSpPr>
        <p:grpSpPr>
          <a:xfrm>
            <a:off x="4985387" y="5543879"/>
            <a:ext cx="860625" cy="398511"/>
            <a:chOff x="7493876" y="2774731"/>
            <a:chExt cx="1481958" cy="894622"/>
          </a:xfrm>
        </p:grpSpPr>
        <p:sp>
          <p:nvSpPr>
            <p:cNvPr id="165" name="Freeform 164">
              <a:extLst>
                <a:ext uri="{FF2B5EF4-FFF2-40B4-BE49-F238E27FC236}">
                  <a16:creationId xmlns:a16="http://schemas.microsoft.com/office/drawing/2014/main" id="{7C772A01-ED51-DF4C-9654-6B6278386C2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6" name="Oval 165">
              <a:extLst>
                <a:ext uri="{FF2B5EF4-FFF2-40B4-BE49-F238E27FC236}">
                  <a16:creationId xmlns:a16="http://schemas.microsoft.com/office/drawing/2014/main" id="{B003DFE7-C366-8140-9629-CD63DF215ED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7" name="Group 166">
              <a:extLst>
                <a:ext uri="{FF2B5EF4-FFF2-40B4-BE49-F238E27FC236}">
                  <a16:creationId xmlns:a16="http://schemas.microsoft.com/office/drawing/2014/main" id="{5F84292C-45D7-D245-AF05-1049328026B3}"/>
                </a:ext>
              </a:extLst>
            </p:cNvPr>
            <p:cNvGrpSpPr/>
            <p:nvPr/>
          </p:nvGrpSpPr>
          <p:grpSpPr>
            <a:xfrm>
              <a:off x="7713663" y="2848339"/>
              <a:ext cx="1042107" cy="425543"/>
              <a:chOff x="7786941" y="2884917"/>
              <a:chExt cx="897649" cy="353919"/>
            </a:xfrm>
          </p:grpSpPr>
          <p:sp>
            <p:nvSpPr>
              <p:cNvPr id="168" name="Freeform 167">
                <a:extLst>
                  <a:ext uri="{FF2B5EF4-FFF2-40B4-BE49-F238E27FC236}">
                    <a16:creationId xmlns:a16="http://schemas.microsoft.com/office/drawing/2014/main" id="{672ECA71-4ED1-A742-8D27-C7DD78E8129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9" name="Freeform 168">
                <a:extLst>
                  <a:ext uri="{FF2B5EF4-FFF2-40B4-BE49-F238E27FC236}">
                    <a16:creationId xmlns:a16="http://schemas.microsoft.com/office/drawing/2014/main" id="{AB422B19-1B67-F744-AB96-3C00EBB25F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0" name="Freeform 169">
                <a:extLst>
                  <a:ext uri="{FF2B5EF4-FFF2-40B4-BE49-F238E27FC236}">
                    <a16:creationId xmlns:a16="http://schemas.microsoft.com/office/drawing/2014/main" id="{64DBC56A-851B-1045-8E18-0E1AE5828A8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Freeform 170">
                <a:extLst>
                  <a:ext uri="{FF2B5EF4-FFF2-40B4-BE49-F238E27FC236}">
                    <a16:creationId xmlns:a16="http://schemas.microsoft.com/office/drawing/2014/main" id="{687D1E8F-A9D2-414E-B37C-C2A41CFCDB2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“Real” Internet delays and routes</a:t>
            </a:r>
            <a:endParaRPr lang="en-US" sz="4400" dirty="0"/>
          </a:p>
        </p:txBody>
      </p:sp>
      <p:sp>
        <p:nvSpPr>
          <p:cNvPr id="17" name="Rectangle 5">
            <a:extLst>
              <a:ext uri="{FF2B5EF4-FFF2-40B4-BE49-F238E27FC236}">
                <a16:creationId xmlns:a16="http://schemas.microsoft.com/office/drawing/2014/main" id="{921D3CC3-7FC4-4346-86E8-F841A7674F2D}"/>
              </a:ext>
            </a:extLst>
          </p:cNvPr>
          <p:cNvSpPr txBox="1">
            <a:spLocks noChangeArrowheads="1"/>
          </p:cNvSpPr>
          <p:nvPr/>
        </p:nvSpPr>
        <p:spPr>
          <a:xfrm>
            <a:off x="980180" y="1324511"/>
            <a:ext cx="10342830" cy="188539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what do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real” Internet delay &amp; loss look like? </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1"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traceroute</a:t>
            </a:r>
            <a:r>
              <a:rPr kumimoji="0" lang="en-US" altLang="en-US" sz="32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program: provides delay measurement from source to router along end-end Internet path towards destination.  For all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a:t>
            </a:r>
          </a:p>
        </p:txBody>
      </p:sp>
      <p:sp>
        <p:nvSpPr>
          <p:cNvPr id="23" name="Line 260">
            <a:extLst>
              <a:ext uri="{FF2B5EF4-FFF2-40B4-BE49-F238E27FC236}">
                <a16:creationId xmlns:a16="http://schemas.microsoft.com/office/drawing/2014/main" id="{146ED7EC-5957-5A4D-8C10-71CB9EFF9CF6}"/>
              </a:ext>
            </a:extLst>
          </p:cNvPr>
          <p:cNvSpPr>
            <a:spLocks noChangeShapeType="1"/>
          </p:cNvSpPr>
          <p:nvPr/>
        </p:nvSpPr>
        <p:spPr bwMode="auto">
          <a:xfrm>
            <a:off x="6721850" y="5476993"/>
            <a:ext cx="677550" cy="20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Line 261">
            <a:extLst>
              <a:ext uri="{FF2B5EF4-FFF2-40B4-BE49-F238E27FC236}">
                <a16:creationId xmlns:a16="http://schemas.microsoft.com/office/drawing/2014/main" id="{7F082344-D846-A442-8098-3870FBC04E2E}"/>
              </a:ext>
            </a:extLst>
          </p:cNvPr>
          <p:cNvSpPr>
            <a:spLocks noChangeShapeType="1"/>
          </p:cNvSpPr>
          <p:nvPr/>
        </p:nvSpPr>
        <p:spPr bwMode="auto">
          <a:xfrm flipH="1">
            <a:off x="7660060" y="5423018"/>
            <a:ext cx="777191" cy="277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292">
            <a:extLst>
              <a:ext uri="{FF2B5EF4-FFF2-40B4-BE49-F238E27FC236}">
                <a16:creationId xmlns:a16="http://schemas.microsoft.com/office/drawing/2014/main" id="{F2A2632A-A659-1B45-9C0A-17E3A7312946}"/>
              </a:ext>
            </a:extLst>
          </p:cNvPr>
          <p:cNvSpPr>
            <a:spLocks noChangeShapeType="1"/>
          </p:cNvSpPr>
          <p:nvPr/>
        </p:nvSpPr>
        <p:spPr bwMode="auto">
          <a:xfrm>
            <a:off x="6280524" y="5170605"/>
            <a:ext cx="318847" cy="311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ne 295">
            <a:extLst>
              <a:ext uri="{FF2B5EF4-FFF2-40B4-BE49-F238E27FC236}">
                <a16:creationId xmlns:a16="http://schemas.microsoft.com/office/drawing/2014/main" id="{69CE8977-5EAF-2D48-AB87-ABB232029696}"/>
              </a:ext>
            </a:extLst>
          </p:cNvPr>
          <p:cNvSpPr>
            <a:spLocks noChangeShapeType="1"/>
          </p:cNvSpPr>
          <p:nvPr/>
        </p:nvSpPr>
        <p:spPr bwMode="auto">
          <a:xfrm>
            <a:off x="5394926" y="5277473"/>
            <a:ext cx="8857" cy="260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 Box 300">
            <a:extLst>
              <a:ext uri="{FF2B5EF4-FFF2-40B4-BE49-F238E27FC236}">
                <a16:creationId xmlns:a16="http://schemas.microsoft.com/office/drawing/2014/main" id="{A650D718-81E6-C34A-AA06-669C83840015}"/>
              </a:ext>
            </a:extLst>
          </p:cNvPr>
          <p:cNvSpPr txBox="1">
            <a:spLocks noChangeArrowheads="1"/>
          </p:cNvSpPr>
          <p:nvPr/>
        </p:nvSpPr>
        <p:spPr bwMode="auto">
          <a:xfrm>
            <a:off x="2999161" y="5135680"/>
            <a:ext cx="139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3 probes</a:t>
            </a:r>
          </a:p>
        </p:txBody>
      </p:sp>
      <p:sp>
        <p:nvSpPr>
          <p:cNvPr id="30" name="Text Box 302">
            <a:extLst>
              <a:ext uri="{FF2B5EF4-FFF2-40B4-BE49-F238E27FC236}">
                <a16:creationId xmlns:a16="http://schemas.microsoft.com/office/drawing/2014/main" id="{8C2F6269-CD63-DC47-AA5A-D6F6AD85E9F6}"/>
              </a:ext>
            </a:extLst>
          </p:cNvPr>
          <p:cNvSpPr txBox="1">
            <a:spLocks noChangeArrowheads="1"/>
          </p:cNvSpPr>
          <p:nvPr/>
        </p:nvSpPr>
        <p:spPr bwMode="auto">
          <a:xfrm>
            <a:off x="3613524" y="5696068"/>
            <a:ext cx="139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3 probes</a:t>
            </a:r>
          </a:p>
        </p:txBody>
      </p:sp>
      <p:sp>
        <p:nvSpPr>
          <p:cNvPr id="31" name="Text Box 304">
            <a:extLst>
              <a:ext uri="{FF2B5EF4-FFF2-40B4-BE49-F238E27FC236}">
                <a16:creationId xmlns:a16="http://schemas.microsoft.com/office/drawing/2014/main" id="{43A2AD3C-9D79-9140-BB67-1BE3BD4261D1}"/>
              </a:ext>
            </a:extLst>
          </p:cNvPr>
          <p:cNvSpPr txBox="1">
            <a:spLocks noChangeArrowheads="1"/>
          </p:cNvSpPr>
          <p:nvPr/>
        </p:nvSpPr>
        <p:spPr bwMode="auto">
          <a:xfrm>
            <a:off x="4842700" y="5044156"/>
            <a:ext cx="139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3 probes</a:t>
            </a:r>
          </a:p>
        </p:txBody>
      </p:sp>
      <p:grpSp>
        <p:nvGrpSpPr>
          <p:cNvPr id="32" name="Group 100">
            <a:extLst>
              <a:ext uri="{FF2B5EF4-FFF2-40B4-BE49-F238E27FC236}">
                <a16:creationId xmlns:a16="http://schemas.microsoft.com/office/drawing/2014/main" id="{1BEC51D1-0886-F14D-B99F-4CA3879860C9}"/>
              </a:ext>
            </a:extLst>
          </p:cNvPr>
          <p:cNvGrpSpPr>
            <a:grpSpLocks/>
          </p:cNvGrpSpPr>
          <p:nvPr/>
        </p:nvGrpSpPr>
        <p:grpSpPr bwMode="auto">
          <a:xfrm>
            <a:off x="1934728" y="5072180"/>
            <a:ext cx="1027081" cy="688975"/>
            <a:chOff x="-44" y="1473"/>
            <a:chExt cx="981" cy="1105"/>
          </a:xfrm>
        </p:grpSpPr>
        <p:pic>
          <p:nvPicPr>
            <p:cNvPr id="33" name="Picture 101" descr="desktop_computer_stylized_medium">
              <a:extLst>
                <a:ext uri="{FF2B5EF4-FFF2-40B4-BE49-F238E27FC236}">
                  <a16:creationId xmlns:a16="http://schemas.microsoft.com/office/drawing/2014/main" id="{C4436358-53EB-1341-B2F7-BBA9BFD86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102">
              <a:extLst>
                <a:ext uri="{FF2B5EF4-FFF2-40B4-BE49-F238E27FC236}">
                  <a16:creationId xmlns:a16="http://schemas.microsoft.com/office/drawing/2014/main" id="{4813CA23-213B-0C4B-B526-D05F84EB9650}"/>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Group 103">
            <a:extLst>
              <a:ext uri="{FF2B5EF4-FFF2-40B4-BE49-F238E27FC236}">
                <a16:creationId xmlns:a16="http://schemas.microsoft.com/office/drawing/2014/main" id="{838A2555-9382-2A43-A8D2-3F77BF649C4C}"/>
              </a:ext>
            </a:extLst>
          </p:cNvPr>
          <p:cNvGrpSpPr>
            <a:grpSpLocks/>
          </p:cNvGrpSpPr>
          <p:nvPr/>
        </p:nvGrpSpPr>
        <p:grpSpPr bwMode="auto">
          <a:xfrm flipH="1">
            <a:off x="8177586" y="5110280"/>
            <a:ext cx="1051754" cy="669925"/>
            <a:chOff x="-44" y="1473"/>
            <a:chExt cx="981" cy="1105"/>
          </a:xfrm>
        </p:grpSpPr>
        <p:pic>
          <p:nvPicPr>
            <p:cNvPr id="42" name="Picture 104" descr="desktop_computer_stylized_medium">
              <a:extLst>
                <a:ext uri="{FF2B5EF4-FFF2-40B4-BE49-F238E27FC236}">
                  <a16:creationId xmlns:a16="http://schemas.microsoft.com/office/drawing/2014/main" id="{99E32CCD-2CED-C441-BCF6-83FBBB7A2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105">
              <a:extLst>
                <a:ext uri="{FF2B5EF4-FFF2-40B4-BE49-F238E27FC236}">
                  <a16:creationId xmlns:a16="http://schemas.microsoft.com/office/drawing/2014/main" id="{1DE64A0C-778E-0542-AF02-9D5203B331A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4" name="Freeform 303">
            <a:extLst>
              <a:ext uri="{FF2B5EF4-FFF2-40B4-BE49-F238E27FC236}">
                <a16:creationId xmlns:a16="http://schemas.microsoft.com/office/drawing/2014/main" id="{D57CFF59-F6AE-0444-8D13-D8E49817EC92}"/>
              </a:ext>
            </a:extLst>
          </p:cNvPr>
          <p:cNvSpPr>
            <a:spLocks/>
          </p:cNvSpPr>
          <p:nvPr/>
        </p:nvSpPr>
        <p:spPr bwMode="auto">
          <a:xfrm>
            <a:off x="2868986" y="5356343"/>
            <a:ext cx="3135331" cy="403225"/>
          </a:xfrm>
          <a:custGeom>
            <a:avLst/>
            <a:gdLst>
              <a:gd name="T0" fmla="*/ 2147483647 w 1416"/>
              <a:gd name="T1" fmla="*/ 2147483647 h 254"/>
              <a:gd name="T2" fmla="*/ 2147483647 w 1416"/>
              <a:gd name="T3" fmla="*/ 2147483647 h 254"/>
              <a:gd name="T4" fmla="*/ 2147483647 w 1416"/>
              <a:gd name="T5" fmla="*/ 2147483647 h 254"/>
              <a:gd name="T6" fmla="*/ 2147483647 w 1416"/>
              <a:gd name="T7" fmla="*/ 2147483647 h 254"/>
              <a:gd name="T8" fmla="*/ 2147483647 w 1416"/>
              <a:gd name="T9" fmla="*/ 2147483647 h 254"/>
              <a:gd name="T10" fmla="*/ 2147483647 w 1416"/>
              <a:gd name="T11" fmla="*/ 2147483647 h 254"/>
              <a:gd name="T12" fmla="*/ 0 w 1416"/>
              <a:gd name="T13" fmla="*/ 2147483647 h 254"/>
              <a:gd name="T14" fmla="*/ 0 60000 65536"/>
              <a:gd name="T15" fmla="*/ 0 60000 65536"/>
              <a:gd name="T16" fmla="*/ 0 60000 65536"/>
              <a:gd name="T17" fmla="*/ 0 60000 65536"/>
              <a:gd name="T18" fmla="*/ 0 60000 65536"/>
              <a:gd name="T19" fmla="*/ 0 60000 65536"/>
              <a:gd name="T20" fmla="*/ 0 60000 65536"/>
              <a:gd name="T21" fmla="*/ 0 w 1416"/>
              <a:gd name="T22" fmla="*/ 0 h 254"/>
              <a:gd name="T23" fmla="*/ 1416 w 1416"/>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6" h="254">
                <a:moveTo>
                  <a:pt x="76" y="30"/>
                </a:moveTo>
                <a:cubicBezTo>
                  <a:pt x="137" y="11"/>
                  <a:pt x="200" y="170"/>
                  <a:pt x="324" y="170"/>
                </a:cubicBezTo>
                <a:cubicBezTo>
                  <a:pt x="461" y="165"/>
                  <a:pt x="717" y="0"/>
                  <a:pt x="896" y="2"/>
                </a:cubicBezTo>
                <a:cubicBezTo>
                  <a:pt x="1075" y="4"/>
                  <a:pt x="1416" y="122"/>
                  <a:pt x="1400" y="182"/>
                </a:cubicBezTo>
                <a:cubicBezTo>
                  <a:pt x="1384" y="242"/>
                  <a:pt x="1073" y="63"/>
                  <a:pt x="896" y="74"/>
                </a:cubicBezTo>
                <a:cubicBezTo>
                  <a:pt x="719" y="85"/>
                  <a:pt x="489" y="254"/>
                  <a:pt x="340" y="250"/>
                </a:cubicBezTo>
                <a:cubicBezTo>
                  <a:pt x="191" y="246"/>
                  <a:pt x="62" y="32"/>
                  <a:pt x="0" y="50"/>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299">
            <a:extLst>
              <a:ext uri="{FF2B5EF4-FFF2-40B4-BE49-F238E27FC236}">
                <a16:creationId xmlns:a16="http://schemas.microsoft.com/office/drawing/2014/main" id="{106F45C5-44D3-EB44-A1DD-18F6304B9226}"/>
              </a:ext>
            </a:extLst>
          </p:cNvPr>
          <p:cNvSpPr>
            <a:spLocks/>
          </p:cNvSpPr>
          <p:nvPr/>
        </p:nvSpPr>
        <p:spPr bwMode="auto">
          <a:xfrm>
            <a:off x="2900736" y="5392855"/>
            <a:ext cx="584553" cy="419100"/>
          </a:xfrm>
          <a:custGeom>
            <a:avLst/>
            <a:gdLst>
              <a:gd name="T0" fmla="*/ 2147483647 w 264"/>
              <a:gd name="T1" fmla="*/ 0 h 264"/>
              <a:gd name="T2" fmla="*/ 2147483647 w 264"/>
              <a:gd name="T3" fmla="*/ 2147483647 h 264"/>
              <a:gd name="T4" fmla="*/ 0 w 264"/>
              <a:gd name="T5" fmla="*/ 2147483647 h 264"/>
              <a:gd name="T6" fmla="*/ 0 60000 65536"/>
              <a:gd name="T7" fmla="*/ 0 60000 65536"/>
              <a:gd name="T8" fmla="*/ 0 60000 65536"/>
              <a:gd name="T9" fmla="*/ 0 w 264"/>
              <a:gd name="T10" fmla="*/ 0 h 264"/>
              <a:gd name="T11" fmla="*/ 264 w 264"/>
              <a:gd name="T12" fmla="*/ 264 h 264"/>
            </a:gdLst>
            <a:ahLst/>
            <a:cxnLst>
              <a:cxn ang="T6">
                <a:pos x="T0" y="T1"/>
              </a:cxn>
              <a:cxn ang="T7">
                <a:pos x="T2" y="T3"/>
              </a:cxn>
              <a:cxn ang="T8">
                <a:pos x="T4" y="T5"/>
              </a:cxn>
            </a:cxnLst>
            <a:rect l="T9" t="T10" r="T11" b="T12"/>
            <a:pathLst>
              <a:path w="264" h="264">
                <a:moveTo>
                  <a:pt x="60" y="0"/>
                </a:moveTo>
                <a:cubicBezTo>
                  <a:pt x="86" y="31"/>
                  <a:pt x="264" y="176"/>
                  <a:pt x="228" y="220"/>
                </a:cubicBezTo>
                <a:cubicBezTo>
                  <a:pt x="192" y="264"/>
                  <a:pt x="60" y="109"/>
                  <a:pt x="0" y="88"/>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301">
            <a:extLst>
              <a:ext uri="{FF2B5EF4-FFF2-40B4-BE49-F238E27FC236}">
                <a16:creationId xmlns:a16="http://schemas.microsoft.com/office/drawing/2014/main" id="{B0DADD8E-881D-B14F-BA59-384DC3B918B6}"/>
              </a:ext>
            </a:extLst>
          </p:cNvPr>
          <p:cNvSpPr>
            <a:spLocks/>
          </p:cNvSpPr>
          <p:nvPr/>
        </p:nvSpPr>
        <p:spPr bwMode="auto">
          <a:xfrm>
            <a:off x="2894387" y="5307130"/>
            <a:ext cx="1877656" cy="474663"/>
          </a:xfrm>
          <a:custGeom>
            <a:avLst/>
            <a:gdLst>
              <a:gd name="T0" fmla="*/ 2147483647 w 848"/>
              <a:gd name="T1" fmla="*/ 2147483647 h 299"/>
              <a:gd name="T2" fmla="*/ 2147483647 w 848"/>
              <a:gd name="T3" fmla="*/ 2147483647 h 299"/>
              <a:gd name="T4" fmla="*/ 2147483647 w 848"/>
              <a:gd name="T5" fmla="*/ 2147483647 h 299"/>
              <a:gd name="T6" fmla="*/ 2147483647 w 848"/>
              <a:gd name="T7" fmla="*/ 2147483647 h 299"/>
              <a:gd name="T8" fmla="*/ 0 w 848"/>
              <a:gd name="T9" fmla="*/ 2147483647 h 299"/>
              <a:gd name="T10" fmla="*/ 0 60000 65536"/>
              <a:gd name="T11" fmla="*/ 0 60000 65536"/>
              <a:gd name="T12" fmla="*/ 0 60000 65536"/>
              <a:gd name="T13" fmla="*/ 0 60000 65536"/>
              <a:gd name="T14" fmla="*/ 0 60000 65536"/>
              <a:gd name="T15" fmla="*/ 0 w 848"/>
              <a:gd name="T16" fmla="*/ 0 h 299"/>
              <a:gd name="T17" fmla="*/ 848 w 848"/>
              <a:gd name="T18" fmla="*/ 299 h 299"/>
            </a:gdLst>
            <a:ahLst/>
            <a:cxnLst>
              <a:cxn ang="T10">
                <a:pos x="T0" y="T1"/>
              </a:cxn>
              <a:cxn ang="T11">
                <a:pos x="T2" y="T3"/>
              </a:cxn>
              <a:cxn ang="T12">
                <a:pos x="T4" y="T5"/>
              </a:cxn>
              <a:cxn ang="T13">
                <a:pos x="T6" y="T7"/>
              </a:cxn>
              <a:cxn ang="T14">
                <a:pos x="T8" y="T9"/>
              </a:cxn>
            </a:cxnLst>
            <a:rect l="T15" t="T16" r="T17" b="T18"/>
            <a:pathLst>
              <a:path w="848" h="299">
                <a:moveTo>
                  <a:pt x="76" y="76"/>
                </a:moveTo>
                <a:cubicBezTo>
                  <a:pt x="137" y="57"/>
                  <a:pt x="200" y="216"/>
                  <a:pt x="324" y="216"/>
                </a:cubicBezTo>
                <a:cubicBezTo>
                  <a:pt x="448" y="216"/>
                  <a:pt x="792" y="0"/>
                  <a:pt x="820" y="76"/>
                </a:cubicBezTo>
                <a:cubicBezTo>
                  <a:pt x="848" y="152"/>
                  <a:pt x="469" y="245"/>
                  <a:pt x="340" y="296"/>
                </a:cubicBezTo>
                <a:cubicBezTo>
                  <a:pt x="203" y="299"/>
                  <a:pt x="62" y="78"/>
                  <a:pt x="0" y="96"/>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6" name="Group 155">
            <a:extLst>
              <a:ext uri="{FF2B5EF4-FFF2-40B4-BE49-F238E27FC236}">
                <a16:creationId xmlns:a16="http://schemas.microsoft.com/office/drawing/2014/main" id="{91E1CD52-668E-2940-80F2-B10C4C902272}"/>
              </a:ext>
            </a:extLst>
          </p:cNvPr>
          <p:cNvGrpSpPr/>
          <p:nvPr/>
        </p:nvGrpSpPr>
        <p:grpSpPr>
          <a:xfrm>
            <a:off x="6096000" y="5229664"/>
            <a:ext cx="860625" cy="398511"/>
            <a:chOff x="7493876" y="2774731"/>
            <a:chExt cx="1481958" cy="894622"/>
          </a:xfrm>
        </p:grpSpPr>
        <p:sp>
          <p:nvSpPr>
            <p:cNvPr id="157" name="Freeform 156">
              <a:extLst>
                <a:ext uri="{FF2B5EF4-FFF2-40B4-BE49-F238E27FC236}">
                  <a16:creationId xmlns:a16="http://schemas.microsoft.com/office/drawing/2014/main" id="{524447EB-AF2A-A041-9AAF-22AE80BEBBC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8" name="Oval 157">
              <a:extLst>
                <a:ext uri="{FF2B5EF4-FFF2-40B4-BE49-F238E27FC236}">
                  <a16:creationId xmlns:a16="http://schemas.microsoft.com/office/drawing/2014/main" id="{02DFC5C8-0F07-0646-B191-3F36D49C234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9" name="Group 158">
              <a:extLst>
                <a:ext uri="{FF2B5EF4-FFF2-40B4-BE49-F238E27FC236}">
                  <a16:creationId xmlns:a16="http://schemas.microsoft.com/office/drawing/2014/main" id="{39560971-B62C-2E4C-935A-836B55269213}"/>
                </a:ext>
              </a:extLst>
            </p:cNvPr>
            <p:cNvGrpSpPr/>
            <p:nvPr/>
          </p:nvGrpSpPr>
          <p:grpSpPr>
            <a:xfrm>
              <a:off x="7713663" y="2848339"/>
              <a:ext cx="1042107" cy="425543"/>
              <a:chOff x="7786941" y="2884917"/>
              <a:chExt cx="897649" cy="353919"/>
            </a:xfrm>
          </p:grpSpPr>
          <p:sp>
            <p:nvSpPr>
              <p:cNvPr id="160" name="Freeform 159">
                <a:extLst>
                  <a:ext uri="{FF2B5EF4-FFF2-40B4-BE49-F238E27FC236}">
                    <a16:creationId xmlns:a16="http://schemas.microsoft.com/office/drawing/2014/main" id="{E2E046A7-F455-5A48-9F2B-58FE95A5E2B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Freeform 160">
                <a:extLst>
                  <a:ext uri="{FF2B5EF4-FFF2-40B4-BE49-F238E27FC236}">
                    <a16:creationId xmlns:a16="http://schemas.microsoft.com/office/drawing/2014/main" id="{B411AFE3-7C43-B447-9404-B41B6AD175D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Freeform 161">
                <a:extLst>
                  <a:ext uri="{FF2B5EF4-FFF2-40B4-BE49-F238E27FC236}">
                    <a16:creationId xmlns:a16="http://schemas.microsoft.com/office/drawing/2014/main" id="{149A557C-1B39-D44A-ABCE-44F29E0A3D1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Freeform 162">
                <a:extLst>
                  <a:ext uri="{FF2B5EF4-FFF2-40B4-BE49-F238E27FC236}">
                    <a16:creationId xmlns:a16="http://schemas.microsoft.com/office/drawing/2014/main" id="{C47C4949-2773-9643-AB8D-C5F0FC9CD57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60" name="Rectangle 5">
            <a:extLst>
              <a:ext uri="{FF2B5EF4-FFF2-40B4-BE49-F238E27FC236}">
                <a16:creationId xmlns:a16="http://schemas.microsoft.com/office/drawing/2014/main" id="{C45704CB-2C2D-E04A-BF4B-17BB274AE2EB}"/>
              </a:ext>
            </a:extLst>
          </p:cNvPr>
          <p:cNvSpPr txBox="1">
            <a:spLocks noChangeArrowheads="1"/>
          </p:cNvSpPr>
          <p:nvPr/>
        </p:nvSpPr>
        <p:spPr>
          <a:xfrm>
            <a:off x="909932" y="3067365"/>
            <a:ext cx="10342830" cy="172365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sends three packets that will reach router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i</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on path towards destination (with time-to-live field value of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i</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router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i</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will return packets to sender</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sender measures time interval between transmission and reply</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endParaRPr>
          </a:p>
        </p:txBody>
      </p:sp>
      <p:sp>
        <p:nvSpPr>
          <p:cNvPr id="61" name="Slide Number Placeholder 5">
            <a:extLst>
              <a:ext uri="{FF2B5EF4-FFF2-40B4-BE49-F238E27FC236}">
                <a16:creationId xmlns:a16="http://schemas.microsoft.com/office/drawing/2014/main" id="{B25BBF9C-F6B7-D74C-8D2F-80041D2036F7}"/>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12</a:t>
            </a:fld>
            <a:endParaRPr lang="en-US" dirty="0"/>
          </a:p>
        </p:txBody>
      </p:sp>
    </p:spTree>
    <p:extLst>
      <p:ext uri="{BB962C8B-B14F-4D97-AF65-F5344CB8AC3E}">
        <p14:creationId xmlns:p14="http://schemas.microsoft.com/office/powerpoint/2010/main" val="2433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childTnLst>
                                  <p:subTnLst>
                                    <p:set>
                                      <p:cBhvr override="childStyle">
                                        <p:cTn dur="1" fill="hold" display="0" masterRel="nextClick" afterEffect="1"/>
                                        <p:tgtEl>
                                          <p:spTgt spid="145"/>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childTnLst>
                                  <p:subTnLst>
                                    <p:set>
                                      <p:cBhvr override="childStyle">
                                        <p:cTn dur="1" fill="hold" display="0" masterRel="nextClick" afterEffect="1"/>
                                        <p:tgtEl>
                                          <p:spTgt spid="146"/>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Real Internet delays and routes</a:t>
            </a:r>
            <a:endParaRPr lang="en-US" sz="4400" dirty="0"/>
          </a:p>
        </p:txBody>
      </p:sp>
      <p:sp>
        <p:nvSpPr>
          <p:cNvPr id="68" name="Text Box 4">
            <a:extLst>
              <a:ext uri="{FF2B5EF4-FFF2-40B4-BE49-F238E27FC236}">
                <a16:creationId xmlns:a16="http://schemas.microsoft.com/office/drawing/2014/main" id="{7892B7DA-887D-4048-94A0-6C1A0FF213DA}"/>
              </a:ext>
            </a:extLst>
          </p:cNvPr>
          <p:cNvSpPr txBox="1">
            <a:spLocks noChangeArrowheads="1"/>
          </p:cNvSpPr>
          <p:nvPr/>
        </p:nvSpPr>
        <p:spPr bwMode="auto">
          <a:xfrm>
            <a:off x="1663495" y="2282978"/>
            <a:ext cx="82296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  cs-gw (128.119.240.254)  1 ms  1 ms  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  border1-rt-fa5-1-0.gw.umass.edu (128.119.3.145)  1 ms  1 ms  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  cht-vbns.gw.umass.edu (128.119.3.130)  6 ms 5 ms 5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4  jn1-at1-0-0-19.wor.vbns.net (204.147.132.129)  16 ms 11 ms 13 ms </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5  jn1-so7-0-0-0.wae.vbns.net (204.147.136.136)  21 ms 18 ms 18 ms </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6  abilene-vbns.abilene.ucaid.edu (198.32.11.9)  22 ms  18 ms  22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7  nycm-wash.abilene.ucaid.edu (198.32.8.46)  22 ms  22 ms  22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8  62.40.103.253 (62.40.103.253)  104 ms 109 ms 106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9  de2-1.de1.de.geant.net (62.40.96.129)  109 ms 102 ms 104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10  de.fr1.fr.geant.net (62.40.96.50)  113 ms 121 ms 114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11  renater-gw.fr1.fr.geant.net (62.40.103.54)  112 ms  114 ms  112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12  nio-n2.cssi.renater.fr (193.51.206.13)  111 ms  114 ms  116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13  nice.cssi.renater.fr (195.220.98.102)  123 ms  125 ms  124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14  r3t2-nice.cssi.renater.fr (195.220.98.110)  126 ms  126 ms  124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15  eurecom-valbonne.r3t2.ft.net (193.48.50.54)  135 ms  128 ms  133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16  194.214.211.25 (194.214.211.25)  126 ms  128 ms  126 ms</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17  * * *</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18  * * *</a:t>
            </a:r>
          </a:p>
          <a:p>
            <a:pPr marL="457200" marR="0" lvl="0" indent="-45720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19  fantasia.eurecom.fr (193.55.113.142)  132 ms  128 ms  136</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ms</a:t>
            </a:r>
          </a:p>
        </p:txBody>
      </p:sp>
      <p:sp>
        <p:nvSpPr>
          <p:cNvPr id="69" name="Text Box 5">
            <a:extLst>
              <a:ext uri="{FF2B5EF4-FFF2-40B4-BE49-F238E27FC236}">
                <a16:creationId xmlns:a16="http://schemas.microsoft.com/office/drawing/2014/main" id="{6BA8008D-6458-AA4E-BF53-C2EE121DAE21}"/>
              </a:ext>
            </a:extLst>
          </p:cNvPr>
          <p:cNvSpPr txBox="1">
            <a:spLocks noChangeArrowheads="1"/>
          </p:cNvSpPr>
          <p:nvPr/>
        </p:nvSpPr>
        <p:spPr bwMode="auto">
          <a:xfrm>
            <a:off x="1684133" y="1091177"/>
            <a:ext cx="8193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traceroute: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gaia.cs.umass.edu to www.eurecom.fr</a:t>
            </a:r>
          </a:p>
        </p:txBody>
      </p:sp>
      <p:sp>
        <p:nvSpPr>
          <p:cNvPr id="79" name="TextBox 1">
            <a:extLst>
              <a:ext uri="{FF2B5EF4-FFF2-40B4-BE49-F238E27FC236}">
                <a16:creationId xmlns:a16="http://schemas.microsoft.com/office/drawing/2014/main" id="{5B7BE9BA-BD29-2540-9F9F-541887F3192F}"/>
              </a:ext>
            </a:extLst>
          </p:cNvPr>
          <p:cNvSpPr txBox="1">
            <a:spLocks noChangeArrowheads="1"/>
          </p:cNvSpPr>
          <p:nvPr/>
        </p:nvSpPr>
        <p:spPr bwMode="auto">
          <a:xfrm>
            <a:off x="1704770" y="6259665"/>
            <a:ext cx="6529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Do some traceroutes from exotic countries at www.traceroute.org</a:t>
            </a:r>
          </a:p>
        </p:txBody>
      </p:sp>
      <p:grpSp>
        <p:nvGrpSpPr>
          <p:cNvPr id="11" name="Group 10">
            <a:extLst>
              <a:ext uri="{FF2B5EF4-FFF2-40B4-BE49-F238E27FC236}">
                <a16:creationId xmlns:a16="http://schemas.microsoft.com/office/drawing/2014/main" id="{D586D7C8-597D-9743-AF6B-834300DFF928}"/>
              </a:ext>
            </a:extLst>
          </p:cNvPr>
          <p:cNvGrpSpPr/>
          <p:nvPr/>
        </p:nvGrpSpPr>
        <p:grpSpPr>
          <a:xfrm>
            <a:off x="2464209" y="5464534"/>
            <a:ext cx="7293694" cy="400110"/>
            <a:chOff x="2464209" y="5464534"/>
            <a:chExt cx="7293694" cy="400110"/>
          </a:xfrm>
        </p:grpSpPr>
        <p:sp>
          <p:nvSpPr>
            <p:cNvPr id="76" name="Text Box 12">
              <a:extLst>
                <a:ext uri="{FF2B5EF4-FFF2-40B4-BE49-F238E27FC236}">
                  <a16:creationId xmlns:a16="http://schemas.microsoft.com/office/drawing/2014/main" id="{417C0065-CF59-F04B-A2B4-24B98D2D9162}"/>
                </a:ext>
              </a:extLst>
            </p:cNvPr>
            <p:cNvSpPr txBox="1">
              <a:spLocks noChangeArrowheads="1"/>
            </p:cNvSpPr>
            <p:nvPr/>
          </p:nvSpPr>
          <p:spPr bwMode="auto">
            <a:xfrm>
              <a:off x="3471403" y="5464534"/>
              <a:ext cx="628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means no response (probe lost, router not replying)</a:t>
              </a:r>
            </a:p>
          </p:txBody>
        </p:sp>
        <p:cxnSp>
          <p:nvCxnSpPr>
            <p:cNvPr id="23" name="Straight Arrow Connector 22">
              <a:extLst>
                <a:ext uri="{FF2B5EF4-FFF2-40B4-BE49-F238E27FC236}">
                  <a16:creationId xmlns:a16="http://schemas.microsoft.com/office/drawing/2014/main" id="{A2945742-6EAA-EB4A-8286-39E218644BBB}"/>
                </a:ext>
              </a:extLst>
            </p:cNvPr>
            <p:cNvCxnSpPr>
              <a:cxnSpLocks/>
            </p:cNvCxnSpPr>
            <p:nvPr/>
          </p:nvCxnSpPr>
          <p:spPr>
            <a:xfrm flipH="1">
              <a:off x="2464209" y="5590849"/>
              <a:ext cx="1007194"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17CFBCC-5D80-154D-AFE4-84B6F3DE8CD2}"/>
              </a:ext>
            </a:extLst>
          </p:cNvPr>
          <p:cNvGrpSpPr/>
          <p:nvPr/>
        </p:nvGrpSpPr>
        <p:grpSpPr>
          <a:xfrm>
            <a:off x="1915886" y="1596610"/>
            <a:ext cx="9454526" cy="899847"/>
            <a:chOff x="1915886" y="1596610"/>
            <a:chExt cx="9454526" cy="899847"/>
          </a:xfrm>
        </p:grpSpPr>
        <p:sp>
          <p:nvSpPr>
            <p:cNvPr id="71" name="Text Box 7">
              <a:extLst>
                <a:ext uri="{FF2B5EF4-FFF2-40B4-BE49-F238E27FC236}">
                  <a16:creationId xmlns:a16="http://schemas.microsoft.com/office/drawing/2014/main" id="{7FD28BA9-B712-134B-86AC-CFCC39EB2664}"/>
                </a:ext>
              </a:extLst>
            </p:cNvPr>
            <p:cNvSpPr txBox="1">
              <a:spLocks noChangeArrowheads="1"/>
            </p:cNvSpPr>
            <p:nvPr/>
          </p:nvSpPr>
          <p:spPr bwMode="auto">
            <a:xfrm>
              <a:off x="5433162" y="1596610"/>
              <a:ext cx="5937250"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3 delay measurements from </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gaia.cs.umass.edu </a:t>
              </a: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to </a:t>
              </a:r>
              <a:r>
                <a:rPr kumimoji="0" lang="en-US" altLang="en-US" sz="1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cs-gw.cs.umass.edu </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72" name="Line 8">
              <a:extLst>
                <a:ext uri="{FF2B5EF4-FFF2-40B4-BE49-F238E27FC236}">
                  <a16:creationId xmlns:a16="http://schemas.microsoft.com/office/drawing/2014/main" id="{F1026D73-2E6E-CF45-8EF3-ADEA186C5F6B}"/>
                </a:ext>
              </a:extLst>
            </p:cNvPr>
            <p:cNvSpPr>
              <a:spLocks noChangeShapeType="1"/>
            </p:cNvSpPr>
            <p:nvPr/>
          </p:nvSpPr>
          <p:spPr bwMode="auto">
            <a:xfrm flipV="1">
              <a:off x="4430508" y="1909915"/>
              <a:ext cx="671512" cy="412750"/>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Line 9">
              <a:extLst>
                <a:ext uri="{FF2B5EF4-FFF2-40B4-BE49-F238E27FC236}">
                  <a16:creationId xmlns:a16="http://schemas.microsoft.com/office/drawing/2014/main" id="{2DB0FD1B-3421-FB44-A67B-6CAF879C898E}"/>
                </a:ext>
              </a:extLst>
            </p:cNvPr>
            <p:cNvSpPr>
              <a:spLocks noChangeShapeType="1"/>
            </p:cNvSpPr>
            <p:nvPr/>
          </p:nvSpPr>
          <p:spPr bwMode="auto">
            <a:xfrm flipV="1">
              <a:off x="4970258" y="1898803"/>
              <a:ext cx="139700" cy="404812"/>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Line 10">
              <a:extLst>
                <a:ext uri="{FF2B5EF4-FFF2-40B4-BE49-F238E27FC236}">
                  <a16:creationId xmlns:a16="http://schemas.microsoft.com/office/drawing/2014/main" id="{B675A34D-78B1-1642-8329-2219BE434685}"/>
                </a:ext>
              </a:extLst>
            </p:cNvPr>
            <p:cNvSpPr>
              <a:spLocks noChangeShapeType="1"/>
            </p:cNvSpPr>
            <p:nvPr/>
          </p:nvSpPr>
          <p:spPr bwMode="auto">
            <a:xfrm flipH="1" flipV="1">
              <a:off x="5105195" y="1908328"/>
              <a:ext cx="366713" cy="390525"/>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156CE76B-0913-694C-A88F-94E62A67C5D4}"/>
                </a:ext>
              </a:extLst>
            </p:cNvPr>
            <p:cNvCxnSpPr>
              <a:cxnSpLocks/>
            </p:cNvCxnSpPr>
            <p:nvPr/>
          </p:nvCxnSpPr>
          <p:spPr>
            <a:xfrm flipH="1">
              <a:off x="5102020" y="1908328"/>
              <a:ext cx="512012"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80459DB-9FBC-AA43-AD0D-E4EC703C0CD5}"/>
                </a:ext>
              </a:extLst>
            </p:cNvPr>
            <p:cNvSpPr/>
            <p:nvPr/>
          </p:nvSpPr>
          <p:spPr>
            <a:xfrm>
              <a:off x="1915886" y="2307771"/>
              <a:ext cx="638628" cy="188686"/>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E048766B-8BD7-5447-A58F-0580BF2517D6}"/>
              </a:ext>
            </a:extLst>
          </p:cNvPr>
          <p:cNvGrpSpPr/>
          <p:nvPr/>
        </p:nvGrpSpPr>
        <p:grpSpPr>
          <a:xfrm>
            <a:off x="1959429" y="2305498"/>
            <a:ext cx="10306229" cy="617861"/>
            <a:chOff x="1959429" y="2305498"/>
            <a:chExt cx="10306229" cy="617861"/>
          </a:xfrm>
        </p:grpSpPr>
        <p:sp>
          <p:nvSpPr>
            <p:cNvPr id="19" name="Text Box 7">
              <a:extLst>
                <a:ext uri="{FF2B5EF4-FFF2-40B4-BE49-F238E27FC236}">
                  <a16:creationId xmlns:a16="http://schemas.microsoft.com/office/drawing/2014/main" id="{3C3101AA-04AC-604D-B1DD-586ADCDA2471}"/>
                </a:ext>
              </a:extLst>
            </p:cNvPr>
            <p:cNvSpPr txBox="1">
              <a:spLocks noChangeArrowheads="1"/>
            </p:cNvSpPr>
            <p:nvPr/>
          </p:nvSpPr>
          <p:spPr bwMode="auto">
            <a:xfrm>
              <a:off x="8179566" y="2305498"/>
              <a:ext cx="4086092"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3 delay measurements</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to </a:t>
              </a:r>
              <a:r>
                <a:rPr kumimoji="0" lang="en-US" altLang="en-US" sz="1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border1-rt-fa5-1-0.gw.umass.edu </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cxnSp>
          <p:nvCxnSpPr>
            <p:cNvPr id="4" name="Straight Arrow Connector 3">
              <a:extLst>
                <a:ext uri="{FF2B5EF4-FFF2-40B4-BE49-F238E27FC236}">
                  <a16:creationId xmlns:a16="http://schemas.microsoft.com/office/drawing/2014/main" id="{30144341-821E-C445-8967-E53F584FFF2F}"/>
                </a:ext>
              </a:extLst>
            </p:cNvPr>
            <p:cNvCxnSpPr/>
            <p:nvPr/>
          </p:nvCxnSpPr>
          <p:spPr>
            <a:xfrm flipH="1">
              <a:off x="8136140" y="2591761"/>
              <a:ext cx="738960"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7106E5-CEC9-5B4C-9D96-768239ACF3F9}"/>
                </a:ext>
              </a:extLst>
            </p:cNvPr>
            <p:cNvSpPr/>
            <p:nvPr/>
          </p:nvSpPr>
          <p:spPr>
            <a:xfrm>
              <a:off x="1959429" y="2525486"/>
              <a:ext cx="2975428" cy="15965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1E93B100-C8EC-E14F-A08F-A5227BBD8A75}"/>
              </a:ext>
            </a:extLst>
          </p:cNvPr>
          <p:cNvGrpSpPr/>
          <p:nvPr/>
        </p:nvGrpSpPr>
        <p:grpSpPr>
          <a:xfrm>
            <a:off x="7046686" y="4088438"/>
            <a:ext cx="4427559" cy="617861"/>
            <a:chOff x="7046686" y="4088438"/>
            <a:chExt cx="4427559" cy="617861"/>
          </a:xfrm>
        </p:grpSpPr>
        <p:grpSp>
          <p:nvGrpSpPr>
            <p:cNvPr id="10" name="Group 9">
              <a:extLst>
                <a:ext uri="{FF2B5EF4-FFF2-40B4-BE49-F238E27FC236}">
                  <a16:creationId xmlns:a16="http://schemas.microsoft.com/office/drawing/2014/main" id="{5769EA44-D208-F546-BC48-10986246EF9A}"/>
                </a:ext>
              </a:extLst>
            </p:cNvPr>
            <p:cNvGrpSpPr/>
            <p:nvPr/>
          </p:nvGrpSpPr>
          <p:grpSpPr>
            <a:xfrm>
              <a:off x="8136140" y="4088438"/>
              <a:ext cx="3338105" cy="617861"/>
              <a:chOff x="8136140" y="4088438"/>
              <a:chExt cx="3338105" cy="617861"/>
            </a:xfrm>
          </p:grpSpPr>
          <p:sp>
            <p:nvSpPr>
              <p:cNvPr id="16" name="Text Box 7">
                <a:extLst>
                  <a:ext uri="{FF2B5EF4-FFF2-40B4-BE49-F238E27FC236}">
                    <a16:creationId xmlns:a16="http://schemas.microsoft.com/office/drawing/2014/main" id="{461E9B9B-D89F-E045-903F-E4B91E6BDA2E}"/>
                  </a:ext>
                </a:extLst>
              </p:cNvPr>
              <p:cNvSpPr txBox="1">
                <a:spLocks noChangeArrowheads="1"/>
              </p:cNvSpPr>
              <p:nvPr/>
            </p:nvSpPr>
            <p:spPr bwMode="auto">
              <a:xfrm>
                <a:off x="8731045" y="4088438"/>
                <a:ext cx="2743200"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looks like delays </a:t>
                </a: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decrease</a:t>
                </a: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Why?</a:t>
                </a:r>
              </a:p>
            </p:txBody>
          </p:sp>
          <p:cxnSp>
            <p:nvCxnSpPr>
              <p:cNvPr id="22" name="Straight Arrow Connector 21">
                <a:extLst>
                  <a:ext uri="{FF2B5EF4-FFF2-40B4-BE49-F238E27FC236}">
                    <a16:creationId xmlns:a16="http://schemas.microsoft.com/office/drawing/2014/main" id="{7B545969-F2B6-3640-A5C7-754982F63617}"/>
                  </a:ext>
                </a:extLst>
              </p:cNvPr>
              <p:cNvCxnSpPr/>
              <p:nvPr/>
            </p:nvCxnSpPr>
            <p:spPr>
              <a:xfrm flipH="1">
                <a:off x="8136140" y="4381712"/>
                <a:ext cx="738960"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BDD5D0FA-CF95-C647-8691-03423CEA1D6E}"/>
                </a:ext>
              </a:extLst>
            </p:cNvPr>
            <p:cNvSpPr/>
            <p:nvPr/>
          </p:nvSpPr>
          <p:spPr>
            <a:xfrm>
              <a:off x="7402286" y="4223657"/>
              <a:ext cx="725714" cy="261257"/>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B422DF4-E50E-8C4F-8EDF-EA4A3399E21E}"/>
                </a:ext>
              </a:extLst>
            </p:cNvPr>
            <p:cNvSpPr/>
            <p:nvPr/>
          </p:nvSpPr>
          <p:spPr>
            <a:xfrm>
              <a:off x="7046686" y="4419600"/>
              <a:ext cx="725714" cy="261257"/>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BA6E80E2-2107-5945-8AA3-407451B7E60F}"/>
              </a:ext>
            </a:extLst>
          </p:cNvPr>
          <p:cNvGrpSpPr/>
          <p:nvPr/>
        </p:nvGrpSpPr>
        <p:grpSpPr>
          <a:xfrm>
            <a:off x="1937658" y="3381528"/>
            <a:ext cx="8901587" cy="508300"/>
            <a:chOff x="1937658" y="3381528"/>
            <a:chExt cx="8901587" cy="508300"/>
          </a:xfrm>
        </p:grpSpPr>
        <p:grpSp>
          <p:nvGrpSpPr>
            <p:cNvPr id="9" name="Group 8">
              <a:extLst>
                <a:ext uri="{FF2B5EF4-FFF2-40B4-BE49-F238E27FC236}">
                  <a16:creationId xmlns:a16="http://schemas.microsoft.com/office/drawing/2014/main" id="{92BE253E-6EA1-BB4E-8BF0-19C339C404C1}"/>
                </a:ext>
              </a:extLst>
            </p:cNvPr>
            <p:cNvGrpSpPr/>
            <p:nvPr/>
          </p:nvGrpSpPr>
          <p:grpSpPr>
            <a:xfrm>
              <a:off x="1937658" y="3381528"/>
              <a:ext cx="8901587" cy="460375"/>
              <a:chOff x="1937658" y="3381528"/>
              <a:chExt cx="8901587" cy="460375"/>
            </a:xfrm>
          </p:grpSpPr>
          <p:sp>
            <p:nvSpPr>
              <p:cNvPr id="77" name="Freeform 14">
                <a:extLst>
                  <a:ext uri="{FF2B5EF4-FFF2-40B4-BE49-F238E27FC236}">
                    <a16:creationId xmlns:a16="http://schemas.microsoft.com/office/drawing/2014/main" id="{D3347813-BBD3-9B4D-B4C4-CAF563726A82}"/>
                  </a:ext>
                </a:extLst>
              </p:cNvPr>
              <p:cNvSpPr>
                <a:spLocks/>
              </p:cNvSpPr>
              <p:nvPr/>
            </p:nvSpPr>
            <p:spPr bwMode="auto">
              <a:xfrm>
                <a:off x="7051470" y="3595840"/>
                <a:ext cx="1012825" cy="246063"/>
              </a:xfrm>
              <a:custGeom>
                <a:avLst/>
                <a:gdLst>
                  <a:gd name="T0" fmla="*/ 2147483647 w 638"/>
                  <a:gd name="T1" fmla="*/ 0 h 155"/>
                  <a:gd name="T2" fmla="*/ 2147483647 w 638"/>
                  <a:gd name="T3" fmla="*/ 2147483647 h 155"/>
                  <a:gd name="T4" fmla="*/ 2147483647 w 638"/>
                  <a:gd name="T5" fmla="*/ 2147483647 h 155"/>
                  <a:gd name="T6" fmla="*/ 2147483647 w 638"/>
                  <a:gd name="T7" fmla="*/ 2147483647 h 155"/>
                  <a:gd name="T8" fmla="*/ 0 w 638"/>
                  <a:gd name="T9" fmla="*/ 2147483647 h 155"/>
                  <a:gd name="T10" fmla="*/ 0 60000 65536"/>
                  <a:gd name="T11" fmla="*/ 0 60000 65536"/>
                  <a:gd name="T12" fmla="*/ 0 60000 65536"/>
                  <a:gd name="T13" fmla="*/ 0 60000 65536"/>
                  <a:gd name="T14" fmla="*/ 0 60000 65536"/>
                  <a:gd name="T15" fmla="*/ 0 w 638"/>
                  <a:gd name="T16" fmla="*/ 0 h 155"/>
                  <a:gd name="T17" fmla="*/ 638 w 638"/>
                  <a:gd name="T18" fmla="*/ 155 h 155"/>
                </a:gdLst>
                <a:ahLst/>
                <a:cxnLst>
                  <a:cxn ang="T10">
                    <a:pos x="T0" y="T1"/>
                  </a:cxn>
                  <a:cxn ang="T11">
                    <a:pos x="T2" y="T3"/>
                  </a:cxn>
                  <a:cxn ang="T12">
                    <a:pos x="T4" y="T5"/>
                  </a:cxn>
                  <a:cxn ang="T13">
                    <a:pos x="T6" y="T7"/>
                  </a:cxn>
                  <a:cxn ang="T14">
                    <a:pos x="T8" y="T9"/>
                  </a:cxn>
                </a:cxnLst>
                <a:rect l="T15" t="T16" r="T17" b="T18"/>
                <a:pathLst>
                  <a:path w="638" h="155">
                    <a:moveTo>
                      <a:pt x="593" y="0"/>
                    </a:moveTo>
                    <a:cubicBezTo>
                      <a:pt x="607" y="9"/>
                      <a:pt x="621" y="18"/>
                      <a:pt x="623" y="38"/>
                    </a:cubicBezTo>
                    <a:cubicBezTo>
                      <a:pt x="625" y="58"/>
                      <a:pt x="638" y="104"/>
                      <a:pt x="608" y="123"/>
                    </a:cubicBezTo>
                    <a:cubicBezTo>
                      <a:pt x="578" y="142"/>
                      <a:pt x="547" y="153"/>
                      <a:pt x="446" y="154"/>
                    </a:cubicBezTo>
                    <a:cubicBezTo>
                      <a:pt x="345" y="155"/>
                      <a:pt x="72" y="133"/>
                      <a:pt x="0" y="130"/>
                    </a:cubicBezTo>
                  </a:path>
                </a:pathLst>
              </a:custGeom>
              <a:noFill/>
              <a:ln w="190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Text Box 15">
                <a:extLst>
                  <a:ext uri="{FF2B5EF4-FFF2-40B4-BE49-F238E27FC236}">
                    <a16:creationId xmlns:a16="http://schemas.microsoft.com/office/drawing/2014/main" id="{36225CEE-E8B5-D342-87EF-CF5AADE63F11}"/>
                  </a:ext>
                </a:extLst>
              </p:cNvPr>
              <p:cNvSpPr txBox="1">
                <a:spLocks noChangeArrowheads="1"/>
              </p:cNvSpPr>
              <p:nvPr/>
            </p:nvSpPr>
            <p:spPr bwMode="auto">
              <a:xfrm>
                <a:off x="8096045" y="3381528"/>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trans-oceanic link</a:t>
                </a:r>
              </a:p>
            </p:txBody>
          </p:sp>
          <p:sp>
            <p:nvSpPr>
              <p:cNvPr id="26" name="Rectangle 25">
                <a:extLst>
                  <a:ext uri="{FF2B5EF4-FFF2-40B4-BE49-F238E27FC236}">
                    <a16:creationId xmlns:a16="http://schemas.microsoft.com/office/drawing/2014/main" id="{7FEDFBE5-9FAF-5841-909F-D0F941024CFF}"/>
                  </a:ext>
                </a:extLst>
              </p:cNvPr>
              <p:cNvSpPr/>
              <p:nvPr/>
            </p:nvSpPr>
            <p:spPr>
              <a:xfrm>
                <a:off x="1937658" y="3519717"/>
                <a:ext cx="2750456" cy="12337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4AAD3ED-1CE9-2F41-9A86-B86A45BB3764}"/>
                  </a:ext>
                </a:extLst>
              </p:cNvPr>
              <p:cNvSpPr/>
              <p:nvPr/>
            </p:nvSpPr>
            <p:spPr>
              <a:xfrm>
                <a:off x="2002973" y="3686630"/>
                <a:ext cx="1306284" cy="14514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C812C0CA-EC0F-6646-B05E-6CF824061878}"/>
                </a:ext>
              </a:extLst>
            </p:cNvPr>
            <p:cNvSpPr/>
            <p:nvPr/>
          </p:nvSpPr>
          <p:spPr>
            <a:xfrm>
              <a:off x="7315200" y="3468914"/>
              <a:ext cx="667657" cy="203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6B3651B-4FF4-7D4B-9806-691B5A2E72B0}"/>
                </a:ext>
              </a:extLst>
            </p:cNvPr>
            <p:cNvSpPr/>
            <p:nvPr/>
          </p:nvSpPr>
          <p:spPr>
            <a:xfrm>
              <a:off x="6320972" y="3679371"/>
              <a:ext cx="776514" cy="21045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Slide Number Placeholder 5">
            <a:extLst>
              <a:ext uri="{FF2B5EF4-FFF2-40B4-BE49-F238E27FC236}">
                <a16:creationId xmlns:a16="http://schemas.microsoft.com/office/drawing/2014/main" id="{55A976FD-BCA0-3B40-B7FA-0498D9E5EF65}"/>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13</a:t>
            </a:fld>
            <a:endParaRPr lang="en-US" dirty="0"/>
          </a:p>
        </p:txBody>
      </p:sp>
    </p:spTree>
    <p:extLst>
      <p:ext uri="{BB962C8B-B14F-4D97-AF65-F5344CB8AC3E}">
        <p14:creationId xmlns:p14="http://schemas.microsoft.com/office/powerpoint/2010/main" val="23498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9DE51A5F-3BFD-AA45-9015-FA67A9068CEF}"/>
              </a:ext>
            </a:extLst>
          </p:cNvPr>
          <p:cNvGrpSpPr/>
          <p:nvPr/>
        </p:nvGrpSpPr>
        <p:grpSpPr>
          <a:xfrm>
            <a:off x="4551470" y="4236503"/>
            <a:ext cx="1463604" cy="737240"/>
            <a:chOff x="7493876" y="2774731"/>
            <a:chExt cx="1481958" cy="894622"/>
          </a:xfrm>
        </p:grpSpPr>
        <p:sp>
          <p:nvSpPr>
            <p:cNvPr id="110" name="Freeform 109">
              <a:extLst>
                <a:ext uri="{FF2B5EF4-FFF2-40B4-BE49-F238E27FC236}">
                  <a16:creationId xmlns:a16="http://schemas.microsoft.com/office/drawing/2014/main" id="{15FA248B-2934-6745-9856-5AF3D55755E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1" name="Oval 110">
              <a:extLst>
                <a:ext uri="{FF2B5EF4-FFF2-40B4-BE49-F238E27FC236}">
                  <a16:creationId xmlns:a16="http://schemas.microsoft.com/office/drawing/2014/main" id="{D4C2270C-F816-EB48-8C45-11D133A7515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12" name="Group 111">
              <a:extLst>
                <a:ext uri="{FF2B5EF4-FFF2-40B4-BE49-F238E27FC236}">
                  <a16:creationId xmlns:a16="http://schemas.microsoft.com/office/drawing/2014/main" id="{92D75490-DBD7-CD4E-9507-13309C8F3DFD}"/>
                </a:ext>
              </a:extLst>
            </p:cNvPr>
            <p:cNvGrpSpPr/>
            <p:nvPr/>
          </p:nvGrpSpPr>
          <p:grpSpPr>
            <a:xfrm>
              <a:off x="7713663" y="2848339"/>
              <a:ext cx="1042107" cy="425543"/>
              <a:chOff x="7786941" y="2884917"/>
              <a:chExt cx="897649" cy="353919"/>
            </a:xfrm>
          </p:grpSpPr>
          <p:sp>
            <p:nvSpPr>
              <p:cNvPr id="113" name="Freeform 112">
                <a:extLst>
                  <a:ext uri="{FF2B5EF4-FFF2-40B4-BE49-F238E27FC236}">
                    <a16:creationId xmlns:a16="http://schemas.microsoft.com/office/drawing/2014/main" id="{908415A0-8A5C-1A4E-8070-093DC0E972F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Freeform 113">
                <a:extLst>
                  <a:ext uri="{FF2B5EF4-FFF2-40B4-BE49-F238E27FC236}">
                    <a16:creationId xmlns:a16="http://schemas.microsoft.com/office/drawing/2014/main" id="{53DC1CB9-E35D-8A47-96B9-69E6D0AB98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FB05914E-C150-9A4F-87FB-EFF6CABA388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3C399649-B712-6449-9877-189E4033C11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Packet loss</a:t>
            </a:r>
            <a:endParaRPr lang="en-US" sz="4400" dirty="0"/>
          </a:p>
        </p:txBody>
      </p:sp>
      <p:sp>
        <p:nvSpPr>
          <p:cNvPr id="17" name="Rectangle 3">
            <a:extLst>
              <a:ext uri="{FF2B5EF4-FFF2-40B4-BE49-F238E27FC236}">
                <a16:creationId xmlns:a16="http://schemas.microsoft.com/office/drawing/2014/main" id="{266CA32C-7D96-1F42-88EE-0CD26A415F37}"/>
              </a:ext>
            </a:extLst>
          </p:cNvPr>
          <p:cNvSpPr txBox="1">
            <a:spLocks noChangeArrowheads="1"/>
          </p:cNvSpPr>
          <p:nvPr/>
        </p:nvSpPr>
        <p:spPr>
          <a:xfrm>
            <a:off x="975618" y="1391460"/>
            <a:ext cx="10214897" cy="71934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queue (aka buffer) preceding link in buffer has finite capacity</a:t>
            </a:r>
          </a:p>
        </p:txBody>
      </p:sp>
      <p:sp>
        <p:nvSpPr>
          <p:cNvPr id="79" name="Rectangle 7">
            <a:extLst>
              <a:ext uri="{FF2B5EF4-FFF2-40B4-BE49-F238E27FC236}">
                <a16:creationId xmlns:a16="http://schemas.microsoft.com/office/drawing/2014/main" id="{56569F92-5AAD-9F40-A054-24753CD827F9}"/>
              </a:ext>
            </a:extLst>
          </p:cNvPr>
          <p:cNvSpPr>
            <a:spLocks noChangeArrowheads="1"/>
          </p:cNvSpPr>
          <p:nvPr/>
        </p:nvSpPr>
        <p:spPr bwMode="auto">
          <a:xfrm>
            <a:off x="4638675" y="4485753"/>
            <a:ext cx="1198563" cy="263525"/>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0" name="Line 23">
            <a:extLst>
              <a:ext uri="{FF2B5EF4-FFF2-40B4-BE49-F238E27FC236}">
                <a16:creationId xmlns:a16="http://schemas.microsoft.com/office/drawing/2014/main" id="{18F6CFB2-B4C3-FF4C-8EBD-C6BA5187D1C7}"/>
              </a:ext>
            </a:extLst>
          </p:cNvPr>
          <p:cNvSpPr>
            <a:spLocks noChangeShapeType="1"/>
          </p:cNvSpPr>
          <p:nvPr/>
        </p:nvSpPr>
        <p:spPr bwMode="auto">
          <a:xfrm>
            <a:off x="3946525" y="4252390"/>
            <a:ext cx="698500" cy="333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81" name="Line 24">
            <a:extLst>
              <a:ext uri="{FF2B5EF4-FFF2-40B4-BE49-F238E27FC236}">
                <a16:creationId xmlns:a16="http://schemas.microsoft.com/office/drawing/2014/main" id="{F58C5444-79DC-A048-A0CF-7240C0E242C2}"/>
              </a:ext>
            </a:extLst>
          </p:cNvPr>
          <p:cNvSpPr>
            <a:spLocks noChangeShapeType="1"/>
          </p:cNvSpPr>
          <p:nvPr/>
        </p:nvSpPr>
        <p:spPr bwMode="auto">
          <a:xfrm flipV="1">
            <a:off x="4235450" y="4646090"/>
            <a:ext cx="411163" cy="5254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82" name="Line 25">
            <a:extLst>
              <a:ext uri="{FF2B5EF4-FFF2-40B4-BE49-F238E27FC236}">
                <a16:creationId xmlns:a16="http://schemas.microsoft.com/office/drawing/2014/main" id="{EFEEAE34-B698-3F47-9A0D-006ECF3EC594}"/>
              </a:ext>
            </a:extLst>
          </p:cNvPr>
          <p:cNvSpPr>
            <a:spLocks noChangeShapeType="1"/>
          </p:cNvSpPr>
          <p:nvPr/>
        </p:nvSpPr>
        <p:spPr bwMode="auto">
          <a:xfrm>
            <a:off x="5832475" y="4649265"/>
            <a:ext cx="1933575" cy="95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83" name="Rectangle 28">
            <a:extLst>
              <a:ext uri="{FF2B5EF4-FFF2-40B4-BE49-F238E27FC236}">
                <a16:creationId xmlns:a16="http://schemas.microsoft.com/office/drawing/2014/main" id="{AE188F1E-1184-A64B-B5F3-5F151D6598C7}"/>
              </a:ext>
            </a:extLst>
          </p:cNvPr>
          <p:cNvSpPr>
            <a:spLocks noChangeArrowheads="1"/>
          </p:cNvSpPr>
          <p:nvPr/>
        </p:nvSpPr>
        <p:spPr bwMode="auto">
          <a:xfrm>
            <a:off x="6751638" y="4449240"/>
            <a:ext cx="147637"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4" name="Rectangle 29">
            <a:extLst>
              <a:ext uri="{FF2B5EF4-FFF2-40B4-BE49-F238E27FC236}">
                <a16:creationId xmlns:a16="http://schemas.microsoft.com/office/drawing/2014/main" id="{F30C236D-7EC4-B04F-8EB6-339D16864BB3}"/>
              </a:ext>
            </a:extLst>
          </p:cNvPr>
          <p:cNvSpPr>
            <a:spLocks noChangeArrowheads="1"/>
          </p:cNvSpPr>
          <p:nvPr/>
        </p:nvSpPr>
        <p:spPr bwMode="auto">
          <a:xfrm>
            <a:off x="5499100" y="4520678"/>
            <a:ext cx="147638"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5" name="Rectangle 30">
            <a:extLst>
              <a:ext uri="{FF2B5EF4-FFF2-40B4-BE49-F238E27FC236}">
                <a16:creationId xmlns:a16="http://schemas.microsoft.com/office/drawing/2014/main" id="{B7406385-23A2-9C4F-8A53-96A85929A598}"/>
              </a:ext>
            </a:extLst>
          </p:cNvPr>
          <p:cNvSpPr>
            <a:spLocks noChangeArrowheads="1"/>
          </p:cNvSpPr>
          <p:nvPr/>
        </p:nvSpPr>
        <p:spPr bwMode="auto">
          <a:xfrm>
            <a:off x="5661025" y="4520678"/>
            <a:ext cx="147638" cy="20002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8" name="Text Box 35">
            <a:extLst>
              <a:ext uri="{FF2B5EF4-FFF2-40B4-BE49-F238E27FC236}">
                <a16:creationId xmlns:a16="http://schemas.microsoft.com/office/drawing/2014/main" id="{C833E180-F225-A549-A822-0F0480D8866D}"/>
              </a:ext>
            </a:extLst>
          </p:cNvPr>
          <p:cNvSpPr txBox="1">
            <a:spLocks noChangeArrowheads="1"/>
          </p:cNvSpPr>
          <p:nvPr/>
        </p:nvSpPr>
        <p:spPr bwMode="auto">
          <a:xfrm>
            <a:off x="2963863" y="3780903"/>
            <a:ext cx="3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6600"/>
                </a:solidFill>
                <a:effectLst/>
                <a:uLnTx/>
                <a:uFillTx/>
                <a:latin typeface="Calibri" panose="020F0502020204030204"/>
                <a:ea typeface="ＭＳ Ｐゴシック" panose="020B0600070205080204" pitchFamily="34" charset="-128"/>
                <a:cs typeface="Arial"/>
              </a:rPr>
              <a:t>A</a:t>
            </a:r>
          </a:p>
        </p:txBody>
      </p:sp>
      <p:sp>
        <p:nvSpPr>
          <p:cNvPr id="89" name="Text Box 36">
            <a:extLst>
              <a:ext uri="{FF2B5EF4-FFF2-40B4-BE49-F238E27FC236}">
                <a16:creationId xmlns:a16="http://schemas.microsoft.com/office/drawing/2014/main" id="{C9D7A519-A3AA-6647-941B-B03611148969}"/>
              </a:ext>
            </a:extLst>
          </p:cNvPr>
          <p:cNvSpPr txBox="1">
            <a:spLocks noChangeArrowheads="1"/>
          </p:cNvSpPr>
          <p:nvPr/>
        </p:nvSpPr>
        <p:spPr bwMode="auto">
          <a:xfrm>
            <a:off x="3284538" y="476674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Arial"/>
              </a:rPr>
              <a:t>B</a:t>
            </a:r>
          </a:p>
        </p:txBody>
      </p:sp>
      <p:sp>
        <p:nvSpPr>
          <p:cNvPr id="90" name="Text Box 40">
            <a:extLst>
              <a:ext uri="{FF2B5EF4-FFF2-40B4-BE49-F238E27FC236}">
                <a16:creationId xmlns:a16="http://schemas.microsoft.com/office/drawing/2014/main" id="{57B3723E-06BE-9E4B-B5FD-DB428178AC75}"/>
              </a:ext>
            </a:extLst>
          </p:cNvPr>
          <p:cNvSpPr txBox="1">
            <a:spLocks noChangeArrowheads="1"/>
          </p:cNvSpPr>
          <p:nvPr/>
        </p:nvSpPr>
        <p:spPr bwMode="auto">
          <a:xfrm>
            <a:off x="6311900" y="3690415"/>
            <a:ext cx="279070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packet being transmitted</a:t>
            </a:r>
          </a:p>
        </p:txBody>
      </p:sp>
      <p:sp>
        <p:nvSpPr>
          <p:cNvPr id="91" name="Line 41">
            <a:extLst>
              <a:ext uri="{FF2B5EF4-FFF2-40B4-BE49-F238E27FC236}">
                <a16:creationId xmlns:a16="http://schemas.microsoft.com/office/drawing/2014/main" id="{B860767E-6CC8-4645-AC66-7ECC72234871}"/>
              </a:ext>
            </a:extLst>
          </p:cNvPr>
          <p:cNvSpPr>
            <a:spLocks noChangeShapeType="1"/>
          </p:cNvSpPr>
          <p:nvPr/>
        </p:nvSpPr>
        <p:spPr bwMode="auto">
          <a:xfrm rot="10800000" flipV="1">
            <a:off x="5875338" y="3982515"/>
            <a:ext cx="681037" cy="56515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92" name="Rectangle 56">
            <a:extLst>
              <a:ext uri="{FF2B5EF4-FFF2-40B4-BE49-F238E27FC236}">
                <a16:creationId xmlns:a16="http://schemas.microsoft.com/office/drawing/2014/main" id="{E3AED2F6-EFE4-C14B-9BB5-4F182D4B0824}"/>
              </a:ext>
            </a:extLst>
          </p:cNvPr>
          <p:cNvSpPr>
            <a:spLocks noChangeArrowheads="1"/>
          </p:cNvSpPr>
          <p:nvPr/>
        </p:nvSpPr>
        <p:spPr bwMode="auto">
          <a:xfrm>
            <a:off x="5335588" y="4519090"/>
            <a:ext cx="147637" cy="20002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3" name="Rectangle 57">
            <a:extLst>
              <a:ext uri="{FF2B5EF4-FFF2-40B4-BE49-F238E27FC236}">
                <a16:creationId xmlns:a16="http://schemas.microsoft.com/office/drawing/2014/main" id="{29DF6AAC-1EDB-6E49-9208-EAB393D336F5}"/>
              </a:ext>
            </a:extLst>
          </p:cNvPr>
          <p:cNvSpPr>
            <a:spLocks noChangeArrowheads="1"/>
          </p:cNvSpPr>
          <p:nvPr/>
        </p:nvSpPr>
        <p:spPr bwMode="auto">
          <a:xfrm>
            <a:off x="5173663" y="4522265"/>
            <a:ext cx="147637"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4" name="Rectangle 58">
            <a:extLst>
              <a:ext uri="{FF2B5EF4-FFF2-40B4-BE49-F238E27FC236}">
                <a16:creationId xmlns:a16="http://schemas.microsoft.com/office/drawing/2014/main" id="{07A9771F-08E4-EC45-A210-A58888CED4ED}"/>
              </a:ext>
            </a:extLst>
          </p:cNvPr>
          <p:cNvSpPr>
            <a:spLocks noChangeArrowheads="1"/>
          </p:cNvSpPr>
          <p:nvPr/>
        </p:nvSpPr>
        <p:spPr bwMode="auto">
          <a:xfrm>
            <a:off x="5008563" y="4519090"/>
            <a:ext cx="147637"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5" name="Rectangle 59">
            <a:extLst>
              <a:ext uri="{FF2B5EF4-FFF2-40B4-BE49-F238E27FC236}">
                <a16:creationId xmlns:a16="http://schemas.microsoft.com/office/drawing/2014/main" id="{086BD240-8D3B-8946-8C05-8A6C5C278ABF}"/>
              </a:ext>
            </a:extLst>
          </p:cNvPr>
          <p:cNvSpPr>
            <a:spLocks noChangeArrowheads="1"/>
          </p:cNvSpPr>
          <p:nvPr/>
        </p:nvSpPr>
        <p:spPr bwMode="auto">
          <a:xfrm>
            <a:off x="4845050" y="4519090"/>
            <a:ext cx="147638" cy="20002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6" name="Rectangle 61">
            <a:extLst>
              <a:ext uri="{FF2B5EF4-FFF2-40B4-BE49-F238E27FC236}">
                <a16:creationId xmlns:a16="http://schemas.microsoft.com/office/drawing/2014/main" id="{84D69E10-50C6-F34A-B4EE-565277C45E7E}"/>
              </a:ext>
            </a:extLst>
          </p:cNvPr>
          <p:cNvSpPr>
            <a:spLocks noChangeArrowheads="1"/>
          </p:cNvSpPr>
          <p:nvPr/>
        </p:nvSpPr>
        <p:spPr bwMode="auto">
          <a:xfrm>
            <a:off x="4679950" y="4520678"/>
            <a:ext cx="147638" cy="2000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97" name="Rectangle 62">
            <a:extLst>
              <a:ext uri="{FF2B5EF4-FFF2-40B4-BE49-F238E27FC236}">
                <a16:creationId xmlns:a16="http://schemas.microsoft.com/office/drawing/2014/main" id="{75F2BC7C-9881-3742-BAF2-C9ADF04CDFBA}"/>
              </a:ext>
            </a:extLst>
          </p:cNvPr>
          <p:cNvSpPr>
            <a:spLocks noChangeArrowheads="1"/>
          </p:cNvSpPr>
          <p:nvPr/>
        </p:nvSpPr>
        <p:spPr bwMode="auto">
          <a:xfrm>
            <a:off x="4651375" y="4496865"/>
            <a:ext cx="1171575" cy="242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100" name="Text Box 65">
            <a:extLst>
              <a:ext uri="{FF2B5EF4-FFF2-40B4-BE49-F238E27FC236}">
                <a16:creationId xmlns:a16="http://schemas.microsoft.com/office/drawing/2014/main" id="{2FE5E5BD-F2D9-044C-AF8E-8A3AB1A666A5}"/>
              </a:ext>
            </a:extLst>
          </p:cNvPr>
          <p:cNvSpPr txBox="1">
            <a:spLocks noChangeArrowheads="1"/>
          </p:cNvSpPr>
          <p:nvPr/>
        </p:nvSpPr>
        <p:spPr bwMode="auto">
          <a:xfrm>
            <a:off x="4499629" y="3509440"/>
            <a:ext cx="162429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buffer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(waiting area)</a:t>
            </a:r>
          </a:p>
        </p:txBody>
      </p:sp>
      <p:sp>
        <p:nvSpPr>
          <p:cNvPr id="101" name="Line 66">
            <a:extLst>
              <a:ext uri="{FF2B5EF4-FFF2-40B4-BE49-F238E27FC236}">
                <a16:creationId xmlns:a16="http://schemas.microsoft.com/office/drawing/2014/main" id="{F4810747-BBCA-F145-AF10-7157860AA8E6}"/>
              </a:ext>
            </a:extLst>
          </p:cNvPr>
          <p:cNvSpPr>
            <a:spLocks noChangeShapeType="1"/>
          </p:cNvSpPr>
          <p:nvPr/>
        </p:nvSpPr>
        <p:spPr bwMode="auto">
          <a:xfrm>
            <a:off x="4784725" y="4117453"/>
            <a:ext cx="0" cy="33337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102" name="Group 48">
            <a:extLst>
              <a:ext uri="{FF2B5EF4-FFF2-40B4-BE49-F238E27FC236}">
                <a16:creationId xmlns:a16="http://schemas.microsoft.com/office/drawing/2014/main" id="{ABFCEC87-7465-524D-A5DC-C75187D44BB1}"/>
              </a:ext>
            </a:extLst>
          </p:cNvPr>
          <p:cNvGrpSpPr>
            <a:grpSpLocks/>
          </p:cNvGrpSpPr>
          <p:nvPr/>
        </p:nvGrpSpPr>
        <p:grpSpPr bwMode="auto">
          <a:xfrm>
            <a:off x="3140075" y="3801540"/>
            <a:ext cx="820738" cy="688975"/>
            <a:chOff x="-44" y="1473"/>
            <a:chExt cx="981" cy="1105"/>
          </a:xfrm>
        </p:grpSpPr>
        <p:pic>
          <p:nvPicPr>
            <p:cNvPr id="103" name="Picture 49" descr="desktop_computer_stylized_medium">
              <a:extLst>
                <a:ext uri="{FF2B5EF4-FFF2-40B4-BE49-F238E27FC236}">
                  <a16:creationId xmlns:a16="http://schemas.microsoft.com/office/drawing/2014/main" id="{8250C605-2170-E94B-8DB9-90219930D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50">
              <a:extLst>
                <a:ext uri="{FF2B5EF4-FFF2-40B4-BE49-F238E27FC236}">
                  <a16:creationId xmlns:a16="http://schemas.microsoft.com/office/drawing/2014/main" id="{B861D779-BA88-6649-AECC-FC09FC3CADB8}"/>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grpSp>
        <p:nvGrpSpPr>
          <p:cNvPr id="105" name="Group 51">
            <a:extLst>
              <a:ext uri="{FF2B5EF4-FFF2-40B4-BE49-F238E27FC236}">
                <a16:creationId xmlns:a16="http://schemas.microsoft.com/office/drawing/2014/main" id="{C2F7650A-DE11-CA4D-8362-974E3036A08A}"/>
              </a:ext>
            </a:extLst>
          </p:cNvPr>
          <p:cNvGrpSpPr>
            <a:grpSpLocks/>
          </p:cNvGrpSpPr>
          <p:nvPr/>
        </p:nvGrpSpPr>
        <p:grpSpPr bwMode="auto">
          <a:xfrm>
            <a:off x="3468688" y="4792140"/>
            <a:ext cx="820737" cy="688975"/>
            <a:chOff x="-44" y="1473"/>
            <a:chExt cx="981" cy="1105"/>
          </a:xfrm>
        </p:grpSpPr>
        <p:pic>
          <p:nvPicPr>
            <p:cNvPr id="106" name="Picture 52" descr="desktop_computer_stylized_medium">
              <a:extLst>
                <a:ext uri="{FF2B5EF4-FFF2-40B4-BE49-F238E27FC236}">
                  <a16:creationId xmlns:a16="http://schemas.microsoft.com/office/drawing/2014/main" id="{31AB66C4-A2A2-4F4D-B6A5-CBADCEEE6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53">
              <a:extLst>
                <a:ext uri="{FF2B5EF4-FFF2-40B4-BE49-F238E27FC236}">
                  <a16:creationId xmlns:a16="http://schemas.microsoft.com/office/drawing/2014/main" id="{8CFBA43E-78F2-5846-9CDF-6F8E882EA5BA}"/>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108" name="TextBox 1">
            <a:extLst>
              <a:ext uri="{FF2B5EF4-FFF2-40B4-BE49-F238E27FC236}">
                <a16:creationId xmlns:a16="http://schemas.microsoft.com/office/drawing/2014/main" id="{23257655-BFAB-7E4B-9721-E40633712A2D}"/>
              </a:ext>
            </a:extLst>
          </p:cNvPr>
          <p:cNvSpPr txBox="1">
            <a:spLocks noChangeArrowheads="1"/>
          </p:cNvSpPr>
          <p:nvPr/>
        </p:nvSpPr>
        <p:spPr bwMode="auto">
          <a:xfrm>
            <a:off x="1250140" y="6114279"/>
            <a:ext cx="9525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Check out the Java applet for an interactive animation (on publisher’s website) of queuing and loss</a:t>
            </a:r>
          </a:p>
        </p:txBody>
      </p:sp>
      <p:grpSp>
        <p:nvGrpSpPr>
          <p:cNvPr id="4" name="Group 3">
            <a:extLst>
              <a:ext uri="{FF2B5EF4-FFF2-40B4-BE49-F238E27FC236}">
                <a16:creationId xmlns:a16="http://schemas.microsoft.com/office/drawing/2014/main" id="{C493C1C6-6FFC-4542-8569-381842BD5BB2}"/>
              </a:ext>
            </a:extLst>
          </p:cNvPr>
          <p:cNvGrpSpPr/>
          <p:nvPr/>
        </p:nvGrpSpPr>
        <p:grpSpPr>
          <a:xfrm>
            <a:off x="971989" y="1867073"/>
            <a:ext cx="10214897" cy="3871598"/>
            <a:chOff x="971989" y="1867073"/>
            <a:chExt cx="10214897" cy="3871598"/>
          </a:xfrm>
        </p:grpSpPr>
        <p:grpSp>
          <p:nvGrpSpPr>
            <p:cNvPr id="3" name="Group 2">
              <a:extLst>
                <a:ext uri="{FF2B5EF4-FFF2-40B4-BE49-F238E27FC236}">
                  <a16:creationId xmlns:a16="http://schemas.microsoft.com/office/drawing/2014/main" id="{37FB3ADB-070D-EA41-8E10-638DD4679B17}"/>
                </a:ext>
              </a:extLst>
            </p:cNvPr>
            <p:cNvGrpSpPr/>
            <p:nvPr/>
          </p:nvGrpSpPr>
          <p:grpSpPr>
            <a:xfrm>
              <a:off x="4381500" y="4714353"/>
              <a:ext cx="2873096" cy="1024318"/>
              <a:chOff x="4381500" y="4714353"/>
              <a:chExt cx="2873096" cy="1024318"/>
            </a:xfrm>
          </p:grpSpPr>
          <p:sp>
            <p:nvSpPr>
              <p:cNvPr id="86" name="Rectangle 31">
                <a:extLst>
                  <a:ext uri="{FF2B5EF4-FFF2-40B4-BE49-F238E27FC236}">
                    <a16:creationId xmlns:a16="http://schemas.microsoft.com/office/drawing/2014/main" id="{E5168849-CF99-FD4F-B6DF-2D06EA648971}"/>
                  </a:ext>
                </a:extLst>
              </p:cNvPr>
              <p:cNvSpPr>
                <a:spLocks noChangeArrowheads="1"/>
              </p:cNvSpPr>
              <p:nvPr/>
            </p:nvSpPr>
            <p:spPr bwMode="auto">
              <a:xfrm>
                <a:off x="4411663" y="4868340"/>
                <a:ext cx="147637" cy="200025"/>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Arial"/>
                </a:endParaRPr>
              </a:p>
            </p:txBody>
          </p:sp>
          <p:sp>
            <p:nvSpPr>
              <p:cNvPr id="87" name="Line 33">
                <a:extLst>
                  <a:ext uri="{FF2B5EF4-FFF2-40B4-BE49-F238E27FC236}">
                    <a16:creationId xmlns:a16="http://schemas.microsoft.com/office/drawing/2014/main" id="{6D0E3F69-DD55-B34E-B881-C7D2F1D6A5DA}"/>
                  </a:ext>
                </a:extLst>
              </p:cNvPr>
              <p:cNvSpPr>
                <a:spLocks noChangeShapeType="1"/>
              </p:cNvSpPr>
              <p:nvPr/>
            </p:nvSpPr>
            <p:spPr bwMode="auto">
              <a:xfrm flipV="1">
                <a:off x="4381500" y="4714353"/>
                <a:ext cx="106363" cy="146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98" name="Line 63">
                <a:extLst>
                  <a:ext uri="{FF2B5EF4-FFF2-40B4-BE49-F238E27FC236}">
                    <a16:creationId xmlns:a16="http://schemas.microsoft.com/office/drawing/2014/main" id="{FD41187D-B5D0-F44B-B4AF-7556A07DC14A}"/>
                  </a:ext>
                </a:extLst>
              </p:cNvPr>
              <p:cNvSpPr>
                <a:spLocks noChangeShapeType="1"/>
              </p:cNvSpPr>
              <p:nvPr/>
            </p:nvSpPr>
            <p:spPr bwMode="auto">
              <a:xfrm rot="10800000">
                <a:off x="4638675" y="4988990"/>
                <a:ext cx="687388" cy="331788"/>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99" name="Text Box 64">
                <a:extLst>
                  <a:ext uri="{FF2B5EF4-FFF2-40B4-BE49-F238E27FC236}">
                    <a16:creationId xmlns:a16="http://schemas.microsoft.com/office/drawing/2014/main" id="{F2BB1DAE-AB56-8246-A3D6-8E5A69B8FF8C}"/>
                  </a:ext>
                </a:extLst>
              </p:cNvPr>
              <p:cNvSpPr txBox="1">
                <a:spLocks noChangeArrowheads="1"/>
              </p:cNvSpPr>
              <p:nvPr/>
            </p:nvSpPr>
            <p:spPr bwMode="auto">
              <a:xfrm>
                <a:off x="5254625" y="5147740"/>
                <a:ext cx="199997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packet arriving to</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full buffer is </a:t>
                </a:r>
                <a:r>
                  <a:rPr kumimoji="0" lang="en-US" altLang="en-US" sz="2000" b="0" i="1" u="none" strike="noStrike" kern="1200" cap="none" spc="0" normalizeH="0" baseline="0" noProof="0" dirty="0">
                    <a:ln>
                      <a:noFill/>
                    </a:ln>
                    <a:solidFill>
                      <a:srgbClr val="CC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lost</a:t>
                </a:r>
              </a:p>
            </p:txBody>
          </p:sp>
        </p:grpSp>
        <p:sp>
          <p:nvSpPr>
            <p:cNvPr id="43" name="Rectangle 3">
              <a:extLst>
                <a:ext uri="{FF2B5EF4-FFF2-40B4-BE49-F238E27FC236}">
                  <a16:creationId xmlns:a16="http://schemas.microsoft.com/office/drawing/2014/main" id="{54211E9D-8A8E-BF41-BDEC-889453887B75}"/>
                </a:ext>
              </a:extLst>
            </p:cNvPr>
            <p:cNvSpPr txBox="1">
              <a:spLocks noChangeArrowheads="1"/>
            </p:cNvSpPr>
            <p:nvPr/>
          </p:nvSpPr>
          <p:spPr>
            <a:xfrm>
              <a:off x="971989" y="1867073"/>
              <a:ext cx="10214897" cy="211798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packet arriving to full queue dropped (aka lost)</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lost packet may be retransmitted by previous node, by source end system, or not at all</a:t>
              </a:r>
            </a:p>
          </p:txBody>
        </p:sp>
      </p:grpSp>
      <p:sp>
        <p:nvSpPr>
          <p:cNvPr id="45" name="Slide Number Placeholder 5">
            <a:extLst>
              <a:ext uri="{FF2B5EF4-FFF2-40B4-BE49-F238E27FC236}">
                <a16:creationId xmlns:a16="http://schemas.microsoft.com/office/drawing/2014/main" id="{589565F1-CC81-D148-8C2B-5587C47130D9}"/>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14</a:t>
            </a:fld>
            <a:endParaRPr lang="en-US" dirty="0"/>
          </a:p>
        </p:txBody>
      </p:sp>
    </p:spTree>
    <p:extLst>
      <p:ext uri="{BB962C8B-B14F-4D97-AF65-F5344CB8AC3E}">
        <p14:creationId xmlns:p14="http://schemas.microsoft.com/office/powerpoint/2010/main" val="222663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dissolve">
                                      <p:cBhvr>
                                        <p:cTn id="1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Line 321">
            <a:extLst>
              <a:ext uri="{FF2B5EF4-FFF2-40B4-BE49-F238E27FC236}">
                <a16:creationId xmlns:a16="http://schemas.microsoft.com/office/drawing/2014/main" id="{3126CBA0-B637-EA43-AF7F-E011318DF501}"/>
              </a:ext>
            </a:extLst>
          </p:cNvPr>
          <p:cNvSpPr>
            <a:spLocks noChangeShapeType="1"/>
          </p:cNvSpPr>
          <p:nvPr/>
        </p:nvSpPr>
        <p:spPr bwMode="auto">
          <a:xfrm>
            <a:off x="3004779" y="4480629"/>
            <a:ext cx="631666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307" name="Group 306">
            <a:extLst>
              <a:ext uri="{FF2B5EF4-FFF2-40B4-BE49-F238E27FC236}">
                <a16:creationId xmlns:a16="http://schemas.microsoft.com/office/drawing/2014/main" id="{9E117FAC-DD71-2841-B7A4-CC7377DD9672}"/>
              </a:ext>
            </a:extLst>
          </p:cNvPr>
          <p:cNvGrpSpPr/>
          <p:nvPr/>
        </p:nvGrpSpPr>
        <p:grpSpPr>
          <a:xfrm>
            <a:off x="4551470" y="4103771"/>
            <a:ext cx="1463604" cy="737240"/>
            <a:chOff x="7493876" y="2774731"/>
            <a:chExt cx="1481958" cy="894622"/>
          </a:xfrm>
        </p:grpSpPr>
        <p:sp>
          <p:nvSpPr>
            <p:cNvPr id="308" name="Freeform 307">
              <a:extLst>
                <a:ext uri="{FF2B5EF4-FFF2-40B4-BE49-F238E27FC236}">
                  <a16:creationId xmlns:a16="http://schemas.microsoft.com/office/drawing/2014/main" id="{8BB48DB0-8C5D-004F-B9CE-3206F91F8A2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09" name="Oval 308">
              <a:extLst>
                <a:ext uri="{FF2B5EF4-FFF2-40B4-BE49-F238E27FC236}">
                  <a16:creationId xmlns:a16="http://schemas.microsoft.com/office/drawing/2014/main" id="{ED05AE36-8F36-F942-94A6-2BA819CD30A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10" name="Group 309">
              <a:extLst>
                <a:ext uri="{FF2B5EF4-FFF2-40B4-BE49-F238E27FC236}">
                  <a16:creationId xmlns:a16="http://schemas.microsoft.com/office/drawing/2014/main" id="{7A4729A4-A1F6-DF49-A60A-44BF1ECD7351}"/>
                </a:ext>
              </a:extLst>
            </p:cNvPr>
            <p:cNvGrpSpPr/>
            <p:nvPr/>
          </p:nvGrpSpPr>
          <p:grpSpPr>
            <a:xfrm>
              <a:off x="7713663" y="2848339"/>
              <a:ext cx="1042107" cy="425543"/>
              <a:chOff x="7786941" y="2884917"/>
              <a:chExt cx="897649" cy="353919"/>
            </a:xfrm>
          </p:grpSpPr>
          <p:sp>
            <p:nvSpPr>
              <p:cNvPr id="311" name="Freeform 310">
                <a:extLst>
                  <a:ext uri="{FF2B5EF4-FFF2-40B4-BE49-F238E27FC236}">
                    <a16:creationId xmlns:a16="http://schemas.microsoft.com/office/drawing/2014/main" id="{40897A26-02AE-B342-8B9D-CC1606C29E3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2" name="Freeform 311">
                <a:extLst>
                  <a:ext uri="{FF2B5EF4-FFF2-40B4-BE49-F238E27FC236}">
                    <a16:creationId xmlns:a16="http://schemas.microsoft.com/office/drawing/2014/main" id="{5AD51D90-0DBF-5941-A195-23707A53FCE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3" name="Freeform 312">
                <a:extLst>
                  <a:ext uri="{FF2B5EF4-FFF2-40B4-BE49-F238E27FC236}">
                    <a16:creationId xmlns:a16="http://schemas.microsoft.com/office/drawing/2014/main" id="{C2FFDCAB-1FB6-B14D-887A-093D9A7A5E7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4" name="Freeform 313">
                <a:extLst>
                  <a:ext uri="{FF2B5EF4-FFF2-40B4-BE49-F238E27FC236}">
                    <a16:creationId xmlns:a16="http://schemas.microsoft.com/office/drawing/2014/main" id="{7D1F7198-65E3-1B44-8C17-E6AF9ECF42A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a:t>
            </a:r>
            <a:endParaRPr lang="en-US" sz="4400" dirty="0"/>
          </a:p>
        </p:txBody>
      </p:sp>
      <p:sp>
        <p:nvSpPr>
          <p:cNvPr id="43" name="Rectangle 3">
            <a:extLst>
              <a:ext uri="{FF2B5EF4-FFF2-40B4-BE49-F238E27FC236}">
                <a16:creationId xmlns:a16="http://schemas.microsoft.com/office/drawing/2014/main" id="{494751C5-3228-E445-BD01-72428A7EAB59}"/>
              </a:ext>
            </a:extLst>
          </p:cNvPr>
          <p:cNvSpPr txBox="1">
            <a:spLocks noChangeArrowheads="1"/>
          </p:cNvSpPr>
          <p:nvPr/>
        </p:nvSpPr>
        <p:spPr>
          <a:xfrm>
            <a:off x="989013" y="1359295"/>
            <a:ext cx="10973804" cy="177958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throughput: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rate (bits/time unit) at which bits are being sent from sender to receiver</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Arial" panose="020B0604020202020204" pitchFamily="34" charset="0"/>
                <a:cs typeface="+mn-cs"/>
              </a:rPr>
              <a:t>instantaneous: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rate at given point in time</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Arial" panose="020B0604020202020204" pitchFamily="34" charset="0"/>
                <a:cs typeface="+mn-cs"/>
              </a:rPr>
              <a:t>average: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rate over longer period of time</a:t>
            </a:r>
          </a:p>
        </p:txBody>
      </p:sp>
      <p:sp>
        <p:nvSpPr>
          <p:cNvPr id="232" name="AutoShape 327">
            <a:extLst>
              <a:ext uri="{FF2B5EF4-FFF2-40B4-BE49-F238E27FC236}">
                <a16:creationId xmlns:a16="http://schemas.microsoft.com/office/drawing/2014/main" id="{5F173245-5658-9842-84FB-CB60E39B479B}"/>
              </a:ext>
            </a:extLst>
          </p:cNvPr>
          <p:cNvSpPr>
            <a:spLocks noChangeArrowheads="1"/>
          </p:cNvSpPr>
          <p:nvPr/>
        </p:nvSpPr>
        <p:spPr bwMode="auto">
          <a:xfrm>
            <a:off x="1980004" y="3615115"/>
            <a:ext cx="500062" cy="581025"/>
          </a:xfrm>
          <a:prstGeom prst="can">
            <a:avLst>
              <a:gd name="adj" fmla="val 23491"/>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grpSp>
        <p:nvGrpSpPr>
          <p:cNvPr id="233" name="Group 64">
            <a:extLst>
              <a:ext uri="{FF2B5EF4-FFF2-40B4-BE49-F238E27FC236}">
                <a16:creationId xmlns:a16="http://schemas.microsoft.com/office/drawing/2014/main" id="{67159F46-3967-E744-8DC9-4BF77234442F}"/>
              </a:ext>
            </a:extLst>
          </p:cNvPr>
          <p:cNvGrpSpPr>
            <a:grpSpLocks/>
          </p:cNvGrpSpPr>
          <p:nvPr/>
        </p:nvGrpSpPr>
        <p:grpSpPr bwMode="auto">
          <a:xfrm>
            <a:off x="2538054" y="4021842"/>
            <a:ext cx="352425" cy="876300"/>
            <a:chOff x="4140" y="429"/>
            <a:chExt cx="1425" cy="2396"/>
          </a:xfrm>
        </p:grpSpPr>
        <p:sp>
          <p:nvSpPr>
            <p:cNvPr id="234" name="Freeform 65">
              <a:extLst>
                <a:ext uri="{FF2B5EF4-FFF2-40B4-BE49-F238E27FC236}">
                  <a16:creationId xmlns:a16="http://schemas.microsoft.com/office/drawing/2014/main" id="{18E23374-8E41-5441-B267-3B9BBC53C6B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5" name="Rectangle 66">
              <a:extLst>
                <a:ext uri="{FF2B5EF4-FFF2-40B4-BE49-F238E27FC236}">
                  <a16:creationId xmlns:a16="http://schemas.microsoft.com/office/drawing/2014/main" id="{27E4969F-608F-ED4F-8638-18FB214A40AD}"/>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6" name="Freeform 67">
              <a:extLst>
                <a:ext uri="{FF2B5EF4-FFF2-40B4-BE49-F238E27FC236}">
                  <a16:creationId xmlns:a16="http://schemas.microsoft.com/office/drawing/2014/main" id="{846F4A49-2AF9-7341-80F3-DC7E3F14171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7" name="Freeform 68">
              <a:extLst>
                <a:ext uri="{FF2B5EF4-FFF2-40B4-BE49-F238E27FC236}">
                  <a16:creationId xmlns:a16="http://schemas.microsoft.com/office/drawing/2014/main" id="{EC71E4BE-7627-F340-B915-B4971024560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8" name="Rectangle 69">
              <a:extLst>
                <a:ext uri="{FF2B5EF4-FFF2-40B4-BE49-F238E27FC236}">
                  <a16:creationId xmlns:a16="http://schemas.microsoft.com/office/drawing/2014/main" id="{39BFB098-B374-994B-AE99-4F9D17A4D828}"/>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39" name="Group 70">
              <a:extLst>
                <a:ext uri="{FF2B5EF4-FFF2-40B4-BE49-F238E27FC236}">
                  <a16:creationId xmlns:a16="http://schemas.microsoft.com/office/drawing/2014/main" id="{71537DBF-21A3-7C4A-9E72-AADF2D0ED1A6}"/>
                </a:ext>
              </a:extLst>
            </p:cNvPr>
            <p:cNvGrpSpPr>
              <a:grpSpLocks/>
            </p:cNvGrpSpPr>
            <p:nvPr/>
          </p:nvGrpSpPr>
          <p:grpSpPr bwMode="auto">
            <a:xfrm>
              <a:off x="4749" y="668"/>
              <a:ext cx="581" cy="145"/>
              <a:chOff x="614" y="2568"/>
              <a:chExt cx="725" cy="139"/>
            </a:xfrm>
          </p:grpSpPr>
          <p:sp>
            <p:nvSpPr>
              <p:cNvPr id="264" name="AutoShape 71">
                <a:extLst>
                  <a:ext uri="{FF2B5EF4-FFF2-40B4-BE49-F238E27FC236}">
                    <a16:creationId xmlns:a16="http://schemas.microsoft.com/office/drawing/2014/main" id="{66BF3AD7-2A1F-894F-AB3E-2B0CE27C8AD7}"/>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5" name="AutoShape 72">
                <a:extLst>
                  <a:ext uri="{FF2B5EF4-FFF2-40B4-BE49-F238E27FC236}">
                    <a16:creationId xmlns:a16="http://schemas.microsoft.com/office/drawing/2014/main" id="{B978B677-CCD4-A441-ACE5-4B37776C7AB3}"/>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0" name="Rectangle 73">
              <a:extLst>
                <a:ext uri="{FF2B5EF4-FFF2-40B4-BE49-F238E27FC236}">
                  <a16:creationId xmlns:a16="http://schemas.microsoft.com/office/drawing/2014/main" id="{87FAAAA1-868A-A144-AF79-9ADFFCEF3D67}"/>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1" name="Group 74">
              <a:extLst>
                <a:ext uri="{FF2B5EF4-FFF2-40B4-BE49-F238E27FC236}">
                  <a16:creationId xmlns:a16="http://schemas.microsoft.com/office/drawing/2014/main" id="{CDE6DCC7-0A8B-2541-8C76-B2190F25D240}"/>
                </a:ext>
              </a:extLst>
            </p:cNvPr>
            <p:cNvGrpSpPr>
              <a:grpSpLocks/>
            </p:cNvGrpSpPr>
            <p:nvPr/>
          </p:nvGrpSpPr>
          <p:grpSpPr bwMode="auto">
            <a:xfrm>
              <a:off x="4747" y="994"/>
              <a:ext cx="581" cy="134"/>
              <a:chOff x="614" y="2568"/>
              <a:chExt cx="725" cy="139"/>
            </a:xfrm>
          </p:grpSpPr>
          <p:sp>
            <p:nvSpPr>
              <p:cNvPr id="262" name="AutoShape 75">
                <a:extLst>
                  <a:ext uri="{FF2B5EF4-FFF2-40B4-BE49-F238E27FC236}">
                    <a16:creationId xmlns:a16="http://schemas.microsoft.com/office/drawing/2014/main" id="{6D9E7A58-B5A8-C440-B788-66B9572452B0}"/>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3" name="AutoShape 76">
                <a:extLst>
                  <a:ext uri="{FF2B5EF4-FFF2-40B4-BE49-F238E27FC236}">
                    <a16:creationId xmlns:a16="http://schemas.microsoft.com/office/drawing/2014/main" id="{81AE3D1A-686F-644D-9B4E-3E1E85407298}"/>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2" name="Rectangle 77">
              <a:extLst>
                <a:ext uri="{FF2B5EF4-FFF2-40B4-BE49-F238E27FC236}">
                  <a16:creationId xmlns:a16="http://schemas.microsoft.com/office/drawing/2014/main" id="{C9C2D902-8035-BE42-B27B-AB7485B0C4E0}"/>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3" name="Rectangle 78">
              <a:extLst>
                <a:ext uri="{FF2B5EF4-FFF2-40B4-BE49-F238E27FC236}">
                  <a16:creationId xmlns:a16="http://schemas.microsoft.com/office/drawing/2014/main" id="{5A1C3FEB-4927-F742-8C1F-5CF5556DE786}"/>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4" name="Group 79">
              <a:extLst>
                <a:ext uri="{FF2B5EF4-FFF2-40B4-BE49-F238E27FC236}">
                  <a16:creationId xmlns:a16="http://schemas.microsoft.com/office/drawing/2014/main" id="{D2A72B02-ADAB-FE44-9468-3B43E6DB3E47}"/>
                </a:ext>
              </a:extLst>
            </p:cNvPr>
            <p:cNvGrpSpPr>
              <a:grpSpLocks/>
            </p:cNvGrpSpPr>
            <p:nvPr/>
          </p:nvGrpSpPr>
          <p:grpSpPr bwMode="auto">
            <a:xfrm>
              <a:off x="4735" y="1627"/>
              <a:ext cx="582" cy="151"/>
              <a:chOff x="614" y="2568"/>
              <a:chExt cx="725" cy="139"/>
            </a:xfrm>
          </p:grpSpPr>
          <p:sp>
            <p:nvSpPr>
              <p:cNvPr id="260" name="AutoShape 80">
                <a:extLst>
                  <a:ext uri="{FF2B5EF4-FFF2-40B4-BE49-F238E27FC236}">
                    <a16:creationId xmlns:a16="http://schemas.microsoft.com/office/drawing/2014/main" id="{A1A29232-9E86-634B-8831-8B3719318AEE}"/>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1" name="AutoShape 81">
                <a:extLst>
                  <a:ext uri="{FF2B5EF4-FFF2-40B4-BE49-F238E27FC236}">
                    <a16:creationId xmlns:a16="http://schemas.microsoft.com/office/drawing/2014/main" id="{138F9F1B-5A09-C54A-8F38-4FBA6FFE45E5}"/>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5" name="Freeform 82">
              <a:extLst>
                <a:ext uri="{FF2B5EF4-FFF2-40B4-BE49-F238E27FC236}">
                  <a16:creationId xmlns:a16="http://schemas.microsoft.com/office/drawing/2014/main" id="{EDD21BCA-4123-324D-B71B-475B7D03C58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6" name="Group 83">
              <a:extLst>
                <a:ext uri="{FF2B5EF4-FFF2-40B4-BE49-F238E27FC236}">
                  <a16:creationId xmlns:a16="http://schemas.microsoft.com/office/drawing/2014/main" id="{791D1F13-E15D-3C4F-AB67-56D2965D4138}"/>
                </a:ext>
              </a:extLst>
            </p:cNvPr>
            <p:cNvGrpSpPr>
              <a:grpSpLocks/>
            </p:cNvGrpSpPr>
            <p:nvPr/>
          </p:nvGrpSpPr>
          <p:grpSpPr bwMode="auto">
            <a:xfrm>
              <a:off x="4739" y="1327"/>
              <a:ext cx="582" cy="139"/>
              <a:chOff x="614" y="2568"/>
              <a:chExt cx="725" cy="139"/>
            </a:xfrm>
          </p:grpSpPr>
          <p:sp>
            <p:nvSpPr>
              <p:cNvPr id="258" name="AutoShape 84">
                <a:extLst>
                  <a:ext uri="{FF2B5EF4-FFF2-40B4-BE49-F238E27FC236}">
                    <a16:creationId xmlns:a16="http://schemas.microsoft.com/office/drawing/2014/main" id="{13423582-B530-6D49-927C-1307226E75F4}"/>
                  </a:ext>
                </a:extLst>
              </p:cNvPr>
              <p:cNvSpPr>
                <a:spLocks noChangeArrowheads="1"/>
              </p:cNvSpPr>
              <p:nvPr/>
            </p:nvSpPr>
            <p:spPr bwMode="auto">
              <a:xfrm>
                <a:off x="611" y="2568"/>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9" name="AutoShape 85">
                <a:extLst>
                  <a:ext uri="{FF2B5EF4-FFF2-40B4-BE49-F238E27FC236}">
                    <a16:creationId xmlns:a16="http://schemas.microsoft.com/office/drawing/2014/main" id="{CC15074F-1F06-4B4F-9C77-C1CA17ACAA0E}"/>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7" name="Rectangle 86">
              <a:extLst>
                <a:ext uri="{FF2B5EF4-FFF2-40B4-BE49-F238E27FC236}">
                  <a16:creationId xmlns:a16="http://schemas.microsoft.com/office/drawing/2014/main" id="{81BB7800-4ED5-D84D-B257-C94B51DF5A14}"/>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8" name="Freeform 87">
              <a:extLst>
                <a:ext uri="{FF2B5EF4-FFF2-40B4-BE49-F238E27FC236}">
                  <a16:creationId xmlns:a16="http://schemas.microsoft.com/office/drawing/2014/main" id="{AF9C8EDC-F5CE-1A46-A494-23925A5A730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9" name="Freeform 88">
              <a:extLst>
                <a:ext uri="{FF2B5EF4-FFF2-40B4-BE49-F238E27FC236}">
                  <a16:creationId xmlns:a16="http://schemas.microsoft.com/office/drawing/2014/main" id="{0663E233-F771-A246-84D6-36A0AA5C75D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0" name="Oval 89">
              <a:extLst>
                <a:ext uri="{FF2B5EF4-FFF2-40B4-BE49-F238E27FC236}">
                  <a16:creationId xmlns:a16="http://schemas.microsoft.com/office/drawing/2014/main" id="{3F5ABDC5-D954-4D4D-A3B4-7A133CD7155B}"/>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1" name="Freeform 90">
              <a:extLst>
                <a:ext uri="{FF2B5EF4-FFF2-40B4-BE49-F238E27FC236}">
                  <a16:creationId xmlns:a16="http://schemas.microsoft.com/office/drawing/2014/main" id="{B976B037-AAAD-864E-94BA-6AFFD4E9648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2" name="AutoShape 91">
              <a:extLst>
                <a:ext uri="{FF2B5EF4-FFF2-40B4-BE49-F238E27FC236}">
                  <a16:creationId xmlns:a16="http://schemas.microsoft.com/office/drawing/2014/main" id="{F4F4A156-282A-314C-8FCF-EB151E922FCC}"/>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3" name="AutoShape 92">
              <a:extLst>
                <a:ext uri="{FF2B5EF4-FFF2-40B4-BE49-F238E27FC236}">
                  <a16:creationId xmlns:a16="http://schemas.microsoft.com/office/drawing/2014/main" id="{80AE788A-CE80-7741-B4E5-F6C880916718}"/>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4" name="Oval 93">
              <a:extLst>
                <a:ext uri="{FF2B5EF4-FFF2-40B4-BE49-F238E27FC236}">
                  <a16:creationId xmlns:a16="http://schemas.microsoft.com/office/drawing/2014/main" id="{BB81643B-3A3A-0C41-86BE-809F30A178CC}"/>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5" name="Oval 94">
              <a:extLst>
                <a:ext uri="{FF2B5EF4-FFF2-40B4-BE49-F238E27FC236}">
                  <a16:creationId xmlns:a16="http://schemas.microsoft.com/office/drawing/2014/main" id="{0A2F6572-0039-324D-A51E-D01D404A5555}"/>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a:endParaRPr>
            </a:p>
          </p:txBody>
        </p:sp>
        <p:sp>
          <p:nvSpPr>
            <p:cNvPr id="256" name="Oval 95">
              <a:extLst>
                <a:ext uri="{FF2B5EF4-FFF2-40B4-BE49-F238E27FC236}">
                  <a16:creationId xmlns:a16="http://schemas.microsoft.com/office/drawing/2014/main" id="{43600795-A6CA-4C4B-9800-07AB28F89B1F}"/>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7" name="Rectangle 96">
              <a:extLst>
                <a:ext uri="{FF2B5EF4-FFF2-40B4-BE49-F238E27FC236}">
                  <a16:creationId xmlns:a16="http://schemas.microsoft.com/office/drawing/2014/main" id="{32CFBA4E-295B-BF40-8717-00CE15115957}"/>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grpSp>
        <p:nvGrpSpPr>
          <p:cNvPr id="266" name="Group 61">
            <a:extLst>
              <a:ext uri="{FF2B5EF4-FFF2-40B4-BE49-F238E27FC236}">
                <a16:creationId xmlns:a16="http://schemas.microsoft.com/office/drawing/2014/main" id="{2E0D8697-E30E-C84C-9F0E-29142F2D4E67}"/>
              </a:ext>
            </a:extLst>
          </p:cNvPr>
          <p:cNvGrpSpPr>
            <a:grpSpLocks/>
          </p:cNvGrpSpPr>
          <p:nvPr/>
        </p:nvGrpSpPr>
        <p:grpSpPr bwMode="auto">
          <a:xfrm flipH="1">
            <a:off x="9843242" y="4083754"/>
            <a:ext cx="1192212" cy="1171575"/>
            <a:chOff x="-44" y="1473"/>
            <a:chExt cx="981" cy="1105"/>
          </a:xfrm>
        </p:grpSpPr>
        <p:pic>
          <p:nvPicPr>
            <p:cNvPr id="267" name="Picture 62" descr="desktop_computer_stylized_medium">
              <a:extLst>
                <a:ext uri="{FF2B5EF4-FFF2-40B4-BE49-F238E27FC236}">
                  <a16:creationId xmlns:a16="http://schemas.microsoft.com/office/drawing/2014/main" id="{85154182-D3D3-494A-8DEB-F001E6EB4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 name="Freeform 63">
              <a:extLst>
                <a:ext uri="{FF2B5EF4-FFF2-40B4-BE49-F238E27FC236}">
                  <a16:creationId xmlns:a16="http://schemas.microsoft.com/office/drawing/2014/main" id="{E36B34F6-C549-9143-AA71-C07DF7E0B17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69" name="Text Box 325">
            <a:extLst>
              <a:ext uri="{FF2B5EF4-FFF2-40B4-BE49-F238E27FC236}">
                <a16:creationId xmlns:a16="http://schemas.microsoft.com/office/drawing/2014/main" id="{2685AEBC-A012-9B46-B78A-88C2A3D512DD}"/>
              </a:ext>
            </a:extLst>
          </p:cNvPr>
          <p:cNvSpPr txBox="1">
            <a:spLocks noChangeArrowheads="1"/>
          </p:cNvSpPr>
          <p:nvPr/>
        </p:nvSpPr>
        <p:spPr bwMode="auto">
          <a:xfrm>
            <a:off x="792820" y="5516537"/>
            <a:ext cx="2198742" cy="1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server, with</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file of F bits </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to send to client</a:t>
            </a:r>
          </a:p>
        </p:txBody>
      </p:sp>
      <p:sp>
        <p:nvSpPr>
          <p:cNvPr id="270" name="Text Box 328">
            <a:extLst>
              <a:ext uri="{FF2B5EF4-FFF2-40B4-BE49-F238E27FC236}">
                <a16:creationId xmlns:a16="http://schemas.microsoft.com/office/drawing/2014/main" id="{99E6BFD3-F62C-B043-9B11-0DBFC35AC6AD}"/>
              </a:ext>
            </a:extLst>
          </p:cNvPr>
          <p:cNvSpPr txBox="1">
            <a:spLocks noChangeArrowheads="1"/>
          </p:cNvSpPr>
          <p:nvPr/>
        </p:nvSpPr>
        <p:spPr bwMode="auto">
          <a:xfrm>
            <a:off x="3097926" y="4936011"/>
            <a:ext cx="1722587" cy="7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capacity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271" name="Text Box 329">
            <a:extLst>
              <a:ext uri="{FF2B5EF4-FFF2-40B4-BE49-F238E27FC236}">
                <a16:creationId xmlns:a16="http://schemas.microsoft.com/office/drawing/2014/main" id="{A5259771-F5CC-2A4E-B736-3B818B7FD93C}"/>
              </a:ext>
            </a:extLst>
          </p:cNvPr>
          <p:cNvSpPr txBox="1">
            <a:spLocks noChangeArrowheads="1"/>
          </p:cNvSpPr>
          <p:nvPr/>
        </p:nvSpPr>
        <p:spPr bwMode="auto">
          <a:xfrm>
            <a:off x="7217773" y="4939162"/>
            <a:ext cx="1722587" cy="7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capacity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nvGrpSpPr>
          <p:cNvPr id="301" name="Group 99">
            <a:extLst>
              <a:ext uri="{FF2B5EF4-FFF2-40B4-BE49-F238E27FC236}">
                <a16:creationId xmlns:a16="http://schemas.microsoft.com/office/drawing/2014/main" id="{4B6F3DA1-2A9C-2E4C-B823-1CEA5B30C4A7}"/>
              </a:ext>
            </a:extLst>
          </p:cNvPr>
          <p:cNvGrpSpPr>
            <a:grpSpLocks/>
          </p:cNvGrpSpPr>
          <p:nvPr/>
        </p:nvGrpSpPr>
        <p:grpSpPr bwMode="auto">
          <a:xfrm>
            <a:off x="644751" y="4976621"/>
            <a:ext cx="9050338" cy="1484313"/>
            <a:chOff x="-335" y="3658"/>
            <a:chExt cx="5701" cy="935"/>
          </a:xfrm>
        </p:grpSpPr>
        <p:sp>
          <p:nvSpPr>
            <p:cNvPr id="302" name="Text Box 353">
              <a:extLst>
                <a:ext uri="{FF2B5EF4-FFF2-40B4-BE49-F238E27FC236}">
                  <a16:creationId xmlns:a16="http://schemas.microsoft.com/office/drawing/2014/main" id="{07E7AB23-0BD9-F14F-9990-6EF08491E442}"/>
                </a:ext>
              </a:extLst>
            </p:cNvPr>
            <p:cNvSpPr txBox="1">
              <a:spLocks noChangeArrowheads="1"/>
            </p:cNvSpPr>
            <p:nvPr/>
          </p:nvSpPr>
          <p:spPr bwMode="auto">
            <a:xfrm>
              <a:off x="-335" y="3942"/>
              <a:ext cx="1461"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server sends bits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into pipe</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Gill Sans MT" panose="020B0502020104020203" pitchFamily="34" charset="77"/>
                <a:ea typeface="ＭＳ Ｐゴシック" panose="020B0600070205080204" pitchFamily="34" charset="-128"/>
                <a:cs typeface="Arial"/>
              </a:endParaRPr>
            </a:p>
          </p:txBody>
        </p:sp>
        <p:sp>
          <p:nvSpPr>
            <p:cNvPr id="303" name="Text Box 336">
              <a:extLst>
                <a:ext uri="{FF2B5EF4-FFF2-40B4-BE49-F238E27FC236}">
                  <a16:creationId xmlns:a16="http://schemas.microsoft.com/office/drawing/2014/main" id="{22B4F102-0AE6-894B-9FDB-169832FE1D37}"/>
                </a:ext>
              </a:extLst>
            </p:cNvPr>
            <p:cNvSpPr txBox="1">
              <a:spLocks noChangeArrowheads="1"/>
            </p:cNvSpPr>
            <p:nvPr/>
          </p:nvSpPr>
          <p:spPr bwMode="auto">
            <a:xfrm>
              <a:off x="1089" y="3661"/>
              <a:ext cx="1769"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Gill Sans MT" panose="020B0502020104020203" pitchFamily="34" charset="77"/>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pipe that can carry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at rate</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4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304" name="Text Box 346">
              <a:extLst>
                <a:ext uri="{FF2B5EF4-FFF2-40B4-BE49-F238E27FC236}">
                  <a16:creationId xmlns:a16="http://schemas.microsoft.com/office/drawing/2014/main" id="{99C94E9C-7B58-B945-A1E2-8510D3FF88DA}"/>
                </a:ext>
              </a:extLst>
            </p:cNvPr>
            <p:cNvSpPr txBox="1">
              <a:spLocks noChangeArrowheads="1"/>
            </p:cNvSpPr>
            <p:nvPr/>
          </p:nvSpPr>
          <p:spPr bwMode="auto">
            <a:xfrm>
              <a:off x="3506" y="3658"/>
              <a:ext cx="1860"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pipe that can carry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at rate</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4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grpSp>
        <p:nvGrpSpPr>
          <p:cNvPr id="8" name="Group 7">
            <a:extLst>
              <a:ext uri="{FF2B5EF4-FFF2-40B4-BE49-F238E27FC236}">
                <a16:creationId xmlns:a16="http://schemas.microsoft.com/office/drawing/2014/main" id="{2A92D340-73A9-4F49-8534-B5C904B778B4}"/>
              </a:ext>
            </a:extLst>
          </p:cNvPr>
          <p:cNvGrpSpPr/>
          <p:nvPr/>
        </p:nvGrpSpPr>
        <p:grpSpPr>
          <a:xfrm>
            <a:off x="2071329" y="4013904"/>
            <a:ext cx="7826649" cy="763664"/>
            <a:chOff x="2071329" y="4013904"/>
            <a:chExt cx="7826649" cy="763664"/>
          </a:xfrm>
        </p:grpSpPr>
        <p:sp>
          <p:nvSpPr>
            <p:cNvPr id="290" name="AutoShape 350">
              <a:extLst>
                <a:ext uri="{FF2B5EF4-FFF2-40B4-BE49-F238E27FC236}">
                  <a16:creationId xmlns:a16="http://schemas.microsoft.com/office/drawing/2014/main" id="{3D33AE23-1C65-834A-A5D5-8D03E4720BAD}"/>
                </a:ext>
              </a:extLst>
            </p:cNvPr>
            <p:cNvSpPr>
              <a:spLocks noChangeArrowheads="1"/>
            </p:cNvSpPr>
            <p:nvPr/>
          </p:nvSpPr>
          <p:spPr bwMode="auto">
            <a:xfrm>
              <a:off x="9008978" y="4275842"/>
              <a:ext cx="889000" cy="485775"/>
            </a:xfrm>
            <a:prstGeom prst="rightArrow">
              <a:avLst>
                <a:gd name="adj1" fmla="val 50000"/>
                <a:gd name="adj2" fmla="val 45752"/>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grpSp>
          <p:nvGrpSpPr>
            <p:cNvPr id="291" name="Group 335">
              <a:extLst>
                <a:ext uri="{FF2B5EF4-FFF2-40B4-BE49-F238E27FC236}">
                  <a16:creationId xmlns:a16="http://schemas.microsoft.com/office/drawing/2014/main" id="{1AB0D837-8757-A24A-AA3E-5914390BD015}"/>
                </a:ext>
              </a:extLst>
            </p:cNvPr>
            <p:cNvGrpSpPr>
              <a:grpSpLocks/>
            </p:cNvGrpSpPr>
            <p:nvPr/>
          </p:nvGrpSpPr>
          <p:grpSpPr bwMode="auto">
            <a:xfrm>
              <a:off x="3016469" y="4319954"/>
              <a:ext cx="2322512" cy="392112"/>
              <a:chOff x="2249" y="3430"/>
              <a:chExt cx="1389" cy="256"/>
            </a:xfrm>
          </p:grpSpPr>
          <p:sp>
            <p:nvSpPr>
              <p:cNvPr id="292" name="Oval 333">
                <a:extLst>
                  <a:ext uri="{FF2B5EF4-FFF2-40B4-BE49-F238E27FC236}">
                    <a16:creationId xmlns:a16="http://schemas.microsoft.com/office/drawing/2014/main" id="{6E6EF4F3-E324-EE41-857E-2F00CC4C3ACC}"/>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3" name="Rectangle 332">
                <a:extLst>
                  <a:ext uri="{FF2B5EF4-FFF2-40B4-BE49-F238E27FC236}">
                    <a16:creationId xmlns:a16="http://schemas.microsoft.com/office/drawing/2014/main" id="{B2682ADB-A65B-D047-86A5-56687D6DFCC8}"/>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4" name="Oval 331">
                <a:extLst>
                  <a:ext uri="{FF2B5EF4-FFF2-40B4-BE49-F238E27FC236}">
                    <a16:creationId xmlns:a16="http://schemas.microsoft.com/office/drawing/2014/main" id="{C101BC4D-17C9-324C-82E8-C4AAA13D8A1D}"/>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295" name="Rectangle 334">
                <a:extLst>
                  <a:ext uri="{FF2B5EF4-FFF2-40B4-BE49-F238E27FC236}">
                    <a16:creationId xmlns:a16="http://schemas.microsoft.com/office/drawing/2014/main" id="{4A8174FB-A99D-5C4E-ADC6-1958FC2B1BFF}"/>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grpSp>
        <p:grpSp>
          <p:nvGrpSpPr>
            <p:cNvPr id="296" name="Group 341">
              <a:extLst>
                <a:ext uri="{FF2B5EF4-FFF2-40B4-BE49-F238E27FC236}">
                  <a16:creationId xmlns:a16="http://schemas.microsoft.com/office/drawing/2014/main" id="{0EB2E33F-C4E3-1644-9D50-3FCE1862D72B}"/>
                </a:ext>
              </a:extLst>
            </p:cNvPr>
            <p:cNvGrpSpPr>
              <a:grpSpLocks/>
            </p:cNvGrpSpPr>
            <p:nvPr/>
          </p:nvGrpSpPr>
          <p:grpSpPr bwMode="auto">
            <a:xfrm>
              <a:off x="6475852" y="4196543"/>
              <a:ext cx="2801937" cy="581025"/>
              <a:chOff x="2249" y="3430"/>
              <a:chExt cx="1389" cy="256"/>
            </a:xfrm>
          </p:grpSpPr>
          <p:sp>
            <p:nvSpPr>
              <p:cNvPr id="297" name="Oval 342">
                <a:extLst>
                  <a:ext uri="{FF2B5EF4-FFF2-40B4-BE49-F238E27FC236}">
                    <a16:creationId xmlns:a16="http://schemas.microsoft.com/office/drawing/2014/main" id="{8B0433EF-9C73-5648-874B-82F2F6B3FE8A}"/>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8" name="Rectangle 343">
                <a:extLst>
                  <a:ext uri="{FF2B5EF4-FFF2-40B4-BE49-F238E27FC236}">
                    <a16:creationId xmlns:a16="http://schemas.microsoft.com/office/drawing/2014/main" id="{4E0FBD5F-0BE8-F549-8413-D4068F104413}"/>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9" name="Oval 344">
                <a:extLst>
                  <a:ext uri="{FF2B5EF4-FFF2-40B4-BE49-F238E27FC236}">
                    <a16:creationId xmlns:a16="http://schemas.microsoft.com/office/drawing/2014/main" id="{48CAF989-114C-CC4C-8DBF-A27BA3216107}"/>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300" name="Rectangle 345">
                <a:extLst>
                  <a:ext uri="{FF2B5EF4-FFF2-40B4-BE49-F238E27FC236}">
                    <a16:creationId xmlns:a16="http://schemas.microsoft.com/office/drawing/2014/main" id="{C659DCD3-540C-0146-BAAD-7DBA3AC0F7BE}"/>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grpSp>
        <p:sp>
          <p:nvSpPr>
            <p:cNvPr id="305" name="AutoShape 351">
              <a:extLst>
                <a:ext uri="{FF2B5EF4-FFF2-40B4-BE49-F238E27FC236}">
                  <a16:creationId xmlns:a16="http://schemas.microsoft.com/office/drawing/2014/main" id="{371DACA7-8356-6549-B395-6F1207E7F7B9}"/>
                </a:ext>
              </a:extLst>
            </p:cNvPr>
            <p:cNvSpPr>
              <a:spLocks noChangeArrowheads="1"/>
            </p:cNvSpPr>
            <p:nvPr/>
          </p:nvSpPr>
          <p:spPr bwMode="auto">
            <a:xfrm>
              <a:off x="5295542" y="4258379"/>
              <a:ext cx="1279525" cy="485775"/>
            </a:xfrm>
            <a:prstGeom prst="rightArrow">
              <a:avLst>
                <a:gd name="adj1" fmla="val 50000"/>
                <a:gd name="adj2" fmla="val 6585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306" name="AutoShape 349">
              <a:extLst>
                <a:ext uri="{FF2B5EF4-FFF2-40B4-BE49-F238E27FC236}">
                  <a16:creationId xmlns:a16="http://schemas.microsoft.com/office/drawing/2014/main" id="{DAF93F8F-35E4-524B-97A1-6252C154B956}"/>
                </a:ext>
              </a:extLst>
            </p:cNvPr>
            <p:cNvSpPr>
              <a:spLocks noChangeArrowheads="1"/>
            </p:cNvSpPr>
            <p:nvPr/>
          </p:nvSpPr>
          <p:spPr bwMode="auto">
            <a:xfrm flipV="1">
              <a:off x="2071329" y="4013904"/>
              <a:ext cx="974725"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cxnSp>
        <p:nvCxnSpPr>
          <p:cNvPr id="4" name="Straight Connector 3">
            <a:extLst>
              <a:ext uri="{FF2B5EF4-FFF2-40B4-BE49-F238E27FC236}">
                <a16:creationId xmlns:a16="http://schemas.microsoft.com/office/drawing/2014/main" id="{491116CC-72E2-1E41-B441-B2A46728B7B8}"/>
              </a:ext>
            </a:extLst>
          </p:cNvPr>
          <p:cNvCxnSpPr/>
          <p:nvPr/>
        </p:nvCxnSpPr>
        <p:spPr>
          <a:xfrm>
            <a:off x="2663444" y="4956164"/>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0240B1B8-8762-A749-A5D9-196239F727C6}"/>
              </a:ext>
            </a:extLst>
          </p:cNvPr>
          <p:cNvCxnSpPr/>
          <p:nvPr/>
        </p:nvCxnSpPr>
        <p:spPr>
          <a:xfrm>
            <a:off x="3671250" y="4571341"/>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FDF4627-F3A2-F640-9920-1210DF3A14EE}"/>
              </a:ext>
            </a:extLst>
          </p:cNvPr>
          <p:cNvCxnSpPr/>
          <p:nvPr/>
        </p:nvCxnSpPr>
        <p:spPr>
          <a:xfrm>
            <a:off x="7773171" y="4574886"/>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Slide Number Placeholder 5">
            <a:extLst>
              <a:ext uri="{FF2B5EF4-FFF2-40B4-BE49-F238E27FC236}">
                <a16:creationId xmlns:a16="http://schemas.microsoft.com/office/drawing/2014/main" id="{4DCC6A02-3817-1E4F-92DD-D0AA6AC8445A}"/>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15</a:t>
            </a:fld>
            <a:endParaRPr lang="en-US" dirty="0"/>
          </a:p>
        </p:txBody>
      </p:sp>
      <p:sp>
        <p:nvSpPr>
          <p:cNvPr id="3" name="TextBox 2">
            <a:extLst>
              <a:ext uri="{FF2B5EF4-FFF2-40B4-BE49-F238E27FC236}">
                <a16:creationId xmlns:a16="http://schemas.microsoft.com/office/drawing/2014/main" id="{2E397AFA-93FA-C300-5F4E-A51962F60819}"/>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7038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dissolve">
                                      <p:cBhvr>
                                        <p:cTn id="7" dur="500"/>
                                        <p:tgtEl>
                                          <p:spTgt spid="301"/>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a:t>
            </a:r>
            <a:endParaRPr lang="en-US" sz="4400" dirty="0"/>
          </a:p>
        </p:txBody>
      </p:sp>
      <p:grpSp>
        <p:nvGrpSpPr>
          <p:cNvPr id="429" name="Group 347">
            <a:extLst>
              <a:ext uri="{FF2B5EF4-FFF2-40B4-BE49-F238E27FC236}">
                <a16:creationId xmlns:a16="http://schemas.microsoft.com/office/drawing/2014/main" id="{29540C2D-9FA0-BB45-BE5F-03C752C3783C}"/>
              </a:ext>
            </a:extLst>
          </p:cNvPr>
          <p:cNvGrpSpPr>
            <a:grpSpLocks/>
          </p:cNvGrpSpPr>
          <p:nvPr/>
        </p:nvGrpSpPr>
        <p:grpSpPr bwMode="auto">
          <a:xfrm>
            <a:off x="4983726" y="4245735"/>
            <a:ext cx="912813" cy="415925"/>
            <a:chOff x="1871277" y="1576300"/>
            <a:chExt cx="1128371" cy="437861"/>
          </a:xfrm>
        </p:grpSpPr>
        <p:sp>
          <p:nvSpPr>
            <p:cNvPr id="430" name="Oval 429">
              <a:extLst>
                <a:ext uri="{FF2B5EF4-FFF2-40B4-BE49-F238E27FC236}">
                  <a16:creationId xmlns:a16="http://schemas.microsoft.com/office/drawing/2014/main" id="{D91E1173-2CC1-804A-8A29-AD5A2B05C5E9}"/>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31" name="Rectangle 430">
              <a:extLst>
                <a:ext uri="{FF2B5EF4-FFF2-40B4-BE49-F238E27FC236}">
                  <a16:creationId xmlns:a16="http://schemas.microsoft.com/office/drawing/2014/main" id="{D26B5CB1-EFDC-AA4A-94A5-91F1F7893EBE}"/>
                </a:ext>
              </a:extLst>
            </p:cNvPr>
            <p:cNvSpPr/>
            <p:nvPr/>
          </p:nvSpPr>
          <p:spPr bwMode="auto">
            <a:xfrm>
              <a:off x="1871277" y="1740080"/>
              <a:ext cx="1128371" cy="115314"/>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32" name="Oval 431">
              <a:extLst>
                <a:ext uri="{FF2B5EF4-FFF2-40B4-BE49-F238E27FC236}">
                  <a16:creationId xmlns:a16="http://schemas.microsoft.com/office/drawing/2014/main" id="{852CB226-E8E6-CA45-95E4-3E2F740D0CCB}"/>
                </a:ext>
              </a:extLst>
            </p:cNvPr>
            <p:cNvSpPr>
              <a:spLocks noChangeArrowheads="1"/>
            </p:cNvSpPr>
            <p:nvPr/>
          </p:nvSpPr>
          <p:spPr bwMode="auto">
            <a:xfrm flipV="1">
              <a:off x="1871277" y="1576300"/>
              <a:ext cx="1125200"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33" name="Freeform 432">
              <a:extLst>
                <a:ext uri="{FF2B5EF4-FFF2-40B4-BE49-F238E27FC236}">
                  <a16:creationId xmlns:a16="http://schemas.microsoft.com/office/drawing/2014/main" id="{2F42ECA3-62AC-C34A-9330-F31499A994CD}"/>
                </a:ext>
              </a:extLst>
            </p:cNvPr>
            <p:cNvSpPr/>
            <p:nvPr/>
          </p:nvSpPr>
          <p:spPr bwMode="auto">
            <a:xfrm>
              <a:off x="2159748" y="1673231"/>
              <a:ext cx="547504"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34" name="Freeform 433">
              <a:extLst>
                <a:ext uri="{FF2B5EF4-FFF2-40B4-BE49-F238E27FC236}">
                  <a16:creationId xmlns:a16="http://schemas.microsoft.com/office/drawing/2014/main" id="{7DAD661B-B797-0E4F-A7A2-EECB211B39F1}"/>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5" name="Freeform 434">
              <a:extLst>
                <a:ext uri="{FF2B5EF4-FFF2-40B4-BE49-F238E27FC236}">
                  <a16:creationId xmlns:a16="http://schemas.microsoft.com/office/drawing/2014/main" id="{6D956B9B-0BF1-184A-8A16-0E56F0D92920}"/>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6" name="Freeform 435">
              <a:extLst>
                <a:ext uri="{FF2B5EF4-FFF2-40B4-BE49-F238E27FC236}">
                  <a16:creationId xmlns:a16="http://schemas.microsoft.com/office/drawing/2014/main" id="{0CBF6073-15EC-8540-96C4-D4D3FCB6DED3}"/>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437" name="Straight Connector 436">
              <a:extLst>
                <a:ext uri="{FF2B5EF4-FFF2-40B4-BE49-F238E27FC236}">
                  <a16:creationId xmlns:a16="http://schemas.microsoft.com/office/drawing/2014/main" id="{F655FBD6-0B65-C943-BD0C-04C522A429F3}"/>
                </a:ext>
              </a:extLst>
            </p:cNvPr>
            <p:cNvCxnSpPr>
              <a:cxnSpLocks noChangeShapeType="1"/>
              <a:endCxn id="432" idx="2"/>
            </p:cNvCxnSpPr>
            <p:nvPr/>
          </p:nvCxnSpPr>
          <p:spPr bwMode="auto">
            <a:xfrm flipH="1" flipV="1">
              <a:off x="1871277" y="1737243"/>
              <a:ext cx="3169"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38" name="Straight Connector 437">
              <a:extLst>
                <a:ext uri="{FF2B5EF4-FFF2-40B4-BE49-F238E27FC236}">
                  <a16:creationId xmlns:a16="http://schemas.microsoft.com/office/drawing/2014/main" id="{8319B3C6-5722-1C44-A611-D2468A7B37EE}"/>
                </a:ext>
              </a:extLst>
            </p:cNvPr>
            <p:cNvCxnSpPr>
              <a:cxnSpLocks noChangeShapeType="1"/>
            </p:cNvCxnSpPr>
            <p:nvPr/>
          </p:nvCxnSpPr>
          <p:spPr bwMode="auto">
            <a:xfrm flipH="1" flipV="1">
              <a:off x="2996477" y="1734877"/>
              <a:ext cx="3171"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39" name="Group 347">
            <a:extLst>
              <a:ext uri="{FF2B5EF4-FFF2-40B4-BE49-F238E27FC236}">
                <a16:creationId xmlns:a16="http://schemas.microsoft.com/office/drawing/2014/main" id="{C4D1F210-8217-DF40-A30E-B4D781BD1617}"/>
              </a:ext>
            </a:extLst>
          </p:cNvPr>
          <p:cNvGrpSpPr>
            <a:grpSpLocks/>
          </p:cNvGrpSpPr>
          <p:nvPr/>
        </p:nvGrpSpPr>
        <p:grpSpPr bwMode="auto">
          <a:xfrm>
            <a:off x="4937689" y="2318255"/>
            <a:ext cx="911225" cy="415925"/>
            <a:chOff x="1871277" y="1576300"/>
            <a:chExt cx="1128371" cy="437861"/>
          </a:xfrm>
        </p:grpSpPr>
        <p:sp>
          <p:nvSpPr>
            <p:cNvPr id="440" name="Oval 439">
              <a:extLst>
                <a:ext uri="{FF2B5EF4-FFF2-40B4-BE49-F238E27FC236}">
                  <a16:creationId xmlns:a16="http://schemas.microsoft.com/office/drawing/2014/main" id="{6C6425EA-486B-F643-943D-D7089FD8840F}"/>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41" name="Rectangle 440">
              <a:extLst>
                <a:ext uri="{FF2B5EF4-FFF2-40B4-BE49-F238E27FC236}">
                  <a16:creationId xmlns:a16="http://schemas.microsoft.com/office/drawing/2014/main" id="{72094855-C429-6140-9FC0-17D4134E8759}"/>
                </a:ext>
              </a:extLst>
            </p:cNvPr>
            <p:cNvSpPr/>
            <p:nvPr/>
          </p:nvSpPr>
          <p:spPr bwMode="auto">
            <a:xfrm>
              <a:off x="1871277" y="1740080"/>
              <a:ext cx="1128371" cy="11531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42" name="Oval 441">
              <a:extLst>
                <a:ext uri="{FF2B5EF4-FFF2-40B4-BE49-F238E27FC236}">
                  <a16:creationId xmlns:a16="http://schemas.microsoft.com/office/drawing/2014/main" id="{940E8085-E288-C843-8449-2EE8442917F0}"/>
                </a:ext>
              </a:extLst>
            </p:cNvPr>
            <p:cNvSpPr>
              <a:spLocks noChangeArrowheads="1"/>
            </p:cNvSpPr>
            <p:nvPr/>
          </p:nvSpPr>
          <p:spPr bwMode="auto">
            <a:xfrm flipV="1">
              <a:off x="1871277" y="1576300"/>
              <a:ext cx="1125200"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43" name="Freeform 442">
              <a:extLst>
                <a:ext uri="{FF2B5EF4-FFF2-40B4-BE49-F238E27FC236}">
                  <a16:creationId xmlns:a16="http://schemas.microsoft.com/office/drawing/2014/main" id="{E37F0E56-213E-8545-B9F2-BC5003B587C6}"/>
                </a:ext>
              </a:extLst>
            </p:cNvPr>
            <p:cNvSpPr/>
            <p:nvPr/>
          </p:nvSpPr>
          <p:spPr bwMode="auto">
            <a:xfrm>
              <a:off x="2160249" y="1673231"/>
              <a:ext cx="548460"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44" name="Freeform 443">
              <a:extLst>
                <a:ext uri="{FF2B5EF4-FFF2-40B4-BE49-F238E27FC236}">
                  <a16:creationId xmlns:a16="http://schemas.microsoft.com/office/drawing/2014/main" id="{57514748-4829-0749-95C6-8FF0B1CB4D7E}"/>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5" name="Freeform 444">
              <a:extLst>
                <a:ext uri="{FF2B5EF4-FFF2-40B4-BE49-F238E27FC236}">
                  <a16:creationId xmlns:a16="http://schemas.microsoft.com/office/drawing/2014/main" id="{81C91DDC-B728-614D-83D3-517272E011D1}"/>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6" name="Freeform 445">
              <a:extLst>
                <a:ext uri="{FF2B5EF4-FFF2-40B4-BE49-F238E27FC236}">
                  <a16:creationId xmlns:a16="http://schemas.microsoft.com/office/drawing/2014/main" id="{94DD4D4E-9421-A140-AFBD-C2D8D5F7FD98}"/>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447" name="Straight Connector 446">
              <a:extLst>
                <a:ext uri="{FF2B5EF4-FFF2-40B4-BE49-F238E27FC236}">
                  <a16:creationId xmlns:a16="http://schemas.microsoft.com/office/drawing/2014/main" id="{44BB3CF6-D387-034B-A66F-B0DB1B8D3A4B}"/>
                </a:ext>
              </a:extLst>
            </p:cNvPr>
            <p:cNvCxnSpPr>
              <a:cxnSpLocks noChangeShapeType="1"/>
              <a:endCxn id="442" idx="2"/>
            </p:cNvCxnSpPr>
            <p:nvPr/>
          </p:nvCxnSpPr>
          <p:spPr bwMode="auto">
            <a:xfrm flipH="1" flipV="1">
              <a:off x="1871277" y="1737243"/>
              <a:ext cx="3169"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48" name="Straight Connector 447">
              <a:extLst>
                <a:ext uri="{FF2B5EF4-FFF2-40B4-BE49-F238E27FC236}">
                  <a16:creationId xmlns:a16="http://schemas.microsoft.com/office/drawing/2014/main" id="{7248A1BD-6434-A24C-A1C8-CB863A313AA0}"/>
                </a:ext>
              </a:extLst>
            </p:cNvPr>
            <p:cNvCxnSpPr>
              <a:cxnSpLocks noChangeShapeType="1"/>
            </p:cNvCxnSpPr>
            <p:nvPr/>
          </p:nvCxnSpPr>
          <p:spPr bwMode="auto">
            <a:xfrm flipH="1" flipV="1">
              <a:off x="2996477" y="1734877"/>
              <a:ext cx="3171"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49" name="Group 140">
            <a:extLst>
              <a:ext uri="{FF2B5EF4-FFF2-40B4-BE49-F238E27FC236}">
                <a16:creationId xmlns:a16="http://schemas.microsoft.com/office/drawing/2014/main" id="{76E7BFD5-92F6-BB41-9E7A-389CECC7F12A}"/>
              </a:ext>
            </a:extLst>
          </p:cNvPr>
          <p:cNvGrpSpPr>
            <a:grpSpLocks/>
          </p:cNvGrpSpPr>
          <p:nvPr/>
        </p:nvGrpSpPr>
        <p:grpSpPr bwMode="auto">
          <a:xfrm>
            <a:off x="2292914" y="1991230"/>
            <a:ext cx="352425" cy="876300"/>
            <a:chOff x="4140" y="429"/>
            <a:chExt cx="1425" cy="2396"/>
          </a:xfrm>
        </p:grpSpPr>
        <p:sp>
          <p:nvSpPr>
            <p:cNvPr id="450" name="Freeform 141">
              <a:extLst>
                <a:ext uri="{FF2B5EF4-FFF2-40B4-BE49-F238E27FC236}">
                  <a16:creationId xmlns:a16="http://schemas.microsoft.com/office/drawing/2014/main" id="{76A5EB39-9919-2444-BBB8-371FCDAF989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1" name="Rectangle 142">
              <a:extLst>
                <a:ext uri="{FF2B5EF4-FFF2-40B4-BE49-F238E27FC236}">
                  <a16:creationId xmlns:a16="http://schemas.microsoft.com/office/drawing/2014/main" id="{60EBDD34-6142-6945-9C14-B79C55F439DE}"/>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2" name="Freeform 143">
              <a:extLst>
                <a:ext uri="{FF2B5EF4-FFF2-40B4-BE49-F238E27FC236}">
                  <a16:creationId xmlns:a16="http://schemas.microsoft.com/office/drawing/2014/main" id="{B8A9862D-8A64-8A4B-AD3D-3D060A37FEA7}"/>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3" name="Freeform 144">
              <a:extLst>
                <a:ext uri="{FF2B5EF4-FFF2-40B4-BE49-F238E27FC236}">
                  <a16:creationId xmlns:a16="http://schemas.microsoft.com/office/drawing/2014/main" id="{F1CBBF09-E39A-294C-817A-9DCD90223F1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4" name="Rectangle 145">
              <a:extLst>
                <a:ext uri="{FF2B5EF4-FFF2-40B4-BE49-F238E27FC236}">
                  <a16:creationId xmlns:a16="http://schemas.microsoft.com/office/drawing/2014/main" id="{0B890F94-5FF7-B74D-888E-B02AA2F69861}"/>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55" name="Group 146">
              <a:extLst>
                <a:ext uri="{FF2B5EF4-FFF2-40B4-BE49-F238E27FC236}">
                  <a16:creationId xmlns:a16="http://schemas.microsoft.com/office/drawing/2014/main" id="{84C8FF9A-1DFE-5443-B94F-09F2CF1376A8}"/>
                </a:ext>
              </a:extLst>
            </p:cNvPr>
            <p:cNvGrpSpPr>
              <a:grpSpLocks/>
            </p:cNvGrpSpPr>
            <p:nvPr/>
          </p:nvGrpSpPr>
          <p:grpSpPr bwMode="auto">
            <a:xfrm>
              <a:off x="4749" y="668"/>
              <a:ext cx="581" cy="145"/>
              <a:chOff x="614" y="2568"/>
              <a:chExt cx="725" cy="139"/>
            </a:xfrm>
          </p:grpSpPr>
          <p:sp>
            <p:nvSpPr>
              <p:cNvPr id="480" name="AutoShape 147">
                <a:extLst>
                  <a:ext uri="{FF2B5EF4-FFF2-40B4-BE49-F238E27FC236}">
                    <a16:creationId xmlns:a16="http://schemas.microsoft.com/office/drawing/2014/main" id="{82A932A3-A2B5-9E4C-A00D-8314C870E898}"/>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1" name="AutoShape 148">
                <a:extLst>
                  <a:ext uri="{FF2B5EF4-FFF2-40B4-BE49-F238E27FC236}">
                    <a16:creationId xmlns:a16="http://schemas.microsoft.com/office/drawing/2014/main" id="{7341616C-DDDB-6D4B-8BC1-1DE0014BB393}"/>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56" name="Rectangle 149">
              <a:extLst>
                <a:ext uri="{FF2B5EF4-FFF2-40B4-BE49-F238E27FC236}">
                  <a16:creationId xmlns:a16="http://schemas.microsoft.com/office/drawing/2014/main" id="{3016CB06-5ED2-8E44-8314-CF9B8D929399}"/>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57" name="Group 150">
              <a:extLst>
                <a:ext uri="{FF2B5EF4-FFF2-40B4-BE49-F238E27FC236}">
                  <a16:creationId xmlns:a16="http://schemas.microsoft.com/office/drawing/2014/main" id="{50CD732F-502F-EC4B-9B23-19C3F75FAF70}"/>
                </a:ext>
              </a:extLst>
            </p:cNvPr>
            <p:cNvGrpSpPr>
              <a:grpSpLocks/>
            </p:cNvGrpSpPr>
            <p:nvPr/>
          </p:nvGrpSpPr>
          <p:grpSpPr bwMode="auto">
            <a:xfrm>
              <a:off x="4747" y="994"/>
              <a:ext cx="581" cy="134"/>
              <a:chOff x="614" y="2568"/>
              <a:chExt cx="725" cy="139"/>
            </a:xfrm>
          </p:grpSpPr>
          <p:sp>
            <p:nvSpPr>
              <p:cNvPr id="478" name="AutoShape 151">
                <a:extLst>
                  <a:ext uri="{FF2B5EF4-FFF2-40B4-BE49-F238E27FC236}">
                    <a16:creationId xmlns:a16="http://schemas.microsoft.com/office/drawing/2014/main" id="{A5BF82DD-4D73-B841-9282-B6B444B47C82}"/>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9" name="AutoShape 152">
                <a:extLst>
                  <a:ext uri="{FF2B5EF4-FFF2-40B4-BE49-F238E27FC236}">
                    <a16:creationId xmlns:a16="http://schemas.microsoft.com/office/drawing/2014/main" id="{507A60A5-AB7C-DA4B-BE79-74DC6F926B64}"/>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58" name="Rectangle 153">
              <a:extLst>
                <a:ext uri="{FF2B5EF4-FFF2-40B4-BE49-F238E27FC236}">
                  <a16:creationId xmlns:a16="http://schemas.microsoft.com/office/drawing/2014/main" id="{5585EA19-FC9A-834A-B1AA-AF0C3E6E438E}"/>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9" name="Rectangle 154">
              <a:extLst>
                <a:ext uri="{FF2B5EF4-FFF2-40B4-BE49-F238E27FC236}">
                  <a16:creationId xmlns:a16="http://schemas.microsoft.com/office/drawing/2014/main" id="{770A4D2E-58C2-9F43-84EA-96616AE781B6}"/>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60" name="Group 155">
              <a:extLst>
                <a:ext uri="{FF2B5EF4-FFF2-40B4-BE49-F238E27FC236}">
                  <a16:creationId xmlns:a16="http://schemas.microsoft.com/office/drawing/2014/main" id="{602A4FA5-6127-4C42-9200-FC441714E020}"/>
                </a:ext>
              </a:extLst>
            </p:cNvPr>
            <p:cNvGrpSpPr>
              <a:grpSpLocks/>
            </p:cNvGrpSpPr>
            <p:nvPr/>
          </p:nvGrpSpPr>
          <p:grpSpPr bwMode="auto">
            <a:xfrm>
              <a:off x="4735" y="1627"/>
              <a:ext cx="582" cy="151"/>
              <a:chOff x="614" y="2568"/>
              <a:chExt cx="725" cy="139"/>
            </a:xfrm>
          </p:grpSpPr>
          <p:sp>
            <p:nvSpPr>
              <p:cNvPr id="476" name="AutoShape 156">
                <a:extLst>
                  <a:ext uri="{FF2B5EF4-FFF2-40B4-BE49-F238E27FC236}">
                    <a16:creationId xmlns:a16="http://schemas.microsoft.com/office/drawing/2014/main" id="{73B43881-7B88-5847-AA15-A459E12B9BB4}"/>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7" name="AutoShape 157">
                <a:extLst>
                  <a:ext uri="{FF2B5EF4-FFF2-40B4-BE49-F238E27FC236}">
                    <a16:creationId xmlns:a16="http://schemas.microsoft.com/office/drawing/2014/main" id="{37DBC077-A3AE-D44B-9982-D763ECC92AA5}"/>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61" name="Freeform 158">
              <a:extLst>
                <a:ext uri="{FF2B5EF4-FFF2-40B4-BE49-F238E27FC236}">
                  <a16:creationId xmlns:a16="http://schemas.microsoft.com/office/drawing/2014/main" id="{0AEC409A-A2D1-D245-802C-A7B4A101659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62" name="Group 159">
              <a:extLst>
                <a:ext uri="{FF2B5EF4-FFF2-40B4-BE49-F238E27FC236}">
                  <a16:creationId xmlns:a16="http://schemas.microsoft.com/office/drawing/2014/main" id="{E58988BF-BC15-CF49-B8AB-9F97656C224E}"/>
                </a:ext>
              </a:extLst>
            </p:cNvPr>
            <p:cNvGrpSpPr>
              <a:grpSpLocks/>
            </p:cNvGrpSpPr>
            <p:nvPr/>
          </p:nvGrpSpPr>
          <p:grpSpPr bwMode="auto">
            <a:xfrm>
              <a:off x="4739" y="1327"/>
              <a:ext cx="582" cy="139"/>
              <a:chOff x="614" y="2568"/>
              <a:chExt cx="725" cy="139"/>
            </a:xfrm>
          </p:grpSpPr>
          <p:sp>
            <p:nvSpPr>
              <p:cNvPr id="474" name="AutoShape 160">
                <a:extLst>
                  <a:ext uri="{FF2B5EF4-FFF2-40B4-BE49-F238E27FC236}">
                    <a16:creationId xmlns:a16="http://schemas.microsoft.com/office/drawing/2014/main" id="{553DFEC9-BE4E-F94F-936E-C02FFF6CAC8D}"/>
                  </a:ext>
                </a:extLst>
              </p:cNvPr>
              <p:cNvSpPr>
                <a:spLocks noChangeArrowheads="1"/>
              </p:cNvSpPr>
              <p:nvPr/>
            </p:nvSpPr>
            <p:spPr bwMode="auto">
              <a:xfrm>
                <a:off x="611" y="2569"/>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5" name="AutoShape 161">
                <a:extLst>
                  <a:ext uri="{FF2B5EF4-FFF2-40B4-BE49-F238E27FC236}">
                    <a16:creationId xmlns:a16="http://schemas.microsoft.com/office/drawing/2014/main" id="{43F743B0-ACF4-3044-851A-E1B9884FB697}"/>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63" name="Rectangle 162">
              <a:extLst>
                <a:ext uri="{FF2B5EF4-FFF2-40B4-BE49-F238E27FC236}">
                  <a16:creationId xmlns:a16="http://schemas.microsoft.com/office/drawing/2014/main" id="{D8E8B7E8-6654-B141-80DA-2835D0B6DC61}"/>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4" name="Freeform 163">
              <a:extLst>
                <a:ext uri="{FF2B5EF4-FFF2-40B4-BE49-F238E27FC236}">
                  <a16:creationId xmlns:a16="http://schemas.microsoft.com/office/drawing/2014/main" id="{D47EC0CE-C9B0-544A-9F08-C5F74F5F8ED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5" name="Freeform 164">
              <a:extLst>
                <a:ext uri="{FF2B5EF4-FFF2-40B4-BE49-F238E27FC236}">
                  <a16:creationId xmlns:a16="http://schemas.microsoft.com/office/drawing/2014/main" id="{B6D47BE6-5EDC-5F46-927F-15C18BEEF39A}"/>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6" name="Oval 165">
              <a:extLst>
                <a:ext uri="{FF2B5EF4-FFF2-40B4-BE49-F238E27FC236}">
                  <a16:creationId xmlns:a16="http://schemas.microsoft.com/office/drawing/2014/main" id="{8699D5C3-5E2F-5247-88B1-8F7A5068C0E5}"/>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7" name="Freeform 166">
              <a:extLst>
                <a:ext uri="{FF2B5EF4-FFF2-40B4-BE49-F238E27FC236}">
                  <a16:creationId xmlns:a16="http://schemas.microsoft.com/office/drawing/2014/main" id="{BFDFB342-1B41-3C40-90B5-38F87DB8D9E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8" name="AutoShape 167">
              <a:extLst>
                <a:ext uri="{FF2B5EF4-FFF2-40B4-BE49-F238E27FC236}">
                  <a16:creationId xmlns:a16="http://schemas.microsoft.com/office/drawing/2014/main" id="{31EB1D99-2A1B-554C-9D92-24AAEE3876BF}"/>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9" name="AutoShape 168">
              <a:extLst>
                <a:ext uri="{FF2B5EF4-FFF2-40B4-BE49-F238E27FC236}">
                  <a16:creationId xmlns:a16="http://schemas.microsoft.com/office/drawing/2014/main" id="{8C5166EA-4FF3-CA4A-89EF-1C89946C1F95}"/>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0" name="Oval 169">
              <a:extLst>
                <a:ext uri="{FF2B5EF4-FFF2-40B4-BE49-F238E27FC236}">
                  <a16:creationId xmlns:a16="http://schemas.microsoft.com/office/drawing/2014/main" id="{45C4253F-C6AA-8F41-9A95-B861474468B4}"/>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1" name="Oval 170">
              <a:extLst>
                <a:ext uri="{FF2B5EF4-FFF2-40B4-BE49-F238E27FC236}">
                  <a16:creationId xmlns:a16="http://schemas.microsoft.com/office/drawing/2014/main" id="{99937982-831E-014F-8011-31A38BC3FAA4}"/>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472" name="Oval 171">
              <a:extLst>
                <a:ext uri="{FF2B5EF4-FFF2-40B4-BE49-F238E27FC236}">
                  <a16:creationId xmlns:a16="http://schemas.microsoft.com/office/drawing/2014/main" id="{CB852665-8191-CD47-9BBA-1BC8D1E83948}"/>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3" name="Rectangle 172">
              <a:extLst>
                <a:ext uri="{FF2B5EF4-FFF2-40B4-BE49-F238E27FC236}">
                  <a16:creationId xmlns:a16="http://schemas.microsoft.com/office/drawing/2014/main" id="{A5B541A2-F634-3F4C-920F-8FEB757F72F0}"/>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82" name="Rectangle 4">
            <a:extLst>
              <a:ext uri="{FF2B5EF4-FFF2-40B4-BE49-F238E27FC236}">
                <a16:creationId xmlns:a16="http://schemas.microsoft.com/office/drawing/2014/main" id="{885A2C98-F0C5-4F48-973F-FB58C4816800}"/>
              </a:ext>
            </a:extLst>
          </p:cNvPr>
          <p:cNvSpPr txBox="1">
            <a:spLocks noChangeArrowheads="1"/>
          </p:cNvSpPr>
          <p:nvPr/>
        </p:nvSpPr>
        <p:spPr bwMode="auto">
          <a:xfrm>
            <a:off x="1197539" y="1361756"/>
            <a:ext cx="8150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0"/>
              </a:buClr>
              <a:buSzPct val="100000"/>
              <a:buFont typeface="Wingdings"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0" marR="0" lvl="0" indent="0" algn="l" defTabSz="914400" rtl="0" eaLnBrk="1" fontAlgn="base" latinLnBrk="0" hangingPunct="1">
              <a:lnSpc>
                <a:spcPct val="85000"/>
              </a:lnSpc>
              <a:spcBef>
                <a:spcPct val="20000"/>
              </a:spcBef>
              <a:spcAft>
                <a:spcPct val="0"/>
              </a:spcAft>
              <a:buClr>
                <a:srgbClr val="000090"/>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R</a:t>
            </a:r>
            <a:r>
              <a:rPr kumimoji="0" lang="en-US" altLang="en-US" sz="2800" b="0" i="1" u="none" strike="noStrike" kern="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mn-cs"/>
              </a:rPr>
              <a:t>s</a:t>
            </a: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&lt; R</a:t>
            </a:r>
            <a:r>
              <a:rPr kumimoji="0" lang="en-US" altLang="en-US" sz="2800" b="0" i="1" u="none" strike="noStrike" kern="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mn-cs"/>
              </a:rPr>
              <a:t>c</a:t>
            </a:r>
            <a:r>
              <a:rPr kumimoji="0" lang="en-US" altLang="en-US" sz="2800" b="0" i="1" u="none" strike="noStrike" kern="0" cap="none" spc="0" normalizeH="0" baseline="0" noProof="0" dirty="0">
                <a:ln>
                  <a:noFill/>
                </a:ln>
                <a:solidFill>
                  <a:srgbClr val="FF3300"/>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What is average end-end throughput?</a:t>
            </a:r>
          </a:p>
        </p:txBody>
      </p:sp>
      <p:grpSp>
        <p:nvGrpSpPr>
          <p:cNvPr id="483" name="Group 34">
            <a:extLst>
              <a:ext uri="{FF2B5EF4-FFF2-40B4-BE49-F238E27FC236}">
                <a16:creationId xmlns:a16="http://schemas.microsoft.com/office/drawing/2014/main" id="{1D7513B2-BA27-CA43-AABC-A66648BC2AFF}"/>
              </a:ext>
            </a:extLst>
          </p:cNvPr>
          <p:cNvGrpSpPr>
            <a:grpSpLocks/>
          </p:cNvGrpSpPr>
          <p:nvPr/>
        </p:nvGrpSpPr>
        <p:grpSpPr bwMode="auto">
          <a:xfrm>
            <a:off x="2745351" y="2343655"/>
            <a:ext cx="2136775" cy="307975"/>
            <a:chOff x="2249" y="3430"/>
            <a:chExt cx="1389" cy="256"/>
          </a:xfrm>
        </p:grpSpPr>
        <p:sp>
          <p:nvSpPr>
            <p:cNvPr id="484" name="Oval 35">
              <a:extLst>
                <a:ext uri="{FF2B5EF4-FFF2-40B4-BE49-F238E27FC236}">
                  <a16:creationId xmlns:a16="http://schemas.microsoft.com/office/drawing/2014/main" id="{5340CEA1-5B2B-9B46-9AAF-4147EFCAE2AD}"/>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85" name="Rectangle 36">
              <a:extLst>
                <a:ext uri="{FF2B5EF4-FFF2-40B4-BE49-F238E27FC236}">
                  <a16:creationId xmlns:a16="http://schemas.microsoft.com/office/drawing/2014/main" id="{18778160-DBBA-3B4C-9F3C-5804D0719AA9}"/>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86" name="Oval 37">
              <a:extLst>
                <a:ext uri="{FF2B5EF4-FFF2-40B4-BE49-F238E27FC236}">
                  <a16:creationId xmlns:a16="http://schemas.microsoft.com/office/drawing/2014/main" id="{8BF0591E-F2E4-8A4C-A92C-C81344F40A5F}"/>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7" name="Rectangle 38">
              <a:extLst>
                <a:ext uri="{FF2B5EF4-FFF2-40B4-BE49-F238E27FC236}">
                  <a16:creationId xmlns:a16="http://schemas.microsoft.com/office/drawing/2014/main" id="{E207FABE-8267-D846-9F45-80EB05CCD511}"/>
                </a:ext>
              </a:extLst>
            </p:cNvPr>
            <p:cNvSpPr>
              <a:spLocks noChangeArrowheads="1"/>
            </p:cNvSpPr>
            <p:nvPr/>
          </p:nvSpPr>
          <p:spPr bwMode="auto">
            <a:xfrm>
              <a:off x="3562" y="3438"/>
              <a:ext cx="44" cy="24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488" name="Text Box 39">
            <a:extLst>
              <a:ext uri="{FF2B5EF4-FFF2-40B4-BE49-F238E27FC236}">
                <a16:creationId xmlns:a16="http://schemas.microsoft.com/office/drawing/2014/main" id="{957E7C76-675E-574B-8ACD-614388DAE938}"/>
              </a:ext>
            </a:extLst>
          </p:cNvPr>
          <p:cNvSpPr txBox="1">
            <a:spLocks noChangeArrowheads="1"/>
          </p:cNvSpPr>
          <p:nvPr/>
        </p:nvSpPr>
        <p:spPr bwMode="auto">
          <a:xfrm>
            <a:off x="2534214" y="2270741"/>
            <a:ext cx="2586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28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0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489" name="AutoShape 42">
            <a:extLst>
              <a:ext uri="{FF2B5EF4-FFF2-40B4-BE49-F238E27FC236}">
                <a16:creationId xmlns:a16="http://schemas.microsoft.com/office/drawing/2014/main" id="{8A9CF8E3-1601-CD45-8200-B1516EA3BB30}"/>
              </a:ext>
            </a:extLst>
          </p:cNvPr>
          <p:cNvSpPr>
            <a:spLocks noChangeArrowheads="1"/>
          </p:cNvSpPr>
          <p:nvPr/>
        </p:nvSpPr>
        <p:spPr bwMode="auto">
          <a:xfrm flipV="1">
            <a:off x="1934139" y="2111880"/>
            <a:ext cx="895350" cy="5651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0" name="AutoShape 43">
            <a:extLst>
              <a:ext uri="{FF2B5EF4-FFF2-40B4-BE49-F238E27FC236}">
                <a16:creationId xmlns:a16="http://schemas.microsoft.com/office/drawing/2014/main" id="{ED879A95-B645-8B4D-89AF-6D1789AFE728}"/>
              </a:ext>
            </a:extLst>
          </p:cNvPr>
          <p:cNvSpPr>
            <a:spLocks noChangeArrowheads="1"/>
          </p:cNvSpPr>
          <p:nvPr/>
        </p:nvSpPr>
        <p:spPr bwMode="auto">
          <a:xfrm>
            <a:off x="8168251" y="2318255"/>
            <a:ext cx="941624" cy="379413"/>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91" name="Group 54">
            <a:extLst>
              <a:ext uri="{FF2B5EF4-FFF2-40B4-BE49-F238E27FC236}">
                <a16:creationId xmlns:a16="http://schemas.microsoft.com/office/drawing/2014/main" id="{5C873AA0-FFD9-7542-BED1-8B7A71AB1C1E}"/>
              </a:ext>
            </a:extLst>
          </p:cNvPr>
          <p:cNvGrpSpPr>
            <a:grpSpLocks/>
          </p:cNvGrpSpPr>
          <p:nvPr/>
        </p:nvGrpSpPr>
        <p:grpSpPr bwMode="auto">
          <a:xfrm>
            <a:off x="6118790" y="2210305"/>
            <a:ext cx="2577607" cy="569913"/>
            <a:chOff x="3130" y="3069"/>
            <a:chExt cx="1765" cy="366"/>
          </a:xfrm>
        </p:grpSpPr>
        <p:grpSp>
          <p:nvGrpSpPr>
            <p:cNvPr id="492" name="Group 45">
              <a:extLst>
                <a:ext uri="{FF2B5EF4-FFF2-40B4-BE49-F238E27FC236}">
                  <a16:creationId xmlns:a16="http://schemas.microsoft.com/office/drawing/2014/main" id="{97D274BB-C29B-ED4E-859A-927860A3F5D9}"/>
                </a:ext>
              </a:extLst>
            </p:cNvPr>
            <p:cNvGrpSpPr>
              <a:grpSpLocks/>
            </p:cNvGrpSpPr>
            <p:nvPr/>
          </p:nvGrpSpPr>
          <p:grpSpPr bwMode="auto">
            <a:xfrm>
              <a:off x="3130" y="3069"/>
              <a:ext cx="1765" cy="366"/>
              <a:chOff x="2249" y="3430"/>
              <a:chExt cx="1389" cy="256"/>
            </a:xfrm>
          </p:grpSpPr>
          <p:sp>
            <p:nvSpPr>
              <p:cNvPr id="494" name="Oval 46">
                <a:extLst>
                  <a:ext uri="{FF2B5EF4-FFF2-40B4-BE49-F238E27FC236}">
                    <a16:creationId xmlns:a16="http://schemas.microsoft.com/office/drawing/2014/main" id="{2EC17BEE-E58A-6140-B989-B0CDD1C1AF95}"/>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95" name="Rectangle 47">
                <a:extLst>
                  <a:ext uri="{FF2B5EF4-FFF2-40B4-BE49-F238E27FC236}">
                    <a16:creationId xmlns:a16="http://schemas.microsoft.com/office/drawing/2014/main" id="{AD336F13-B720-7341-B116-DA4D9171BA64}"/>
                  </a:ext>
                </a:extLst>
              </p:cNvPr>
              <p:cNvSpPr>
                <a:spLocks noChangeArrowheads="1"/>
              </p:cNvSpPr>
              <p:nvPr/>
            </p:nvSpPr>
            <p:spPr bwMode="auto">
              <a:xfrm>
                <a:off x="2275" y="3433"/>
                <a:ext cx="1329"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96" name="Oval 48">
                <a:extLst>
                  <a:ext uri="{FF2B5EF4-FFF2-40B4-BE49-F238E27FC236}">
                    <a16:creationId xmlns:a16="http://schemas.microsoft.com/office/drawing/2014/main" id="{4B7EF7CF-26D6-F04C-A388-9C2DE746E571}"/>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7" name="Rectangle 49">
                <a:extLst>
                  <a:ext uri="{FF2B5EF4-FFF2-40B4-BE49-F238E27FC236}">
                    <a16:creationId xmlns:a16="http://schemas.microsoft.com/office/drawing/2014/main" id="{604E850F-FAD3-D34F-8D0B-B1F5F12A4982}"/>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493" name="Text Box 50">
              <a:extLst>
                <a:ext uri="{FF2B5EF4-FFF2-40B4-BE49-F238E27FC236}">
                  <a16:creationId xmlns:a16="http://schemas.microsoft.com/office/drawing/2014/main" id="{48FDD660-FDC1-BC4D-AF14-61D75C0EB803}"/>
                </a:ext>
              </a:extLst>
            </p:cNvPr>
            <p:cNvSpPr txBox="1">
              <a:spLocks noChangeArrowheads="1"/>
            </p:cNvSpPr>
            <p:nvPr/>
          </p:nvSpPr>
          <p:spPr bwMode="auto">
            <a:xfrm>
              <a:off x="3181" y="3135"/>
              <a:ext cx="170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sp>
        <p:nvSpPr>
          <p:cNvPr id="498" name="Rectangle 56">
            <a:extLst>
              <a:ext uri="{FF2B5EF4-FFF2-40B4-BE49-F238E27FC236}">
                <a16:creationId xmlns:a16="http://schemas.microsoft.com/office/drawing/2014/main" id="{A7FBBFF4-7CCE-3745-9DBF-448559E76BA0}"/>
              </a:ext>
            </a:extLst>
          </p:cNvPr>
          <p:cNvSpPr>
            <a:spLocks noChangeArrowheads="1"/>
          </p:cNvSpPr>
          <p:nvPr/>
        </p:nvSpPr>
        <p:spPr bwMode="auto">
          <a:xfrm>
            <a:off x="1234051" y="3170791"/>
            <a:ext cx="8062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000099"/>
              </a:buClr>
              <a:buSzPct val="100000"/>
              <a:buFontTx/>
              <a:buNone/>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R</a:t>
            </a:r>
            <a:r>
              <a:rPr kumimoji="0" lang="en-US" altLang="en-US" sz="2800" b="0" i="1" u="none" strike="noStrike" kern="120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Arial"/>
              </a:rPr>
              <a:t>s</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 &gt; R</a:t>
            </a:r>
            <a:r>
              <a:rPr kumimoji="0" lang="en-US" altLang="en-US" sz="2800" b="0" i="1" u="none" strike="noStrike" kern="120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Arial"/>
              </a:rPr>
              <a:t>c</a:t>
            </a:r>
            <a:r>
              <a:rPr kumimoji="0" lang="en-US" altLang="en-US" sz="2800" b="0" i="1" u="none" strike="noStrike" kern="1200" cap="none" spc="0" normalizeH="0" baseline="0" noProof="0" dirty="0">
                <a:ln>
                  <a:noFill/>
                </a:ln>
                <a:solidFill>
                  <a:srgbClr val="FF3300"/>
                </a:solidFill>
                <a:effectLst/>
                <a:uLnTx/>
                <a:uFillTx/>
                <a:latin typeface="Calibri" panose="020F0502020204030204"/>
                <a:ea typeface="ＭＳ Ｐゴシック" panose="020B0600070205080204" pitchFamily="34" charset="-128"/>
                <a:cs typeface="Arial"/>
              </a:rPr>
              <a:t>  </a:t>
            </a: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What is average end-end throughput?</a:t>
            </a:r>
          </a:p>
        </p:txBody>
      </p:sp>
      <p:grpSp>
        <p:nvGrpSpPr>
          <p:cNvPr id="499" name="Group 209">
            <a:extLst>
              <a:ext uri="{FF2B5EF4-FFF2-40B4-BE49-F238E27FC236}">
                <a16:creationId xmlns:a16="http://schemas.microsoft.com/office/drawing/2014/main" id="{79A28CBF-CC98-364E-9CA1-5406DF2D3C3F}"/>
              </a:ext>
            </a:extLst>
          </p:cNvPr>
          <p:cNvGrpSpPr>
            <a:grpSpLocks/>
          </p:cNvGrpSpPr>
          <p:nvPr/>
        </p:nvGrpSpPr>
        <p:grpSpPr bwMode="auto">
          <a:xfrm>
            <a:off x="1327659" y="5111236"/>
            <a:ext cx="8847138" cy="1282702"/>
            <a:chOff x="186" y="3246"/>
            <a:chExt cx="5573" cy="808"/>
          </a:xfrm>
        </p:grpSpPr>
        <p:sp>
          <p:nvSpPr>
            <p:cNvPr id="500" name="Rectangle 102">
              <a:extLst>
                <a:ext uri="{FF2B5EF4-FFF2-40B4-BE49-F238E27FC236}">
                  <a16:creationId xmlns:a16="http://schemas.microsoft.com/office/drawing/2014/main" id="{A6EA76B5-34A9-BA4F-919C-79EC2F39DFBB}"/>
                </a:ext>
              </a:extLst>
            </p:cNvPr>
            <p:cNvSpPr>
              <a:spLocks noChangeArrowheads="1"/>
            </p:cNvSpPr>
            <p:nvPr/>
          </p:nvSpPr>
          <p:spPr bwMode="auto">
            <a:xfrm>
              <a:off x="186" y="3414"/>
              <a:ext cx="5521" cy="640"/>
            </a:xfrm>
            <a:prstGeom prst="rect">
              <a:avLst/>
            </a:prstGeom>
            <a:solidFill>
              <a:srgbClr val="FFFFFF"/>
            </a:solidFill>
            <a:ln w="2857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01" name="Text Box 101">
              <a:extLst>
                <a:ext uri="{FF2B5EF4-FFF2-40B4-BE49-F238E27FC236}">
                  <a16:creationId xmlns:a16="http://schemas.microsoft.com/office/drawing/2014/main" id="{EC6D6C58-6370-D841-9FF4-E86B32210237}"/>
                </a:ext>
              </a:extLst>
            </p:cNvPr>
            <p:cNvSpPr txBox="1">
              <a:spLocks noChangeArrowheads="1"/>
            </p:cNvSpPr>
            <p:nvPr/>
          </p:nvSpPr>
          <p:spPr bwMode="auto">
            <a:xfrm>
              <a:off x="238" y="3585"/>
              <a:ext cx="55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on end-end path that constrains  end-end throughput</a:t>
              </a:r>
            </a:p>
          </p:txBody>
        </p:sp>
        <p:sp>
          <p:nvSpPr>
            <p:cNvPr id="502" name="Text Box 104">
              <a:extLst>
                <a:ext uri="{FF2B5EF4-FFF2-40B4-BE49-F238E27FC236}">
                  <a16:creationId xmlns:a16="http://schemas.microsoft.com/office/drawing/2014/main" id="{999DDB29-B5E4-4144-8D94-861082F6DF98}"/>
                </a:ext>
              </a:extLst>
            </p:cNvPr>
            <p:cNvSpPr txBox="1">
              <a:spLocks noChangeArrowheads="1"/>
            </p:cNvSpPr>
            <p:nvPr/>
          </p:nvSpPr>
          <p:spPr bwMode="auto">
            <a:xfrm>
              <a:off x="375" y="3246"/>
              <a:ext cx="1629" cy="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bottleneck link</a:t>
              </a:r>
            </a:p>
          </p:txBody>
        </p:sp>
      </p:grpSp>
      <p:sp>
        <p:nvSpPr>
          <p:cNvPr id="503" name="AutoShape 51">
            <a:extLst>
              <a:ext uri="{FF2B5EF4-FFF2-40B4-BE49-F238E27FC236}">
                <a16:creationId xmlns:a16="http://schemas.microsoft.com/office/drawing/2014/main" id="{ADA15BF7-93C3-524C-B9B7-716C2BEB040F}"/>
              </a:ext>
            </a:extLst>
          </p:cNvPr>
          <p:cNvSpPr>
            <a:spLocks noChangeArrowheads="1"/>
          </p:cNvSpPr>
          <p:nvPr/>
        </p:nvSpPr>
        <p:spPr bwMode="auto">
          <a:xfrm>
            <a:off x="4883714" y="2311905"/>
            <a:ext cx="1365250" cy="38100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04" name="Group 132">
            <a:extLst>
              <a:ext uri="{FF2B5EF4-FFF2-40B4-BE49-F238E27FC236}">
                <a16:creationId xmlns:a16="http://schemas.microsoft.com/office/drawing/2014/main" id="{B3F5B0C7-9CEB-E049-B0C3-0F00703C4087}"/>
              </a:ext>
            </a:extLst>
          </p:cNvPr>
          <p:cNvGrpSpPr>
            <a:grpSpLocks/>
          </p:cNvGrpSpPr>
          <p:nvPr/>
        </p:nvGrpSpPr>
        <p:grpSpPr bwMode="auto">
          <a:xfrm flipH="1">
            <a:off x="9058681" y="2157918"/>
            <a:ext cx="871538" cy="885825"/>
            <a:chOff x="-44" y="1473"/>
            <a:chExt cx="981" cy="1105"/>
          </a:xfrm>
        </p:grpSpPr>
        <p:pic>
          <p:nvPicPr>
            <p:cNvPr id="505" name="Picture 133" descr="desktop_computer_stylized_medium">
              <a:extLst>
                <a:ext uri="{FF2B5EF4-FFF2-40B4-BE49-F238E27FC236}">
                  <a16:creationId xmlns:a16="http://schemas.microsoft.com/office/drawing/2014/main" id="{9D7414AB-58AD-7D46-95D7-2D5B55309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 name="Freeform 134">
              <a:extLst>
                <a:ext uri="{FF2B5EF4-FFF2-40B4-BE49-F238E27FC236}">
                  <a16:creationId xmlns:a16="http://schemas.microsoft.com/office/drawing/2014/main" id="{D5C4B243-FAF4-7842-9BC1-63CB23F7312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07" name="AutoShape 327">
            <a:extLst>
              <a:ext uri="{FF2B5EF4-FFF2-40B4-BE49-F238E27FC236}">
                <a16:creationId xmlns:a16="http://schemas.microsoft.com/office/drawing/2014/main" id="{2F56CE5E-CD88-F243-A5D6-997F5D7E1139}"/>
              </a:ext>
            </a:extLst>
          </p:cNvPr>
          <p:cNvSpPr>
            <a:spLocks noChangeArrowheads="1"/>
          </p:cNvSpPr>
          <p:nvPr/>
        </p:nvSpPr>
        <p:spPr bwMode="auto">
          <a:xfrm>
            <a:off x="1846826" y="1854705"/>
            <a:ext cx="407988" cy="431800"/>
          </a:xfrm>
          <a:prstGeom prst="can">
            <a:avLst>
              <a:gd name="adj" fmla="val 21398"/>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08" name="Group 206">
            <a:extLst>
              <a:ext uri="{FF2B5EF4-FFF2-40B4-BE49-F238E27FC236}">
                <a16:creationId xmlns:a16="http://schemas.microsoft.com/office/drawing/2014/main" id="{DC9267E1-3EDB-E748-8467-2A9B485898A2}"/>
              </a:ext>
            </a:extLst>
          </p:cNvPr>
          <p:cNvGrpSpPr>
            <a:grpSpLocks/>
          </p:cNvGrpSpPr>
          <p:nvPr/>
        </p:nvGrpSpPr>
        <p:grpSpPr bwMode="auto">
          <a:xfrm>
            <a:off x="1908739" y="3723447"/>
            <a:ext cx="8126412" cy="1166813"/>
            <a:chOff x="775" y="2474"/>
            <a:chExt cx="5119" cy="735"/>
          </a:xfrm>
        </p:grpSpPr>
        <p:grpSp>
          <p:nvGrpSpPr>
            <p:cNvPr id="509" name="Group 173">
              <a:extLst>
                <a:ext uri="{FF2B5EF4-FFF2-40B4-BE49-F238E27FC236}">
                  <a16:creationId xmlns:a16="http://schemas.microsoft.com/office/drawing/2014/main" id="{017DEB16-2C42-DB4F-AC8D-2F24A202D8CA}"/>
                </a:ext>
              </a:extLst>
            </p:cNvPr>
            <p:cNvGrpSpPr>
              <a:grpSpLocks/>
            </p:cNvGrpSpPr>
            <p:nvPr/>
          </p:nvGrpSpPr>
          <p:grpSpPr bwMode="auto">
            <a:xfrm>
              <a:off x="1056" y="2589"/>
              <a:ext cx="222" cy="552"/>
              <a:chOff x="4140" y="429"/>
              <a:chExt cx="1425" cy="2396"/>
            </a:xfrm>
          </p:grpSpPr>
          <p:sp>
            <p:nvSpPr>
              <p:cNvPr id="540" name="Freeform 174">
                <a:extLst>
                  <a:ext uri="{FF2B5EF4-FFF2-40B4-BE49-F238E27FC236}">
                    <a16:creationId xmlns:a16="http://schemas.microsoft.com/office/drawing/2014/main" id="{7071AEAE-A73F-D243-B123-B7B1D9BDFB07}"/>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1" name="Rectangle 175">
                <a:extLst>
                  <a:ext uri="{FF2B5EF4-FFF2-40B4-BE49-F238E27FC236}">
                    <a16:creationId xmlns:a16="http://schemas.microsoft.com/office/drawing/2014/main" id="{70DE3468-CF53-0346-8D80-E9385C7F7D96}"/>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2" name="Freeform 176">
                <a:extLst>
                  <a:ext uri="{FF2B5EF4-FFF2-40B4-BE49-F238E27FC236}">
                    <a16:creationId xmlns:a16="http://schemas.microsoft.com/office/drawing/2014/main" id="{ED311748-A5CC-494E-90AD-11746C8ACE0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3" name="Freeform 177">
                <a:extLst>
                  <a:ext uri="{FF2B5EF4-FFF2-40B4-BE49-F238E27FC236}">
                    <a16:creationId xmlns:a16="http://schemas.microsoft.com/office/drawing/2014/main" id="{8C78D907-80B8-AF4A-AB8A-5919F960DDD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4" name="Rectangle 178">
                <a:extLst>
                  <a:ext uri="{FF2B5EF4-FFF2-40B4-BE49-F238E27FC236}">
                    <a16:creationId xmlns:a16="http://schemas.microsoft.com/office/drawing/2014/main" id="{894B83D8-FCC8-084F-9660-A8CED18F9114}"/>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45" name="Group 179">
                <a:extLst>
                  <a:ext uri="{FF2B5EF4-FFF2-40B4-BE49-F238E27FC236}">
                    <a16:creationId xmlns:a16="http://schemas.microsoft.com/office/drawing/2014/main" id="{FA4C49FB-332B-1C42-B0C2-F3D370F08127}"/>
                  </a:ext>
                </a:extLst>
              </p:cNvPr>
              <p:cNvGrpSpPr>
                <a:grpSpLocks/>
              </p:cNvGrpSpPr>
              <p:nvPr/>
            </p:nvGrpSpPr>
            <p:grpSpPr bwMode="auto">
              <a:xfrm>
                <a:off x="4749" y="668"/>
                <a:ext cx="581" cy="145"/>
                <a:chOff x="614" y="2568"/>
                <a:chExt cx="725" cy="139"/>
              </a:xfrm>
            </p:grpSpPr>
            <p:sp>
              <p:nvSpPr>
                <p:cNvPr id="570" name="AutoShape 180">
                  <a:extLst>
                    <a:ext uri="{FF2B5EF4-FFF2-40B4-BE49-F238E27FC236}">
                      <a16:creationId xmlns:a16="http://schemas.microsoft.com/office/drawing/2014/main" id="{6BD6D33C-E791-F149-8310-5B3D390F6C23}"/>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71" name="AutoShape 181">
                  <a:extLst>
                    <a:ext uri="{FF2B5EF4-FFF2-40B4-BE49-F238E27FC236}">
                      <a16:creationId xmlns:a16="http://schemas.microsoft.com/office/drawing/2014/main" id="{5E71277F-C04C-3142-838B-6EE506CB21AF}"/>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46" name="Rectangle 182">
                <a:extLst>
                  <a:ext uri="{FF2B5EF4-FFF2-40B4-BE49-F238E27FC236}">
                    <a16:creationId xmlns:a16="http://schemas.microsoft.com/office/drawing/2014/main" id="{24A16DC6-2460-DC4F-994B-EF8DC5F2AC82}"/>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47" name="Group 183">
                <a:extLst>
                  <a:ext uri="{FF2B5EF4-FFF2-40B4-BE49-F238E27FC236}">
                    <a16:creationId xmlns:a16="http://schemas.microsoft.com/office/drawing/2014/main" id="{98E7E366-D731-D346-83EB-43C23A31E5E1}"/>
                  </a:ext>
                </a:extLst>
              </p:cNvPr>
              <p:cNvGrpSpPr>
                <a:grpSpLocks/>
              </p:cNvGrpSpPr>
              <p:nvPr/>
            </p:nvGrpSpPr>
            <p:grpSpPr bwMode="auto">
              <a:xfrm>
                <a:off x="4747" y="994"/>
                <a:ext cx="581" cy="134"/>
                <a:chOff x="614" y="2568"/>
                <a:chExt cx="725" cy="139"/>
              </a:xfrm>
            </p:grpSpPr>
            <p:sp>
              <p:nvSpPr>
                <p:cNvPr id="568" name="AutoShape 184">
                  <a:extLst>
                    <a:ext uri="{FF2B5EF4-FFF2-40B4-BE49-F238E27FC236}">
                      <a16:creationId xmlns:a16="http://schemas.microsoft.com/office/drawing/2014/main" id="{12E76A99-F292-4942-B7EA-16F260F71E30}"/>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9" name="AutoShape 185">
                  <a:extLst>
                    <a:ext uri="{FF2B5EF4-FFF2-40B4-BE49-F238E27FC236}">
                      <a16:creationId xmlns:a16="http://schemas.microsoft.com/office/drawing/2014/main" id="{981E5C21-5C45-464D-B45B-155529C9BC24}"/>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48" name="Rectangle 186">
                <a:extLst>
                  <a:ext uri="{FF2B5EF4-FFF2-40B4-BE49-F238E27FC236}">
                    <a16:creationId xmlns:a16="http://schemas.microsoft.com/office/drawing/2014/main" id="{464DC274-CDF8-6E47-9806-008A0A6CCACD}"/>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9" name="Rectangle 187">
                <a:extLst>
                  <a:ext uri="{FF2B5EF4-FFF2-40B4-BE49-F238E27FC236}">
                    <a16:creationId xmlns:a16="http://schemas.microsoft.com/office/drawing/2014/main" id="{98AC22BF-B25F-6142-87DB-E850C47D1673}"/>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50" name="Group 188">
                <a:extLst>
                  <a:ext uri="{FF2B5EF4-FFF2-40B4-BE49-F238E27FC236}">
                    <a16:creationId xmlns:a16="http://schemas.microsoft.com/office/drawing/2014/main" id="{7D330731-B2DD-FA40-90B0-9AF6F55A2DDE}"/>
                  </a:ext>
                </a:extLst>
              </p:cNvPr>
              <p:cNvGrpSpPr>
                <a:grpSpLocks/>
              </p:cNvGrpSpPr>
              <p:nvPr/>
            </p:nvGrpSpPr>
            <p:grpSpPr bwMode="auto">
              <a:xfrm>
                <a:off x="4735" y="1627"/>
                <a:ext cx="582" cy="151"/>
                <a:chOff x="614" y="2568"/>
                <a:chExt cx="725" cy="139"/>
              </a:xfrm>
            </p:grpSpPr>
            <p:sp>
              <p:nvSpPr>
                <p:cNvPr id="566" name="AutoShape 189">
                  <a:extLst>
                    <a:ext uri="{FF2B5EF4-FFF2-40B4-BE49-F238E27FC236}">
                      <a16:creationId xmlns:a16="http://schemas.microsoft.com/office/drawing/2014/main" id="{9DE72B9D-63C0-864A-8FD9-1B399D8E8160}"/>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7" name="AutoShape 190">
                  <a:extLst>
                    <a:ext uri="{FF2B5EF4-FFF2-40B4-BE49-F238E27FC236}">
                      <a16:creationId xmlns:a16="http://schemas.microsoft.com/office/drawing/2014/main" id="{E1DF0355-58D1-FF48-A296-D36811A78BFC}"/>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51" name="Freeform 191">
                <a:extLst>
                  <a:ext uri="{FF2B5EF4-FFF2-40B4-BE49-F238E27FC236}">
                    <a16:creationId xmlns:a16="http://schemas.microsoft.com/office/drawing/2014/main" id="{0F425FAD-60C7-8D46-AC04-D61CF1C12F8A}"/>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52" name="Group 192">
                <a:extLst>
                  <a:ext uri="{FF2B5EF4-FFF2-40B4-BE49-F238E27FC236}">
                    <a16:creationId xmlns:a16="http://schemas.microsoft.com/office/drawing/2014/main" id="{DD061A78-E747-F742-AAA6-0EBB1F0472B8}"/>
                  </a:ext>
                </a:extLst>
              </p:cNvPr>
              <p:cNvGrpSpPr>
                <a:grpSpLocks/>
              </p:cNvGrpSpPr>
              <p:nvPr/>
            </p:nvGrpSpPr>
            <p:grpSpPr bwMode="auto">
              <a:xfrm>
                <a:off x="4739" y="1327"/>
                <a:ext cx="582" cy="139"/>
                <a:chOff x="614" y="2568"/>
                <a:chExt cx="725" cy="139"/>
              </a:xfrm>
            </p:grpSpPr>
            <p:sp>
              <p:nvSpPr>
                <p:cNvPr id="564" name="AutoShape 193">
                  <a:extLst>
                    <a:ext uri="{FF2B5EF4-FFF2-40B4-BE49-F238E27FC236}">
                      <a16:creationId xmlns:a16="http://schemas.microsoft.com/office/drawing/2014/main" id="{D1A721C9-09F8-CA49-8768-A4D604577519}"/>
                    </a:ext>
                  </a:extLst>
                </p:cNvPr>
                <p:cNvSpPr>
                  <a:spLocks noChangeArrowheads="1"/>
                </p:cNvSpPr>
                <p:nvPr/>
              </p:nvSpPr>
              <p:spPr bwMode="auto">
                <a:xfrm>
                  <a:off x="611" y="2568"/>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5" name="AutoShape 194">
                  <a:extLst>
                    <a:ext uri="{FF2B5EF4-FFF2-40B4-BE49-F238E27FC236}">
                      <a16:creationId xmlns:a16="http://schemas.microsoft.com/office/drawing/2014/main" id="{62ACD839-F2C5-9845-AB4E-C5BA19C2E2C2}"/>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53" name="Rectangle 195">
                <a:extLst>
                  <a:ext uri="{FF2B5EF4-FFF2-40B4-BE49-F238E27FC236}">
                    <a16:creationId xmlns:a16="http://schemas.microsoft.com/office/drawing/2014/main" id="{372A6132-E5E3-D940-8B20-1C9F499C36B3}"/>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4" name="Freeform 196">
                <a:extLst>
                  <a:ext uri="{FF2B5EF4-FFF2-40B4-BE49-F238E27FC236}">
                    <a16:creationId xmlns:a16="http://schemas.microsoft.com/office/drawing/2014/main" id="{7FB8C692-1BF5-7148-BD0F-82D24606618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5" name="Freeform 197">
                <a:extLst>
                  <a:ext uri="{FF2B5EF4-FFF2-40B4-BE49-F238E27FC236}">
                    <a16:creationId xmlns:a16="http://schemas.microsoft.com/office/drawing/2014/main" id="{B0320B70-5119-4C4A-9DDB-B708D3E777C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6" name="Oval 198">
                <a:extLst>
                  <a:ext uri="{FF2B5EF4-FFF2-40B4-BE49-F238E27FC236}">
                    <a16:creationId xmlns:a16="http://schemas.microsoft.com/office/drawing/2014/main" id="{29E3337B-80AF-FE42-A33A-1B58F9866F7A}"/>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7" name="Freeform 199">
                <a:extLst>
                  <a:ext uri="{FF2B5EF4-FFF2-40B4-BE49-F238E27FC236}">
                    <a16:creationId xmlns:a16="http://schemas.microsoft.com/office/drawing/2014/main" id="{09D40D09-BC4A-744B-BB47-8545C1DE0A3B}"/>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8" name="AutoShape 200">
                <a:extLst>
                  <a:ext uri="{FF2B5EF4-FFF2-40B4-BE49-F238E27FC236}">
                    <a16:creationId xmlns:a16="http://schemas.microsoft.com/office/drawing/2014/main" id="{BF852A65-EDBF-594C-9A10-757D04960006}"/>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9" name="AutoShape 201">
                <a:extLst>
                  <a:ext uri="{FF2B5EF4-FFF2-40B4-BE49-F238E27FC236}">
                    <a16:creationId xmlns:a16="http://schemas.microsoft.com/office/drawing/2014/main" id="{02863060-88F5-664A-BDBC-D1E1E1A55602}"/>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0" name="Oval 202">
                <a:extLst>
                  <a:ext uri="{FF2B5EF4-FFF2-40B4-BE49-F238E27FC236}">
                    <a16:creationId xmlns:a16="http://schemas.microsoft.com/office/drawing/2014/main" id="{5E04EF61-FED3-3541-ACA1-9693CBB7F428}"/>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1" name="Oval 203">
                <a:extLst>
                  <a:ext uri="{FF2B5EF4-FFF2-40B4-BE49-F238E27FC236}">
                    <a16:creationId xmlns:a16="http://schemas.microsoft.com/office/drawing/2014/main" id="{44A7BC25-D6E5-A44C-855D-AA7C5150ACF3}"/>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562" name="Oval 204">
                <a:extLst>
                  <a:ext uri="{FF2B5EF4-FFF2-40B4-BE49-F238E27FC236}">
                    <a16:creationId xmlns:a16="http://schemas.microsoft.com/office/drawing/2014/main" id="{14F564A5-40D1-4A43-8039-CF1042677D34}"/>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3" name="Rectangle 205">
                <a:extLst>
                  <a:ext uri="{FF2B5EF4-FFF2-40B4-BE49-F238E27FC236}">
                    <a16:creationId xmlns:a16="http://schemas.microsoft.com/office/drawing/2014/main" id="{1AE270E5-AC06-504B-BF97-435964C8BCFA}"/>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10" name="Line 57">
              <a:extLst>
                <a:ext uri="{FF2B5EF4-FFF2-40B4-BE49-F238E27FC236}">
                  <a16:creationId xmlns:a16="http://schemas.microsoft.com/office/drawing/2014/main" id="{E30AFCCA-07F4-A740-BD4B-5B28F2D980F1}"/>
                </a:ext>
              </a:extLst>
            </p:cNvPr>
            <p:cNvSpPr>
              <a:spLocks noChangeShapeType="1"/>
            </p:cNvSpPr>
            <p:nvPr/>
          </p:nvSpPr>
          <p:spPr bwMode="auto">
            <a:xfrm>
              <a:off x="1354" y="2913"/>
              <a:ext cx="36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1" name="Group 58">
              <a:extLst>
                <a:ext uri="{FF2B5EF4-FFF2-40B4-BE49-F238E27FC236}">
                  <a16:creationId xmlns:a16="http://schemas.microsoft.com/office/drawing/2014/main" id="{C24A23EE-8313-D64E-BD4F-3BFCD778F53E}"/>
                </a:ext>
              </a:extLst>
            </p:cNvPr>
            <p:cNvGrpSpPr>
              <a:grpSpLocks/>
            </p:cNvGrpSpPr>
            <p:nvPr/>
          </p:nvGrpSpPr>
          <p:grpSpPr bwMode="auto">
            <a:xfrm>
              <a:off x="2731" y="2870"/>
              <a:ext cx="607" cy="108"/>
              <a:chOff x="3603" y="243"/>
              <a:chExt cx="357" cy="106"/>
            </a:xfrm>
          </p:grpSpPr>
          <p:sp>
            <p:nvSpPr>
              <p:cNvPr id="531" name="Line 60">
                <a:extLst>
                  <a:ext uri="{FF2B5EF4-FFF2-40B4-BE49-F238E27FC236}">
                    <a16:creationId xmlns:a16="http://schemas.microsoft.com/office/drawing/2014/main" id="{1E8C1397-8F48-5E4D-BC95-2AEEFF4329B2}"/>
                  </a:ext>
                </a:extLst>
              </p:cNvPr>
              <p:cNvSpPr>
                <a:spLocks noChangeShapeType="1"/>
              </p:cNvSpPr>
              <p:nvPr/>
            </p:nvSpPr>
            <p:spPr bwMode="auto">
              <a:xfrm>
                <a:off x="3603" y="289"/>
                <a:ext cx="0"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2" name="Line 61">
                <a:extLst>
                  <a:ext uri="{FF2B5EF4-FFF2-40B4-BE49-F238E27FC236}">
                    <a16:creationId xmlns:a16="http://schemas.microsoft.com/office/drawing/2014/main" id="{A9B3CF61-A592-AA42-AE21-C6F6DDBF0ED0}"/>
                  </a:ext>
                </a:extLst>
              </p:cNvPr>
              <p:cNvSpPr>
                <a:spLocks noChangeShapeType="1"/>
              </p:cNvSpPr>
              <p:nvPr/>
            </p:nvSpPr>
            <p:spPr bwMode="auto">
              <a:xfrm>
                <a:off x="3960" y="289"/>
                <a:ext cx="0"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3" name="Rectangle 62">
                <a:extLst>
                  <a:ext uri="{FF2B5EF4-FFF2-40B4-BE49-F238E27FC236}">
                    <a16:creationId xmlns:a16="http://schemas.microsoft.com/office/drawing/2014/main" id="{BD11C863-452F-AE46-9242-58534859C246}"/>
                  </a:ext>
                </a:extLst>
              </p:cNvPr>
              <p:cNvSpPr>
                <a:spLocks noChangeArrowheads="1"/>
              </p:cNvSpPr>
              <p:nvPr/>
            </p:nvSpPr>
            <p:spPr bwMode="auto">
              <a:xfrm>
                <a:off x="3603" y="289"/>
                <a:ext cx="354" cy="5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34" name="Group 64">
                <a:extLst>
                  <a:ext uri="{FF2B5EF4-FFF2-40B4-BE49-F238E27FC236}">
                    <a16:creationId xmlns:a16="http://schemas.microsoft.com/office/drawing/2014/main" id="{A74AB26D-917E-1C43-8497-203578F54CA4}"/>
                  </a:ext>
                </a:extLst>
              </p:cNvPr>
              <p:cNvGrpSpPr>
                <a:grpSpLocks/>
              </p:cNvGrpSpPr>
              <p:nvPr/>
            </p:nvGrpSpPr>
            <p:grpSpPr bwMode="auto">
              <a:xfrm>
                <a:off x="3749" y="248"/>
                <a:ext cx="119" cy="65"/>
                <a:chOff x="2894" y="850"/>
                <a:chExt cx="94" cy="96"/>
              </a:xfrm>
            </p:grpSpPr>
            <p:sp>
              <p:nvSpPr>
                <p:cNvPr id="538" name="Line 66">
                  <a:extLst>
                    <a:ext uri="{FF2B5EF4-FFF2-40B4-BE49-F238E27FC236}">
                      <a16:creationId xmlns:a16="http://schemas.microsoft.com/office/drawing/2014/main" id="{B0ECEE3F-0D27-9E45-AD59-E3E44736B14A}"/>
                    </a:ext>
                  </a:extLst>
                </p:cNvPr>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9" name="Line 67">
                  <a:extLst>
                    <a:ext uri="{FF2B5EF4-FFF2-40B4-BE49-F238E27FC236}">
                      <a16:creationId xmlns:a16="http://schemas.microsoft.com/office/drawing/2014/main" id="{EB55E3DC-430D-5347-B8CC-57099591978B}"/>
                    </a:ext>
                  </a:extLst>
                </p:cNvPr>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535" name="Group 68">
                <a:extLst>
                  <a:ext uri="{FF2B5EF4-FFF2-40B4-BE49-F238E27FC236}">
                    <a16:creationId xmlns:a16="http://schemas.microsoft.com/office/drawing/2014/main" id="{EE23C2BF-5FE2-B644-AFE9-10E650F8E6FE}"/>
                  </a:ext>
                </a:extLst>
              </p:cNvPr>
              <p:cNvGrpSpPr>
                <a:grpSpLocks/>
              </p:cNvGrpSpPr>
              <p:nvPr/>
            </p:nvGrpSpPr>
            <p:grpSpPr bwMode="auto">
              <a:xfrm flipV="1">
                <a:off x="3689" y="243"/>
                <a:ext cx="124" cy="66"/>
                <a:chOff x="2848" y="848"/>
                <a:chExt cx="98" cy="98"/>
              </a:xfrm>
            </p:grpSpPr>
            <p:sp>
              <p:nvSpPr>
                <p:cNvPr id="536" name="Line 69">
                  <a:extLst>
                    <a:ext uri="{FF2B5EF4-FFF2-40B4-BE49-F238E27FC236}">
                      <a16:creationId xmlns:a16="http://schemas.microsoft.com/office/drawing/2014/main" id="{9CEA633F-1910-4F48-AE5F-C3F267226C9D}"/>
                    </a:ext>
                  </a:extLst>
                </p:cNvPr>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7" name="Line 71">
                  <a:extLst>
                    <a:ext uri="{FF2B5EF4-FFF2-40B4-BE49-F238E27FC236}">
                      <a16:creationId xmlns:a16="http://schemas.microsoft.com/office/drawing/2014/main" id="{0EEE95F5-28BD-5244-AB61-1D0DDB38D982}"/>
                    </a:ext>
                  </a:extLst>
                </p:cNvPr>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sp>
          <p:nvSpPr>
            <p:cNvPr id="512" name="AutoShape 90">
              <a:extLst>
                <a:ext uri="{FF2B5EF4-FFF2-40B4-BE49-F238E27FC236}">
                  <a16:creationId xmlns:a16="http://schemas.microsoft.com/office/drawing/2014/main" id="{FBD38E77-2123-B941-9E3E-28175B8F1087}"/>
                </a:ext>
              </a:extLst>
            </p:cNvPr>
            <p:cNvSpPr>
              <a:spLocks noChangeArrowheads="1"/>
            </p:cNvSpPr>
            <p:nvPr/>
          </p:nvSpPr>
          <p:spPr bwMode="auto">
            <a:xfrm>
              <a:off x="4741" y="2812"/>
              <a:ext cx="609" cy="239"/>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3" name="Group 92">
              <a:extLst>
                <a:ext uri="{FF2B5EF4-FFF2-40B4-BE49-F238E27FC236}">
                  <a16:creationId xmlns:a16="http://schemas.microsoft.com/office/drawing/2014/main" id="{DDC22D0D-F03A-C14E-9613-D042E5ACF062}"/>
                </a:ext>
              </a:extLst>
            </p:cNvPr>
            <p:cNvGrpSpPr>
              <a:grpSpLocks/>
            </p:cNvGrpSpPr>
            <p:nvPr/>
          </p:nvGrpSpPr>
          <p:grpSpPr bwMode="auto">
            <a:xfrm>
              <a:off x="1328" y="2739"/>
              <a:ext cx="1347" cy="360"/>
              <a:chOff x="2249" y="3459"/>
              <a:chExt cx="1389" cy="257"/>
            </a:xfrm>
          </p:grpSpPr>
          <p:sp>
            <p:nvSpPr>
              <p:cNvPr id="527" name="Oval 93">
                <a:extLst>
                  <a:ext uri="{FF2B5EF4-FFF2-40B4-BE49-F238E27FC236}">
                    <a16:creationId xmlns:a16="http://schemas.microsoft.com/office/drawing/2014/main" id="{BD69A588-896C-CD4F-AF1D-5590117CB9F7}"/>
                  </a:ext>
                </a:extLst>
              </p:cNvPr>
              <p:cNvSpPr>
                <a:spLocks noChangeArrowheads="1"/>
              </p:cNvSpPr>
              <p:nvPr/>
            </p:nvSpPr>
            <p:spPr bwMode="auto">
              <a:xfrm>
                <a:off x="3569" y="346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8" name="Rectangle 94">
                <a:extLst>
                  <a:ext uri="{FF2B5EF4-FFF2-40B4-BE49-F238E27FC236}">
                    <a16:creationId xmlns:a16="http://schemas.microsoft.com/office/drawing/2014/main" id="{690BA38E-8C04-7D49-8A4D-F3EBD36EC7E5}"/>
                  </a:ext>
                </a:extLst>
              </p:cNvPr>
              <p:cNvSpPr>
                <a:spLocks noChangeArrowheads="1"/>
              </p:cNvSpPr>
              <p:nvPr/>
            </p:nvSpPr>
            <p:spPr bwMode="auto">
              <a:xfrm>
                <a:off x="2275" y="3459"/>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9" name="Oval 95">
                <a:extLst>
                  <a:ext uri="{FF2B5EF4-FFF2-40B4-BE49-F238E27FC236}">
                    <a16:creationId xmlns:a16="http://schemas.microsoft.com/office/drawing/2014/main" id="{F8BE880C-8629-DB4F-A98D-187B9D0ED266}"/>
                  </a:ext>
                </a:extLst>
              </p:cNvPr>
              <p:cNvSpPr>
                <a:spLocks noChangeArrowheads="1"/>
              </p:cNvSpPr>
              <p:nvPr/>
            </p:nvSpPr>
            <p:spPr bwMode="auto">
              <a:xfrm>
                <a:off x="2249" y="346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0" name="Rectangle 96">
                <a:extLst>
                  <a:ext uri="{FF2B5EF4-FFF2-40B4-BE49-F238E27FC236}">
                    <a16:creationId xmlns:a16="http://schemas.microsoft.com/office/drawing/2014/main" id="{CEA80494-8D88-874A-A154-9DE5B72CA753}"/>
                  </a:ext>
                </a:extLst>
              </p:cNvPr>
              <p:cNvSpPr>
                <a:spLocks noChangeArrowheads="1"/>
              </p:cNvSpPr>
              <p:nvPr/>
            </p:nvSpPr>
            <p:spPr bwMode="auto">
              <a:xfrm>
                <a:off x="3562" y="3462"/>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514" name="Text Box 97">
              <a:extLst>
                <a:ext uri="{FF2B5EF4-FFF2-40B4-BE49-F238E27FC236}">
                  <a16:creationId xmlns:a16="http://schemas.microsoft.com/office/drawing/2014/main" id="{1BBEC08D-B4E9-1244-8AFE-C137F04A0DFB}"/>
                </a:ext>
              </a:extLst>
            </p:cNvPr>
            <p:cNvSpPr txBox="1">
              <a:spLocks noChangeArrowheads="1"/>
            </p:cNvSpPr>
            <p:nvPr/>
          </p:nvSpPr>
          <p:spPr bwMode="auto">
            <a:xfrm>
              <a:off x="1313" y="2811"/>
              <a:ext cx="14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nvGrpSpPr>
            <p:cNvPr id="515" name="Group 83">
              <a:extLst>
                <a:ext uri="{FF2B5EF4-FFF2-40B4-BE49-F238E27FC236}">
                  <a16:creationId xmlns:a16="http://schemas.microsoft.com/office/drawing/2014/main" id="{453C8714-A6D0-E346-8A5B-615EFB01A0E4}"/>
                </a:ext>
              </a:extLst>
            </p:cNvPr>
            <p:cNvGrpSpPr>
              <a:grpSpLocks/>
            </p:cNvGrpSpPr>
            <p:nvPr/>
          </p:nvGrpSpPr>
          <p:grpSpPr bwMode="auto">
            <a:xfrm>
              <a:off x="3419" y="2828"/>
              <a:ext cx="1621" cy="194"/>
              <a:chOff x="2249" y="3430"/>
              <a:chExt cx="1389" cy="256"/>
            </a:xfrm>
          </p:grpSpPr>
          <p:sp>
            <p:nvSpPr>
              <p:cNvPr id="523" name="Oval 84">
                <a:extLst>
                  <a:ext uri="{FF2B5EF4-FFF2-40B4-BE49-F238E27FC236}">
                    <a16:creationId xmlns:a16="http://schemas.microsoft.com/office/drawing/2014/main" id="{15F82EFE-0228-FC41-A2F8-7597E35038F8}"/>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4" name="Rectangle 85">
                <a:extLst>
                  <a:ext uri="{FF2B5EF4-FFF2-40B4-BE49-F238E27FC236}">
                    <a16:creationId xmlns:a16="http://schemas.microsoft.com/office/drawing/2014/main" id="{771827D6-CDB4-624D-966F-486A8E5AB186}"/>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5" name="Oval 86">
                <a:extLst>
                  <a:ext uri="{FF2B5EF4-FFF2-40B4-BE49-F238E27FC236}">
                    <a16:creationId xmlns:a16="http://schemas.microsoft.com/office/drawing/2014/main" id="{2C2907FC-8499-0B4E-AA1A-72F4C0958F2D}"/>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26" name="Rectangle 87">
                <a:extLst>
                  <a:ext uri="{FF2B5EF4-FFF2-40B4-BE49-F238E27FC236}">
                    <a16:creationId xmlns:a16="http://schemas.microsoft.com/office/drawing/2014/main" id="{0460CA79-401A-4C43-9BF8-05BF988CC6B4}"/>
                  </a:ext>
                </a:extLst>
              </p:cNvPr>
              <p:cNvSpPr>
                <a:spLocks noChangeArrowheads="1"/>
              </p:cNvSpPr>
              <p:nvPr/>
            </p:nvSpPr>
            <p:spPr bwMode="auto">
              <a:xfrm>
                <a:off x="3562" y="3438"/>
                <a:ext cx="45" cy="24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516" name="Text Box 88">
              <a:extLst>
                <a:ext uri="{FF2B5EF4-FFF2-40B4-BE49-F238E27FC236}">
                  <a16:creationId xmlns:a16="http://schemas.microsoft.com/office/drawing/2014/main" id="{2215F4CA-83FF-2F43-A883-32EAB81F1207}"/>
                </a:ext>
              </a:extLst>
            </p:cNvPr>
            <p:cNvSpPr txBox="1">
              <a:spLocks noChangeArrowheads="1"/>
            </p:cNvSpPr>
            <p:nvPr/>
          </p:nvSpPr>
          <p:spPr bwMode="auto">
            <a:xfrm>
              <a:off x="3475" y="2780"/>
              <a:ext cx="16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517" name="AutoShape 98">
              <a:extLst>
                <a:ext uri="{FF2B5EF4-FFF2-40B4-BE49-F238E27FC236}">
                  <a16:creationId xmlns:a16="http://schemas.microsoft.com/office/drawing/2014/main" id="{7823CDE2-367E-FB44-BE34-956568F7C47B}"/>
                </a:ext>
              </a:extLst>
            </p:cNvPr>
            <p:cNvSpPr>
              <a:spLocks noChangeArrowheads="1"/>
            </p:cNvSpPr>
            <p:nvPr/>
          </p:nvSpPr>
          <p:spPr bwMode="auto">
            <a:xfrm>
              <a:off x="2668" y="2808"/>
              <a:ext cx="860" cy="24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18" name="AutoShape 89">
              <a:extLst>
                <a:ext uri="{FF2B5EF4-FFF2-40B4-BE49-F238E27FC236}">
                  <a16:creationId xmlns:a16="http://schemas.microsoft.com/office/drawing/2014/main" id="{D3D3E169-3E07-3B4A-A3F9-E35D17B6871F}"/>
                </a:ext>
              </a:extLst>
            </p:cNvPr>
            <p:cNvSpPr>
              <a:spLocks noChangeArrowheads="1"/>
            </p:cNvSpPr>
            <p:nvPr/>
          </p:nvSpPr>
          <p:spPr bwMode="auto">
            <a:xfrm flipV="1">
              <a:off x="814" y="2682"/>
              <a:ext cx="564" cy="3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2912 h 21600"/>
                <a:gd name="T14" fmla="*/ 18230 w 21600"/>
                <a:gd name="T15" fmla="*/ 922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9" name="Group 135">
              <a:extLst>
                <a:ext uri="{FF2B5EF4-FFF2-40B4-BE49-F238E27FC236}">
                  <a16:creationId xmlns:a16="http://schemas.microsoft.com/office/drawing/2014/main" id="{5A825877-D688-F24C-8395-71DDEA807E21}"/>
                </a:ext>
              </a:extLst>
            </p:cNvPr>
            <p:cNvGrpSpPr>
              <a:grpSpLocks/>
            </p:cNvGrpSpPr>
            <p:nvPr/>
          </p:nvGrpSpPr>
          <p:grpSpPr bwMode="auto">
            <a:xfrm flipH="1">
              <a:off x="5345" y="2651"/>
              <a:ext cx="549" cy="558"/>
              <a:chOff x="-248" y="1473"/>
              <a:chExt cx="981" cy="1105"/>
            </a:xfrm>
          </p:grpSpPr>
          <p:pic>
            <p:nvPicPr>
              <p:cNvPr id="521" name="Picture 136" descr="desktop_computer_stylized_medium">
                <a:extLst>
                  <a:ext uri="{FF2B5EF4-FFF2-40B4-BE49-F238E27FC236}">
                    <a16:creationId xmlns:a16="http://schemas.microsoft.com/office/drawing/2014/main" id="{77517F6B-1BE4-F94A-BBF9-E9549AC02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8"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 name="Freeform 137">
                <a:extLst>
                  <a:ext uri="{FF2B5EF4-FFF2-40B4-BE49-F238E27FC236}">
                    <a16:creationId xmlns:a16="http://schemas.microsoft.com/office/drawing/2014/main" id="{85644D17-8C0F-0840-B111-635B1B4F1085}"/>
                  </a:ext>
                </a:extLst>
              </p:cNvPr>
              <p:cNvSpPr>
                <a:spLocks/>
              </p:cNvSpPr>
              <p:nvPr/>
            </p:nvSpPr>
            <p:spPr bwMode="auto">
              <a:xfrm flipH="1">
                <a:off x="20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20" name="AutoShape 327">
              <a:extLst>
                <a:ext uri="{FF2B5EF4-FFF2-40B4-BE49-F238E27FC236}">
                  <a16:creationId xmlns:a16="http://schemas.microsoft.com/office/drawing/2014/main" id="{26E8FD56-0A05-7348-855A-94527638EA41}"/>
                </a:ext>
              </a:extLst>
            </p:cNvPr>
            <p:cNvSpPr>
              <a:spLocks noChangeArrowheads="1"/>
            </p:cNvSpPr>
            <p:nvPr/>
          </p:nvSpPr>
          <p:spPr bwMode="auto">
            <a:xfrm>
              <a:off x="775" y="2474"/>
              <a:ext cx="257" cy="272"/>
            </a:xfrm>
            <a:prstGeom prst="can">
              <a:avLst>
                <a:gd name="adj" fmla="val 21398"/>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146" name="Slide Number Placeholder 5">
            <a:extLst>
              <a:ext uri="{FF2B5EF4-FFF2-40B4-BE49-F238E27FC236}">
                <a16:creationId xmlns:a16="http://schemas.microsoft.com/office/drawing/2014/main" id="{FB6AE8FF-6EB2-C544-80BC-6FF3FA7A6285}"/>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16</a:t>
            </a:fld>
            <a:endParaRPr lang="en-US" dirty="0"/>
          </a:p>
        </p:txBody>
      </p:sp>
      <p:sp>
        <p:nvSpPr>
          <p:cNvPr id="3" name="TextBox 2">
            <a:extLst>
              <a:ext uri="{FF2B5EF4-FFF2-40B4-BE49-F238E27FC236}">
                <a16:creationId xmlns:a16="http://schemas.microsoft.com/office/drawing/2014/main" id="{6D648128-D411-B605-0214-A044155A8228}"/>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017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 network scenario</a:t>
            </a:r>
            <a:endParaRPr lang="en-US" sz="4400" dirty="0"/>
          </a:p>
        </p:txBody>
      </p:sp>
      <p:grpSp>
        <p:nvGrpSpPr>
          <p:cNvPr id="3" name="Group 2">
            <a:extLst>
              <a:ext uri="{FF2B5EF4-FFF2-40B4-BE49-F238E27FC236}">
                <a16:creationId xmlns:a16="http://schemas.microsoft.com/office/drawing/2014/main" id="{30BDC7F4-E0CA-5441-8A92-F3458106F4EB}"/>
              </a:ext>
            </a:extLst>
          </p:cNvPr>
          <p:cNvGrpSpPr/>
          <p:nvPr/>
        </p:nvGrpSpPr>
        <p:grpSpPr>
          <a:xfrm>
            <a:off x="1066778" y="1303830"/>
            <a:ext cx="4754562" cy="5021997"/>
            <a:chOff x="6096000" y="1390614"/>
            <a:chExt cx="4754562" cy="5021997"/>
          </a:xfrm>
        </p:grpSpPr>
        <p:sp>
          <p:nvSpPr>
            <p:cNvPr id="602" name="Text Box 44">
              <a:extLst>
                <a:ext uri="{FF2B5EF4-FFF2-40B4-BE49-F238E27FC236}">
                  <a16:creationId xmlns:a16="http://schemas.microsoft.com/office/drawing/2014/main" id="{42F82D1E-8ED4-4F44-9C3C-BDFDC81291EA}"/>
                </a:ext>
              </a:extLst>
            </p:cNvPr>
            <p:cNvSpPr txBox="1">
              <a:spLocks noChangeArrowheads="1"/>
            </p:cNvSpPr>
            <p:nvPr/>
          </p:nvSpPr>
          <p:spPr bwMode="auto">
            <a:xfrm>
              <a:off x="6096000" y="5581614"/>
              <a:ext cx="4754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10 connections (fairly) share backbone bottleneck link </a:t>
              </a:r>
              <a:r>
                <a:rPr kumimoji="0" lang="en-US" altLang="en-US" sz="24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603" name="Freeform 296">
              <a:extLst>
                <a:ext uri="{FF2B5EF4-FFF2-40B4-BE49-F238E27FC236}">
                  <a16:creationId xmlns:a16="http://schemas.microsoft.com/office/drawing/2014/main" id="{12223E81-DDE4-C440-BABA-D7BC48DB125E}"/>
                </a:ext>
              </a:extLst>
            </p:cNvPr>
            <p:cNvSpPr>
              <a:spLocks/>
            </p:cNvSpPr>
            <p:nvPr/>
          </p:nvSpPr>
          <p:spPr bwMode="auto">
            <a:xfrm>
              <a:off x="6742112" y="2666964"/>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4" name="Text Box 35">
              <a:extLst>
                <a:ext uri="{FF2B5EF4-FFF2-40B4-BE49-F238E27FC236}">
                  <a16:creationId xmlns:a16="http://schemas.microsoft.com/office/drawing/2014/main" id="{8E3A2589-33AD-0948-8AAD-49FBF5318781}"/>
                </a:ext>
              </a:extLst>
            </p:cNvPr>
            <p:cNvSpPr txBox="1">
              <a:spLocks noChangeArrowheads="1"/>
            </p:cNvSpPr>
            <p:nvPr/>
          </p:nvSpPr>
          <p:spPr bwMode="auto">
            <a:xfrm>
              <a:off x="6605587" y="2290727"/>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5" name="Oval 40">
              <a:extLst>
                <a:ext uri="{FF2B5EF4-FFF2-40B4-BE49-F238E27FC236}">
                  <a16:creationId xmlns:a16="http://schemas.microsoft.com/office/drawing/2014/main" id="{8D4D9D6D-6FB5-AA4B-B509-A8973E6C8AC9}"/>
                </a:ext>
              </a:extLst>
            </p:cNvPr>
            <p:cNvSpPr>
              <a:spLocks noChangeArrowheads="1"/>
            </p:cNvSpPr>
            <p:nvPr/>
          </p:nvSpPr>
          <p:spPr bwMode="auto">
            <a:xfrm rot="5400000">
              <a:off x="8470106" y="3718683"/>
              <a:ext cx="50800" cy="525462"/>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6" name="Rectangle 41">
              <a:extLst>
                <a:ext uri="{FF2B5EF4-FFF2-40B4-BE49-F238E27FC236}">
                  <a16:creationId xmlns:a16="http://schemas.microsoft.com/office/drawing/2014/main" id="{557406FF-659D-D646-B73D-12838ED2BD49}"/>
                </a:ext>
              </a:extLst>
            </p:cNvPr>
            <p:cNvSpPr>
              <a:spLocks noChangeArrowheads="1"/>
            </p:cNvSpPr>
            <p:nvPr/>
          </p:nvSpPr>
          <p:spPr bwMode="auto">
            <a:xfrm rot="5400000">
              <a:off x="8003381" y="3224971"/>
              <a:ext cx="984250" cy="525462"/>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7" name="Oval 42">
              <a:extLst>
                <a:ext uri="{FF2B5EF4-FFF2-40B4-BE49-F238E27FC236}">
                  <a16:creationId xmlns:a16="http://schemas.microsoft.com/office/drawing/2014/main" id="{0A481A93-ECB7-E246-837A-F6BC6402D6BD}"/>
                </a:ext>
              </a:extLst>
            </p:cNvPr>
            <p:cNvSpPr>
              <a:spLocks noChangeArrowheads="1"/>
            </p:cNvSpPr>
            <p:nvPr/>
          </p:nvSpPr>
          <p:spPr bwMode="auto">
            <a:xfrm rot="5400000">
              <a:off x="8474075" y="2739989"/>
              <a:ext cx="52387" cy="52546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8" name="Rectangle 43">
              <a:extLst>
                <a:ext uri="{FF2B5EF4-FFF2-40B4-BE49-F238E27FC236}">
                  <a16:creationId xmlns:a16="http://schemas.microsoft.com/office/drawing/2014/main" id="{A6B95B4A-EADA-2646-8C69-44AD71FF2F13}"/>
                </a:ext>
              </a:extLst>
            </p:cNvPr>
            <p:cNvSpPr>
              <a:spLocks noChangeArrowheads="1"/>
            </p:cNvSpPr>
            <p:nvPr/>
          </p:nvSpPr>
          <p:spPr bwMode="auto">
            <a:xfrm rot="5400000">
              <a:off x="8474075" y="3711539"/>
              <a:ext cx="31750" cy="51117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9" name="Oval 31">
              <a:extLst>
                <a:ext uri="{FF2B5EF4-FFF2-40B4-BE49-F238E27FC236}">
                  <a16:creationId xmlns:a16="http://schemas.microsoft.com/office/drawing/2014/main" id="{D34D4E69-9BEB-E84C-9C95-F587DC39C7FA}"/>
                </a:ext>
              </a:extLst>
            </p:cNvPr>
            <p:cNvSpPr>
              <a:spLocks noChangeArrowheads="1"/>
            </p:cNvSpPr>
            <p:nvPr/>
          </p:nvSpPr>
          <p:spPr bwMode="auto">
            <a:xfrm rot="1792560">
              <a:off x="7480300" y="2614577"/>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0" name="Rectangle 32">
              <a:extLst>
                <a:ext uri="{FF2B5EF4-FFF2-40B4-BE49-F238E27FC236}">
                  <a16:creationId xmlns:a16="http://schemas.microsoft.com/office/drawing/2014/main" id="{AF4F01BC-E0BA-6145-9A94-C368A9DCD9FA}"/>
                </a:ext>
              </a:extLst>
            </p:cNvPr>
            <p:cNvSpPr>
              <a:spLocks noChangeArrowheads="1"/>
            </p:cNvSpPr>
            <p:nvPr/>
          </p:nvSpPr>
          <p:spPr bwMode="auto">
            <a:xfrm rot="1792560">
              <a:off x="6815137" y="2411377"/>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1" name="Oval 33">
              <a:extLst>
                <a:ext uri="{FF2B5EF4-FFF2-40B4-BE49-F238E27FC236}">
                  <a16:creationId xmlns:a16="http://schemas.microsoft.com/office/drawing/2014/main" id="{0FB3506E-741A-1449-B57D-DCE4E8B681A0}"/>
                </a:ext>
              </a:extLst>
            </p:cNvPr>
            <p:cNvSpPr>
              <a:spLocks noChangeArrowheads="1"/>
            </p:cNvSpPr>
            <p:nvPr/>
          </p:nvSpPr>
          <p:spPr bwMode="auto">
            <a:xfrm rot="1792560">
              <a:off x="6850062" y="2211352"/>
              <a:ext cx="38100"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2" name="Rectangle 34">
              <a:extLst>
                <a:ext uri="{FF2B5EF4-FFF2-40B4-BE49-F238E27FC236}">
                  <a16:creationId xmlns:a16="http://schemas.microsoft.com/office/drawing/2014/main" id="{323C4318-B148-DC47-ABE2-1E709105E921}"/>
                </a:ext>
              </a:extLst>
            </p:cNvPr>
            <p:cNvSpPr>
              <a:spLocks noChangeArrowheads="1"/>
            </p:cNvSpPr>
            <p:nvPr/>
          </p:nvSpPr>
          <p:spPr bwMode="auto">
            <a:xfrm rot="1792560">
              <a:off x="7477125" y="2611402"/>
              <a:ext cx="23812" cy="153987"/>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3" name="Line 456">
              <a:extLst>
                <a:ext uri="{FF2B5EF4-FFF2-40B4-BE49-F238E27FC236}">
                  <a16:creationId xmlns:a16="http://schemas.microsoft.com/office/drawing/2014/main" id="{8173438F-0B9B-B64F-A181-BAB4D0B2F0C7}"/>
                </a:ext>
              </a:extLst>
            </p:cNvPr>
            <p:cNvSpPr>
              <a:spLocks noChangeShapeType="1"/>
            </p:cNvSpPr>
            <p:nvPr/>
          </p:nvSpPr>
          <p:spPr bwMode="auto">
            <a:xfrm rot="1792560">
              <a:off x="6686550" y="2482814"/>
              <a:ext cx="9556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4" name="Oval 469">
              <a:extLst>
                <a:ext uri="{FF2B5EF4-FFF2-40B4-BE49-F238E27FC236}">
                  <a16:creationId xmlns:a16="http://schemas.microsoft.com/office/drawing/2014/main" id="{7E85E8A1-86AF-324B-8460-F6A7D5EAC092}"/>
                </a:ext>
              </a:extLst>
            </p:cNvPr>
            <p:cNvSpPr>
              <a:spLocks noChangeArrowheads="1"/>
            </p:cNvSpPr>
            <p:nvPr/>
          </p:nvSpPr>
          <p:spPr bwMode="auto">
            <a:xfrm rot="2768172">
              <a:off x="7989887" y="2617752"/>
              <a:ext cx="47625" cy="142875"/>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5" name="Rectangle 470">
              <a:extLst>
                <a:ext uri="{FF2B5EF4-FFF2-40B4-BE49-F238E27FC236}">
                  <a16:creationId xmlns:a16="http://schemas.microsoft.com/office/drawing/2014/main" id="{55557922-2CFC-1B45-B737-1FBBBEAE269A}"/>
                </a:ext>
              </a:extLst>
            </p:cNvPr>
            <p:cNvSpPr>
              <a:spLocks noChangeArrowheads="1"/>
            </p:cNvSpPr>
            <p:nvPr/>
          </p:nvSpPr>
          <p:spPr bwMode="auto">
            <a:xfrm rot="2768172">
              <a:off x="7268369" y="2285170"/>
              <a:ext cx="915988" cy="142875"/>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6" name="Oval 471">
              <a:extLst>
                <a:ext uri="{FF2B5EF4-FFF2-40B4-BE49-F238E27FC236}">
                  <a16:creationId xmlns:a16="http://schemas.microsoft.com/office/drawing/2014/main" id="{5D3F57BE-8666-1D44-A006-F78419384E95}"/>
                </a:ext>
              </a:extLst>
            </p:cNvPr>
            <p:cNvSpPr>
              <a:spLocks noChangeArrowheads="1"/>
            </p:cNvSpPr>
            <p:nvPr/>
          </p:nvSpPr>
          <p:spPr bwMode="auto">
            <a:xfrm rot="2768172">
              <a:off x="7419975" y="1958939"/>
              <a:ext cx="47625" cy="142875"/>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7" name="Rectangle 472">
              <a:extLst>
                <a:ext uri="{FF2B5EF4-FFF2-40B4-BE49-F238E27FC236}">
                  <a16:creationId xmlns:a16="http://schemas.microsoft.com/office/drawing/2014/main" id="{64C792DE-6968-B34C-9D1B-D2467DCDD720}"/>
                </a:ext>
              </a:extLst>
            </p:cNvPr>
            <p:cNvSpPr>
              <a:spLocks noChangeArrowheads="1"/>
            </p:cNvSpPr>
            <p:nvPr/>
          </p:nvSpPr>
          <p:spPr bwMode="auto">
            <a:xfrm rot="2768172">
              <a:off x="7989887" y="2609814"/>
              <a:ext cx="30163" cy="138113"/>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8" name="Line 473">
              <a:extLst>
                <a:ext uri="{FF2B5EF4-FFF2-40B4-BE49-F238E27FC236}">
                  <a16:creationId xmlns:a16="http://schemas.microsoft.com/office/drawing/2014/main" id="{51F1769C-1A62-EC4E-B22E-FFF40B43E7CF}"/>
                </a:ext>
              </a:extLst>
            </p:cNvPr>
            <p:cNvSpPr>
              <a:spLocks noChangeShapeType="1"/>
            </p:cNvSpPr>
            <p:nvPr/>
          </p:nvSpPr>
          <p:spPr bwMode="auto">
            <a:xfrm rot="2768172">
              <a:off x="7111999" y="2341527"/>
              <a:ext cx="11969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9" name="Oval 476">
              <a:extLst>
                <a:ext uri="{FF2B5EF4-FFF2-40B4-BE49-F238E27FC236}">
                  <a16:creationId xmlns:a16="http://schemas.microsoft.com/office/drawing/2014/main" id="{551553F9-6760-6E44-947E-2E2826C45546}"/>
                </a:ext>
              </a:extLst>
            </p:cNvPr>
            <p:cNvSpPr>
              <a:spLocks noChangeArrowheads="1"/>
            </p:cNvSpPr>
            <p:nvPr/>
          </p:nvSpPr>
          <p:spPr bwMode="auto">
            <a:xfrm rot="19807440" flipH="1">
              <a:off x="6943725" y="4467189"/>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0" name="Rectangle 477">
              <a:extLst>
                <a:ext uri="{FF2B5EF4-FFF2-40B4-BE49-F238E27FC236}">
                  <a16:creationId xmlns:a16="http://schemas.microsoft.com/office/drawing/2014/main" id="{424063E3-158A-984A-BFC8-01ECC771823D}"/>
                </a:ext>
              </a:extLst>
            </p:cNvPr>
            <p:cNvSpPr>
              <a:spLocks noChangeArrowheads="1"/>
            </p:cNvSpPr>
            <p:nvPr/>
          </p:nvSpPr>
          <p:spPr bwMode="auto">
            <a:xfrm rot="19807440" flipH="1">
              <a:off x="6916737" y="4263989"/>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1" name="Oval 478">
              <a:extLst>
                <a:ext uri="{FF2B5EF4-FFF2-40B4-BE49-F238E27FC236}">
                  <a16:creationId xmlns:a16="http://schemas.microsoft.com/office/drawing/2014/main" id="{E5AD8F86-97E2-7648-BE88-A4ABC6A350D0}"/>
                </a:ext>
              </a:extLst>
            </p:cNvPr>
            <p:cNvSpPr>
              <a:spLocks noChangeArrowheads="1"/>
            </p:cNvSpPr>
            <p:nvPr/>
          </p:nvSpPr>
          <p:spPr bwMode="auto">
            <a:xfrm rot="19807440" flipH="1">
              <a:off x="7575550" y="4063964"/>
              <a:ext cx="36512"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2" name="Rectangle 479">
              <a:extLst>
                <a:ext uri="{FF2B5EF4-FFF2-40B4-BE49-F238E27FC236}">
                  <a16:creationId xmlns:a16="http://schemas.microsoft.com/office/drawing/2014/main" id="{598EC6E7-BD77-134B-A756-3D43B04CC7E1}"/>
                </a:ext>
              </a:extLst>
            </p:cNvPr>
            <p:cNvSpPr>
              <a:spLocks noChangeArrowheads="1"/>
            </p:cNvSpPr>
            <p:nvPr/>
          </p:nvSpPr>
          <p:spPr bwMode="auto">
            <a:xfrm rot="19807440" flipH="1">
              <a:off x="6959600" y="4464014"/>
              <a:ext cx="23812" cy="153988"/>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3" name="Line 480">
              <a:extLst>
                <a:ext uri="{FF2B5EF4-FFF2-40B4-BE49-F238E27FC236}">
                  <a16:creationId xmlns:a16="http://schemas.microsoft.com/office/drawing/2014/main" id="{AFDCBA44-8593-C94C-9FA7-FED9DC63A55B}"/>
                </a:ext>
              </a:extLst>
            </p:cNvPr>
            <p:cNvSpPr>
              <a:spLocks noChangeShapeType="1"/>
            </p:cNvSpPr>
            <p:nvPr/>
          </p:nvSpPr>
          <p:spPr bwMode="auto">
            <a:xfrm rot="19807440" flipH="1">
              <a:off x="6821487" y="4335427"/>
              <a:ext cx="955675"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4" name="Oval 483">
              <a:extLst>
                <a:ext uri="{FF2B5EF4-FFF2-40B4-BE49-F238E27FC236}">
                  <a16:creationId xmlns:a16="http://schemas.microsoft.com/office/drawing/2014/main" id="{9B669AE7-0EE8-EC41-9DC1-37D185E64362}"/>
                </a:ext>
              </a:extLst>
            </p:cNvPr>
            <p:cNvSpPr>
              <a:spLocks noChangeArrowheads="1"/>
            </p:cNvSpPr>
            <p:nvPr/>
          </p:nvSpPr>
          <p:spPr bwMode="auto">
            <a:xfrm rot="18831828" flipV="1">
              <a:off x="8197850" y="4240177"/>
              <a:ext cx="47625" cy="142875"/>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5" name="Rectangle 484">
              <a:extLst>
                <a:ext uri="{FF2B5EF4-FFF2-40B4-BE49-F238E27FC236}">
                  <a16:creationId xmlns:a16="http://schemas.microsoft.com/office/drawing/2014/main" id="{C65A0801-59C0-0744-8000-2F197C940E78}"/>
                </a:ext>
              </a:extLst>
            </p:cNvPr>
            <p:cNvSpPr>
              <a:spLocks noChangeArrowheads="1"/>
            </p:cNvSpPr>
            <p:nvPr/>
          </p:nvSpPr>
          <p:spPr bwMode="auto">
            <a:xfrm rot="18831828" flipV="1">
              <a:off x="7475537" y="4571964"/>
              <a:ext cx="917575" cy="142875"/>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6" name="Oval 485">
              <a:extLst>
                <a:ext uri="{FF2B5EF4-FFF2-40B4-BE49-F238E27FC236}">
                  <a16:creationId xmlns:a16="http://schemas.microsoft.com/office/drawing/2014/main" id="{618A0B18-5A9F-C940-A80E-7B06B49B60F9}"/>
                </a:ext>
              </a:extLst>
            </p:cNvPr>
            <p:cNvSpPr>
              <a:spLocks noChangeArrowheads="1"/>
            </p:cNvSpPr>
            <p:nvPr/>
          </p:nvSpPr>
          <p:spPr bwMode="auto">
            <a:xfrm rot="18831828" flipV="1">
              <a:off x="7629525" y="4898989"/>
              <a:ext cx="47625" cy="142875"/>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7" name="Rectangle 486">
              <a:extLst>
                <a:ext uri="{FF2B5EF4-FFF2-40B4-BE49-F238E27FC236}">
                  <a16:creationId xmlns:a16="http://schemas.microsoft.com/office/drawing/2014/main" id="{0EC6AAEC-D5EF-0B44-AE75-B5161067D347}"/>
                </a:ext>
              </a:extLst>
            </p:cNvPr>
            <p:cNvSpPr>
              <a:spLocks noChangeArrowheads="1"/>
            </p:cNvSpPr>
            <p:nvPr/>
          </p:nvSpPr>
          <p:spPr bwMode="auto">
            <a:xfrm rot="18831828" flipV="1">
              <a:off x="8197850" y="4249702"/>
              <a:ext cx="30162" cy="138112"/>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8" name="Line 487">
              <a:extLst>
                <a:ext uri="{FF2B5EF4-FFF2-40B4-BE49-F238E27FC236}">
                  <a16:creationId xmlns:a16="http://schemas.microsoft.com/office/drawing/2014/main" id="{6C5A899D-7A45-874B-9EBC-4587CF6DE09E}"/>
                </a:ext>
              </a:extLst>
            </p:cNvPr>
            <p:cNvSpPr>
              <a:spLocks noChangeShapeType="1"/>
            </p:cNvSpPr>
            <p:nvPr/>
          </p:nvSpPr>
          <p:spPr bwMode="auto">
            <a:xfrm rot="18831828" flipV="1">
              <a:off x="7319962" y="4657690"/>
              <a:ext cx="1196975" cy="0"/>
            </a:xfrm>
            <a:prstGeom prst="line">
              <a:avLst/>
            </a:prstGeom>
            <a:noFill/>
            <a:ln w="3810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9" name="Oval 500">
              <a:extLst>
                <a:ext uri="{FF2B5EF4-FFF2-40B4-BE49-F238E27FC236}">
                  <a16:creationId xmlns:a16="http://schemas.microsoft.com/office/drawing/2014/main" id="{2C1CCE43-DB7D-AE44-BC92-2EC22940EC4F}"/>
                </a:ext>
              </a:extLst>
            </p:cNvPr>
            <p:cNvSpPr>
              <a:spLocks noChangeArrowheads="1"/>
            </p:cNvSpPr>
            <p:nvPr/>
          </p:nvSpPr>
          <p:spPr bwMode="auto">
            <a:xfrm rot="19807440" flipH="1">
              <a:off x="9150350" y="2586002"/>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0" name="Rectangle 501">
              <a:extLst>
                <a:ext uri="{FF2B5EF4-FFF2-40B4-BE49-F238E27FC236}">
                  <a16:creationId xmlns:a16="http://schemas.microsoft.com/office/drawing/2014/main" id="{40D89921-5710-C74C-85E3-E00C000E60C7}"/>
                </a:ext>
              </a:extLst>
            </p:cNvPr>
            <p:cNvSpPr>
              <a:spLocks noChangeArrowheads="1"/>
            </p:cNvSpPr>
            <p:nvPr/>
          </p:nvSpPr>
          <p:spPr bwMode="auto">
            <a:xfrm rot="19807440" flipH="1">
              <a:off x="9123362" y="2382802"/>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1" name="Oval 502">
              <a:extLst>
                <a:ext uri="{FF2B5EF4-FFF2-40B4-BE49-F238E27FC236}">
                  <a16:creationId xmlns:a16="http://schemas.microsoft.com/office/drawing/2014/main" id="{04ED2CB6-E629-0044-88FF-DD5D436E58BF}"/>
                </a:ext>
              </a:extLst>
            </p:cNvPr>
            <p:cNvSpPr>
              <a:spLocks noChangeArrowheads="1"/>
            </p:cNvSpPr>
            <p:nvPr/>
          </p:nvSpPr>
          <p:spPr bwMode="auto">
            <a:xfrm rot="19807440" flipH="1">
              <a:off x="9782175" y="2182777"/>
              <a:ext cx="36512"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2" name="Rectangle 503">
              <a:extLst>
                <a:ext uri="{FF2B5EF4-FFF2-40B4-BE49-F238E27FC236}">
                  <a16:creationId xmlns:a16="http://schemas.microsoft.com/office/drawing/2014/main" id="{0D6041B8-7217-4F4F-92D9-8F4D04231EDF}"/>
                </a:ext>
              </a:extLst>
            </p:cNvPr>
            <p:cNvSpPr>
              <a:spLocks noChangeArrowheads="1"/>
            </p:cNvSpPr>
            <p:nvPr/>
          </p:nvSpPr>
          <p:spPr bwMode="auto">
            <a:xfrm rot="19807440" flipH="1">
              <a:off x="9166225" y="2582827"/>
              <a:ext cx="25400" cy="153987"/>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3" name="Line 504">
              <a:extLst>
                <a:ext uri="{FF2B5EF4-FFF2-40B4-BE49-F238E27FC236}">
                  <a16:creationId xmlns:a16="http://schemas.microsoft.com/office/drawing/2014/main" id="{45C56574-1E78-FA49-9616-971A302E931F}"/>
                </a:ext>
              </a:extLst>
            </p:cNvPr>
            <p:cNvSpPr>
              <a:spLocks noChangeShapeType="1"/>
            </p:cNvSpPr>
            <p:nvPr/>
          </p:nvSpPr>
          <p:spPr bwMode="auto">
            <a:xfrm rot="19807440" flipH="1">
              <a:off x="9028112" y="2454239"/>
              <a:ext cx="9556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4" name="Oval 507">
              <a:extLst>
                <a:ext uri="{FF2B5EF4-FFF2-40B4-BE49-F238E27FC236}">
                  <a16:creationId xmlns:a16="http://schemas.microsoft.com/office/drawing/2014/main" id="{9F9B82D5-4B1D-6043-BBA5-D051EBBBCAD8}"/>
                </a:ext>
              </a:extLst>
            </p:cNvPr>
            <p:cNvSpPr>
              <a:spLocks noChangeArrowheads="1"/>
            </p:cNvSpPr>
            <p:nvPr/>
          </p:nvSpPr>
          <p:spPr bwMode="auto">
            <a:xfrm rot="1792560">
              <a:off x="9907587" y="4546564"/>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5" name="Rectangle 508">
              <a:extLst>
                <a:ext uri="{FF2B5EF4-FFF2-40B4-BE49-F238E27FC236}">
                  <a16:creationId xmlns:a16="http://schemas.microsoft.com/office/drawing/2014/main" id="{0C717AD0-EA8E-2246-B4E3-6A0F4C1E9FA2}"/>
                </a:ext>
              </a:extLst>
            </p:cNvPr>
            <p:cNvSpPr>
              <a:spLocks noChangeArrowheads="1"/>
            </p:cNvSpPr>
            <p:nvPr/>
          </p:nvSpPr>
          <p:spPr bwMode="auto">
            <a:xfrm rot="1792560">
              <a:off x="9240837" y="4341777"/>
              <a:ext cx="731838"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6" name="Oval 509">
              <a:extLst>
                <a:ext uri="{FF2B5EF4-FFF2-40B4-BE49-F238E27FC236}">
                  <a16:creationId xmlns:a16="http://schemas.microsoft.com/office/drawing/2014/main" id="{EE3B1AF8-64A0-EC47-B91B-48B11E36D825}"/>
                </a:ext>
              </a:extLst>
            </p:cNvPr>
            <p:cNvSpPr>
              <a:spLocks noChangeArrowheads="1"/>
            </p:cNvSpPr>
            <p:nvPr/>
          </p:nvSpPr>
          <p:spPr bwMode="auto">
            <a:xfrm rot="1792560">
              <a:off x="9275762" y="4141752"/>
              <a:ext cx="38100"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7" name="Rectangle 510">
              <a:extLst>
                <a:ext uri="{FF2B5EF4-FFF2-40B4-BE49-F238E27FC236}">
                  <a16:creationId xmlns:a16="http://schemas.microsoft.com/office/drawing/2014/main" id="{860AFC74-9568-6A49-803C-0B2D793022B7}"/>
                </a:ext>
              </a:extLst>
            </p:cNvPr>
            <p:cNvSpPr>
              <a:spLocks noChangeArrowheads="1"/>
            </p:cNvSpPr>
            <p:nvPr/>
          </p:nvSpPr>
          <p:spPr bwMode="auto">
            <a:xfrm rot="1792560">
              <a:off x="9902825" y="4543389"/>
              <a:ext cx="25400" cy="152400"/>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8" name="Line 511">
              <a:extLst>
                <a:ext uri="{FF2B5EF4-FFF2-40B4-BE49-F238E27FC236}">
                  <a16:creationId xmlns:a16="http://schemas.microsoft.com/office/drawing/2014/main" id="{2B4EDB9F-73F1-C34D-96D9-5CDCB88B2124}"/>
                </a:ext>
              </a:extLst>
            </p:cNvPr>
            <p:cNvSpPr>
              <a:spLocks noChangeShapeType="1"/>
            </p:cNvSpPr>
            <p:nvPr/>
          </p:nvSpPr>
          <p:spPr bwMode="auto">
            <a:xfrm rot="1792560">
              <a:off x="9102725" y="4441789"/>
              <a:ext cx="1062037" cy="127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9" name="Text Box 513">
              <a:extLst>
                <a:ext uri="{FF2B5EF4-FFF2-40B4-BE49-F238E27FC236}">
                  <a16:creationId xmlns:a16="http://schemas.microsoft.com/office/drawing/2014/main" id="{4778714E-EE95-9947-8879-8B2FE318CB66}"/>
                </a:ext>
              </a:extLst>
            </p:cNvPr>
            <p:cNvSpPr txBox="1">
              <a:spLocks noChangeArrowheads="1"/>
            </p:cNvSpPr>
            <p:nvPr/>
          </p:nvSpPr>
          <p:spPr bwMode="auto">
            <a:xfrm>
              <a:off x="7575550" y="1849402"/>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0" name="Text Box 514">
              <a:extLst>
                <a:ext uri="{FF2B5EF4-FFF2-40B4-BE49-F238E27FC236}">
                  <a16:creationId xmlns:a16="http://schemas.microsoft.com/office/drawing/2014/main" id="{60849EC9-A207-4C41-AD9D-A92DEE98BF4C}"/>
                </a:ext>
              </a:extLst>
            </p:cNvPr>
            <p:cNvSpPr txBox="1">
              <a:spLocks noChangeArrowheads="1"/>
            </p:cNvSpPr>
            <p:nvPr/>
          </p:nvSpPr>
          <p:spPr bwMode="auto">
            <a:xfrm>
              <a:off x="9402762" y="2357402"/>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1" name="Freeform 515">
              <a:extLst>
                <a:ext uri="{FF2B5EF4-FFF2-40B4-BE49-F238E27FC236}">
                  <a16:creationId xmlns:a16="http://schemas.microsoft.com/office/drawing/2014/main" id="{F6112B49-DFF7-4442-8AE0-8CF8CFAA614D}"/>
                </a:ext>
              </a:extLst>
            </p:cNvPr>
            <p:cNvSpPr>
              <a:spLocks/>
            </p:cNvSpPr>
            <p:nvPr/>
          </p:nvSpPr>
          <p:spPr bwMode="auto">
            <a:xfrm>
              <a:off x="7569200" y="2717764"/>
              <a:ext cx="800100" cy="1381125"/>
            </a:xfrm>
            <a:custGeom>
              <a:avLst/>
              <a:gdLst>
                <a:gd name="T0" fmla="*/ 0 w 504"/>
                <a:gd name="T1" fmla="*/ 0 h 870"/>
                <a:gd name="T2" fmla="*/ 2147483647 w 504"/>
                <a:gd name="T3" fmla="*/ 2147483647 h 870"/>
                <a:gd name="T4" fmla="*/ 2147483647 w 504"/>
                <a:gd name="T5" fmla="*/ 2147483647 h 870"/>
                <a:gd name="T6" fmla="*/ 2147483647 w 504"/>
                <a:gd name="T7" fmla="*/ 2147483647 h 870"/>
                <a:gd name="T8" fmla="*/ 2147483647 w 504"/>
                <a:gd name="T9" fmla="*/ 2147483647 h 870"/>
                <a:gd name="T10" fmla="*/ 2147483647 w 504"/>
                <a:gd name="T11" fmla="*/ 2147483647 h 870"/>
                <a:gd name="T12" fmla="*/ 2147483647 w 504"/>
                <a:gd name="T13" fmla="*/ 2147483647 h 870"/>
                <a:gd name="T14" fmla="*/ 2147483647 w 504"/>
                <a:gd name="T15" fmla="*/ 2147483647 h 870"/>
                <a:gd name="T16" fmla="*/ 2147483647 w 504"/>
                <a:gd name="T17" fmla="*/ 2147483647 h 870"/>
                <a:gd name="T18" fmla="*/ 2147483647 w 504"/>
                <a:gd name="T19" fmla="*/ 2147483647 h 8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870"/>
                <a:gd name="T32" fmla="*/ 504 w 504"/>
                <a:gd name="T33" fmla="*/ 870 h 8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870">
                  <a:moveTo>
                    <a:pt x="0" y="0"/>
                  </a:moveTo>
                  <a:cubicBezTo>
                    <a:pt x="21" y="11"/>
                    <a:pt x="79" y="44"/>
                    <a:pt x="129" y="63"/>
                  </a:cubicBezTo>
                  <a:cubicBezTo>
                    <a:pt x="179" y="82"/>
                    <a:pt x="255" y="102"/>
                    <a:pt x="299" y="112"/>
                  </a:cubicBezTo>
                  <a:cubicBezTo>
                    <a:pt x="343" y="122"/>
                    <a:pt x="362" y="116"/>
                    <a:pt x="392" y="121"/>
                  </a:cubicBezTo>
                  <a:cubicBezTo>
                    <a:pt x="417" y="124"/>
                    <a:pt x="469" y="100"/>
                    <a:pt x="479" y="145"/>
                  </a:cubicBezTo>
                  <a:cubicBezTo>
                    <a:pt x="490" y="191"/>
                    <a:pt x="504" y="700"/>
                    <a:pt x="490" y="772"/>
                  </a:cubicBezTo>
                  <a:cubicBezTo>
                    <a:pt x="477" y="845"/>
                    <a:pt x="447" y="842"/>
                    <a:pt x="406" y="839"/>
                  </a:cubicBezTo>
                  <a:cubicBezTo>
                    <a:pt x="365" y="836"/>
                    <a:pt x="323" y="835"/>
                    <a:pt x="286" y="833"/>
                  </a:cubicBezTo>
                  <a:cubicBezTo>
                    <a:pt x="250" y="831"/>
                    <a:pt x="226" y="822"/>
                    <a:pt x="192" y="828"/>
                  </a:cubicBezTo>
                  <a:cubicBezTo>
                    <a:pt x="158" y="834"/>
                    <a:pt x="107" y="861"/>
                    <a:pt x="84" y="870"/>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2" name="Text Box 516">
              <a:extLst>
                <a:ext uri="{FF2B5EF4-FFF2-40B4-BE49-F238E27FC236}">
                  <a16:creationId xmlns:a16="http://schemas.microsoft.com/office/drawing/2014/main" id="{EFC98C88-858D-E34E-9C48-139358543E42}"/>
                </a:ext>
              </a:extLst>
            </p:cNvPr>
            <p:cNvSpPr txBox="1">
              <a:spLocks noChangeArrowheads="1"/>
            </p:cNvSpPr>
            <p:nvPr/>
          </p:nvSpPr>
          <p:spPr bwMode="auto">
            <a:xfrm>
              <a:off x="6583362" y="3833062"/>
              <a:ext cx="674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3" name="Freeform 517">
              <a:extLst>
                <a:ext uri="{FF2B5EF4-FFF2-40B4-BE49-F238E27FC236}">
                  <a16:creationId xmlns:a16="http://schemas.microsoft.com/office/drawing/2014/main" id="{3FAF4BE0-D787-B34B-BA37-0770AC8BF2E1}"/>
                </a:ext>
              </a:extLst>
            </p:cNvPr>
            <p:cNvSpPr>
              <a:spLocks/>
            </p:cNvSpPr>
            <p:nvPr/>
          </p:nvSpPr>
          <p:spPr bwMode="auto">
            <a:xfrm>
              <a:off x="8032750" y="2695539"/>
              <a:ext cx="431800" cy="1570038"/>
            </a:xfrm>
            <a:custGeom>
              <a:avLst/>
              <a:gdLst>
                <a:gd name="T0" fmla="*/ 0 w 272"/>
                <a:gd name="T1" fmla="*/ 0 h 989"/>
                <a:gd name="T2" fmla="*/ 2147483647 w 272"/>
                <a:gd name="T3" fmla="*/ 2147483647 h 989"/>
                <a:gd name="T4" fmla="*/ 2147483647 w 272"/>
                <a:gd name="T5" fmla="*/ 2147483647 h 989"/>
                <a:gd name="T6" fmla="*/ 2147483647 w 272"/>
                <a:gd name="T7" fmla="*/ 2147483647 h 989"/>
                <a:gd name="T8" fmla="*/ 2147483647 w 272"/>
                <a:gd name="T9" fmla="*/ 2147483647 h 989"/>
                <a:gd name="T10" fmla="*/ 2147483647 w 272"/>
                <a:gd name="T11" fmla="*/ 2147483647 h 989"/>
                <a:gd name="T12" fmla="*/ 2147483647 w 272"/>
                <a:gd name="T13" fmla="*/ 2147483647 h 989"/>
                <a:gd name="T14" fmla="*/ 0 60000 65536"/>
                <a:gd name="T15" fmla="*/ 0 60000 65536"/>
                <a:gd name="T16" fmla="*/ 0 60000 65536"/>
                <a:gd name="T17" fmla="*/ 0 60000 65536"/>
                <a:gd name="T18" fmla="*/ 0 60000 65536"/>
                <a:gd name="T19" fmla="*/ 0 60000 65536"/>
                <a:gd name="T20" fmla="*/ 0 60000 65536"/>
                <a:gd name="T21" fmla="*/ 0 w 272"/>
                <a:gd name="T22" fmla="*/ 0 h 989"/>
                <a:gd name="T23" fmla="*/ 272 w 272"/>
                <a:gd name="T24" fmla="*/ 989 h 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989">
                  <a:moveTo>
                    <a:pt x="0" y="0"/>
                  </a:moveTo>
                  <a:cubicBezTo>
                    <a:pt x="15" y="13"/>
                    <a:pt x="49" y="56"/>
                    <a:pt x="92" y="80"/>
                  </a:cubicBezTo>
                  <a:cubicBezTo>
                    <a:pt x="231" y="84"/>
                    <a:pt x="204" y="89"/>
                    <a:pt x="257" y="147"/>
                  </a:cubicBezTo>
                  <a:cubicBezTo>
                    <a:pt x="270" y="295"/>
                    <a:pt x="272" y="652"/>
                    <a:pt x="268" y="774"/>
                  </a:cubicBezTo>
                  <a:cubicBezTo>
                    <a:pt x="268" y="895"/>
                    <a:pt x="261" y="853"/>
                    <a:pt x="257" y="875"/>
                  </a:cubicBezTo>
                  <a:cubicBezTo>
                    <a:pt x="251" y="894"/>
                    <a:pt x="257" y="889"/>
                    <a:pt x="242" y="908"/>
                  </a:cubicBezTo>
                  <a:cubicBezTo>
                    <a:pt x="227" y="927"/>
                    <a:pt x="183" y="972"/>
                    <a:pt x="167" y="989"/>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4" name="Freeform 518">
              <a:extLst>
                <a:ext uri="{FF2B5EF4-FFF2-40B4-BE49-F238E27FC236}">
                  <a16:creationId xmlns:a16="http://schemas.microsoft.com/office/drawing/2014/main" id="{9EF6A7FC-B534-4346-A5DD-041A4F1C6C62}"/>
                </a:ext>
              </a:extLst>
            </p:cNvPr>
            <p:cNvSpPr>
              <a:spLocks/>
            </p:cNvSpPr>
            <p:nvPr/>
          </p:nvSpPr>
          <p:spPr bwMode="auto">
            <a:xfrm>
              <a:off x="8616950" y="2679664"/>
              <a:ext cx="638175" cy="1538288"/>
            </a:xfrm>
            <a:custGeom>
              <a:avLst/>
              <a:gdLst>
                <a:gd name="T0" fmla="*/ 2147483647 w 402"/>
                <a:gd name="T1" fmla="*/ 0 h 969"/>
                <a:gd name="T2" fmla="*/ 2147483647 w 402"/>
                <a:gd name="T3" fmla="*/ 2147483647 h 969"/>
                <a:gd name="T4" fmla="*/ 2147483647 w 402"/>
                <a:gd name="T5" fmla="*/ 2147483647 h 969"/>
                <a:gd name="T6" fmla="*/ 2147483647 w 402"/>
                <a:gd name="T7" fmla="*/ 2147483647 h 969"/>
                <a:gd name="T8" fmla="*/ 2147483647 w 402"/>
                <a:gd name="T9" fmla="*/ 2147483647 h 969"/>
                <a:gd name="T10" fmla="*/ 2147483647 w 402"/>
                <a:gd name="T11" fmla="*/ 2147483647 h 969"/>
                <a:gd name="T12" fmla="*/ 2147483647 w 402"/>
                <a:gd name="T13" fmla="*/ 2147483647 h 969"/>
                <a:gd name="T14" fmla="*/ 2147483647 w 402"/>
                <a:gd name="T15" fmla="*/ 2147483647 h 969"/>
                <a:gd name="T16" fmla="*/ 2147483647 w 402"/>
                <a:gd name="T17" fmla="*/ 2147483647 h 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2"/>
                <a:gd name="T28" fmla="*/ 0 h 969"/>
                <a:gd name="T29" fmla="*/ 402 w 402"/>
                <a:gd name="T30" fmla="*/ 969 h 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2" h="969">
                  <a:moveTo>
                    <a:pt x="306" y="0"/>
                  </a:moveTo>
                  <a:cubicBezTo>
                    <a:pt x="295" y="5"/>
                    <a:pt x="262" y="24"/>
                    <a:pt x="240" y="36"/>
                  </a:cubicBezTo>
                  <a:cubicBezTo>
                    <a:pt x="218" y="48"/>
                    <a:pt x="199" y="58"/>
                    <a:pt x="174" y="72"/>
                  </a:cubicBezTo>
                  <a:cubicBezTo>
                    <a:pt x="149" y="86"/>
                    <a:pt x="115" y="101"/>
                    <a:pt x="90" y="119"/>
                  </a:cubicBezTo>
                  <a:cubicBezTo>
                    <a:pt x="64" y="136"/>
                    <a:pt x="72" y="127"/>
                    <a:pt x="25" y="178"/>
                  </a:cubicBezTo>
                  <a:cubicBezTo>
                    <a:pt x="14" y="223"/>
                    <a:pt x="0" y="732"/>
                    <a:pt x="14" y="804"/>
                  </a:cubicBezTo>
                  <a:cubicBezTo>
                    <a:pt x="27" y="877"/>
                    <a:pt x="53" y="854"/>
                    <a:pt x="98" y="871"/>
                  </a:cubicBezTo>
                  <a:cubicBezTo>
                    <a:pt x="144" y="888"/>
                    <a:pt x="209" y="884"/>
                    <a:pt x="261" y="900"/>
                  </a:cubicBezTo>
                  <a:cubicBezTo>
                    <a:pt x="312" y="916"/>
                    <a:pt x="373" y="955"/>
                    <a:pt x="402" y="969"/>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5" name="Text Box 519">
              <a:extLst>
                <a:ext uri="{FF2B5EF4-FFF2-40B4-BE49-F238E27FC236}">
                  <a16:creationId xmlns:a16="http://schemas.microsoft.com/office/drawing/2014/main" id="{1E5107AF-4847-B347-A6D3-3304434E8FD3}"/>
                </a:ext>
              </a:extLst>
            </p:cNvPr>
            <p:cNvSpPr txBox="1">
              <a:spLocks noChangeArrowheads="1"/>
            </p:cNvSpPr>
            <p:nvPr/>
          </p:nvSpPr>
          <p:spPr bwMode="auto">
            <a:xfrm>
              <a:off x="7842250" y="4444964"/>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6" name="Text Box 520">
              <a:extLst>
                <a:ext uri="{FF2B5EF4-FFF2-40B4-BE49-F238E27FC236}">
                  <a16:creationId xmlns:a16="http://schemas.microsoft.com/office/drawing/2014/main" id="{7DD67220-8D5A-6E44-9C8F-8DC54227B25F}"/>
                </a:ext>
              </a:extLst>
            </p:cNvPr>
            <p:cNvSpPr txBox="1">
              <a:spLocks noChangeArrowheads="1"/>
            </p:cNvSpPr>
            <p:nvPr/>
          </p:nvSpPr>
          <p:spPr bwMode="auto">
            <a:xfrm>
              <a:off x="9529762" y="3932202"/>
              <a:ext cx="674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7" name="Text Box 521">
              <a:extLst>
                <a:ext uri="{FF2B5EF4-FFF2-40B4-BE49-F238E27FC236}">
                  <a16:creationId xmlns:a16="http://schemas.microsoft.com/office/drawing/2014/main" id="{5252B1FF-D0A1-1D49-8AD4-E08822F2FA9A}"/>
                </a:ext>
              </a:extLst>
            </p:cNvPr>
            <p:cNvSpPr txBox="1">
              <a:spLocks noChangeArrowheads="1"/>
            </p:cNvSpPr>
            <p:nvPr/>
          </p:nvSpPr>
          <p:spPr bwMode="auto">
            <a:xfrm>
              <a:off x="8558212" y="3303552"/>
              <a:ext cx="676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p>
          </p:txBody>
        </p:sp>
        <p:grpSp>
          <p:nvGrpSpPr>
            <p:cNvPr id="649" name="Group 81">
              <a:extLst>
                <a:ext uri="{FF2B5EF4-FFF2-40B4-BE49-F238E27FC236}">
                  <a16:creationId xmlns:a16="http://schemas.microsoft.com/office/drawing/2014/main" id="{6FDBF652-A395-234F-BA73-32CC54B4720C}"/>
                </a:ext>
              </a:extLst>
            </p:cNvPr>
            <p:cNvGrpSpPr>
              <a:grpSpLocks/>
            </p:cNvGrpSpPr>
            <p:nvPr/>
          </p:nvGrpSpPr>
          <p:grpSpPr bwMode="auto">
            <a:xfrm>
              <a:off x="6435725" y="1730339"/>
              <a:ext cx="352425" cy="660400"/>
              <a:chOff x="4140" y="429"/>
              <a:chExt cx="1425" cy="2396"/>
            </a:xfrm>
          </p:grpSpPr>
          <p:sp>
            <p:nvSpPr>
              <p:cNvPr id="650" name="Freeform 82">
                <a:extLst>
                  <a:ext uri="{FF2B5EF4-FFF2-40B4-BE49-F238E27FC236}">
                    <a16:creationId xmlns:a16="http://schemas.microsoft.com/office/drawing/2014/main" id="{11ED42DE-3E1B-9B40-9A14-016018BA3CF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1" name="Rectangle 83">
                <a:extLst>
                  <a:ext uri="{FF2B5EF4-FFF2-40B4-BE49-F238E27FC236}">
                    <a16:creationId xmlns:a16="http://schemas.microsoft.com/office/drawing/2014/main" id="{69066424-99FF-0247-8B01-B3EC332AA481}"/>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2" name="Freeform 84">
                <a:extLst>
                  <a:ext uri="{FF2B5EF4-FFF2-40B4-BE49-F238E27FC236}">
                    <a16:creationId xmlns:a16="http://schemas.microsoft.com/office/drawing/2014/main" id="{024DB4DC-EB26-FF42-8E20-FFB6C8EFBD9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3" name="Freeform 85">
                <a:extLst>
                  <a:ext uri="{FF2B5EF4-FFF2-40B4-BE49-F238E27FC236}">
                    <a16:creationId xmlns:a16="http://schemas.microsoft.com/office/drawing/2014/main" id="{E2B0F75E-1C81-FF41-A3F5-E7ADC8B671E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4" name="Rectangle 86">
                <a:extLst>
                  <a:ext uri="{FF2B5EF4-FFF2-40B4-BE49-F238E27FC236}">
                    <a16:creationId xmlns:a16="http://schemas.microsoft.com/office/drawing/2014/main" id="{223D30BF-8699-6A44-AEB2-35D0F31FABD6}"/>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55" name="Group 87">
                <a:extLst>
                  <a:ext uri="{FF2B5EF4-FFF2-40B4-BE49-F238E27FC236}">
                    <a16:creationId xmlns:a16="http://schemas.microsoft.com/office/drawing/2014/main" id="{2B7A3D5E-6156-0044-BF32-DFE6857F6F3A}"/>
                  </a:ext>
                </a:extLst>
              </p:cNvPr>
              <p:cNvGrpSpPr>
                <a:grpSpLocks/>
              </p:cNvGrpSpPr>
              <p:nvPr/>
            </p:nvGrpSpPr>
            <p:grpSpPr bwMode="auto">
              <a:xfrm>
                <a:off x="4749" y="668"/>
                <a:ext cx="581" cy="145"/>
                <a:chOff x="614" y="2568"/>
                <a:chExt cx="725" cy="139"/>
              </a:xfrm>
            </p:grpSpPr>
            <p:sp>
              <p:nvSpPr>
                <p:cNvPr id="680" name="AutoShape 88">
                  <a:extLst>
                    <a:ext uri="{FF2B5EF4-FFF2-40B4-BE49-F238E27FC236}">
                      <a16:creationId xmlns:a16="http://schemas.microsoft.com/office/drawing/2014/main" id="{CE04A0BE-092C-E54B-91D3-87501C8CF3DD}"/>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1" name="AutoShape 89">
                  <a:extLst>
                    <a:ext uri="{FF2B5EF4-FFF2-40B4-BE49-F238E27FC236}">
                      <a16:creationId xmlns:a16="http://schemas.microsoft.com/office/drawing/2014/main" id="{F5E55A3E-082B-F842-9E07-78A2A9954295}"/>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56" name="Rectangle 90">
                <a:extLst>
                  <a:ext uri="{FF2B5EF4-FFF2-40B4-BE49-F238E27FC236}">
                    <a16:creationId xmlns:a16="http://schemas.microsoft.com/office/drawing/2014/main" id="{3335A9A0-ABC5-1A45-A4DB-4B8E3B4F0D3E}"/>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57" name="Group 91">
                <a:extLst>
                  <a:ext uri="{FF2B5EF4-FFF2-40B4-BE49-F238E27FC236}">
                    <a16:creationId xmlns:a16="http://schemas.microsoft.com/office/drawing/2014/main" id="{6C288698-9C54-614A-9160-55F71D5AEC28}"/>
                  </a:ext>
                </a:extLst>
              </p:cNvPr>
              <p:cNvGrpSpPr>
                <a:grpSpLocks/>
              </p:cNvGrpSpPr>
              <p:nvPr/>
            </p:nvGrpSpPr>
            <p:grpSpPr bwMode="auto">
              <a:xfrm>
                <a:off x="4747" y="994"/>
                <a:ext cx="581" cy="134"/>
                <a:chOff x="614" y="2568"/>
                <a:chExt cx="725" cy="139"/>
              </a:xfrm>
            </p:grpSpPr>
            <p:sp>
              <p:nvSpPr>
                <p:cNvPr id="678" name="AutoShape 92">
                  <a:extLst>
                    <a:ext uri="{FF2B5EF4-FFF2-40B4-BE49-F238E27FC236}">
                      <a16:creationId xmlns:a16="http://schemas.microsoft.com/office/drawing/2014/main" id="{6A0C18A4-1291-7E43-9345-2A91D6A4B36D}"/>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9" name="AutoShape 93">
                  <a:extLst>
                    <a:ext uri="{FF2B5EF4-FFF2-40B4-BE49-F238E27FC236}">
                      <a16:creationId xmlns:a16="http://schemas.microsoft.com/office/drawing/2014/main" id="{AC667623-4334-3148-A595-C268518DA618}"/>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58" name="Rectangle 94">
                <a:extLst>
                  <a:ext uri="{FF2B5EF4-FFF2-40B4-BE49-F238E27FC236}">
                    <a16:creationId xmlns:a16="http://schemas.microsoft.com/office/drawing/2014/main" id="{80DE7B80-C6BB-8A4D-BED5-F51D9888FD6E}"/>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9" name="Rectangle 95">
                <a:extLst>
                  <a:ext uri="{FF2B5EF4-FFF2-40B4-BE49-F238E27FC236}">
                    <a16:creationId xmlns:a16="http://schemas.microsoft.com/office/drawing/2014/main" id="{53B39C8C-A4C0-E44F-A049-598F76D03ED1}"/>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60" name="Group 96">
                <a:extLst>
                  <a:ext uri="{FF2B5EF4-FFF2-40B4-BE49-F238E27FC236}">
                    <a16:creationId xmlns:a16="http://schemas.microsoft.com/office/drawing/2014/main" id="{8FAE680F-D5F2-F141-AF0E-EFEDC93174C5}"/>
                  </a:ext>
                </a:extLst>
              </p:cNvPr>
              <p:cNvGrpSpPr>
                <a:grpSpLocks/>
              </p:cNvGrpSpPr>
              <p:nvPr/>
            </p:nvGrpSpPr>
            <p:grpSpPr bwMode="auto">
              <a:xfrm>
                <a:off x="4735" y="1627"/>
                <a:ext cx="582" cy="151"/>
                <a:chOff x="614" y="2568"/>
                <a:chExt cx="725" cy="139"/>
              </a:xfrm>
            </p:grpSpPr>
            <p:sp>
              <p:nvSpPr>
                <p:cNvPr id="676" name="AutoShape 97">
                  <a:extLst>
                    <a:ext uri="{FF2B5EF4-FFF2-40B4-BE49-F238E27FC236}">
                      <a16:creationId xmlns:a16="http://schemas.microsoft.com/office/drawing/2014/main" id="{F6E6D6FE-5487-4B45-9CD9-034725C3419B}"/>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7" name="AutoShape 98">
                  <a:extLst>
                    <a:ext uri="{FF2B5EF4-FFF2-40B4-BE49-F238E27FC236}">
                      <a16:creationId xmlns:a16="http://schemas.microsoft.com/office/drawing/2014/main" id="{17E4B9CD-9942-AB49-9DCF-EA4C278CAD0C}"/>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61" name="Freeform 99">
                <a:extLst>
                  <a:ext uri="{FF2B5EF4-FFF2-40B4-BE49-F238E27FC236}">
                    <a16:creationId xmlns:a16="http://schemas.microsoft.com/office/drawing/2014/main" id="{66DBC1AB-D3D3-D54A-97DB-61ACDA49892E}"/>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62" name="Group 100">
                <a:extLst>
                  <a:ext uri="{FF2B5EF4-FFF2-40B4-BE49-F238E27FC236}">
                    <a16:creationId xmlns:a16="http://schemas.microsoft.com/office/drawing/2014/main" id="{0ACCF28A-C12F-C84F-B594-FD3A670B69E4}"/>
                  </a:ext>
                </a:extLst>
              </p:cNvPr>
              <p:cNvGrpSpPr>
                <a:grpSpLocks/>
              </p:cNvGrpSpPr>
              <p:nvPr/>
            </p:nvGrpSpPr>
            <p:grpSpPr bwMode="auto">
              <a:xfrm>
                <a:off x="4739" y="1327"/>
                <a:ext cx="582" cy="139"/>
                <a:chOff x="614" y="2568"/>
                <a:chExt cx="725" cy="139"/>
              </a:xfrm>
            </p:grpSpPr>
            <p:sp>
              <p:nvSpPr>
                <p:cNvPr id="674" name="AutoShape 101">
                  <a:extLst>
                    <a:ext uri="{FF2B5EF4-FFF2-40B4-BE49-F238E27FC236}">
                      <a16:creationId xmlns:a16="http://schemas.microsoft.com/office/drawing/2014/main" id="{279BBDF1-57E3-A241-8A44-3F0A3BA124F7}"/>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5" name="AutoShape 102">
                  <a:extLst>
                    <a:ext uri="{FF2B5EF4-FFF2-40B4-BE49-F238E27FC236}">
                      <a16:creationId xmlns:a16="http://schemas.microsoft.com/office/drawing/2014/main" id="{0D4E61D6-1AA1-2940-BBA5-24DFE246E503}"/>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63" name="Rectangle 103">
                <a:extLst>
                  <a:ext uri="{FF2B5EF4-FFF2-40B4-BE49-F238E27FC236}">
                    <a16:creationId xmlns:a16="http://schemas.microsoft.com/office/drawing/2014/main" id="{564FBD96-ADF5-5342-92F4-3395008B5746}"/>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4" name="Freeform 104">
                <a:extLst>
                  <a:ext uri="{FF2B5EF4-FFF2-40B4-BE49-F238E27FC236}">
                    <a16:creationId xmlns:a16="http://schemas.microsoft.com/office/drawing/2014/main" id="{F15B27D1-B45C-7141-AB8B-599571DEF3A7}"/>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5" name="Freeform 105">
                <a:extLst>
                  <a:ext uri="{FF2B5EF4-FFF2-40B4-BE49-F238E27FC236}">
                    <a16:creationId xmlns:a16="http://schemas.microsoft.com/office/drawing/2014/main" id="{4DC70B30-DD3F-2740-89CC-C75EDB999D47}"/>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6" name="Oval 106">
                <a:extLst>
                  <a:ext uri="{FF2B5EF4-FFF2-40B4-BE49-F238E27FC236}">
                    <a16:creationId xmlns:a16="http://schemas.microsoft.com/office/drawing/2014/main" id="{A0C40071-87FF-864A-81D4-E4F739BF5378}"/>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7" name="Freeform 107">
                <a:extLst>
                  <a:ext uri="{FF2B5EF4-FFF2-40B4-BE49-F238E27FC236}">
                    <a16:creationId xmlns:a16="http://schemas.microsoft.com/office/drawing/2014/main" id="{2F33C2FE-86C4-B34F-945A-3F9BDF777E5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8" name="AutoShape 108">
                <a:extLst>
                  <a:ext uri="{FF2B5EF4-FFF2-40B4-BE49-F238E27FC236}">
                    <a16:creationId xmlns:a16="http://schemas.microsoft.com/office/drawing/2014/main" id="{A771515B-1A0A-B646-9681-C95CE2F6663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9" name="AutoShape 109">
                <a:extLst>
                  <a:ext uri="{FF2B5EF4-FFF2-40B4-BE49-F238E27FC236}">
                    <a16:creationId xmlns:a16="http://schemas.microsoft.com/office/drawing/2014/main" id="{8DE21308-0063-2D44-A69A-52DF4BDDDF36}"/>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0" name="Oval 110">
                <a:extLst>
                  <a:ext uri="{FF2B5EF4-FFF2-40B4-BE49-F238E27FC236}">
                    <a16:creationId xmlns:a16="http://schemas.microsoft.com/office/drawing/2014/main" id="{4B5FBC97-4AE7-1140-B25E-7DBB15568DA9}"/>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1" name="Oval 111">
                <a:extLst>
                  <a:ext uri="{FF2B5EF4-FFF2-40B4-BE49-F238E27FC236}">
                    <a16:creationId xmlns:a16="http://schemas.microsoft.com/office/drawing/2014/main" id="{E22768CA-2A7E-3243-8775-0A66ECEBDAE1}"/>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672" name="Oval 112">
                <a:extLst>
                  <a:ext uri="{FF2B5EF4-FFF2-40B4-BE49-F238E27FC236}">
                    <a16:creationId xmlns:a16="http://schemas.microsoft.com/office/drawing/2014/main" id="{D28018C4-A680-2845-A99A-8AA0A8E021CE}"/>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3" name="Rectangle 113">
                <a:extLst>
                  <a:ext uri="{FF2B5EF4-FFF2-40B4-BE49-F238E27FC236}">
                    <a16:creationId xmlns:a16="http://schemas.microsoft.com/office/drawing/2014/main" id="{8FC5897C-9D21-3A46-90EF-445C7839A9DA}"/>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682" name="Group 114">
              <a:extLst>
                <a:ext uri="{FF2B5EF4-FFF2-40B4-BE49-F238E27FC236}">
                  <a16:creationId xmlns:a16="http://schemas.microsoft.com/office/drawing/2014/main" id="{B83A96A8-659A-C14A-81F1-36FF3203AFE6}"/>
                </a:ext>
              </a:extLst>
            </p:cNvPr>
            <p:cNvGrpSpPr>
              <a:grpSpLocks/>
            </p:cNvGrpSpPr>
            <p:nvPr/>
          </p:nvGrpSpPr>
          <p:grpSpPr bwMode="auto">
            <a:xfrm>
              <a:off x="7010400" y="1390614"/>
              <a:ext cx="352425" cy="660400"/>
              <a:chOff x="4140" y="429"/>
              <a:chExt cx="1425" cy="2396"/>
            </a:xfrm>
          </p:grpSpPr>
          <p:sp>
            <p:nvSpPr>
              <p:cNvPr id="683" name="Freeform 115">
                <a:extLst>
                  <a:ext uri="{FF2B5EF4-FFF2-40B4-BE49-F238E27FC236}">
                    <a16:creationId xmlns:a16="http://schemas.microsoft.com/office/drawing/2014/main" id="{51E7F745-188F-2049-8F3D-A9F1E48EAE63}"/>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4" name="Rectangle 116">
                <a:extLst>
                  <a:ext uri="{FF2B5EF4-FFF2-40B4-BE49-F238E27FC236}">
                    <a16:creationId xmlns:a16="http://schemas.microsoft.com/office/drawing/2014/main" id="{3330E9B6-9A70-F341-BB07-3C7E5FBB6536}"/>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5" name="Freeform 117">
                <a:extLst>
                  <a:ext uri="{FF2B5EF4-FFF2-40B4-BE49-F238E27FC236}">
                    <a16:creationId xmlns:a16="http://schemas.microsoft.com/office/drawing/2014/main" id="{10DD9A9D-A76F-3641-9CE7-9F73150FB95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6" name="Freeform 118">
                <a:extLst>
                  <a:ext uri="{FF2B5EF4-FFF2-40B4-BE49-F238E27FC236}">
                    <a16:creationId xmlns:a16="http://schemas.microsoft.com/office/drawing/2014/main" id="{1D744195-71CA-F84A-A0EC-B41BAA550BE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7" name="Rectangle 119">
                <a:extLst>
                  <a:ext uri="{FF2B5EF4-FFF2-40B4-BE49-F238E27FC236}">
                    <a16:creationId xmlns:a16="http://schemas.microsoft.com/office/drawing/2014/main" id="{08B258E9-429B-A04E-9B31-61FC9C0C9034}"/>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88" name="Group 120">
                <a:extLst>
                  <a:ext uri="{FF2B5EF4-FFF2-40B4-BE49-F238E27FC236}">
                    <a16:creationId xmlns:a16="http://schemas.microsoft.com/office/drawing/2014/main" id="{052466FA-382D-B34A-B153-D2714C4495BA}"/>
                  </a:ext>
                </a:extLst>
              </p:cNvPr>
              <p:cNvGrpSpPr>
                <a:grpSpLocks/>
              </p:cNvGrpSpPr>
              <p:nvPr/>
            </p:nvGrpSpPr>
            <p:grpSpPr bwMode="auto">
              <a:xfrm>
                <a:off x="4749" y="668"/>
                <a:ext cx="581" cy="145"/>
                <a:chOff x="614" y="2568"/>
                <a:chExt cx="725" cy="139"/>
              </a:xfrm>
            </p:grpSpPr>
            <p:sp>
              <p:nvSpPr>
                <p:cNvPr id="713" name="AutoShape 121">
                  <a:extLst>
                    <a:ext uri="{FF2B5EF4-FFF2-40B4-BE49-F238E27FC236}">
                      <a16:creationId xmlns:a16="http://schemas.microsoft.com/office/drawing/2014/main" id="{A21CDD7A-2555-5B47-9078-A436ACA9B20D}"/>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4" name="AutoShape 122">
                  <a:extLst>
                    <a:ext uri="{FF2B5EF4-FFF2-40B4-BE49-F238E27FC236}">
                      <a16:creationId xmlns:a16="http://schemas.microsoft.com/office/drawing/2014/main" id="{CBF9610B-13CA-D841-A288-8379AC7B45D4}"/>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89" name="Rectangle 123">
                <a:extLst>
                  <a:ext uri="{FF2B5EF4-FFF2-40B4-BE49-F238E27FC236}">
                    <a16:creationId xmlns:a16="http://schemas.microsoft.com/office/drawing/2014/main" id="{CBC048D4-7B3A-6F41-A02E-503359CF5C92}"/>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0" name="Group 124">
                <a:extLst>
                  <a:ext uri="{FF2B5EF4-FFF2-40B4-BE49-F238E27FC236}">
                    <a16:creationId xmlns:a16="http://schemas.microsoft.com/office/drawing/2014/main" id="{4D7B123C-FEF1-E041-894F-F31DD588C361}"/>
                  </a:ext>
                </a:extLst>
              </p:cNvPr>
              <p:cNvGrpSpPr>
                <a:grpSpLocks/>
              </p:cNvGrpSpPr>
              <p:nvPr/>
            </p:nvGrpSpPr>
            <p:grpSpPr bwMode="auto">
              <a:xfrm>
                <a:off x="4747" y="994"/>
                <a:ext cx="581" cy="134"/>
                <a:chOff x="614" y="2568"/>
                <a:chExt cx="725" cy="139"/>
              </a:xfrm>
            </p:grpSpPr>
            <p:sp>
              <p:nvSpPr>
                <p:cNvPr id="711" name="AutoShape 125">
                  <a:extLst>
                    <a:ext uri="{FF2B5EF4-FFF2-40B4-BE49-F238E27FC236}">
                      <a16:creationId xmlns:a16="http://schemas.microsoft.com/office/drawing/2014/main" id="{DAEC4BE7-B702-0848-BF3B-82C6FCF0AE7A}"/>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2" name="AutoShape 126">
                  <a:extLst>
                    <a:ext uri="{FF2B5EF4-FFF2-40B4-BE49-F238E27FC236}">
                      <a16:creationId xmlns:a16="http://schemas.microsoft.com/office/drawing/2014/main" id="{FBEAEEDC-D373-2043-9097-A4F8AEA4ED4B}"/>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1" name="Rectangle 127">
                <a:extLst>
                  <a:ext uri="{FF2B5EF4-FFF2-40B4-BE49-F238E27FC236}">
                    <a16:creationId xmlns:a16="http://schemas.microsoft.com/office/drawing/2014/main" id="{4DD8CBA3-5EC3-7B48-9BE0-6003CD8A0AA3}"/>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2" name="Rectangle 128">
                <a:extLst>
                  <a:ext uri="{FF2B5EF4-FFF2-40B4-BE49-F238E27FC236}">
                    <a16:creationId xmlns:a16="http://schemas.microsoft.com/office/drawing/2014/main" id="{BA5E53EA-3ECC-A847-B148-B8ED1636EA9D}"/>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3" name="Group 129">
                <a:extLst>
                  <a:ext uri="{FF2B5EF4-FFF2-40B4-BE49-F238E27FC236}">
                    <a16:creationId xmlns:a16="http://schemas.microsoft.com/office/drawing/2014/main" id="{C816273C-68D1-2045-8CE5-F2A266739EB5}"/>
                  </a:ext>
                </a:extLst>
              </p:cNvPr>
              <p:cNvGrpSpPr>
                <a:grpSpLocks/>
              </p:cNvGrpSpPr>
              <p:nvPr/>
            </p:nvGrpSpPr>
            <p:grpSpPr bwMode="auto">
              <a:xfrm>
                <a:off x="4735" y="1627"/>
                <a:ext cx="582" cy="151"/>
                <a:chOff x="614" y="2568"/>
                <a:chExt cx="725" cy="139"/>
              </a:xfrm>
            </p:grpSpPr>
            <p:sp>
              <p:nvSpPr>
                <p:cNvPr id="709" name="AutoShape 130">
                  <a:extLst>
                    <a:ext uri="{FF2B5EF4-FFF2-40B4-BE49-F238E27FC236}">
                      <a16:creationId xmlns:a16="http://schemas.microsoft.com/office/drawing/2014/main" id="{AE043AC3-A076-4449-9CD3-8DA37B0F0905}"/>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0" name="AutoShape 131">
                  <a:extLst>
                    <a:ext uri="{FF2B5EF4-FFF2-40B4-BE49-F238E27FC236}">
                      <a16:creationId xmlns:a16="http://schemas.microsoft.com/office/drawing/2014/main" id="{E346A75D-7CBE-8A47-B07E-5D39EAB4BEA6}"/>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4" name="Freeform 132">
                <a:extLst>
                  <a:ext uri="{FF2B5EF4-FFF2-40B4-BE49-F238E27FC236}">
                    <a16:creationId xmlns:a16="http://schemas.microsoft.com/office/drawing/2014/main" id="{F00AFCE9-BD33-D444-BA2F-95E3560637A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5" name="Group 133">
                <a:extLst>
                  <a:ext uri="{FF2B5EF4-FFF2-40B4-BE49-F238E27FC236}">
                    <a16:creationId xmlns:a16="http://schemas.microsoft.com/office/drawing/2014/main" id="{DF061EE0-DC00-D341-ACD4-2D438E4D7331}"/>
                  </a:ext>
                </a:extLst>
              </p:cNvPr>
              <p:cNvGrpSpPr>
                <a:grpSpLocks/>
              </p:cNvGrpSpPr>
              <p:nvPr/>
            </p:nvGrpSpPr>
            <p:grpSpPr bwMode="auto">
              <a:xfrm>
                <a:off x="4739" y="1327"/>
                <a:ext cx="582" cy="139"/>
                <a:chOff x="614" y="2568"/>
                <a:chExt cx="725" cy="139"/>
              </a:xfrm>
            </p:grpSpPr>
            <p:sp>
              <p:nvSpPr>
                <p:cNvPr id="707" name="AutoShape 134">
                  <a:extLst>
                    <a:ext uri="{FF2B5EF4-FFF2-40B4-BE49-F238E27FC236}">
                      <a16:creationId xmlns:a16="http://schemas.microsoft.com/office/drawing/2014/main" id="{8A5DEFF2-82FF-9C4B-B30F-DD02A99BAB51}"/>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8" name="AutoShape 135">
                  <a:extLst>
                    <a:ext uri="{FF2B5EF4-FFF2-40B4-BE49-F238E27FC236}">
                      <a16:creationId xmlns:a16="http://schemas.microsoft.com/office/drawing/2014/main" id="{9E0A6440-9A0A-834A-BE6A-CB243F8A046A}"/>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6" name="Rectangle 136">
                <a:extLst>
                  <a:ext uri="{FF2B5EF4-FFF2-40B4-BE49-F238E27FC236}">
                    <a16:creationId xmlns:a16="http://schemas.microsoft.com/office/drawing/2014/main" id="{C3E6428A-F3CA-6646-8504-7A4B80873016}"/>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7" name="Freeform 137">
                <a:extLst>
                  <a:ext uri="{FF2B5EF4-FFF2-40B4-BE49-F238E27FC236}">
                    <a16:creationId xmlns:a16="http://schemas.microsoft.com/office/drawing/2014/main" id="{36A1B92D-73B3-1E48-9DF6-56C52B1C0EF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8" name="Freeform 138">
                <a:extLst>
                  <a:ext uri="{FF2B5EF4-FFF2-40B4-BE49-F238E27FC236}">
                    <a16:creationId xmlns:a16="http://schemas.microsoft.com/office/drawing/2014/main" id="{BBCC47D2-9636-8645-A30A-A9FB9FEB704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9" name="Oval 139">
                <a:extLst>
                  <a:ext uri="{FF2B5EF4-FFF2-40B4-BE49-F238E27FC236}">
                    <a16:creationId xmlns:a16="http://schemas.microsoft.com/office/drawing/2014/main" id="{538F95FE-99F4-114C-88F1-20DC65C7D98C}"/>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0" name="Freeform 140">
                <a:extLst>
                  <a:ext uri="{FF2B5EF4-FFF2-40B4-BE49-F238E27FC236}">
                    <a16:creationId xmlns:a16="http://schemas.microsoft.com/office/drawing/2014/main" id="{3A2D7A8F-740E-E44C-8A64-6BF5A90E8E2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1" name="AutoShape 141">
                <a:extLst>
                  <a:ext uri="{FF2B5EF4-FFF2-40B4-BE49-F238E27FC236}">
                    <a16:creationId xmlns:a16="http://schemas.microsoft.com/office/drawing/2014/main" id="{E95BA8FE-A8C5-0F4B-802A-0FFE3E9344D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2" name="AutoShape 142">
                <a:extLst>
                  <a:ext uri="{FF2B5EF4-FFF2-40B4-BE49-F238E27FC236}">
                    <a16:creationId xmlns:a16="http://schemas.microsoft.com/office/drawing/2014/main" id="{05E6F7D8-B8C8-534A-8606-ED15889043B6}"/>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3" name="Oval 143">
                <a:extLst>
                  <a:ext uri="{FF2B5EF4-FFF2-40B4-BE49-F238E27FC236}">
                    <a16:creationId xmlns:a16="http://schemas.microsoft.com/office/drawing/2014/main" id="{D7668313-20A1-7840-BCF9-D2778D9E79AE}"/>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4" name="Oval 144">
                <a:extLst>
                  <a:ext uri="{FF2B5EF4-FFF2-40B4-BE49-F238E27FC236}">
                    <a16:creationId xmlns:a16="http://schemas.microsoft.com/office/drawing/2014/main" id="{3152B3AD-E2B7-A045-8DF7-86DF2FE62ACB}"/>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705" name="Oval 145">
                <a:extLst>
                  <a:ext uri="{FF2B5EF4-FFF2-40B4-BE49-F238E27FC236}">
                    <a16:creationId xmlns:a16="http://schemas.microsoft.com/office/drawing/2014/main" id="{7A3BC98F-1F3C-794E-BD03-4960366B4C92}"/>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6" name="Rectangle 146">
                <a:extLst>
                  <a:ext uri="{FF2B5EF4-FFF2-40B4-BE49-F238E27FC236}">
                    <a16:creationId xmlns:a16="http://schemas.microsoft.com/office/drawing/2014/main" id="{FD2E8B12-7E5B-534C-992F-CC974F01D2BD}"/>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15" name="Group 147">
              <a:extLst>
                <a:ext uri="{FF2B5EF4-FFF2-40B4-BE49-F238E27FC236}">
                  <a16:creationId xmlns:a16="http://schemas.microsoft.com/office/drawing/2014/main" id="{4942FA46-AAAE-D947-BF1A-4481A3448211}"/>
                </a:ext>
              </a:extLst>
            </p:cNvPr>
            <p:cNvGrpSpPr>
              <a:grpSpLocks/>
            </p:cNvGrpSpPr>
            <p:nvPr/>
          </p:nvGrpSpPr>
          <p:grpSpPr bwMode="auto">
            <a:xfrm>
              <a:off x="9861550" y="1646202"/>
              <a:ext cx="352425" cy="660400"/>
              <a:chOff x="4140" y="429"/>
              <a:chExt cx="1425" cy="2396"/>
            </a:xfrm>
          </p:grpSpPr>
          <p:sp>
            <p:nvSpPr>
              <p:cNvPr id="716" name="Freeform 148">
                <a:extLst>
                  <a:ext uri="{FF2B5EF4-FFF2-40B4-BE49-F238E27FC236}">
                    <a16:creationId xmlns:a16="http://schemas.microsoft.com/office/drawing/2014/main" id="{CC23ABEE-8791-714B-8A1A-4F7AD8EF3BF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7" name="Rectangle 149">
                <a:extLst>
                  <a:ext uri="{FF2B5EF4-FFF2-40B4-BE49-F238E27FC236}">
                    <a16:creationId xmlns:a16="http://schemas.microsoft.com/office/drawing/2014/main" id="{2B86FF99-00DB-934B-8BA7-48C64B644A45}"/>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8" name="Freeform 150">
                <a:extLst>
                  <a:ext uri="{FF2B5EF4-FFF2-40B4-BE49-F238E27FC236}">
                    <a16:creationId xmlns:a16="http://schemas.microsoft.com/office/drawing/2014/main" id="{956FBF0C-5170-794A-B33B-82657D571646}"/>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9" name="Freeform 151">
                <a:extLst>
                  <a:ext uri="{FF2B5EF4-FFF2-40B4-BE49-F238E27FC236}">
                    <a16:creationId xmlns:a16="http://schemas.microsoft.com/office/drawing/2014/main" id="{445CE280-0D0A-6B4F-84F6-532AE192658F}"/>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20" name="Rectangle 152">
                <a:extLst>
                  <a:ext uri="{FF2B5EF4-FFF2-40B4-BE49-F238E27FC236}">
                    <a16:creationId xmlns:a16="http://schemas.microsoft.com/office/drawing/2014/main" id="{0D6EBFB3-4B17-8B4D-84D1-393E2919BF54}"/>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1" name="Group 153">
                <a:extLst>
                  <a:ext uri="{FF2B5EF4-FFF2-40B4-BE49-F238E27FC236}">
                    <a16:creationId xmlns:a16="http://schemas.microsoft.com/office/drawing/2014/main" id="{68337FBF-F76C-C544-8BA6-563723BD11B9}"/>
                  </a:ext>
                </a:extLst>
              </p:cNvPr>
              <p:cNvGrpSpPr>
                <a:grpSpLocks/>
              </p:cNvGrpSpPr>
              <p:nvPr/>
            </p:nvGrpSpPr>
            <p:grpSpPr bwMode="auto">
              <a:xfrm>
                <a:off x="4749" y="668"/>
                <a:ext cx="581" cy="145"/>
                <a:chOff x="614" y="2568"/>
                <a:chExt cx="725" cy="139"/>
              </a:xfrm>
            </p:grpSpPr>
            <p:sp>
              <p:nvSpPr>
                <p:cNvPr id="746" name="AutoShape 154">
                  <a:extLst>
                    <a:ext uri="{FF2B5EF4-FFF2-40B4-BE49-F238E27FC236}">
                      <a16:creationId xmlns:a16="http://schemas.microsoft.com/office/drawing/2014/main" id="{7983AE2B-9F40-7446-964A-C0D1EC25521C}"/>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7" name="AutoShape 155">
                  <a:extLst>
                    <a:ext uri="{FF2B5EF4-FFF2-40B4-BE49-F238E27FC236}">
                      <a16:creationId xmlns:a16="http://schemas.microsoft.com/office/drawing/2014/main" id="{ADC46602-CC63-8141-8BF1-5EC8D1824C61}"/>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2" name="Rectangle 156">
                <a:extLst>
                  <a:ext uri="{FF2B5EF4-FFF2-40B4-BE49-F238E27FC236}">
                    <a16:creationId xmlns:a16="http://schemas.microsoft.com/office/drawing/2014/main" id="{0B0E3BE7-5708-A949-85C0-8553CB933EFE}"/>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3" name="Group 157">
                <a:extLst>
                  <a:ext uri="{FF2B5EF4-FFF2-40B4-BE49-F238E27FC236}">
                    <a16:creationId xmlns:a16="http://schemas.microsoft.com/office/drawing/2014/main" id="{59EFAC4A-A3D4-9E4D-84E2-5BD8A5D33E2C}"/>
                  </a:ext>
                </a:extLst>
              </p:cNvPr>
              <p:cNvGrpSpPr>
                <a:grpSpLocks/>
              </p:cNvGrpSpPr>
              <p:nvPr/>
            </p:nvGrpSpPr>
            <p:grpSpPr bwMode="auto">
              <a:xfrm>
                <a:off x="4747" y="994"/>
                <a:ext cx="581" cy="134"/>
                <a:chOff x="614" y="2568"/>
                <a:chExt cx="725" cy="139"/>
              </a:xfrm>
            </p:grpSpPr>
            <p:sp>
              <p:nvSpPr>
                <p:cNvPr id="744" name="AutoShape 158">
                  <a:extLst>
                    <a:ext uri="{FF2B5EF4-FFF2-40B4-BE49-F238E27FC236}">
                      <a16:creationId xmlns:a16="http://schemas.microsoft.com/office/drawing/2014/main" id="{B68D7D2F-A4EC-6343-AAA2-E27A5BE91747}"/>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5" name="AutoShape 159">
                  <a:extLst>
                    <a:ext uri="{FF2B5EF4-FFF2-40B4-BE49-F238E27FC236}">
                      <a16:creationId xmlns:a16="http://schemas.microsoft.com/office/drawing/2014/main" id="{5C8BE6BD-0D6C-BE4F-A7C1-CFA5A3A723F5}"/>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4" name="Rectangle 160">
                <a:extLst>
                  <a:ext uri="{FF2B5EF4-FFF2-40B4-BE49-F238E27FC236}">
                    <a16:creationId xmlns:a16="http://schemas.microsoft.com/office/drawing/2014/main" id="{584E618E-4A1F-8343-97FD-62858B78F5C6}"/>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25" name="Rectangle 161">
                <a:extLst>
                  <a:ext uri="{FF2B5EF4-FFF2-40B4-BE49-F238E27FC236}">
                    <a16:creationId xmlns:a16="http://schemas.microsoft.com/office/drawing/2014/main" id="{12F0293A-C413-F449-BF89-9E1C83526B5A}"/>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6" name="Group 162">
                <a:extLst>
                  <a:ext uri="{FF2B5EF4-FFF2-40B4-BE49-F238E27FC236}">
                    <a16:creationId xmlns:a16="http://schemas.microsoft.com/office/drawing/2014/main" id="{1A6200EB-5E59-2B47-9B1A-EF30A5EAD25B}"/>
                  </a:ext>
                </a:extLst>
              </p:cNvPr>
              <p:cNvGrpSpPr>
                <a:grpSpLocks/>
              </p:cNvGrpSpPr>
              <p:nvPr/>
            </p:nvGrpSpPr>
            <p:grpSpPr bwMode="auto">
              <a:xfrm>
                <a:off x="4735" y="1627"/>
                <a:ext cx="582" cy="151"/>
                <a:chOff x="614" y="2568"/>
                <a:chExt cx="725" cy="139"/>
              </a:xfrm>
            </p:grpSpPr>
            <p:sp>
              <p:nvSpPr>
                <p:cNvPr id="742" name="AutoShape 163">
                  <a:extLst>
                    <a:ext uri="{FF2B5EF4-FFF2-40B4-BE49-F238E27FC236}">
                      <a16:creationId xmlns:a16="http://schemas.microsoft.com/office/drawing/2014/main" id="{B97E9310-11F5-E248-A0DF-E45AE8F9B84B}"/>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3" name="AutoShape 164">
                  <a:extLst>
                    <a:ext uri="{FF2B5EF4-FFF2-40B4-BE49-F238E27FC236}">
                      <a16:creationId xmlns:a16="http://schemas.microsoft.com/office/drawing/2014/main" id="{968E1571-41AC-434C-B887-D8EBC7A3B079}"/>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7" name="Freeform 165">
                <a:extLst>
                  <a:ext uri="{FF2B5EF4-FFF2-40B4-BE49-F238E27FC236}">
                    <a16:creationId xmlns:a16="http://schemas.microsoft.com/office/drawing/2014/main" id="{BE30363C-DD3A-B943-9269-1BAD5BA36988}"/>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8" name="Group 166">
                <a:extLst>
                  <a:ext uri="{FF2B5EF4-FFF2-40B4-BE49-F238E27FC236}">
                    <a16:creationId xmlns:a16="http://schemas.microsoft.com/office/drawing/2014/main" id="{38788B69-339D-7F4E-B301-8175DEA9DEDF}"/>
                  </a:ext>
                </a:extLst>
              </p:cNvPr>
              <p:cNvGrpSpPr>
                <a:grpSpLocks/>
              </p:cNvGrpSpPr>
              <p:nvPr/>
            </p:nvGrpSpPr>
            <p:grpSpPr bwMode="auto">
              <a:xfrm>
                <a:off x="4739" y="1327"/>
                <a:ext cx="582" cy="139"/>
                <a:chOff x="614" y="2568"/>
                <a:chExt cx="725" cy="139"/>
              </a:xfrm>
            </p:grpSpPr>
            <p:sp>
              <p:nvSpPr>
                <p:cNvPr id="740" name="AutoShape 167">
                  <a:extLst>
                    <a:ext uri="{FF2B5EF4-FFF2-40B4-BE49-F238E27FC236}">
                      <a16:creationId xmlns:a16="http://schemas.microsoft.com/office/drawing/2014/main" id="{97B97885-9739-1F45-B789-FBABCFF92AAE}"/>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1" name="AutoShape 168">
                  <a:extLst>
                    <a:ext uri="{FF2B5EF4-FFF2-40B4-BE49-F238E27FC236}">
                      <a16:creationId xmlns:a16="http://schemas.microsoft.com/office/drawing/2014/main" id="{84771018-17F5-D14A-8D8C-59EE601BC2C9}"/>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9" name="Rectangle 169">
                <a:extLst>
                  <a:ext uri="{FF2B5EF4-FFF2-40B4-BE49-F238E27FC236}">
                    <a16:creationId xmlns:a16="http://schemas.microsoft.com/office/drawing/2014/main" id="{7A058DA4-516B-7D41-BD30-6364FF15C960}"/>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0" name="Freeform 170">
                <a:extLst>
                  <a:ext uri="{FF2B5EF4-FFF2-40B4-BE49-F238E27FC236}">
                    <a16:creationId xmlns:a16="http://schemas.microsoft.com/office/drawing/2014/main" id="{856E246C-1591-CA4F-8ADE-8DDDDAA7793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1" name="Freeform 171">
                <a:extLst>
                  <a:ext uri="{FF2B5EF4-FFF2-40B4-BE49-F238E27FC236}">
                    <a16:creationId xmlns:a16="http://schemas.microsoft.com/office/drawing/2014/main" id="{31F0BA80-7560-4D47-A9F7-FD31AEA4344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2" name="Oval 172">
                <a:extLst>
                  <a:ext uri="{FF2B5EF4-FFF2-40B4-BE49-F238E27FC236}">
                    <a16:creationId xmlns:a16="http://schemas.microsoft.com/office/drawing/2014/main" id="{0250F674-2E69-7A49-BD4A-7A0B63C62F3A}"/>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3" name="Freeform 173">
                <a:extLst>
                  <a:ext uri="{FF2B5EF4-FFF2-40B4-BE49-F238E27FC236}">
                    <a16:creationId xmlns:a16="http://schemas.microsoft.com/office/drawing/2014/main" id="{D9EA6536-474B-D64B-B205-1D6C9BA825C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4" name="AutoShape 174">
                <a:extLst>
                  <a:ext uri="{FF2B5EF4-FFF2-40B4-BE49-F238E27FC236}">
                    <a16:creationId xmlns:a16="http://schemas.microsoft.com/office/drawing/2014/main" id="{E488D72C-E2D7-A24F-8921-7455381C5E4D}"/>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5" name="AutoShape 175">
                <a:extLst>
                  <a:ext uri="{FF2B5EF4-FFF2-40B4-BE49-F238E27FC236}">
                    <a16:creationId xmlns:a16="http://schemas.microsoft.com/office/drawing/2014/main" id="{912439D6-774F-1547-AA0D-047E22092538}"/>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6" name="Oval 176">
                <a:extLst>
                  <a:ext uri="{FF2B5EF4-FFF2-40B4-BE49-F238E27FC236}">
                    <a16:creationId xmlns:a16="http://schemas.microsoft.com/office/drawing/2014/main" id="{A2D2898C-A040-C744-8B60-25B92A3EDD4A}"/>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7" name="Oval 177">
                <a:extLst>
                  <a:ext uri="{FF2B5EF4-FFF2-40B4-BE49-F238E27FC236}">
                    <a16:creationId xmlns:a16="http://schemas.microsoft.com/office/drawing/2014/main" id="{6D69F5EA-B0E7-DA4A-8B00-86E1B289A3A5}"/>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738" name="Oval 178">
                <a:extLst>
                  <a:ext uri="{FF2B5EF4-FFF2-40B4-BE49-F238E27FC236}">
                    <a16:creationId xmlns:a16="http://schemas.microsoft.com/office/drawing/2014/main" id="{CB13C9A5-3005-C744-AAF5-43F081367869}"/>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9" name="Rectangle 179">
                <a:extLst>
                  <a:ext uri="{FF2B5EF4-FFF2-40B4-BE49-F238E27FC236}">
                    <a16:creationId xmlns:a16="http://schemas.microsoft.com/office/drawing/2014/main" id="{5E9EBF99-398D-4346-9CCC-C08D38A90EF0}"/>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48" name="Group 180">
              <a:extLst>
                <a:ext uri="{FF2B5EF4-FFF2-40B4-BE49-F238E27FC236}">
                  <a16:creationId xmlns:a16="http://schemas.microsoft.com/office/drawing/2014/main" id="{68A8F3DD-C4CD-1A4A-A99E-EE08AE2B9ABE}"/>
                </a:ext>
              </a:extLst>
            </p:cNvPr>
            <p:cNvGrpSpPr>
              <a:grpSpLocks/>
            </p:cNvGrpSpPr>
            <p:nvPr/>
          </p:nvGrpSpPr>
          <p:grpSpPr bwMode="auto">
            <a:xfrm flipH="1">
              <a:off x="10010775" y="4435439"/>
              <a:ext cx="803275" cy="771525"/>
              <a:chOff x="-44" y="1473"/>
              <a:chExt cx="981" cy="1105"/>
            </a:xfrm>
          </p:grpSpPr>
          <p:pic>
            <p:nvPicPr>
              <p:cNvPr id="749" name="Picture 181" descr="desktop_computer_stylized_medium">
                <a:extLst>
                  <a:ext uri="{FF2B5EF4-FFF2-40B4-BE49-F238E27FC236}">
                    <a16:creationId xmlns:a16="http://schemas.microsoft.com/office/drawing/2014/main" id="{FB1222DE-2F29-E94E-BA2E-8430BD1F4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 name="Freeform 182">
                <a:extLst>
                  <a:ext uri="{FF2B5EF4-FFF2-40B4-BE49-F238E27FC236}">
                    <a16:creationId xmlns:a16="http://schemas.microsoft.com/office/drawing/2014/main" id="{25C576CA-310E-BF45-AEA0-47D91F2AB2B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51" name="Group 183">
              <a:extLst>
                <a:ext uri="{FF2B5EF4-FFF2-40B4-BE49-F238E27FC236}">
                  <a16:creationId xmlns:a16="http://schemas.microsoft.com/office/drawing/2014/main" id="{292C5560-DFC2-574D-8C62-B6F62F2DC84B}"/>
                </a:ext>
              </a:extLst>
            </p:cNvPr>
            <p:cNvGrpSpPr>
              <a:grpSpLocks/>
            </p:cNvGrpSpPr>
            <p:nvPr/>
          </p:nvGrpSpPr>
          <p:grpSpPr bwMode="auto">
            <a:xfrm>
              <a:off x="6096000" y="4416389"/>
              <a:ext cx="803275" cy="771525"/>
              <a:chOff x="-44" y="1473"/>
              <a:chExt cx="981" cy="1105"/>
            </a:xfrm>
          </p:grpSpPr>
          <p:pic>
            <p:nvPicPr>
              <p:cNvPr id="752" name="Picture 184" descr="desktop_computer_stylized_medium">
                <a:extLst>
                  <a:ext uri="{FF2B5EF4-FFF2-40B4-BE49-F238E27FC236}">
                    <a16:creationId xmlns:a16="http://schemas.microsoft.com/office/drawing/2014/main" id="{5ADBABA6-9549-8F45-9CC6-895C1B713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3" name="Freeform 185">
                <a:extLst>
                  <a:ext uri="{FF2B5EF4-FFF2-40B4-BE49-F238E27FC236}">
                    <a16:creationId xmlns:a16="http://schemas.microsoft.com/office/drawing/2014/main" id="{175C8E0C-2E66-F847-85BF-1DF27F6E9D5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54" name="Group 186">
              <a:extLst>
                <a:ext uri="{FF2B5EF4-FFF2-40B4-BE49-F238E27FC236}">
                  <a16:creationId xmlns:a16="http://schemas.microsoft.com/office/drawing/2014/main" id="{BFA50ABA-EF43-8248-BFEE-B2185F9FF4CA}"/>
                </a:ext>
              </a:extLst>
            </p:cNvPr>
            <p:cNvGrpSpPr>
              <a:grpSpLocks/>
            </p:cNvGrpSpPr>
            <p:nvPr/>
          </p:nvGrpSpPr>
          <p:grpSpPr bwMode="auto">
            <a:xfrm>
              <a:off x="6718300" y="4865652"/>
              <a:ext cx="803275" cy="771525"/>
              <a:chOff x="-44" y="1473"/>
              <a:chExt cx="981" cy="1105"/>
            </a:xfrm>
          </p:grpSpPr>
          <p:pic>
            <p:nvPicPr>
              <p:cNvPr id="755" name="Picture 187" descr="desktop_computer_stylized_medium">
                <a:extLst>
                  <a:ext uri="{FF2B5EF4-FFF2-40B4-BE49-F238E27FC236}">
                    <a16:creationId xmlns:a16="http://schemas.microsoft.com/office/drawing/2014/main" id="{F7F3CEF1-4AEE-174D-A7EB-35D5923CD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 name="Freeform 188">
                <a:extLst>
                  <a:ext uri="{FF2B5EF4-FFF2-40B4-BE49-F238E27FC236}">
                    <a16:creationId xmlns:a16="http://schemas.microsoft.com/office/drawing/2014/main" id="{092BEB98-510F-A54D-8396-7B8E24FE092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grpSp>
        <p:nvGrpSpPr>
          <p:cNvPr id="4" name="Group 3">
            <a:extLst>
              <a:ext uri="{FF2B5EF4-FFF2-40B4-BE49-F238E27FC236}">
                <a16:creationId xmlns:a16="http://schemas.microsoft.com/office/drawing/2014/main" id="{3E66D11C-2FA6-994B-8F41-1BCDD73182B5}"/>
              </a:ext>
            </a:extLst>
          </p:cNvPr>
          <p:cNvGrpSpPr/>
          <p:nvPr/>
        </p:nvGrpSpPr>
        <p:grpSpPr>
          <a:xfrm>
            <a:off x="6710870" y="1068989"/>
            <a:ext cx="4670420" cy="5780940"/>
            <a:chOff x="909407" y="1505074"/>
            <a:chExt cx="4670420" cy="5780940"/>
          </a:xfrm>
        </p:grpSpPr>
        <p:sp>
          <p:nvSpPr>
            <p:cNvPr id="648" name="Rectangle 523">
              <a:extLst>
                <a:ext uri="{FF2B5EF4-FFF2-40B4-BE49-F238E27FC236}">
                  <a16:creationId xmlns:a16="http://schemas.microsoft.com/office/drawing/2014/main" id="{17573379-BEF3-6842-92C8-C7C11E0F12A1}"/>
                </a:ext>
              </a:extLst>
            </p:cNvPr>
            <p:cNvSpPr txBox="1">
              <a:spLocks noChangeArrowheads="1"/>
            </p:cNvSpPr>
            <p:nvPr/>
          </p:nvSpPr>
          <p:spPr bwMode="auto">
            <a:xfrm>
              <a:off x="909407" y="1505074"/>
              <a:ext cx="4522733" cy="45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0"/>
                </a:buClr>
                <a:buSzPct val="100000"/>
                <a:buFont typeface="Wingdings"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per-connection end-end throughput: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,R/10)</a:t>
              </a:r>
            </a:p>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 practice: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or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is often bottleneck</a:t>
              </a:r>
            </a:p>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lang="en-US" altLang="zh-CN" sz="3200" kern="0" dirty="0">
                  <a:solidFill>
                    <a:prstClr val="black"/>
                  </a:solidFill>
                  <a:latin typeface="Calibri" panose="020F0502020204030204"/>
                  <a:ea typeface="ＭＳ Ｐゴシック" panose="020B0600070205080204" pitchFamily="34" charset="-128"/>
                </a:rPr>
                <a:t>Link utilization</a:t>
              </a:r>
              <a:r>
                <a:rPr lang="en-GB" altLang="zh-CN" sz="3200" kern="0" dirty="0">
                  <a:solidFill>
                    <a:prstClr val="black"/>
                  </a:solidFill>
                  <a:latin typeface="Calibri" panose="020F0502020204030204"/>
                  <a:ea typeface="ＭＳ Ｐゴシック" panose="020B0600070205080204" pitchFamily="34" charset="-128"/>
                </a:rPr>
                <a:t>: used bandwidth/available bandwidth. For the three links:</a:t>
              </a: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24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lang="en-US" altLang="en-US" i="1" kern="0" dirty="0">
                  <a:solidFill>
                    <a:prstClr val="black"/>
                  </a:solidFill>
                  <a:latin typeface="Calibri" panose="020F0502020204030204"/>
                  <a:ea typeface="ＭＳ Ｐゴシック" panose="020B0600070205080204" pitchFamily="34" charset="-128"/>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lang="en-US" altLang="en-US" sz="2400" i="1" kern="0" dirty="0">
                  <a:solidFill>
                    <a:prstClr val="black"/>
                  </a:solidFill>
                  <a:latin typeface="Calibri" panose="020F0502020204030204"/>
                  <a:ea typeface="ＭＳ Ｐゴシック" panose="020B0600070205080204" pitchFamily="34" charset="-128"/>
                </a:rPr>
                <a:t>10)</a:t>
              </a:r>
              <a:endParaRPr lang="en-US" altLang="en-US" i="1" kern="0" dirty="0">
                <a:solidFill>
                  <a:prstClr val="black"/>
                </a:solidFill>
                <a:latin typeface="Calibri" panose="020F0502020204030204"/>
                <a:ea typeface="ＭＳ Ｐゴシック" panose="020B0600070205080204" pitchFamily="34" charset="-128"/>
              </a:endParaRP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lang="en-US" altLang="en-US" i="1" kern="0" dirty="0">
                  <a:solidFill>
                    <a:prstClr val="black"/>
                  </a:solidFill>
                  <a:latin typeface="Calibri" panose="020F0502020204030204"/>
                  <a:ea typeface="ＭＳ Ｐゴシック" panose="020B0600070205080204" pitchFamily="34" charset="-128"/>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lang="en-US" altLang="en-US" i="1" kern="0" baseline="-25000" dirty="0">
                  <a:solidFill>
                    <a:prstClr val="black"/>
                  </a:solidFill>
                  <a:latin typeface="Calibri" panose="020F0502020204030204"/>
                  <a:ea typeface="ＭＳ Ｐゴシック" panose="020B0600070205080204" pitchFamily="34" charset="-128"/>
                </a:rPr>
                <a:t>c</a:t>
              </a:r>
              <a:endPar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57" name="TextBox 1">
              <a:extLst>
                <a:ext uri="{FF2B5EF4-FFF2-40B4-BE49-F238E27FC236}">
                  <a16:creationId xmlns:a16="http://schemas.microsoft.com/office/drawing/2014/main" id="{DA9B1A1A-980B-A04A-99EA-7721056B3929}"/>
                </a:ext>
              </a:extLst>
            </p:cNvPr>
            <p:cNvSpPr txBox="1">
              <a:spLocks noChangeArrowheads="1"/>
            </p:cNvSpPr>
            <p:nvPr/>
          </p:nvSpPr>
          <p:spPr bwMode="auto">
            <a:xfrm>
              <a:off x="1072914" y="6763727"/>
              <a:ext cx="4506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 Check out the online interactive exercises for more examples: h</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ttp://gaia.cs.umass.edu/kurose_ross/</a:t>
              </a:r>
            </a:p>
          </p:txBody>
        </p:sp>
      </p:grpSp>
      <p:sp>
        <p:nvSpPr>
          <p:cNvPr id="161" name="Slide Number Placeholder 5">
            <a:extLst>
              <a:ext uri="{FF2B5EF4-FFF2-40B4-BE49-F238E27FC236}">
                <a16:creationId xmlns:a16="http://schemas.microsoft.com/office/drawing/2014/main" id="{B3D70443-F3EE-CE47-AEBC-12DE161B9412}"/>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17</a:t>
            </a:fld>
            <a:endParaRPr lang="en-US" dirty="0"/>
          </a:p>
        </p:txBody>
      </p:sp>
      <p:sp>
        <p:nvSpPr>
          <p:cNvPr id="5" name="TextBox 4">
            <a:extLst>
              <a:ext uri="{FF2B5EF4-FFF2-40B4-BE49-F238E27FC236}">
                <a16:creationId xmlns:a16="http://schemas.microsoft.com/office/drawing/2014/main" id="{B93494E6-9E57-C6FF-B766-7E30BC6D7AF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128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508B-209C-4C85-5E1B-AC2C4012066A}"/>
              </a:ext>
            </a:extLst>
          </p:cNvPr>
          <p:cNvSpPr>
            <a:spLocks noGrp="1"/>
          </p:cNvSpPr>
          <p:nvPr>
            <p:ph type="title"/>
          </p:nvPr>
        </p:nvSpPr>
        <p:spPr/>
        <p:txBody>
          <a:bodyPr/>
          <a:lstStyle/>
          <a:p>
            <a:r>
              <a:rPr lang="en-GB" dirty="0"/>
              <a:t>Additional Questions</a:t>
            </a:r>
            <a:endParaRPr lang="en-SE" dirty="0"/>
          </a:p>
        </p:txBody>
      </p:sp>
      <p:sp>
        <p:nvSpPr>
          <p:cNvPr id="3" name="Content Placeholder 2">
            <a:extLst>
              <a:ext uri="{FF2B5EF4-FFF2-40B4-BE49-F238E27FC236}">
                <a16:creationId xmlns:a16="http://schemas.microsoft.com/office/drawing/2014/main" id="{A4ADB5AD-DC2F-724A-46CA-4ADF02EB018D}"/>
              </a:ext>
            </a:extLst>
          </p:cNvPr>
          <p:cNvSpPr>
            <a:spLocks noGrp="1"/>
          </p:cNvSpPr>
          <p:nvPr>
            <p:ph sz="half" idx="1"/>
          </p:nvPr>
        </p:nvSpPr>
        <p:spPr>
          <a:xfrm>
            <a:off x="838200" y="1825625"/>
            <a:ext cx="10515600" cy="4351338"/>
          </a:xfrm>
        </p:spPr>
        <p:txBody>
          <a:bodyPr/>
          <a:lstStyle/>
          <a:p>
            <a:r>
              <a:rPr lang="en-GB" dirty="0">
                <a:hlinkClick r:id="rId2"/>
              </a:rPr>
              <a:t>https://gaia.cs.umass.edu/kurose_ross/interactive/</a:t>
            </a:r>
            <a:r>
              <a:rPr lang="en-GB" dirty="0"/>
              <a:t> </a:t>
            </a:r>
            <a:endParaRPr lang="en-SE" dirty="0"/>
          </a:p>
        </p:txBody>
      </p:sp>
      <p:sp>
        <p:nvSpPr>
          <p:cNvPr id="5" name="Slide Number Placeholder 4">
            <a:extLst>
              <a:ext uri="{FF2B5EF4-FFF2-40B4-BE49-F238E27FC236}">
                <a16:creationId xmlns:a16="http://schemas.microsoft.com/office/drawing/2014/main" id="{0C18DB3B-C45C-9428-C815-7727B76230C0}"/>
              </a:ext>
            </a:extLst>
          </p:cNvPr>
          <p:cNvSpPr>
            <a:spLocks noGrp="1"/>
          </p:cNvSpPr>
          <p:nvPr>
            <p:ph type="sldNum" sz="quarter" idx="4"/>
          </p:nvPr>
        </p:nvSpPr>
        <p:spPr/>
        <p:txBody>
          <a:bodyPr/>
          <a:lstStyle/>
          <a:p>
            <a:r>
              <a:rPr lang="en-US"/>
              <a:t>Introduction: 1-</a:t>
            </a:r>
            <a:fld id="{C4204591-24BD-A542-B9D5-F8D8A88D2FEE}" type="slidenum">
              <a:rPr lang="en-US" smtClean="0"/>
              <a:pPr/>
              <a:t>18</a:t>
            </a:fld>
            <a:endParaRPr lang="en-US" dirty="0"/>
          </a:p>
        </p:txBody>
      </p:sp>
    </p:spTree>
    <p:extLst>
      <p:ext uri="{BB962C8B-B14F-4D97-AF65-F5344CB8AC3E}">
        <p14:creationId xmlns:p14="http://schemas.microsoft.com/office/powerpoint/2010/main" val="31841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1: roadmap</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p:txBody>
          <a:bodyPr/>
          <a:lstStyle/>
          <a:p>
            <a:r>
              <a:rPr lang="en-US" dirty="0"/>
              <a:t>Introduction: 1-</a:t>
            </a:r>
            <a:fld id="{C4204591-24BD-A542-B9D5-F8D8A88D2FEE}" type="slidenum">
              <a:rPr lang="en-US" smtClean="0"/>
              <a:pPr/>
              <a:t>19</a:t>
            </a:fld>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lnSpcReduction="10000"/>
          </a:bodyPr>
          <a:lstStyle/>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 </a:t>
            </a:r>
            <a:r>
              <a:rPr lang="en-US" altLang="en-US" sz="3200" i="1" dirty="0">
                <a:solidFill>
                  <a:schemeClr val="bg1">
                    <a:lumMod val="65000"/>
                  </a:schemeClr>
                </a:solidFill>
                <a:latin typeface="Calibri" panose="020F0502020204030204" pitchFamily="34" charset="0"/>
                <a:cs typeface="Calibri" panose="020F0502020204030204" pitchFamily="34" charset="0"/>
              </a:rPr>
              <a:t>is</a:t>
            </a:r>
            <a:r>
              <a:rPr lang="en-US" altLang="ja-JP" sz="3200" dirty="0">
                <a:solidFill>
                  <a:schemeClr val="bg1">
                    <a:lumMod val="65000"/>
                  </a:schemeClr>
                </a:solidFill>
                <a:latin typeface="Calibri" panose="020F0502020204030204" pitchFamily="34" charset="0"/>
                <a:cs typeface="Calibri" panose="020F0502020204030204" pitchFamily="34" charset="0"/>
              </a:rPr>
              <a:t> the Internet?</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a:t>
            </a:r>
            <a:r>
              <a:rPr lang="en-US" altLang="en-US" sz="3200" i="1" dirty="0">
                <a:solidFill>
                  <a:schemeClr val="bg1">
                    <a:lumMod val="65000"/>
                  </a:schemeClr>
                </a:solidFill>
                <a:latin typeface="Calibri" panose="020F0502020204030204" pitchFamily="34" charset="0"/>
                <a:cs typeface="Calibri" panose="020F0502020204030204" pitchFamily="34" charset="0"/>
              </a:rPr>
              <a:t> is </a:t>
            </a:r>
            <a:r>
              <a:rPr lang="en-US" altLang="ja-JP" sz="3200" dirty="0">
                <a:solidFill>
                  <a:schemeClr val="bg1">
                    <a:lumMod val="65000"/>
                  </a:schemeClr>
                </a:solidFill>
                <a:latin typeface="Calibri" panose="020F0502020204030204" pitchFamily="34" charset="0"/>
                <a:cs typeface="Calibri" panose="020F0502020204030204" pitchFamily="34" charset="0"/>
              </a:rPr>
              <a:t>a protocol?</a:t>
            </a:r>
          </a:p>
          <a:p>
            <a:pPr marL="403225" indent="-285750" eaLnBrk="1" hangingPunct="1">
              <a:spcBef>
                <a:spcPts val="800"/>
              </a:spcBef>
              <a:buClr>
                <a:schemeClr val="bg1">
                  <a:lumMod val="7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edge: hosts, access network, physical media</a:t>
            </a:r>
          </a:p>
          <a:p>
            <a:pPr marL="403225" indent="-285750" eaLnBrk="1" hangingPunct="1">
              <a:spcBef>
                <a:spcPts val="800"/>
              </a:spcBef>
              <a:buClr>
                <a:schemeClr val="bg1">
                  <a:lumMod val="8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core: packet/circuit switching, internet structure</a:t>
            </a:r>
          </a:p>
          <a:p>
            <a:pPr marL="403225" indent="-285750" eaLnBrk="1" hangingPunct="1">
              <a:spcBef>
                <a:spcPts val="800"/>
              </a:spcBef>
              <a:buClr>
                <a:schemeClr val="bg1">
                  <a:lumMod val="7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Performance: loss, delay, throughput</a:t>
            </a:r>
          </a:p>
          <a:p>
            <a:pPr marL="403225" indent="-285750" eaLnBrk="1" hangingPunct="1">
              <a:spcBef>
                <a:spcPts val="800"/>
              </a:spcBef>
              <a:buClr>
                <a:srgbClr val="0000A8"/>
              </a:buClr>
            </a:pPr>
            <a:r>
              <a:rPr lang="en-US" altLang="en-US" sz="3200" dirty="0">
                <a:latin typeface="Calibri" panose="020F0502020204030204" pitchFamily="34" charset="0"/>
                <a:cs typeface="Calibri" panose="020F0502020204030204" pitchFamily="34" charset="0"/>
              </a:rPr>
              <a:t>Security</a:t>
            </a:r>
          </a:p>
          <a:p>
            <a:pPr marL="403225" indent="-285750">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Protocol layers, service models</a:t>
            </a:r>
          </a:p>
          <a:p>
            <a:pPr marL="403225" indent="-285750" eaLnBrk="1" hangingPunct="1">
              <a:spcBef>
                <a:spcPts val="800"/>
              </a:spcBef>
              <a:buClr>
                <a:schemeClr val="bg1">
                  <a:lumMod val="75000"/>
                </a:schemeClr>
              </a:buClr>
            </a:pPr>
            <a:endParaRPr lang="en-US" altLang="en-US" sz="3200" dirty="0">
              <a:solidFill>
                <a:schemeClr val="bg1">
                  <a:lumMod val="65000"/>
                </a:schemeClr>
              </a:solidFill>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en-US" altLang="en-US" sz="2400" dirty="0"/>
          </a:p>
        </p:txBody>
      </p:sp>
      <p:pic>
        <p:nvPicPr>
          <p:cNvPr id="7" name="Picture 6" descr="Kurose&amp;Ross 8th ed cover picture">
            <a:extLst>
              <a:ext uri="{FF2B5EF4-FFF2-40B4-BE49-F238E27FC236}">
                <a16:creationId xmlns:a16="http://schemas.microsoft.com/office/drawing/2014/main" id="{6FFC501E-6C14-2746-BB7D-C39018112FCE}"/>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310243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1: roadmap</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p:txBody>
          <a:bodyPr/>
          <a:lstStyle/>
          <a:p>
            <a:r>
              <a:rPr lang="en-US" dirty="0"/>
              <a:t>Introduction: 1-</a:t>
            </a:r>
            <a:fld id="{C4204591-24BD-A542-B9D5-F8D8A88D2FEE}" type="slidenum">
              <a:rPr lang="en-US" smtClean="0"/>
              <a:pPr/>
              <a:t>2</a:t>
            </a:fld>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lnSpcReduction="10000"/>
          </a:bodyPr>
          <a:lstStyle/>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 </a:t>
            </a:r>
            <a:r>
              <a:rPr lang="en-US" altLang="en-US" sz="3200" i="1" dirty="0">
                <a:solidFill>
                  <a:schemeClr val="bg1">
                    <a:lumMod val="65000"/>
                  </a:schemeClr>
                </a:solidFill>
                <a:latin typeface="Calibri" panose="020F0502020204030204" pitchFamily="34" charset="0"/>
                <a:cs typeface="Calibri" panose="020F0502020204030204" pitchFamily="34" charset="0"/>
              </a:rPr>
              <a:t>is</a:t>
            </a:r>
            <a:r>
              <a:rPr lang="en-US" altLang="ja-JP" sz="3200" dirty="0">
                <a:solidFill>
                  <a:schemeClr val="bg1">
                    <a:lumMod val="65000"/>
                  </a:schemeClr>
                </a:solidFill>
                <a:latin typeface="Calibri" panose="020F0502020204030204" pitchFamily="34" charset="0"/>
                <a:cs typeface="Calibri" panose="020F0502020204030204" pitchFamily="34" charset="0"/>
              </a:rPr>
              <a:t> the Internet?</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a:t>
            </a:r>
            <a:r>
              <a:rPr lang="en-US" altLang="en-US" sz="3200" i="1" dirty="0">
                <a:solidFill>
                  <a:schemeClr val="bg1">
                    <a:lumMod val="65000"/>
                  </a:schemeClr>
                </a:solidFill>
                <a:latin typeface="Calibri" panose="020F0502020204030204" pitchFamily="34" charset="0"/>
                <a:cs typeface="Calibri" panose="020F0502020204030204" pitchFamily="34" charset="0"/>
              </a:rPr>
              <a:t> is </a:t>
            </a:r>
            <a:r>
              <a:rPr lang="en-US" altLang="ja-JP" sz="3200" dirty="0">
                <a:solidFill>
                  <a:schemeClr val="bg1">
                    <a:lumMod val="65000"/>
                  </a:schemeClr>
                </a:solidFill>
                <a:latin typeface="Calibri" panose="020F0502020204030204" pitchFamily="34" charset="0"/>
                <a:cs typeface="Calibri" panose="020F0502020204030204" pitchFamily="34" charset="0"/>
              </a:rPr>
              <a:t>a protocol?</a:t>
            </a:r>
          </a:p>
          <a:p>
            <a:pPr marL="403225" indent="-285750" eaLnBrk="1" hangingPunct="1">
              <a:spcBef>
                <a:spcPts val="800"/>
              </a:spcBef>
              <a:buClr>
                <a:schemeClr val="bg1">
                  <a:lumMod val="7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edge: hosts, access network, physical media</a:t>
            </a:r>
          </a:p>
          <a:p>
            <a:pPr marL="403225" indent="-285750" eaLnBrk="1" hangingPunct="1">
              <a:spcBef>
                <a:spcPts val="800"/>
              </a:spcBef>
              <a:buClr>
                <a:schemeClr val="bg1">
                  <a:lumMod val="8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core: packet/circuit switching, internet structure</a:t>
            </a:r>
          </a:p>
          <a:p>
            <a:pPr marL="403225" indent="-285750" eaLnBrk="1" hangingPunct="1">
              <a:spcBef>
                <a:spcPts val="800"/>
              </a:spcBef>
              <a:buClr>
                <a:srgbClr val="0000A8"/>
              </a:buClr>
            </a:pPr>
            <a:r>
              <a:rPr lang="en-US" altLang="en-US" sz="3200" dirty="0">
                <a:latin typeface="Calibri" panose="020F0502020204030204" pitchFamily="34" charset="0"/>
                <a:cs typeface="Calibri" panose="020F0502020204030204" pitchFamily="34" charset="0"/>
              </a:rPr>
              <a:t>Performance: loss, delay, throughput</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Security</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Protocol layers, service models</a:t>
            </a:r>
          </a:p>
          <a:p>
            <a:pPr marL="403225" indent="-285750" eaLnBrk="1" hangingPunct="1">
              <a:spcBef>
                <a:spcPts val="800"/>
              </a:spcBef>
              <a:buClr>
                <a:schemeClr val="bg1">
                  <a:lumMod val="75000"/>
                </a:schemeClr>
              </a:buClr>
            </a:pPr>
            <a:endParaRPr lang="en-US" altLang="en-US" sz="3200" dirty="0">
              <a:solidFill>
                <a:schemeClr val="bg1">
                  <a:lumMod val="65000"/>
                </a:schemeClr>
              </a:solidFill>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en-US" altLang="en-US" sz="2400" dirty="0"/>
          </a:p>
        </p:txBody>
      </p:sp>
      <p:pic>
        <p:nvPicPr>
          <p:cNvPr id="7" name="Picture 6" descr="Kurose&amp;Ross 8th ed cover picture">
            <a:extLst>
              <a:ext uri="{FF2B5EF4-FFF2-40B4-BE49-F238E27FC236}">
                <a16:creationId xmlns:a16="http://schemas.microsoft.com/office/drawing/2014/main" id="{449A3FFD-17A5-3548-87D2-0D98917E9FFF}"/>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47078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Network security</a:t>
            </a:r>
            <a:endParaRPr lang="en-US" sz="4400" dirty="0"/>
          </a:p>
        </p:txBody>
      </p:sp>
      <p:sp>
        <p:nvSpPr>
          <p:cNvPr id="17" name="Rectangle 5">
            <a:extLst>
              <a:ext uri="{FF2B5EF4-FFF2-40B4-BE49-F238E27FC236}">
                <a16:creationId xmlns:a16="http://schemas.microsoft.com/office/drawing/2014/main" id="{921D3CC3-7FC4-4346-86E8-F841A7674F2D}"/>
              </a:ext>
            </a:extLst>
          </p:cNvPr>
          <p:cNvSpPr txBox="1">
            <a:spLocks noChangeArrowheads="1"/>
          </p:cNvSpPr>
          <p:nvPr/>
        </p:nvSpPr>
        <p:spPr>
          <a:xfrm>
            <a:off x="980180" y="1520385"/>
            <a:ext cx="10342830" cy="492270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87338"/>
            <a:r>
              <a:rPr lang="en-US" altLang="en-US" sz="3200" dirty="0">
                <a:solidFill>
                  <a:srgbClr val="C00000"/>
                </a:solidFill>
                <a:ea typeface="ＭＳ Ｐゴシック" panose="020B0600070205080204" pitchFamily="34" charset="-128"/>
              </a:rPr>
              <a:t>Internet not originally designed with (much) security in mind</a:t>
            </a:r>
          </a:p>
          <a:p>
            <a:pPr marL="682625" lvl="1" indent="-225425"/>
            <a:r>
              <a:rPr lang="en-US" altLang="en-US" sz="2800" i="1" dirty="0">
                <a:ea typeface="Arial" panose="020B0604020202020204" pitchFamily="34" charset="0"/>
              </a:rPr>
              <a:t>original vision:</a:t>
            </a:r>
            <a:r>
              <a:rPr lang="en-US" altLang="en-US" sz="2800" dirty="0">
                <a:ea typeface="Arial" panose="020B0604020202020204" pitchFamily="34" charset="0"/>
              </a:rPr>
              <a:t> </a:t>
            </a:r>
            <a:r>
              <a:rPr lang="en-US" altLang="en-US" sz="2800" dirty="0">
                <a:ea typeface="ＭＳ Ｐゴシック" panose="020B0600070205080204" pitchFamily="34" charset="-128"/>
              </a:rPr>
              <a:t>“</a:t>
            </a:r>
            <a:r>
              <a:rPr lang="en-US" altLang="ja-JP" sz="2800" dirty="0">
                <a:ea typeface="ＭＳ Ｐゴシック" panose="020B0600070205080204" pitchFamily="34" charset="-128"/>
              </a:rPr>
              <a:t>a group of mutually trusting users attached to a transparent network” </a:t>
            </a:r>
            <a:r>
              <a:rPr lang="en-US" altLang="ja-JP" sz="2800" dirty="0">
                <a:ea typeface="ＭＳ Ｐゴシック" panose="020B0600070205080204" pitchFamily="34" charset="-128"/>
                <a:sym typeface="Wingdings" pitchFamily="2" charset="2"/>
              </a:rPr>
              <a:t></a:t>
            </a:r>
            <a:endParaRPr lang="en-US" altLang="ja-JP" sz="2800" dirty="0">
              <a:ea typeface="ＭＳ Ｐゴシック" panose="020B0600070205080204" pitchFamily="34" charset="-128"/>
            </a:endParaRPr>
          </a:p>
          <a:p>
            <a:pPr marL="682625" lvl="1" indent="-225425"/>
            <a:r>
              <a:rPr lang="en-US" altLang="en-US" sz="2800" dirty="0">
                <a:ea typeface="Arial" panose="020B0604020202020204" pitchFamily="34" charset="0"/>
              </a:rPr>
              <a:t>Internet protocol designers playing </a:t>
            </a:r>
            <a:r>
              <a:rPr lang="en-US" altLang="en-US" sz="2800" dirty="0">
                <a:ea typeface="ＭＳ Ｐゴシック" panose="020B0600070205080204" pitchFamily="34" charset="-128"/>
              </a:rPr>
              <a:t>“</a:t>
            </a:r>
            <a:r>
              <a:rPr lang="en-US" altLang="ja-JP" sz="2800" dirty="0">
                <a:ea typeface="ＭＳ Ｐゴシック" panose="020B0600070205080204" pitchFamily="34" charset="-128"/>
              </a:rPr>
              <a:t>catch-up”</a:t>
            </a:r>
          </a:p>
          <a:p>
            <a:pPr marL="682625" lvl="1" indent="-225425"/>
            <a:r>
              <a:rPr lang="en-US" altLang="en-US" sz="2800" dirty="0">
                <a:ea typeface="Arial" panose="020B0604020202020204" pitchFamily="34" charset="0"/>
              </a:rPr>
              <a:t>security considerations in all layers!</a:t>
            </a:r>
          </a:p>
          <a:p>
            <a:pPr marL="287338" indent="-287338"/>
            <a:r>
              <a:rPr lang="en-US" altLang="en-US" sz="3200" dirty="0">
                <a:solidFill>
                  <a:srgbClr val="C00000"/>
                </a:solidFill>
                <a:ea typeface="ＭＳ Ｐゴシック" panose="020B0600070205080204" pitchFamily="34" charset="-128"/>
              </a:rPr>
              <a:t>We now need to think about:</a:t>
            </a:r>
          </a:p>
          <a:p>
            <a:pPr marL="682625" lvl="1" indent="-225425"/>
            <a:r>
              <a:rPr lang="en-US" altLang="en-US" sz="2800" dirty="0">
                <a:ea typeface="Arial" panose="020B0604020202020204" pitchFamily="34" charset="0"/>
              </a:rPr>
              <a:t>how bad guys can attack computer networks</a:t>
            </a:r>
          </a:p>
          <a:p>
            <a:pPr marL="682625" lvl="1" indent="-225425"/>
            <a:r>
              <a:rPr lang="en-US" altLang="en-US" sz="2800" dirty="0">
                <a:ea typeface="Arial" panose="020B0604020202020204" pitchFamily="34" charset="0"/>
              </a:rPr>
              <a:t>how we can defend networks against attacks</a:t>
            </a:r>
          </a:p>
          <a:p>
            <a:pPr marL="682625" lvl="1" indent="-225425"/>
            <a:r>
              <a:rPr lang="en-US" altLang="en-US" sz="2800" dirty="0">
                <a:ea typeface="Arial" panose="020B0604020202020204" pitchFamily="34" charset="0"/>
              </a:rPr>
              <a:t>how to design architectures that are immune to attacks</a:t>
            </a:r>
          </a:p>
        </p:txBody>
      </p:sp>
      <p:sp>
        <p:nvSpPr>
          <p:cNvPr id="4" name="Slide Number Placeholder 5">
            <a:extLst>
              <a:ext uri="{FF2B5EF4-FFF2-40B4-BE49-F238E27FC236}">
                <a16:creationId xmlns:a16="http://schemas.microsoft.com/office/drawing/2014/main" id="{09B4D160-850D-7046-9248-6D0533F70855}"/>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20</a:t>
            </a:fld>
            <a:endParaRPr lang="en-US" dirty="0"/>
          </a:p>
        </p:txBody>
      </p:sp>
      <p:sp>
        <p:nvSpPr>
          <p:cNvPr id="3" name="TextBox 2">
            <a:extLst>
              <a:ext uri="{FF2B5EF4-FFF2-40B4-BE49-F238E27FC236}">
                <a16:creationId xmlns:a16="http://schemas.microsoft.com/office/drawing/2014/main" id="{1AF23AA1-1326-3A26-12F0-1879C6B42242}"/>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6287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Effect transition="in" filter="dissolve">
                                      <p:cBhvr>
                                        <p:cTn id="7" dur="500"/>
                                        <p:tgtEl>
                                          <p:spTgt spid="17">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
                                            <p:txEl>
                                              <p:pRg st="5" end="5"/>
                                            </p:txEl>
                                          </p:spTgt>
                                        </p:tgtEl>
                                        <p:attrNameLst>
                                          <p:attrName>style.visibility</p:attrName>
                                        </p:attrNameLst>
                                      </p:cBhvr>
                                      <p:to>
                                        <p:strVal val="visible"/>
                                      </p:to>
                                    </p:set>
                                    <p:animEffect transition="in" filter="dissolve">
                                      <p:cBhvr>
                                        <p:cTn id="10" dur="500"/>
                                        <p:tgtEl>
                                          <p:spTgt spid="1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animEffect transition="in" filter="dissolve">
                                      <p:cBhvr>
                                        <p:cTn id="15" dur="500"/>
                                        <p:tgtEl>
                                          <p:spTgt spid="17">
                                            <p:txEl>
                                              <p:pRg st="6" end="6"/>
                                            </p:txEl>
                                          </p:spTgt>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17">
                                            <p:txEl>
                                              <p:pRg st="7" end="7"/>
                                            </p:txEl>
                                          </p:spTgt>
                                        </p:tgtEl>
                                        <p:attrNameLst>
                                          <p:attrName>style.visibility</p:attrName>
                                        </p:attrNameLst>
                                      </p:cBhvr>
                                      <p:to>
                                        <p:strVal val="visible"/>
                                      </p:to>
                                    </p:set>
                                    <p:animEffect transition="in" filter="dissolve">
                                      <p:cBhvr>
                                        <p:cTn id="19"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Network security</a:t>
            </a:r>
            <a:endParaRPr lang="en-US" sz="4400" dirty="0"/>
          </a:p>
        </p:txBody>
      </p:sp>
      <p:sp>
        <p:nvSpPr>
          <p:cNvPr id="17" name="Rectangle 5">
            <a:extLst>
              <a:ext uri="{FF2B5EF4-FFF2-40B4-BE49-F238E27FC236}">
                <a16:creationId xmlns:a16="http://schemas.microsoft.com/office/drawing/2014/main" id="{921D3CC3-7FC4-4346-86E8-F841A7674F2D}"/>
              </a:ext>
            </a:extLst>
          </p:cNvPr>
          <p:cNvSpPr txBox="1">
            <a:spLocks noChangeArrowheads="1"/>
          </p:cNvSpPr>
          <p:nvPr/>
        </p:nvSpPr>
        <p:spPr>
          <a:xfrm>
            <a:off x="980180" y="1520385"/>
            <a:ext cx="10342830" cy="492270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Internet not originally designed with (much) security in mind</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original vision: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 group of mutually trusting users attached to a transparent network”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sym typeface="Wingdings" pitchFamily="2" charset="2"/>
              </a:rPr>
              <a:t></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Internet protocol designers playing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catch-up”</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security considerations in all layers!</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We now need to think about:</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how bad guys can attack computer networks</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how we can defend networks against attacks</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how to design architectures that are immune to attacks</a:t>
            </a:r>
          </a:p>
        </p:txBody>
      </p:sp>
      <p:sp>
        <p:nvSpPr>
          <p:cNvPr id="4" name="Slide Number Placeholder 5">
            <a:extLst>
              <a:ext uri="{FF2B5EF4-FFF2-40B4-BE49-F238E27FC236}">
                <a16:creationId xmlns:a16="http://schemas.microsoft.com/office/drawing/2014/main" id="{7AA05694-B336-D046-8E80-E33E16DD0456}"/>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21</a:t>
            </a:fld>
            <a:endParaRPr lang="en-US" dirty="0"/>
          </a:p>
        </p:txBody>
      </p:sp>
      <p:sp>
        <p:nvSpPr>
          <p:cNvPr id="3" name="TextBox 2">
            <a:extLst>
              <a:ext uri="{FF2B5EF4-FFF2-40B4-BE49-F238E27FC236}">
                <a16:creationId xmlns:a16="http://schemas.microsoft.com/office/drawing/2014/main" id="{83E8232C-6BF5-6E21-4ED8-BE3B66A0C582}"/>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2200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Effect transition="in" filter="dissolve">
                                      <p:cBhvr>
                                        <p:cTn id="7" dur="500"/>
                                        <p:tgtEl>
                                          <p:spTgt spid="17">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
                                            <p:txEl>
                                              <p:pRg st="5" end="5"/>
                                            </p:txEl>
                                          </p:spTgt>
                                        </p:tgtEl>
                                        <p:attrNameLst>
                                          <p:attrName>style.visibility</p:attrName>
                                        </p:attrNameLst>
                                      </p:cBhvr>
                                      <p:to>
                                        <p:strVal val="visible"/>
                                      </p:to>
                                    </p:set>
                                    <p:animEffect transition="in" filter="dissolve">
                                      <p:cBhvr>
                                        <p:cTn id="10" dur="500"/>
                                        <p:tgtEl>
                                          <p:spTgt spid="1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animEffect transition="in" filter="dissolve">
                                      <p:cBhvr>
                                        <p:cTn id="15" dur="500"/>
                                        <p:tgtEl>
                                          <p:spTgt spid="17">
                                            <p:txEl>
                                              <p:pRg st="6" end="6"/>
                                            </p:txEl>
                                          </p:spTgt>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17">
                                            <p:txEl>
                                              <p:pRg st="7" end="7"/>
                                            </p:txEl>
                                          </p:spTgt>
                                        </p:tgtEl>
                                        <p:attrNameLst>
                                          <p:attrName>style.visibility</p:attrName>
                                        </p:attrNameLst>
                                      </p:cBhvr>
                                      <p:to>
                                        <p:strVal val="visible"/>
                                      </p:to>
                                    </p:set>
                                    <p:animEffect transition="in" filter="dissolve">
                                      <p:cBhvr>
                                        <p:cTn id="19"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Bad </a:t>
            </a:r>
            <a:r>
              <a:rPr lang="en-US" altLang="en-US" dirty="0">
                <a:ea typeface="ＭＳ Ｐゴシック" panose="020B0600070205080204" pitchFamily="34" charset="-128"/>
              </a:rPr>
              <a:t>g</a:t>
            </a:r>
            <a:r>
              <a:rPr lang="en-US" altLang="en-US" sz="4400" dirty="0">
                <a:ea typeface="ＭＳ Ｐゴシック" panose="020B0600070205080204" pitchFamily="34" charset="-128"/>
              </a:rPr>
              <a:t>uys: packet </a:t>
            </a:r>
            <a:r>
              <a:rPr lang="en-US" altLang="en-US" dirty="0">
                <a:ea typeface="ＭＳ Ｐゴシック" panose="020B0600070205080204" pitchFamily="34" charset="-128"/>
              </a:rPr>
              <a:t>i</a:t>
            </a:r>
            <a:r>
              <a:rPr lang="en-US" altLang="en-US" sz="4400" dirty="0">
                <a:ea typeface="ＭＳ Ｐゴシック" panose="020B0600070205080204" pitchFamily="34" charset="-128"/>
              </a:rPr>
              <a:t>nterception</a:t>
            </a:r>
            <a:endParaRPr lang="en-US" sz="4400" dirty="0"/>
          </a:p>
        </p:txBody>
      </p:sp>
      <p:sp>
        <p:nvSpPr>
          <p:cNvPr id="17" name="Rectangle 5">
            <a:extLst>
              <a:ext uri="{FF2B5EF4-FFF2-40B4-BE49-F238E27FC236}">
                <a16:creationId xmlns:a16="http://schemas.microsoft.com/office/drawing/2014/main" id="{921D3CC3-7FC4-4346-86E8-F841A7674F2D}"/>
              </a:ext>
            </a:extLst>
          </p:cNvPr>
          <p:cNvSpPr txBox="1">
            <a:spLocks noChangeArrowheads="1"/>
          </p:cNvSpPr>
          <p:nvPr/>
        </p:nvSpPr>
        <p:spPr>
          <a:xfrm>
            <a:off x="841312" y="1344535"/>
            <a:ext cx="10342830" cy="208446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packet “</a:t>
            </a:r>
            <a:r>
              <a:rPr kumimoji="0" lang="en-US" altLang="ja-JP"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sniffing”:</a:t>
            </a:r>
            <a:r>
              <a:rPr kumimoji="0" lang="en-US" altLang="ja-JP" sz="28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broadcast media (shared Ethernet, wireless)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promiscuous network interface reads/records all packets (e.g., including passwords!) passing by</a:t>
            </a:r>
          </a:p>
        </p:txBody>
      </p:sp>
      <p:grpSp>
        <p:nvGrpSpPr>
          <p:cNvPr id="5" name="Group 90">
            <a:extLst>
              <a:ext uri="{FF2B5EF4-FFF2-40B4-BE49-F238E27FC236}">
                <a16:creationId xmlns:a16="http://schemas.microsoft.com/office/drawing/2014/main" id="{4B8B6454-D739-8246-8FD0-D07116C10D15}"/>
              </a:ext>
            </a:extLst>
          </p:cNvPr>
          <p:cNvGrpSpPr>
            <a:grpSpLocks/>
          </p:cNvGrpSpPr>
          <p:nvPr/>
        </p:nvGrpSpPr>
        <p:grpSpPr bwMode="auto">
          <a:xfrm flipH="1">
            <a:off x="5864103" y="3398264"/>
            <a:ext cx="735012" cy="681037"/>
            <a:chOff x="-44" y="1473"/>
            <a:chExt cx="981" cy="1105"/>
          </a:xfrm>
        </p:grpSpPr>
        <p:pic>
          <p:nvPicPr>
            <p:cNvPr id="7" name="Picture 91" descr="desktop_computer_stylized_medium">
              <a:extLst>
                <a:ext uri="{FF2B5EF4-FFF2-40B4-BE49-F238E27FC236}">
                  <a16:creationId xmlns:a16="http://schemas.microsoft.com/office/drawing/2014/main" id="{9D5E2D1E-EE9F-104B-B66B-CCD25447B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92">
              <a:extLst>
                <a:ext uri="{FF2B5EF4-FFF2-40B4-BE49-F238E27FC236}">
                  <a16:creationId xmlns:a16="http://schemas.microsoft.com/office/drawing/2014/main" id="{B5AF61F7-8621-F54F-BE21-3743A44AEC3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Freeform 43">
            <a:extLst>
              <a:ext uri="{FF2B5EF4-FFF2-40B4-BE49-F238E27FC236}">
                <a16:creationId xmlns:a16="http://schemas.microsoft.com/office/drawing/2014/main" id="{4DB7420B-BEB3-FA46-87C6-F4E3D7CFB690}"/>
              </a:ext>
            </a:extLst>
          </p:cNvPr>
          <p:cNvSpPr>
            <a:spLocks/>
          </p:cNvSpPr>
          <p:nvPr/>
        </p:nvSpPr>
        <p:spPr bwMode="auto">
          <a:xfrm>
            <a:off x="3359028" y="4133276"/>
            <a:ext cx="4587875" cy="728663"/>
          </a:xfrm>
          <a:custGeom>
            <a:avLst/>
            <a:gdLst>
              <a:gd name="T0" fmla="*/ 2147483647 w 2620"/>
              <a:gd name="T1" fmla="*/ 0 h 459"/>
              <a:gd name="T2" fmla="*/ 0 w 2620"/>
              <a:gd name="T3" fmla="*/ 2147483647 h 459"/>
              <a:gd name="T4" fmla="*/ 2147483647 w 2620"/>
              <a:gd name="T5" fmla="*/ 2147483647 h 459"/>
              <a:gd name="T6" fmla="*/ 2147483647 w 2620"/>
              <a:gd name="T7" fmla="*/ 2147483647 h 459"/>
              <a:gd name="T8" fmla="*/ 0 60000 65536"/>
              <a:gd name="T9" fmla="*/ 0 60000 65536"/>
              <a:gd name="T10" fmla="*/ 0 60000 65536"/>
              <a:gd name="T11" fmla="*/ 0 60000 65536"/>
              <a:gd name="T12" fmla="*/ 0 w 2620"/>
              <a:gd name="T13" fmla="*/ 0 h 459"/>
              <a:gd name="T14" fmla="*/ 2620 w 2620"/>
              <a:gd name="T15" fmla="*/ 459 h 459"/>
            </a:gdLst>
            <a:ahLst/>
            <a:cxnLst>
              <a:cxn ang="T8">
                <a:pos x="T0" y="T1"/>
              </a:cxn>
              <a:cxn ang="T9">
                <a:pos x="T2" y="T3"/>
              </a:cxn>
              <a:cxn ang="T10">
                <a:pos x="T4" y="T5"/>
              </a:cxn>
              <a:cxn ang="T11">
                <a:pos x="T6" y="T7"/>
              </a:cxn>
            </a:cxnLst>
            <a:rect l="T12" t="T13" r="T14" b="T15"/>
            <a:pathLst>
              <a:path w="2620" h="459">
                <a:moveTo>
                  <a:pt x="2" y="0"/>
                </a:moveTo>
                <a:lnTo>
                  <a:pt x="0" y="253"/>
                </a:lnTo>
                <a:lnTo>
                  <a:pt x="2620" y="253"/>
                </a:lnTo>
                <a:lnTo>
                  <a:pt x="2620" y="459"/>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44">
            <a:extLst>
              <a:ext uri="{FF2B5EF4-FFF2-40B4-BE49-F238E27FC236}">
                <a16:creationId xmlns:a16="http://schemas.microsoft.com/office/drawing/2014/main" id="{F85E0A6A-88C0-A24D-8518-8ED500586FDD}"/>
              </a:ext>
            </a:extLst>
          </p:cNvPr>
          <p:cNvSpPr>
            <a:spLocks/>
          </p:cNvSpPr>
          <p:nvPr/>
        </p:nvSpPr>
        <p:spPr bwMode="auto">
          <a:xfrm>
            <a:off x="6191128" y="4003101"/>
            <a:ext cx="4762" cy="522288"/>
          </a:xfrm>
          <a:custGeom>
            <a:avLst/>
            <a:gdLst>
              <a:gd name="T0" fmla="*/ 0 w 3"/>
              <a:gd name="T1" fmla="*/ 2147483647 h 329"/>
              <a:gd name="T2" fmla="*/ 2147483647 w 3"/>
              <a:gd name="T3" fmla="*/ 0 h 329"/>
              <a:gd name="T4" fmla="*/ 0 60000 65536"/>
              <a:gd name="T5" fmla="*/ 0 60000 65536"/>
              <a:gd name="T6" fmla="*/ 0 w 3"/>
              <a:gd name="T7" fmla="*/ 0 h 329"/>
              <a:gd name="T8" fmla="*/ 3 w 3"/>
              <a:gd name="T9" fmla="*/ 329 h 329"/>
            </a:gdLst>
            <a:ahLst/>
            <a:cxnLst>
              <a:cxn ang="T4">
                <a:pos x="T0" y="T1"/>
              </a:cxn>
              <a:cxn ang="T5">
                <a:pos x="T2" y="T3"/>
              </a:cxn>
            </a:cxnLst>
            <a:rect l="T6" t="T7" r="T8" b="T9"/>
            <a:pathLst>
              <a:path w="3" h="329">
                <a:moveTo>
                  <a:pt x="0" y="329"/>
                </a:moveTo>
                <a:lnTo>
                  <a:pt x="3"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Line 45">
            <a:extLst>
              <a:ext uri="{FF2B5EF4-FFF2-40B4-BE49-F238E27FC236}">
                <a16:creationId xmlns:a16="http://schemas.microsoft.com/office/drawing/2014/main" id="{2ADBE0C5-B956-4149-BAB8-22ED6ADCCDCF}"/>
              </a:ext>
            </a:extLst>
          </p:cNvPr>
          <p:cNvSpPr>
            <a:spLocks noChangeShapeType="1"/>
          </p:cNvSpPr>
          <p:nvPr/>
        </p:nvSpPr>
        <p:spPr bwMode="auto">
          <a:xfrm flipV="1">
            <a:off x="4533778" y="4525389"/>
            <a:ext cx="0" cy="374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Line 46">
            <a:extLst>
              <a:ext uri="{FF2B5EF4-FFF2-40B4-BE49-F238E27FC236}">
                <a16:creationId xmlns:a16="http://schemas.microsoft.com/office/drawing/2014/main" id="{90C68912-5E92-7540-BFA2-DF07C51EFD30}"/>
              </a:ext>
            </a:extLst>
          </p:cNvPr>
          <p:cNvSpPr>
            <a:spLocks noChangeShapeType="1"/>
          </p:cNvSpPr>
          <p:nvPr/>
        </p:nvSpPr>
        <p:spPr bwMode="auto">
          <a:xfrm flipV="1">
            <a:off x="4552828" y="5236589"/>
            <a:ext cx="0"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Box 47">
            <a:extLst>
              <a:ext uri="{FF2B5EF4-FFF2-40B4-BE49-F238E27FC236}">
                <a16:creationId xmlns:a16="http://schemas.microsoft.com/office/drawing/2014/main" id="{AEB79674-18BD-3B41-8E45-BBD3D9EBF39F}"/>
              </a:ext>
            </a:extLst>
          </p:cNvPr>
          <p:cNvSpPr txBox="1">
            <a:spLocks noChangeArrowheads="1"/>
          </p:cNvSpPr>
          <p:nvPr/>
        </p:nvSpPr>
        <p:spPr bwMode="auto">
          <a:xfrm>
            <a:off x="2816103" y="3422076"/>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a:t>
            </a:r>
          </a:p>
        </p:txBody>
      </p:sp>
      <p:sp>
        <p:nvSpPr>
          <p:cNvPr id="14" name="Text Box 48">
            <a:extLst>
              <a:ext uri="{FF2B5EF4-FFF2-40B4-BE49-F238E27FC236}">
                <a16:creationId xmlns:a16="http://schemas.microsoft.com/office/drawing/2014/main" id="{9F0C9BB1-EE53-294F-B9A4-6D29AB021CF3}"/>
              </a:ext>
            </a:extLst>
          </p:cNvPr>
          <p:cNvSpPr txBox="1">
            <a:spLocks noChangeArrowheads="1"/>
          </p:cNvSpPr>
          <p:nvPr/>
        </p:nvSpPr>
        <p:spPr bwMode="auto">
          <a:xfrm>
            <a:off x="8285040" y="4885751"/>
            <a:ext cx="38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B</a:t>
            </a:r>
          </a:p>
        </p:txBody>
      </p:sp>
      <p:sp>
        <p:nvSpPr>
          <p:cNvPr id="15" name="Text Box 49">
            <a:extLst>
              <a:ext uri="{FF2B5EF4-FFF2-40B4-BE49-F238E27FC236}">
                <a16:creationId xmlns:a16="http://schemas.microsoft.com/office/drawing/2014/main" id="{84BD4A5A-ABEB-8E46-B54B-76C3BE0FDF12}"/>
              </a:ext>
            </a:extLst>
          </p:cNvPr>
          <p:cNvSpPr txBox="1">
            <a:spLocks noChangeArrowheads="1"/>
          </p:cNvSpPr>
          <p:nvPr/>
        </p:nvSpPr>
        <p:spPr bwMode="auto">
          <a:xfrm>
            <a:off x="6383215" y="3399851"/>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a:t>
            </a:r>
          </a:p>
        </p:txBody>
      </p:sp>
      <p:grpSp>
        <p:nvGrpSpPr>
          <p:cNvPr id="4" name="Group 3">
            <a:extLst>
              <a:ext uri="{FF2B5EF4-FFF2-40B4-BE49-F238E27FC236}">
                <a16:creationId xmlns:a16="http://schemas.microsoft.com/office/drawing/2014/main" id="{A66D72FA-76CB-8443-8D46-D1C4AD6D2B36}"/>
              </a:ext>
            </a:extLst>
          </p:cNvPr>
          <p:cNvGrpSpPr/>
          <p:nvPr/>
        </p:nvGrpSpPr>
        <p:grpSpPr>
          <a:xfrm>
            <a:off x="5156078" y="4004689"/>
            <a:ext cx="2635250" cy="984250"/>
            <a:chOff x="5156078" y="4004689"/>
            <a:chExt cx="2635250" cy="984250"/>
          </a:xfrm>
        </p:grpSpPr>
        <p:grpSp>
          <p:nvGrpSpPr>
            <p:cNvPr id="16" name="Group 50">
              <a:extLst>
                <a:ext uri="{FF2B5EF4-FFF2-40B4-BE49-F238E27FC236}">
                  <a16:creationId xmlns:a16="http://schemas.microsoft.com/office/drawing/2014/main" id="{3A21CC14-2FFD-1443-8AD6-ED95C8906A8D}"/>
                </a:ext>
              </a:extLst>
            </p:cNvPr>
            <p:cNvGrpSpPr>
              <a:grpSpLocks/>
            </p:cNvGrpSpPr>
            <p:nvPr/>
          </p:nvGrpSpPr>
          <p:grpSpPr bwMode="auto">
            <a:xfrm>
              <a:off x="5187828" y="4652389"/>
              <a:ext cx="2295525" cy="336550"/>
              <a:chOff x="2418" y="3342"/>
              <a:chExt cx="1446" cy="212"/>
            </a:xfrm>
          </p:grpSpPr>
          <p:sp>
            <p:nvSpPr>
              <p:cNvPr id="18" name="Rectangle 51">
                <a:extLst>
                  <a:ext uri="{FF2B5EF4-FFF2-40B4-BE49-F238E27FC236}">
                    <a16:creationId xmlns:a16="http://schemas.microsoft.com/office/drawing/2014/main" id="{FFA22DC9-8002-804E-BEF5-0AD6BF292378}"/>
                  </a:ext>
                </a:extLst>
              </p:cNvPr>
              <p:cNvSpPr>
                <a:spLocks noChangeArrowheads="1"/>
              </p:cNvSpPr>
              <p:nvPr/>
            </p:nvSpPr>
            <p:spPr bwMode="auto">
              <a:xfrm>
                <a:off x="2463" y="3366"/>
                <a:ext cx="1356" cy="174"/>
              </a:xfrm>
              <a:prstGeom prst="rect">
                <a:avLst/>
              </a:prstGeom>
              <a:solidFill>
                <a:srgbClr val="FFFF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9" name="Line 52">
                <a:extLst>
                  <a:ext uri="{FF2B5EF4-FFF2-40B4-BE49-F238E27FC236}">
                    <a16:creationId xmlns:a16="http://schemas.microsoft.com/office/drawing/2014/main" id="{C5FFC7EF-F96B-754E-966C-1FA050A778E5}"/>
                  </a:ext>
                </a:extLst>
              </p:cNvPr>
              <p:cNvSpPr>
                <a:spLocks noChangeShapeType="1"/>
              </p:cNvSpPr>
              <p:nvPr/>
            </p:nvSpPr>
            <p:spPr bwMode="auto">
              <a:xfrm>
                <a:off x="2784" y="3372"/>
                <a:ext cx="0"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Line 53">
                <a:extLst>
                  <a:ext uri="{FF2B5EF4-FFF2-40B4-BE49-F238E27FC236}">
                    <a16:creationId xmlns:a16="http://schemas.microsoft.com/office/drawing/2014/main" id="{A20E5390-7423-1C4D-BCD6-93295C9263D9}"/>
                  </a:ext>
                </a:extLst>
              </p:cNvPr>
              <p:cNvSpPr>
                <a:spLocks noChangeShapeType="1"/>
              </p:cNvSpPr>
              <p:nvPr/>
            </p:nvSpPr>
            <p:spPr bwMode="auto">
              <a:xfrm>
                <a:off x="3186" y="3375"/>
                <a:ext cx="0"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Line 54">
                <a:extLst>
                  <a:ext uri="{FF2B5EF4-FFF2-40B4-BE49-F238E27FC236}">
                    <a16:creationId xmlns:a16="http://schemas.microsoft.com/office/drawing/2014/main" id="{34698107-E0D4-2D40-8BD4-A07EF85A1EA6}"/>
                  </a:ext>
                </a:extLst>
              </p:cNvPr>
              <p:cNvSpPr>
                <a:spLocks noChangeShapeType="1"/>
              </p:cNvSpPr>
              <p:nvPr/>
            </p:nvSpPr>
            <p:spPr bwMode="auto">
              <a:xfrm>
                <a:off x="3321" y="3375"/>
                <a:ext cx="0"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 Box 55">
                <a:extLst>
                  <a:ext uri="{FF2B5EF4-FFF2-40B4-BE49-F238E27FC236}">
                    <a16:creationId xmlns:a16="http://schemas.microsoft.com/office/drawing/2014/main" id="{3034D655-D1DA-884B-85A3-B43DDCA03B60}"/>
                  </a:ext>
                </a:extLst>
              </p:cNvPr>
              <p:cNvSpPr txBox="1">
                <a:spLocks noChangeArrowheads="1"/>
              </p:cNvSpPr>
              <p:nvPr/>
            </p:nvSpPr>
            <p:spPr bwMode="auto">
              <a:xfrm>
                <a:off x="2418" y="3342"/>
                <a:ext cx="14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src:B dest:A     payload</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sp>
          <p:nvSpPr>
            <p:cNvPr id="23" name="Freeform 56">
              <a:extLst>
                <a:ext uri="{FF2B5EF4-FFF2-40B4-BE49-F238E27FC236}">
                  <a16:creationId xmlns:a16="http://schemas.microsoft.com/office/drawing/2014/main" id="{BCF74F8F-5676-9347-82B3-E439D97B31C8}"/>
                </a:ext>
              </a:extLst>
            </p:cNvPr>
            <p:cNvSpPr>
              <a:spLocks/>
            </p:cNvSpPr>
            <p:nvPr/>
          </p:nvSpPr>
          <p:spPr bwMode="auto">
            <a:xfrm>
              <a:off x="5156078" y="4607939"/>
              <a:ext cx="2635250" cy="241300"/>
            </a:xfrm>
            <a:custGeom>
              <a:avLst/>
              <a:gdLst>
                <a:gd name="T0" fmla="*/ 2147483647 w 1660"/>
                <a:gd name="T1" fmla="*/ 2147483647 h 152"/>
                <a:gd name="T2" fmla="*/ 2147483647 w 1660"/>
                <a:gd name="T3" fmla="*/ 0 h 152"/>
                <a:gd name="T4" fmla="*/ 0 w 1660"/>
                <a:gd name="T5" fmla="*/ 2147483647 h 152"/>
                <a:gd name="T6" fmla="*/ 0 60000 65536"/>
                <a:gd name="T7" fmla="*/ 0 60000 65536"/>
                <a:gd name="T8" fmla="*/ 0 60000 65536"/>
                <a:gd name="T9" fmla="*/ 0 w 1660"/>
                <a:gd name="T10" fmla="*/ 0 h 152"/>
                <a:gd name="T11" fmla="*/ 1660 w 1660"/>
                <a:gd name="T12" fmla="*/ 152 h 152"/>
              </a:gdLst>
              <a:ahLst/>
              <a:cxnLst>
                <a:cxn ang="T6">
                  <a:pos x="T0" y="T1"/>
                </a:cxn>
                <a:cxn ang="T7">
                  <a:pos x="T2" y="T3"/>
                </a:cxn>
                <a:cxn ang="T8">
                  <a:pos x="T4" y="T5"/>
                </a:cxn>
              </a:cxnLst>
              <a:rect l="T9" t="T10" r="T11" b="T12"/>
              <a:pathLst>
                <a:path w="1660" h="152">
                  <a:moveTo>
                    <a:pt x="1660" y="152"/>
                  </a:moveTo>
                  <a:lnTo>
                    <a:pt x="1660" y="0"/>
                  </a:lnTo>
                  <a:lnTo>
                    <a:pt x="0" y="4"/>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Line 57">
              <a:extLst>
                <a:ext uri="{FF2B5EF4-FFF2-40B4-BE49-F238E27FC236}">
                  <a16:creationId xmlns:a16="http://schemas.microsoft.com/office/drawing/2014/main" id="{218F3DFE-62E8-1C42-A997-A96153618A69}"/>
                </a:ext>
              </a:extLst>
            </p:cNvPr>
            <p:cNvSpPr>
              <a:spLocks noChangeShapeType="1"/>
            </p:cNvSpPr>
            <p:nvPr/>
          </p:nvSpPr>
          <p:spPr bwMode="auto">
            <a:xfrm flipV="1">
              <a:off x="6299078" y="4004689"/>
              <a:ext cx="0" cy="6032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6" name="Picture 60">
            <a:extLst>
              <a:ext uri="{FF2B5EF4-FFF2-40B4-BE49-F238E27FC236}">
                <a16:creationId xmlns:a16="http://schemas.microsoft.com/office/drawing/2014/main" id="{6C78CF69-C5D1-1042-99DC-4222EA4DC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090" y="3466526"/>
            <a:ext cx="4714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grpSp>
        <p:nvGrpSpPr>
          <p:cNvPr id="27" name="Group 54">
            <a:extLst>
              <a:ext uri="{FF2B5EF4-FFF2-40B4-BE49-F238E27FC236}">
                <a16:creationId xmlns:a16="http://schemas.microsoft.com/office/drawing/2014/main" id="{E8873988-DB10-FE45-8043-BCFCC564ED65}"/>
              </a:ext>
            </a:extLst>
          </p:cNvPr>
          <p:cNvGrpSpPr>
            <a:grpSpLocks/>
          </p:cNvGrpSpPr>
          <p:nvPr/>
        </p:nvGrpSpPr>
        <p:grpSpPr bwMode="auto">
          <a:xfrm>
            <a:off x="3184403" y="3460176"/>
            <a:ext cx="365125" cy="712788"/>
            <a:chOff x="4140" y="429"/>
            <a:chExt cx="1425" cy="2396"/>
          </a:xfrm>
        </p:grpSpPr>
        <p:sp>
          <p:nvSpPr>
            <p:cNvPr id="28" name="Freeform 55">
              <a:extLst>
                <a:ext uri="{FF2B5EF4-FFF2-40B4-BE49-F238E27FC236}">
                  <a16:creationId xmlns:a16="http://schemas.microsoft.com/office/drawing/2014/main" id="{7E4CC2E0-3222-BE42-A828-FF50B8CF87E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56">
              <a:extLst>
                <a:ext uri="{FF2B5EF4-FFF2-40B4-BE49-F238E27FC236}">
                  <a16:creationId xmlns:a16="http://schemas.microsoft.com/office/drawing/2014/main" id="{A3A95F5A-927B-8844-AEEA-2C83A43D854F}"/>
                </a:ext>
              </a:extLst>
            </p:cNvPr>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0" name="Freeform 57">
              <a:extLst>
                <a:ext uri="{FF2B5EF4-FFF2-40B4-BE49-F238E27FC236}">
                  <a16:creationId xmlns:a16="http://schemas.microsoft.com/office/drawing/2014/main" id="{0069D4B1-B450-FA40-8C0C-BF8FC124F2B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58">
              <a:extLst>
                <a:ext uri="{FF2B5EF4-FFF2-40B4-BE49-F238E27FC236}">
                  <a16:creationId xmlns:a16="http://schemas.microsoft.com/office/drawing/2014/main" id="{614429B8-C719-8644-AE6D-47F8C907AA5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59">
              <a:extLst>
                <a:ext uri="{FF2B5EF4-FFF2-40B4-BE49-F238E27FC236}">
                  <a16:creationId xmlns:a16="http://schemas.microsoft.com/office/drawing/2014/main" id="{2DD880A9-2F05-6141-8481-7222FC289B80}"/>
                </a:ext>
              </a:extLst>
            </p:cNvPr>
            <p:cNvSpPr>
              <a:spLocks noChangeArrowheads="1"/>
            </p:cNvSpPr>
            <p:nvPr/>
          </p:nvSpPr>
          <p:spPr bwMode="auto">
            <a:xfrm>
              <a:off x="4214" y="690"/>
              <a:ext cx="595"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3" name="Group 60">
              <a:extLst>
                <a:ext uri="{FF2B5EF4-FFF2-40B4-BE49-F238E27FC236}">
                  <a16:creationId xmlns:a16="http://schemas.microsoft.com/office/drawing/2014/main" id="{719DB695-149D-A94C-90AB-A2D368B8EE68}"/>
                </a:ext>
              </a:extLst>
            </p:cNvPr>
            <p:cNvGrpSpPr>
              <a:grpSpLocks/>
            </p:cNvGrpSpPr>
            <p:nvPr/>
          </p:nvGrpSpPr>
          <p:grpSpPr bwMode="auto">
            <a:xfrm>
              <a:off x="4749" y="668"/>
              <a:ext cx="581" cy="145"/>
              <a:chOff x="614" y="2568"/>
              <a:chExt cx="725" cy="139"/>
            </a:xfrm>
          </p:grpSpPr>
          <p:sp>
            <p:nvSpPr>
              <p:cNvPr id="58" name="AutoShape 61">
                <a:extLst>
                  <a:ext uri="{FF2B5EF4-FFF2-40B4-BE49-F238E27FC236}">
                    <a16:creationId xmlns:a16="http://schemas.microsoft.com/office/drawing/2014/main" id="{7A4E2E24-3B0D-AF4F-A52C-2C357CC7EFC4}"/>
                  </a:ext>
                </a:extLst>
              </p:cNvPr>
              <p:cNvSpPr>
                <a:spLocks noChangeArrowheads="1"/>
              </p:cNvSpPr>
              <p:nvPr/>
            </p:nvSpPr>
            <p:spPr bwMode="auto">
              <a:xfrm>
                <a:off x="612" y="2569"/>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9" name="AutoShape 62">
                <a:extLst>
                  <a:ext uri="{FF2B5EF4-FFF2-40B4-BE49-F238E27FC236}">
                    <a16:creationId xmlns:a16="http://schemas.microsoft.com/office/drawing/2014/main" id="{C6BB5F22-0BFB-674E-AB61-C51BC265F868}"/>
                  </a:ext>
                </a:extLst>
              </p:cNvPr>
              <p:cNvSpPr>
                <a:spLocks noChangeArrowheads="1"/>
              </p:cNvSpPr>
              <p:nvPr/>
            </p:nvSpPr>
            <p:spPr bwMode="auto">
              <a:xfrm>
                <a:off x="627" y="2584"/>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4" name="Rectangle 63">
              <a:extLst>
                <a:ext uri="{FF2B5EF4-FFF2-40B4-BE49-F238E27FC236}">
                  <a16:creationId xmlns:a16="http://schemas.microsoft.com/office/drawing/2014/main" id="{9C5A4256-A53F-874E-BFA1-39FC396FF929}"/>
                </a:ext>
              </a:extLst>
            </p:cNvPr>
            <p:cNvSpPr>
              <a:spLocks noChangeArrowheads="1"/>
            </p:cNvSpPr>
            <p:nvPr/>
          </p:nvSpPr>
          <p:spPr bwMode="auto">
            <a:xfrm>
              <a:off x="4227" y="1021"/>
              <a:ext cx="595" cy="43"/>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5" name="Group 64">
              <a:extLst>
                <a:ext uri="{FF2B5EF4-FFF2-40B4-BE49-F238E27FC236}">
                  <a16:creationId xmlns:a16="http://schemas.microsoft.com/office/drawing/2014/main" id="{0E311E6A-3E40-F74F-B8AF-09D1E252AD39}"/>
                </a:ext>
              </a:extLst>
            </p:cNvPr>
            <p:cNvGrpSpPr>
              <a:grpSpLocks/>
            </p:cNvGrpSpPr>
            <p:nvPr/>
          </p:nvGrpSpPr>
          <p:grpSpPr bwMode="auto">
            <a:xfrm>
              <a:off x="4747" y="994"/>
              <a:ext cx="581" cy="134"/>
              <a:chOff x="614" y="2568"/>
              <a:chExt cx="725" cy="139"/>
            </a:xfrm>
          </p:grpSpPr>
          <p:sp>
            <p:nvSpPr>
              <p:cNvPr id="56" name="AutoShape 65">
                <a:extLst>
                  <a:ext uri="{FF2B5EF4-FFF2-40B4-BE49-F238E27FC236}">
                    <a16:creationId xmlns:a16="http://schemas.microsoft.com/office/drawing/2014/main" id="{1D179FF3-E8BF-8947-9AAD-E6B38311CAD5}"/>
                  </a:ext>
                </a:extLst>
              </p:cNvPr>
              <p:cNvSpPr>
                <a:spLocks noChangeArrowheads="1"/>
              </p:cNvSpPr>
              <p:nvPr/>
            </p:nvSpPr>
            <p:spPr bwMode="auto">
              <a:xfrm>
                <a:off x="614" y="2569"/>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7" name="AutoShape 66">
                <a:extLst>
                  <a:ext uri="{FF2B5EF4-FFF2-40B4-BE49-F238E27FC236}">
                    <a16:creationId xmlns:a16="http://schemas.microsoft.com/office/drawing/2014/main" id="{C3E96FCC-760E-C448-981B-346F9384B814}"/>
                  </a:ext>
                </a:extLst>
              </p:cNvPr>
              <p:cNvSpPr>
                <a:spLocks noChangeArrowheads="1"/>
              </p:cNvSpPr>
              <p:nvPr/>
            </p:nvSpPr>
            <p:spPr bwMode="auto">
              <a:xfrm>
                <a:off x="630" y="2585"/>
                <a:ext cx="696"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6" name="Rectangle 67">
              <a:extLst>
                <a:ext uri="{FF2B5EF4-FFF2-40B4-BE49-F238E27FC236}">
                  <a16:creationId xmlns:a16="http://schemas.microsoft.com/office/drawing/2014/main" id="{48149864-6DD7-D34A-BFF0-68E14067A88A}"/>
                </a:ext>
              </a:extLst>
            </p:cNvPr>
            <p:cNvSpPr>
              <a:spLocks noChangeArrowheads="1"/>
            </p:cNvSpPr>
            <p:nvPr/>
          </p:nvSpPr>
          <p:spPr bwMode="auto">
            <a:xfrm>
              <a:off x="4214" y="1358"/>
              <a:ext cx="601"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 name="Rectangle 68">
              <a:extLst>
                <a:ext uri="{FF2B5EF4-FFF2-40B4-BE49-F238E27FC236}">
                  <a16:creationId xmlns:a16="http://schemas.microsoft.com/office/drawing/2014/main" id="{05CA4BF4-1ECD-CA4F-8A7A-7B9330DA5454}"/>
                </a:ext>
              </a:extLst>
            </p:cNvPr>
            <p:cNvSpPr>
              <a:spLocks noChangeArrowheads="1"/>
            </p:cNvSpPr>
            <p:nvPr/>
          </p:nvSpPr>
          <p:spPr bwMode="auto">
            <a:xfrm>
              <a:off x="4227" y="1656"/>
              <a:ext cx="595"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8" name="Group 69">
              <a:extLst>
                <a:ext uri="{FF2B5EF4-FFF2-40B4-BE49-F238E27FC236}">
                  <a16:creationId xmlns:a16="http://schemas.microsoft.com/office/drawing/2014/main" id="{F3E39B02-1298-0743-931E-B785BC775AB9}"/>
                </a:ext>
              </a:extLst>
            </p:cNvPr>
            <p:cNvGrpSpPr>
              <a:grpSpLocks/>
            </p:cNvGrpSpPr>
            <p:nvPr/>
          </p:nvGrpSpPr>
          <p:grpSpPr bwMode="auto">
            <a:xfrm>
              <a:off x="4735" y="1627"/>
              <a:ext cx="582" cy="151"/>
              <a:chOff x="614" y="2568"/>
              <a:chExt cx="725" cy="139"/>
            </a:xfrm>
          </p:grpSpPr>
          <p:sp>
            <p:nvSpPr>
              <p:cNvPr id="54" name="AutoShape 70">
                <a:extLst>
                  <a:ext uri="{FF2B5EF4-FFF2-40B4-BE49-F238E27FC236}">
                    <a16:creationId xmlns:a16="http://schemas.microsoft.com/office/drawing/2014/main" id="{F3EE4642-5A67-5747-9173-A2328DFB0CE3}"/>
                  </a:ext>
                </a:extLst>
              </p:cNvPr>
              <p:cNvSpPr>
                <a:spLocks noChangeArrowheads="1"/>
              </p:cNvSpPr>
              <p:nvPr/>
            </p:nvSpPr>
            <p:spPr bwMode="auto">
              <a:xfrm>
                <a:off x="614" y="2570"/>
                <a:ext cx="725"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5" name="AutoShape 71">
                <a:extLst>
                  <a:ext uri="{FF2B5EF4-FFF2-40B4-BE49-F238E27FC236}">
                    <a16:creationId xmlns:a16="http://schemas.microsoft.com/office/drawing/2014/main" id="{5229E8D7-0E29-214E-AA57-AFE2A59BD2B9}"/>
                  </a:ext>
                </a:extLst>
              </p:cNvPr>
              <p:cNvSpPr>
                <a:spLocks noChangeArrowheads="1"/>
              </p:cNvSpPr>
              <p:nvPr/>
            </p:nvSpPr>
            <p:spPr bwMode="auto">
              <a:xfrm>
                <a:off x="629" y="2585"/>
                <a:ext cx="695"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9" name="Freeform 72">
              <a:extLst>
                <a:ext uri="{FF2B5EF4-FFF2-40B4-BE49-F238E27FC236}">
                  <a16:creationId xmlns:a16="http://schemas.microsoft.com/office/drawing/2014/main" id="{D90341F2-014E-B14A-B581-851392F9332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0" name="Group 73">
              <a:extLst>
                <a:ext uri="{FF2B5EF4-FFF2-40B4-BE49-F238E27FC236}">
                  <a16:creationId xmlns:a16="http://schemas.microsoft.com/office/drawing/2014/main" id="{280B6B26-F269-5C4C-8C19-DBA764C6CDAC}"/>
                </a:ext>
              </a:extLst>
            </p:cNvPr>
            <p:cNvGrpSpPr>
              <a:grpSpLocks/>
            </p:cNvGrpSpPr>
            <p:nvPr/>
          </p:nvGrpSpPr>
          <p:grpSpPr bwMode="auto">
            <a:xfrm>
              <a:off x="4739" y="1327"/>
              <a:ext cx="582" cy="139"/>
              <a:chOff x="614" y="2568"/>
              <a:chExt cx="725" cy="139"/>
            </a:xfrm>
          </p:grpSpPr>
          <p:sp>
            <p:nvSpPr>
              <p:cNvPr id="52" name="AutoShape 74">
                <a:extLst>
                  <a:ext uri="{FF2B5EF4-FFF2-40B4-BE49-F238E27FC236}">
                    <a16:creationId xmlns:a16="http://schemas.microsoft.com/office/drawing/2014/main" id="{6DB26256-77EF-F140-B0E4-C02F57D54B4F}"/>
                  </a:ext>
                </a:extLst>
              </p:cNvPr>
              <p:cNvSpPr>
                <a:spLocks noChangeArrowheads="1"/>
              </p:cNvSpPr>
              <p:nvPr/>
            </p:nvSpPr>
            <p:spPr bwMode="auto">
              <a:xfrm>
                <a:off x="616" y="2566"/>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3" name="AutoShape 75">
                <a:extLst>
                  <a:ext uri="{FF2B5EF4-FFF2-40B4-BE49-F238E27FC236}">
                    <a16:creationId xmlns:a16="http://schemas.microsoft.com/office/drawing/2014/main" id="{EFE076B6-538F-1744-AEFF-42E849FD61D4}"/>
                  </a:ext>
                </a:extLst>
              </p:cNvPr>
              <p:cNvSpPr>
                <a:spLocks noChangeArrowheads="1"/>
              </p:cNvSpPr>
              <p:nvPr/>
            </p:nvSpPr>
            <p:spPr bwMode="auto">
              <a:xfrm>
                <a:off x="632" y="2583"/>
                <a:ext cx="695"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41" name="Rectangle 76">
              <a:extLst>
                <a:ext uri="{FF2B5EF4-FFF2-40B4-BE49-F238E27FC236}">
                  <a16:creationId xmlns:a16="http://schemas.microsoft.com/office/drawing/2014/main" id="{022EA956-CFF7-F444-96E1-83E34982538C}"/>
                </a:ext>
              </a:extLst>
            </p:cNvPr>
            <p:cNvSpPr>
              <a:spLocks noChangeArrowheads="1"/>
            </p:cNvSpPr>
            <p:nvPr/>
          </p:nvSpPr>
          <p:spPr bwMode="auto">
            <a:xfrm>
              <a:off x="5249" y="429"/>
              <a:ext cx="68" cy="22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 name="Freeform 77">
              <a:extLst>
                <a:ext uri="{FF2B5EF4-FFF2-40B4-BE49-F238E27FC236}">
                  <a16:creationId xmlns:a16="http://schemas.microsoft.com/office/drawing/2014/main" id="{8B0DE4B6-8814-1E46-82AC-7B6D087A2D06}"/>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78">
              <a:extLst>
                <a:ext uri="{FF2B5EF4-FFF2-40B4-BE49-F238E27FC236}">
                  <a16:creationId xmlns:a16="http://schemas.microsoft.com/office/drawing/2014/main" id="{A9CF5A83-FC5F-8D4B-B779-B41007025FCF}"/>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Oval 79">
              <a:extLst>
                <a:ext uri="{FF2B5EF4-FFF2-40B4-BE49-F238E27FC236}">
                  <a16:creationId xmlns:a16="http://schemas.microsoft.com/office/drawing/2014/main" id="{FDB262EF-72BC-F740-9B4D-1FFE5D070B56}"/>
                </a:ext>
              </a:extLst>
            </p:cNvPr>
            <p:cNvSpPr>
              <a:spLocks noChangeArrowheads="1"/>
            </p:cNvSpPr>
            <p:nvPr/>
          </p:nvSpPr>
          <p:spPr bwMode="auto">
            <a:xfrm>
              <a:off x="5515" y="2612"/>
              <a:ext cx="50"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5" name="Freeform 80">
              <a:extLst>
                <a:ext uri="{FF2B5EF4-FFF2-40B4-BE49-F238E27FC236}">
                  <a16:creationId xmlns:a16="http://schemas.microsoft.com/office/drawing/2014/main" id="{20A2BDF1-5362-9947-B37C-44E590138C3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AutoShape 81">
              <a:extLst>
                <a:ext uri="{FF2B5EF4-FFF2-40B4-BE49-F238E27FC236}">
                  <a16:creationId xmlns:a16="http://schemas.microsoft.com/office/drawing/2014/main" id="{BAC73710-D3B8-8C49-97AA-648DC14CD98E}"/>
                </a:ext>
              </a:extLst>
            </p:cNvPr>
            <p:cNvSpPr>
              <a:spLocks noChangeArrowheads="1"/>
            </p:cNvSpPr>
            <p:nvPr/>
          </p:nvSpPr>
          <p:spPr bwMode="auto">
            <a:xfrm>
              <a:off x="4140" y="2676"/>
              <a:ext cx="1202" cy="149"/>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 name="AutoShape 82">
              <a:extLst>
                <a:ext uri="{FF2B5EF4-FFF2-40B4-BE49-F238E27FC236}">
                  <a16:creationId xmlns:a16="http://schemas.microsoft.com/office/drawing/2014/main" id="{1AA6B3D5-8E2F-C340-A675-9DC59E4B0F54}"/>
                </a:ext>
              </a:extLst>
            </p:cNvPr>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 name="Oval 83">
              <a:extLst>
                <a:ext uri="{FF2B5EF4-FFF2-40B4-BE49-F238E27FC236}">
                  <a16:creationId xmlns:a16="http://schemas.microsoft.com/office/drawing/2014/main" id="{A39BEF0A-EE8E-7248-A007-97D328CCA256}"/>
                </a:ext>
              </a:extLst>
            </p:cNvPr>
            <p:cNvSpPr>
              <a:spLocks noChangeArrowheads="1"/>
            </p:cNvSpPr>
            <p:nvPr/>
          </p:nvSpPr>
          <p:spPr bwMode="auto">
            <a:xfrm>
              <a:off x="4307" y="2382"/>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9" name="Oval 84">
              <a:extLst>
                <a:ext uri="{FF2B5EF4-FFF2-40B4-BE49-F238E27FC236}">
                  <a16:creationId xmlns:a16="http://schemas.microsoft.com/office/drawing/2014/main" id="{27EEB08E-8DAC-7647-9E5A-B37F47E930AE}"/>
                </a:ext>
              </a:extLst>
            </p:cNvPr>
            <p:cNvSpPr>
              <a:spLocks noChangeArrowheads="1"/>
            </p:cNvSpPr>
            <p:nvPr/>
          </p:nvSpPr>
          <p:spPr bwMode="auto">
            <a:xfrm>
              <a:off x="4487" y="2382"/>
              <a:ext cx="161"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p:txBody>
        </p:sp>
        <p:sp>
          <p:nvSpPr>
            <p:cNvPr id="50" name="Oval 85">
              <a:extLst>
                <a:ext uri="{FF2B5EF4-FFF2-40B4-BE49-F238E27FC236}">
                  <a16:creationId xmlns:a16="http://schemas.microsoft.com/office/drawing/2014/main" id="{7165A7B4-85F9-2640-A0EE-2335D6B55D69}"/>
                </a:ext>
              </a:extLst>
            </p:cNvPr>
            <p:cNvSpPr>
              <a:spLocks noChangeArrowheads="1"/>
            </p:cNvSpPr>
            <p:nvPr/>
          </p:nvSpPr>
          <p:spPr bwMode="auto">
            <a:xfrm>
              <a:off x="4660" y="2382"/>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 name="Rectangle 86">
              <a:extLst>
                <a:ext uri="{FF2B5EF4-FFF2-40B4-BE49-F238E27FC236}">
                  <a16:creationId xmlns:a16="http://schemas.microsoft.com/office/drawing/2014/main" id="{C2E9996D-163B-D745-A6A8-45AB41D5ED6A}"/>
                </a:ext>
              </a:extLst>
            </p:cNvPr>
            <p:cNvSpPr>
              <a:spLocks noChangeArrowheads="1"/>
            </p:cNvSpPr>
            <p:nvPr/>
          </p:nvSpPr>
          <p:spPr bwMode="auto">
            <a:xfrm>
              <a:off x="5063" y="1832"/>
              <a:ext cx="87" cy="763"/>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60" name="Group 87">
            <a:extLst>
              <a:ext uri="{FF2B5EF4-FFF2-40B4-BE49-F238E27FC236}">
                <a16:creationId xmlns:a16="http://schemas.microsoft.com/office/drawing/2014/main" id="{F67D1896-6BBC-AB41-B67F-AB3399BB37B0}"/>
              </a:ext>
            </a:extLst>
          </p:cNvPr>
          <p:cNvGrpSpPr>
            <a:grpSpLocks/>
          </p:cNvGrpSpPr>
          <p:nvPr/>
        </p:nvGrpSpPr>
        <p:grpSpPr bwMode="auto">
          <a:xfrm flipH="1">
            <a:off x="7677028" y="4777801"/>
            <a:ext cx="735012" cy="681038"/>
            <a:chOff x="-44" y="1473"/>
            <a:chExt cx="981" cy="1105"/>
          </a:xfrm>
        </p:grpSpPr>
        <p:pic>
          <p:nvPicPr>
            <p:cNvPr id="61" name="Picture 88" descr="desktop_computer_stylized_medium">
              <a:extLst>
                <a:ext uri="{FF2B5EF4-FFF2-40B4-BE49-F238E27FC236}">
                  <a16:creationId xmlns:a16="http://schemas.microsoft.com/office/drawing/2014/main" id="{12544D91-DE12-C440-AF3A-72D906651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89">
              <a:extLst>
                <a:ext uri="{FF2B5EF4-FFF2-40B4-BE49-F238E27FC236}">
                  <a16:creationId xmlns:a16="http://schemas.microsoft.com/office/drawing/2014/main" id="{D8342731-E1B7-FF4F-B63A-2B9EF713C355}"/>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A8E7B059-0C82-604F-9216-00FE9590AFC8}"/>
              </a:ext>
            </a:extLst>
          </p:cNvPr>
          <p:cNvGrpSpPr/>
          <p:nvPr/>
        </p:nvGrpSpPr>
        <p:grpSpPr>
          <a:xfrm>
            <a:off x="1456133" y="5624388"/>
            <a:ext cx="10506683" cy="1029566"/>
            <a:chOff x="1456133" y="5624388"/>
            <a:chExt cx="10506683" cy="1029566"/>
          </a:xfrm>
        </p:grpSpPr>
        <p:sp>
          <p:nvSpPr>
            <p:cNvPr id="25" name="Rectangle 59">
              <a:extLst>
                <a:ext uri="{FF2B5EF4-FFF2-40B4-BE49-F238E27FC236}">
                  <a16:creationId xmlns:a16="http://schemas.microsoft.com/office/drawing/2014/main" id="{CA066BBC-5B2D-0340-8A5E-0AB09584C5F6}"/>
                </a:ext>
              </a:extLst>
            </p:cNvPr>
            <p:cNvSpPr>
              <a:spLocks noChangeArrowheads="1"/>
            </p:cNvSpPr>
            <p:nvPr/>
          </p:nvSpPr>
          <p:spPr bwMode="auto">
            <a:xfrm>
              <a:off x="1712057" y="5737966"/>
              <a:ext cx="10250759"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57200" marR="0" lvl="1" indent="0" algn="l" defTabSz="914400" rtl="0" eaLnBrk="1" fontAlgn="auto" latinLnBrk="0" hangingPunct="1">
                <a:lnSpc>
                  <a:spcPct val="100000"/>
                </a:lnSpc>
                <a:spcBef>
                  <a:spcPct val="20000"/>
                </a:spcBef>
                <a:spcAft>
                  <a:spcPts val="0"/>
                </a:spcAft>
                <a:buClr>
                  <a:srgbClr val="000090"/>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ＭＳ Ｐゴシック" charset="0"/>
                </a:rPr>
                <a:t>Wireshark software used for our end-of-chapter labs is a (free) packet-sniffer</a:t>
              </a:r>
            </a:p>
            <a:p>
              <a:pPr marL="742950" marR="0" lvl="1" indent="-285750" algn="l" defTabSz="914400" rtl="0" eaLnBrk="1" fontAlgn="auto" latinLnBrk="0" hangingPunct="1">
                <a:lnSpc>
                  <a:spcPct val="100000"/>
                </a:lnSpc>
                <a:spcBef>
                  <a:spcPct val="20000"/>
                </a:spcBef>
                <a:spcAft>
                  <a:spcPts val="0"/>
                </a:spcAft>
                <a:buClr>
                  <a:srgbClr val="ED7D31"/>
                </a:buClr>
                <a:buSzPct val="75000"/>
                <a:buFont typeface="Wingdings" charset="0"/>
                <a:buNone/>
                <a:tabLst/>
                <a:defRPr/>
              </a:pPr>
              <a:endParaRPr kumimoji="0" lang="en-US" sz="1800" b="0" i="0" u="none" strike="noStrike" kern="1200" cap="none" spc="0" normalizeH="0" baseline="0" noProof="0" dirty="0">
                <a:ln>
                  <a:noFill/>
                </a:ln>
                <a:solidFill>
                  <a:prstClr val="black"/>
                </a:solidFill>
                <a:effectLst/>
                <a:uLnTx/>
                <a:uFillTx/>
                <a:latin typeface="Gill Sans MT" charset="0"/>
                <a:ea typeface="ＭＳ Ｐゴシック" charset="0"/>
                <a:cs typeface="ＭＳ Ｐゴシック" charset="0"/>
              </a:endParaRPr>
            </a:p>
          </p:txBody>
        </p:sp>
        <p:pic>
          <p:nvPicPr>
            <p:cNvPr id="8194" name="Picture 2" descr="Image result for wireshark logo">
              <a:extLst>
                <a:ext uri="{FF2B5EF4-FFF2-40B4-BE49-F238E27FC236}">
                  <a16:creationId xmlns:a16="http://schemas.microsoft.com/office/drawing/2014/main" id="{05D86E15-2863-2D4D-B25D-A42C0FE63E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6133" y="5624388"/>
              <a:ext cx="667509" cy="6675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a:extLst>
              <a:ext uri="{FF2B5EF4-FFF2-40B4-BE49-F238E27FC236}">
                <a16:creationId xmlns:a16="http://schemas.microsoft.com/office/drawing/2014/main" id="{B9D1305C-AF63-6240-8FD1-E69B36970A8F}"/>
              </a:ext>
            </a:extLst>
          </p:cNvPr>
          <p:cNvGrpSpPr/>
          <p:nvPr/>
        </p:nvGrpSpPr>
        <p:grpSpPr>
          <a:xfrm>
            <a:off x="4054353" y="4784334"/>
            <a:ext cx="958850" cy="476251"/>
            <a:chOff x="7493876" y="2774731"/>
            <a:chExt cx="1481958" cy="894622"/>
          </a:xfrm>
        </p:grpSpPr>
        <p:sp>
          <p:nvSpPr>
            <p:cNvPr id="83" name="Freeform 82">
              <a:extLst>
                <a:ext uri="{FF2B5EF4-FFF2-40B4-BE49-F238E27FC236}">
                  <a16:creationId xmlns:a16="http://schemas.microsoft.com/office/drawing/2014/main" id="{E653ABFA-F7DB-F14E-95A5-0FDFB684F51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4" name="Oval 83">
              <a:extLst>
                <a:ext uri="{FF2B5EF4-FFF2-40B4-BE49-F238E27FC236}">
                  <a16:creationId xmlns:a16="http://schemas.microsoft.com/office/drawing/2014/main" id="{07CB97C4-3176-704C-832B-2769F9BD8A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5" name="Group 84">
              <a:extLst>
                <a:ext uri="{FF2B5EF4-FFF2-40B4-BE49-F238E27FC236}">
                  <a16:creationId xmlns:a16="http://schemas.microsoft.com/office/drawing/2014/main" id="{1C4E248C-B7EE-0749-BE84-6D97E6830AA8}"/>
                </a:ext>
              </a:extLst>
            </p:cNvPr>
            <p:cNvGrpSpPr/>
            <p:nvPr/>
          </p:nvGrpSpPr>
          <p:grpSpPr>
            <a:xfrm>
              <a:off x="7713663" y="2848339"/>
              <a:ext cx="1042107" cy="425543"/>
              <a:chOff x="7786941" y="2884917"/>
              <a:chExt cx="897649" cy="353919"/>
            </a:xfrm>
          </p:grpSpPr>
          <p:sp>
            <p:nvSpPr>
              <p:cNvPr id="86" name="Freeform 85">
                <a:extLst>
                  <a:ext uri="{FF2B5EF4-FFF2-40B4-BE49-F238E27FC236}">
                    <a16:creationId xmlns:a16="http://schemas.microsoft.com/office/drawing/2014/main" id="{D8ABCFB8-B1A0-CC43-8976-0D9324A60B7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reeform 86">
                <a:extLst>
                  <a:ext uri="{FF2B5EF4-FFF2-40B4-BE49-F238E27FC236}">
                    <a16:creationId xmlns:a16="http://schemas.microsoft.com/office/drawing/2014/main" id="{21E1551D-8D59-7F4D-9AC3-A82F786FCB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reeform 87">
                <a:extLst>
                  <a:ext uri="{FF2B5EF4-FFF2-40B4-BE49-F238E27FC236}">
                    <a16:creationId xmlns:a16="http://schemas.microsoft.com/office/drawing/2014/main" id="{F50F35D5-457F-BD4D-9C04-D7E77ADC1C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reeform 88">
                <a:extLst>
                  <a:ext uri="{FF2B5EF4-FFF2-40B4-BE49-F238E27FC236}">
                    <a16:creationId xmlns:a16="http://schemas.microsoft.com/office/drawing/2014/main" id="{43929AB4-076F-294E-B995-F22B57E519B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71" name="Slide Number Placeholder 5">
            <a:extLst>
              <a:ext uri="{FF2B5EF4-FFF2-40B4-BE49-F238E27FC236}">
                <a16:creationId xmlns:a16="http://schemas.microsoft.com/office/drawing/2014/main" id="{EEA5F1B4-B3C4-1642-BE57-21C93FEB2C51}"/>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22</a:t>
            </a:fld>
            <a:endParaRPr lang="en-US" dirty="0"/>
          </a:p>
        </p:txBody>
      </p:sp>
      <p:sp>
        <p:nvSpPr>
          <p:cNvPr id="6" name="TextBox 5">
            <a:extLst>
              <a:ext uri="{FF2B5EF4-FFF2-40B4-BE49-F238E27FC236}">
                <a16:creationId xmlns:a16="http://schemas.microsoft.com/office/drawing/2014/main" id="{857FDB48-4650-77CA-056D-C19CFDCD8E64}"/>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73619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Bad guys:  fake identity</a:t>
            </a:r>
            <a:endParaRPr lang="en-US" sz="4400" dirty="0"/>
          </a:p>
        </p:txBody>
      </p:sp>
      <p:sp>
        <p:nvSpPr>
          <p:cNvPr id="17" name="Rectangle 5">
            <a:extLst>
              <a:ext uri="{FF2B5EF4-FFF2-40B4-BE49-F238E27FC236}">
                <a16:creationId xmlns:a16="http://schemas.microsoft.com/office/drawing/2014/main" id="{921D3CC3-7FC4-4346-86E8-F841A7674F2D}"/>
              </a:ext>
            </a:extLst>
          </p:cNvPr>
          <p:cNvSpPr txBox="1">
            <a:spLocks noChangeArrowheads="1"/>
          </p:cNvSpPr>
          <p:nvPr/>
        </p:nvSpPr>
        <p:spPr>
          <a:xfrm>
            <a:off x="774909" y="1560282"/>
            <a:ext cx="10342830" cy="208446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6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IP spoofing:</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injection of packet with false source address</a:t>
            </a:r>
          </a:p>
        </p:txBody>
      </p:sp>
      <p:grpSp>
        <p:nvGrpSpPr>
          <p:cNvPr id="5" name="Group 90">
            <a:extLst>
              <a:ext uri="{FF2B5EF4-FFF2-40B4-BE49-F238E27FC236}">
                <a16:creationId xmlns:a16="http://schemas.microsoft.com/office/drawing/2014/main" id="{4B8B6454-D739-8246-8FD0-D07116C10D15}"/>
              </a:ext>
            </a:extLst>
          </p:cNvPr>
          <p:cNvGrpSpPr>
            <a:grpSpLocks/>
          </p:cNvGrpSpPr>
          <p:nvPr/>
        </p:nvGrpSpPr>
        <p:grpSpPr bwMode="auto">
          <a:xfrm flipH="1">
            <a:off x="5850455" y="3016127"/>
            <a:ext cx="735012" cy="681037"/>
            <a:chOff x="-44" y="1473"/>
            <a:chExt cx="981" cy="1105"/>
          </a:xfrm>
        </p:grpSpPr>
        <p:pic>
          <p:nvPicPr>
            <p:cNvPr id="7" name="Picture 91" descr="desktop_computer_stylized_medium">
              <a:extLst>
                <a:ext uri="{FF2B5EF4-FFF2-40B4-BE49-F238E27FC236}">
                  <a16:creationId xmlns:a16="http://schemas.microsoft.com/office/drawing/2014/main" id="{9D5E2D1E-EE9F-104B-B66B-CCD25447B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92">
              <a:extLst>
                <a:ext uri="{FF2B5EF4-FFF2-40B4-BE49-F238E27FC236}">
                  <a16:creationId xmlns:a16="http://schemas.microsoft.com/office/drawing/2014/main" id="{B5AF61F7-8621-F54F-BE21-3743A44AEC3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Freeform 43">
            <a:extLst>
              <a:ext uri="{FF2B5EF4-FFF2-40B4-BE49-F238E27FC236}">
                <a16:creationId xmlns:a16="http://schemas.microsoft.com/office/drawing/2014/main" id="{4DB7420B-BEB3-FA46-87C6-F4E3D7CFB690}"/>
              </a:ext>
            </a:extLst>
          </p:cNvPr>
          <p:cNvSpPr>
            <a:spLocks/>
          </p:cNvSpPr>
          <p:nvPr/>
        </p:nvSpPr>
        <p:spPr bwMode="auto">
          <a:xfrm>
            <a:off x="3345380" y="3751139"/>
            <a:ext cx="4587875" cy="728663"/>
          </a:xfrm>
          <a:custGeom>
            <a:avLst/>
            <a:gdLst>
              <a:gd name="T0" fmla="*/ 2147483647 w 2620"/>
              <a:gd name="T1" fmla="*/ 0 h 459"/>
              <a:gd name="T2" fmla="*/ 0 w 2620"/>
              <a:gd name="T3" fmla="*/ 2147483647 h 459"/>
              <a:gd name="T4" fmla="*/ 2147483647 w 2620"/>
              <a:gd name="T5" fmla="*/ 2147483647 h 459"/>
              <a:gd name="T6" fmla="*/ 2147483647 w 2620"/>
              <a:gd name="T7" fmla="*/ 2147483647 h 459"/>
              <a:gd name="T8" fmla="*/ 0 60000 65536"/>
              <a:gd name="T9" fmla="*/ 0 60000 65536"/>
              <a:gd name="T10" fmla="*/ 0 60000 65536"/>
              <a:gd name="T11" fmla="*/ 0 60000 65536"/>
              <a:gd name="T12" fmla="*/ 0 w 2620"/>
              <a:gd name="T13" fmla="*/ 0 h 459"/>
              <a:gd name="T14" fmla="*/ 2620 w 2620"/>
              <a:gd name="T15" fmla="*/ 459 h 459"/>
            </a:gdLst>
            <a:ahLst/>
            <a:cxnLst>
              <a:cxn ang="T8">
                <a:pos x="T0" y="T1"/>
              </a:cxn>
              <a:cxn ang="T9">
                <a:pos x="T2" y="T3"/>
              </a:cxn>
              <a:cxn ang="T10">
                <a:pos x="T4" y="T5"/>
              </a:cxn>
              <a:cxn ang="T11">
                <a:pos x="T6" y="T7"/>
              </a:cxn>
            </a:cxnLst>
            <a:rect l="T12" t="T13" r="T14" b="T15"/>
            <a:pathLst>
              <a:path w="2620" h="459">
                <a:moveTo>
                  <a:pt x="2" y="0"/>
                </a:moveTo>
                <a:lnTo>
                  <a:pt x="0" y="253"/>
                </a:lnTo>
                <a:lnTo>
                  <a:pt x="2620" y="253"/>
                </a:lnTo>
                <a:lnTo>
                  <a:pt x="2620" y="459"/>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44">
            <a:extLst>
              <a:ext uri="{FF2B5EF4-FFF2-40B4-BE49-F238E27FC236}">
                <a16:creationId xmlns:a16="http://schemas.microsoft.com/office/drawing/2014/main" id="{F85E0A6A-88C0-A24D-8518-8ED500586FDD}"/>
              </a:ext>
            </a:extLst>
          </p:cNvPr>
          <p:cNvSpPr>
            <a:spLocks/>
          </p:cNvSpPr>
          <p:nvPr/>
        </p:nvSpPr>
        <p:spPr bwMode="auto">
          <a:xfrm>
            <a:off x="6177480" y="3620964"/>
            <a:ext cx="4762" cy="522288"/>
          </a:xfrm>
          <a:custGeom>
            <a:avLst/>
            <a:gdLst>
              <a:gd name="T0" fmla="*/ 0 w 3"/>
              <a:gd name="T1" fmla="*/ 2147483647 h 329"/>
              <a:gd name="T2" fmla="*/ 2147483647 w 3"/>
              <a:gd name="T3" fmla="*/ 0 h 329"/>
              <a:gd name="T4" fmla="*/ 0 60000 65536"/>
              <a:gd name="T5" fmla="*/ 0 60000 65536"/>
              <a:gd name="T6" fmla="*/ 0 w 3"/>
              <a:gd name="T7" fmla="*/ 0 h 329"/>
              <a:gd name="T8" fmla="*/ 3 w 3"/>
              <a:gd name="T9" fmla="*/ 329 h 329"/>
            </a:gdLst>
            <a:ahLst/>
            <a:cxnLst>
              <a:cxn ang="T4">
                <a:pos x="T0" y="T1"/>
              </a:cxn>
              <a:cxn ang="T5">
                <a:pos x="T2" y="T3"/>
              </a:cxn>
            </a:cxnLst>
            <a:rect l="T6" t="T7" r="T8" b="T9"/>
            <a:pathLst>
              <a:path w="3" h="329">
                <a:moveTo>
                  <a:pt x="0" y="329"/>
                </a:moveTo>
                <a:lnTo>
                  <a:pt x="3"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Line 45">
            <a:extLst>
              <a:ext uri="{FF2B5EF4-FFF2-40B4-BE49-F238E27FC236}">
                <a16:creationId xmlns:a16="http://schemas.microsoft.com/office/drawing/2014/main" id="{2ADBE0C5-B956-4149-BAB8-22ED6ADCCDCF}"/>
              </a:ext>
            </a:extLst>
          </p:cNvPr>
          <p:cNvSpPr>
            <a:spLocks noChangeShapeType="1"/>
          </p:cNvSpPr>
          <p:nvPr/>
        </p:nvSpPr>
        <p:spPr bwMode="auto">
          <a:xfrm flipV="1">
            <a:off x="4520130" y="4143252"/>
            <a:ext cx="0" cy="374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Line 46">
            <a:extLst>
              <a:ext uri="{FF2B5EF4-FFF2-40B4-BE49-F238E27FC236}">
                <a16:creationId xmlns:a16="http://schemas.microsoft.com/office/drawing/2014/main" id="{90C68912-5E92-7540-BFA2-DF07C51EFD30}"/>
              </a:ext>
            </a:extLst>
          </p:cNvPr>
          <p:cNvSpPr>
            <a:spLocks noChangeShapeType="1"/>
          </p:cNvSpPr>
          <p:nvPr/>
        </p:nvSpPr>
        <p:spPr bwMode="auto">
          <a:xfrm flipV="1">
            <a:off x="4539180" y="4854452"/>
            <a:ext cx="0"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Box 47">
            <a:extLst>
              <a:ext uri="{FF2B5EF4-FFF2-40B4-BE49-F238E27FC236}">
                <a16:creationId xmlns:a16="http://schemas.microsoft.com/office/drawing/2014/main" id="{AEB79674-18BD-3B41-8E45-BBD3D9EBF39F}"/>
              </a:ext>
            </a:extLst>
          </p:cNvPr>
          <p:cNvSpPr txBox="1">
            <a:spLocks noChangeArrowheads="1"/>
          </p:cNvSpPr>
          <p:nvPr/>
        </p:nvSpPr>
        <p:spPr bwMode="auto">
          <a:xfrm>
            <a:off x="2802455" y="3039939"/>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a:t>
            </a:r>
          </a:p>
        </p:txBody>
      </p:sp>
      <p:sp>
        <p:nvSpPr>
          <p:cNvPr id="14" name="Text Box 48">
            <a:extLst>
              <a:ext uri="{FF2B5EF4-FFF2-40B4-BE49-F238E27FC236}">
                <a16:creationId xmlns:a16="http://schemas.microsoft.com/office/drawing/2014/main" id="{9F0C9BB1-EE53-294F-B9A4-6D29AB021CF3}"/>
              </a:ext>
            </a:extLst>
          </p:cNvPr>
          <p:cNvSpPr txBox="1">
            <a:spLocks noChangeArrowheads="1"/>
          </p:cNvSpPr>
          <p:nvPr/>
        </p:nvSpPr>
        <p:spPr bwMode="auto">
          <a:xfrm>
            <a:off x="8271392" y="4503614"/>
            <a:ext cx="38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B</a:t>
            </a:r>
          </a:p>
        </p:txBody>
      </p:sp>
      <p:sp>
        <p:nvSpPr>
          <p:cNvPr id="15" name="Text Box 49">
            <a:extLst>
              <a:ext uri="{FF2B5EF4-FFF2-40B4-BE49-F238E27FC236}">
                <a16:creationId xmlns:a16="http://schemas.microsoft.com/office/drawing/2014/main" id="{84BD4A5A-ABEB-8E46-B54B-76C3BE0FDF12}"/>
              </a:ext>
            </a:extLst>
          </p:cNvPr>
          <p:cNvSpPr txBox="1">
            <a:spLocks noChangeArrowheads="1"/>
          </p:cNvSpPr>
          <p:nvPr/>
        </p:nvSpPr>
        <p:spPr bwMode="auto">
          <a:xfrm>
            <a:off x="6369567" y="3017714"/>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a:t>
            </a:r>
          </a:p>
        </p:txBody>
      </p:sp>
      <p:pic>
        <p:nvPicPr>
          <p:cNvPr id="26" name="Picture 60">
            <a:extLst>
              <a:ext uri="{FF2B5EF4-FFF2-40B4-BE49-F238E27FC236}">
                <a16:creationId xmlns:a16="http://schemas.microsoft.com/office/drawing/2014/main" id="{6C78CF69-C5D1-1042-99DC-4222EA4DC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442" y="3084389"/>
            <a:ext cx="4714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grpSp>
        <p:nvGrpSpPr>
          <p:cNvPr id="27" name="Group 54">
            <a:extLst>
              <a:ext uri="{FF2B5EF4-FFF2-40B4-BE49-F238E27FC236}">
                <a16:creationId xmlns:a16="http://schemas.microsoft.com/office/drawing/2014/main" id="{E8873988-DB10-FE45-8043-BCFCC564ED65}"/>
              </a:ext>
            </a:extLst>
          </p:cNvPr>
          <p:cNvGrpSpPr>
            <a:grpSpLocks/>
          </p:cNvGrpSpPr>
          <p:nvPr/>
        </p:nvGrpSpPr>
        <p:grpSpPr bwMode="auto">
          <a:xfrm>
            <a:off x="3170755" y="3078039"/>
            <a:ext cx="365125" cy="712788"/>
            <a:chOff x="4140" y="429"/>
            <a:chExt cx="1425" cy="2396"/>
          </a:xfrm>
        </p:grpSpPr>
        <p:sp>
          <p:nvSpPr>
            <p:cNvPr id="28" name="Freeform 55">
              <a:extLst>
                <a:ext uri="{FF2B5EF4-FFF2-40B4-BE49-F238E27FC236}">
                  <a16:creationId xmlns:a16="http://schemas.microsoft.com/office/drawing/2014/main" id="{7E4CC2E0-3222-BE42-A828-FF50B8CF87E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56">
              <a:extLst>
                <a:ext uri="{FF2B5EF4-FFF2-40B4-BE49-F238E27FC236}">
                  <a16:creationId xmlns:a16="http://schemas.microsoft.com/office/drawing/2014/main" id="{A3A95F5A-927B-8844-AEEA-2C83A43D854F}"/>
                </a:ext>
              </a:extLst>
            </p:cNvPr>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0" name="Freeform 57">
              <a:extLst>
                <a:ext uri="{FF2B5EF4-FFF2-40B4-BE49-F238E27FC236}">
                  <a16:creationId xmlns:a16="http://schemas.microsoft.com/office/drawing/2014/main" id="{0069D4B1-B450-FA40-8C0C-BF8FC124F2B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58">
              <a:extLst>
                <a:ext uri="{FF2B5EF4-FFF2-40B4-BE49-F238E27FC236}">
                  <a16:creationId xmlns:a16="http://schemas.microsoft.com/office/drawing/2014/main" id="{614429B8-C719-8644-AE6D-47F8C907AA5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59">
              <a:extLst>
                <a:ext uri="{FF2B5EF4-FFF2-40B4-BE49-F238E27FC236}">
                  <a16:creationId xmlns:a16="http://schemas.microsoft.com/office/drawing/2014/main" id="{2DD880A9-2F05-6141-8481-7222FC289B80}"/>
                </a:ext>
              </a:extLst>
            </p:cNvPr>
            <p:cNvSpPr>
              <a:spLocks noChangeArrowheads="1"/>
            </p:cNvSpPr>
            <p:nvPr/>
          </p:nvSpPr>
          <p:spPr bwMode="auto">
            <a:xfrm>
              <a:off x="4214" y="690"/>
              <a:ext cx="595"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3" name="Group 60">
              <a:extLst>
                <a:ext uri="{FF2B5EF4-FFF2-40B4-BE49-F238E27FC236}">
                  <a16:creationId xmlns:a16="http://schemas.microsoft.com/office/drawing/2014/main" id="{719DB695-149D-A94C-90AB-A2D368B8EE68}"/>
                </a:ext>
              </a:extLst>
            </p:cNvPr>
            <p:cNvGrpSpPr>
              <a:grpSpLocks/>
            </p:cNvGrpSpPr>
            <p:nvPr/>
          </p:nvGrpSpPr>
          <p:grpSpPr bwMode="auto">
            <a:xfrm>
              <a:off x="4749" y="668"/>
              <a:ext cx="581" cy="145"/>
              <a:chOff x="614" y="2568"/>
              <a:chExt cx="725" cy="139"/>
            </a:xfrm>
          </p:grpSpPr>
          <p:sp>
            <p:nvSpPr>
              <p:cNvPr id="58" name="AutoShape 61">
                <a:extLst>
                  <a:ext uri="{FF2B5EF4-FFF2-40B4-BE49-F238E27FC236}">
                    <a16:creationId xmlns:a16="http://schemas.microsoft.com/office/drawing/2014/main" id="{7A4E2E24-3B0D-AF4F-A52C-2C357CC7EFC4}"/>
                  </a:ext>
                </a:extLst>
              </p:cNvPr>
              <p:cNvSpPr>
                <a:spLocks noChangeArrowheads="1"/>
              </p:cNvSpPr>
              <p:nvPr/>
            </p:nvSpPr>
            <p:spPr bwMode="auto">
              <a:xfrm>
                <a:off x="612" y="2569"/>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9" name="AutoShape 62">
                <a:extLst>
                  <a:ext uri="{FF2B5EF4-FFF2-40B4-BE49-F238E27FC236}">
                    <a16:creationId xmlns:a16="http://schemas.microsoft.com/office/drawing/2014/main" id="{C6BB5F22-0BFB-674E-AB61-C51BC265F868}"/>
                  </a:ext>
                </a:extLst>
              </p:cNvPr>
              <p:cNvSpPr>
                <a:spLocks noChangeArrowheads="1"/>
              </p:cNvSpPr>
              <p:nvPr/>
            </p:nvSpPr>
            <p:spPr bwMode="auto">
              <a:xfrm>
                <a:off x="627" y="2584"/>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4" name="Rectangle 63">
              <a:extLst>
                <a:ext uri="{FF2B5EF4-FFF2-40B4-BE49-F238E27FC236}">
                  <a16:creationId xmlns:a16="http://schemas.microsoft.com/office/drawing/2014/main" id="{9C5A4256-A53F-874E-BFA1-39FC396FF929}"/>
                </a:ext>
              </a:extLst>
            </p:cNvPr>
            <p:cNvSpPr>
              <a:spLocks noChangeArrowheads="1"/>
            </p:cNvSpPr>
            <p:nvPr/>
          </p:nvSpPr>
          <p:spPr bwMode="auto">
            <a:xfrm>
              <a:off x="4227" y="1021"/>
              <a:ext cx="595" cy="43"/>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5" name="Group 64">
              <a:extLst>
                <a:ext uri="{FF2B5EF4-FFF2-40B4-BE49-F238E27FC236}">
                  <a16:creationId xmlns:a16="http://schemas.microsoft.com/office/drawing/2014/main" id="{0E311E6A-3E40-F74F-B8AF-09D1E252AD39}"/>
                </a:ext>
              </a:extLst>
            </p:cNvPr>
            <p:cNvGrpSpPr>
              <a:grpSpLocks/>
            </p:cNvGrpSpPr>
            <p:nvPr/>
          </p:nvGrpSpPr>
          <p:grpSpPr bwMode="auto">
            <a:xfrm>
              <a:off x="4747" y="994"/>
              <a:ext cx="581" cy="134"/>
              <a:chOff x="614" y="2568"/>
              <a:chExt cx="725" cy="139"/>
            </a:xfrm>
          </p:grpSpPr>
          <p:sp>
            <p:nvSpPr>
              <p:cNvPr id="56" name="AutoShape 65">
                <a:extLst>
                  <a:ext uri="{FF2B5EF4-FFF2-40B4-BE49-F238E27FC236}">
                    <a16:creationId xmlns:a16="http://schemas.microsoft.com/office/drawing/2014/main" id="{1D179FF3-E8BF-8947-9AAD-E6B38311CAD5}"/>
                  </a:ext>
                </a:extLst>
              </p:cNvPr>
              <p:cNvSpPr>
                <a:spLocks noChangeArrowheads="1"/>
              </p:cNvSpPr>
              <p:nvPr/>
            </p:nvSpPr>
            <p:spPr bwMode="auto">
              <a:xfrm>
                <a:off x="614" y="2569"/>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7" name="AutoShape 66">
                <a:extLst>
                  <a:ext uri="{FF2B5EF4-FFF2-40B4-BE49-F238E27FC236}">
                    <a16:creationId xmlns:a16="http://schemas.microsoft.com/office/drawing/2014/main" id="{C3E96FCC-760E-C448-981B-346F9384B814}"/>
                  </a:ext>
                </a:extLst>
              </p:cNvPr>
              <p:cNvSpPr>
                <a:spLocks noChangeArrowheads="1"/>
              </p:cNvSpPr>
              <p:nvPr/>
            </p:nvSpPr>
            <p:spPr bwMode="auto">
              <a:xfrm>
                <a:off x="630" y="2585"/>
                <a:ext cx="696"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6" name="Rectangle 67">
              <a:extLst>
                <a:ext uri="{FF2B5EF4-FFF2-40B4-BE49-F238E27FC236}">
                  <a16:creationId xmlns:a16="http://schemas.microsoft.com/office/drawing/2014/main" id="{48149864-6DD7-D34A-BFF0-68E14067A88A}"/>
                </a:ext>
              </a:extLst>
            </p:cNvPr>
            <p:cNvSpPr>
              <a:spLocks noChangeArrowheads="1"/>
            </p:cNvSpPr>
            <p:nvPr/>
          </p:nvSpPr>
          <p:spPr bwMode="auto">
            <a:xfrm>
              <a:off x="4214" y="1358"/>
              <a:ext cx="601"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 name="Rectangle 68">
              <a:extLst>
                <a:ext uri="{FF2B5EF4-FFF2-40B4-BE49-F238E27FC236}">
                  <a16:creationId xmlns:a16="http://schemas.microsoft.com/office/drawing/2014/main" id="{05CA4BF4-1ECD-CA4F-8A7A-7B9330DA5454}"/>
                </a:ext>
              </a:extLst>
            </p:cNvPr>
            <p:cNvSpPr>
              <a:spLocks noChangeArrowheads="1"/>
            </p:cNvSpPr>
            <p:nvPr/>
          </p:nvSpPr>
          <p:spPr bwMode="auto">
            <a:xfrm>
              <a:off x="4227" y="1656"/>
              <a:ext cx="595"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8" name="Group 69">
              <a:extLst>
                <a:ext uri="{FF2B5EF4-FFF2-40B4-BE49-F238E27FC236}">
                  <a16:creationId xmlns:a16="http://schemas.microsoft.com/office/drawing/2014/main" id="{F3E39B02-1298-0743-931E-B785BC775AB9}"/>
                </a:ext>
              </a:extLst>
            </p:cNvPr>
            <p:cNvGrpSpPr>
              <a:grpSpLocks/>
            </p:cNvGrpSpPr>
            <p:nvPr/>
          </p:nvGrpSpPr>
          <p:grpSpPr bwMode="auto">
            <a:xfrm>
              <a:off x="4735" y="1627"/>
              <a:ext cx="582" cy="151"/>
              <a:chOff x="614" y="2568"/>
              <a:chExt cx="725" cy="139"/>
            </a:xfrm>
          </p:grpSpPr>
          <p:sp>
            <p:nvSpPr>
              <p:cNvPr id="54" name="AutoShape 70">
                <a:extLst>
                  <a:ext uri="{FF2B5EF4-FFF2-40B4-BE49-F238E27FC236}">
                    <a16:creationId xmlns:a16="http://schemas.microsoft.com/office/drawing/2014/main" id="{F3EE4642-5A67-5747-9173-A2328DFB0CE3}"/>
                  </a:ext>
                </a:extLst>
              </p:cNvPr>
              <p:cNvSpPr>
                <a:spLocks noChangeArrowheads="1"/>
              </p:cNvSpPr>
              <p:nvPr/>
            </p:nvSpPr>
            <p:spPr bwMode="auto">
              <a:xfrm>
                <a:off x="614" y="2570"/>
                <a:ext cx="725"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5" name="AutoShape 71">
                <a:extLst>
                  <a:ext uri="{FF2B5EF4-FFF2-40B4-BE49-F238E27FC236}">
                    <a16:creationId xmlns:a16="http://schemas.microsoft.com/office/drawing/2014/main" id="{5229E8D7-0E29-214E-AA57-AFE2A59BD2B9}"/>
                  </a:ext>
                </a:extLst>
              </p:cNvPr>
              <p:cNvSpPr>
                <a:spLocks noChangeArrowheads="1"/>
              </p:cNvSpPr>
              <p:nvPr/>
            </p:nvSpPr>
            <p:spPr bwMode="auto">
              <a:xfrm>
                <a:off x="629" y="2585"/>
                <a:ext cx="695"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9" name="Freeform 72">
              <a:extLst>
                <a:ext uri="{FF2B5EF4-FFF2-40B4-BE49-F238E27FC236}">
                  <a16:creationId xmlns:a16="http://schemas.microsoft.com/office/drawing/2014/main" id="{D90341F2-014E-B14A-B581-851392F9332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0" name="Group 73">
              <a:extLst>
                <a:ext uri="{FF2B5EF4-FFF2-40B4-BE49-F238E27FC236}">
                  <a16:creationId xmlns:a16="http://schemas.microsoft.com/office/drawing/2014/main" id="{280B6B26-F269-5C4C-8C19-DBA764C6CDAC}"/>
                </a:ext>
              </a:extLst>
            </p:cNvPr>
            <p:cNvGrpSpPr>
              <a:grpSpLocks/>
            </p:cNvGrpSpPr>
            <p:nvPr/>
          </p:nvGrpSpPr>
          <p:grpSpPr bwMode="auto">
            <a:xfrm>
              <a:off x="4739" y="1327"/>
              <a:ext cx="582" cy="139"/>
              <a:chOff x="614" y="2568"/>
              <a:chExt cx="725" cy="139"/>
            </a:xfrm>
          </p:grpSpPr>
          <p:sp>
            <p:nvSpPr>
              <p:cNvPr id="52" name="AutoShape 74">
                <a:extLst>
                  <a:ext uri="{FF2B5EF4-FFF2-40B4-BE49-F238E27FC236}">
                    <a16:creationId xmlns:a16="http://schemas.microsoft.com/office/drawing/2014/main" id="{6DB26256-77EF-F140-B0E4-C02F57D54B4F}"/>
                  </a:ext>
                </a:extLst>
              </p:cNvPr>
              <p:cNvSpPr>
                <a:spLocks noChangeArrowheads="1"/>
              </p:cNvSpPr>
              <p:nvPr/>
            </p:nvSpPr>
            <p:spPr bwMode="auto">
              <a:xfrm>
                <a:off x="616" y="2566"/>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3" name="AutoShape 75">
                <a:extLst>
                  <a:ext uri="{FF2B5EF4-FFF2-40B4-BE49-F238E27FC236}">
                    <a16:creationId xmlns:a16="http://schemas.microsoft.com/office/drawing/2014/main" id="{EFE076B6-538F-1744-AEFF-42E849FD61D4}"/>
                  </a:ext>
                </a:extLst>
              </p:cNvPr>
              <p:cNvSpPr>
                <a:spLocks noChangeArrowheads="1"/>
              </p:cNvSpPr>
              <p:nvPr/>
            </p:nvSpPr>
            <p:spPr bwMode="auto">
              <a:xfrm>
                <a:off x="632" y="2583"/>
                <a:ext cx="695"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41" name="Rectangle 76">
              <a:extLst>
                <a:ext uri="{FF2B5EF4-FFF2-40B4-BE49-F238E27FC236}">
                  <a16:creationId xmlns:a16="http://schemas.microsoft.com/office/drawing/2014/main" id="{022EA956-CFF7-F444-96E1-83E34982538C}"/>
                </a:ext>
              </a:extLst>
            </p:cNvPr>
            <p:cNvSpPr>
              <a:spLocks noChangeArrowheads="1"/>
            </p:cNvSpPr>
            <p:nvPr/>
          </p:nvSpPr>
          <p:spPr bwMode="auto">
            <a:xfrm>
              <a:off x="5249" y="429"/>
              <a:ext cx="68" cy="22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 name="Freeform 77">
              <a:extLst>
                <a:ext uri="{FF2B5EF4-FFF2-40B4-BE49-F238E27FC236}">
                  <a16:creationId xmlns:a16="http://schemas.microsoft.com/office/drawing/2014/main" id="{8B0DE4B6-8814-1E46-82AC-7B6D087A2D06}"/>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78">
              <a:extLst>
                <a:ext uri="{FF2B5EF4-FFF2-40B4-BE49-F238E27FC236}">
                  <a16:creationId xmlns:a16="http://schemas.microsoft.com/office/drawing/2014/main" id="{A9CF5A83-FC5F-8D4B-B779-B41007025FCF}"/>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Oval 79">
              <a:extLst>
                <a:ext uri="{FF2B5EF4-FFF2-40B4-BE49-F238E27FC236}">
                  <a16:creationId xmlns:a16="http://schemas.microsoft.com/office/drawing/2014/main" id="{FDB262EF-72BC-F740-9B4D-1FFE5D070B56}"/>
                </a:ext>
              </a:extLst>
            </p:cNvPr>
            <p:cNvSpPr>
              <a:spLocks noChangeArrowheads="1"/>
            </p:cNvSpPr>
            <p:nvPr/>
          </p:nvSpPr>
          <p:spPr bwMode="auto">
            <a:xfrm>
              <a:off x="5515" y="2612"/>
              <a:ext cx="50"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5" name="Freeform 80">
              <a:extLst>
                <a:ext uri="{FF2B5EF4-FFF2-40B4-BE49-F238E27FC236}">
                  <a16:creationId xmlns:a16="http://schemas.microsoft.com/office/drawing/2014/main" id="{20A2BDF1-5362-9947-B37C-44E590138C3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AutoShape 81">
              <a:extLst>
                <a:ext uri="{FF2B5EF4-FFF2-40B4-BE49-F238E27FC236}">
                  <a16:creationId xmlns:a16="http://schemas.microsoft.com/office/drawing/2014/main" id="{BAC73710-D3B8-8C49-97AA-648DC14CD98E}"/>
                </a:ext>
              </a:extLst>
            </p:cNvPr>
            <p:cNvSpPr>
              <a:spLocks noChangeArrowheads="1"/>
            </p:cNvSpPr>
            <p:nvPr/>
          </p:nvSpPr>
          <p:spPr bwMode="auto">
            <a:xfrm>
              <a:off x="4140" y="2676"/>
              <a:ext cx="1202" cy="149"/>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 name="AutoShape 82">
              <a:extLst>
                <a:ext uri="{FF2B5EF4-FFF2-40B4-BE49-F238E27FC236}">
                  <a16:creationId xmlns:a16="http://schemas.microsoft.com/office/drawing/2014/main" id="{1AA6B3D5-8E2F-C340-A675-9DC59E4B0F54}"/>
                </a:ext>
              </a:extLst>
            </p:cNvPr>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 name="Oval 83">
              <a:extLst>
                <a:ext uri="{FF2B5EF4-FFF2-40B4-BE49-F238E27FC236}">
                  <a16:creationId xmlns:a16="http://schemas.microsoft.com/office/drawing/2014/main" id="{A39BEF0A-EE8E-7248-A007-97D328CCA256}"/>
                </a:ext>
              </a:extLst>
            </p:cNvPr>
            <p:cNvSpPr>
              <a:spLocks noChangeArrowheads="1"/>
            </p:cNvSpPr>
            <p:nvPr/>
          </p:nvSpPr>
          <p:spPr bwMode="auto">
            <a:xfrm>
              <a:off x="4307" y="2382"/>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9" name="Oval 84">
              <a:extLst>
                <a:ext uri="{FF2B5EF4-FFF2-40B4-BE49-F238E27FC236}">
                  <a16:creationId xmlns:a16="http://schemas.microsoft.com/office/drawing/2014/main" id="{27EEB08E-8DAC-7647-9E5A-B37F47E930AE}"/>
                </a:ext>
              </a:extLst>
            </p:cNvPr>
            <p:cNvSpPr>
              <a:spLocks noChangeArrowheads="1"/>
            </p:cNvSpPr>
            <p:nvPr/>
          </p:nvSpPr>
          <p:spPr bwMode="auto">
            <a:xfrm>
              <a:off x="4487" y="2382"/>
              <a:ext cx="161"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p:txBody>
        </p:sp>
        <p:sp>
          <p:nvSpPr>
            <p:cNvPr id="50" name="Oval 85">
              <a:extLst>
                <a:ext uri="{FF2B5EF4-FFF2-40B4-BE49-F238E27FC236}">
                  <a16:creationId xmlns:a16="http://schemas.microsoft.com/office/drawing/2014/main" id="{7165A7B4-85F9-2640-A0EE-2335D6B55D69}"/>
                </a:ext>
              </a:extLst>
            </p:cNvPr>
            <p:cNvSpPr>
              <a:spLocks noChangeArrowheads="1"/>
            </p:cNvSpPr>
            <p:nvPr/>
          </p:nvSpPr>
          <p:spPr bwMode="auto">
            <a:xfrm>
              <a:off x="4660" y="2382"/>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 name="Rectangle 86">
              <a:extLst>
                <a:ext uri="{FF2B5EF4-FFF2-40B4-BE49-F238E27FC236}">
                  <a16:creationId xmlns:a16="http://schemas.microsoft.com/office/drawing/2014/main" id="{C2E9996D-163B-D745-A6A8-45AB41D5ED6A}"/>
                </a:ext>
              </a:extLst>
            </p:cNvPr>
            <p:cNvSpPr>
              <a:spLocks noChangeArrowheads="1"/>
            </p:cNvSpPr>
            <p:nvPr/>
          </p:nvSpPr>
          <p:spPr bwMode="auto">
            <a:xfrm>
              <a:off x="5063" y="1832"/>
              <a:ext cx="87" cy="763"/>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60" name="Group 87">
            <a:extLst>
              <a:ext uri="{FF2B5EF4-FFF2-40B4-BE49-F238E27FC236}">
                <a16:creationId xmlns:a16="http://schemas.microsoft.com/office/drawing/2014/main" id="{F67D1896-6BBC-AB41-B67F-AB3399BB37B0}"/>
              </a:ext>
            </a:extLst>
          </p:cNvPr>
          <p:cNvGrpSpPr>
            <a:grpSpLocks/>
          </p:cNvGrpSpPr>
          <p:nvPr/>
        </p:nvGrpSpPr>
        <p:grpSpPr bwMode="auto">
          <a:xfrm flipH="1">
            <a:off x="7663380" y="4395664"/>
            <a:ext cx="735012" cy="681038"/>
            <a:chOff x="-44" y="1473"/>
            <a:chExt cx="981" cy="1105"/>
          </a:xfrm>
        </p:grpSpPr>
        <p:pic>
          <p:nvPicPr>
            <p:cNvPr id="61" name="Picture 88" descr="desktop_computer_stylized_medium">
              <a:extLst>
                <a:ext uri="{FF2B5EF4-FFF2-40B4-BE49-F238E27FC236}">
                  <a16:creationId xmlns:a16="http://schemas.microsoft.com/office/drawing/2014/main" id="{12544D91-DE12-C440-AF3A-72D906651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89">
              <a:extLst>
                <a:ext uri="{FF2B5EF4-FFF2-40B4-BE49-F238E27FC236}">
                  <a16:creationId xmlns:a16="http://schemas.microsoft.com/office/drawing/2014/main" id="{D8342731-E1B7-FF4F-B63A-2B9EF713C355}"/>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2" name="Group 81">
            <a:extLst>
              <a:ext uri="{FF2B5EF4-FFF2-40B4-BE49-F238E27FC236}">
                <a16:creationId xmlns:a16="http://schemas.microsoft.com/office/drawing/2014/main" id="{B9D1305C-AF63-6240-8FD1-E69B36970A8F}"/>
              </a:ext>
            </a:extLst>
          </p:cNvPr>
          <p:cNvGrpSpPr/>
          <p:nvPr/>
        </p:nvGrpSpPr>
        <p:grpSpPr>
          <a:xfrm>
            <a:off x="4040705" y="4402197"/>
            <a:ext cx="958850" cy="476251"/>
            <a:chOff x="7493876" y="2774731"/>
            <a:chExt cx="1481958" cy="894622"/>
          </a:xfrm>
        </p:grpSpPr>
        <p:sp>
          <p:nvSpPr>
            <p:cNvPr id="83" name="Freeform 82">
              <a:extLst>
                <a:ext uri="{FF2B5EF4-FFF2-40B4-BE49-F238E27FC236}">
                  <a16:creationId xmlns:a16="http://schemas.microsoft.com/office/drawing/2014/main" id="{E653ABFA-F7DB-F14E-95A5-0FDFB684F51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4" name="Oval 83">
              <a:extLst>
                <a:ext uri="{FF2B5EF4-FFF2-40B4-BE49-F238E27FC236}">
                  <a16:creationId xmlns:a16="http://schemas.microsoft.com/office/drawing/2014/main" id="{07CB97C4-3176-704C-832B-2769F9BD8A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5" name="Group 84">
              <a:extLst>
                <a:ext uri="{FF2B5EF4-FFF2-40B4-BE49-F238E27FC236}">
                  <a16:creationId xmlns:a16="http://schemas.microsoft.com/office/drawing/2014/main" id="{1C4E248C-B7EE-0749-BE84-6D97E6830AA8}"/>
                </a:ext>
              </a:extLst>
            </p:cNvPr>
            <p:cNvGrpSpPr/>
            <p:nvPr/>
          </p:nvGrpSpPr>
          <p:grpSpPr>
            <a:xfrm>
              <a:off x="7713663" y="2848339"/>
              <a:ext cx="1042107" cy="425543"/>
              <a:chOff x="7786941" y="2884917"/>
              <a:chExt cx="897649" cy="353919"/>
            </a:xfrm>
          </p:grpSpPr>
          <p:sp>
            <p:nvSpPr>
              <p:cNvPr id="86" name="Freeform 85">
                <a:extLst>
                  <a:ext uri="{FF2B5EF4-FFF2-40B4-BE49-F238E27FC236}">
                    <a16:creationId xmlns:a16="http://schemas.microsoft.com/office/drawing/2014/main" id="{D8ABCFB8-B1A0-CC43-8976-0D9324A60B7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reeform 86">
                <a:extLst>
                  <a:ext uri="{FF2B5EF4-FFF2-40B4-BE49-F238E27FC236}">
                    <a16:creationId xmlns:a16="http://schemas.microsoft.com/office/drawing/2014/main" id="{21E1551D-8D59-7F4D-9AC3-A82F786FCB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reeform 87">
                <a:extLst>
                  <a:ext uri="{FF2B5EF4-FFF2-40B4-BE49-F238E27FC236}">
                    <a16:creationId xmlns:a16="http://schemas.microsoft.com/office/drawing/2014/main" id="{F50F35D5-457F-BD4D-9C04-D7E77ADC1C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reeform 88">
                <a:extLst>
                  <a:ext uri="{FF2B5EF4-FFF2-40B4-BE49-F238E27FC236}">
                    <a16:creationId xmlns:a16="http://schemas.microsoft.com/office/drawing/2014/main" id="{43929AB4-076F-294E-B995-F22B57E519B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2CCE516A-DB7A-FB49-88E0-3F932755EEE9}"/>
              </a:ext>
            </a:extLst>
          </p:cNvPr>
          <p:cNvGrpSpPr/>
          <p:nvPr/>
        </p:nvGrpSpPr>
        <p:grpSpPr>
          <a:xfrm>
            <a:off x="3280164" y="3584927"/>
            <a:ext cx="2967038" cy="819150"/>
            <a:chOff x="3293812" y="3967064"/>
            <a:chExt cx="2967038" cy="819150"/>
          </a:xfrm>
        </p:grpSpPr>
        <p:sp>
          <p:nvSpPr>
            <p:cNvPr id="72" name="Freeform 77">
              <a:extLst>
                <a:ext uri="{FF2B5EF4-FFF2-40B4-BE49-F238E27FC236}">
                  <a16:creationId xmlns:a16="http://schemas.microsoft.com/office/drawing/2014/main" id="{31E2CC4C-34A2-A74C-B65A-214EFD2400A7}"/>
                </a:ext>
              </a:extLst>
            </p:cNvPr>
            <p:cNvSpPr>
              <a:spLocks/>
            </p:cNvSpPr>
            <p:nvPr/>
          </p:nvSpPr>
          <p:spPr bwMode="auto">
            <a:xfrm>
              <a:off x="3293812" y="3967064"/>
              <a:ext cx="2967038" cy="704850"/>
            </a:xfrm>
            <a:custGeom>
              <a:avLst/>
              <a:gdLst>
                <a:gd name="T0" fmla="*/ 2147483647 w 1869"/>
                <a:gd name="T1" fmla="*/ 0 h 444"/>
                <a:gd name="T2" fmla="*/ 2147483647 w 1869"/>
                <a:gd name="T3" fmla="*/ 2147483647 h 444"/>
                <a:gd name="T4" fmla="*/ 0 w 1869"/>
                <a:gd name="T5" fmla="*/ 2147483647 h 444"/>
                <a:gd name="T6" fmla="*/ 0 60000 65536"/>
                <a:gd name="T7" fmla="*/ 0 60000 65536"/>
                <a:gd name="T8" fmla="*/ 0 60000 65536"/>
                <a:gd name="T9" fmla="*/ 0 w 1869"/>
                <a:gd name="T10" fmla="*/ 0 h 444"/>
                <a:gd name="T11" fmla="*/ 1869 w 1869"/>
                <a:gd name="T12" fmla="*/ 444 h 444"/>
              </a:gdLst>
              <a:ahLst/>
              <a:cxnLst>
                <a:cxn ang="T6">
                  <a:pos x="T0" y="T1"/>
                </a:cxn>
                <a:cxn ang="T7">
                  <a:pos x="T2" y="T3"/>
                </a:cxn>
                <a:cxn ang="T8">
                  <a:pos x="T4" y="T5"/>
                </a:cxn>
              </a:cxnLst>
              <a:rect l="T9" t="T10" r="T11" b="T12"/>
              <a:pathLst>
                <a:path w="1869" h="444">
                  <a:moveTo>
                    <a:pt x="1869" y="0"/>
                  </a:moveTo>
                  <a:lnTo>
                    <a:pt x="1869" y="444"/>
                  </a:lnTo>
                  <a:lnTo>
                    <a:pt x="0" y="444"/>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3" name="Group 78">
              <a:extLst>
                <a:ext uri="{FF2B5EF4-FFF2-40B4-BE49-F238E27FC236}">
                  <a16:creationId xmlns:a16="http://schemas.microsoft.com/office/drawing/2014/main" id="{9CEF9F64-861C-7C4C-8594-4DC43481EB32}"/>
                </a:ext>
              </a:extLst>
            </p:cNvPr>
            <p:cNvGrpSpPr>
              <a:grpSpLocks/>
            </p:cNvGrpSpPr>
            <p:nvPr/>
          </p:nvGrpSpPr>
          <p:grpSpPr bwMode="auto">
            <a:xfrm>
              <a:off x="3760537" y="4449664"/>
              <a:ext cx="2295525" cy="336550"/>
              <a:chOff x="2418" y="3342"/>
              <a:chExt cx="1446" cy="212"/>
            </a:xfrm>
          </p:grpSpPr>
          <p:sp>
            <p:nvSpPr>
              <p:cNvPr id="74" name="Rectangle 79">
                <a:extLst>
                  <a:ext uri="{FF2B5EF4-FFF2-40B4-BE49-F238E27FC236}">
                    <a16:creationId xmlns:a16="http://schemas.microsoft.com/office/drawing/2014/main" id="{A1E49101-6F18-CB48-8EBB-03B456FEE8A6}"/>
                  </a:ext>
                </a:extLst>
              </p:cNvPr>
              <p:cNvSpPr>
                <a:spLocks noChangeArrowheads="1"/>
              </p:cNvSpPr>
              <p:nvPr/>
            </p:nvSpPr>
            <p:spPr bwMode="auto">
              <a:xfrm>
                <a:off x="2463" y="3366"/>
                <a:ext cx="1356" cy="174"/>
              </a:xfrm>
              <a:prstGeom prst="rect">
                <a:avLst/>
              </a:prstGeom>
              <a:solidFill>
                <a:srgbClr val="FFFF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75" name="Line 80">
                <a:extLst>
                  <a:ext uri="{FF2B5EF4-FFF2-40B4-BE49-F238E27FC236}">
                    <a16:creationId xmlns:a16="http://schemas.microsoft.com/office/drawing/2014/main" id="{61144F55-A889-914E-A5B8-46BB6DF4F3B4}"/>
                  </a:ext>
                </a:extLst>
              </p:cNvPr>
              <p:cNvSpPr>
                <a:spLocks noChangeShapeType="1"/>
              </p:cNvSpPr>
              <p:nvPr/>
            </p:nvSpPr>
            <p:spPr bwMode="auto">
              <a:xfrm>
                <a:off x="2784" y="3372"/>
                <a:ext cx="0"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Line 81">
                <a:extLst>
                  <a:ext uri="{FF2B5EF4-FFF2-40B4-BE49-F238E27FC236}">
                    <a16:creationId xmlns:a16="http://schemas.microsoft.com/office/drawing/2014/main" id="{352FD75E-78ED-5D49-88CB-67A89ED572B2}"/>
                  </a:ext>
                </a:extLst>
              </p:cNvPr>
              <p:cNvSpPr>
                <a:spLocks noChangeShapeType="1"/>
              </p:cNvSpPr>
              <p:nvPr/>
            </p:nvSpPr>
            <p:spPr bwMode="auto">
              <a:xfrm>
                <a:off x="3186" y="3375"/>
                <a:ext cx="0"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Line 82">
                <a:extLst>
                  <a:ext uri="{FF2B5EF4-FFF2-40B4-BE49-F238E27FC236}">
                    <a16:creationId xmlns:a16="http://schemas.microsoft.com/office/drawing/2014/main" id="{F00A1AE7-75BA-9F41-9557-FF2EC164D2A5}"/>
                  </a:ext>
                </a:extLst>
              </p:cNvPr>
              <p:cNvSpPr>
                <a:spLocks noChangeShapeType="1"/>
              </p:cNvSpPr>
              <p:nvPr/>
            </p:nvSpPr>
            <p:spPr bwMode="auto">
              <a:xfrm>
                <a:off x="3321" y="3375"/>
                <a:ext cx="0"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Text Box 83">
                <a:extLst>
                  <a:ext uri="{FF2B5EF4-FFF2-40B4-BE49-F238E27FC236}">
                    <a16:creationId xmlns:a16="http://schemas.microsoft.com/office/drawing/2014/main" id="{581B7D01-7767-D64C-AA40-D460CE7527BE}"/>
                  </a:ext>
                </a:extLst>
              </p:cNvPr>
              <p:cNvSpPr txBox="1">
                <a:spLocks noChangeArrowheads="1"/>
              </p:cNvSpPr>
              <p:nvPr/>
            </p:nvSpPr>
            <p:spPr bwMode="auto">
              <a:xfrm>
                <a:off x="2418" y="3342"/>
                <a:ext cx="14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src:B</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dest:A     payload</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sp>
        <p:nvSpPr>
          <p:cNvPr id="67" name="Slide Number Placeholder 5">
            <a:extLst>
              <a:ext uri="{FF2B5EF4-FFF2-40B4-BE49-F238E27FC236}">
                <a16:creationId xmlns:a16="http://schemas.microsoft.com/office/drawing/2014/main" id="{2255C84A-9C2E-5440-8C7B-2EFA237CD122}"/>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23</a:t>
            </a:fld>
            <a:endParaRPr lang="en-US" dirty="0"/>
          </a:p>
        </p:txBody>
      </p:sp>
      <p:sp>
        <p:nvSpPr>
          <p:cNvPr id="3" name="TextBox 2">
            <a:extLst>
              <a:ext uri="{FF2B5EF4-FFF2-40B4-BE49-F238E27FC236}">
                <a16:creationId xmlns:a16="http://schemas.microsoft.com/office/drawing/2014/main" id="{4962F3CF-AD1C-F146-99A4-19F1CE1992F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79567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Bad guys: denial of service</a:t>
            </a:r>
          </a:p>
        </p:txBody>
      </p:sp>
      <p:grpSp>
        <p:nvGrpSpPr>
          <p:cNvPr id="5" name="Group 131">
            <a:extLst>
              <a:ext uri="{FF2B5EF4-FFF2-40B4-BE49-F238E27FC236}">
                <a16:creationId xmlns:a16="http://schemas.microsoft.com/office/drawing/2014/main" id="{5671BF31-8345-4A47-A6EE-F59651ABF1C1}"/>
              </a:ext>
            </a:extLst>
          </p:cNvPr>
          <p:cNvGrpSpPr>
            <a:grpSpLocks/>
          </p:cNvGrpSpPr>
          <p:nvPr/>
        </p:nvGrpSpPr>
        <p:grpSpPr bwMode="auto">
          <a:xfrm flipH="1">
            <a:off x="7546011" y="3759781"/>
            <a:ext cx="735012" cy="681037"/>
            <a:chOff x="-44" y="1473"/>
            <a:chExt cx="981" cy="1105"/>
          </a:xfrm>
        </p:grpSpPr>
        <p:pic>
          <p:nvPicPr>
            <p:cNvPr id="7" name="Picture 132" descr="desktop_computer_stylized_medium">
              <a:extLst>
                <a:ext uri="{FF2B5EF4-FFF2-40B4-BE49-F238E27FC236}">
                  <a16:creationId xmlns:a16="http://schemas.microsoft.com/office/drawing/2014/main" id="{CF849B20-A34D-E044-9DF7-A03B28E73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3">
              <a:extLst>
                <a:ext uri="{FF2B5EF4-FFF2-40B4-BE49-F238E27FC236}">
                  <a16:creationId xmlns:a16="http://schemas.microsoft.com/office/drawing/2014/main" id="{F87F7675-3615-BE4C-BECA-BC2EB60FEB9B}"/>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 name="Group 186">
            <a:extLst>
              <a:ext uri="{FF2B5EF4-FFF2-40B4-BE49-F238E27FC236}">
                <a16:creationId xmlns:a16="http://schemas.microsoft.com/office/drawing/2014/main" id="{A485E3ED-561D-B445-816D-36AEBD4DCE66}"/>
              </a:ext>
            </a:extLst>
          </p:cNvPr>
          <p:cNvGrpSpPr>
            <a:grpSpLocks/>
          </p:cNvGrpSpPr>
          <p:nvPr/>
        </p:nvGrpSpPr>
        <p:grpSpPr bwMode="auto">
          <a:xfrm>
            <a:off x="8087348" y="4002668"/>
            <a:ext cx="831850" cy="1260475"/>
            <a:chOff x="5069" y="1396"/>
            <a:chExt cx="524" cy="794"/>
          </a:xfrm>
        </p:grpSpPr>
        <p:sp>
          <p:nvSpPr>
            <p:cNvPr id="10" name="Text Box 21">
              <a:extLst>
                <a:ext uri="{FF2B5EF4-FFF2-40B4-BE49-F238E27FC236}">
                  <a16:creationId xmlns:a16="http://schemas.microsoft.com/office/drawing/2014/main" id="{252895BB-2B09-1C42-9FBA-A9EA9F582D4C}"/>
                </a:ext>
              </a:extLst>
            </p:cNvPr>
            <p:cNvSpPr txBox="1">
              <a:spLocks noChangeArrowheads="1"/>
            </p:cNvSpPr>
            <p:nvPr/>
          </p:nvSpPr>
          <p:spPr bwMode="auto">
            <a:xfrm>
              <a:off x="5069" y="1940"/>
              <a:ext cx="5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target</a:t>
              </a:r>
            </a:p>
          </p:txBody>
        </p:sp>
        <p:grpSp>
          <p:nvGrpSpPr>
            <p:cNvPr id="11" name="Group 153">
              <a:extLst>
                <a:ext uri="{FF2B5EF4-FFF2-40B4-BE49-F238E27FC236}">
                  <a16:creationId xmlns:a16="http://schemas.microsoft.com/office/drawing/2014/main" id="{2102AA82-D8E7-4149-9FC5-0E55B9687142}"/>
                </a:ext>
              </a:extLst>
            </p:cNvPr>
            <p:cNvGrpSpPr>
              <a:grpSpLocks/>
            </p:cNvGrpSpPr>
            <p:nvPr/>
          </p:nvGrpSpPr>
          <p:grpSpPr bwMode="auto">
            <a:xfrm>
              <a:off x="5200" y="1396"/>
              <a:ext cx="258" cy="574"/>
              <a:chOff x="4140" y="429"/>
              <a:chExt cx="1425" cy="2396"/>
            </a:xfrm>
          </p:grpSpPr>
          <p:sp>
            <p:nvSpPr>
              <p:cNvPr id="12" name="Freeform 154">
                <a:extLst>
                  <a:ext uri="{FF2B5EF4-FFF2-40B4-BE49-F238E27FC236}">
                    <a16:creationId xmlns:a16="http://schemas.microsoft.com/office/drawing/2014/main" id="{4ABA3590-788E-A640-8340-D6788D8A7CEC}"/>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55">
                <a:extLst>
                  <a:ext uri="{FF2B5EF4-FFF2-40B4-BE49-F238E27FC236}">
                    <a16:creationId xmlns:a16="http://schemas.microsoft.com/office/drawing/2014/main" id="{BA5EDD97-668D-144C-8C2C-9618237304F1}"/>
                  </a:ext>
                </a:extLst>
              </p:cNvPr>
              <p:cNvSpPr>
                <a:spLocks noChangeArrowheads="1"/>
              </p:cNvSpPr>
              <p:nvPr/>
            </p:nvSpPr>
            <p:spPr bwMode="auto">
              <a:xfrm>
                <a:off x="4206" y="429"/>
                <a:ext cx="1049"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 name="Freeform 156">
                <a:extLst>
                  <a:ext uri="{FF2B5EF4-FFF2-40B4-BE49-F238E27FC236}">
                    <a16:creationId xmlns:a16="http://schemas.microsoft.com/office/drawing/2014/main" id="{2D62D25E-0524-B641-AAD0-241CA458D294}"/>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57">
                <a:extLst>
                  <a:ext uri="{FF2B5EF4-FFF2-40B4-BE49-F238E27FC236}">
                    <a16:creationId xmlns:a16="http://schemas.microsoft.com/office/drawing/2014/main" id="{2A48AA36-9069-1545-BFAF-1DE1C7CB822D}"/>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8">
                <a:extLst>
                  <a:ext uri="{FF2B5EF4-FFF2-40B4-BE49-F238E27FC236}">
                    <a16:creationId xmlns:a16="http://schemas.microsoft.com/office/drawing/2014/main" id="{C46736B1-4F91-F541-8A78-57B6CCE47A3A}"/>
                  </a:ext>
                </a:extLst>
              </p:cNvPr>
              <p:cNvSpPr>
                <a:spLocks noChangeArrowheads="1"/>
              </p:cNvSpPr>
              <p:nvPr/>
            </p:nvSpPr>
            <p:spPr bwMode="auto">
              <a:xfrm>
                <a:off x="4212" y="692"/>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18" name="Group 159">
                <a:extLst>
                  <a:ext uri="{FF2B5EF4-FFF2-40B4-BE49-F238E27FC236}">
                    <a16:creationId xmlns:a16="http://schemas.microsoft.com/office/drawing/2014/main" id="{58A0138B-7FFC-CD44-9B9E-6FB82DDE210D}"/>
                  </a:ext>
                </a:extLst>
              </p:cNvPr>
              <p:cNvGrpSpPr>
                <a:grpSpLocks/>
              </p:cNvGrpSpPr>
              <p:nvPr/>
            </p:nvGrpSpPr>
            <p:grpSpPr bwMode="auto">
              <a:xfrm>
                <a:off x="4749" y="668"/>
                <a:ext cx="581" cy="145"/>
                <a:chOff x="614" y="2568"/>
                <a:chExt cx="725" cy="139"/>
              </a:xfrm>
            </p:grpSpPr>
            <p:sp>
              <p:nvSpPr>
                <p:cNvPr id="43" name="AutoShape 160">
                  <a:extLst>
                    <a:ext uri="{FF2B5EF4-FFF2-40B4-BE49-F238E27FC236}">
                      <a16:creationId xmlns:a16="http://schemas.microsoft.com/office/drawing/2014/main" id="{A5FEEE84-EB21-BF47-A4F6-1E0F680B83EC}"/>
                    </a:ext>
                  </a:extLst>
                </p:cNvPr>
                <p:cNvSpPr>
                  <a:spLocks noChangeArrowheads="1"/>
                </p:cNvSpPr>
                <p:nvPr/>
              </p:nvSpPr>
              <p:spPr bwMode="auto">
                <a:xfrm>
                  <a:off x="612" y="2567"/>
                  <a:ext cx="724"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4" name="AutoShape 161">
                  <a:extLst>
                    <a:ext uri="{FF2B5EF4-FFF2-40B4-BE49-F238E27FC236}">
                      <a16:creationId xmlns:a16="http://schemas.microsoft.com/office/drawing/2014/main" id="{C8123062-722F-A642-9F03-DDE66E9B51C3}"/>
                    </a:ext>
                  </a:extLst>
                </p:cNvPr>
                <p:cNvSpPr>
                  <a:spLocks noChangeArrowheads="1"/>
                </p:cNvSpPr>
                <p:nvPr/>
              </p:nvSpPr>
              <p:spPr bwMode="auto">
                <a:xfrm>
                  <a:off x="626" y="2583"/>
                  <a:ext cx="689"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9" name="Rectangle 162">
                <a:extLst>
                  <a:ext uri="{FF2B5EF4-FFF2-40B4-BE49-F238E27FC236}">
                    <a16:creationId xmlns:a16="http://schemas.microsoft.com/office/drawing/2014/main" id="{C9020AB0-B17D-CB4F-A9B5-99244FB363D6}"/>
                  </a:ext>
                </a:extLst>
              </p:cNvPr>
              <p:cNvSpPr>
                <a:spLocks noChangeArrowheads="1"/>
              </p:cNvSpPr>
              <p:nvPr/>
            </p:nvSpPr>
            <p:spPr bwMode="auto">
              <a:xfrm>
                <a:off x="4223" y="1018"/>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20" name="Group 163">
                <a:extLst>
                  <a:ext uri="{FF2B5EF4-FFF2-40B4-BE49-F238E27FC236}">
                    <a16:creationId xmlns:a16="http://schemas.microsoft.com/office/drawing/2014/main" id="{CE1259C3-A2E3-0149-B586-E73AACF0B1E8}"/>
                  </a:ext>
                </a:extLst>
              </p:cNvPr>
              <p:cNvGrpSpPr>
                <a:grpSpLocks/>
              </p:cNvGrpSpPr>
              <p:nvPr/>
            </p:nvGrpSpPr>
            <p:grpSpPr bwMode="auto">
              <a:xfrm>
                <a:off x="4747" y="994"/>
                <a:ext cx="581" cy="134"/>
                <a:chOff x="614" y="2568"/>
                <a:chExt cx="725" cy="139"/>
              </a:xfrm>
            </p:grpSpPr>
            <p:sp>
              <p:nvSpPr>
                <p:cNvPr id="41" name="AutoShape 164">
                  <a:extLst>
                    <a:ext uri="{FF2B5EF4-FFF2-40B4-BE49-F238E27FC236}">
                      <a16:creationId xmlns:a16="http://schemas.microsoft.com/office/drawing/2014/main" id="{D86524F2-6B03-3146-93C7-EA6450B7CC4F}"/>
                    </a:ext>
                  </a:extLst>
                </p:cNvPr>
                <p:cNvSpPr>
                  <a:spLocks noChangeArrowheads="1"/>
                </p:cNvSpPr>
                <p:nvPr/>
              </p:nvSpPr>
              <p:spPr bwMode="auto">
                <a:xfrm>
                  <a:off x="615" y="2566"/>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 name="AutoShape 165">
                  <a:extLst>
                    <a:ext uri="{FF2B5EF4-FFF2-40B4-BE49-F238E27FC236}">
                      <a16:creationId xmlns:a16="http://schemas.microsoft.com/office/drawing/2014/main" id="{6476B1C6-56E6-5B4A-8EB5-AE9CB1666D6B}"/>
                    </a:ext>
                  </a:extLst>
                </p:cNvPr>
                <p:cNvSpPr>
                  <a:spLocks noChangeArrowheads="1"/>
                </p:cNvSpPr>
                <p:nvPr/>
              </p:nvSpPr>
              <p:spPr bwMode="auto">
                <a:xfrm>
                  <a:off x="628" y="2584"/>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21" name="Rectangle 166">
                <a:extLst>
                  <a:ext uri="{FF2B5EF4-FFF2-40B4-BE49-F238E27FC236}">
                    <a16:creationId xmlns:a16="http://schemas.microsoft.com/office/drawing/2014/main" id="{19AC0D5F-2746-3944-A6FE-00A27A7A895B}"/>
                  </a:ext>
                </a:extLst>
              </p:cNvPr>
              <p:cNvSpPr>
                <a:spLocks noChangeArrowheads="1"/>
              </p:cNvSpPr>
              <p:nvPr/>
            </p:nvSpPr>
            <p:spPr bwMode="auto">
              <a:xfrm>
                <a:off x="4217" y="1360"/>
                <a:ext cx="597" cy="46"/>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2" name="Rectangle 167">
                <a:extLst>
                  <a:ext uri="{FF2B5EF4-FFF2-40B4-BE49-F238E27FC236}">
                    <a16:creationId xmlns:a16="http://schemas.microsoft.com/office/drawing/2014/main" id="{51C0D0C0-5DDE-2749-8E54-4F5D8BBCC7D6}"/>
                  </a:ext>
                </a:extLst>
              </p:cNvPr>
              <p:cNvSpPr>
                <a:spLocks noChangeArrowheads="1"/>
              </p:cNvSpPr>
              <p:nvPr/>
            </p:nvSpPr>
            <p:spPr bwMode="auto">
              <a:xfrm>
                <a:off x="4228" y="1656"/>
                <a:ext cx="597" cy="46"/>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23" name="Group 168">
                <a:extLst>
                  <a:ext uri="{FF2B5EF4-FFF2-40B4-BE49-F238E27FC236}">
                    <a16:creationId xmlns:a16="http://schemas.microsoft.com/office/drawing/2014/main" id="{2835C54C-E01E-FF41-8541-1761149C6D60}"/>
                  </a:ext>
                </a:extLst>
              </p:cNvPr>
              <p:cNvGrpSpPr>
                <a:grpSpLocks/>
              </p:cNvGrpSpPr>
              <p:nvPr/>
            </p:nvGrpSpPr>
            <p:grpSpPr bwMode="auto">
              <a:xfrm>
                <a:off x="4735" y="1627"/>
                <a:ext cx="582" cy="151"/>
                <a:chOff x="614" y="2568"/>
                <a:chExt cx="725" cy="139"/>
              </a:xfrm>
            </p:grpSpPr>
            <p:sp>
              <p:nvSpPr>
                <p:cNvPr id="39" name="AutoShape 169">
                  <a:extLst>
                    <a:ext uri="{FF2B5EF4-FFF2-40B4-BE49-F238E27FC236}">
                      <a16:creationId xmlns:a16="http://schemas.microsoft.com/office/drawing/2014/main" id="{C174DDB7-5793-FE4E-9850-1A7EE0976BB0}"/>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 name="AutoShape 170">
                  <a:extLst>
                    <a:ext uri="{FF2B5EF4-FFF2-40B4-BE49-F238E27FC236}">
                      <a16:creationId xmlns:a16="http://schemas.microsoft.com/office/drawing/2014/main" id="{CD6C8529-D6B3-AB49-AAC4-D6272A0472AC}"/>
                    </a:ext>
                  </a:extLst>
                </p:cNvPr>
                <p:cNvSpPr>
                  <a:spLocks noChangeArrowheads="1"/>
                </p:cNvSpPr>
                <p:nvPr/>
              </p:nvSpPr>
              <p:spPr bwMode="auto">
                <a:xfrm>
                  <a:off x="630" y="2583"/>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24" name="Freeform 171">
                <a:extLst>
                  <a:ext uri="{FF2B5EF4-FFF2-40B4-BE49-F238E27FC236}">
                    <a16:creationId xmlns:a16="http://schemas.microsoft.com/office/drawing/2014/main" id="{2368CE90-8A8A-B34E-A754-54A2CDC4DF9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5" name="Group 172">
                <a:extLst>
                  <a:ext uri="{FF2B5EF4-FFF2-40B4-BE49-F238E27FC236}">
                    <a16:creationId xmlns:a16="http://schemas.microsoft.com/office/drawing/2014/main" id="{6BEBC90B-C3CE-7D4B-BA74-8D2E9FB5860C}"/>
                  </a:ext>
                </a:extLst>
              </p:cNvPr>
              <p:cNvGrpSpPr>
                <a:grpSpLocks/>
              </p:cNvGrpSpPr>
              <p:nvPr/>
            </p:nvGrpSpPr>
            <p:grpSpPr bwMode="auto">
              <a:xfrm>
                <a:off x="4739" y="1327"/>
                <a:ext cx="582" cy="139"/>
                <a:chOff x="614" y="2568"/>
                <a:chExt cx="725" cy="139"/>
              </a:xfrm>
            </p:grpSpPr>
            <p:sp>
              <p:nvSpPr>
                <p:cNvPr id="37" name="AutoShape 173">
                  <a:extLst>
                    <a:ext uri="{FF2B5EF4-FFF2-40B4-BE49-F238E27FC236}">
                      <a16:creationId xmlns:a16="http://schemas.microsoft.com/office/drawing/2014/main" id="{AC94CA82-E128-0744-B46F-E756D9305C29}"/>
                    </a:ext>
                  </a:extLst>
                </p:cNvPr>
                <p:cNvSpPr>
                  <a:spLocks noChangeArrowheads="1"/>
                </p:cNvSpPr>
                <p:nvPr/>
              </p:nvSpPr>
              <p:spPr bwMode="auto">
                <a:xfrm>
                  <a:off x="611" y="2567"/>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 name="AutoShape 174">
                  <a:extLst>
                    <a:ext uri="{FF2B5EF4-FFF2-40B4-BE49-F238E27FC236}">
                      <a16:creationId xmlns:a16="http://schemas.microsoft.com/office/drawing/2014/main" id="{708F3622-CE87-8044-8A8E-FF1DDA451E05}"/>
                    </a:ext>
                  </a:extLst>
                </p:cNvPr>
                <p:cNvSpPr>
                  <a:spLocks noChangeArrowheads="1"/>
                </p:cNvSpPr>
                <p:nvPr/>
              </p:nvSpPr>
              <p:spPr bwMode="auto">
                <a:xfrm>
                  <a:off x="625" y="2584"/>
                  <a:ext cx="695"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26" name="Rectangle 175">
                <a:extLst>
                  <a:ext uri="{FF2B5EF4-FFF2-40B4-BE49-F238E27FC236}">
                    <a16:creationId xmlns:a16="http://schemas.microsoft.com/office/drawing/2014/main" id="{3FE17BF0-39BE-F44D-9554-2D4B846E41F0}"/>
                  </a:ext>
                </a:extLst>
              </p:cNvPr>
              <p:cNvSpPr>
                <a:spLocks noChangeArrowheads="1"/>
              </p:cNvSpPr>
              <p:nvPr/>
            </p:nvSpPr>
            <p:spPr bwMode="auto">
              <a:xfrm>
                <a:off x="5250" y="429"/>
                <a:ext cx="66"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7" name="Freeform 176">
                <a:extLst>
                  <a:ext uri="{FF2B5EF4-FFF2-40B4-BE49-F238E27FC236}">
                    <a16:creationId xmlns:a16="http://schemas.microsoft.com/office/drawing/2014/main" id="{633D9845-5E25-474E-8BF7-FC1F0BD4CD5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177">
                <a:extLst>
                  <a:ext uri="{FF2B5EF4-FFF2-40B4-BE49-F238E27FC236}">
                    <a16:creationId xmlns:a16="http://schemas.microsoft.com/office/drawing/2014/main" id="{78C34C93-2320-564F-ADFD-350C3AD55F72}"/>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Oval 178">
                <a:extLst>
                  <a:ext uri="{FF2B5EF4-FFF2-40B4-BE49-F238E27FC236}">
                    <a16:creationId xmlns:a16="http://schemas.microsoft.com/office/drawing/2014/main" id="{5424D659-B05B-BA43-836D-2FA5040B70B4}"/>
                  </a:ext>
                </a:extLst>
              </p:cNvPr>
              <p:cNvSpPr>
                <a:spLocks noChangeArrowheads="1"/>
              </p:cNvSpPr>
              <p:nvPr/>
            </p:nvSpPr>
            <p:spPr bwMode="auto">
              <a:xfrm>
                <a:off x="5515" y="2612"/>
                <a:ext cx="50"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0" name="Freeform 179">
                <a:extLst>
                  <a:ext uri="{FF2B5EF4-FFF2-40B4-BE49-F238E27FC236}">
                    <a16:creationId xmlns:a16="http://schemas.microsoft.com/office/drawing/2014/main" id="{901B4BB8-C637-AE40-85D1-E590B5A63D3E}"/>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utoShape 180">
                <a:extLst>
                  <a:ext uri="{FF2B5EF4-FFF2-40B4-BE49-F238E27FC236}">
                    <a16:creationId xmlns:a16="http://schemas.microsoft.com/office/drawing/2014/main" id="{751300FB-CBCE-FB4E-84C9-1F4169450080}"/>
                  </a:ext>
                </a:extLst>
              </p:cNvPr>
              <p:cNvSpPr>
                <a:spLocks noChangeArrowheads="1"/>
              </p:cNvSpPr>
              <p:nvPr/>
            </p:nvSpPr>
            <p:spPr bwMode="auto">
              <a:xfrm>
                <a:off x="4140" y="2679"/>
                <a:ext cx="1199" cy="146"/>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 name="AutoShape 181">
                <a:extLst>
                  <a:ext uri="{FF2B5EF4-FFF2-40B4-BE49-F238E27FC236}">
                    <a16:creationId xmlns:a16="http://schemas.microsoft.com/office/drawing/2014/main" id="{14F80730-26F5-7849-BE0D-295114CEF5B6}"/>
                  </a:ext>
                </a:extLst>
              </p:cNvPr>
              <p:cNvSpPr>
                <a:spLocks noChangeArrowheads="1"/>
              </p:cNvSpPr>
              <p:nvPr/>
            </p:nvSpPr>
            <p:spPr bwMode="auto">
              <a:xfrm>
                <a:off x="4206" y="2712"/>
                <a:ext cx="1072"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 name="Oval 182">
                <a:extLst>
                  <a:ext uri="{FF2B5EF4-FFF2-40B4-BE49-F238E27FC236}">
                    <a16:creationId xmlns:a16="http://schemas.microsoft.com/office/drawing/2014/main" id="{754B8C0E-A673-B848-BF9B-96DC9D86102F}"/>
                  </a:ext>
                </a:extLst>
              </p:cNvPr>
              <p:cNvSpPr>
                <a:spLocks noChangeArrowheads="1"/>
              </p:cNvSpPr>
              <p:nvPr/>
            </p:nvSpPr>
            <p:spPr bwMode="auto">
              <a:xfrm>
                <a:off x="4306" y="2383"/>
                <a:ext cx="160"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4" name="Oval 183">
                <a:extLst>
                  <a:ext uri="{FF2B5EF4-FFF2-40B4-BE49-F238E27FC236}">
                    <a16:creationId xmlns:a16="http://schemas.microsoft.com/office/drawing/2014/main" id="{0850A2C2-5BDF-8644-B742-A1CE7E134263}"/>
                  </a:ext>
                </a:extLst>
              </p:cNvPr>
              <p:cNvSpPr>
                <a:spLocks noChangeArrowheads="1"/>
              </p:cNvSpPr>
              <p:nvPr/>
            </p:nvSpPr>
            <p:spPr bwMode="auto">
              <a:xfrm>
                <a:off x="4488" y="2383"/>
                <a:ext cx="160" cy="1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p:txBody>
          </p:sp>
          <p:sp>
            <p:nvSpPr>
              <p:cNvPr id="35" name="Oval 184">
                <a:extLst>
                  <a:ext uri="{FF2B5EF4-FFF2-40B4-BE49-F238E27FC236}">
                    <a16:creationId xmlns:a16="http://schemas.microsoft.com/office/drawing/2014/main" id="{542B7A1C-5166-F14C-99EB-9D369CD71BC7}"/>
                  </a:ext>
                </a:extLst>
              </p:cNvPr>
              <p:cNvSpPr>
                <a:spLocks noChangeArrowheads="1"/>
              </p:cNvSpPr>
              <p:nvPr/>
            </p:nvSpPr>
            <p:spPr bwMode="auto">
              <a:xfrm>
                <a:off x="4665" y="2383"/>
                <a:ext cx="155"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6" name="Rectangle 185">
                <a:extLst>
                  <a:ext uri="{FF2B5EF4-FFF2-40B4-BE49-F238E27FC236}">
                    <a16:creationId xmlns:a16="http://schemas.microsoft.com/office/drawing/2014/main" id="{96E57170-1D21-3041-80C5-BCD5BCFE036B}"/>
                  </a:ext>
                </a:extLst>
              </p:cNvPr>
              <p:cNvSpPr>
                <a:spLocks noChangeArrowheads="1"/>
              </p:cNvSpPr>
              <p:nvPr/>
            </p:nvSpPr>
            <p:spPr bwMode="auto">
              <a:xfrm>
                <a:off x="5062" y="1836"/>
                <a:ext cx="83"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sp>
        <p:nvSpPr>
          <p:cNvPr id="45" name="Rectangle 3">
            <a:extLst>
              <a:ext uri="{FF2B5EF4-FFF2-40B4-BE49-F238E27FC236}">
                <a16:creationId xmlns:a16="http://schemas.microsoft.com/office/drawing/2014/main" id="{B003BE48-58DC-5A4B-9250-A838A7C7044A}"/>
              </a:ext>
            </a:extLst>
          </p:cNvPr>
          <p:cNvSpPr txBox="1">
            <a:spLocks noChangeArrowheads="1"/>
          </p:cNvSpPr>
          <p:nvPr/>
        </p:nvSpPr>
        <p:spPr>
          <a:xfrm>
            <a:off x="727345" y="1393213"/>
            <a:ext cx="9863871" cy="15244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Denial of Service (DoS):</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attackers make resources (server, bandwidth) unavailable to legitimate traffic by overwhelming resource with bogus traffic</a:t>
            </a:r>
          </a:p>
        </p:txBody>
      </p:sp>
      <p:sp>
        <p:nvSpPr>
          <p:cNvPr id="46" name="Rectangle 4">
            <a:extLst>
              <a:ext uri="{FF2B5EF4-FFF2-40B4-BE49-F238E27FC236}">
                <a16:creationId xmlns:a16="http://schemas.microsoft.com/office/drawing/2014/main" id="{CEF91AB4-C999-A54F-97F0-0D764C08F9FC}"/>
              </a:ext>
            </a:extLst>
          </p:cNvPr>
          <p:cNvSpPr>
            <a:spLocks noChangeArrowheads="1"/>
          </p:cNvSpPr>
          <p:nvPr/>
        </p:nvSpPr>
        <p:spPr bwMode="auto">
          <a:xfrm>
            <a:off x="1761658" y="3116853"/>
            <a:ext cx="411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marR="0" lvl="0" indent="-457200" algn="l" defTabSz="914400" rtl="0" eaLnBrk="1" fontAlgn="auto" latinLnBrk="0" hangingPunct="1">
              <a:lnSpc>
                <a:spcPct val="100000"/>
              </a:lnSpc>
              <a:spcBef>
                <a:spcPct val="20000"/>
              </a:spcBef>
              <a:spcAft>
                <a:spcPts val="0"/>
              </a:spcAft>
              <a:buClr>
                <a:srgbClr val="ED7D31"/>
              </a:buClr>
              <a:buSzPct val="85000"/>
              <a:buFont typeface="ZapfDingbats" charset="2"/>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1.</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select target</a:t>
            </a:r>
          </a:p>
        </p:txBody>
      </p:sp>
      <p:sp>
        <p:nvSpPr>
          <p:cNvPr id="47" name="Rectangle 5">
            <a:extLst>
              <a:ext uri="{FF2B5EF4-FFF2-40B4-BE49-F238E27FC236}">
                <a16:creationId xmlns:a16="http://schemas.microsoft.com/office/drawing/2014/main" id="{075D78BA-F2C2-D04E-8588-A73192FF0C2E}"/>
              </a:ext>
            </a:extLst>
          </p:cNvPr>
          <p:cNvSpPr>
            <a:spLocks noChangeArrowheads="1"/>
          </p:cNvSpPr>
          <p:nvPr/>
        </p:nvSpPr>
        <p:spPr bwMode="auto">
          <a:xfrm>
            <a:off x="1788645" y="3635965"/>
            <a:ext cx="3795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marR="0" lvl="0" indent="-457200" algn="l" defTabSz="914400" rtl="0" eaLnBrk="1" fontAlgn="auto" latinLnBrk="0" hangingPunct="1">
              <a:lnSpc>
                <a:spcPct val="100000"/>
              </a:lnSpc>
              <a:spcBef>
                <a:spcPct val="20000"/>
              </a:spcBef>
              <a:spcAft>
                <a:spcPts val="0"/>
              </a:spcAft>
              <a:buClr>
                <a:srgbClr val="ED7D31"/>
              </a:buClr>
              <a:buSzPct val="85000"/>
              <a:buFont typeface="ZapfDingbats" charset="2"/>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2.</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break into hosts around the network (see botnet)</a:t>
            </a:r>
          </a:p>
          <a:p>
            <a:pPr marL="457200" marR="0" lvl="0" indent="-457200" algn="l" defTabSz="914400" rtl="0" eaLnBrk="1" fontAlgn="auto" latinLnBrk="0" hangingPunct="1">
              <a:lnSpc>
                <a:spcPct val="100000"/>
              </a:lnSpc>
              <a:spcBef>
                <a:spcPct val="20000"/>
              </a:spcBef>
              <a:spcAft>
                <a:spcPts val="0"/>
              </a:spcAft>
              <a:buClr>
                <a:srgbClr val="ED7D31"/>
              </a:buClr>
              <a:buSzPct val="85000"/>
              <a:buFont typeface="ZapfDingbats" charset="2"/>
              <a:buAutoNum type="arabicPeriod" startAt="2"/>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Rectangle 6">
            <a:extLst>
              <a:ext uri="{FF2B5EF4-FFF2-40B4-BE49-F238E27FC236}">
                <a16:creationId xmlns:a16="http://schemas.microsoft.com/office/drawing/2014/main" id="{9860933B-2B16-1242-A6CB-2A2E5DF5B1E1}"/>
              </a:ext>
            </a:extLst>
          </p:cNvPr>
          <p:cNvSpPr>
            <a:spLocks noChangeArrowheads="1"/>
          </p:cNvSpPr>
          <p:nvPr/>
        </p:nvSpPr>
        <p:spPr bwMode="auto">
          <a:xfrm>
            <a:off x="1728360" y="4894191"/>
            <a:ext cx="411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marR="0" lvl="0" indent="-457200" algn="l" defTabSz="914400" rtl="0" eaLnBrk="1" fontAlgn="auto" latinLnBrk="0" hangingPunct="1">
              <a:lnSpc>
                <a:spcPct val="100000"/>
              </a:lnSpc>
              <a:spcBef>
                <a:spcPct val="20000"/>
              </a:spcBef>
              <a:spcAft>
                <a:spcPts val="0"/>
              </a:spcAft>
              <a:buClr>
                <a:srgbClr val="ED7D31"/>
              </a:buClr>
              <a:buSzPct val="85000"/>
              <a:buFont typeface="ZapfDingbats" charset="2"/>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3.</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send packets to target from compromised hosts</a:t>
            </a:r>
          </a:p>
        </p:txBody>
      </p:sp>
      <p:grpSp>
        <p:nvGrpSpPr>
          <p:cNvPr id="49" name="Group 152">
            <a:extLst>
              <a:ext uri="{FF2B5EF4-FFF2-40B4-BE49-F238E27FC236}">
                <a16:creationId xmlns:a16="http://schemas.microsoft.com/office/drawing/2014/main" id="{34BB1FB3-F797-CE40-A303-F67D5EA0D714}"/>
              </a:ext>
            </a:extLst>
          </p:cNvPr>
          <p:cNvGrpSpPr>
            <a:grpSpLocks/>
          </p:cNvGrpSpPr>
          <p:nvPr/>
        </p:nvGrpSpPr>
        <p:grpSpPr bwMode="auto">
          <a:xfrm>
            <a:off x="6876086" y="3297818"/>
            <a:ext cx="2720975" cy="2674938"/>
            <a:chOff x="-262" y="2555"/>
            <a:chExt cx="1714" cy="1685"/>
          </a:xfrm>
        </p:grpSpPr>
        <p:sp>
          <p:nvSpPr>
            <p:cNvPr id="50" name="Line 63">
              <a:extLst>
                <a:ext uri="{FF2B5EF4-FFF2-40B4-BE49-F238E27FC236}">
                  <a16:creationId xmlns:a16="http://schemas.microsoft.com/office/drawing/2014/main" id="{240D789E-07A8-4A47-8526-9F3894E15754}"/>
                </a:ext>
              </a:extLst>
            </p:cNvPr>
            <p:cNvSpPr>
              <a:spLocks noChangeShapeType="1"/>
            </p:cNvSpPr>
            <p:nvPr/>
          </p:nvSpPr>
          <p:spPr bwMode="auto">
            <a:xfrm flipV="1">
              <a:off x="160" y="3261"/>
              <a:ext cx="436" cy="16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Line 64">
              <a:extLst>
                <a:ext uri="{FF2B5EF4-FFF2-40B4-BE49-F238E27FC236}">
                  <a16:creationId xmlns:a16="http://schemas.microsoft.com/office/drawing/2014/main" id="{8EA69BDD-6834-BA4E-8A9A-CDD3D334EE55}"/>
                </a:ext>
              </a:extLst>
            </p:cNvPr>
            <p:cNvSpPr>
              <a:spLocks noChangeShapeType="1"/>
            </p:cNvSpPr>
            <p:nvPr/>
          </p:nvSpPr>
          <p:spPr bwMode="auto">
            <a:xfrm flipV="1">
              <a:off x="413" y="3470"/>
              <a:ext cx="226" cy="32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Line 65">
              <a:extLst>
                <a:ext uri="{FF2B5EF4-FFF2-40B4-BE49-F238E27FC236}">
                  <a16:creationId xmlns:a16="http://schemas.microsoft.com/office/drawing/2014/main" id="{6F7FFC2D-076E-9641-9969-CA6045CBAFDB}"/>
                </a:ext>
              </a:extLst>
            </p:cNvPr>
            <p:cNvSpPr>
              <a:spLocks noChangeShapeType="1"/>
            </p:cNvSpPr>
            <p:nvPr/>
          </p:nvSpPr>
          <p:spPr bwMode="auto">
            <a:xfrm flipH="1" flipV="1">
              <a:off x="857" y="3410"/>
              <a:ext cx="595" cy="45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Line 66">
              <a:extLst>
                <a:ext uri="{FF2B5EF4-FFF2-40B4-BE49-F238E27FC236}">
                  <a16:creationId xmlns:a16="http://schemas.microsoft.com/office/drawing/2014/main" id="{411EA141-EA1B-9249-AC8C-AEFF840A4BBA}"/>
                </a:ext>
              </a:extLst>
            </p:cNvPr>
            <p:cNvSpPr>
              <a:spLocks noChangeShapeType="1"/>
            </p:cNvSpPr>
            <p:nvPr/>
          </p:nvSpPr>
          <p:spPr bwMode="auto">
            <a:xfrm>
              <a:off x="735" y="2555"/>
              <a:ext cx="16" cy="46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Line 67">
              <a:extLst>
                <a:ext uri="{FF2B5EF4-FFF2-40B4-BE49-F238E27FC236}">
                  <a16:creationId xmlns:a16="http://schemas.microsoft.com/office/drawing/2014/main" id="{2980C73E-B307-9347-B762-286D7DB5F9C6}"/>
                </a:ext>
              </a:extLst>
            </p:cNvPr>
            <p:cNvSpPr>
              <a:spLocks noChangeShapeType="1"/>
            </p:cNvSpPr>
            <p:nvPr/>
          </p:nvSpPr>
          <p:spPr bwMode="auto">
            <a:xfrm flipH="1">
              <a:off x="829" y="3011"/>
              <a:ext cx="473" cy="18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Line 68">
              <a:extLst>
                <a:ext uri="{FF2B5EF4-FFF2-40B4-BE49-F238E27FC236}">
                  <a16:creationId xmlns:a16="http://schemas.microsoft.com/office/drawing/2014/main" id="{671BC8F5-6316-CD48-97A2-C38DE07E4202}"/>
                </a:ext>
              </a:extLst>
            </p:cNvPr>
            <p:cNvSpPr>
              <a:spLocks noChangeShapeType="1"/>
            </p:cNvSpPr>
            <p:nvPr/>
          </p:nvSpPr>
          <p:spPr bwMode="auto">
            <a:xfrm>
              <a:off x="-262" y="3083"/>
              <a:ext cx="879" cy="11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Line 69">
              <a:extLst>
                <a:ext uri="{FF2B5EF4-FFF2-40B4-BE49-F238E27FC236}">
                  <a16:creationId xmlns:a16="http://schemas.microsoft.com/office/drawing/2014/main" id="{8B7BCBEF-584C-F74E-80E0-8BC296AF69FA}"/>
                </a:ext>
              </a:extLst>
            </p:cNvPr>
            <p:cNvSpPr>
              <a:spLocks noChangeShapeType="1"/>
            </p:cNvSpPr>
            <p:nvPr/>
          </p:nvSpPr>
          <p:spPr bwMode="auto">
            <a:xfrm flipV="1">
              <a:off x="-201" y="3362"/>
              <a:ext cx="800" cy="649"/>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Line 70">
              <a:extLst>
                <a:ext uri="{FF2B5EF4-FFF2-40B4-BE49-F238E27FC236}">
                  <a16:creationId xmlns:a16="http://schemas.microsoft.com/office/drawing/2014/main" id="{673660B3-2563-1141-BC2A-1820CBC9523A}"/>
                </a:ext>
              </a:extLst>
            </p:cNvPr>
            <p:cNvSpPr>
              <a:spLocks noChangeShapeType="1"/>
            </p:cNvSpPr>
            <p:nvPr/>
          </p:nvSpPr>
          <p:spPr bwMode="auto">
            <a:xfrm flipH="1">
              <a:off x="852" y="2623"/>
              <a:ext cx="352" cy="39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Line 71">
              <a:extLst>
                <a:ext uri="{FF2B5EF4-FFF2-40B4-BE49-F238E27FC236}">
                  <a16:creationId xmlns:a16="http://schemas.microsoft.com/office/drawing/2014/main" id="{2AE70CDA-56D3-054F-9B05-C53E40B7ABB2}"/>
                </a:ext>
              </a:extLst>
            </p:cNvPr>
            <p:cNvSpPr>
              <a:spLocks noChangeShapeType="1"/>
            </p:cNvSpPr>
            <p:nvPr/>
          </p:nvSpPr>
          <p:spPr bwMode="auto">
            <a:xfrm flipV="1">
              <a:off x="494" y="3582"/>
              <a:ext cx="198" cy="65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Line 72">
              <a:extLst>
                <a:ext uri="{FF2B5EF4-FFF2-40B4-BE49-F238E27FC236}">
                  <a16:creationId xmlns:a16="http://schemas.microsoft.com/office/drawing/2014/main" id="{D3EB0842-476A-254E-83F2-76A01FFE7250}"/>
                </a:ext>
              </a:extLst>
            </p:cNvPr>
            <p:cNvSpPr>
              <a:spLocks noChangeShapeType="1"/>
            </p:cNvSpPr>
            <p:nvPr/>
          </p:nvSpPr>
          <p:spPr bwMode="auto">
            <a:xfrm>
              <a:off x="162" y="2738"/>
              <a:ext cx="416" cy="25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0" name="Group 113">
            <a:extLst>
              <a:ext uri="{FF2B5EF4-FFF2-40B4-BE49-F238E27FC236}">
                <a16:creationId xmlns:a16="http://schemas.microsoft.com/office/drawing/2014/main" id="{10A7333E-A585-D14F-B6DB-52435ACF1824}"/>
              </a:ext>
            </a:extLst>
          </p:cNvPr>
          <p:cNvGrpSpPr>
            <a:grpSpLocks/>
          </p:cNvGrpSpPr>
          <p:nvPr/>
        </p:nvGrpSpPr>
        <p:grpSpPr bwMode="auto">
          <a:xfrm flipH="1">
            <a:off x="9041436" y="2937456"/>
            <a:ext cx="735012" cy="681037"/>
            <a:chOff x="-44" y="1473"/>
            <a:chExt cx="981" cy="1105"/>
          </a:xfrm>
        </p:grpSpPr>
        <p:pic>
          <p:nvPicPr>
            <p:cNvPr id="61" name="Picture 114" descr="desktop_computer_stylized_medium">
              <a:extLst>
                <a:ext uri="{FF2B5EF4-FFF2-40B4-BE49-F238E27FC236}">
                  <a16:creationId xmlns:a16="http://schemas.microsoft.com/office/drawing/2014/main" id="{01147AF7-C025-614C-95B2-DC5DF0AB4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15">
              <a:extLst>
                <a:ext uri="{FF2B5EF4-FFF2-40B4-BE49-F238E27FC236}">
                  <a16:creationId xmlns:a16="http://schemas.microsoft.com/office/drawing/2014/main" id="{EBCFF3AE-DFA4-114F-8873-ED4B72E8B49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 name="Group 116">
            <a:extLst>
              <a:ext uri="{FF2B5EF4-FFF2-40B4-BE49-F238E27FC236}">
                <a16:creationId xmlns:a16="http://schemas.microsoft.com/office/drawing/2014/main" id="{A679AEDC-8797-7C4C-9512-CC63DE65687B}"/>
              </a:ext>
            </a:extLst>
          </p:cNvPr>
          <p:cNvGrpSpPr>
            <a:grpSpLocks/>
          </p:cNvGrpSpPr>
          <p:nvPr/>
        </p:nvGrpSpPr>
        <p:grpSpPr bwMode="auto">
          <a:xfrm flipH="1">
            <a:off x="9328773" y="3774068"/>
            <a:ext cx="735013" cy="681038"/>
            <a:chOff x="-44" y="1473"/>
            <a:chExt cx="981" cy="1105"/>
          </a:xfrm>
        </p:grpSpPr>
        <p:pic>
          <p:nvPicPr>
            <p:cNvPr id="64" name="Picture 117" descr="desktop_computer_stylized_medium">
              <a:extLst>
                <a:ext uri="{FF2B5EF4-FFF2-40B4-BE49-F238E27FC236}">
                  <a16:creationId xmlns:a16="http://schemas.microsoft.com/office/drawing/2014/main" id="{99C8CCE2-64C9-E548-A809-8ACB9E412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18">
              <a:extLst>
                <a:ext uri="{FF2B5EF4-FFF2-40B4-BE49-F238E27FC236}">
                  <a16:creationId xmlns:a16="http://schemas.microsoft.com/office/drawing/2014/main" id="{FD178B63-073D-904B-AB24-5180E69BD2F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 name="Group 119">
            <a:extLst>
              <a:ext uri="{FF2B5EF4-FFF2-40B4-BE49-F238E27FC236}">
                <a16:creationId xmlns:a16="http://schemas.microsoft.com/office/drawing/2014/main" id="{A4F38700-463B-DC46-9ECE-001F57B05085}"/>
              </a:ext>
            </a:extLst>
          </p:cNvPr>
          <p:cNvGrpSpPr>
            <a:grpSpLocks/>
          </p:cNvGrpSpPr>
          <p:nvPr/>
        </p:nvGrpSpPr>
        <p:grpSpPr bwMode="auto">
          <a:xfrm flipH="1">
            <a:off x="9387511" y="4475743"/>
            <a:ext cx="735012" cy="681038"/>
            <a:chOff x="-44" y="1473"/>
            <a:chExt cx="981" cy="1105"/>
          </a:xfrm>
        </p:grpSpPr>
        <p:pic>
          <p:nvPicPr>
            <p:cNvPr id="67" name="Picture 120" descr="desktop_computer_stylized_medium">
              <a:extLst>
                <a:ext uri="{FF2B5EF4-FFF2-40B4-BE49-F238E27FC236}">
                  <a16:creationId xmlns:a16="http://schemas.microsoft.com/office/drawing/2014/main" id="{3A3D357D-C23A-4346-93FC-BEE43FD51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Freeform 121">
              <a:extLst>
                <a:ext uri="{FF2B5EF4-FFF2-40B4-BE49-F238E27FC236}">
                  <a16:creationId xmlns:a16="http://schemas.microsoft.com/office/drawing/2014/main" id="{AB59AC13-2896-E340-8D89-AD696502F6B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9" name="Group 122">
            <a:extLst>
              <a:ext uri="{FF2B5EF4-FFF2-40B4-BE49-F238E27FC236}">
                <a16:creationId xmlns:a16="http://schemas.microsoft.com/office/drawing/2014/main" id="{0D817B4B-4AD3-C14B-AE56-7E65C40EB005}"/>
              </a:ext>
            </a:extLst>
          </p:cNvPr>
          <p:cNvGrpSpPr>
            <a:grpSpLocks/>
          </p:cNvGrpSpPr>
          <p:nvPr/>
        </p:nvGrpSpPr>
        <p:grpSpPr bwMode="auto">
          <a:xfrm flipH="1">
            <a:off x="9424023" y="5256793"/>
            <a:ext cx="735013" cy="681038"/>
            <a:chOff x="-44" y="1473"/>
            <a:chExt cx="981" cy="1105"/>
          </a:xfrm>
        </p:grpSpPr>
        <p:pic>
          <p:nvPicPr>
            <p:cNvPr id="70" name="Picture 123" descr="desktop_computer_stylized_medium">
              <a:extLst>
                <a:ext uri="{FF2B5EF4-FFF2-40B4-BE49-F238E27FC236}">
                  <a16:creationId xmlns:a16="http://schemas.microsoft.com/office/drawing/2014/main" id="{D67B6E62-62DF-E440-84A6-40CD76C26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124">
              <a:extLst>
                <a:ext uri="{FF2B5EF4-FFF2-40B4-BE49-F238E27FC236}">
                  <a16:creationId xmlns:a16="http://schemas.microsoft.com/office/drawing/2014/main" id="{BFE0D576-BA51-9845-8319-80EBFDCB87E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Group 125">
            <a:extLst>
              <a:ext uri="{FF2B5EF4-FFF2-40B4-BE49-F238E27FC236}">
                <a16:creationId xmlns:a16="http://schemas.microsoft.com/office/drawing/2014/main" id="{26C51172-8D8D-7A48-AF47-2DEAA12AA6D8}"/>
              </a:ext>
            </a:extLst>
          </p:cNvPr>
          <p:cNvGrpSpPr>
            <a:grpSpLocks/>
          </p:cNvGrpSpPr>
          <p:nvPr/>
        </p:nvGrpSpPr>
        <p:grpSpPr bwMode="auto">
          <a:xfrm flipH="1">
            <a:off x="8079411" y="3066043"/>
            <a:ext cx="735012" cy="681038"/>
            <a:chOff x="-44" y="1473"/>
            <a:chExt cx="981" cy="1105"/>
          </a:xfrm>
        </p:grpSpPr>
        <p:pic>
          <p:nvPicPr>
            <p:cNvPr id="73" name="Picture 126" descr="desktop_computer_stylized_medium">
              <a:extLst>
                <a:ext uri="{FF2B5EF4-FFF2-40B4-BE49-F238E27FC236}">
                  <a16:creationId xmlns:a16="http://schemas.microsoft.com/office/drawing/2014/main" id="{69C5B0D9-2504-0549-B400-71295C40B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Freeform 127">
              <a:extLst>
                <a:ext uri="{FF2B5EF4-FFF2-40B4-BE49-F238E27FC236}">
                  <a16:creationId xmlns:a16="http://schemas.microsoft.com/office/drawing/2014/main" id="{9E974D9F-ACEC-1344-B5C8-FF8AAB7F540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5" name="Group 128">
            <a:extLst>
              <a:ext uri="{FF2B5EF4-FFF2-40B4-BE49-F238E27FC236}">
                <a16:creationId xmlns:a16="http://schemas.microsoft.com/office/drawing/2014/main" id="{9C958751-0861-8C42-9DE0-5B95FEB2EAF1}"/>
              </a:ext>
            </a:extLst>
          </p:cNvPr>
          <p:cNvGrpSpPr>
            <a:grpSpLocks/>
          </p:cNvGrpSpPr>
          <p:nvPr/>
        </p:nvGrpSpPr>
        <p:grpSpPr bwMode="auto">
          <a:xfrm flipH="1">
            <a:off x="7074523" y="3127956"/>
            <a:ext cx="735013" cy="681037"/>
            <a:chOff x="-44" y="1473"/>
            <a:chExt cx="981" cy="1105"/>
          </a:xfrm>
        </p:grpSpPr>
        <p:pic>
          <p:nvPicPr>
            <p:cNvPr id="76" name="Picture 129" descr="desktop_computer_stylized_medium">
              <a:extLst>
                <a:ext uri="{FF2B5EF4-FFF2-40B4-BE49-F238E27FC236}">
                  <a16:creationId xmlns:a16="http://schemas.microsoft.com/office/drawing/2014/main" id="{BAB817CE-0790-2B4E-B65F-A6498BE9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130">
              <a:extLst>
                <a:ext uri="{FF2B5EF4-FFF2-40B4-BE49-F238E27FC236}">
                  <a16:creationId xmlns:a16="http://schemas.microsoft.com/office/drawing/2014/main" id="{EFC5C2B3-2D8A-6747-B184-076FA411FE9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8" name="Group 134">
            <a:extLst>
              <a:ext uri="{FF2B5EF4-FFF2-40B4-BE49-F238E27FC236}">
                <a16:creationId xmlns:a16="http://schemas.microsoft.com/office/drawing/2014/main" id="{87DE748A-5111-7641-85D8-040FC10E7AFB}"/>
              </a:ext>
            </a:extLst>
          </p:cNvPr>
          <p:cNvGrpSpPr>
            <a:grpSpLocks/>
          </p:cNvGrpSpPr>
          <p:nvPr/>
        </p:nvGrpSpPr>
        <p:grpSpPr bwMode="auto">
          <a:xfrm flipH="1">
            <a:off x="6358561" y="3832806"/>
            <a:ext cx="735012" cy="681037"/>
            <a:chOff x="-44" y="1473"/>
            <a:chExt cx="981" cy="1105"/>
          </a:xfrm>
        </p:grpSpPr>
        <p:pic>
          <p:nvPicPr>
            <p:cNvPr id="79" name="Picture 135" descr="desktop_computer_stylized_medium">
              <a:extLst>
                <a:ext uri="{FF2B5EF4-FFF2-40B4-BE49-F238E27FC236}">
                  <a16:creationId xmlns:a16="http://schemas.microsoft.com/office/drawing/2014/main" id="{636D1BB9-AB82-8944-82FF-E59A7BD5E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36">
              <a:extLst>
                <a:ext uri="{FF2B5EF4-FFF2-40B4-BE49-F238E27FC236}">
                  <a16:creationId xmlns:a16="http://schemas.microsoft.com/office/drawing/2014/main" id="{1B6337C3-6A6A-3247-B100-E450F3744EF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1" name="Group 137">
            <a:extLst>
              <a:ext uri="{FF2B5EF4-FFF2-40B4-BE49-F238E27FC236}">
                <a16:creationId xmlns:a16="http://schemas.microsoft.com/office/drawing/2014/main" id="{7EE5AE12-F723-1844-BF7D-895F4D162FD6}"/>
              </a:ext>
            </a:extLst>
          </p:cNvPr>
          <p:cNvGrpSpPr>
            <a:grpSpLocks/>
          </p:cNvGrpSpPr>
          <p:nvPr/>
        </p:nvGrpSpPr>
        <p:grpSpPr bwMode="auto">
          <a:xfrm flipH="1">
            <a:off x="6990386" y="4567818"/>
            <a:ext cx="735012" cy="681038"/>
            <a:chOff x="-44" y="1473"/>
            <a:chExt cx="981" cy="1105"/>
          </a:xfrm>
        </p:grpSpPr>
        <p:pic>
          <p:nvPicPr>
            <p:cNvPr id="82" name="Picture 138" descr="desktop_computer_stylized_medium">
              <a:extLst>
                <a:ext uri="{FF2B5EF4-FFF2-40B4-BE49-F238E27FC236}">
                  <a16:creationId xmlns:a16="http://schemas.microsoft.com/office/drawing/2014/main" id="{66F3AA24-FB01-0448-9AF5-44833FAC7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139">
              <a:extLst>
                <a:ext uri="{FF2B5EF4-FFF2-40B4-BE49-F238E27FC236}">
                  <a16:creationId xmlns:a16="http://schemas.microsoft.com/office/drawing/2014/main" id="{F76D9B25-D392-6E4A-8438-3E7A671FB6D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4" name="Group 140">
            <a:extLst>
              <a:ext uri="{FF2B5EF4-FFF2-40B4-BE49-F238E27FC236}">
                <a16:creationId xmlns:a16="http://schemas.microsoft.com/office/drawing/2014/main" id="{2D102063-F0AD-F642-9447-16BE27DA9172}"/>
              </a:ext>
            </a:extLst>
          </p:cNvPr>
          <p:cNvGrpSpPr>
            <a:grpSpLocks/>
          </p:cNvGrpSpPr>
          <p:nvPr/>
        </p:nvGrpSpPr>
        <p:grpSpPr bwMode="auto">
          <a:xfrm flipH="1">
            <a:off x="7520611" y="5177418"/>
            <a:ext cx="735012" cy="681038"/>
            <a:chOff x="-44" y="1473"/>
            <a:chExt cx="981" cy="1105"/>
          </a:xfrm>
        </p:grpSpPr>
        <p:pic>
          <p:nvPicPr>
            <p:cNvPr id="85" name="Picture 141" descr="desktop_computer_stylized_medium">
              <a:extLst>
                <a:ext uri="{FF2B5EF4-FFF2-40B4-BE49-F238E27FC236}">
                  <a16:creationId xmlns:a16="http://schemas.microsoft.com/office/drawing/2014/main" id="{D5D011E5-F7A0-DA49-81C5-F47FA6BE6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Freeform 142">
              <a:extLst>
                <a:ext uri="{FF2B5EF4-FFF2-40B4-BE49-F238E27FC236}">
                  <a16:creationId xmlns:a16="http://schemas.microsoft.com/office/drawing/2014/main" id="{071EB120-A48C-5541-A035-75E75050CB6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7" name="Group 143">
            <a:extLst>
              <a:ext uri="{FF2B5EF4-FFF2-40B4-BE49-F238E27FC236}">
                <a16:creationId xmlns:a16="http://schemas.microsoft.com/office/drawing/2014/main" id="{C3CAAC65-E33C-344E-BA73-EDB94437CA1F}"/>
              </a:ext>
            </a:extLst>
          </p:cNvPr>
          <p:cNvGrpSpPr>
            <a:grpSpLocks/>
          </p:cNvGrpSpPr>
          <p:nvPr/>
        </p:nvGrpSpPr>
        <p:grpSpPr bwMode="auto">
          <a:xfrm flipH="1">
            <a:off x="6598273" y="5467931"/>
            <a:ext cx="735013" cy="681037"/>
            <a:chOff x="-44" y="1473"/>
            <a:chExt cx="981" cy="1105"/>
          </a:xfrm>
        </p:grpSpPr>
        <p:pic>
          <p:nvPicPr>
            <p:cNvPr id="88" name="Picture 144" descr="desktop_computer_stylized_medium">
              <a:extLst>
                <a:ext uri="{FF2B5EF4-FFF2-40B4-BE49-F238E27FC236}">
                  <a16:creationId xmlns:a16="http://schemas.microsoft.com/office/drawing/2014/main" id="{FAF13606-284B-D544-8976-8A32823F7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Freeform 145">
              <a:extLst>
                <a:ext uri="{FF2B5EF4-FFF2-40B4-BE49-F238E27FC236}">
                  <a16:creationId xmlns:a16="http://schemas.microsoft.com/office/drawing/2014/main" id="{591D49EF-BC84-FF48-8AB6-8F0B28E3822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0" name="Group 146">
            <a:extLst>
              <a:ext uri="{FF2B5EF4-FFF2-40B4-BE49-F238E27FC236}">
                <a16:creationId xmlns:a16="http://schemas.microsoft.com/office/drawing/2014/main" id="{476E2AF9-489F-A04E-A23A-81549329EA21}"/>
              </a:ext>
            </a:extLst>
          </p:cNvPr>
          <p:cNvGrpSpPr>
            <a:grpSpLocks/>
          </p:cNvGrpSpPr>
          <p:nvPr/>
        </p:nvGrpSpPr>
        <p:grpSpPr bwMode="auto">
          <a:xfrm flipH="1">
            <a:off x="7790486" y="5974343"/>
            <a:ext cx="735012" cy="681038"/>
            <a:chOff x="-44" y="1473"/>
            <a:chExt cx="981" cy="1105"/>
          </a:xfrm>
        </p:grpSpPr>
        <p:pic>
          <p:nvPicPr>
            <p:cNvPr id="91" name="Picture 147" descr="desktop_computer_stylized_medium">
              <a:extLst>
                <a:ext uri="{FF2B5EF4-FFF2-40B4-BE49-F238E27FC236}">
                  <a16:creationId xmlns:a16="http://schemas.microsoft.com/office/drawing/2014/main" id="{D31CCA85-16F8-CF40-9FD2-361C58F0C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eeform 148">
              <a:extLst>
                <a:ext uri="{FF2B5EF4-FFF2-40B4-BE49-F238E27FC236}">
                  <a16:creationId xmlns:a16="http://schemas.microsoft.com/office/drawing/2014/main" id="{4B061CF6-50E2-0C4F-8DA2-97A8C0438F7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3" name="Group 149">
            <a:extLst>
              <a:ext uri="{FF2B5EF4-FFF2-40B4-BE49-F238E27FC236}">
                <a16:creationId xmlns:a16="http://schemas.microsoft.com/office/drawing/2014/main" id="{BC019584-C571-0243-9746-D5FAF9049856}"/>
              </a:ext>
            </a:extLst>
          </p:cNvPr>
          <p:cNvGrpSpPr>
            <a:grpSpLocks/>
          </p:cNvGrpSpPr>
          <p:nvPr/>
        </p:nvGrpSpPr>
        <p:grpSpPr bwMode="auto">
          <a:xfrm flipH="1">
            <a:off x="8535023" y="5585406"/>
            <a:ext cx="735013" cy="681037"/>
            <a:chOff x="-44" y="1473"/>
            <a:chExt cx="981" cy="1105"/>
          </a:xfrm>
        </p:grpSpPr>
        <p:pic>
          <p:nvPicPr>
            <p:cNvPr id="94" name="Picture 150" descr="desktop_computer_stylized_medium">
              <a:extLst>
                <a:ext uri="{FF2B5EF4-FFF2-40B4-BE49-F238E27FC236}">
                  <a16:creationId xmlns:a16="http://schemas.microsoft.com/office/drawing/2014/main" id="{008D1F22-90A3-BE4F-BA4C-262C33588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Freeform 151">
              <a:extLst>
                <a:ext uri="{FF2B5EF4-FFF2-40B4-BE49-F238E27FC236}">
                  <a16:creationId xmlns:a16="http://schemas.microsoft.com/office/drawing/2014/main" id="{87AB5A67-132D-0D48-9235-45C2FC56AE8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6" name="Group 89">
            <a:extLst>
              <a:ext uri="{FF2B5EF4-FFF2-40B4-BE49-F238E27FC236}">
                <a16:creationId xmlns:a16="http://schemas.microsoft.com/office/drawing/2014/main" id="{A6B06288-15F9-FA41-9711-4E4611B1C7A3}"/>
              </a:ext>
            </a:extLst>
          </p:cNvPr>
          <p:cNvGrpSpPr>
            <a:grpSpLocks/>
          </p:cNvGrpSpPr>
          <p:nvPr/>
        </p:nvGrpSpPr>
        <p:grpSpPr bwMode="auto">
          <a:xfrm>
            <a:off x="6383961" y="3005718"/>
            <a:ext cx="3525837" cy="3408363"/>
            <a:chOff x="2920" y="1824"/>
            <a:chExt cx="2221" cy="2147"/>
          </a:xfrm>
        </p:grpSpPr>
        <p:pic>
          <p:nvPicPr>
            <p:cNvPr id="97" name="Picture 7">
              <a:extLst>
                <a:ext uri="{FF2B5EF4-FFF2-40B4-BE49-F238E27FC236}">
                  <a16:creationId xmlns:a16="http://schemas.microsoft.com/office/drawing/2014/main" id="{D8D05F46-329F-7746-A822-2566BD6248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 y="1922"/>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98" name="Picture 54">
              <a:extLst>
                <a:ext uri="{FF2B5EF4-FFF2-40B4-BE49-F238E27FC236}">
                  <a16:creationId xmlns:a16="http://schemas.microsoft.com/office/drawing/2014/main" id="{E0C724BB-6735-2F4C-B320-8B57ABD11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 y="1922"/>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99" name="Picture 55">
              <a:extLst>
                <a:ext uri="{FF2B5EF4-FFF2-40B4-BE49-F238E27FC236}">
                  <a16:creationId xmlns:a16="http://schemas.microsoft.com/office/drawing/2014/main" id="{43360ABB-D0D2-114B-8A10-C62528490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 y="2376"/>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100" name="Picture 56">
              <a:extLst>
                <a:ext uri="{FF2B5EF4-FFF2-40B4-BE49-F238E27FC236}">
                  <a16:creationId xmlns:a16="http://schemas.microsoft.com/office/drawing/2014/main" id="{7FEBFDE8-0666-7A45-8B5B-A74E50C0A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 y="2803"/>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101" name="Picture 57">
              <a:extLst>
                <a:ext uri="{FF2B5EF4-FFF2-40B4-BE49-F238E27FC236}">
                  <a16:creationId xmlns:a16="http://schemas.microsoft.com/office/drawing/2014/main" id="{C1327435-8A3A-3549-A5BE-B588A9776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 y="3230"/>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102" name="Picture 58">
              <a:extLst>
                <a:ext uri="{FF2B5EF4-FFF2-40B4-BE49-F238E27FC236}">
                  <a16:creationId xmlns:a16="http://schemas.microsoft.com/office/drawing/2014/main" id="{9F15F78D-2BDD-5041-95EA-4372AE320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 y="3692"/>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103" name="Picture 59">
              <a:extLst>
                <a:ext uri="{FF2B5EF4-FFF2-40B4-BE49-F238E27FC236}">
                  <a16:creationId xmlns:a16="http://schemas.microsoft.com/office/drawing/2014/main" id="{589B9A7E-C72C-3642-8499-4288D926E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 y="3308"/>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104" name="Picture 60">
              <a:extLst>
                <a:ext uri="{FF2B5EF4-FFF2-40B4-BE49-F238E27FC236}">
                  <a16:creationId xmlns:a16="http://schemas.microsoft.com/office/drawing/2014/main" id="{FB16E4F5-EE33-084D-83BA-FA88374C8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 y="2339"/>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105" name="Picture 61">
              <a:extLst>
                <a:ext uri="{FF2B5EF4-FFF2-40B4-BE49-F238E27FC236}">
                  <a16:creationId xmlns:a16="http://schemas.microsoft.com/office/drawing/2014/main" id="{72D217B6-6EB5-454E-A6D1-F8907DA44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 y="3395"/>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106" name="Picture 62">
              <a:extLst>
                <a:ext uri="{FF2B5EF4-FFF2-40B4-BE49-F238E27FC236}">
                  <a16:creationId xmlns:a16="http://schemas.microsoft.com/office/drawing/2014/main" id="{D388E590-7D12-084D-B4AB-9486F64CA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 y="1824"/>
              <a:ext cx="29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grpSp>
      <p:sp>
        <p:nvSpPr>
          <p:cNvPr id="107" name="Slide Number Placeholder 5">
            <a:extLst>
              <a:ext uri="{FF2B5EF4-FFF2-40B4-BE49-F238E27FC236}">
                <a16:creationId xmlns:a16="http://schemas.microsoft.com/office/drawing/2014/main" id="{CEA3DD75-9DAB-5E4A-B3E0-855D2D494AC8}"/>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24</a:t>
            </a:fld>
            <a:endParaRPr lang="en-US" dirty="0"/>
          </a:p>
        </p:txBody>
      </p:sp>
      <p:sp>
        <p:nvSpPr>
          <p:cNvPr id="3" name="TextBox 2">
            <a:extLst>
              <a:ext uri="{FF2B5EF4-FFF2-40B4-BE49-F238E27FC236}">
                <a16:creationId xmlns:a16="http://schemas.microsoft.com/office/drawing/2014/main" id="{244216AA-E50B-7587-0F12-AB77F700A7F5}"/>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71723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7"/>
                                        </p:tgtEl>
                                        <p:attrNameLst>
                                          <p:attrName>style.visibility</p:attrName>
                                        </p:attrNameLst>
                                      </p:cBhvr>
                                      <p:to>
                                        <p:strVal val="visible"/>
                                      </p:to>
                                    </p:set>
                                  </p:childTnLst>
                                </p:cTn>
                              </p:par>
                              <p:par>
                                <p:cTn id="13" presetID="9"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dissolve">
                                      <p:cBhvr>
                                        <p:cTn id="15" dur="5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8"/>
                                        </p:tgtEl>
                                        <p:attrNameLst>
                                          <p:attrName>style.visibility</p:attrName>
                                        </p:attrNameLst>
                                      </p:cBhvr>
                                      <p:to>
                                        <p:strVal val="visible"/>
                                      </p:to>
                                    </p:se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dissolve">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autoUpdateAnimBg="0"/>
      <p:bldP spid="47" grpId="0" autoUpdateAnimBg="0"/>
      <p:bldP spid="4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800" dirty="0">
                <a:ea typeface="ＭＳ Ｐゴシック" panose="020B0600070205080204" pitchFamily="34" charset="-128"/>
              </a:rPr>
              <a:t>Lines of defense:</a:t>
            </a:r>
          </a:p>
        </p:txBody>
      </p:sp>
      <p:sp>
        <p:nvSpPr>
          <p:cNvPr id="107" name="Rectangle 5">
            <a:extLst>
              <a:ext uri="{FF2B5EF4-FFF2-40B4-BE49-F238E27FC236}">
                <a16:creationId xmlns:a16="http://schemas.microsoft.com/office/drawing/2014/main" id="{D84190AA-4C98-7443-80BC-E0D9833E133B}"/>
              </a:ext>
            </a:extLst>
          </p:cNvPr>
          <p:cNvSpPr txBox="1">
            <a:spLocks noChangeArrowheads="1"/>
          </p:cNvSpPr>
          <p:nvPr/>
        </p:nvSpPr>
        <p:spPr>
          <a:xfrm>
            <a:off x="841312" y="1344535"/>
            <a:ext cx="10342830" cy="4892492"/>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Arial" panose="020B0604020202020204" pitchFamily="34" charset="0"/>
                <a:cs typeface="+mn-cs"/>
              </a:rPr>
              <a:t>authentication: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proving you are who you say you are</a:t>
            </a:r>
          </a:p>
          <a:p>
            <a:pPr marL="747713" marR="0" lvl="1" indent="-2746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cellular networks provides hardware identity via SIM card; no such hardware assist in traditional Internet</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Arial" panose="020B0604020202020204" pitchFamily="34" charset="0"/>
                <a:cs typeface="+mn-cs"/>
              </a:rPr>
              <a:t>confidentiality: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via encryption</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Arial" panose="020B0604020202020204" pitchFamily="34" charset="0"/>
                <a:cs typeface="+mn-cs"/>
              </a:rPr>
              <a:t>integrity checks: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digital signatures prevent/detect tampering</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Arial" panose="020B0604020202020204" pitchFamily="34" charset="0"/>
                <a:cs typeface="+mn-cs"/>
              </a:rPr>
              <a:t>access restrictions: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password-protected VPNs</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Arial" panose="020B0604020202020204" pitchFamily="34" charset="0"/>
                <a:cs typeface="+mn-cs"/>
              </a:rPr>
              <a:t>firewalls: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specialized “middleboxes” in access and core networks:</a:t>
            </a:r>
          </a:p>
          <a:p>
            <a:pPr marL="1143000" marR="0" lvl="2"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off-by-default: filter incoming packets to restrict senders, receivers, applications </a:t>
            </a:r>
          </a:p>
          <a:p>
            <a:pPr marL="1143000" marR="0" lvl="2"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detecting/reacting to DOS attacks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endParaRPr>
          </a:p>
        </p:txBody>
      </p:sp>
      <p:sp>
        <p:nvSpPr>
          <p:cNvPr id="108" name="Rectangle 59">
            <a:extLst>
              <a:ext uri="{FF2B5EF4-FFF2-40B4-BE49-F238E27FC236}">
                <a16:creationId xmlns:a16="http://schemas.microsoft.com/office/drawing/2014/main" id="{4B074355-3ACB-6147-AE01-22519F6E692A}"/>
              </a:ext>
            </a:extLst>
          </p:cNvPr>
          <p:cNvSpPr>
            <a:spLocks noChangeArrowheads="1"/>
          </p:cNvSpPr>
          <p:nvPr/>
        </p:nvSpPr>
        <p:spPr bwMode="auto">
          <a:xfrm>
            <a:off x="1080914" y="6172356"/>
            <a:ext cx="10250759" cy="685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mn-ea"/>
                <a:cs typeface="+mn-cs"/>
              </a:rPr>
              <a:t>… lots more on security (throughout, Chapter 8)</a:t>
            </a:r>
          </a:p>
        </p:txBody>
      </p:sp>
      <p:sp>
        <p:nvSpPr>
          <p:cNvPr id="5" name="Slide Number Placeholder 5">
            <a:extLst>
              <a:ext uri="{FF2B5EF4-FFF2-40B4-BE49-F238E27FC236}">
                <a16:creationId xmlns:a16="http://schemas.microsoft.com/office/drawing/2014/main" id="{CA9EEA19-549B-C742-97A6-691F12A256B4}"/>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25</a:t>
            </a:fld>
            <a:endParaRPr lang="en-US" dirty="0"/>
          </a:p>
        </p:txBody>
      </p:sp>
    </p:spTree>
    <p:extLst>
      <p:ext uri="{BB962C8B-B14F-4D97-AF65-F5344CB8AC3E}">
        <p14:creationId xmlns:p14="http://schemas.microsoft.com/office/powerpoint/2010/main" val="22566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dissolve">
                                      <p:cBhvr>
                                        <p:cTn id="7" dur="500"/>
                                        <p:tgtEl>
                                          <p:spTgt spid="10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7">
                                            <p:txEl>
                                              <p:pRg st="1" end="1"/>
                                            </p:txEl>
                                          </p:spTgt>
                                        </p:tgtEl>
                                        <p:attrNameLst>
                                          <p:attrName>style.visibility</p:attrName>
                                        </p:attrNameLst>
                                      </p:cBhvr>
                                      <p:to>
                                        <p:strVal val="visible"/>
                                      </p:to>
                                    </p:set>
                                    <p:animEffect transition="in" filter="dissolve">
                                      <p:cBhvr>
                                        <p:cTn id="10" dur="500"/>
                                        <p:tgtEl>
                                          <p:spTgt spid="1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animEffect transition="in" filter="dissolve">
                                      <p:cBhvr>
                                        <p:cTn id="15" dur="500"/>
                                        <p:tgtEl>
                                          <p:spTgt spid="1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7">
                                            <p:txEl>
                                              <p:pRg st="3" end="3"/>
                                            </p:txEl>
                                          </p:spTgt>
                                        </p:tgtEl>
                                        <p:attrNameLst>
                                          <p:attrName>style.visibility</p:attrName>
                                        </p:attrNameLst>
                                      </p:cBhvr>
                                      <p:to>
                                        <p:strVal val="visible"/>
                                      </p:to>
                                    </p:set>
                                    <p:animEffect transition="in" filter="dissolve">
                                      <p:cBhvr>
                                        <p:cTn id="20" dur="500"/>
                                        <p:tgtEl>
                                          <p:spTgt spid="10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7">
                                            <p:txEl>
                                              <p:pRg st="4" end="4"/>
                                            </p:txEl>
                                          </p:spTgt>
                                        </p:tgtEl>
                                        <p:attrNameLst>
                                          <p:attrName>style.visibility</p:attrName>
                                        </p:attrNameLst>
                                      </p:cBhvr>
                                      <p:to>
                                        <p:strVal val="visible"/>
                                      </p:to>
                                    </p:set>
                                    <p:animEffect transition="in" filter="dissolve">
                                      <p:cBhvr>
                                        <p:cTn id="25" dur="500"/>
                                        <p:tgtEl>
                                          <p:spTgt spid="10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7">
                                            <p:txEl>
                                              <p:pRg st="5" end="5"/>
                                            </p:txEl>
                                          </p:spTgt>
                                        </p:tgtEl>
                                        <p:attrNameLst>
                                          <p:attrName>style.visibility</p:attrName>
                                        </p:attrNameLst>
                                      </p:cBhvr>
                                      <p:to>
                                        <p:strVal val="visible"/>
                                      </p:to>
                                    </p:set>
                                    <p:animEffect transition="in" filter="dissolve">
                                      <p:cBhvr>
                                        <p:cTn id="30" dur="500"/>
                                        <p:tgtEl>
                                          <p:spTgt spid="107">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07">
                                            <p:txEl>
                                              <p:pRg st="6" end="6"/>
                                            </p:txEl>
                                          </p:spTgt>
                                        </p:tgtEl>
                                        <p:attrNameLst>
                                          <p:attrName>style.visibility</p:attrName>
                                        </p:attrNameLst>
                                      </p:cBhvr>
                                      <p:to>
                                        <p:strVal val="visible"/>
                                      </p:to>
                                    </p:set>
                                    <p:animEffect transition="in" filter="dissolve">
                                      <p:cBhvr>
                                        <p:cTn id="33" dur="500"/>
                                        <p:tgtEl>
                                          <p:spTgt spid="107">
                                            <p:txEl>
                                              <p:pRg st="6" end="6"/>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07">
                                            <p:txEl>
                                              <p:pRg st="7" end="7"/>
                                            </p:txEl>
                                          </p:spTgt>
                                        </p:tgtEl>
                                        <p:attrNameLst>
                                          <p:attrName>style.visibility</p:attrName>
                                        </p:attrNameLst>
                                      </p:cBhvr>
                                      <p:to>
                                        <p:strVal val="visible"/>
                                      </p:to>
                                    </p:set>
                                    <p:animEffect transition="in" filter="dissolve">
                                      <p:cBhvr>
                                        <p:cTn id="36" dur="500"/>
                                        <p:tgtEl>
                                          <p:spTgt spid="10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dissolve">
                                      <p:cBhvr>
                                        <p:cTn id="4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1: roadmap</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p:txBody>
          <a:bodyPr/>
          <a:lstStyle/>
          <a:p>
            <a:r>
              <a:rPr lang="en-US" dirty="0"/>
              <a:t>Introduction: 1-</a:t>
            </a:r>
            <a:fld id="{C4204591-24BD-A542-B9D5-F8D8A88D2FEE}" type="slidenum">
              <a:rPr lang="en-US" smtClean="0"/>
              <a:pPr/>
              <a:t>26</a:t>
            </a:fld>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lnSpcReduction="10000"/>
          </a:bodyPr>
          <a:lstStyle/>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 </a:t>
            </a:r>
            <a:r>
              <a:rPr lang="en-US" altLang="en-US" sz="3200" i="1" dirty="0">
                <a:solidFill>
                  <a:schemeClr val="bg1">
                    <a:lumMod val="65000"/>
                  </a:schemeClr>
                </a:solidFill>
                <a:latin typeface="Calibri" panose="020F0502020204030204" pitchFamily="34" charset="0"/>
                <a:cs typeface="Calibri" panose="020F0502020204030204" pitchFamily="34" charset="0"/>
              </a:rPr>
              <a:t>is</a:t>
            </a:r>
            <a:r>
              <a:rPr lang="en-US" altLang="ja-JP" sz="3200" dirty="0">
                <a:solidFill>
                  <a:schemeClr val="bg1">
                    <a:lumMod val="65000"/>
                  </a:schemeClr>
                </a:solidFill>
                <a:latin typeface="Calibri" panose="020F0502020204030204" pitchFamily="34" charset="0"/>
                <a:cs typeface="Calibri" panose="020F0502020204030204" pitchFamily="34" charset="0"/>
              </a:rPr>
              <a:t> the Internet?</a:t>
            </a:r>
          </a:p>
          <a:p>
            <a:pPr marL="403225" indent="-285750" eaLnBrk="1" hangingPunct="1">
              <a:spcBef>
                <a:spcPts val="800"/>
              </a:spcBef>
              <a:buClr>
                <a:schemeClr val="bg1">
                  <a:lumMod val="75000"/>
                </a:schemeClr>
              </a:buClr>
            </a:pPr>
            <a:r>
              <a:rPr lang="en-US" altLang="en-US" sz="3200" dirty="0">
                <a:solidFill>
                  <a:schemeClr val="bg1">
                    <a:lumMod val="65000"/>
                  </a:schemeClr>
                </a:solidFill>
                <a:latin typeface="Calibri" panose="020F0502020204030204" pitchFamily="34" charset="0"/>
                <a:cs typeface="Calibri" panose="020F0502020204030204" pitchFamily="34" charset="0"/>
              </a:rPr>
              <a:t>What</a:t>
            </a:r>
            <a:r>
              <a:rPr lang="en-US" altLang="en-US" sz="3200" i="1" dirty="0">
                <a:solidFill>
                  <a:schemeClr val="bg1">
                    <a:lumMod val="65000"/>
                  </a:schemeClr>
                </a:solidFill>
                <a:latin typeface="Calibri" panose="020F0502020204030204" pitchFamily="34" charset="0"/>
                <a:cs typeface="Calibri" panose="020F0502020204030204" pitchFamily="34" charset="0"/>
              </a:rPr>
              <a:t> is </a:t>
            </a:r>
            <a:r>
              <a:rPr lang="en-US" altLang="ja-JP" sz="3200" dirty="0">
                <a:solidFill>
                  <a:schemeClr val="bg1">
                    <a:lumMod val="65000"/>
                  </a:schemeClr>
                </a:solidFill>
                <a:latin typeface="Calibri" panose="020F0502020204030204" pitchFamily="34" charset="0"/>
                <a:cs typeface="Calibri" panose="020F0502020204030204" pitchFamily="34" charset="0"/>
              </a:rPr>
              <a:t>a protocol?</a:t>
            </a:r>
          </a:p>
          <a:p>
            <a:pPr marL="403225" indent="-285750" eaLnBrk="1" hangingPunct="1">
              <a:spcBef>
                <a:spcPts val="800"/>
              </a:spcBef>
              <a:buClr>
                <a:schemeClr val="bg1">
                  <a:lumMod val="7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edge: hosts, access network, physical media</a:t>
            </a:r>
          </a:p>
          <a:p>
            <a:pPr marL="403225" indent="-285750" eaLnBrk="1" hangingPunct="1">
              <a:spcBef>
                <a:spcPts val="800"/>
              </a:spcBef>
              <a:buClr>
                <a:schemeClr val="bg1">
                  <a:lumMod val="7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Network core: packet/circuit switching, internet structure</a:t>
            </a:r>
          </a:p>
          <a:p>
            <a:pPr marL="403225" indent="-285750" eaLnBrk="1" hangingPunct="1">
              <a:spcBef>
                <a:spcPts val="800"/>
              </a:spcBef>
              <a:buClr>
                <a:schemeClr val="bg1">
                  <a:lumMod val="7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Performance: loss, delay, throughput</a:t>
            </a:r>
          </a:p>
          <a:p>
            <a:pPr marL="403225" indent="-285750" eaLnBrk="1" hangingPunct="1">
              <a:spcBef>
                <a:spcPts val="800"/>
              </a:spcBef>
              <a:buClr>
                <a:schemeClr val="bg1">
                  <a:lumMod val="75000"/>
                </a:schemeClr>
              </a:buClr>
            </a:pPr>
            <a:r>
              <a:rPr lang="en-US" altLang="en-US" sz="3200" dirty="0">
                <a:solidFill>
                  <a:schemeClr val="bg1">
                    <a:lumMod val="75000"/>
                  </a:schemeClr>
                </a:solidFill>
                <a:latin typeface="Calibri" panose="020F0502020204030204" pitchFamily="34" charset="0"/>
                <a:cs typeface="Calibri" panose="020F0502020204030204" pitchFamily="34" charset="0"/>
              </a:rPr>
              <a:t>Security</a:t>
            </a:r>
          </a:p>
          <a:p>
            <a:pPr marL="403225" indent="-285750">
              <a:spcBef>
                <a:spcPts val="800"/>
              </a:spcBef>
              <a:buClr>
                <a:srgbClr val="0000A8"/>
              </a:buClr>
            </a:pPr>
            <a:r>
              <a:rPr lang="en-US" altLang="en-US" sz="3200" dirty="0">
                <a:latin typeface="Calibri" panose="020F0502020204030204" pitchFamily="34" charset="0"/>
                <a:cs typeface="Calibri" panose="020F0502020204030204" pitchFamily="34" charset="0"/>
              </a:rPr>
              <a:t>Protocol layers, service models</a:t>
            </a:r>
          </a:p>
          <a:p>
            <a:pPr marL="403225" indent="-285750" eaLnBrk="1" hangingPunct="1">
              <a:spcBef>
                <a:spcPts val="800"/>
              </a:spcBef>
              <a:buClr>
                <a:schemeClr val="bg1">
                  <a:lumMod val="75000"/>
                </a:schemeClr>
              </a:buClr>
            </a:pPr>
            <a:endParaRPr lang="en-US" altLang="en-US" sz="3200" dirty="0">
              <a:solidFill>
                <a:schemeClr val="bg1">
                  <a:lumMod val="65000"/>
                </a:schemeClr>
              </a:solidFill>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en-US" altLang="en-US" sz="2400" dirty="0"/>
          </a:p>
        </p:txBody>
      </p:sp>
      <p:pic>
        <p:nvPicPr>
          <p:cNvPr id="7" name="Picture 6" descr="Kurose&amp;Ross 8th ed cover picture">
            <a:extLst>
              <a:ext uri="{FF2B5EF4-FFF2-40B4-BE49-F238E27FC236}">
                <a16:creationId xmlns:a16="http://schemas.microsoft.com/office/drawing/2014/main" id="{68817EC6-8DF7-E64F-9CA4-BFB8E60908E0}"/>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464781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Protocol </a:t>
            </a:r>
            <a:r>
              <a:rPr lang="en-US" altLang="en-US" dirty="0">
                <a:ea typeface="ＭＳ Ｐゴシック" panose="020B0600070205080204" pitchFamily="34" charset="-128"/>
              </a:rPr>
              <a:t>“l</a:t>
            </a:r>
            <a:r>
              <a:rPr lang="en-US" altLang="ja-JP" sz="4400" dirty="0">
                <a:ea typeface="ＭＳ Ｐゴシック" panose="020B0600070205080204" pitchFamily="34" charset="-128"/>
              </a:rPr>
              <a:t>ayers</a:t>
            </a:r>
            <a:r>
              <a:rPr lang="en-US" altLang="ja-JP" dirty="0">
                <a:ea typeface="ＭＳ Ｐゴシック" panose="020B0600070205080204" pitchFamily="34" charset="-128"/>
              </a:rPr>
              <a:t>”</a:t>
            </a:r>
            <a:r>
              <a:rPr lang="en-US" altLang="ja-JP" sz="4400" dirty="0">
                <a:ea typeface="ＭＳ Ｐゴシック" panose="020B0600070205080204" pitchFamily="34" charset="-128"/>
              </a:rPr>
              <a:t> and reference </a:t>
            </a:r>
            <a:r>
              <a:rPr lang="en-US" altLang="ja-JP" dirty="0">
                <a:ea typeface="ＭＳ Ｐゴシック" panose="020B0600070205080204" pitchFamily="34" charset="-128"/>
              </a:rPr>
              <a:t>m</a:t>
            </a:r>
            <a:r>
              <a:rPr lang="en-US" altLang="ja-JP" sz="4400" dirty="0">
                <a:ea typeface="ＭＳ Ｐゴシック" panose="020B0600070205080204" pitchFamily="34" charset="-128"/>
              </a:rPr>
              <a:t>odels</a:t>
            </a:r>
            <a:endParaRPr lang="en-US" altLang="en-US" sz="4400" dirty="0">
              <a:ea typeface="ＭＳ Ｐゴシック" panose="020B0600070205080204" pitchFamily="34" charset="-128"/>
            </a:endParaRPr>
          </a:p>
        </p:txBody>
      </p:sp>
      <p:sp>
        <p:nvSpPr>
          <p:cNvPr id="45" name="Rectangle 3">
            <a:extLst>
              <a:ext uri="{FF2B5EF4-FFF2-40B4-BE49-F238E27FC236}">
                <a16:creationId xmlns:a16="http://schemas.microsoft.com/office/drawing/2014/main" id="{B003BE48-58DC-5A4B-9250-A838A7C7044A}"/>
              </a:ext>
            </a:extLst>
          </p:cNvPr>
          <p:cNvSpPr txBox="1">
            <a:spLocks noChangeArrowheads="1"/>
          </p:cNvSpPr>
          <p:nvPr/>
        </p:nvSpPr>
        <p:spPr>
          <a:xfrm>
            <a:off x="800566" y="1575775"/>
            <a:ext cx="5615905" cy="50498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75000"/>
              </a:lnSpc>
              <a:spcBef>
                <a:spcPts val="1000"/>
              </a:spcBef>
              <a:spcAft>
                <a:spcPts val="0"/>
              </a:spcAft>
              <a:buClr>
                <a:srgbClr val="0000A3"/>
              </a:buClr>
              <a:buSzTx/>
              <a:buFont typeface="Wingdings" pitchFamily="2" charset="2"/>
              <a:buNone/>
              <a:tabLst/>
              <a:defRPr/>
            </a:pPr>
            <a:r>
              <a:rPr kumimoji="0" lang="en-US" altLang="en-US" sz="3600" b="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Networks are complex,</a:t>
            </a:r>
          </a:p>
          <a:p>
            <a:pPr marL="352425" marR="0" lvl="0" indent="-222250" algn="l" defTabSz="914400" rtl="0" eaLnBrk="1" fontAlgn="auto" latinLnBrk="0" hangingPunct="1">
              <a:lnSpc>
                <a:spcPct val="75000"/>
              </a:lnSpc>
              <a:spcBef>
                <a:spcPts val="1000"/>
              </a:spcBef>
              <a:spcAft>
                <a:spcPts val="0"/>
              </a:spcAft>
              <a:buClr>
                <a:srgbClr val="0000A3"/>
              </a:buClr>
              <a:buSzTx/>
              <a:buFont typeface="Wingdings" pitchFamily="2" charset="2"/>
              <a:buNone/>
              <a:tabLst/>
              <a:defRPr/>
            </a:pPr>
            <a:r>
              <a:rPr kumimoji="0" lang="en-US" altLang="en-US" sz="3600" b="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with many “</a:t>
            </a:r>
            <a:r>
              <a:rPr kumimoji="0" lang="en-US" altLang="ja-JP" sz="3600" b="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pieces”: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hosts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routers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links of various media</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applications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protocols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hardware, software</a:t>
            </a:r>
          </a:p>
          <a:p>
            <a:pPr marL="352425" marR="0" lvl="0" indent="-222250" algn="l" defTabSz="914400" rtl="0" eaLnBrk="1" fontAlgn="auto" latinLnBrk="0" hangingPunct="1">
              <a:lnSpc>
                <a:spcPct val="75000"/>
              </a:lnSpc>
              <a:spcBef>
                <a:spcPts val="1000"/>
              </a:spcBef>
              <a:spcAft>
                <a:spcPts val="0"/>
              </a:spcAft>
              <a:buClr>
                <a:srgbClr val="0000A3"/>
              </a:buClr>
              <a:buSzTx/>
              <a:buFont typeface="Wingdings" pitchFamily="2" charset="2"/>
              <a:buNone/>
              <a:tabLst/>
              <a:defRPr/>
            </a:pPr>
            <a:endParaRPr kumimoji="0" lang="en-US" altLang="ja-JP"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111" name="Rectangle 4">
            <a:extLst>
              <a:ext uri="{FF2B5EF4-FFF2-40B4-BE49-F238E27FC236}">
                <a16:creationId xmlns:a16="http://schemas.microsoft.com/office/drawing/2014/main" id="{1B4EE37F-42F3-2442-ACAD-B722241FF92E}"/>
              </a:ext>
            </a:extLst>
          </p:cNvPr>
          <p:cNvSpPr txBox="1">
            <a:spLocks noChangeArrowheads="1"/>
          </p:cNvSpPr>
          <p:nvPr/>
        </p:nvSpPr>
        <p:spPr>
          <a:xfrm>
            <a:off x="6584274" y="1539452"/>
            <a:ext cx="4531739" cy="434303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47625" defTabSz="914400" rtl="0" eaLnBrk="1" fontAlgn="auto" latinLnBrk="0" hangingPunct="1">
              <a:lnSpc>
                <a:spcPct val="90000"/>
              </a:lnSpc>
              <a:spcBef>
                <a:spcPts val="1000"/>
              </a:spcBef>
              <a:spcAft>
                <a:spcPts val="0"/>
              </a:spcAft>
              <a:buClr>
                <a:srgbClr val="0000A3"/>
              </a:buClr>
              <a:buSzTx/>
              <a:buFont typeface="Wingdings" pitchFamily="2" charset="2"/>
              <a:buNone/>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Question:</a:t>
            </a:r>
            <a:r>
              <a:rPr kumimoji="0" lang="en-US" altLang="en-US" sz="2400" b="0" i="0" u="sng"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is there any hope of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organizing</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structure of network?</a:t>
            </a:r>
          </a:p>
          <a:p>
            <a:pPr marL="522288" indent="-223838"/>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and/or our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discussion</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of networks?</a:t>
            </a:r>
          </a:p>
        </p:txBody>
      </p:sp>
      <p:sp>
        <p:nvSpPr>
          <p:cNvPr id="5" name="Slide Number Placeholder 5">
            <a:extLst>
              <a:ext uri="{FF2B5EF4-FFF2-40B4-BE49-F238E27FC236}">
                <a16:creationId xmlns:a16="http://schemas.microsoft.com/office/drawing/2014/main" id="{6A309F33-D0A0-8D42-AC5B-CD3063143204}"/>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27</a:t>
            </a:fld>
            <a:endParaRPr lang="en-US" dirty="0"/>
          </a:p>
        </p:txBody>
      </p:sp>
    </p:spTree>
    <p:extLst>
      <p:ext uri="{BB962C8B-B14F-4D97-AF65-F5344CB8AC3E}">
        <p14:creationId xmlns:p14="http://schemas.microsoft.com/office/powerpoint/2010/main" val="406157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dissolve">
                                      <p:cBhvr>
                                        <p:cTn id="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Example: organization of air </a:t>
            </a:r>
            <a:r>
              <a:rPr lang="en-US" altLang="en-US" dirty="0">
                <a:ea typeface="ＭＳ Ｐゴシック" panose="020B0600070205080204" pitchFamily="34" charset="-128"/>
              </a:rPr>
              <a:t>t</a:t>
            </a:r>
            <a:r>
              <a:rPr lang="en-US" altLang="en-US" sz="4400" dirty="0">
                <a:ea typeface="ＭＳ Ｐゴシック" panose="020B0600070205080204" pitchFamily="34" charset="-128"/>
              </a:rPr>
              <a:t>ravel</a:t>
            </a:r>
          </a:p>
        </p:txBody>
      </p:sp>
      <p:sp>
        <p:nvSpPr>
          <p:cNvPr id="7" name="Rectangle 3">
            <a:extLst>
              <a:ext uri="{FF2B5EF4-FFF2-40B4-BE49-F238E27FC236}">
                <a16:creationId xmlns:a16="http://schemas.microsoft.com/office/drawing/2014/main" id="{CC3583CD-CBDD-864E-8D26-0A29FF1403C0}"/>
              </a:ext>
            </a:extLst>
          </p:cNvPr>
          <p:cNvSpPr txBox="1">
            <a:spLocks noChangeArrowheads="1"/>
          </p:cNvSpPr>
          <p:nvPr/>
        </p:nvSpPr>
        <p:spPr>
          <a:xfrm>
            <a:off x="2345096" y="6081243"/>
            <a:ext cx="9529651" cy="5429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
                <a:srgbClr val="0000A3"/>
              </a:buClr>
              <a:buSzTx/>
              <a:tabLst/>
              <a:defRPr/>
            </a:pPr>
            <a:r>
              <a:rPr kumimoji="0" lang="en-US" altLang="en-US"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 series of steps, involving many services</a:t>
            </a:r>
          </a:p>
        </p:txBody>
      </p:sp>
      <p:sp>
        <p:nvSpPr>
          <p:cNvPr id="9" name="Text Box 5">
            <a:extLst>
              <a:ext uri="{FF2B5EF4-FFF2-40B4-BE49-F238E27FC236}">
                <a16:creationId xmlns:a16="http://schemas.microsoft.com/office/drawing/2014/main" id="{36700FC8-9E28-1D45-9971-F07DEE935B73}"/>
              </a:ext>
            </a:extLst>
          </p:cNvPr>
          <p:cNvSpPr txBox="1">
            <a:spLocks noChangeArrowheads="1"/>
          </p:cNvSpPr>
          <p:nvPr/>
        </p:nvSpPr>
        <p:spPr bwMode="auto">
          <a:xfrm>
            <a:off x="1110119" y="1935719"/>
            <a:ext cx="3719769" cy="28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ticket (purchase)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baggage (check)</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gates (load)</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runway takeoff</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airplane routing</a:t>
            </a:r>
            <a:endParaRPr kumimoji="0" lang="en-US" altLang="en-US" sz="20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endParaRPr>
          </a:p>
        </p:txBody>
      </p:sp>
      <p:sp>
        <p:nvSpPr>
          <p:cNvPr id="10" name="Text Box 6">
            <a:extLst>
              <a:ext uri="{FF2B5EF4-FFF2-40B4-BE49-F238E27FC236}">
                <a16:creationId xmlns:a16="http://schemas.microsoft.com/office/drawing/2014/main" id="{848D3D19-7497-FE45-B7B5-B81AA4212074}"/>
              </a:ext>
            </a:extLst>
          </p:cNvPr>
          <p:cNvSpPr txBox="1">
            <a:spLocks noChangeArrowheads="1"/>
          </p:cNvSpPr>
          <p:nvPr/>
        </p:nvSpPr>
        <p:spPr bwMode="auto">
          <a:xfrm>
            <a:off x="7623765" y="1942018"/>
            <a:ext cx="2625654" cy="284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ticket (complain)</a:t>
            </a:r>
          </a:p>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baggage (claim)</a:t>
            </a:r>
          </a:p>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gates (unload)</a:t>
            </a:r>
          </a:p>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runway landing</a:t>
            </a:r>
          </a:p>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airplane routing</a:t>
            </a:r>
          </a:p>
        </p:txBody>
      </p:sp>
      <p:sp>
        <p:nvSpPr>
          <p:cNvPr id="11" name="Text Box 7">
            <a:extLst>
              <a:ext uri="{FF2B5EF4-FFF2-40B4-BE49-F238E27FC236}">
                <a16:creationId xmlns:a16="http://schemas.microsoft.com/office/drawing/2014/main" id="{E16D6DCC-156C-2147-81DA-F433EE3A550B}"/>
              </a:ext>
            </a:extLst>
          </p:cNvPr>
          <p:cNvSpPr txBox="1">
            <a:spLocks noChangeArrowheads="1"/>
          </p:cNvSpPr>
          <p:nvPr/>
        </p:nvSpPr>
        <p:spPr bwMode="auto">
          <a:xfrm>
            <a:off x="4389746" y="4831320"/>
            <a:ext cx="357079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airplane routing</a:t>
            </a:r>
          </a:p>
        </p:txBody>
      </p:sp>
      <p:sp>
        <p:nvSpPr>
          <p:cNvPr id="12" name="Freeform 8">
            <a:extLst>
              <a:ext uri="{FF2B5EF4-FFF2-40B4-BE49-F238E27FC236}">
                <a16:creationId xmlns:a16="http://schemas.microsoft.com/office/drawing/2014/main" id="{F85E233E-0BC2-2743-AB47-FA853651C08B}"/>
              </a:ext>
            </a:extLst>
          </p:cNvPr>
          <p:cNvSpPr>
            <a:spLocks/>
          </p:cNvSpPr>
          <p:nvPr/>
        </p:nvSpPr>
        <p:spPr bwMode="auto">
          <a:xfrm>
            <a:off x="879891" y="2080182"/>
            <a:ext cx="7827767" cy="3289301"/>
          </a:xfrm>
          <a:custGeom>
            <a:avLst/>
            <a:gdLst>
              <a:gd name="T0" fmla="*/ 0 w 4100"/>
              <a:gd name="T1" fmla="*/ 0 h 2072"/>
              <a:gd name="T2" fmla="*/ 4 w 4100"/>
              <a:gd name="T3" fmla="*/ 1736 h 2072"/>
              <a:gd name="T4" fmla="*/ 804 w 4100"/>
              <a:gd name="T5" fmla="*/ 2064 h 2072"/>
              <a:gd name="T6" fmla="*/ 3468 w 4100"/>
              <a:gd name="T7" fmla="*/ 2072 h 2072"/>
              <a:gd name="T8" fmla="*/ 4100 w 4100"/>
              <a:gd name="T9" fmla="*/ 1736 h 2072"/>
              <a:gd name="T10" fmla="*/ 4100 w 4100"/>
              <a:gd name="T11" fmla="*/ 96 h 2072"/>
              <a:gd name="T12" fmla="*/ 0 60000 65536"/>
              <a:gd name="T13" fmla="*/ 0 60000 65536"/>
              <a:gd name="T14" fmla="*/ 0 60000 65536"/>
              <a:gd name="T15" fmla="*/ 0 60000 65536"/>
              <a:gd name="T16" fmla="*/ 0 60000 65536"/>
              <a:gd name="T17" fmla="*/ 0 60000 65536"/>
              <a:gd name="T18" fmla="*/ 0 w 4100"/>
              <a:gd name="T19" fmla="*/ 0 h 2072"/>
              <a:gd name="T20" fmla="*/ 4100 w 4100"/>
              <a:gd name="T21" fmla="*/ 2072 h 2072"/>
              <a:gd name="connsiteX0" fmla="*/ 0 w 10000"/>
              <a:gd name="connsiteY0" fmla="*/ 0 h 10000"/>
              <a:gd name="connsiteX1" fmla="*/ 10 w 10000"/>
              <a:gd name="connsiteY1" fmla="*/ 8378 h 10000"/>
              <a:gd name="connsiteX2" fmla="*/ 1961 w 10000"/>
              <a:gd name="connsiteY2" fmla="*/ 9961 h 10000"/>
              <a:gd name="connsiteX3" fmla="*/ 8459 w 10000"/>
              <a:gd name="connsiteY3" fmla="*/ 10000 h 10000"/>
              <a:gd name="connsiteX4" fmla="*/ 10000 w 10000"/>
              <a:gd name="connsiteY4" fmla="*/ 8378 h 10000"/>
              <a:gd name="connsiteX0" fmla="*/ 0 w 8459"/>
              <a:gd name="connsiteY0" fmla="*/ 0 h 10000"/>
              <a:gd name="connsiteX1" fmla="*/ 10 w 8459"/>
              <a:gd name="connsiteY1" fmla="*/ 8378 h 10000"/>
              <a:gd name="connsiteX2" fmla="*/ 1961 w 8459"/>
              <a:gd name="connsiteY2" fmla="*/ 9961 h 10000"/>
              <a:gd name="connsiteX3" fmla="*/ 8459 w 8459"/>
              <a:gd name="connsiteY3" fmla="*/ 10000 h 10000"/>
            </a:gdLst>
            <a:ahLst/>
            <a:cxnLst>
              <a:cxn ang="0">
                <a:pos x="connsiteX0" y="connsiteY0"/>
              </a:cxn>
              <a:cxn ang="0">
                <a:pos x="connsiteX1" y="connsiteY1"/>
              </a:cxn>
              <a:cxn ang="0">
                <a:pos x="connsiteX2" y="connsiteY2"/>
              </a:cxn>
              <a:cxn ang="0">
                <a:pos x="connsiteX3" y="connsiteY3"/>
              </a:cxn>
            </a:cxnLst>
            <a:rect l="l" t="t" r="r" b="b"/>
            <a:pathLst>
              <a:path w="8459" h="10000">
                <a:moveTo>
                  <a:pt x="0" y="0"/>
                </a:moveTo>
                <a:cubicBezTo>
                  <a:pt x="3" y="2793"/>
                  <a:pt x="7" y="5585"/>
                  <a:pt x="10" y="8378"/>
                </a:cubicBezTo>
                <a:lnTo>
                  <a:pt x="1961" y="9961"/>
                </a:lnTo>
                <a:lnTo>
                  <a:pt x="8459" y="10000"/>
                </a:lnTo>
              </a:path>
            </a:pathLst>
          </a:custGeom>
          <a:noFill/>
          <a:ln w="44450">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Freeform 2">
            <a:extLst>
              <a:ext uri="{FF2B5EF4-FFF2-40B4-BE49-F238E27FC236}">
                <a16:creationId xmlns:a16="http://schemas.microsoft.com/office/drawing/2014/main" id="{D9478D4E-B913-5E48-A41F-691CE28FDFE4}"/>
              </a:ext>
            </a:extLst>
          </p:cNvPr>
          <p:cNvSpPr/>
          <p:nvPr/>
        </p:nvSpPr>
        <p:spPr>
          <a:xfrm flipH="1">
            <a:off x="8627458" y="2106453"/>
            <a:ext cx="1822537" cy="3263030"/>
          </a:xfrm>
          <a:custGeom>
            <a:avLst/>
            <a:gdLst>
              <a:gd name="connsiteX0" fmla="*/ 1822537 w 1822537"/>
              <a:gd name="connsiteY0" fmla="*/ 3263030 h 3263030"/>
              <a:gd name="connsiteX1" fmla="*/ 6263 w 1822537"/>
              <a:gd name="connsiteY1" fmla="*/ 2743200 h 3263030"/>
              <a:gd name="connsiteX2" fmla="*/ 0 w 1822537"/>
              <a:gd name="connsiteY2" fmla="*/ 0 h 3263030"/>
            </a:gdLst>
            <a:ahLst/>
            <a:cxnLst>
              <a:cxn ang="0">
                <a:pos x="connsiteX0" y="connsiteY0"/>
              </a:cxn>
              <a:cxn ang="0">
                <a:pos x="connsiteX1" y="connsiteY1"/>
              </a:cxn>
              <a:cxn ang="0">
                <a:pos x="connsiteX2" y="connsiteY2"/>
              </a:cxn>
            </a:cxnLst>
            <a:rect l="l" t="t" r="r" b="b"/>
            <a:pathLst>
              <a:path w="1822537" h="3263030">
                <a:moveTo>
                  <a:pt x="1822537" y="3263030"/>
                </a:moveTo>
                <a:lnTo>
                  <a:pt x="6263" y="2743200"/>
                </a:lnTo>
                <a:cubicBezTo>
                  <a:pt x="4175" y="1828800"/>
                  <a:pt x="2088" y="914400"/>
                  <a:pt x="0" y="0"/>
                </a:cubicBezTo>
              </a:path>
            </a:pathLst>
          </a:custGeom>
          <a:noFill/>
          <a:ln w="44450">
            <a:solidFill>
              <a:srgbClr val="C00000"/>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 name="Rectangle 3">
            <a:extLst>
              <a:ext uri="{FF2B5EF4-FFF2-40B4-BE49-F238E27FC236}">
                <a16:creationId xmlns:a16="http://schemas.microsoft.com/office/drawing/2014/main" id="{B089D51D-215F-BA43-9D35-CA7FEB77B669}"/>
              </a:ext>
            </a:extLst>
          </p:cNvPr>
          <p:cNvSpPr txBox="1">
            <a:spLocks noChangeArrowheads="1"/>
          </p:cNvSpPr>
          <p:nvPr/>
        </p:nvSpPr>
        <p:spPr>
          <a:xfrm>
            <a:off x="1882900" y="5634038"/>
            <a:ext cx="9529651" cy="542925"/>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How would you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define/discuss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the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system</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of airline travel?</a:t>
            </a:r>
          </a:p>
        </p:txBody>
      </p:sp>
      <p:cxnSp>
        <p:nvCxnSpPr>
          <p:cNvPr id="5" name="Straight Arrow Connector 4">
            <a:extLst>
              <a:ext uri="{FF2B5EF4-FFF2-40B4-BE49-F238E27FC236}">
                <a16:creationId xmlns:a16="http://schemas.microsoft.com/office/drawing/2014/main" id="{3FCB9233-79E6-BA4F-9D93-E564447F7C10}"/>
              </a:ext>
            </a:extLst>
          </p:cNvPr>
          <p:cNvCxnSpPr/>
          <p:nvPr/>
        </p:nvCxnSpPr>
        <p:spPr>
          <a:xfrm>
            <a:off x="1564598" y="1798817"/>
            <a:ext cx="7600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558E98-4E3D-6E48-9595-2F6059226384}"/>
              </a:ext>
            </a:extLst>
          </p:cNvPr>
          <p:cNvSpPr txBox="1"/>
          <p:nvPr/>
        </p:nvSpPr>
        <p:spPr>
          <a:xfrm>
            <a:off x="2473378" y="1558977"/>
            <a:ext cx="5581913" cy="461665"/>
          </a:xfrm>
          <a:prstGeom prst="rect">
            <a:avLst/>
          </a:prstGeom>
          <a:solidFill>
            <a:schemeClr val="bg1"/>
          </a:solidFill>
        </p:spPr>
        <p:txBody>
          <a:bodyPr wrap="none" rtlCol="0">
            <a:spAutoFit/>
          </a:bodyPr>
          <a:lstStyle/>
          <a:p>
            <a:r>
              <a:rPr lang="en-US" sz="2400" i="1" dirty="0"/>
              <a:t>end-to-end transfer of person plus baggage</a:t>
            </a:r>
          </a:p>
        </p:txBody>
      </p:sp>
      <p:grpSp>
        <p:nvGrpSpPr>
          <p:cNvPr id="21" name="Group 20">
            <a:extLst>
              <a:ext uri="{FF2B5EF4-FFF2-40B4-BE49-F238E27FC236}">
                <a16:creationId xmlns:a16="http://schemas.microsoft.com/office/drawing/2014/main" id="{58B89B52-D8A0-B841-AE4D-367CE4C080B3}"/>
              </a:ext>
            </a:extLst>
          </p:cNvPr>
          <p:cNvGrpSpPr/>
          <p:nvPr/>
        </p:nvGrpSpPr>
        <p:grpSpPr>
          <a:xfrm>
            <a:off x="4267725" y="1021517"/>
            <a:ext cx="1528763" cy="620713"/>
            <a:chOff x="-1042195" y="4302698"/>
            <a:chExt cx="1528763" cy="620713"/>
          </a:xfrm>
        </p:grpSpPr>
        <p:pic>
          <p:nvPicPr>
            <p:cNvPr id="22" name="Picture 11" descr="yylgaifm[1]">
              <a:extLst>
                <a:ext uri="{FF2B5EF4-FFF2-40B4-BE49-F238E27FC236}">
                  <a16:creationId xmlns:a16="http://schemas.microsoft.com/office/drawing/2014/main" id="{07194610-EC25-D04B-8A29-162F15606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42195" y="4463036"/>
              <a:ext cx="1528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2">
              <a:extLst>
                <a:ext uri="{FF2B5EF4-FFF2-40B4-BE49-F238E27FC236}">
                  <a16:creationId xmlns:a16="http://schemas.microsoft.com/office/drawing/2014/main" id="{F2D1C1C2-445D-BD44-9E5D-B94BC5DF4100}"/>
                </a:ext>
              </a:extLst>
            </p:cNvPr>
            <p:cNvSpPr>
              <a:spLocks noChangeShapeType="1"/>
            </p:cNvSpPr>
            <p:nvPr/>
          </p:nvSpPr>
          <p:spPr bwMode="auto">
            <a:xfrm>
              <a:off x="-561182" y="4302698"/>
              <a:ext cx="4508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Line 13">
              <a:extLst>
                <a:ext uri="{FF2B5EF4-FFF2-40B4-BE49-F238E27FC236}">
                  <a16:creationId xmlns:a16="http://schemas.microsoft.com/office/drawing/2014/main" id="{E3D0F8A1-57E5-0348-B7BD-5D6EB952C368}"/>
                </a:ext>
              </a:extLst>
            </p:cNvPr>
            <p:cNvSpPr>
              <a:spLocks noChangeShapeType="1"/>
            </p:cNvSpPr>
            <p:nvPr/>
          </p:nvSpPr>
          <p:spPr bwMode="auto">
            <a:xfrm>
              <a:off x="-408782" y="4455098"/>
              <a:ext cx="4508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Line 14">
              <a:extLst>
                <a:ext uri="{FF2B5EF4-FFF2-40B4-BE49-F238E27FC236}">
                  <a16:creationId xmlns:a16="http://schemas.microsoft.com/office/drawing/2014/main" id="{41A01E04-873D-7D43-8A11-021CF72C1963}"/>
                </a:ext>
              </a:extLst>
            </p:cNvPr>
            <p:cNvSpPr>
              <a:spLocks noChangeShapeType="1"/>
            </p:cNvSpPr>
            <p:nvPr/>
          </p:nvSpPr>
          <p:spPr bwMode="auto">
            <a:xfrm>
              <a:off x="-256382" y="4607498"/>
              <a:ext cx="4508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Slide Number Placeholder 5">
            <a:extLst>
              <a:ext uri="{FF2B5EF4-FFF2-40B4-BE49-F238E27FC236}">
                <a16:creationId xmlns:a16="http://schemas.microsoft.com/office/drawing/2014/main" id="{EC03A291-3ABD-5A48-BE94-CDE7BE41DBA1}"/>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28</a:t>
            </a:fld>
            <a:endParaRPr lang="en-US" dirty="0"/>
          </a:p>
        </p:txBody>
      </p:sp>
    </p:spTree>
    <p:extLst>
      <p:ext uri="{BB962C8B-B14F-4D97-AF65-F5344CB8AC3E}">
        <p14:creationId xmlns:p14="http://schemas.microsoft.com/office/powerpoint/2010/main" val="152134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5">
                                            <p:txEl>
                                              <p:pRg st="0" end="0"/>
                                            </p:txEl>
                                          </p:spTgt>
                                        </p:tgtEl>
                                      </p:cBhvr>
                                    </p:animEffect>
                                    <p:set>
                                      <p:cBhvr>
                                        <p:cTn id="12" dur="1" fill="hold">
                                          <p:stCondLst>
                                            <p:cond delay="499"/>
                                          </p:stCondLst>
                                        </p:cTn>
                                        <p:tgtEl>
                                          <p:spTgt spid="15">
                                            <p:txEl>
                                              <p:pRg st="0" end="0"/>
                                            </p:txEl>
                                          </p:spTgt>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000"/>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10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animBg="1"/>
      <p:bldP spid="3" grpId="0" animBg="1"/>
      <p:bldP spid="1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3D16B69-45D9-7743-ADEA-3DAD4240D5C8}"/>
              </a:ext>
            </a:extLst>
          </p:cNvPr>
          <p:cNvGrpSpPr/>
          <p:nvPr/>
        </p:nvGrpSpPr>
        <p:grpSpPr>
          <a:xfrm>
            <a:off x="464981" y="2052861"/>
            <a:ext cx="10432006" cy="2708042"/>
            <a:chOff x="464981" y="1753061"/>
            <a:chExt cx="10432006" cy="2708042"/>
          </a:xfrm>
        </p:grpSpPr>
        <p:sp>
          <p:nvSpPr>
            <p:cNvPr id="41" name="Rectangle 40">
              <a:extLst>
                <a:ext uri="{FF2B5EF4-FFF2-40B4-BE49-F238E27FC236}">
                  <a16:creationId xmlns:a16="http://schemas.microsoft.com/office/drawing/2014/main" id="{5425220C-9838-8D45-9BAA-2D96FF83A2F1}"/>
                </a:ext>
              </a:extLst>
            </p:cNvPr>
            <p:cNvSpPr/>
            <p:nvPr/>
          </p:nvSpPr>
          <p:spPr>
            <a:xfrm>
              <a:off x="464981" y="4061418"/>
              <a:ext cx="10421481" cy="3996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DD8EE791-0739-6F48-8733-238C908C9A99}"/>
                </a:ext>
              </a:extLst>
            </p:cNvPr>
            <p:cNvSpPr/>
            <p:nvPr/>
          </p:nvSpPr>
          <p:spPr>
            <a:xfrm>
              <a:off x="475506" y="3495132"/>
              <a:ext cx="10421481" cy="3996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B68A0430-7325-D84E-8C11-99062FE5509D}"/>
                </a:ext>
              </a:extLst>
            </p:cNvPr>
            <p:cNvSpPr/>
            <p:nvPr/>
          </p:nvSpPr>
          <p:spPr>
            <a:xfrm>
              <a:off x="470508" y="2945434"/>
              <a:ext cx="10421481" cy="3996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5632A966-C6C7-424C-80FC-0FFB2F0BC371}"/>
                </a:ext>
              </a:extLst>
            </p:cNvPr>
            <p:cNvSpPr/>
            <p:nvPr/>
          </p:nvSpPr>
          <p:spPr>
            <a:xfrm>
              <a:off x="471525" y="2357714"/>
              <a:ext cx="10421481" cy="3996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458753E-88F3-B34F-B3B9-946C3E6C15F1}"/>
                </a:ext>
              </a:extLst>
            </p:cNvPr>
            <p:cNvSpPr/>
            <p:nvPr/>
          </p:nvSpPr>
          <p:spPr>
            <a:xfrm>
              <a:off x="464982" y="1753061"/>
              <a:ext cx="10421481" cy="3996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3F1839DF-A204-F147-901F-403EDC096FCD}"/>
              </a:ext>
            </a:extLst>
          </p:cNvPr>
          <p:cNvGrpSpPr/>
          <p:nvPr/>
        </p:nvGrpSpPr>
        <p:grpSpPr>
          <a:xfrm>
            <a:off x="7572969" y="1945699"/>
            <a:ext cx="2929467" cy="2895601"/>
            <a:chOff x="1574800" y="1788319"/>
            <a:chExt cx="2929467" cy="2895601"/>
          </a:xfrm>
        </p:grpSpPr>
        <p:sp>
          <p:nvSpPr>
            <p:cNvPr id="28" name="Rectangle 27">
              <a:extLst>
                <a:ext uri="{FF2B5EF4-FFF2-40B4-BE49-F238E27FC236}">
                  <a16:creationId xmlns:a16="http://schemas.microsoft.com/office/drawing/2014/main" id="{E615A186-9ECD-7646-A746-B390E05134BE}"/>
                </a:ext>
              </a:extLst>
            </p:cNvPr>
            <p:cNvSpPr/>
            <p:nvPr/>
          </p:nvSpPr>
          <p:spPr>
            <a:xfrm>
              <a:off x="1591733" y="1788319"/>
              <a:ext cx="2794000" cy="2895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69ED9F09-CF30-0E4F-B280-1114E1973095}"/>
                </a:ext>
              </a:extLst>
            </p:cNvPr>
            <p:cNvCxnSpPr>
              <a:cxnSpLocks/>
            </p:cNvCxnSpPr>
            <p:nvPr/>
          </p:nvCxnSpPr>
          <p:spPr>
            <a:xfrm>
              <a:off x="1574800" y="2421466"/>
              <a:ext cx="29294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190042-F4C0-EC46-9AF0-FF1083E60F8B}"/>
                </a:ext>
              </a:extLst>
            </p:cNvPr>
            <p:cNvCxnSpPr>
              <a:cxnSpLocks/>
            </p:cNvCxnSpPr>
            <p:nvPr/>
          </p:nvCxnSpPr>
          <p:spPr>
            <a:xfrm>
              <a:off x="1574800" y="3009694"/>
              <a:ext cx="29294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EF134E-EA30-E347-8AE4-94F83CF21DB0}"/>
                </a:ext>
              </a:extLst>
            </p:cNvPr>
            <p:cNvCxnSpPr>
              <a:cxnSpLocks/>
            </p:cNvCxnSpPr>
            <p:nvPr/>
          </p:nvCxnSpPr>
          <p:spPr>
            <a:xfrm>
              <a:off x="1574800" y="3581400"/>
              <a:ext cx="29294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8AEB97-F690-7742-BC15-87C7C38DE30C}"/>
                </a:ext>
              </a:extLst>
            </p:cNvPr>
            <p:cNvCxnSpPr>
              <a:cxnSpLocks/>
            </p:cNvCxnSpPr>
            <p:nvPr/>
          </p:nvCxnSpPr>
          <p:spPr>
            <a:xfrm>
              <a:off x="1574800" y="4115129"/>
              <a:ext cx="29294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73438F92-3E54-F248-B85E-6C7214C6DAB3}"/>
              </a:ext>
            </a:extLst>
          </p:cNvPr>
          <p:cNvSpPr/>
          <p:nvPr/>
        </p:nvSpPr>
        <p:spPr>
          <a:xfrm>
            <a:off x="965209" y="1935719"/>
            <a:ext cx="2794000" cy="2895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Example: organization of air </a:t>
            </a:r>
            <a:r>
              <a:rPr lang="en-US" altLang="en-US" dirty="0">
                <a:ea typeface="ＭＳ Ｐゴシック" panose="020B0600070205080204" pitchFamily="34" charset="-128"/>
              </a:rPr>
              <a:t>t</a:t>
            </a:r>
            <a:r>
              <a:rPr lang="en-US" altLang="en-US" sz="4400" dirty="0">
                <a:ea typeface="ＭＳ Ｐゴシック" panose="020B0600070205080204" pitchFamily="34" charset="-128"/>
              </a:rPr>
              <a:t>ravel</a:t>
            </a:r>
          </a:p>
        </p:txBody>
      </p:sp>
      <p:sp>
        <p:nvSpPr>
          <p:cNvPr id="9" name="Text Box 5">
            <a:extLst>
              <a:ext uri="{FF2B5EF4-FFF2-40B4-BE49-F238E27FC236}">
                <a16:creationId xmlns:a16="http://schemas.microsoft.com/office/drawing/2014/main" id="{36700FC8-9E28-1D45-9971-F07DEE935B73}"/>
              </a:ext>
            </a:extLst>
          </p:cNvPr>
          <p:cNvSpPr txBox="1">
            <a:spLocks noChangeArrowheads="1"/>
          </p:cNvSpPr>
          <p:nvPr/>
        </p:nvSpPr>
        <p:spPr bwMode="auto">
          <a:xfrm>
            <a:off x="1110119" y="1935719"/>
            <a:ext cx="2616935" cy="284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ticket (purchase)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baggage (check)</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gates (load)</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runway takeoff</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airplane routing</a:t>
            </a:r>
            <a:endParaRPr kumimoji="0" lang="en-US"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0" name="Text Box 6">
            <a:extLst>
              <a:ext uri="{FF2B5EF4-FFF2-40B4-BE49-F238E27FC236}">
                <a16:creationId xmlns:a16="http://schemas.microsoft.com/office/drawing/2014/main" id="{848D3D19-7497-FE45-B7B5-B81AA4212074}"/>
              </a:ext>
            </a:extLst>
          </p:cNvPr>
          <p:cNvSpPr txBox="1">
            <a:spLocks noChangeArrowheads="1"/>
          </p:cNvSpPr>
          <p:nvPr/>
        </p:nvSpPr>
        <p:spPr bwMode="auto">
          <a:xfrm>
            <a:off x="7623765" y="1942018"/>
            <a:ext cx="2625654" cy="284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ticket (complain)</a:t>
            </a:r>
          </a:p>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baggage (claim)</a:t>
            </a:r>
          </a:p>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gates (unload)</a:t>
            </a:r>
          </a:p>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runway landing</a:t>
            </a:r>
          </a:p>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airplane routing</a:t>
            </a:r>
          </a:p>
        </p:txBody>
      </p:sp>
      <p:cxnSp>
        <p:nvCxnSpPr>
          <p:cNvPr id="8" name="Straight Connector 7">
            <a:extLst>
              <a:ext uri="{FF2B5EF4-FFF2-40B4-BE49-F238E27FC236}">
                <a16:creationId xmlns:a16="http://schemas.microsoft.com/office/drawing/2014/main" id="{228FFC7C-C6FB-584F-8F6E-FFA01C23964A}"/>
              </a:ext>
            </a:extLst>
          </p:cNvPr>
          <p:cNvCxnSpPr>
            <a:cxnSpLocks/>
          </p:cNvCxnSpPr>
          <p:nvPr/>
        </p:nvCxnSpPr>
        <p:spPr>
          <a:xfrm>
            <a:off x="948276" y="2568866"/>
            <a:ext cx="29294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8B1716-D4D2-3649-99C0-55319689F97F}"/>
              </a:ext>
            </a:extLst>
          </p:cNvPr>
          <p:cNvCxnSpPr>
            <a:cxnSpLocks/>
          </p:cNvCxnSpPr>
          <p:nvPr/>
        </p:nvCxnSpPr>
        <p:spPr>
          <a:xfrm>
            <a:off x="948276" y="3157094"/>
            <a:ext cx="29294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53EA2-F916-EE42-B3CA-CA7A3F485F2C}"/>
              </a:ext>
            </a:extLst>
          </p:cNvPr>
          <p:cNvCxnSpPr>
            <a:cxnSpLocks/>
          </p:cNvCxnSpPr>
          <p:nvPr/>
        </p:nvCxnSpPr>
        <p:spPr>
          <a:xfrm>
            <a:off x="948276" y="3728800"/>
            <a:ext cx="29294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5EF4F97-2C46-FF44-9C8B-77221BDB15DC}"/>
              </a:ext>
            </a:extLst>
          </p:cNvPr>
          <p:cNvCxnSpPr>
            <a:cxnSpLocks/>
          </p:cNvCxnSpPr>
          <p:nvPr/>
        </p:nvCxnSpPr>
        <p:spPr>
          <a:xfrm>
            <a:off x="948276" y="4262529"/>
            <a:ext cx="29294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1E38E25-A98C-CC40-BE63-1E70E5A1D89B}"/>
              </a:ext>
            </a:extLst>
          </p:cNvPr>
          <p:cNvSpPr/>
          <p:nvPr/>
        </p:nvSpPr>
        <p:spPr>
          <a:xfrm>
            <a:off x="4260623" y="4272051"/>
            <a:ext cx="2794000" cy="56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 Box 7">
            <a:extLst>
              <a:ext uri="{FF2B5EF4-FFF2-40B4-BE49-F238E27FC236}">
                <a16:creationId xmlns:a16="http://schemas.microsoft.com/office/drawing/2014/main" id="{E16D6DCC-156C-2147-81DA-F433EE3A550B}"/>
              </a:ext>
            </a:extLst>
          </p:cNvPr>
          <p:cNvSpPr txBox="1">
            <a:spLocks noChangeArrowheads="1"/>
          </p:cNvSpPr>
          <p:nvPr/>
        </p:nvSpPr>
        <p:spPr bwMode="auto">
          <a:xfrm>
            <a:off x="4453486" y="4300858"/>
            <a:ext cx="2511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airplane routing</a:t>
            </a:r>
          </a:p>
        </p:txBody>
      </p:sp>
      <p:grpSp>
        <p:nvGrpSpPr>
          <p:cNvPr id="60" name="Group 59">
            <a:extLst>
              <a:ext uri="{FF2B5EF4-FFF2-40B4-BE49-F238E27FC236}">
                <a16:creationId xmlns:a16="http://schemas.microsoft.com/office/drawing/2014/main" id="{8EEAE621-B95A-384F-A62F-7E5903AD8FBF}"/>
              </a:ext>
            </a:extLst>
          </p:cNvPr>
          <p:cNvGrpSpPr/>
          <p:nvPr/>
        </p:nvGrpSpPr>
        <p:grpSpPr>
          <a:xfrm>
            <a:off x="3948545" y="1999560"/>
            <a:ext cx="3522823" cy="2811596"/>
            <a:chOff x="3948545" y="1699760"/>
            <a:chExt cx="3522823" cy="2811596"/>
          </a:xfrm>
        </p:grpSpPr>
        <p:sp>
          <p:nvSpPr>
            <p:cNvPr id="42" name="TextBox 41">
              <a:extLst>
                <a:ext uri="{FF2B5EF4-FFF2-40B4-BE49-F238E27FC236}">
                  <a16:creationId xmlns:a16="http://schemas.microsoft.com/office/drawing/2014/main" id="{EB4A6AAF-FC59-FA44-ACE5-C72FA686C0C2}"/>
                </a:ext>
              </a:extLst>
            </p:cNvPr>
            <p:cNvSpPr txBox="1"/>
            <p:nvPr/>
          </p:nvSpPr>
          <p:spPr>
            <a:xfrm>
              <a:off x="4400060" y="1699760"/>
              <a:ext cx="25074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ticketing service</a:t>
              </a:r>
            </a:p>
          </p:txBody>
        </p:sp>
        <p:sp>
          <p:nvSpPr>
            <p:cNvPr id="43" name="TextBox 42">
              <a:extLst>
                <a:ext uri="{FF2B5EF4-FFF2-40B4-BE49-F238E27FC236}">
                  <a16:creationId xmlns:a16="http://schemas.microsoft.com/office/drawing/2014/main" id="{E3B20036-2BB5-4241-87A9-6D4052E720AA}"/>
                </a:ext>
              </a:extLst>
            </p:cNvPr>
            <p:cNvSpPr txBox="1"/>
            <p:nvPr/>
          </p:nvSpPr>
          <p:spPr>
            <a:xfrm>
              <a:off x="4384331" y="2292643"/>
              <a:ext cx="25421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baggage service</a:t>
              </a:r>
            </a:p>
          </p:txBody>
        </p:sp>
        <p:sp>
          <p:nvSpPr>
            <p:cNvPr id="44" name="TextBox 43">
              <a:extLst>
                <a:ext uri="{FF2B5EF4-FFF2-40B4-BE49-F238E27FC236}">
                  <a16:creationId xmlns:a16="http://schemas.microsoft.com/office/drawing/2014/main" id="{7314652E-AC11-9744-91B6-642D2DAB1815}"/>
                </a:ext>
              </a:extLst>
            </p:cNvPr>
            <p:cNvSpPr txBox="1"/>
            <p:nvPr/>
          </p:nvSpPr>
          <p:spPr>
            <a:xfrm>
              <a:off x="4686266" y="2872078"/>
              <a:ext cx="19211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gate service</a:t>
              </a:r>
            </a:p>
          </p:txBody>
        </p:sp>
        <p:sp>
          <p:nvSpPr>
            <p:cNvPr id="45" name="TextBox 44">
              <a:extLst>
                <a:ext uri="{FF2B5EF4-FFF2-40B4-BE49-F238E27FC236}">
                  <a16:creationId xmlns:a16="http://schemas.microsoft.com/office/drawing/2014/main" id="{64AEF81B-DB1C-5E49-A5CE-1930E0CD97F9}"/>
                </a:ext>
              </a:extLst>
            </p:cNvPr>
            <p:cNvSpPr txBox="1"/>
            <p:nvPr/>
          </p:nvSpPr>
          <p:spPr>
            <a:xfrm>
              <a:off x="4485939" y="3451513"/>
              <a:ext cx="23542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runway service</a:t>
              </a:r>
            </a:p>
          </p:txBody>
        </p:sp>
        <p:grpSp>
          <p:nvGrpSpPr>
            <p:cNvPr id="59" name="Group 58">
              <a:extLst>
                <a:ext uri="{FF2B5EF4-FFF2-40B4-BE49-F238E27FC236}">
                  <a16:creationId xmlns:a16="http://schemas.microsoft.com/office/drawing/2014/main" id="{71D67CFB-C1C3-034A-88B0-DF85F0C59330}"/>
                </a:ext>
              </a:extLst>
            </p:cNvPr>
            <p:cNvGrpSpPr/>
            <p:nvPr/>
          </p:nvGrpSpPr>
          <p:grpSpPr>
            <a:xfrm>
              <a:off x="3948545" y="3988136"/>
              <a:ext cx="3522823" cy="523220"/>
              <a:chOff x="3976681" y="3974068"/>
              <a:chExt cx="3522823" cy="523220"/>
            </a:xfrm>
          </p:grpSpPr>
          <p:sp>
            <p:nvSpPr>
              <p:cNvPr id="51" name="Rectangle 50">
                <a:extLst>
                  <a:ext uri="{FF2B5EF4-FFF2-40B4-BE49-F238E27FC236}">
                    <a16:creationId xmlns:a16="http://schemas.microsoft.com/office/drawing/2014/main" id="{2FCD8885-2FFE-5644-B703-7DA1C8AD8286}"/>
                  </a:ext>
                </a:extLst>
              </p:cNvPr>
              <p:cNvSpPr/>
              <p:nvPr/>
            </p:nvSpPr>
            <p:spPr>
              <a:xfrm>
                <a:off x="3976681" y="4046279"/>
                <a:ext cx="3522823" cy="4026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56025D16-29A9-4843-944E-D0F547FAEFB7}"/>
                  </a:ext>
                </a:extLst>
              </p:cNvPr>
              <p:cNvSpPr txBox="1"/>
              <p:nvPr/>
            </p:nvSpPr>
            <p:spPr>
              <a:xfrm>
                <a:off x="4506558" y="3974068"/>
                <a:ext cx="2327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routing service</a:t>
                </a:r>
              </a:p>
            </p:txBody>
          </p:sp>
        </p:grpSp>
      </p:grpSp>
      <p:sp>
        <p:nvSpPr>
          <p:cNvPr id="61" name="Rectangle 40">
            <a:extLst>
              <a:ext uri="{FF2B5EF4-FFF2-40B4-BE49-F238E27FC236}">
                <a16:creationId xmlns:a16="http://schemas.microsoft.com/office/drawing/2014/main" id="{8CA0C9F3-42E1-954A-929E-FDF9EBC1EB0B}"/>
              </a:ext>
            </a:extLst>
          </p:cNvPr>
          <p:cNvSpPr txBox="1">
            <a:spLocks noChangeArrowheads="1"/>
          </p:cNvSpPr>
          <p:nvPr/>
        </p:nvSpPr>
        <p:spPr>
          <a:xfrm>
            <a:off x="2393447" y="5094287"/>
            <a:ext cx="7613650" cy="176371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layers:</a:t>
            </a:r>
            <a:r>
              <a:rPr kumimoji="0" lang="en-US" altLang="en-US" sz="32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each layer implements a service</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via its own internal-layer actions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relying on services provided by layer below</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3" name="Slide Number Placeholder 5">
            <a:extLst>
              <a:ext uri="{FF2B5EF4-FFF2-40B4-BE49-F238E27FC236}">
                <a16:creationId xmlns:a16="http://schemas.microsoft.com/office/drawing/2014/main" id="{44756CF3-22F7-2F4D-8F3B-F8371F6A8045}"/>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29</a:t>
            </a:fld>
            <a:endParaRPr lang="en-US" dirty="0"/>
          </a:p>
        </p:txBody>
      </p:sp>
    </p:spTree>
    <p:extLst>
      <p:ext uri="{BB962C8B-B14F-4D97-AF65-F5344CB8AC3E}">
        <p14:creationId xmlns:p14="http://schemas.microsoft.com/office/powerpoint/2010/main" val="186125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26">
            <a:extLst>
              <a:ext uri="{FF2B5EF4-FFF2-40B4-BE49-F238E27FC236}">
                <a16:creationId xmlns:a16="http://schemas.microsoft.com/office/drawing/2014/main" id="{792C422C-E0B3-284D-90D1-78EE41CE1BFE}"/>
              </a:ext>
            </a:extLst>
          </p:cNvPr>
          <p:cNvSpPr>
            <a:spLocks noChangeShapeType="1"/>
          </p:cNvSpPr>
          <p:nvPr/>
        </p:nvSpPr>
        <p:spPr bwMode="auto">
          <a:xfrm>
            <a:off x="5779371" y="4596717"/>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AFCCB386-E080-BE4D-86AE-B67CDC4394C0}"/>
              </a:ext>
            </a:extLst>
          </p:cNvPr>
          <p:cNvGrpSpPr/>
          <p:nvPr/>
        </p:nvGrpSpPr>
        <p:grpSpPr>
          <a:xfrm>
            <a:off x="4584883" y="4186185"/>
            <a:ext cx="1511352" cy="863670"/>
            <a:chOff x="7493876" y="2774731"/>
            <a:chExt cx="1481958" cy="894622"/>
          </a:xfrm>
        </p:grpSpPr>
        <p:sp>
          <p:nvSpPr>
            <p:cNvPr id="68" name="Freeform 67">
              <a:extLst>
                <a:ext uri="{FF2B5EF4-FFF2-40B4-BE49-F238E27FC236}">
                  <a16:creationId xmlns:a16="http://schemas.microsoft.com/office/drawing/2014/main" id="{59DD18B2-282C-6549-A49E-60E3E19F2A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9" name="Oval 68">
              <a:extLst>
                <a:ext uri="{FF2B5EF4-FFF2-40B4-BE49-F238E27FC236}">
                  <a16:creationId xmlns:a16="http://schemas.microsoft.com/office/drawing/2014/main" id="{51031821-CCEB-7F4A-B58F-080033E04E6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70" name="Group 69">
              <a:extLst>
                <a:ext uri="{FF2B5EF4-FFF2-40B4-BE49-F238E27FC236}">
                  <a16:creationId xmlns:a16="http://schemas.microsoft.com/office/drawing/2014/main" id="{86105421-33A8-6C4D-8961-627026B91B4D}"/>
                </a:ext>
              </a:extLst>
            </p:cNvPr>
            <p:cNvGrpSpPr/>
            <p:nvPr/>
          </p:nvGrpSpPr>
          <p:grpSpPr>
            <a:xfrm>
              <a:off x="7713663" y="2848339"/>
              <a:ext cx="1042107" cy="425543"/>
              <a:chOff x="7786941" y="2884917"/>
              <a:chExt cx="897649" cy="353919"/>
            </a:xfrm>
          </p:grpSpPr>
          <p:sp>
            <p:nvSpPr>
              <p:cNvPr id="71" name="Freeform 70">
                <a:extLst>
                  <a:ext uri="{FF2B5EF4-FFF2-40B4-BE49-F238E27FC236}">
                    <a16:creationId xmlns:a16="http://schemas.microsoft.com/office/drawing/2014/main" id="{8952442E-1885-3E49-AB68-416A3E2001F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E05D2B3E-D3BE-6540-9837-84ECB6B5E3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C4191C4F-5CEE-5B4B-881D-8241D7AE9EA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0AD58D69-0B48-324F-A1A4-01181A17EF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How do packet delay and loss occur?</a:t>
            </a:r>
            <a:endParaRPr lang="en-US" sz="4400" dirty="0"/>
          </a:p>
        </p:txBody>
      </p:sp>
      <p:sp>
        <p:nvSpPr>
          <p:cNvPr id="7" name="Rectangle 3">
            <a:extLst>
              <a:ext uri="{FF2B5EF4-FFF2-40B4-BE49-F238E27FC236}">
                <a16:creationId xmlns:a16="http://schemas.microsoft.com/office/drawing/2014/main" id="{84527315-9237-DF4C-A233-1FDCF6AF614A}"/>
              </a:ext>
            </a:extLst>
          </p:cNvPr>
          <p:cNvSpPr>
            <a:spLocks noGrp="1" noChangeArrowheads="1"/>
          </p:cNvSpPr>
          <p:nvPr>
            <p:ph sz="half" idx="1"/>
          </p:nvPr>
        </p:nvSpPr>
        <p:spPr>
          <a:xfrm>
            <a:off x="825266" y="1253331"/>
            <a:ext cx="11137549" cy="4351338"/>
          </a:xfrm>
        </p:spPr>
        <p:txBody>
          <a:bodyPr/>
          <a:lstStyle/>
          <a:p>
            <a:pPr marL="514350" indent="-457200">
              <a:defRPr/>
            </a:pPr>
            <a:r>
              <a:rPr lang="en-US" dirty="0"/>
              <a:t>packets </a:t>
            </a:r>
            <a:r>
              <a:rPr lang="en-US" i="1" dirty="0">
                <a:solidFill>
                  <a:srgbClr val="C00000"/>
                </a:solidFill>
              </a:rPr>
              <a:t>queue</a:t>
            </a:r>
            <a:r>
              <a:rPr lang="en-US" dirty="0"/>
              <a:t> in router buffers, waiting for turn for transmission</a:t>
            </a:r>
          </a:p>
          <a:p>
            <a:pPr marL="750888" lvl="1" indent="-277813">
              <a:buFont typeface="Wingdings" charset="2"/>
              <a:buChar char="§"/>
              <a:defRPr/>
            </a:pPr>
            <a:r>
              <a:rPr lang="en-US" dirty="0"/>
              <a:t>queue length grows when arrival rate to link (temporarily) exceeds output link capacity </a:t>
            </a:r>
          </a:p>
          <a:p>
            <a:pPr marL="407988" indent="-277813" eaLnBrk="1" hangingPunct="1">
              <a:buFont typeface="Wingdings" charset="2"/>
              <a:buChar char="§"/>
              <a:defRPr/>
            </a:pPr>
            <a:r>
              <a:rPr lang="en-US" dirty="0"/>
              <a:t>packet </a:t>
            </a:r>
            <a:r>
              <a:rPr lang="en-US" i="1" dirty="0">
                <a:solidFill>
                  <a:srgbClr val="CC0000"/>
                </a:solidFill>
              </a:rPr>
              <a:t>loss</a:t>
            </a:r>
            <a:r>
              <a:rPr lang="en-US" dirty="0">
                <a:solidFill>
                  <a:srgbClr val="CC0000"/>
                </a:solidFill>
              </a:rPr>
              <a:t> </a:t>
            </a:r>
            <a:r>
              <a:rPr lang="en-US" dirty="0"/>
              <a:t>occurs when memory to hold queued packets fills up</a:t>
            </a:r>
          </a:p>
        </p:txBody>
      </p:sp>
      <p:sp>
        <p:nvSpPr>
          <p:cNvPr id="8" name="Line 24">
            <a:extLst>
              <a:ext uri="{FF2B5EF4-FFF2-40B4-BE49-F238E27FC236}">
                <a16:creationId xmlns:a16="http://schemas.microsoft.com/office/drawing/2014/main" id="{98D5C74F-DBE1-C34C-8A85-F480C540B7D8}"/>
              </a:ext>
            </a:extLst>
          </p:cNvPr>
          <p:cNvSpPr>
            <a:spLocks noChangeShapeType="1"/>
          </p:cNvSpPr>
          <p:nvPr/>
        </p:nvSpPr>
        <p:spPr bwMode="auto">
          <a:xfrm>
            <a:off x="3855321" y="4177617"/>
            <a:ext cx="741362"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30">
            <a:extLst>
              <a:ext uri="{FF2B5EF4-FFF2-40B4-BE49-F238E27FC236}">
                <a16:creationId xmlns:a16="http://schemas.microsoft.com/office/drawing/2014/main" id="{D9614611-AD9E-6646-B638-622773F004FA}"/>
              </a:ext>
            </a:extLst>
          </p:cNvPr>
          <p:cNvSpPr>
            <a:spLocks noChangeArrowheads="1"/>
          </p:cNvSpPr>
          <p:nvPr/>
        </p:nvSpPr>
        <p:spPr bwMode="auto">
          <a:xfrm>
            <a:off x="5445996" y="4468129"/>
            <a:ext cx="147637"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1" name="Rectangle 31">
            <a:extLst>
              <a:ext uri="{FF2B5EF4-FFF2-40B4-BE49-F238E27FC236}">
                <a16:creationId xmlns:a16="http://schemas.microsoft.com/office/drawing/2014/main" id="{A39734E3-ED9A-EC49-B73C-34CBE5CBF7F3}"/>
              </a:ext>
            </a:extLst>
          </p:cNvPr>
          <p:cNvSpPr>
            <a:spLocks noChangeArrowheads="1"/>
          </p:cNvSpPr>
          <p:nvPr/>
        </p:nvSpPr>
        <p:spPr bwMode="auto">
          <a:xfrm>
            <a:off x="5601571" y="4468129"/>
            <a:ext cx="147637"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 name="Rectangle 38">
            <a:extLst>
              <a:ext uri="{FF2B5EF4-FFF2-40B4-BE49-F238E27FC236}">
                <a16:creationId xmlns:a16="http://schemas.microsoft.com/office/drawing/2014/main" id="{3AF0224D-49F6-7745-96F9-78A841403227}"/>
              </a:ext>
            </a:extLst>
          </p:cNvPr>
          <p:cNvSpPr>
            <a:spLocks noChangeArrowheads="1"/>
          </p:cNvSpPr>
          <p:nvPr/>
        </p:nvSpPr>
        <p:spPr bwMode="auto">
          <a:xfrm>
            <a:off x="5736508" y="4406217"/>
            <a:ext cx="147638"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3" name="Line 25">
            <a:extLst>
              <a:ext uri="{FF2B5EF4-FFF2-40B4-BE49-F238E27FC236}">
                <a16:creationId xmlns:a16="http://schemas.microsoft.com/office/drawing/2014/main" id="{58B9B601-E851-654F-AA2B-143A70BEF35C}"/>
              </a:ext>
            </a:extLst>
          </p:cNvPr>
          <p:cNvSpPr>
            <a:spLocks noChangeShapeType="1"/>
          </p:cNvSpPr>
          <p:nvPr/>
        </p:nvSpPr>
        <p:spPr bwMode="auto">
          <a:xfrm flipV="1">
            <a:off x="3853733" y="4717367"/>
            <a:ext cx="735013" cy="550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32">
            <a:extLst>
              <a:ext uri="{FF2B5EF4-FFF2-40B4-BE49-F238E27FC236}">
                <a16:creationId xmlns:a16="http://schemas.microsoft.com/office/drawing/2014/main" id="{647088DD-46B7-8A40-B3C8-FF97968F51C9}"/>
              </a:ext>
            </a:extLst>
          </p:cNvPr>
          <p:cNvSpPr>
            <a:spLocks noChangeArrowheads="1"/>
          </p:cNvSpPr>
          <p:nvPr/>
        </p:nvSpPr>
        <p:spPr bwMode="auto">
          <a:xfrm>
            <a:off x="4393483" y="4368117"/>
            <a:ext cx="147638"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5" name="Line 33">
            <a:extLst>
              <a:ext uri="{FF2B5EF4-FFF2-40B4-BE49-F238E27FC236}">
                <a16:creationId xmlns:a16="http://schemas.microsoft.com/office/drawing/2014/main" id="{77696821-8A04-3945-AF9E-0065C2861C04}"/>
              </a:ext>
            </a:extLst>
          </p:cNvPr>
          <p:cNvSpPr>
            <a:spLocks noChangeShapeType="1"/>
          </p:cNvSpPr>
          <p:nvPr/>
        </p:nvSpPr>
        <p:spPr bwMode="auto">
          <a:xfrm>
            <a:off x="4344271" y="4304617"/>
            <a:ext cx="211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 Box 36">
            <a:extLst>
              <a:ext uri="{FF2B5EF4-FFF2-40B4-BE49-F238E27FC236}">
                <a16:creationId xmlns:a16="http://schemas.microsoft.com/office/drawing/2014/main" id="{B6154A2C-EC19-F34F-ACCE-9E5D937822D3}"/>
              </a:ext>
            </a:extLst>
          </p:cNvPr>
          <p:cNvSpPr txBox="1">
            <a:spLocks noChangeArrowheads="1"/>
          </p:cNvSpPr>
          <p:nvPr/>
        </p:nvSpPr>
        <p:spPr bwMode="auto">
          <a:xfrm>
            <a:off x="3021677" y="3861704"/>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27" name="Text Box 37">
            <a:extLst>
              <a:ext uri="{FF2B5EF4-FFF2-40B4-BE49-F238E27FC236}">
                <a16:creationId xmlns:a16="http://schemas.microsoft.com/office/drawing/2014/main" id="{995F56C7-414D-8A48-884F-85A203498F59}"/>
              </a:ext>
            </a:extLst>
          </p:cNvPr>
          <p:cNvSpPr txBox="1">
            <a:spLocks noChangeArrowheads="1"/>
          </p:cNvSpPr>
          <p:nvPr/>
        </p:nvSpPr>
        <p:spPr bwMode="auto">
          <a:xfrm>
            <a:off x="3094654" y="4814204"/>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28" name="Group 66">
            <a:extLst>
              <a:ext uri="{FF2B5EF4-FFF2-40B4-BE49-F238E27FC236}">
                <a16:creationId xmlns:a16="http://schemas.microsoft.com/office/drawing/2014/main" id="{F052C581-6C44-5947-B232-97223D315667}"/>
              </a:ext>
            </a:extLst>
          </p:cNvPr>
          <p:cNvGrpSpPr>
            <a:grpSpLocks/>
          </p:cNvGrpSpPr>
          <p:nvPr/>
        </p:nvGrpSpPr>
        <p:grpSpPr bwMode="auto">
          <a:xfrm>
            <a:off x="3128246" y="3861704"/>
            <a:ext cx="779462" cy="679450"/>
            <a:chOff x="-44" y="1473"/>
            <a:chExt cx="981" cy="1105"/>
          </a:xfrm>
        </p:grpSpPr>
        <p:pic>
          <p:nvPicPr>
            <p:cNvPr id="29" name="Picture 67" descr="desktop_computer_stylized_medium">
              <a:extLst>
                <a:ext uri="{FF2B5EF4-FFF2-40B4-BE49-F238E27FC236}">
                  <a16:creationId xmlns:a16="http://schemas.microsoft.com/office/drawing/2014/main" id="{BB04112D-992F-1B48-BF73-2AE172AB4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68">
              <a:extLst>
                <a:ext uri="{FF2B5EF4-FFF2-40B4-BE49-F238E27FC236}">
                  <a16:creationId xmlns:a16="http://schemas.microsoft.com/office/drawing/2014/main" id="{B442F163-2B26-9C41-A4DA-56CB0408A2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2" name="Picture 70" descr="desktop_computer_stylized_medium">
            <a:extLst>
              <a:ext uri="{FF2B5EF4-FFF2-40B4-BE49-F238E27FC236}">
                <a16:creationId xmlns:a16="http://schemas.microsoft.com/office/drawing/2014/main" id="{281B4469-5924-7847-99B5-6CF657E9E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23290" y="4868179"/>
            <a:ext cx="7794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71">
            <a:extLst>
              <a:ext uri="{FF2B5EF4-FFF2-40B4-BE49-F238E27FC236}">
                <a16:creationId xmlns:a16="http://schemas.microsoft.com/office/drawing/2014/main" id="{B1E6742A-3259-B348-BD9F-24C231CD73DB}"/>
              </a:ext>
            </a:extLst>
          </p:cNvPr>
          <p:cNvSpPr>
            <a:spLocks/>
          </p:cNvSpPr>
          <p:nvPr/>
        </p:nvSpPr>
        <p:spPr bwMode="auto">
          <a:xfrm flipH="1">
            <a:off x="3555416" y="4933357"/>
            <a:ext cx="379004" cy="311133"/>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31">
            <a:extLst>
              <a:ext uri="{FF2B5EF4-FFF2-40B4-BE49-F238E27FC236}">
                <a16:creationId xmlns:a16="http://schemas.microsoft.com/office/drawing/2014/main" id="{E17EDB94-A18A-5345-B878-1F5CDE4C6EA2}"/>
              </a:ext>
            </a:extLst>
          </p:cNvPr>
          <p:cNvSpPr>
            <a:spLocks noChangeArrowheads="1"/>
          </p:cNvSpPr>
          <p:nvPr/>
        </p:nvSpPr>
        <p:spPr bwMode="auto">
          <a:xfrm>
            <a:off x="3956921" y="5023754"/>
            <a:ext cx="139700" cy="185738"/>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5" name="Line 33">
            <a:extLst>
              <a:ext uri="{FF2B5EF4-FFF2-40B4-BE49-F238E27FC236}">
                <a16:creationId xmlns:a16="http://schemas.microsoft.com/office/drawing/2014/main" id="{72EE0D2E-3A6D-224A-A965-4A3CAB0E05C3}"/>
              </a:ext>
            </a:extLst>
          </p:cNvPr>
          <p:cNvSpPr>
            <a:spLocks noChangeShapeType="1"/>
          </p:cNvSpPr>
          <p:nvPr/>
        </p:nvSpPr>
        <p:spPr bwMode="auto">
          <a:xfrm flipV="1">
            <a:off x="4131546" y="4993592"/>
            <a:ext cx="220662" cy="161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89">
            <a:extLst>
              <a:ext uri="{FF2B5EF4-FFF2-40B4-BE49-F238E27FC236}">
                <a16:creationId xmlns:a16="http://schemas.microsoft.com/office/drawing/2014/main" id="{B8BAB5F9-E33D-6D40-AF1F-A688FE37C639}"/>
              </a:ext>
            </a:extLst>
          </p:cNvPr>
          <p:cNvSpPr>
            <a:spLocks noChangeArrowheads="1"/>
          </p:cNvSpPr>
          <p:nvPr/>
        </p:nvSpPr>
        <p:spPr bwMode="auto">
          <a:xfrm>
            <a:off x="5293596" y="4469717"/>
            <a:ext cx="147637" cy="200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7" name="Rectangle 89">
            <a:extLst>
              <a:ext uri="{FF2B5EF4-FFF2-40B4-BE49-F238E27FC236}">
                <a16:creationId xmlns:a16="http://schemas.microsoft.com/office/drawing/2014/main" id="{3A81C53A-7389-0940-8B19-188881DD0EB8}"/>
              </a:ext>
            </a:extLst>
          </p:cNvPr>
          <p:cNvSpPr>
            <a:spLocks noChangeArrowheads="1"/>
          </p:cNvSpPr>
          <p:nvPr/>
        </p:nvSpPr>
        <p:spPr bwMode="auto">
          <a:xfrm>
            <a:off x="5144371" y="4468129"/>
            <a:ext cx="147637" cy="200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48" name="Rectangle 89">
            <a:extLst>
              <a:ext uri="{FF2B5EF4-FFF2-40B4-BE49-F238E27FC236}">
                <a16:creationId xmlns:a16="http://schemas.microsoft.com/office/drawing/2014/main" id="{55739AFA-3D6C-274F-AF45-B98657A19046}"/>
              </a:ext>
            </a:extLst>
          </p:cNvPr>
          <p:cNvSpPr>
            <a:spLocks noChangeArrowheads="1"/>
          </p:cNvSpPr>
          <p:nvPr/>
        </p:nvSpPr>
        <p:spPr bwMode="auto">
          <a:xfrm>
            <a:off x="4991971" y="4471304"/>
            <a:ext cx="147637" cy="20002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49" name="Group 93">
            <a:extLst>
              <a:ext uri="{FF2B5EF4-FFF2-40B4-BE49-F238E27FC236}">
                <a16:creationId xmlns:a16="http://schemas.microsoft.com/office/drawing/2014/main" id="{99FB082D-48A3-DB4E-B785-79F493984667}"/>
              </a:ext>
            </a:extLst>
          </p:cNvPr>
          <p:cNvGrpSpPr>
            <a:grpSpLocks/>
          </p:cNvGrpSpPr>
          <p:nvPr/>
        </p:nvGrpSpPr>
        <p:grpSpPr bwMode="auto">
          <a:xfrm>
            <a:off x="4277596" y="3137806"/>
            <a:ext cx="5876927" cy="1239838"/>
            <a:chOff x="1279" y="2225"/>
            <a:chExt cx="3702" cy="781"/>
          </a:xfrm>
        </p:grpSpPr>
        <p:sp>
          <p:nvSpPr>
            <p:cNvPr id="50" name="Text Box 66">
              <a:extLst>
                <a:ext uri="{FF2B5EF4-FFF2-40B4-BE49-F238E27FC236}">
                  <a16:creationId xmlns:a16="http://schemas.microsoft.com/office/drawing/2014/main" id="{15E16EFE-9699-4F4E-BFC6-790480667E12}"/>
                </a:ext>
              </a:extLst>
            </p:cNvPr>
            <p:cNvSpPr txBox="1">
              <a:spLocks noChangeArrowheads="1"/>
            </p:cNvSpPr>
            <p:nvPr/>
          </p:nvSpPr>
          <p:spPr bwMode="auto">
            <a:xfrm>
              <a:off x="1279" y="2225"/>
              <a:ext cx="37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packet being transmitted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 delay)</a:t>
              </a:r>
            </a:p>
          </p:txBody>
        </p:sp>
        <p:sp>
          <p:nvSpPr>
            <p:cNvPr id="51" name="Line 67">
              <a:extLst>
                <a:ext uri="{FF2B5EF4-FFF2-40B4-BE49-F238E27FC236}">
                  <a16:creationId xmlns:a16="http://schemas.microsoft.com/office/drawing/2014/main" id="{13FF81C3-546D-F344-9FE2-4D72EFA0CD2C}"/>
                </a:ext>
              </a:extLst>
            </p:cNvPr>
            <p:cNvSpPr>
              <a:spLocks noChangeShapeType="1"/>
            </p:cNvSpPr>
            <p:nvPr/>
          </p:nvSpPr>
          <p:spPr bwMode="auto">
            <a:xfrm rot="10800000" flipV="1">
              <a:off x="2259" y="2462"/>
              <a:ext cx="836" cy="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Group 94">
            <a:extLst>
              <a:ext uri="{FF2B5EF4-FFF2-40B4-BE49-F238E27FC236}">
                <a16:creationId xmlns:a16="http://schemas.microsoft.com/office/drawing/2014/main" id="{26EEA1DE-D9F0-2D47-AABB-733C528B384F}"/>
              </a:ext>
            </a:extLst>
          </p:cNvPr>
          <p:cNvGrpSpPr>
            <a:grpSpLocks/>
          </p:cNvGrpSpPr>
          <p:nvPr/>
        </p:nvGrpSpPr>
        <p:grpSpPr bwMode="auto">
          <a:xfrm>
            <a:off x="5550773" y="4742762"/>
            <a:ext cx="5216531" cy="900111"/>
            <a:chOff x="2103" y="3214"/>
            <a:chExt cx="3286" cy="567"/>
          </a:xfrm>
        </p:grpSpPr>
        <p:sp>
          <p:nvSpPr>
            <p:cNvPr id="53" name="Text Box 72">
              <a:extLst>
                <a:ext uri="{FF2B5EF4-FFF2-40B4-BE49-F238E27FC236}">
                  <a16:creationId xmlns:a16="http://schemas.microsoft.com/office/drawing/2014/main" id="{674A1D43-19A1-AA41-9CBF-545C92FF13AA}"/>
                </a:ext>
              </a:extLst>
            </p:cNvPr>
            <p:cNvSpPr txBox="1">
              <a:spLocks noChangeArrowheads="1"/>
            </p:cNvSpPr>
            <p:nvPr/>
          </p:nvSpPr>
          <p:spPr bwMode="auto">
            <a:xfrm>
              <a:off x="2530" y="3490"/>
              <a:ext cx="28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packets in buffers</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 delay)</a:t>
              </a:r>
            </a:p>
          </p:txBody>
        </p:sp>
        <p:sp>
          <p:nvSpPr>
            <p:cNvPr id="54" name="Line 73">
              <a:extLst>
                <a:ext uri="{FF2B5EF4-FFF2-40B4-BE49-F238E27FC236}">
                  <a16:creationId xmlns:a16="http://schemas.microsoft.com/office/drawing/2014/main" id="{CDBE935F-08EE-9646-85EA-B0063869E76E}"/>
                </a:ext>
              </a:extLst>
            </p:cNvPr>
            <p:cNvSpPr>
              <a:spLocks noChangeShapeType="1"/>
            </p:cNvSpPr>
            <p:nvPr/>
          </p:nvSpPr>
          <p:spPr bwMode="auto">
            <a:xfrm rot="10800000">
              <a:off x="2103" y="3214"/>
              <a:ext cx="471" cy="4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5" name="Group 95">
            <a:extLst>
              <a:ext uri="{FF2B5EF4-FFF2-40B4-BE49-F238E27FC236}">
                <a16:creationId xmlns:a16="http://schemas.microsoft.com/office/drawing/2014/main" id="{BB37FD35-03D6-7647-8A50-07C919E6BBD2}"/>
              </a:ext>
            </a:extLst>
          </p:cNvPr>
          <p:cNvGrpSpPr>
            <a:grpSpLocks/>
          </p:cNvGrpSpPr>
          <p:nvPr/>
        </p:nvGrpSpPr>
        <p:grpSpPr bwMode="auto">
          <a:xfrm>
            <a:off x="4468095" y="4704672"/>
            <a:ext cx="5173663" cy="1757364"/>
            <a:chOff x="1421" y="3190"/>
            <a:chExt cx="3259" cy="1107"/>
          </a:xfrm>
        </p:grpSpPr>
        <p:sp>
          <p:nvSpPr>
            <p:cNvPr id="56" name="Line 91">
              <a:extLst>
                <a:ext uri="{FF2B5EF4-FFF2-40B4-BE49-F238E27FC236}">
                  <a16:creationId xmlns:a16="http://schemas.microsoft.com/office/drawing/2014/main" id="{A5A2CA5C-95AA-1E49-AE10-3C2A0148D791}"/>
                </a:ext>
              </a:extLst>
            </p:cNvPr>
            <p:cNvSpPr>
              <a:spLocks noChangeShapeType="1"/>
            </p:cNvSpPr>
            <p:nvPr/>
          </p:nvSpPr>
          <p:spPr bwMode="auto">
            <a:xfrm rot="10800000" flipH="1">
              <a:off x="1793" y="3190"/>
              <a:ext cx="110" cy="6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 Box 92">
              <a:extLst>
                <a:ext uri="{FF2B5EF4-FFF2-40B4-BE49-F238E27FC236}">
                  <a16:creationId xmlns:a16="http://schemas.microsoft.com/office/drawing/2014/main" id="{90578129-76D6-DA4C-AF38-D254E1E2AA25}"/>
                </a:ext>
              </a:extLst>
            </p:cNvPr>
            <p:cNvSpPr txBox="1">
              <a:spLocks noChangeArrowheads="1"/>
            </p:cNvSpPr>
            <p:nvPr/>
          </p:nvSpPr>
          <p:spPr bwMode="auto">
            <a:xfrm>
              <a:off x="1421" y="3774"/>
              <a:ext cx="325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free (available) buffers: arriving packets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dropped (</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loss</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if no free buffers</a:t>
              </a:r>
            </a:p>
          </p:txBody>
        </p:sp>
      </p:grpSp>
      <p:grpSp>
        <p:nvGrpSpPr>
          <p:cNvPr id="59" name="Group 58">
            <a:extLst>
              <a:ext uri="{FF2B5EF4-FFF2-40B4-BE49-F238E27FC236}">
                <a16:creationId xmlns:a16="http://schemas.microsoft.com/office/drawing/2014/main" id="{750A30BE-4517-024C-8E13-70C75C60C9A9}"/>
              </a:ext>
            </a:extLst>
          </p:cNvPr>
          <p:cNvGrpSpPr/>
          <p:nvPr/>
        </p:nvGrpSpPr>
        <p:grpSpPr>
          <a:xfrm>
            <a:off x="7723012" y="4224627"/>
            <a:ext cx="1511352" cy="863670"/>
            <a:chOff x="7493876" y="2774731"/>
            <a:chExt cx="1481958" cy="894622"/>
          </a:xfrm>
        </p:grpSpPr>
        <p:sp>
          <p:nvSpPr>
            <p:cNvPr id="60" name="Freeform 59">
              <a:extLst>
                <a:ext uri="{FF2B5EF4-FFF2-40B4-BE49-F238E27FC236}">
                  <a16:creationId xmlns:a16="http://schemas.microsoft.com/office/drawing/2014/main" id="{D7769EBE-F27C-654D-9E70-D2F8F0CA4BC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1" name="Oval 60">
              <a:extLst>
                <a:ext uri="{FF2B5EF4-FFF2-40B4-BE49-F238E27FC236}">
                  <a16:creationId xmlns:a16="http://schemas.microsoft.com/office/drawing/2014/main" id="{5534D58D-15F7-4148-BD77-06281777455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62" name="Group 61">
              <a:extLst>
                <a:ext uri="{FF2B5EF4-FFF2-40B4-BE49-F238E27FC236}">
                  <a16:creationId xmlns:a16="http://schemas.microsoft.com/office/drawing/2014/main" id="{3FDB434E-DC0A-064F-BFB7-51AD3253C155}"/>
                </a:ext>
              </a:extLst>
            </p:cNvPr>
            <p:cNvGrpSpPr/>
            <p:nvPr/>
          </p:nvGrpSpPr>
          <p:grpSpPr>
            <a:xfrm>
              <a:off x="7713663" y="2848339"/>
              <a:ext cx="1042107" cy="425543"/>
              <a:chOff x="7786941" y="2884917"/>
              <a:chExt cx="897649" cy="353919"/>
            </a:xfrm>
          </p:grpSpPr>
          <p:sp>
            <p:nvSpPr>
              <p:cNvPr id="63" name="Freeform 62">
                <a:extLst>
                  <a:ext uri="{FF2B5EF4-FFF2-40B4-BE49-F238E27FC236}">
                    <a16:creationId xmlns:a16="http://schemas.microsoft.com/office/drawing/2014/main" id="{1906A403-4D02-E745-9F12-A4DD0B4A4D9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63">
                <a:extLst>
                  <a:ext uri="{FF2B5EF4-FFF2-40B4-BE49-F238E27FC236}">
                    <a16:creationId xmlns:a16="http://schemas.microsoft.com/office/drawing/2014/main" id="{CEA9A27B-E199-2342-BF59-3743FE24283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3E302C75-BA44-2547-9BE3-5EE9C07B302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60B5EF7E-8EDB-5946-B230-2EAE3B474B0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8" name="Slide Number Placeholder 5">
            <a:extLst>
              <a:ext uri="{FF2B5EF4-FFF2-40B4-BE49-F238E27FC236}">
                <a16:creationId xmlns:a16="http://schemas.microsoft.com/office/drawing/2014/main" id="{45CC7D59-8063-2F4C-A4F4-9B16811F4310}"/>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a:t>
            </a:fld>
            <a:endParaRPr lang="en-US" dirty="0"/>
          </a:p>
        </p:txBody>
      </p:sp>
      <p:sp>
        <p:nvSpPr>
          <p:cNvPr id="4" name="TextBox 3">
            <a:extLst>
              <a:ext uri="{FF2B5EF4-FFF2-40B4-BE49-F238E27FC236}">
                <a16:creationId xmlns:a16="http://schemas.microsoft.com/office/drawing/2014/main" id="{710F8351-D0AB-FC13-AD89-670F26659D6A}"/>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2820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Why layering?</a:t>
            </a:r>
            <a:endParaRPr lang="en-US" sz="4400" dirty="0"/>
          </a:p>
        </p:txBody>
      </p:sp>
      <p:sp>
        <p:nvSpPr>
          <p:cNvPr id="17" name="Rectangle 5">
            <a:extLst>
              <a:ext uri="{FF2B5EF4-FFF2-40B4-BE49-F238E27FC236}">
                <a16:creationId xmlns:a16="http://schemas.microsoft.com/office/drawing/2014/main" id="{921D3CC3-7FC4-4346-86E8-F841A7674F2D}"/>
              </a:ext>
            </a:extLst>
          </p:cNvPr>
          <p:cNvSpPr txBox="1">
            <a:spLocks noChangeArrowheads="1"/>
          </p:cNvSpPr>
          <p:nvPr/>
        </p:nvSpPr>
        <p:spPr>
          <a:xfrm>
            <a:off x="780297" y="1203575"/>
            <a:ext cx="10162523" cy="492270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Approach to designing/discussing complex systems:</a:t>
            </a:r>
          </a:p>
        </p:txBody>
      </p:sp>
      <p:sp>
        <p:nvSpPr>
          <p:cNvPr id="5" name="Rectangle 5">
            <a:extLst>
              <a:ext uri="{FF2B5EF4-FFF2-40B4-BE49-F238E27FC236}">
                <a16:creationId xmlns:a16="http://schemas.microsoft.com/office/drawing/2014/main" id="{15F7B519-61A4-984E-AD7F-1F86A8769FE7}"/>
              </a:ext>
            </a:extLst>
          </p:cNvPr>
          <p:cNvSpPr txBox="1">
            <a:spLocks noChangeArrowheads="1"/>
          </p:cNvSpPr>
          <p:nvPr/>
        </p:nvSpPr>
        <p:spPr>
          <a:xfrm>
            <a:off x="722834" y="1935296"/>
            <a:ext cx="7431816" cy="434558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8" marR="0" lvl="0" indent="-355600" algn="l" defTabSz="914400" rtl="0" eaLnBrk="1" fontAlgn="auto" latinLnBrk="0" hangingPunct="1">
              <a:lnSpc>
                <a:spcPct val="90000"/>
              </a:lnSpc>
              <a:spcBef>
                <a:spcPts val="1000"/>
              </a:spcBef>
              <a:spcAft>
                <a:spcPts val="0"/>
              </a:spcAft>
              <a:buClr>
                <a:srgbClr val="0000A3"/>
              </a:buClr>
              <a:buSzTx/>
              <a:buFont typeface="Wingdings" pitchFamily="2" charset="2"/>
              <a:buChar char="§"/>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explicit structure allows identification, relationship of system’</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pieces</a:t>
            </a:r>
          </a:p>
          <a:p>
            <a:pPr marL="982663" marR="0" lvl="1" indent="-35560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layered </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Arial" panose="020B0604020202020204" pitchFamily="34" charset="0"/>
                <a:cs typeface="+mn-cs"/>
              </a:rPr>
              <a:t>reference model</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for discussion</a:t>
            </a:r>
          </a:p>
          <a:p>
            <a:pPr marL="573088" marR="0" lvl="0" indent="-355600" algn="l" defTabSz="914400" rtl="0" eaLnBrk="1" fontAlgn="auto" latinLnBrk="0" hangingPunct="1">
              <a:lnSpc>
                <a:spcPct val="90000"/>
              </a:lnSpc>
              <a:spcBef>
                <a:spcPts val="1000"/>
              </a:spcBef>
              <a:spcAft>
                <a:spcPts val="0"/>
              </a:spcAft>
              <a:buClr>
                <a:srgbClr val="0000A3"/>
              </a:buClr>
              <a:buSzTx/>
              <a:buFont typeface="Wingdings" pitchFamily="2" charset="2"/>
              <a:buChar char="§"/>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modularization eases maintenance, updating of system</a:t>
            </a:r>
          </a:p>
          <a:p>
            <a:pPr marL="982663" marR="0" lvl="1" indent="-35560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change in layer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service </a:t>
            </a:r>
            <a:r>
              <a:rPr kumimoji="0" lang="en-US" altLang="ja-JP"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implementation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transparent to rest of system</a:t>
            </a:r>
          </a:p>
          <a:p>
            <a:pPr marL="982663" marR="0" lvl="1" indent="-35560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e.g., change in gate procedure doesn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affect rest of system</a:t>
            </a:r>
          </a:p>
        </p:txBody>
      </p:sp>
      <p:sp>
        <p:nvSpPr>
          <p:cNvPr id="6" name="Slide Number Placeholder 5">
            <a:extLst>
              <a:ext uri="{FF2B5EF4-FFF2-40B4-BE49-F238E27FC236}">
                <a16:creationId xmlns:a16="http://schemas.microsoft.com/office/drawing/2014/main" id="{C7863566-BF3F-7A41-A14A-C94625DA7630}"/>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30</a:t>
            </a:fld>
            <a:endParaRPr lang="en-US" dirty="0"/>
          </a:p>
        </p:txBody>
      </p:sp>
    </p:spTree>
    <p:extLst>
      <p:ext uri="{BB962C8B-B14F-4D97-AF65-F5344CB8AC3E}">
        <p14:creationId xmlns:p14="http://schemas.microsoft.com/office/powerpoint/2010/main" val="58581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1000"/>
                                        <p:tgtEl>
                                          <p:spTgt spid="5">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dissolve">
                                      <p:cBhvr>
                                        <p:cTn id="18" dur="1000"/>
                                        <p:tgtEl>
                                          <p:spTgt spid="5">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Layered Internet protocol </a:t>
            </a:r>
            <a:r>
              <a:rPr lang="en-US" altLang="en-US" dirty="0">
                <a:ea typeface="ＭＳ Ｐゴシック" panose="020B0600070205080204" pitchFamily="34" charset="-128"/>
              </a:rPr>
              <a:t>s</a:t>
            </a:r>
            <a:r>
              <a:rPr lang="en-US" altLang="en-US" sz="4400" dirty="0">
                <a:ea typeface="ＭＳ Ｐゴシック" panose="020B0600070205080204" pitchFamily="34" charset="-128"/>
              </a:rPr>
              <a:t>tack</a:t>
            </a:r>
            <a:endParaRPr lang="en-US" sz="4400" dirty="0"/>
          </a:p>
        </p:txBody>
      </p:sp>
      <p:sp>
        <p:nvSpPr>
          <p:cNvPr id="17" name="Rectangle 5">
            <a:extLst>
              <a:ext uri="{FF2B5EF4-FFF2-40B4-BE49-F238E27FC236}">
                <a16:creationId xmlns:a16="http://schemas.microsoft.com/office/drawing/2014/main" id="{921D3CC3-7FC4-4346-86E8-F841A7674F2D}"/>
              </a:ext>
            </a:extLst>
          </p:cNvPr>
          <p:cNvSpPr txBox="1">
            <a:spLocks noChangeArrowheads="1"/>
          </p:cNvSpPr>
          <p:nvPr/>
        </p:nvSpPr>
        <p:spPr>
          <a:xfrm>
            <a:off x="979383" y="1472008"/>
            <a:ext cx="7368749" cy="492270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application:</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supporting network applications</a:t>
            </a:r>
          </a:p>
          <a:p>
            <a:pPr marL="682625" marR="0" lvl="1" indent="-225425" algn="l" defTabSz="914400" rtl="0" eaLnBrk="1" fontAlgn="auto" latinLnBrk="0" hangingPunct="1">
              <a:lnSpc>
                <a:spcPct val="8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HTTP, IMAP, SMTP, DNS</a:t>
            </a:r>
          </a:p>
          <a:p>
            <a:pPr marL="287338" marR="0" lvl="0" indent="-28733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transport:</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process-process data transfer</a:t>
            </a:r>
          </a:p>
          <a:p>
            <a:pPr marL="682625" marR="0" lvl="1" indent="-225425" algn="l" defTabSz="914400" rtl="0" eaLnBrk="1" fontAlgn="auto" latinLnBrk="0" hangingPunct="1">
              <a:lnSpc>
                <a:spcPct val="8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TCP, UDP</a:t>
            </a:r>
          </a:p>
          <a:p>
            <a:pPr marL="287338" marR="0" lvl="0" indent="-28733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network:</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routing of datagrams from source to destination</a:t>
            </a:r>
          </a:p>
          <a:p>
            <a:pPr marL="682625" marR="0" lvl="1" indent="-225425" algn="l" defTabSz="914400" rtl="0" eaLnBrk="1" fontAlgn="auto" latinLnBrk="0" hangingPunct="1">
              <a:lnSpc>
                <a:spcPct val="8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IP, routing protocols</a:t>
            </a:r>
          </a:p>
          <a:p>
            <a:pPr marL="287338" marR="0" lvl="0" indent="-28733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link:</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data transfer between neighboring  network elements</a:t>
            </a:r>
          </a:p>
          <a:p>
            <a:pPr marL="682625" marR="0" lvl="1" indent="-225425" algn="l" defTabSz="914400" rtl="0" eaLnBrk="1" fontAlgn="auto" latinLnBrk="0" hangingPunct="1">
              <a:lnSpc>
                <a:spcPct val="8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Ethernet, 802.11 (WiFi), PPP</a:t>
            </a:r>
          </a:p>
          <a:p>
            <a:pPr marL="287338" marR="0" lvl="0" indent="-28733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physical: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bits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the wire”</a:t>
            </a:r>
          </a:p>
        </p:txBody>
      </p:sp>
      <p:sp>
        <p:nvSpPr>
          <p:cNvPr id="8" name="Rectangle 6">
            <a:extLst>
              <a:ext uri="{FF2B5EF4-FFF2-40B4-BE49-F238E27FC236}">
                <a16:creationId xmlns:a16="http://schemas.microsoft.com/office/drawing/2014/main" id="{7FC87645-22AD-8040-8C83-BC2F64C5D928}"/>
              </a:ext>
            </a:extLst>
          </p:cNvPr>
          <p:cNvSpPr>
            <a:spLocks noChangeArrowheads="1"/>
          </p:cNvSpPr>
          <p:nvPr/>
        </p:nvSpPr>
        <p:spPr bwMode="auto">
          <a:xfrm>
            <a:off x="8913284" y="1902006"/>
            <a:ext cx="1892300" cy="3530600"/>
          </a:xfrm>
          <a:prstGeom prst="rect">
            <a:avLst/>
          </a:prstGeom>
          <a:solidFill>
            <a:schemeClr val="bg1"/>
          </a:solidFill>
          <a:ln w="38100">
            <a:solidFill>
              <a:schemeClr val="tx1"/>
            </a:solidFill>
            <a:miter lim="800000"/>
            <a:headEnd/>
            <a:tailEnd/>
          </a:ln>
          <a:effectLst>
            <a:outerShdw blurRad="304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ts val="206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 name="Text Box 7">
            <a:extLst>
              <a:ext uri="{FF2B5EF4-FFF2-40B4-BE49-F238E27FC236}">
                <a16:creationId xmlns:a16="http://schemas.microsoft.com/office/drawing/2014/main" id="{8C032AE1-21C7-1541-9531-59DC0E0F6A64}"/>
              </a:ext>
            </a:extLst>
          </p:cNvPr>
          <p:cNvSpPr txBox="1">
            <a:spLocks noChangeArrowheads="1"/>
          </p:cNvSpPr>
          <p:nvPr/>
        </p:nvSpPr>
        <p:spPr bwMode="auto">
          <a:xfrm>
            <a:off x="9503820" y="4217549"/>
            <a:ext cx="700833"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link</a:t>
            </a:r>
          </a:p>
        </p:txBody>
      </p:sp>
      <p:sp>
        <p:nvSpPr>
          <p:cNvPr id="10" name="Line 8">
            <a:extLst>
              <a:ext uri="{FF2B5EF4-FFF2-40B4-BE49-F238E27FC236}">
                <a16:creationId xmlns:a16="http://schemas.microsoft.com/office/drawing/2014/main" id="{2FF6CB9E-FC16-794F-9F97-8FE4CC7DA95C}"/>
              </a:ext>
            </a:extLst>
          </p:cNvPr>
          <p:cNvSpPr>
            <a:spLocks noChangeShapeType="1"/>
          </p:cNvSpPr>
          <p:nvPr/>
        </p:nvSpPr>
        <p:spPr bwMode="auto">
          <a:xfrm>
            <a:off x="8906934" y="263769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ts val="206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Line 9">
            <a:extLst>
              <a:ext uri="{FF2B5EF4-FFF2-40B4-BE49-F238E27FC236}">
                <a16:creationId xmlns:a16="http://schemas.microsoft.com/office/drawing/2014/main" id="{E0C842E9-2804-A24B-90F5-1E76ED56B971}"/>
              </a:ext>
            </a:extLst>
          </p:cNvPr>
          <p:cNvSpPr>
            <a:spLocks noChangeShapeType="1"/>
          </p:cNvSpPr>
          <p:nvPr/>
        </p:nvSpPr>
        <p:spPr bwMode="auto">
          <a:xfrm>
            <a:off x="8906934" y="334254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ts val="206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Line 10">
            <a:extLst>
              <a:ext uri="{FF2B5EF4-FFF2-40B4-BE49-F238E27FC236}">
                <a16:creationId xmlns:a16="http://schemas.microsoft.com/office/drawing/2014/main" id="{80C10F46-6CD7-F647-A004-85EB56C772DF}"/>
              </a:ext>
            </a:extLst>
          </p:cNvPr>
          <p:cNvSpPr>
            <a:spLocks noChangeShapeType="1"/>
          </p:cNvSpPr>
          <p:nvPr/>
        </p:nvSpPr>
        <p:spPr bwMode="auto">
          <a:xfrm>
            <a:off x="8906934" y="405374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ts val="206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11">
            <a:extLst>
              <a:ext uri="{FF2B5EF4-FFF2-40B4-BE49-F238E27FC236}">
                <a16:creationId xmlns:a16="http://schemas.microsoft.com/office/drawing/2014/main" id="{264B0C4A-9518-2F45-BBDA-97BCDD99E256}"/>
              </a:ext>
            </a:extLst>
          </p:cNvPr>
          <p:cNvSpPr>
            <a:spLocks noChangeShapeType="1"/>
          </p:cNvSpPr>
          <p:nvPr/>
        </p:nvSpPr>
        <p:spPr bwMode="auto">
          <a:xfrm>
            <a:off x="8906934" y="476494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ts val="206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Box 7">
            <a:extLst>
              <a:ext uri="{FF2B5EF4-FFF2-40B4-BE49-F238E27FC236}">
                <a16:creationId xmlns:a16="http://schemas.microsoft.com/office/drawing/2014/main" id="{A1409CBF-F5BE-6642-ACCF-440DA30E3B86}"/>
              </a:ext>
            </a:extLst>
          </p:cNvPr>
          <p:cNvSpPr txBox="1">
            <a:spLocks noChangeArrowheads="1"/>
          </p:cNvSpPr>
          <p:nvPr/>
        </p:nvSpPr>
        <p:spPr bwMode="auto">
          <a:xfrm>
            <a:off x="8942478" y="2070093"/>
            <a:ext cx="1795813"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application</a:t>
            </a:r>
          </a:p>
        </p:txBody>
      </p:sp>
      <p:sp>
        <p:nvSpPr>
          <p:cNvPr id="15" name="Text Box 7">
            <a:extLst>
              <a:ext uri="{FF2B5EF4-FFF2-40B4-BE49-F238E27FC236}">
                <a16:creationId xmlns:a16="http://schemas.microsoft.com/office/drawing/2014/main" id="{4C8F71E2-C149-F549-B200-0E64A6F67591}"/>
              </a:ext>
            </a:extLst>
          </p:cNvPr>
          <p:cNvSpPr txBox="1">
            <a:spLocks noChangeArrowheads="1"/>
          </p:cNvSpPr>
          <p:nvPr/>
        </p:nvSpPr>
        <p:spPr bwMode="auto">
          <a:xfrm>
            <a:off x="9139934" y="3510968"/>
            <a:ext cx="1400896"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network</a:t>
            </a:r>
          </a:p>
        </p:txBody>
      </p:sp>
      <p:sp>
        <p:nvSpPr>
          <p:cNvPr id="16" name="Text Box 7">
            <a:extLst>
              <a:ext uri="{FF2B5EF4-FFF2-40B4-BE49-F238E27FC236}">
                <a16:creationId xmlns:a16="http://schemas.microsoft.com/office/drawing/2014/main" id="{565AE4AB-C1CB-3E4C-B30F-33A869485DEC}"/>
              </a:ext>
            </a:extLst>
          </p:cNvPr>
          <p:cNvSpPr txBox="1">
            <a:spLocks noChangeArrowheads="1"/>
          </p:cNvSpPr>
          <p:nvPr/>
        </p:nvSpPr>
        <p:spPr bwMode="auto">
          <a:xfrm>
            <a:off x="9024889" y="2776676"/>
            <a:ext cx="1547860"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transport</a:t>
            </a:r>
          </a:p>
        </p:txBody>
      </p:sp>
      <p:sp>
        <p:nvSpPr>
          <p:cNvPr id="18" name="Text Box 7">
            <a:extLst>
              <a:ext uri="{FF2B5EF4-FFF2-40B4-BE49-F238E27FC236}">
                <a16:creationId xmlns:a16="http://schemas.microsoft.com/office/drawing/2014/main" id="{0C3D0051-24D3-9542-BC28-EF8E74513E07}"/>
              </a:ext>
            </a:extLst>
          </p:cNvPr>
          <p:cNvSpPr txBox="1">
            <a:spLocks noChangeArrowheads="1"/>
          </p:cNvSpPr>
          <p:nvPr/>
        </p:nvSpPr>
        <p:spPr bwMode="auto">
          <a:xfrm>
            <a:off x="9197943" y="4884466"/>
            <a:ext cx="1340302"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physical</a:t>
            </a:r>
          </a:p>
        </p:txBody>
      </p:sp>
      <p:grpSp>
        <p:nvGrpSpPr>
          <p:cNvPr id="4" name="Group 3">
            <a:extLst>
              <a:ext uri="{FF2B5EF4-FFF2-40B4-BE49-F238E27FC236}">
                <a16:creationId xmlns:a16="http://schemas.microsoft.com/office/drawing/2014/main" id="{0D5C6DD9-E1C8-9A47-B128-964947A9BCA1}"/>
              </a:ext>
            </a:extLst>
          </p:cNvPr>
          <p:cNvGrpSpPr/>
          <p:nvPr/>
        </p:nvGrpSpPr>
        <p:grpSpPr>
          <a:xfrm>
            <a:off x="8931728" y="1894114"/>
            <a:ext cx="1877786" cy="734786"/>
            <a:chOff x="8980714" y="751114"/>
            <a:chExt cx="1877786" cy="734786"/>
          </a:xfrm>
        </p:grpSpPr>
        <p:sp>
          <p:nvSpPr>
            <p:cNvPr id="3" name="Rectangle 2">
              <a:extLst>
                <a:ext uri="{FF2B5EF4-FFF2-40B4-BE49-F238E27FC236}">
                  <a16:creationId xmlns:a16="http://schemas.microsoft.com/office/drawing/2014/main" id="{A763C0FF-36B6-664F-90B3-14AB76C3338D}"/>
                </a:ext>
              </a:extLst>
            </p:cNvPr>
            <p:cNvSpPr/>
            <p:nvPr/>
          </p:nvSpPr>
          <p:spPr>
            <a:xfrm>
              <a:off x="8980714" y="751114"/>
              <a:ext cx="1877786" cy="734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Box 7">
              <a:extLst>
                <a:ext uri="{FF2B5EF4-FFF2-40B4-BE49-F238E27FC236}">
                  <a16:creationId xmlns:a16="http://schemas.microsoft.com/office/drawing/2014/main" id="{D1D9D12F-41D2-1C43-BE10-20C3B18B6C74}"/>
                </a:ext>
              </a:extLst>
            </p:cNvPr>
            <p:cNvSpPr txBox="1">
              <a:spLocks noChangeArrowheads="1"/>
            </p:cNvSpPr>
            <p:nvPr/>
          </p:nvSpPr>
          <p:spPr bwMode="auto">
            <a:xfrm>
              <a:off x="9029564" y="899878"/>
              <a:ext cx="1795813"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34" charset="-128"/>
                  <a:cs typeface="+mn-cs"/>
                </a:rPr>
                <a:t>application</a:t>
              </a:r>
            </a:p>
          </p:txBody>
        </p:sp>
      </p:grpSp>
      <p:grpSp>
        <p:nvGrpSpPr>
          <p:cNvPr id="20" name="Group 19">
            <a:extLst>
              <a:ext uri="{FF2B5EF4-FFF2-40B4-BE49-F238E27FC236}">
                <a16:creationId xmlns:a16="http://schemas.microsoft.com/office/drawing/2014/main" id="{FBC066ED-EC5C-E148-85B2-CE56D9C40F28}"/>
              </a:ext>
            </a:extLst>
          </p:cNvPr>
          <p:cNvGrpSpPr/>
          <p:nvPr/>
        </p:nvGrpSpPr>
        <p:grpSpPr>
          <a:xfrm>
            <a:off x="8933979" y="2649498"/>
            <a:ext cx="1861418" cy="688224"/>
            <a:chOff x="8993850" y="766270"/>
            <a:chExt cx="1861418" cy="688224"/>
          </a:xfrm>
        </p:grpSpPr>
        <p:sp>
          <p:nvSpPr>
            <p:cNvPr id="21" name="Rectangle 20">
              <a:extLst>
                <a:ext uri="{FF2B5EF4-FFF2-40B4-BE49-F238E27FC236}">
                  <a16:creationId xmlns:a16="http://schemas.microsoft.com/office/drawing/2014/main" id="{173E1221-1527-4744-A110-60E3BD72A69D}"/>
                </a:ext>
              </a:extLst>
            </p:cNvPr>
            <p:cNvSpPr/>
            <p:nvPr/>
          </p:nvSpPr>
          <p:spPr>
            <a:xfrm>
              <a:off x="8993850" y="766270"/>
              <a:ext cx="1861418" cy="6882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7">
              <a:extLst>
                <a:ext uri="{FF2B5EF4-FFF2-40B4-BE49-F238E27FC236}">
                  <a16:creationId xmlns:a16="http://schemas.microsoft.com/office/drawing/2014/main" id="{5D7E6050-1C4A-AC42-9C80-455BF3E89624}"/>
                </a:ext>
              </a:extLst>
            </p:cNvPr>
            <p:cNvSpPr txBox="1">
              <a:spLocks noChangeArrowheads="1"/>
            </p:cNvSpPr>
            <p:nvPr/>
          </p:nvSpPr>
          <p:spPr bwMode="auto">
            <a:xfrm>
              <a:off x="9153542" y="899878"/>
              <a:ext cx="1547860"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34" charset="-128"/>
                  <a:cs typeface="+mn-cs"/>
                </a:rPr>
                <a:t>transport</a:t>
              </a:r>
            </a:p>
          </p:txBody>
        </p:sp>
      </p:grpSp>
      <p:grpSp>
        <p:nvGrpSpPr>
          <p:cNvPr id="23" name="Group 22">
            <a:extLst>
              <a:ext uri="{FF2B5EF4-FFF2-40B4-BE49-F238E27FC236}">
                <a16:creationId xmlns:a16="http://schemas.microsoft.com/office/drawing/2014/main" id="{A118D44F-D234-294A-9DFB-5BF4D5E069AC}"/>
              </a:ext>
            </a:extLst>
          </p:cNvPr>
          <p:cNvGrpSpPr/>
          <p:nvPr/>
        </p:nvGrpSpPr>
        <p:grpSpPr>
          <a:xfrm>
            <a:off x="8931286" y="3357646"/>
            <a:ext cx="1861418" cy="677992"/>
            <a:chOff x="8993850" y="766270"/>
            <a:chExt cx="1861418" cy="677992"/>
          </a:xfrm>
        </p:grpSpPr>
        <p:sp>
          <p:nvSpPr>
            <p:cNvPr id="24" name="Rectangle 23">
              <a:extLst>
                <a:ext uri="{FF2B5EF4-FFF2-40B4-BE49-F238E27FC236}">
                  <a16:creationId xmlns:a16="http://schemas.microsoft.com/office/drawing/2014/main" id="{5BB6D480-0EF6-9743-B8C0-63D799A0402B}"/>
                </a:ext>
              </a:extLst>
            </p:cNvPr>
            <p:cNvSpPr/>
            <p:nvPr/>
          </p:nvSpPr>
          <p:spPr>
            <a:xfrm>
              <a:off x="8993850" y="766270"/>
              <a:ext cx="1861418" cy="6779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7">
              <a:extLst>
                <a:ext uri="{FF2B5EF4-FFF2-40B4-BE49-F238E27FC236}">
                  <a16:creationId xmlns:a16="http://schemas.microsoft.com/office/drawing/2014/main" id="{2D6CC9E9-4EB8-C148-99C7-DE21615E7DBD}"/>
                </a:ext>
              </a:extLst>
            </p:cNvPr>
            <p:cNvSpPr txBox="1">
              <a:spLocks noChangeArrowheads="1"/>
            </p:cNvSpPr>
            <p:nvPr/>
          </p:nvSpPr>
          <p:spPr bwMode="auto">
            <a:xfrm>
              <a:off x="9227024" y="899878"/>
              <a:ext cx="1400896"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34" charset="-128"/>
                  <a:cs typeface="+mn-cs"/>
                </a:rPr>
                <a:t>network</a:t>
              </a:r>
            </a:p>
          </p:txBody>
        </p:sp>
      </p:grpSp>
      <p:grpSp>
        <p:nvGrpSpPr>
          <p:cNvPr id="26" name="Group 25">
            <a:extLst>
              <a:ext uri="{FF2B5EF4-FFF2-40B4-BE49-F238E27FC236}">
                <a16:creationId xmlns:a16="http://schemas.microsoft.com/office/drawing/2014/main" id="{AC9AAF3B-AED3-A449-97D4-F0291249333B}"/>
              </a:ext>
            </a:extLst>
          </p:cNvPr>
          <p:cNvGrpSpPr/>
          <p:nvPr/>
        </p:nvGrpSpPr>
        <p:grpSpPr>
          <a:xfrm>
            <a:off x="8931824" y="4072257"/>
            <a:ext cx="1861418" cy="677992"/>
            <a:chOff x="8993850" y="766270"/>
            <a:chExt cx="1861418" cy="677992"/>
          </a:xfrm>
        </p:grpSpPr>
        <p:sp>
          <p:nvSpPr>
            <p:cNvPr id="27" name="Rectangle 26">
              <a:extLst>
                <a:ext uri="{FF2B5EF4-FFF2-40B4-BE49-F238E27FC236}">
                  <a16:creationId xmlns:a16="http://schemas.microsoft.com/office/drawing/2014/main" id="{821B1C9B-1511-9048-954A-42C526FFA552}"/>
                </a:ext>
              </a:extLst>
            </p:cNvPr>
            <p:cNvSpPr/>
            <p:nvPr/>
          </p:nvSpPr>
          <p:spPr>
            <a:xfrm>
              <a:off x="8993850" y="766270"/>
              <a:ext cx="1861418" cy="6779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7">
              <a:extLst>
                <a:ext uri="{FF2B5EF4-FFF2-40B4-BE49-F238E27FC236}">
                  <a16:creationId xmlns:a16="http://schemas.microsoft.com/office/drawing/2014/main" id="{94F6A773-D867-F74F-B5C6-8190F112DD55}"/>
                </a:ext>
              </a:extLst>
            </p:cNvPr>
            <p:cNvSpPr txBox="1">
              <a:spLocks noChangeArrowheads="1"/>
            </p:cNvSpPr>
            <p:nvPr/>
          </p:nvSpPr>
          <p:spPr bwMode="auto">
            <a:xfrm>
              <a:off x="9577056" y="899878"/>
              <a:ext cx="700834"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34" charset="-128"/>
                  <a:cs typeface="+mn-cs"/>
                </a:rPr>
                <a:t>link</a:t>
              </a:r>
            </a:p>
          </p:txBody>
        </p:sp>
      </p:grpSp>
      <p:grpSp>
        <p:nvGrpSpPr>
          <p:cNvPr id="29" name="Group 28">
            <a:extLst>
              <a:ext uri="{FF2B5EF4-FFF2-40B4-BE49-F238E27FC236}">
                <a16:creationId xmlns:a16="http://schemas.microsoft.com/office/drawing/2014/main" id="{5725BE4D-F37D-9C4B-B89A-22367E8DCDC6}"/>
              </a:ext>
            </a:extLst>
          </p:cNvPr>
          <p:cNvGrpSpPr/>
          <p:nvPr/>
        </p:nvGrpSpPr>
        <p:grpSpPr>
          <a:xfrm>
            <a:off x="8925900" y="4785252"/>
            <a:ext cx="1861418" cy="639758"/>
            <a:chOff x="8993850" y="784041"/>
            <a:chExt cx="1861418" cy="639758"/>
          </a:xfrm>
        </p:grpSpPr>
        <p:sp>
          <p:nvSpPr>
            <p:cNvPr id="30" name="Rectangle 29">
              <a:extLst>
                <a:ext uri="{FF2B5EF4-FFF2-40B4-BE49-F238E27FC236}">
                  <a16:creationId xmlns:a16="http://schemas.microsoft.com/office/drawing/2014/main" id="{0D53E4D4-FAC6-1E4B-882F-3AD5F8C274EF}"/>
                </a:ext>
              </a:extLst>
            </p:cNvPr>
            <p:cNvSpPr/>
            <p:nvPr/>
          </p:nvSpPr>
          <p:spPr>
            <a:xfrm>
              <a:off x="8993850" y="784041"/>
              <a:ext cx="1861418" cy="6397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7">
              <a:extLst>
                <a:ext uri="{FF2B5EF4-FFF2-40B4-BE49-F238E27FC236}">
                  <a16:creationId xmlns:a16="http://schemas.microsoft.com/office/drawing/2014/main" id="{2F3023D6-375B-E04C-A47A-CBC847CE62DB}"/>
                </a:ext>
              </a:extLst>
            </p:cNvPr>
            <p:cNvSpPr txBox="1">
              <a:spLocks noChangeArrowheads="1"/>
            </p:cNvSpPr>
            <p:nvPr/>
          </p:nvSpPr>
          <p:spPr bwMode="auto">
            <a:xfrm>
              <a:off x="9257324" y="899878"/>
              <a:ext cx="1340303" cy="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ts val="276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34" charset="-128"/>
                  <a:cs typeface="+mn-cs"/>
                </a:rPr>
                <a:t>physical</a:t>
              </a:r>
            </a:p>
          </p:txBody>
        </p:sp>
      </p:grpSp>
      <p:sp>
        <p:nvSpPr>
          <p:cNvPr id="32" name="Slide Number Placeholder 5">
            <a:extLst>
              <a:ext uri="{FF2B5EF4-FFF2-40B4-BE49-F238E27FC236}">
                <a16:creationId xmlns:a16="http://schemas.microsoft.com/office/drawing/2014/main" id="{BD8DF8F4-5414-EF4A-839E-C45585257CE0}"/>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31</a:t>
            </a:fld>
            <a:endParaRPr lang="en-US" dirty="0"/>
          </a:p>
        </p:txBody>
      </p:sp>
    </p:spTree>
    <p:extLst>
      <p:ext uri="{BB962C8B-B14F-4D97-AF65-F5344CB8AC3E}">
        <p14:creationId xmlns:p14="http://schemas.microsoft.com/office/powerpoint/2010/main" val="238724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dissolve">
                                      <p:cBhvr>
                                        <p:cTn id="10" dur="500"/>
                                        <p:tgtEl>
                                          <p:spTgt spid="1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dissolve">
                                      <p:cBhvr>
                                        <p:cTn id="18" dur="500"/>
                                        <p:tgtEl>
                                          <p:spTgt spid="17">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dissolve">
                                      <p:cBhvr>
                                        <p:cTn id="21" dur="500"/>
                                        <p:tgtEl>
                                          <p:spTgt spid="17">
                                            <p:txEl>
                                              <p:pRg st="3" end="3"/>
                                            </p:txEl>
                                          </p:spTgt>
                                        </p:tgtEl>
                                      </p:cBhvr>
                                    </p:animEffect>
                                  </p:childTnLst>
                                </p:cTn>
                              </p:par>
                              <p:par>
                                <p:cTn id="22" presetID="9" presetClass="exit" presetSubtype="0" fill="hold" nodeType="withEffect">
                                  <p:stCondLst>
                                    <p:cond delay="0"/>
                                  </p:stCondLst>
                                  <p:childTnLst>
                                    <p:animEffect transition="out" filter="dissolv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dissolve">
                                      <p:cBhvr>
                                        <p:cTn id="32" dur="500"/>
                                        <p:tgtEl>
                                          <p:spTgt spid="17">
                                            <p:txEl>
                                              <p:pRg st="4" end="4"/>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7">
                                            <p:txEl>
                                              <p:pRg st="5" end="5"/>
                                            </p:txEl>
                                          </p:spTgt>
                                        </p:tgtEl>
                                        <p:attrNameLst>
                                          <p:attrName>style.visibility</p:attrName>
                                        </p:attrNameLst>
                                      </p:cBhvr>
                                      <p:to>
                                        <p:strVal val="visible"/>
                                      </p:to>
                                    </p:set>
                                    <p:animEffect transition="in" filter="dissolve">
                                      <p:cBhvr>
                                        <p:cTn id="35" dur="500"/>
                                        <p:tgtEl>
                                          <p:spTgt spid="17">
                                            <p:txEl>
                                              <p:pRg st="5" end="5"/>
                                            </p:txEl>
                                          </p:spTgt>
                                        </p:tgtEl>
                                      </p:cBhvr>
                                    </p:animEffect>
                                  </p:childTnLst>
                                </p:cTn>
                              </p:par>
                              <p:par>
                                <p:cTn id="36" presetID="9" presetClass="exit" presetSubtype="0" fill="hold" nodeType="withEffect">
                                  <p:stCondLst>
                                    <p:cond delay="0"/>
                                  </p:stCondLst>
                                  <p:childTnLst>
                                    <p:animEffect transition="out" filter="dissolv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9"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7">
                                            <p:txEl>
                                              <p:pRg st="6" end="6"/>
                                            </p:txEl>
                                          </p:spTgt>
                                        </p:tgtEl>
                                        <p:attrNameLst>
                                          <p:attrName>style.visibility</p:attrName>
                                        </p:attrNameLst>
                                      </p:cBhvr>
                                      <p:to>
                                        <p:strVal val="visible"/>
                                      </p:to>
                                    </p:set>
                                    <p:animEffect transition="in" filter="dissolve">
                                      <p:cBhvr>
                                        <p:cTn id="46" dur="500"/>
                                        <p:tgtEl>
                                          <p:spTgt spid="17">
                                            <p:txEl>
                                              <p:pRg st="6" end="6"/>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17">
                                            <p:txEl>
                                              <p:pRg st="7" end="7"/>
                                            </p:txEl>
                                          </p:spTgt>
                                        </p:tgtEl>
                                        <p:attrNameLst>
                                          <p:attrName>style.visibility</p:attrName>
                                        </p:attrNameLst>
                                      </p:cBhvr>
                                      <p:to>
                                        <p:strVal val="visible"/>
                                      </p:to>
                                    </p:set>
                                    <p:animEffect transition="in" filter="dissolve">
                                      <p:cBhvr>
                                        <p:cTn id="49" dur="500"/>
                                        <p:tgtEl>
                                          <p:spTgt spid="17">
                                            <p:txEl>
                                              <p:pRg st="7" end="7"/>
                                            </p:txEl>
                                          </p:spTgt>
                                        </p:tgtEl>
                                      </p:cBhvr>
                                    </p:animEffect>
                                  </p:childTnLst>
                                </p:cTn>
                              </p:par>
                              <p:par>
                                <p:cTn id="50" presetID="9" presetClass="exit" presetSubtype="0" fill="hold" nodeType="withEffect">
                                  <p:stCondLst>
                                    <p:cond delay="0"/>
                                  </p:stCondLst>
                                  <p:childTnLst>
                                    <p:animEffect transition="out" filter="dissolv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9"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dissolv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7">
                                            <p:txEl>
                                              <p:pRg st="8" end="8"/>
                                            </p:txEl>
                                          </p:spTgt>
                                        </p:tgtEl>
                                        <p:attrNameLst>
                                          <p:attrName>style.visibility</p:attrName>
                                        </p:attrNameLst>
                                      </p:cBhvr>
                                      <p:to>
                                        <p:strVal val="visible"/>
                                      </p:to>
                                    </p:set>
                                    <p:animEffect transition="in" filter="dissolve">
                                      <p:cBhvr>
                                        <p:cTn id="60" dur="500"/>
                                        <p:tgtEl>
                                          <p:spTgt spid="17">
                                            <p:txEl>
                                              <p:pRg st="8" end="8"/>
                                            </p:txEl>
                                          </p:spTgt>
                                        </p:tgtEl>
                                      </p:cBhvr>
                                    </p:animEffect>
                                  </p:childTnLst>
                                </p:cTn>
                              </p:par>
                              <p:par>
                                <p:cTn id="61" presetID="9" presetClass="exit" presetSubtype="0" fill="hold" nodeType="withEffect">
                                  <p:stCondLst>
                                    <p:cond delay="0"/>
                                  </p:stCondLst>
                                  <p:childTnLst>
                                    <p:animEffect transition="out" filter="dissolve">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par>
                                <p:cTn id="64" presetID="9"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dissolv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Freeform 10">
            <a:extLst>
              <a:ext uri="{FF2B5EF4-FFF2-40B4-BE49-F238E27FC236}">
                <a16:creationId xmlns:a16="http://schemas.microsoft.com/office/drawing/2014/main" id="{236C8C34-AA0A-1747-BF1D-3CBFB21AC1F2}"/>
              </a:ext>
            </a:extLst>
          </p:cNvPr>
          <p:cNvSpPr>
            <a:spLocks/>
          </p:cNvSpPr>
          <p:nvPr/>
        </p:nvSpPr>
        <p:spPr bwMode="auto">
          <a:xfrm rot="10800000" flipH="1">
            <a:off x="10916607" y="1577038"/>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Services, Layering and Encapsulation</a:t>
            </a:r>
            <a:endParaRPr lang="en-US" sz="4400" dirty="0"/>
          </a:p>
        </p:txBody>
      </p:sp>
      <p:sp>
        <p:nvSpPr>
          <p:cNvPr id="13" name="Text Box 8">
            <a:extLst>
              <a:ext uri="{FF2B5EF4-FFF2-40B4-BE49-F238E27FC236}">
                <a16:creationId xmlns:a16="http://schemas.microsoft.com/office/drawing/2014/main" id="{10CAB5B1-70B7-184B-A16F-4239A3118B18}"/>
              </a:ext>
            </a:extLst>
          </p:cNvPr>
          <p:cNvSpPr txBox="1">
            <a:spLocks noChangeArrowheads="1"/>
          </p:cNvSpPr>
          <p:nvPr/>
        </p:nvSpPr>
        <p:spPr bwMode="auto">
          <a:xfrm>
            <a:off x="449705" y="5724388"/>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rPr>
              <a:t>source</a:t>
            </a:r>
          </a:p>
        </p:txBody>
      </p:sp>
      <p:sp>
        <p:nvSpPr>
          <p:cNvPr id="14" name="Freeform 10">
            <a:extLst>
              <a:ext uri="{FF2B5EF4-FFF2-40B4-BE49-F238E27FC236}">
                <a16:creationId xmlns:a16="http://schemas.microsoft.com/office/drawing/2014/main" id="{1C528DAB-CFD1-6943-9F41-1A6F334C3C75}"/>
              </a:ext>
            </a:extLst>
          </p:cNvPr>
          <p:cNvSpPr>
            <a:spLocks/>
          </p:cNvSpPr>
          <p:nvPr/>
        </p:nvSpPr>
        <p:spPr bwMode="auto">
          <a:xfrm rot="10800000">
            <a:off x="975630" y="1559549"/>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Group 190">
            <a:extLst>
              <a:ext uri="{FF2B5EF4-FFF2-40B4-BE49-F238E27FC236}">
                <a16:creationId xmlns:a16="http://schemas.microsoft.com/office/drawing/2014/main" id="{8D7B8AF0-B984-FB44-AB9F-07CA253CEA38}"/>
              </a:ext>
            </a:extLst>
          </p:cNvPr>
          <p:cNvGrpSpPr>
            <a:grpSpLocks/>
          </p:cNvGrpSpPr>
          <p:nvPr/>
        </p:nvGrpSpPr>
        <p:grpSpPr bwMode="auto">
          <a:xfrm flipH="1">
            <a:off x="635446" y="5073984"/>
            <a:ext cx="803275" cy="771525"/>
            <a:chOff x="-44" y="1473"/>
            <a:chExt cx="981" cy="1105"/>
          </a:xfrm>
        </p:grpSpPr>
        <p:pic>
          <p:nvPicPr>
            <p:cNvPr id="25" name="Picture 191" descr="desktop_computer_stylized_medium">
              <a:extLst>
                <a:ext uri="{FF2B5EF4-FFF2-40B4-BE49-F238E27FC236}">
                  <a16:creationId xmlns:a16="http://schemas.microsoft.com/office/drawing/2014/main" id="{06D1D726-A569-254A-9E27-366DB8CF3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192">
              <a:extLst>
                <a:ext uri="{FF2B5EF4-FFF2-40B4-BE49-F238E27FC236}">
                  <a16:creationId xmlns:a16="http://schemas.microsoft.com/office/drawing/2014/main" id="{F5362B29-42A6-3F4A-A1AB-EFF56E7B772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4" name="TextBox 143">
            <a:extLst>
              <a:ext uri="{FF2B5EF4-FFF2-40B4-BE49-F238E27FC236}">
                <a16:creationId xmlns:a16="http://schemas.microsoft.com/office/drawing/2014/main" id="{2CE37313-1E06-C945-A455-53ADE2AA5971}"/>
              </a:ext>
            </a:extLst>
          </p:cNvPr>
          <p:cNvSpPr txBox="1"/>
          <p:nvPr/>
        </p:nvSpPr>
        <p:spPr>
          <a:xfrm>
            <a:off x="3462727" y="3394795"/>
            <a:ext cx="5831174" cy="2086725"/>
          </a:xfrm>
          <a:prstGeom prst="rect">
            <a:avLst/>
          </a:prstGeom>
          <a:noFill/>
        </p:spPr>
        <p:txBody>
          <a:bodyPr wrap="square" rtlCol="0">
            <a:spAutoFit/>
          </a:bodyPr>
          <a:lstStyle/>
          <a:p>
            <a:pPr marL="295275" indent="-295275">
              <a:lnSpc>
                <a:spcPct val="90000"/>
              </a:lnSpc>
              <a:buClr>
                <a:srgbClr val="0000A3"/>
              </a:buClr>
              <a:buFont typeface="Wingdings" pitchFamily="2" charset="2"/>
              <a:buChar char="§"/>
            </a:pPr>
            <a:r>
              <a:rPr lang="en-US" sz="2400" dirty="0"/>
              <a:t>transport-layer protocol </a:t>
            </a:r>
            <a:r>
              <a:rPr lang="en-US" sz="2400" dirty="0">
                <a:solidFill>
                  <a:srgbClr val="0000A3"/>
                </a:solidFill>
              </a:rPr>
              <a:t>encapsulates</a:t>
            </a:r>
            <a:r>
              <a:rPr lang="en-US" sz="2400" dirty="0"/>
              <a:t> application-layer message, M, with </a:t>
            </a:r>
            <a:r>
              <a:rPr lang="en-US" sz="2400" i="1" dirty="0"/>
              <a:t>transport</a:t>
            </a:r>
            <a:r>
              <a:rPr lang="en-US" sz="2400" dirty="0"/>
              <a:t> layer-layer header H</a:t>
            </a:r>
            <a:r>
              <a:rPr lang="en-US" sz="2400" baseline="-25000" dirty="0"/>
              <a:t>t </a:t>
            </a:r>
            <a:r>
              <a:rPr lang="en-US" sz="2400" dirty="0"/>
              <a:t>to create a transport-layer </a:t>
            </a:r>
            <a:r>
              <a:rPr lang="en-US" sz="2400" dirty="0">
                <a:solidFill>
                  <a:srgbClr val="C00000"/>
                </a:solidFill>
              </a:rPr>
              <a:t>segment</a:t>
            </a:r>
            <a:endParaRPr lang="en-US" sz="2400" baseline="-25000" dirty="0">
              <a:solidFill>
                <a:srgbClr val="C00000"/>
              </a:solidFill>
            </a:endParaRPr>
          </a:p>
          <a:p>
            <a:pPr marL="574675" lvl="1" indent="-231775">
              <a:lnSpc>
                <a:spcPct val="90000"/>
              </a:lnSpc>
              <a:buClr>
                <a:srgbClr val="0000A3"/>
              </a:buClr>
              <a:buFont typeface="Arial" panose="020B0604020202020204" pitchFamily="34" charset="0"/>
              <a:buChar char="•"/>
            </a:pPr>
            <a:r>
              <a:rPr lang="en-US" sz="2400" dirty="0"/>
              <a:t>H</a:t>
            </a:r>
            <a:r>
              <a:rPr lang="en-US" sz="2400" baseline="-25000" dirty="0"/>
              <a:t>t </a:t>
            </a:r>
            <a:r>
              <a:rPr lang="en-US" sz="2400" dirty="0"/>
              <a:t> used by transport layer protocol to implement its service</a:t>
            </a:r>
            <a:endParaRPr lang="en-US" sz="2400" baseline="-25000" dirty="0"/>
          </a:p>
        </p:txBody>
      </p:sp>
      <p:grpSp>
        <p:nvGrpSpPr>
          <p:cNvPr id="212" name="Group 211">
            <a:extLst>
              <a:ext uri="{FF2B5EF4-FFF2-40B4-BE49-F238E27FC236}">
                <a16:creationId xmlns:a16="http://schemas.microsoft.com/office/drawing/2014/main" id="{BD0C4974-D689-414F-A2EB-9B1043F3314D}"/>
              </a:ext>
            </a:extLst>
          </p:cNvPr>
          <p:cNvGrpSpPr/>
          <p:nvPr/>
        </p:nvGrpSpPr>
        <p:grpSpPr>
          <a:xfrm>
            <a:off x="1334125" y="1421667"/>
            <a:ext cx="1765726" cy="4034752"/>
            <a:chOff x="1484027" y="1706480"/>
            <a:chExt cx="1765726" cy="4034752"/>
          </a:xfrm>
        </p:grpSpPr>
        <p:sp>
          <p:nvSpPr>
            <p:cNvPr id="11" name="Rectangle 24">
              <a:extLst>
                <a:ext uri="{FF2B5EF4-FFF2-40B4-BE49-F238E27FC236}">
                  <a16:creationId xmlns:a16="http://schemas.microsoft.com/office/drawing/2014/main" id="{ED8D52E4-C345-B842-A2E7-C8068B8E5CF4}"/>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Text Box 26">
              <a:extLst>
                <a:ext uri="{FF2B5EF4-FFF2-40B4-BE49-F238E27FC236}">
                  <a16:creationId xmlns:a16="http://schemas.microsoft.com/office/drawing/2014/main" id="{A5089E2D-0B1B-544A-82BC-F28ED3191A4E}"/>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117" name="Straight Connector 116">
              <a:extLst>
                <a:ext uri="{FF2B5EF4-FFF2-40B4-BE49-F238E27FC236}">
                  <a16:creationId xmlns:a16="http://schemas.microsoft.com/office/drawing/2014/main" id="{B3EBBB35-9D82-7C43-B882-52ED90AE3A71}"/>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2EA7353-AEFA-934F-93DE-A8D55DF75658}"/>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40242E3-3BEB-D543-B881-84EB2D13BD66}"/>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C27D746-0691-6F47-9E9D-1D63DF11D081}"/>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950">
            <a:extLst>
              <a:ext uri="{FF2B5EF4-FFF2-40B4-BE49-F238E27FC236}">
                <a16:creationId xmlns:a16="http://schemas.microsoft.com/office/drawing/2014/main" id="{044873AD-74A5-8A44-846B-EC5D0FBC82D7}"/>
              </a:ext>
            </a:extLst>
          </p:cNvPr>
          <p:cNvGrpSpPr>
            <a:grpSpLocks/>
          </p:cNvGrpSpPr>
          <p:nvPr/>
        </p:nvGrpSpPr>
        <p:grpSpPr bwMode="auto">
          <a:xfrm>
            <a:off x="11107713" y="4961744"/>
            <a:ext cx="374754" cy="833726"/>
            <a:chOff x="4140" y="429"/>
            <a:chExt cx="1425" cy="2396"/>
          </a:xfrm>
        </p:grpSpPr>
        <p:sp>
          <p:nvSpPr>
            <p:cNvPr id="168" name="Freeform 951">
              <a:extLst>
                <a:ext uri="{FF2B5EF4-FFF2-40B4-BE49-F238E27FC236}">
                  <a16:creationId xmlns:a16="http://schemas.microsoft.com/office/drawing/2014/main" id="{EEDE4156-8281-D847-9240-9DE98999091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952">
              <a:extLst>
                <a:ext uri="{FF2B5EF4-FFF2-40B4-BE49-F238E27FC236}">
                  <a16:creationId xmlns:a16="http://schemas.microsoft.com/office/drawing/2014/main" id="{22E8340D-B5D1-3C48-A062-4F70248D103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0" name="Freeform 953">
              <a:extLst>
                <a:ext uri="{FF2B5EF4-FFF2-40B4-BE49-F238E27FC236}">
                  <a16:creationId xmlns:a16="http://schemas.microsoft.com/office/drawing/2014/main" id="{29109B86-1ABF-F647-8516-2AAE154A9E83}"/>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954">
              <a:extLst>
                <a:ext uri="{FF2B5EF4-FFF2-40B4-BE49-F238E27FC236}">
                  <a16:creationId xmlns:a16="http://schemas.microsoft.com/office/drawing/2014/main" id="{9F93569F-8FC8-7C4E-9F95-B14647D2DB8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Rectangle 955">
              <a:extLst>
                <a:ext uri="{FF2B5EF4-FFF2-40B4-BE49-F238E27FC236}">
                  <a16:creationId xmlns:a16="http://schemas.microsoft.com/office/drawing/2014/main" id="{8E5BC3B8-E87D-9F47-A6F6-AD8B57BC21E6}"/>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3" name="Group 956">
              <a:extLst>
                <a:ext uri="{FF2B5EF4-FFF2-40B4-BE49-F238E27FC236}">
                  <a16:creationId xmlns:a16="http://schemas.microsoft.com/office/drawing/2014/main" id="{1694DE96-689D-9540-964A-22F06F6D940F}"/>
                </a:ext>
              </a:extLst>
            </p:cNvPr>
            <p:cNvGrpSpPr>
              <a:grpSpLocks/>
            </p:cNvGrpSpPr>
            <p:nvPr/>
          </p:nvGrpSpPr>
          <p:grpSpPr bwMode="auto">
            <a:xfrm>
              <a:off x="4749" y="668"/>
              <a:ext cx="581" cy="145"/>
              <a:chOff x="614" y="2568"/>
              <a:chExt cx="725" cy="139"/>
            </a:xfrm>
          </p:grpSpPr>
          <p:sp>
            <p:nvSpPr>
              <p:cNvPr id="198" name="AutoShape 957">
                <a:extLst>
                  <a:ext uri="{FF2B5EF4-FFF2-40B4-BE49-F238E27FC236}">
                    <a16:creationId xmlns:a16="http://schemas.microsoft.com/office/drawing/2014/main" id="{435DFCEB-F2FD-7B44-93DA-9204E2E311E1}"/>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9" name="AutoShape 958">
                <a:extLst>
                  <a:ext uri="{FF2B5EF4-FFF2-40B4-BE49-F238E27FC236}">
                    <a16:creationId xmlns:a16="http://schemas.microsoft.com/office/drawing/2014/main" id="{521647D7-4114-1146-9C5A-F1DB4FEC81A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4" name="Rectangle 959">
              <a:extLst>
                <a:ext uri="{FF2B5EF4-FFF2-40B4-BE49-F238E27FC236}">
                  <a16:creationId xmlns:a16="http://schemas.microsoft.com/office/drawing/2014/main" id="{3A0D9FD6-DBAC-4B49-A55F-167642D66FA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5" name="Group 960">
              <a:extLst>
                <a:ext uri="{FF2B5EF4-FFF2-40B4-BE49-F238E27FC236}">
                  <a16:creationId xmlns:a16="http://schemas.microsoft.com/office/drawing/2014/main" id="{3CFA0950-BC76-3949-8726-38646B18FD5C}"/>
                </a:ext>
              </a:extLst>
            </p:cNvPr>
            <p:cNvGrpSpPr>
              <a:grpSpLocks/>
            </p:cNvGrpSpPr>
            <p:nvPr/>
          </p:nvGrpSpPr>
          <p:grpSpPr bwMode="auto">
            <a:xfrm>
              <a:off x="4747" y="994"/>
              <a:ext cx="581" cy="134"/>
              <a:chOff x="614" y="2568"/>
              <a:chExt cx="725" cy="139"/>
            </a:xfrm>
          </p:grpSpPr>
          <p:sp>
            <p:nvSpPr>
              <p:cNvPr id="196" name="AutoShape 961">
                <a:extLst>
                  <a:ext uri="{FF2B5EF4-FFF2-40B4-BE49-F238E27FC236}">
                    <a16:creationId xmlns:a16="http://schemas.microsoft.com/office/drawing/2014/main" id="{67127BA7-9D0A-2443-9190-C56C02906F6A}"/>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7" name="AutoShape 962">
                <a:extLst>
                  <a:ext uri="{FF2B5EF4-FFF2-40B4-BE49-F238E27FC236}">
                    <a16:creationId xmlns:a16="http://schemas.microsoft.com/office/drawing/2014/main" id="{2C9F8790-3076-4541-A56A-E9305DCB098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6" name="Rectangle 963">
              <a:extLst>
                <a:ext uri="{FF2B5EF4-FFF2-40B4-BE49-F238E27FC236}">
                  <a16:creationId xmlns:a16="http://schemas.microsoft.com/office/drawing/2014/main" id="{4DE6A147-5BC7-FF41-B7AC-2BA9913BB09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7" name="Rectangle 964">
              <a:extLst>
                <a:ext uri="{FF2B5EF4-FFF2-40B4-BE49-F238E27FC236}">
                  <a16:creationId xmlns:a16="http://schemas.microsoft.com/office/drawing/2014/main" id="{53ECF0A1-6175-BE45-A32A-233E1942C8EC}"/>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8" name="Group 965">
              <a:extLst>
                <a:ext uri="{FF2B5EF4-FFF2-40B4-BE49-F238E27FC236}">
                  <a16:creationId xmlns:a16="http://schemas.microsoft.com/office/drawing/2014/main" id="{16810F93-1596-884B-B639-A3868A5CD4D8}"/>
                </a:ext>
              </a:extLst>
            </p:cNvPr>
            <p:cNvGrpSpPr>
              <a:grpSpLocks/>
            </p:cNvGrpSpPr>
            <p:nvPr/>
          </p:nvGrpSpPr>
          <p:grpSpPr bwMode="auto">
            <a:xfrm>
              <a:off x="4735" y="1627"/>
              <a:ext cx="582" cy="151"/>
              <a:chOff x="614" y="2568"/>
              <a:chExt cx="725" cy="139"/>
            </a:xfrm>
          </p:grpSpPr>
          <p:sp>
            <p:nvSpPr>
              <p:cNvPr id="194" name="AutoShape 966">
                <a:extLst>
                  <a:ext uri="{FF2B5EF4-FFF2-40B4-BE49-F238E27FC236}">
                    <a16:creationId xmlns:a16="http://schemas.microsoft.com/office/drawing/2014/main" id="{84EC0348-3D46-9445-B43C-6DC8DB392F6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5" name="AutoShape 967">
                <a:extLst>
                  <a:ext uri="{FF2B5EF4-FFF2-40B4-BE49-F238E27FC236}">
                    <a16:creationId xmlns:a16="http://schemas.microsoft.com/office/drawing/2014/main" id="{23A1F6B3-9F2D-5E41-8602-67921ABB12D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9" name="Freeform 968">
              <a:extLst>
                <a:ext uri="{FF2B5EF4-FFF2-40B4-BE49-F238E27FC236}">
                  <a16:creationId xmlns:a16="http://schemas.microsoft.com/office/drawing/2014/main" id="{8FD6AEB5-BE60-044C-B32D-B433B740036B}"/>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0" name="Group 969">
              <a:extLst>
                <a:ext uri="{FF2B5EF4-FFF2-40B4-BE49-F238E27FC236}">
                  <a16:creationId xmlns:a16="http://schemas.microsoft.com/office/drawing/2014/main" id="{30895737-AC01-6342-BADB-B3B3BFE7FC46}"/>
                </a:ext>
              </a:extLst>
            </p:cNvPr>
            <p:cNvGrpSpPr>
              <a:grpSpLocks/>
            </p:cNvGrpSpPr>
            <p:nvPr/>
          </p:nvGrpSpPr>
          <p:grpSpPr bwMode="auto">
            <a:xfrm>
              <a:off x="4739" y="1327"/>
              <a:ext cx="582" cy="139"/>
              <a:chOff x="614" y="2568"/>
              <a:chExt cx="725" cy="139"/>
            </a:xfrm>
          </p:grpSpPr>
          <p:sp>
            <p:nvSpPr>
              <p:cNvPr id="192" name="AutoShape 970">
                <a:extLst>
                  <a:ext uri="{FF2B5EF4-FFF2-40B4-BE49-F238E27FC236}">
                    <a16:creationId xmlns:a16="http://schemas.microsoft.com/office/drawing/2014/main" id="{2D690E63-3733-8E4E-B8F8-19245FF772B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3" name="AutoShape 971">
                <a:extLst>
                  <a:ext uri="{FF2B5EF4-FFF2-40B4-BE49-F238E27FC236}">
                    <a16:creationId xmlns:a16="http://schemas.microsoft.com/office/drawing/2014/main" id="{9CE827B0-221F-ED4A-A36B-E1EEFE27B7BF}"/>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81" name="Rectangle 972">
              <a:extLst>
                <a:ext uri="{FF2B5EF4-FFF2-40B4-BE49-F238E27FC236}">
                  <a16:creationId xmlns:a16="http://schemas.microsoft.com/office/drawing/2014/main" id="{6DA44079-B2D7-9244-A5E0-9DF13556EBC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2" name="Freeform 973">
              <a:extLst>
                <a:ext uri="{FF2B5EF4-FFF2-40B4-BE49-F238E27FC236}">
                  <a16:creationId xmlns:a16="http://schemas.microsoft.com/office/drawing/2014/main" id="{E808BD44-A307-394D-8965-070EF3F8652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974">
              <a:extLst>
                <a:ext uri="{FF2B5EF4-FFF2-40B4-BE49-F238E27FC236}">
                  <a16:creationId xmlns:a16="http://schemas.microsoft.com/office/drawing/2014/main" id="{327FF4BF-3914-2143-83C7-C816B3E0AC3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Oval 975">
              <a:extLst>
                <a:ext uri="{FF2B5EF4-FFF2-40B4-BE49-F238E27FC236}">
                  <a16:creationId xmlns:a16="http://schemas.microsoft.com/office/drawing/2014/main" id="{09C51570-A4D3-D24C-A492-3811DD957CD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5" name="Freeform 976">
              <a:extLst>
                <a:ext uri="{FF2B5EF4-FFF2-40B4-BE49-F238E27FC236}">
                  <a16:creationId xmlns:a16="http://schemas.microsoft.com/office/drawing/2014/main" id="{BC2853B5-A39B-5A40-97DF-5ADB471224B2}"/>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AutoShape 977">
              <a:extLst>
                <a:ext uri="{FF2B5EF4-FFF2-40B4-BE49-F238E27FC236}">
                  <a16:creationId xmlns:a16="http://schemas.microsoft.com/office/drawing/2014/main" id="{7928EDBA-57E1-B441-B1AF-CC0D62B2B5B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7" name="AutoShape 978">
              <a:extLst>
                <a:ext uri="{FF2B5EF4-FFF2-40B4-BE49-F238E27FC236}">
                  <a16:creationId xmlns:a16="http://schemas.microsoft.com/office/drawing/2014/main" id="{CC70E1A7-AAEC-6440-86AC-73ECE22D7AB6}"/>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8" name="Oval 979">
              <a:extLst>
                <a:ext uri="{FF2B5EF4-FFF2-40B4-BE49-F238E27FC236}">
                  <a16:creationId xmlns:a16="http://schemas.microsoft.com/office/drawing/2014/main" id="{2F7E7C91-0257-D84D-8AD1-4A152C818F8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9" name="Oval 980">
              <a:extLst>
                <a:ext uri="{FF2B5EF4-FFF2-40B4-BE49-F238E27FC236}">
                  <a16:creationId xmlns:a16="http://schemas.microsoft.com/office/drawing/2014/main" id="{6AE127C2-D583-E74D-8B39-05EEBEBE2393}"/>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0" name="Oval 981">
              <a:extLst>
                <a:ext uri="{FF2B5EF4-FFF2-40B4-BE49-F238E27FC236}">
                  <a16:creationId xmlns:a16="http://schemas.microsoft.com/office/drawing/2014/main" id="{0EDFA963-70E6-2E42-AAFE-E2F9BD64631D}"/>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1" name="Rectangle 982">
              <a:extLst>
                <a:ext uri="{FF2B5EF4-FFF2-40B4-BE49-F238E27FC236}">
                  <a16:creationId xmlns:a16="http://schemas.microsoft.com/office/drawing/2014/main" id="{27A6382E-A13F-A248-84BF-E9DBD71EE18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206" name="Text Box 8">
            <a:extLst>
              <a:ext uri="{FF2B5EF4-FFF2-40B4-BE49-F238E27FC236}">
                <a16:creationId xmlns:a16="http://schemas.microsoft.com/office/drawing/2014/main" id="{6066254D-E62E-B446-8950-17FDF2A183D7}"/>
              </a:ext>
            </a:extLst>
          </p:cNvPr>
          <p:cNvSpPr txBox="1">
            <a:spLocks noChangeArrowheads="1"/>
          </p:cNvSpPr>
          <p:nvPr/>
        </p:nvSpPr>
        <p:spPr bwMode="auto">
          <a:xfrm>
            <a:off x="10216734" y="5716780"/>
            <a:ext cx="1675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2400" i="1" dirty="0">
                <a:solidFill>
                  <a:srgbClr val="000099"/>
                </a:solidFill>
                <a:latin typeface="Arial" panose="020B0604020202020204" pitchFamily="34" charset="0"/>
              </a:rPr>
              <a:t>destination</a:t>
            </a:r>
            <a:endPar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13" name="Group 212">
            <a:extLst>
              <a:ext uri="{FF2B5EF4-FFF2-40B4-BE49-F238E27FC236}">
                <a16:creationId xmlns:a16="http://schemas.microsoft.com/office/drawing/2014/main" id="{94888FAE-136F-094E-BF2A-11D94A17BB7F}"/>
              </a:ext>
            </a:extLst>
          </p:cNvPr>
          <p:cNvGrpSpPr/>
          <p:nvPr/>
        </p:nvGrpSpPr>
        <p:grpSpPr>
          <a:xfrm>
            <a:off x="9221450" y="1413548"/>
            <a:ext cx="1765726" cy="4034752"/>
            <a:chOff x="1484027" y="1706480"/>
            <a:chExt cx="1765726" cy="4034752"/>
          </a:xfrm>
        </p:grpSpPr>
        <p:sp>
          <p:nvSpPr>
            <p:cNvPr id="214" name="Rectangle 24">
              <a:extLst>
                <a:ext uri="{FF2B5EF4-FFF2-40B4-BE49-F238E27FC236}">
                  <a16:creationId xmlns:a16="http://schemas.microsoft.com/office/drawing/2014/main" id="{FA7A7264-CB0E-4442-BA92-F16F6E6EF1F5}"/>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15" name="Text Box 26">
              <a:extLst>
                <a:ext uri="{FF2B5EF4-FFF2-40B4-BE49-F238E27FC236}">
                  <a16:creationId xmlns:a16="http://schemas.microsoft.com/office/drawing/2014/main" id="{D54F6320-1E23-E649-BFED-E007672E7AB0}"/>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216" name="Straight Connector 215">
              <a:extLst>
                <a:ext uri="{FF2B5EF4-FFF2-40B4-BE49-F238E27FC236}">
                  <a16:creationId xmlns:a16="http://schemas.microsoft.com/office/drawing/2014/main" id="{3F2C66BF-55D8-0549-A9DA-934202F38DD5}"/>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A370408-C974-CD4A-8EF6-0AEC3924D4ED}"/>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A7BF2B3-45B8-414A-8B63-2480CF8FA113}"/>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A1FEA61-81C7-C449-880B-15A8ACAF5500}"/>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0204AF74-1396-104A-87D1-95A4614EA10A}"/>
              </a:ext>
            </a:extLst>
          </p:cNvPr>
          <p:cNvGrpSpPr/>
          <p:nvPr/>
        </p:nvGrpSpPr>
        <p:grpSpPr>
          <a:xfrm>
            <a:off x="3211642" y="2368401"/>
            <a:ext cx="5768716" cy="914472"/>
            <a:chOff x="3211642" y="2368401"/>
            <a:chExt cx="5768716" cy="914472"/>
          </a:xfrm>
        </p:grpSpPr>
        <p:cxnSp>
          <p:nvCxnSpPr>
            <p:cNvPr id="78" name="Straight Arrow Connector 77">
              <a:extLst>
                <a:ext uri="{FF2B5EF4-FFF2-40B4-BE49-F238E27FC236}">
                  <a16:creationId xmlns:a16="http://schemas.microsoft.com/office/drawing/2014/main" id="{44026509-71C6-2A41-AD9B-DEF9BBBA327C}"/>
                </a:ext>
              </a:extLst>
            </p:cNvPr>
            <p:cNvCxnSpPr>
              <a:cxnSpLocks/>
            </p:cNvCxnSpPr>
            <p:nvPr/>
          </p:nvCxnSpPr>
          <p:spPr>
            <a:xfrm>
              <a:off x="3211642" y="2610788"/>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F3F96C4-7C44-5A46-A288-AFF998E8C12A}"/>
                </a:ext>
              </a:extLst>
            </p:cNvPr>
            <p:cNvSpPr txBox="1"/>
            <p:nvPr/>
          </p:nvSpPr>
          <p:spPr>
            <a:xfrm>
              <a:off x="3359490" y="2717590"/>
              <a:ext cx="5620868" cy="565283"/>
            </a:xfrm>
            <a:prstGeom prst="rect">
              <a:avLst/>
            </a:prstGeom>
            <a:noFill/>
          </p:spPr>
          <p:txBody>
            <a:bodyPr wrap="square" rtlCol="0">
              <a:spAutoFit/>
            </a:bodyPr>
            <a:lstStyle/>
            <a:p>
              <a:pPr algn="ctr">
                <a:lnSpc>
                  <a:spcPct val="85000"/>
                </a:lnSpc>
              </a:pPr>
              <a:r>
                <a:rPr lang="en-US" dirty="0">
                  <a:solidFill>
                    <a:srgbClr val="C00000"/>
                  </a:solidFill>
                </a:rPr>
                <a:t>Transport-layer </a:t>
              </a:r>
              <a:r>
                <a:rPr lang="en-US" dirty="0"/>
                <a:t>protocol transfers M (e.g., reliably) from one </a:t>
              </a:r>
              <a:r>
                <a:rPr lang="en-US" i="1" dirty="0"/>
                <a:t>process</a:t>
              </a:r>
              <a:r>
                <a:rPr lang="en-US" dirty="0"/>
                <a:t> to another, using services of network layer</a:t>
              </a:r>
            </a:p>
          </p:txBody>
        </p:sp>
        <p:sp>
          <p:nvSpPr>
            <p:cNvPr id="80" name="Rectangle 79">
              <a:extLst>
                <a:ext uri="{FF2B5EF4-FFF2-40B4-BE49-F238E27FC236}">
                  <a16:creationId xmlns:a16="http://schemas.microsoft.com/office/drawing/2014/main" id="{7BCE6F83-E984-0A47-ACF6-560550DA22AC}"/>
                </a:ext>
              </a:extLst>
            </p:cNvPr>
            <p:cNvSpPr/>
            <p:nvPr/>
          </p:nvSpPr>
          <p:spPr>
            <a:xfrm>
              <a:off x="5584583" y="2368401"/>
              <a:ext cx="971760"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185">
              <a:extLst>
                <a:ext uri="{FF2B5EF4-FFF2-40B4-BE49-F238E27FC236}">
                  <a16:creationId xmlns:a16="http://schemas.microsoft.com/office/drawing/2014/main" id="{BBEFAA32-01D5-174D-A563-219B7E938E65}"/>
                </a:ext>
              </a:extLst>
            </p:cNvPr>
            <p:cNvGrpSpPr>
              <a:grpSpLocks/>
            </p:cNvGrpSpPr>
            <p:nvPr/>
          </p:nvGrpSpPr>
          <p:grpSpPr bwMode="auto">
            <a:xfrm>
              <a:off x="5690803" y="2434313"/>
              <a:ext cx="908050" cy="301625"/>
              <a:chOff x="1848" y="2046"/>
              <a:chExt cx="572" cy="190"/>
            </a:xfrm>
          </p:grpSpPr>
          <p:grpSp>
            <p:nvGrpSpPr>
              <p:cNvPr id="82" name="Group 179">
                <a:extLst>
                  <a:ext uri="{FF2B5EF4-FFF2-40B4-BE49-F238E27FC236}">
                    <a16:creationId xmlns:a16="http://schemas.microsoft.com/office/drawing/2014/main" id="{2F1E9753-461B-724C-ACD8-92A06085DCFF}"/>
                  </a:ext>
                </a:extLst>
              </p:cNvPr>
              <p:cNvGrpSpPr>
                <a:grpSpLocks/>
              </p:cNvGrpSpPr>
              <p:nvPr/>
            </p:nvGrpSpPr>
            <p:grpSpPr bwMode="auto">
              <a:xfrm>
                <a:off x="1848" y="2047"/>
                <a:ext cx="187" cy="184"/>
                <a:chOff x="1959" y="2058"/>
                <a:chExt cx="187" cy="184"/>
              </a:xfrm>
            </p:grpSpPr>
            <p:sp>
              <p:nvSpPr>
                <p:cNvPr id="86" name="Rectangle 180">
                  <a:extLst>
                    <a:ext uri="{FF2B5EF4-FFF2-40B4-BE49-F238E27FC236}">
                      <a16:creationId xmlns:a16="http://schemas.microsoft.com/office/drawing/2014/main" id="{458B0BF5-90AD-E548-AAB1-86D4685BA81E}"/>
                    </a:ext>
                  </a:extLst>
                </p:cNvPr>
                <p:cNvSpPr>
                  <a:spLocks noChangeArrowheads="1"/>
                </p:cNvSpPr>
                <p:nvPr/>
              </p:nvSpPr>
              <p:spPr bwMode="auto">
                <a:xfrm>
                  <a:off x="1964" y="2075"/>
                  <a:ext cx="177"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7" name="Rectangle 181">
                  <a:extLst>
                    <a:ext uri="{FF2B5EF4-FFF2-40B4-BE49-F238E27FC236}">
                      <a16:creationId xmlns:a16="http://schemas.microsoft.com/office/drawing/2014/main" id="{1E3E44CE-06FB-264E-B1D2-5C7788F13081}"/>
                    </a:ext>
                  </a:extLst>
                </p:cNvPr>
                <p:cNvSpPr>
                  <a:spLocks noChangeArrowheads="1"/>
                </p:cNvSpPr>
                <p:nvPr/>
              </p:nvSpPr>
              <p:spPr bwMode="auto">
                <a:xfrm>
                  <a:off x="1959"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grpSp>
          <p:grpSp>
            <p:nvGrpSpPr>
              <p:cNvPr id="83" name="Group 182">
                <a:extLst>
                  <a:ext uri="{FF2B5EF4-FFF2-40B4-BE49-F238E27FC236}">
                    <a16:creationId xmlns:a16="http://schemas.microsoft.com/office/drawing/2014/main" id="{647AE73E-75D6-7D44-BB6A-A49CECE4F95B}"/>
                  </a:ext>
                </a:extLst>
              </p:cNvPr>
              <p:cNvGrpSpPr>
                <a:grpSpLocks/>
              </p:cNvGrpSpPr>
              <p:nvPr/>
            </p:nvGrpSpPr>
            <p:grpSpPr bwMode="auto">
              <a:xfrm>
                <a:off x="1992" y="2046"/>
                <a:ext cx="428" cy="190"/>
                <a:chOff x="780" y="1553"/>
                <a:chExt cx="428" cy="190"/>
              </a:xfrm>
            </p:grpSpPr>
            <p:sp>
              <p:nvSpPr>
                <p:cNvPr id="84" name="Rectangle 183">
                  <a:extLst>
                    <a:ext uri="{FF2B5EF4-FFF2-40B4-BE49-F238E27FC236}">
                      <a16:creationId xmlns:a16="http://schemas.microsoft.com/office/drawing/2014/main" id="{E2065433-0D2A-3446-BC7D-8CEDCA3DD66A}"/>
                    </a:ext>
                  </a:extLst>
                </p:cNvPr>
                <p:cNvSpPr>
                  <a:spLocks noChangeArrowheads="1"/>
                </p:cNvSpPr>
                <p:nvPr/>
              </p:nvSpPr>
              <p:spPr bwMode="auto">
                <a:xfrm>
                  <a:off x="817" y="1571"/>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5" name="Rectangle 184">
                  <a:extLst>
                    <a:ext uri="{FF2B5EF4-FFF2-40B4-BE49-F238E27FC236}">
                      <a16:creationId xmlns:a16="http://schemas.microsoft.com/office/drawing/2014/main" id="{6E32735B-6992-604C-B1C0-390BFA95D359}"/>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grpSp>
      <p:sp>
        <p:nvSpPr>
          <p:cNvPr id="89" name="TextBox 88">
            <a:extLst>
              <a:ext uri="{FF2B5EF4-FFF2-40B4-BE49-F238E27FC236}">
                <a16:creationId xmlns:a16="http://schemas.microsoft.com/office/drawing/2014/main" id="{BDA85EA9-5376-4A4E-AEA3-D00FB0A25494}"/>
              </a:ext>
            </a:extLst>
          </p:cNvPr>
          <p:cNvSpPr txBox="1"/>
          <p:nvPr/>
        </p:nvSpPr>
        <p:spPr>
          <a:xfrm>
            <a:off x="3375461" y="1789390"/>
            <a:ext cx="5618811" cy="565283"/>
          </a:xfrm>
          <a:prstGeom prst="rect">
            <a:avLst/>
          </a:prstGeom>
          <a:noFill/>
        </p:spPr>
        <p:txBody>
          <a:bodyPr wrap="square" rtlCol="0">
            <a:spAutoFit/>
          </a:bodyPr>
          <a:lstStyle/>
          <a:p>
            <a:pPr algn="ctr">
              <a:lnSpc>
                <a:spcPct val="85000"/>
              </a:lnSpc>
            </a:pPr>
            <a:r>
              <a:rPr lang="en-US" dirty="0">
                <a:solidFill>
                  <a:srgbClr val="C00000"/>
                </a:solidFill>
              </a:rPr>
              <a:t>Application </a:t>
            </a:r>
            <a:r>
              <a:rPr lang="en-US" dirty="0"/>
              <a:t>exchanges </a:t>
            </a:r>
            <a:r>
              <a:rPr lang="en-US" dirty="0">
                <a:solidFill>
                  <a:srgbClr val="C00000"/>
                </a:solidFill>
              </a:rPr>
              <a:t>messages</a:t>
            </a:r>
            <a:r>
              <a:rPr lang="en-US" dirty="0"/>
              <a:t> to implement some application service using </a:t>
            </a:r>
            <a:r>
              <a:rPr lang="en-US" i="1" dirty="0"/>
              <a:t>services</a:t>
            </a:r>
            <a:r>
              <a:rPr lang="en-US" dirty="0"/>
              <a:t> of transport layer</a:t>
            </a:r>
          </a:p>
        </p:txBody>
      </p:sp>
      <p:grpSp>
        <p:nvGrpSpPr>
          <p:cNvPr id="90" name="Group 89">
            <a:extLst>
              <a:ext uri="{FF2B5EF4-FFF2-40B4-BE49-F238E27FC236}">
                <a16:creationId xmlns:a16="http://schemas.microsoft.com/office/drawing/2014/main" id="{CB92BE64-DD95-B746-BF9A-8A0857499E1E}"/>
              </a:ext>
            </a:extLst>
          </p:cNvPr>
          <p:cNvGrpSpPr/>
          <p:nvPr/>
        </p:nvGrpSpPr>
        <p:grpSpPr>
          <a:xfrm>
            <a:off x="3254290" y="1489592"/>
            <a:ext cx="5651292" cy="389744"/>
            <a:chOff x="3270354" y="1798823"/>
            <a:chExt cx="5651292" cy="389744"/>
          </a:xfrm>
        </p:grpSpPr>
        <p:cxnSp>
          <p:nvCxnSpPr>
            <p:cNvPr id="91" name="Straight Arrow Connector 90">
              <a:extLst>
                <a:ext uri="{FF2B5EF4-FFF2-40B4-BE49-F238E27FC236}">
                  <a16:creationId xmlns:a16="http://schemas.microsoft.com/office/drawing/2014/main" id="{995B0542-E9EB-D44C-B795-91D151650594}"/>
                </a:ext>
              </a:extLst>
            </p:cNvPr>
            <p:cNvCxnSpPr>
              <a:cxnSpLocks/>
            </p:cNvCxnSpPr>
            <p:nvPr/>
          </p:nvCxnSpPr>
          <p:spPr>
            <a:xfrm>
              <a:off x="3270354" y="1993691"/>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492A489-FD20-604F-9599-77E085F78EE9}"/>
                </a:ext>
              </a:extLst>
            </p:cNvPr>
            <p:cNvSpPr/>
            <p:nvPr/>
          </p:nvSpPr>
          <p:spPr>
            <a:xfrm>
              <a:off x="5878639" y="1798823"/>
              <a:ext cx="674558"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175">
              <a:extLst>
                <a:ext uri="{FF2B5EF4-FFF2-40B4-BE49-F238E27FC236}">
                  <a16:creationId xmlns:a16="http://schemas.microsoft.com/office/drawing/2014/main" id="{88BE32B5-AD28-CB44-B25F-0BE0155F4E5A}"/>
                </a:ext>
              </a:extLst>
            </p:cNvPr>
            <p:cNvGrpSpPr>
              <a:grpSpLocks/>
            </p:cNvGrpSpPr>
            <p:nvPr/>
          </p:nvGrpSpPr>
          <p:grpSpPr bwMode="auto">
            <a:xfrm>
              <a:off x="5953468" y="1857555"/>
              <a:ext cx="679450" cy="301625"/>
              <a:chOff x="780" y="1553"/>
              <a:chExt cx="428" cy="190"/>
            </a:xfrm>
          </p:grpSpPr>
          <p:sp>
            <p:nvSpPr>
              <p:cNvPr id="94" name="Rectangle 176">
                <a:extLst>
                  <a:ext uri="{FF2B5EF4-FFF2-40B4-BE49-F238E27FC236}">
                    <a16:creationId xmlns:a16="http://schemas.microsoft.com/office/drawing/2014/main" id="{E5CD48DB-61FF-EC4F-B8FF-E51BCE938292}"/>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5" name="Rectangle 177">
                <a:extLst>
                  <a:ext uri="{FF2B5EF4-FFF2-40B4-BE49-F238E27FC236}">
                    <a16:creationId xmlns:a16="http://schemas.microsoft.com/office/drawing/2014/main" id="{40D322D2-6F2A-0246-B033-7CB00E527FB3}"/>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sp>
        <p:nvSpPr>
          <p:cNvPr id="3" name="TextBox 2">
            <a:extLst>
              <a:ext uri="{FF2B5EF4-FFF2-40B4-BE49-F238E27FC236}">
                <a16:creationId xmlns:a16="http://schemas.microsoft.com/office/drawing/2014/main" id="{E7B29E55-88BD-AD40-949B-5E711ABB4016}"/>
              </a:ext>
            </a:extLst>
          </p:cNvPr>
          <p:cNvSpPr txBox="1"/>
          <p:nvPr/>
        </p:nvSpPr>
        <p:spPr>
          <a:xfrm>
            <a:off x="6982691" y="-781396"/>
            <a:ext cx="45719" cy="369332"/>
          </a:xfrm>
          <a:prstGeom prst="rect">
            <a:avLst/>
          </a:prstGeom>
          <a:noFill/>
        </p:spPr>
        <p:txBody>
          <a:bodyPr wrap="square" rtlCol="0">
            <a:spAutoFit/>
          </a:bodyPr>
          <a:lstStyle/>
          <a:p>
            <a:endParaRPr lang="en-US" dirty="0"/>
          </a:p>
        </p:txBody>
      </p:sp>
      <p:sp>
        <p:nvSpPr>
          <p:cNvPr id="88" name="Slide Number Placeholder 5">
            <a:extLst>
              <a:ext uri="{FF2B5EF4-FFF2-40B4-BE49-F238E27FC236}">
                <a16:creationId xmlns:a16="http://schemas.microsoft.com/office/drawing/2014/main" id="{19C48C77-97C9-E641-9E95-A18076BB0488}"/>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32</a:t>
            </a:fld>
            <a:endParaRPr lang="en-US" dirty="0"/>
          </a:p>
        </p:txBody>
      </p:sp>
    </p:spTree>
    <p:extLst>
      <p:ext uri="{BB962C8B-B14F-4D97-AF65-F5344CB8AC3E}">
        <p14:creationId xmlns:p14="http://schemas.microsoft.com/office/powerpoint/2010/main" val="426670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dissolve">
                                      <p:cBhvr>
                                        <p:cTn id="7" dur="500"/>
                                        <p:tgtEl>
                                          <p:spTgt spid="9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dissolv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dissolve">
                                      <p:cBhvr>
                                        <p:cTn id="15" dur="500"/>
                                        <p:tgtEl>
                                          <p:spTgt spid="77"/>
                                        </p:tgtEl>
                                      </p:cBhvr>
                                    </p:animEffect>
                                  </p:childTnLst>
                                </p:cTn>
                              </p:par>
                              <p:par>
                                <p:cTn id="16" presetID="9" presetClass="exit" presetSubtype="0" fill="hold" grpId="1" nodeType="withEffect">
                                  <p:stCondLst>
                                    <p:cond delay="0"/>
                                  </p:stCondLst>
                                  <p:childTnLst>
                                    <p:animEffect transition="out" filter="dissolve">
                                      <p:cBhvr>
                                        <p:cTn id="17" dur="500"/>
                                        <p:tgtEl>
                                          <p:spTgt spid="89"/>
                                        </p:tgtEl>
                                      </p:cBhvr>
                                    </p:animEffect>
                                    <p:set>
                                      <p:cBhvr>
                                        <p:cTn id="18" dur="1" fill="hold">
                                          <p:stCondLst>
                                            <p:cond delay="499"/>
                                          </p:stCondLst>
                                        </p:cTn>
                                        <p:tgtEl>
                                          <p:spTgt spid="8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dissolve">
                                      <p:cBhvr>
                                        <p:cTn id="2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89" grpId="0"/>
      <p:bldP spid="8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Freeform 10">
            <a:extLst>
              <a:ext uri="{FF2B5EF4-FFF2-40B4-BE49-F238E27FC236}">
                <a16:creationId xmlns:a16="http://schemas.microsoft.com/office/drawing/2014/main" id="{236C8C34-AA0A-1747-BF1D-3CBFB21AC1F2}"/>
              </a:ext>
            </a:extLst>
          </p:cNvPr>
          <p:cNvSpPr>
            <a:spLocks/>
          </p:cNvSpPr>
          <p:nvPr/>
        </p:nvSpPr>
        <p:spPr bwMode="auto">
          <a:xfrm rot="10800000" flipH="1">
            <a:off x="10916607" y="1577038"/>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Services, Layering and Encapsulation</a:t>
            </a:r>
            <a:endParaRPr lang="en-US" sz="4400" dirty="0"/>
          </a:p>
        </p:txBody>
      </p:sp>
      <p:sp>
        <p:nvSpPr>
          <p:cNvPr id="13" name="Text Box 8">
            <a:extLst>
              <a:ext uri="{FF2B5EF4-FFF2-40B4-BE49-F238E27FC236}">
                <a16:creationId xmlns:a16="http://schemas.microsoft.com/office/drawing/2014/main" id="{10CAB5B1-70B7-184B-A16F-4239A3118B18}"/>
              </a:ext>
            </a:extLst>
          </p:cNvPr>
          <p:cNvSpPr txBox="1">
            <a:spLocks noChangeArrowheads="1"/>
          </p:cNvSpPr>
          <p:nvPr/>
        </p:nvSpPr>
        <p:spPr bwMode="auto">
          <a:xfrm>
            <a:off x="449705" y="5724388"/>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rPr>
              <a:t>source</a:t>
            </a:r>
          </a:p>
        </p:txBody>
      </p:sp>
      <p:sp>
        <p:nvSpPr>
          <p:cNvPr id="14" name="Freeform 10">
            <a:extLst>
              <a:ext uri="{FF2B5EF4-FFF2-40B4-BE49-F238E27FC236}">
                <a16:creationId xmlns:a16="http://schemas.microsoft.com/office/drawing/2014/main" id="{1C528DAB-CFD1-6943-9F41-1A6F334C3C75}"/>
              </a:ext>
            </a:extLst>
          </p:cNvPr>
          <p:cNvSpPr>
            <a:spLocks/>
          </p:cNvSpPr>
          <p:nvPr/>
        </p:nvSpPr>
        <p:spPr bwMode="auto">
          <a:xfrm rot="10800000">
            <a:off x="975630" y="1559549"/>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Group 190">
            <a:extLst>
              <a:ext uri="{FF2B5EF4-FFF2-40B4-BE49-F238E27FC236}">
                <a16:creationId xmlns:a16="http://schemas.microsoft.com/office/drawing/2014/main" id="{8D7B8AF0-B984-FB44-AB9F-07CA253CEA38}"/>
              </a:ext>
            </a:extLst>
          </p:cNvPr>
          <p:cNvGrpSpPr>
            <a:grpSpLocks/>
          </p:cNvGrpSpPr>
          <p:nvPr/>
        </p:nvGrpSpPr>
        <p:grpSpPr bwMode="auto">
          <a:xfrm flipH="1">
            <a:off x="635446" y="5073984"/>
            <a:ext cx="803275" cy="771525"/>
            <a:chOff x="-44" y="1473"/>
            <a:chExt cx="981" cy="1105"/>
          </a:xfrm>
        </p:grpSpPr>
        <p:pic>
          <p:nvPicPr>
            <p:cNvPr id="25" name="Picture 191" descr="desktop_computer_stylized_medium">
              <a:extLst>
                <a:ext uri="{FF2B5EF4-FFF2-40B4-BE49-F238E27FC236}">
                  <a16:creationId xmlns:a16="http://schemas.microsoft.com/office/drawing/2014/main" id="{06D1D726-A569-254A-9E27-366DB8CF3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192">
              <a:extLst>
                <a:ext uri="{FF2B5EF4-FFF2-40B4-BE49-F238E27FC236}">
                  <a16:creationId xmlns:a16="http://schemas.microsoft.com/office/drawing/2014/main" id="{F5362B29-42A6-3F4A-A1AB-EFF56E7B772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27" name="Straight Arrow Connector 126">
            <a:extLst>
              <a:ext uri="{FF2B5EF4-FFF2-40B4-BE49-F238E27FC236}">
                <a16:creationId xmlns:a16="http://schemas.microsoft.com/office/drawing/2014/main" id="{2ACB87E4-845E-A542-9CE2-5864050E17AD}"/>
              </a:ext>
            </a:extLst>
          </p:cNvPr>
          <p:cNvCxnSpPr>
            <a:cxnSpLocks/>
          </p:cNvCxnSpPr>
          <p:nvPr/>
        </p:nvCxnSpPr>
        <p:spPr>
          <a:xfrm>
            <a:off x="3211642" y="2610788"/>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C22C09FB-549C-8E44-8641-4B4BD5A57453}"/>
              </a:ext>
            </a:extLst>
          </p:cNvPr>
          <p:cNvSpPr txBox="1"/>
          <p:nvPr/>
        </p:nvSpPr>
        <p:spPr>
          <a:xfrm>
            <a:off x="3359490" y="2717590"/>
            <a:ext cx="5620868" cy="565283"/>
          </a:xfrm>
          <a:prstGeom prst="rect">
            <a:avLst/>
          </a:prstGeom>
          <a:noFill/>
        </p:spPr>
        <p:txBody>
          <a:bodyPr wrap="square" rtlCol="0">
            <a:spAutoFit/>
          </a:bodyPr>
          <a:lstStyle/>
          <a:p>
            <a:pPr algn="ctr">
              <a:lnSpc>
                <a:spcPct val="85000"/>
              </a:lnSpc>
            </a:pPr>
            <a:r>
              <a:rPr lang="en-US" dirty="0">
                <a:solidFill>
                  <a:srgbClr val="C00000"/>
                </a:solidFill>
              </a:rPr>
              <a:t>Transport-layer </a:t>
            </a:r>
            <a:r>
              <a:rPr lang="en-US" dirty="0"/>
              <a:t>protocol transfers M (e.g., reliably) from one </a:t>
            </a:r>
            <a:r>
              <a:rPr lang="en-US" i="1" dirty="0"/>
              <a:t>process</a:t>
            </a:r>
            <a:r>
              <a:rPr lang="en-US" dirty="0"/>
              <a:t> to another, using services of network layer</a:t>
            </a:r>
          </a:p>
        </p:txBody>
      </p:sp>
      <p:sp>
        <p:nvSpPr>
          <p:cNvPr id="143" name="Rectangle 142">
            <a:extLst>
              <a:ext uri="{FF2B5EF4-FFF2-40B4-BE49-F238E27FC236}">
                <a16:creationId xmlns:a16="http://schemas.microsoft.com/office/drawing/2014/main" id="{EE8BAFE3-3C6F-F143-9E4B-2A620EAB382E}"/>
              </a:ext>
            </a:extLst>
          </p:cNvPr>
          <p:cNvSpPr/>
          <p:nvPr/>
        </p:nvSpPr>
        <p:spPr>
          <a:xfrm>
            <a:off x="5584583" y="2368401"/>
            <a:ext cx="971760"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oup 185">
            <a:extLst>
              <a:ext uri="{FF2B5EF4-FFF2-40B4-BE49-F238E27FC236}">
                <a16:creationId xmlns:a16="http://schemas.microsoft.com/office/drawing/2014/main" id="{EB20B2E4-EE78-334C-B142-D9716F510006}"/>
              </a:ext>
            </a:extLst>
          </p:cNvPr>
          <p:cNvGrpSpPr>
            <a:grpSpLocks/>
          </p:cNvGrpSpPr>
          <p:nvPr/>
        </p:nvGrpSpPr>
        <p:grpSpPr bwMode="auto">
          <a:xfrm>
            <a:off x="5690803" y="2434313"/>
            <a:ext cx="908050" cy="301625"/>
            <a:chOff x="1848" y="2046"/>
            <a:chExt cx="572" cy="190"/>
          </a:xfrm>
        </p:grpSpPr>
        <p:grpSp>
          <p:nvGrpSpPr>
            <p:cNvPr id="134" name="Group 179">
              <a:extLst>
                <a:ext uri="{FF2B5EF4-FFF2-40B4-BE49-F238E27FC236}">
                  <a16:creationId xmlns:a16="http://schemas.microsoft.com/office/drawing/2014/main" id="{1D5E26E8-DD67-F64E-B7A5-CF2A5868C4FE}"/>
                </a:ext>
              </a:extLst>
            </p:cNvPr>
            <p:cNvGrpSpPr>
              <a:grpSpLocks/>
            </p:cNvGrpSpPr>
            <p:nvPr/>
          </p:nvGrpSpPr>
          <p:grpSpPr bwMode="auto">
            <a:xfrm>
              <a:off x="1848" y="2047"/>
              <a:ext cx="187" cy="184"/>
              <a:chOff x="1959" y="2058"/>
              <a:chExt cx="187" cy="184"/>
            </a:xfrm>
          </p:grpSpPr>
          <p:sp>
            <p:nvSpPr>
              <p:cNvPr id="138" name="Rectangle 180">
                <a:extLst>
                  <a:ext uri="{FF2B5EF4-FFF2-40B4-BE49-F238E27FC236}">
                    <a16:creationId xmlns:a16="http://schemas.microsoft.com/office/drawing/2014/main" id="{A0FF28E6-68F8-9D49-858D-54A894437AE3}"/>
                  </a:ext>
                </a:extLst>
              </p:cNvPr>
              <p:cNvSpPr>
                <a:spLocks noChangeArrowheads="1"/>
              </p:cNvSpPr>
              <p:nvPr/>
            </p:nvSpPr>
            <p:spPr bwMode="auto">
              <a:xfrm>
                <a:off x="1964" y="2075"/>
                <a:ext cx="177"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9" name="Rectangle 181">
                <a:extLst>
                  <a:ext uri="{FF2B5EF4-FFF2-40B4-BE49-F238E27FC236}">
                    <a16:creationId xmlns:a16="http://schemas.microsoft.com/office/drawing/2014/main" id="{57F4F79C-9470-0243-9459-9DE005B149AC}"/>
                  </a:ext>
                </a:extLst>
              </p:cNvPr>
              <p:cNvSpPr>
                <a:spLocks noChangeArrowheads="1"/>
              </p:cNvSpPr>
              <p:nvPr/>
            </p:nvSpPr>
            <p:spPr bwMode="auto">
              <a:xfrm>
                <a:off x="1959"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grpSp>
        <p:grpSp>
          <p:nvGrpSpPr>
            <p:cNvPr id="135" name="Group 182">
              <a:extLst>
                <a:ext uri="{FF2B5EF4-FFF2-40B4-BE49-F238E27FC236}">
                  <a16:creationId xmlns:a16="http://schemas.microsoft.com/office/drawing/2014/main" id="{C814D838-F088-1449-A73B-3285342C6057}"/>
                </a:ext>
              </a:extLst>
            </p:cNvPr>
            <p:cNvGrpSpPr>
              <a:grpSpLocks/>
            </p:cNvGrpSpPr>
            <p:nvPr/>
          </p:nvGrpSpPr>
          <p:grpSpPr bwMode="auto">
            <a:xfrm>
              <a:off x="1992" y="2046"/>
              <a:ext cx="428" cy="190"/>
              <a:chOff x="780" y="1553"/>
              <a:chExt cx="428" cy="190"/>
            </a:xfrm>
          </p:grpSpPr>
          <p:sp>
            <p:nvSpPr>
              <p:cNvPr id="136" name="Rectangle 183">
                <a:extLst>
                  <a:ext uri="{FF2B5EF4-FFF2-40B4-BE49-F238E27FC236}">
                    <a16:creationId xmlns:a16="http://schemas.microsoft.com/office/drawing/2014/main" id="{744B26E9-8C84-AF45-BC0E-C09188489CFA}"/>
                  </a:ext>
                </a:extLst>
              </p:cNvPr>
              <p:cNvSpPr>
                <a:spLocks noChangeArrowheads="1"/>
              </p:cNvSpPr>
              <p:nvPr/>
            </p:nvSpPr>
            <p:spPr bwMode="auto">
              <a:xfrm>
                <a:off x="817" y="1571"/>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7" name="Rectangle 184">
                <a:extLst>
                  <a:ext uri="{FF2B5EF4-FFF2-40B4-BE49-F238E27FC236}">
                    <a16:creationId xmlns:a16="http://schemas.microsoft.com/office/drawing/2014/main" id="{71A3F897-85F9-4241-906F-6308455A3CAB}"/>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sp>
        <p:nvSpPr>
          <p:cNvPr id="144" name="TextBox 143">
            <a:extLst>
              <a:ext uri="{FF2B5EF4-FFF2-40B4-BE49-F238E27FC236}">
                <a16:creationId xmlns:a16="http://schemas.microsoft.com/office/drawing/2014/main" id="{2CE37313-1E06-C945-A455-53ADE2AA5971}"/>
              </a:ext>
            </a:extLst>
          </p:cNvPr>
          <p:cNvSpPr txBox="1"/>
          <p:nvPr/>
        </p:nvSpPr>
        <p:spPr>
          <a:xfrm>
            <a:off x="3462727" y="4339175"/>
            <a:ext cx="5831174" cy="2086725"/>
          </a:xfrm>
          <a:prstGeom prst="rect">
            <a:avLst/>
          </a:prstGeom>
          <a:noFill/>
        </p:spPr>
        <p:txBody>
          <a:bodyPr wrap="square" rtlCol="0">
            <a:spAutoFit/>
          </a:bodyPr>
          <a:lstStyle/>
          <a:p>
            <a:pPr marL="295275" indent="-295275">
              <a:lnSpc>
                <a:spcPct val="90000"/>
              </a:lnSpc>
              <a:buClr>
                <a:srgbClr val="0000A3"/>
              </a:buClr>
              <a:buFont typeface="Wingdings" pitchFamily="2" charset="2"/>
              <a:buChar char="§"/>
            </a:pPr>
            <a:r>
              <a:rPr lang="en-US" sz="2400" dirty="0"/>
              <a:t>network-layer protocol </a:t>
            </a:r>
            <a:r>
              <a:rPr lang="en-US" sz="2400" dirty="0">
                <a:solidFill>
                  <a:srgbClr val="0000A3"/>
                </a:solidFill>
              </a:rPr>
              <a:t>encapsulates</a:t>
            </a:r>
            <a:r>
              <a:rPr lang="en-US" sz="2400" dirty="0"/>
              <a:t> transport-layer segment</a:t>
            </a:r>
            <a:r>
              <a:rPr lang="en-US" sz="2000" dirty="0"/>
              <a:t>  [H</a:t>
            </a:r>
            <a:r>
              <a:rPr lang="en-US" sz="2000" baseline="-25000" dirty="0"/>
              <a:t>t</a:t>
            </a:r>
            <a:r>
              <a:rPr lang="en-US" sz="2000" dirty="0"/>
              <a:t> | M] </a:t>
            </a:r>
            <a:r>
              <a:rPr lang="en-US" sz="2400" dirty="0"/>
              <a:t>with network layer-layer header H</a:t>
            </a:r>
            <a:r>
              <a:rPr lang="en-US" sz="2400" baseline="-25000" dirty="0"/>
              <a:t>n </a:t>
            </a:r>
            <a:r>
              <a:rPr lang="en-US" sz="2400" dirty="0"/>
              <a:t> to create a network-layer </a:t>
            </a:r>
            <a:r>
              <a:rPr lang="en-US" sz="2400" dirty="0">
                <a:solidFill>
                  <a:srgbClr val="C00000"/>
                </a:solidFill>
              </a:rPr>
              <a:t>datagram </a:t>
            </a:r>
          </a:p>
          <a:p>
            <a:pPr marL="574675" lvl="1" indent="-231775">
              <a:lnSpc>
                <a:spcPct val="90000"/>
              </a:lnSpc>
              <a:buClr>
                <a:srgbClr val="0000A3"/>
              </a:buClr>
              <a:buFont typeface="Arial" panose="020B0604020202020204" pitchFamily="34" charset="0"/>
              <a:buChar char="•"/>
            </a:pPr>
            <a:r>
              <a:rPr lang="en-US" sz="2400" dirty="0"/>
              <a:t>H</a:t>
            </a:r>
            <a:r>
              <a:rPr lang="en-US" sz="2400" baseline="-25000" dirty="0"/>
              <a:t>n </a:t>
            </a:r>
            <a:r>
              <a:rPr lang="en-US" sz="2400" dirty="0"/>
              <a:t> used by network layer protocol to implement its service</a:t>
            </a:r>
            <a:endParaRPr lang="en-US" sz="2400" baseline="-25000" dirty="0"/>
          </a:p>
        </p:txBody>
      </p:sp>
      <p:grpSp>
        <p:nvGrpSpPr>
          <p:cNvPr id="212" name="Group 211">
            <a:extLst>
              <a:ext uri="{FF2B5EF4-FFF2-40B4-BE49-F238E27FC236}">
                <a16:creationId xmlns:a16="http://schemas.microsoft.com/office/drawing/2014/main" id="{BD0C4974-D689-414F-A2EB-9B1043F3314D}"/>
              </a:ext>
            </a:extLst>
          </p:cNvPr>
          <p:cNvGrpSpPr/>
          <p:nvPr/>
        </p:nvGrpSpPr>
        <p:grpSpPr>
          <a:xfrm>
            <a:off x="1334125" y="1421667"/>
            <a:ext cx="1765726" cy="4034752"/>
            <a:chOff x="1484027" y="1706480"/>
            <a:chExt cx="1765726" cy="4034752"/>
          </a:xfrm>
        </p:grpSpPr>
        <p:sp>
          <p:nvSpPr>
            <p:cNvPr id="11" name="Rectangle 24">
              <a:extLst>
                <a:ext uri="{FF2B5EF4-FFF2-40B4-BE49-F238E27FC236}">
                  <a16:creationId xmlns:a16="http://schemas.microsoft.com/office/drawing/2014/main" id="{ED8D52E4-C345-B842-A2E7-C8068B8E5CF4}"/>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Text Box 26">
              <a:extLst>
                <a:ext uri="{FF2B5EF4-FFF2-40B4-BE49-F238E27FC236}">
                  <a16:creationId xmlns:a16="http://schemas.microsoft.com/office/drawing/2014/main" id="{A5089E2D-0B1B-544A-82BC-F28ED3191A4E}"/>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117" name="Straight Connector 116">
              <a:extLst>
                <a:ext uri="{FF2B5EF4-FFF2-40B4-BE49-F238E27FC236}">
                  <a16:creationId xmlns:a16="http://schemas.microsoft.com/office/drawing/2014/main" id="{B3EBBB35-9D82-7C43-B882-52ED90AE3A71}"/>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2EA7353-AEFA-934F-93DE-A8D55DF75658}"/>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40242E3-3BEB-D543-B881-84EB2D13BD66}"/>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C27D746-0691-6F47-9E9D-1D63DF11D081}"/>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950">
            <a:extLst>
              <a:ext uri="{FF2B5EF4-FFF2-40B4-BE49-F238E27FC236}">
                <a16:creationId xmlns:a16="http://schemas.microsoft.com/office/drawing/2014/main" id="{044873AD-74A5-8A44-846B-EC5D0FBC82D7}"/>
              </a:ext>
            </a:extLst>
          </p:cNvPr>
          <p:cNvGrpSpPr>
            <a:grpSpLocks/>
          </p:cNvGrpSpPr>
          <p:nvPr/>
        </p:nvGrpSpPr>
        <p:grpSpPr bwMode="auto">
          <a:xfrm>
            <a:off x="11107713" y="4961744"/>
            <a:ext cx="374754" cy="833726"/>
            <a:chOff x="4140" y="429"/>
            <a:chExt cx="1425" cy="2396"/>
          </a:xfrm>
        </p:grpSpPr>
        <p:sp>
          <p:nvSpPr>
            <p:cNvPr id="168" name="Freeform 951">
              <a:extLst>
                <a:ext uri="{FF2B5EF4-FFF2-40B4-BE49-F238E27FC236}">
                  <a16:creationId xmlns:a16="http://schemas.microsoft.com/office/drawing/2014/main" id="{EEDE4156-8281-D847-9240-9DE98999091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952">
              <a:extLst>
                <a:ext uri="{FF2B5EF4-FFF2-40B4-BE49-F238E27FC236}">
                  <a16:creationId xmlns:a16="http://schemas.microsoft.com/office/drawing/2014/main" id="{22E8340D-B5D1-3C48-A062-4F70248D103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0" name="Freeform 953">
              <a:extLst>
                <a:ext uri="{FF2B5EF4-FFF2-40B4-BE49-F238E27FC236}">
                  <a16:creationId xmlns:a16="http://schemas.microsoft.com/office/drawing/2014/main" id="{29109B86-1ABF-F647-8516-2AAE154A9E83}"/>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954">
              <a:extLst>
                <a:ext uri="{FF2B5EF4-FFF2-40B4-BE49-F238E27FC236}">
                  <a16:creationId xmlns:a16="http://schemas.microsoft.com/office/drawing/2014/main" id="{9F93569F-8FC8-7C4E-9F95-B14647D2DB8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Rectangle 955">
              <a:extLst>
                <a:ext uri="{FF2B5EF4-FFF2-40B4-BE49-F238E27FC236}">
                  <a16:creationId xmlns:a16="http://schemas.microsoft.com/office/drawing/2014/main" id="{8E5BC3B8-E87D-9F47-A6F6-AD8B57BC21E6}"/>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3" name="Group 956">
              <a:extLst>
                <a:ext uri="{FF2B5EF4-FFF2-40B4-BE49-F238E27FC236}">
                  <a16:creationId xmlns:a16="http://schemas.microsoft.com/office/drawing/2014/main" id="{1694DE96-689D-9540-964A-22F06F6D940F}"/>
                </a:ext>
              </a:extLst>
            </p:cNvPr>
            <p:cNvGrpSpPr>
              <a:grpSpLocks/>
            </p:cNvGrpSpPr>
            <p:nvPr/>
          </p:nvGrpSpPr>
          <p:grpSpPr bwMode="auto">
            <a:xfrm>
              <a:off x="4749" y="668"/>
              <a:ext cx="581" cy="145"/>
              <a:chOff x="614" y="2568"/>
              <a:chExt cx="725" cy="139"/>
            </a:xfrm>
          </p:grpSpPr>
          <p:sp>
            <p:nvSpPr>
              <p:cNvPr id="198" name="AutoShape 957">
                <a:extLst>
                  <a:ext uri="{FF2B5EF4-FFF2-40B4-BE49-F238E27FC236}">
                    <a16:creationId xmlns:a16="http://schemas.microsoft.com/office/drawing/2014/main" id="{435DFCEB-F2FD-7B44-93DA-9204E2E311E1}"/>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9" name="AutoShape 958">
                <a:extLst>
                  <a:ext uri="{FF2B5EF4-FFF2-40B4-BE49-F238E27FC236}">
                    <a16:creationId xmlns:a16="http://schemas.microsoft.com/office/drawing/2014/main" id="{521647D7-4114-1146-9C5A-F1DB4FEC81A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4" name="Rectangle 959">
              <a:extLst>
                <a:ext uri="{FF2B5EF4-FFF2-40B4-BE49-F238E27FC236}">
                  <a16:creationId xmlns:a16="http://schemas.microsoft.com/office/drawing/2014/main" id="{3A0D9FD6-DBAC-4B49-A55F-167642D66FA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5" name="Group 960">
              <a:extLst>
                <a:ext uri="{FF2B5EF4-FFF2-40B4-BE49-F238E27FC236}">
                  <a16:creationId xmlns:a16="http://schemas.microsoft.com/office/drawing/2014/main" id="{3CFA0950-BC76-3949-8726-38646B18FD5C}"/>
                </a:ext>
              </a:extLst>
            </p:cNvPr>
            <p:cNvGrpSpPr>
              <a:grpSpLocks/>
            </p:cNvGrpSpPr>
            <p:nvPr/>
          </p:nvGrpSpPr>
          <p:grpSpPr bwMode="auto">
            <a:xfrm>
              <a:off x="4747" y="994"/>
              <a:ext cx="581" cy="134"/>
              <a:chOff x="614" y="2568"/>
              <a:chExt cx="725" cy="139"/>
            </a:xfrm>
          </p:grpSpPr>
          <p:sp>
            <p:nvSpPr>
              <p:cNvPr id="196" name="AutoShape 961">
                <a:extLst>
                  <a:ext uri="{FF2B5EF4-FFF2-40B4-BE49-F238E27FC236}">
                    <a16:creationId xmlns:a16="http://schemas.microsoft.com/office/drawing/2014/main" id="{67127BA7-9D0A-2443-9190-C56C02906F6A}"/>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7" name="AutoShape 962">
                <a:extLst>
                  <a:ext uri="{FF2B5EF4-FFF2-40B4-BE49-F238E27FC236}">
                    <a16:creationId xmlns:a16="http://schemas.microsoft.com/office/drawing/2014/main" id="{2C9F8790-3076-4541-A56A-E9305DCB098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6" name="Rectangle 963">
              <a:extLst>
                <a:ext uri="{FF2B5EF4-FFF2-40B4-BE49-F238E27FC236}">
                  <a16:creationId xmlns:a16="http://schemas.microsoft.com/office/drawing/2014/main" id="{4DE6A147-5BC7-FF41-B7AC-2BA9913BB09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7" name="Rectangle 964">
              <a:extLst>
                <a:ext uri="{FF2B5EF4-FFF2-40B4-BE49-F238E27FC236}">
                  <a16:creationId xmlns:a16="http://schemas.microsoft.com/office/drawing/2014/main" id="{53ECF0A1-6175-BE45-A32A-233E1942C8EC}"/>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8" name="Group 965">
              <a:extLst>
                <a:ext uri="{FF2B5EF4-FFF2-40B4-BE49-F238E27FC236}">
                  <a16:creationId xmlns:a16="http://schemas.microsoft.com/office/drawing/2014/main" id="{16810F93-1596-884B-B639-A3868A5CD4D8}"/>
                </a:ext>
              </a:extLst>
            </p:cNvPr>
            <p:cNvGrpSpPr>
              <a:grpSpLocks/>
            </p:cNvGrpSpPr>
            <p:nvPr/>
          </p:nvGrpSpPr>
          <p:grpSpPr bwMode="auto">
            <a:xfrm>
              <a:off x="4735" y="1627"/>
              <a:ext cx="582" cy="151"/>
              <a:chOff x="614" y="2568"/>
              <a:chExt cx="725" cy="139"/>
            </a:xfrm>
          </p:grpSpPr>
          <p:sp>
            <p:nvSpPr>
              <p:cNvPr id="194" name="AutoShape 966">
                <a:extLst>
                  <a:ext uri="{FF2B5EF4-FFF2-40B4-BE49-F238E27FC236}">
                    <a16:creationId xmlns:a16="http://schemas.microsoft.com/office/drawing/2014/main" id="{84EC0348-3D46-9445-B43C-6DC8DB392F6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5" name="AutoShape 967">
                <a:extLst>
                  <a:ext uri="{FF2B5EF4-FFF2-40B4-BE49-F238E27FC236}">
                    <a16:creationId xmlns:a16="http://schemas.microsoft.com/office/drawing/2014/main" id="{23A1F6B3-9F2D-5E41-8602-67921ABB12D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9" name="Freeform 968">
              <a:extLst>
                <a:ext uri="{FF2B5EF4-FFF2-40B4-BE49-F238E27FC236}">
                  <a16:creationId xmlns:a16="http://schemas.microsoft.com/office/drawing/2014/main" id="{8FD6AEB5-BE60-044C-B32D-B433B740036B}"/>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0" name="Group 969">
              <a:extLst>
                <a:ext uri="{FF2B5EF4-FFF2-40B4-BE49-F238E27FC236}">
                  <a16:creationId xmlns:a16="http://schemas.microsoft.com/office/drawing/2014/main" id="{30895737-AC01-6342-BADB-B3B3BFE7FC46}"/>
                </a:ext>
              </a:extLst>
            </p:cNvPr>
            <p:cNvGrpSpPr>
              <a:grpSpLocks/>
            </p:cNvGrpSpPr>
            <p:nvPr/>
          </p:nvGrpSpPr>
          <p:grpSpPr bwMode="auto">
            <a:xfrm>
              <a:off x="4739" y="1327"/>
              <a:ext cx="582" cy="139"/>
              <a:chOff x="614" y="2568"/>
              <a:chExt cx="725" cy="139"/>
            </a:xfrm>
          </p:grpSpPr>
          <p:sp>
            <p:nvSpPr>
              <p:cNvPr id="192" name="AutoShape 970">
                <a:extLst>
                  <a:ext uri="{FF2B5EF4-FFF2-40B4-BE49-F238E27FC236}">
                    <a16:creationId xmlns:a16="http://schemas.microsoft.com/office/drawing/2014/main" id="{2D690E63-3733-8E4E-B8F8-19245FF772B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3" name="AutoShape 971">
                <a:extLst>
                  <a:ext uri="{FF2B5EF4-FFF2-40B4-BE49-F238E27FC236}">
                    <a16:creationId xmlns:a16="http://schemas.microsoft.com/office/drawing/2014/main" id="{9CE827B0-221F-ED4A-A36B-E1EEFE27B7BF}"/>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81" name="Rectangle 972">
              <a:extLst>
                <a:ext uri="{FF2B5EF4-FFF2-40B4-BE49-F238E27FC236}">
                  <a16:creationId xmlns:a16="http://schemas.microsoft.com/office/drawing/2014/main" id="{6DA44079-B2D7-9244-A5E0-9DF13556EBC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2" name="Freeform 973">
              <a:extLst>
                <a:ext uri="{FF2B5EF4-FFF2-40B4-BE49-F238E27FC236}">
                  <a16:creationId xmlns:a16="http://schemas.microsoft.com/office/drawing/2014/main" id="{E808BD44-A307-394D-8965-070EF3F8652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974">
              <a:extLst>
                <a:ext uri="{FF2B5EF4-FFF2-40B4-BE49-F238E27FC236}">
                  <a16:creationId xmlns:a16="http://schemas.microsoft.com/office/drawing/2014/main" id="{327FF4BF-3914-2143-83C7-C816B3E0AC3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Oval 975">
              <a:extLst>
                <a:ext uri="{FF2B5EF4-FFF2-40B4-BE49-F238E27FC236}">
                  <a16:creationId xmlns:a16="http://schemas.microsoft.com/office/drawing/2014/main" id="{09C51570-A4D3-D24C-A492-3811DD957CD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5" name="Freeform 976">
              <a:extLst>
                <a:ext uri="{FF2B5EF4-FFF2-40B4-BE49-F238E27FC236}">
                  <a16:creationId xmlns:a16="http://schemas.microsoft.com/office/drawing/2014/main" id="{BC2853B5-A39B-5A40-97DF-5ADB471224B2}"/>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AutoShape 977">
              <a:extLst>
                <a:ext uri="{FF2B5EF4-FFF2-40B4-BE49-F238E27FC236}">
                  <a16:creationId xmlns:a16="http://schemas.microsoft.com/office/drawing/2014/main" id="{7928EDBA-57E1-B441-B1AF-CC0D62B2B5B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7" name="AutoShape 978">
              <a:extLst>
                <a:ext uri="{FF2B5EF4-FFF2-40B4-BE49-F238E27FC236}">
                  <a16:creationId xmlns:a16="http://schemas.microsoft.com/office/drawing/2014/main" id="{CC70E1A7-AAEC-6440-86AC-73ECE22D7AB6}"/>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8" name="Oval 979">
              <a:extLst>
                <a:ext uri="{FF2B5EF4-FFF2-40B4-BE49-F238E27FC236}">
                  <a16:creationId xmlns:a16="http://schemas.microsoft.com/office/drawing/2014/main" id="{2F7E7C91-0257-D84D-8AD1-4A152C818F8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9" name="Oval 980">
              <a:extLst>
                <a:ext uri="{FF2B5EF4-FFF2-40B4-BE49-F238E27FC236}">
                  <a16:creationId xmlns:a16="http://schemas.microsoft.com/office/drawing/2014/main" id="{6AE127C2-D583-E74D-8B39-05EEBEBE2393}"/>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0" name="Oval 981">
              <a:extLst>
                <a:ext uri="{FF2B5EF4-FFF2-40B4-BE49-F238E27FC236}">
                  <a16:creationId xmlns:a16="http://schemas.microsoft.com/office/drawing/2014/main" id="{0EDFA963-70E6-2E42-AAFE-E2F9BD64631D}"/>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1" name="Rectangle 982">
              <a:extLst>
                <a:ext uri="{FF2B5EF4-FFF2-40B4-BE49-F238E27FC236}">
                  <a16:creationId xmlns:a16="http://schemas.microsoft.com/office/drawing/2014/main" id="{27A6382E-A13F-A248-84BF-E9DBD71EE18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206" name="Text Box 8">
            <a:extLst>
              <a:ext uri="{FF2B5EF4-FFF2-40B4-BE49-F238E27FC236}">
                <a16:creationId xmlns:a16="http://schemas.microsoft.com/office/drawing/2014/main" id="{6066254D-E62E-B446-8950-17FDF2A183D7}"/>
              </a:ext>
            </a:extLst>
          </p:cNvPr>
          <p:cNvSpPr txBox="1">
            <a:spLocks noChangeArrowheads="1"/>
          </p:cNvSpPr>
          <p:nvPr/>
        </p:nvSpPr>
        <p:spPr bwMode="auto">
          <a:xfrm>
            <a:off x="10216734" y="5716780"/>
            <a:ext cx="1675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2400" i="1" dirty="0">
                <a:solidFill>
                  <a:srgbClr val="000099"/>
                </a:solidFill>
                <a:latin typeface="Arial" panose="020B0604020202020204" pitchFamily="34" charset="0"/>
              </a:rPr>
              <a:t>destination</a:t>
            </a:r>
            <a:endPar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07" name="Group 206">
            <a:extLst>
              <a:ext uri="{FF2B5EF4-FFF2-40B4-BE49-F238E27FC236}">
                <a16:creationId xmlns:a16="http://schemas.microsoft.com/office/drawing/2014/main" id="{9BA8D23A-DF12-2443-9B89-890BD7CDB6B8}"/>
              </a:ext>
            </a:extLst>
          </p:cNvPr>
          <p:cNvGrpSpPr/>
          <p:nvPr/>
        </p:nvGrpSpPr>
        <p:grpSpPr>
          <a:xfrm>
            <a:off x="3254290" y="1489592"/>
            <a:ext cx="5651292" cy="389744"/>
            <a:chOff x="3270354" y="1798823"/>
            <a:chExt cx="5651292" cy="389744"/>
          </a:xfrm>
        </p:grpSpPr>
        <p:cxnSp>
          <p:nvCxnSpPr>
            <p:cNvPr id="8" name="Straight Arrow Connector 7">
              <a:extLst>
                <a:ext uri="{FF2B5EF4-FFF2-40B4-BE49-F238E27FC236}">
                  <a16:creationId xmlns:a16="http://schemas.microsoft.com/office/drawing/2014/main" id="{A76A2E93-F723-6741-8FBC-288F6B0B758B}"/>
                </a:ext>
              </a:extLst>
            </p:cNvPr>
            <p:cNvCxnSpPr>
              <a:cxnSpLocks/>
            </p:cNvCxnSpPr>
            <p:nvPr/>
          </p:nvCxnSpPr>
          <p:spPr>
            <a:xfrm>
              <a:off x="3270354" y="1993691"/>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30C90201-2355-084F-A843-B545A899D6FE}"/>
                </a:ext>
              </a:extLst>
            </p:cNvPr>
            <p:cNvSpPr/>
            <p:nvPr/>
          </p:nvSpPr>
          <p:spPr>
            <a:xfrm>
              <a:off x="5878639" y="1798823"/>
              <a:ext cx="674558"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175">
              <a:extLst>
                <a:ext uri="{FF2B5EF4-FFF2-40B4-BE49-F238E27FC236}">
                  <a16:creationId xmlns:a16="http://schemas.microsoft.com/office/drawing/2014/main" id="{AC026B9A-C8C6-C045-8CBD-B9022027FFE8}"/>
                </a:ext>
              </a:extLst>
            </p:cNvPr>
            <p:cNvGrpSpPr>
              <a:grpSpLocks/>
            </p:cNvGrpSpPr>
            <p:nvPr/>
          </p:nvGrpSpPr>
          <p:grpSpPr bwMode="auto">
            <a:xfrm>
              <a:off x="5953468" y="1857555"/>
              <a:ext cx="679450" cy="301625"/>
              <a:chOff x="780" y="1553"/>
              <a:chExt cx="428" cy="190"/>
            </a:xfrm>
          </p:grpSpPr>
          <p:sp>
            <p:nvSpPr>
              <p:cNvPr id="97" name="Rectangle 176">
                <a:extLst>
                  <a:ext uri="{FF2B5EF4-FFF2-40B4-BE49-F238E27FC236}">
                    <a16:creationId xmlns:a16="http://schemas.microsoft.com/office/drawing/2014/main" id="{10F5A1DA-0939-D34B-B227-29AA407BCDD6}"/>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8" name="Rectangle 177">
                <a:extLst>
                  <a:ext uri="{FF2B5EF4-FFF2-40B4-BE49-F238E27FC236}">
                    <a16:creationId xmlns:a16="http://schemas.microsoft.com/office/drawing/2014/main" id="{2086AF53-43CC-814A-BA4C-260362990784}"/>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grpSp>
        <p:nvGrpSpPr>
          <p:cNvPr id="213" name="Group 212">
            <a:extLst>
              <a:ext uri="{FF2B5EF4-FFF2-40B4-BE49-F238E27FC236}">
                <a16:creationId xmlns:a16="http://schemas.microsoft.com/office/drawing/2014/main" id="{94888FAE-136F-094E-BF2A-11D94A17BB7F}"/>
              </a:ext>
            </a:extLst>
          </p:cNvPr>
          <p:cNvGrpSpPr/>
          <p:nvPr/>
        </p:nvGrpSpPr>
        <p:grpSpPr>
          <a:xfrm>
            <a:off x="9221450" y="1413548"/>
            <a:ext cx="1765726" cy="4034752"/>
            <a:chOff x="1484027" y="1706480"/>
            <a:chExt cx="1765726" cy="4034752"/>
          </a:xfrm>
        </p:grpSpPr>
        <p:sp>
          <p:nvSpPr>
            <p:cNvPr id="214" name="Rectangle 24">
              <a:extLst>
                <a:ext uri="{FF2B5EF4-FFF2-40B4-BE49-F238E27FC236}">
                  <a16:creationId xmlns:a16="http://schemas.microsoft.com/office/drawing/2014/main" id="{FA7A7264-CB0E-4442-BA92-F16F6E6EF1F5}"/>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15" name="Text Box 26">
              <a:extLst>
                <a:ext uri="{FF2B5EF4-FFF2-40B4-BE49-F238E27FC236}">
                  <a16:creationId xmlns:a16="http://schemas.microsoft.com/office/drawing/2014/main" id="{D54F6320-1E23-E649-BFED-E007672E7AB0}"/>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216" name="Straight Connector 215">
              <a:extLst>
                <a:ext uri="{FF2B5EF4-FFF2-40B4-BE49-F238E27FC236}">
                  <a16:creationId xmlns:a16="http://schemas.microsoft.com/office/drawing/2014/main" id="{3F2C66BF-55D8-0549-A9DA-934202F38DD5}"/>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A370408-C974-CD4A-8EF6-0AEC3924D4ED}"/>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A7BF2B3-45B8-414A-8B63-2480CF8FA113}"/>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A1FEA61-81C7-C449-880B-15A8ACAF5500}"/>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EFD3EBC-45D5-C74A-B32F-79C699B23E2E}"/>
              </a:ext>
            </a:extLst>
          </p:cNvPr>
          <p:cNvGrpSpPr/>
          <p:nvPr/>
        </p:nvGrpSpPr>
        <p:grpSpPr>
          <a:xfrm>
            <a:off x="3211642" y="3319499"/>
            <a:ext cx="5882482" cy="895263"/>
            <a:chOff x="3211642" y="3319499"/>
            <a:chExt cx="5882482" cy="895263"/>
          </a:xfrm>
        </p:grpSpPr>
        <p:cxnSp>
          <p:nvCxnSpPr>
            <p:cNvPr id="78" name="Straight Arrow Connector 77">
              <a:extLst>
                <a:ext uri="{FF2B5EF4-FFF2-40B4-BE49-F238E27FC236}">
                  <a16:creationId xmlns:a16="http://schemas.microsoft.com/office/drawing/2014/main" id="{B1705D36-44EB-7144-ADDD-2BCA5A49E36C}"/>
                </a:ext>
              </a:extLst>
            </p:cNvPr>
            <p:cNvCxnSpPr>
              <a:cxnSpLocks/>
            </p:cNvCxnSpPr>
            <p:nvPr/>
          </p:nvCxnSpPr>
          <p:spPr>
            <a:xfrm>
              <a:off x="3211642" y="3542677"/>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664C90AC-8D4A-5646-A57F-0F37EE375E51}"/>
                </a:ext>
              </a:extLst>
            </p:cNvPr>
            <p:cNvSpPr/>
            <p:nvPr/>
          </p:nvSpPr>
          <p:spPr>
            <a:xfrm>
              <a:off x="5356172" y="3319499"/>
              <a:ext cx="1210365"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B00013B-973D-F145-BC62-E1EB59B2D1F7}"/>
                </a:ext>
              </a:extLst>
            </p:cNvPr>
            <p:cNvGrpSpPr/>
            <p:nvPr/>
          </p:nvGrpSpPr>
          <p:grpSpPr>
            <a:xfrm>
              <a:off x="5418625" y="3360607"/>
              <a:ext cx="1058375" cy="307296"/>
              <a:chOff x="5509436" y="3287899"/>
              <a:chExt cx="1058375" cy="307296"/>
            </a:xfrm>
          </p:grpSpPr>
          <p:grpSp>
            <p:nvGrpSpPr>
              <p:cNvPr id="83" name="Group 182">
                <a:extLst>
                  <a:ext uri="{FF2B5EF4-FFF2-40B4-BE49-F238E27FC236}">
                    <a16:creationId xmlns:a16="http://schemas.microsoft.com/office/drawing/2014/main" id="{92B476DA-1332-E245-A063-5F18A8ED561F}"/>
                  </a:ext>
                </a:extLst>
              </p:cNvPr>
              <p:cNvGrpSpPr>
                <a:grpSpLocks/>
              </p:cNvGrpSpPr>
              <p:nvPr/>
            </p:nvGrpSpPr>
            <p:grpSpPr bwMode="auto">
              <a:xfrm>
                <a:off x="5510535" y="3293570"/>
                <a:ext cx="1057276" cy="301625"/>
                <a:chOff x="469" y="1531"/>
                <a:chExt cx="666" cy="190"/>
              </a:xfrm>
            </p:grpSpPr>
            <p:sp>
              <p:nvSpPr>
                <p:cNvPr id="84" name="Rectangle 183">
                  <a:extLst>
                    <a:ext uri="{FF2B5EF4-FFF2-40B4-BE49-F238E27FC236}">
                      <a16:creationId xmlns:a16="http://schemas.microsoft.com/office/drawing/2014/main" id="{35A3A0E8-5840-8E42-ADE8-7EB044576C1C}"/>
                    </a:ext>
                  </a:extLst>
                </p:cNvPr>
                <p:cNvSpPr>
                  <a:spLocks noChangeArrowheads="1"/>
                </p:cNvSpPr>
                <p:nvPr/>
              </p:nvSpPr>
              <p:spPr bwMode="auto">
                <a:xfrm>
                  <a:off x="469" y="1549"/>
                  <a:ext cx="666"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5" name="Rectangle 184">
                  <a:extLst>
                    <a:ext uri="{FF2B5EF4-FFF2-40B4-BE49-F238E27FC236}">
                      <a16:creationId xmlns:a16="http://schemas.microsoft.com/office/drawing/2014/main" id="{55600375-23A3-CD4E-BBD9-EE07BA4AED64}"/>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87" name="Rectangle 181">
                <a:extLst>
                  <a:ext uri="{FF2B5EF4-FFF2-40B4-BE49-F238E27FC236}">
                    <a16:creationId xmlns:a16="http://schemas.microsoft.com/office/drawing/2014/main" id="{51F428BA-8794-2B46-B109-1D511F62E555}"/>
                  </a:ext>
                </a:extLst>
              </p:cNvPr>
              <p:cNvSpPr>
                <a:spLocks noChangeArrowheads="1"/>
              </p:cNvSpPr>
              <p:nvPr/>
            </p:nvSpPr>
            <p:spPr bwMode="auto">
              <a:xfrm>
                <a:off x="5771740" y="3305237"/>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88" name="Rectangle 181">
                <a:extLst>
                  <a:ext uri="{FF2B5EF4-FFF2-40B4-BE49-F238E27FC236}">
                    <a16:creationId xmlns:a16="http://schemas.microsoft.com/office/drawing/2014/main" id="{E5D95958-8C54-6242-A3B1-968E6AC629AC}"/>
                  </a:ext>
                </a:extLst>
              </p:cNvPr>
              <p:cNvSpPr>
                <a:spLocks noChangeArrowheads="1"/>
              </p:cNvSpPr>
              <p:nvPr/>
            </p:nvSpPr>
            <p:spPr bwMode="auto">
              <a:xfrm>
                <a:off x="5509436" y="3287899"/>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4" name="Straight Connector 3">
                <a:extLst>
                  <a:ext uri="{FF2B5EF4-FFF2-40B4-BE49-F238E27FC236}">
                    <a16:creationId xmlns:a16="http://schemas.microsoft.com/office/drawing/2014/main" id="{AE213470-EFFE-1143-AE70-3E6F1DF5204B}"/>
                  </a:ext>
                </a:extLst>
              </p:cNvPr>
              <p:cNvCxnSpPr>
                <a:cxnSpLocks/>
              </p:cNvCxnSpPr>
              <p:nvPr/>
            </p:nvCxnSpPr>
            <p:spPr>
              <a:xfrm>
                <a:off x="6076877" y="3322145"/>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B823437-9FDA-D44D-8E28-4933018C3600}"/>
                  </a:ext>
                </a:extLst>
              </p:cNvPr>
              <p:cNvCxnSpPr/>
              <p:nvPr/>
            </p:nvCxnSpPr>
            <p:spPr>
              <a:xfrm>
                <a:off x="5796378" y="332043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25A1DE96-E618-F245-B317-BF7C352A5215}"/>
                </a:ext>
              </a:extLst>
            </p:cNvPr>
            <p:cNvSpPr txBox="1"/>
            <p:nvPr/>
          </p:nvSpPr>
          <p:spPr>
            <a:xfrm>
              <a:off x="3359490" y="3649479"/>
              <a:ext cx="5734634" cy="565283"/>
            </a:xfrm>
            <a:prstGeom prst="rect">
              <a:avLst/>
            </a:prstGeom>
            <a:noFill/>
          </p:spPr>
          <p:txBody>
            <a:bodyPr wrap="square" rtlCol="0">
              <a:spAutoFit/>
            </a:bodyPr>
            <a:lstStyle/>
            <a:p>
              <a:pPr algn="ctr">
                <a:lnSpc>
                  <a:spcPct val="85000"/>
                </a:lnSpc>
              </a:pPr>
              <a:r>
                <a:rPr lang="en-US" dirty="0">
                  <a:solidFill>
                    <a:srgbClr val="C00000"/>
                  </a:solidFill>
                </a:rPr>
                <a:t>Network-layer </a:t>
              </a:r>
              <a:r>
                <a:rPr lang="en-US" dirty="0"/>
                <a:t>protocol transfers transport-layer segment [H</a:t>
              </a:r>
              <a:r>
                <a:rPr lang="en-US" baseline="-25000" dirty="0"/>
                <a:t>t</a:t>
              </a:r>
              <a:r>
                <a:rPr lang="en-US" dirty="0"/>
                <a:t> | M] from one </a:t>
              </a:r>
              <a:r>
                <a:rPr lang="en-US" i="1" dirty="0"/>
                <a:t>host</a:t>
              </a:r>
              <a:r>
                <a:rPr lang="en-US" dirty="0"/>
                <a:t> to another, using link layer services</a:t>
              </a:r>
            </a:p>
          </p:txBody>
        </p:sp>
      </p:grpSp>
      <p:sp>
        <p:nvSpPr>
          <p:cNvPr id="86" name="Slide Number Placeholder 5">
            <a:extLst>
              <a:ext uri="{FF2B5EF4-FFF2-40B4-BE49-F238E27FC236}">
                <a16:creationId xmlns:a16="http://schemas.microsoft.com/office/drawing/2014/main" id="{FCF8662E-6C10-1246-A632-4EAD39DCFA18}"/>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33</a:t>
            </a:fld>
            <a:endParaRPr lang="en-US" dirty="0"/>
          </a:p>
        </p:txBody>
      </p:sp>
    </p:spTree>
    <p:extLst>
      <p:ext uri="{BB962C8B-B14F-4D97-AF65-F5344CB8AC3E}">
        <p14:creationId xmlns:p14="http://schemas.microsoft.com/office/powerpoint/2010/main" val="99577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128"/>
                                        </p:tgtEl>
                                      </p:cBhvr>
                                    </p:animEffect>
                                    <p:set>
                                      <p:cBhvr>
                                        <p:cTn id="7" dur="1" fill="hold">
                                          <p:stCondLst>
                                            <p:cond delay="499"/>
                                          </p:stCondLst>
                                        </p:cTn>
                                        <p:tgtEl>
                                          <p:spTgt spid="128"/>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dissolve">
                                      <p:cBhvr>
                                        <p:cTn id="15"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Freeform 10">
            <a:extLst>
              <a:ext uri="{FF2B5EF4-FFF2-40B4-BE49-F238E27FC236}">
                <a16:creationId xmlns:a16="http://schemas.microsoft.com/office/drawing/2014/main" id="{236C8C34-AA0A-1747-BF1D-3CBFB21AC1F2}"/>
              </a:ext>
            </a:extLst>
          </p:cNvPr>
          <p:cNvSpPr>
            <a:spLocks/>
          </p:cNvSpPr>
          <p:nvPr/>
        </p:nvSpPr>
        <p:spPr bwMode="auto">
          <a:xfrm rot="10800000" flipH="1">
            <a:off x="10916607" y="1577038"/>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Services, Layering and Encapsulation</a:t>
            </a:r>
            <a:endParaRPr lang="en-US" sz="4400" dirty="0"/>
          </a:p>
        </p:txBody>
      </p:sp>
      <p:sp>
        <p:nvSpPr>
          <p:cNvPr id="13" name="Text Box 8">
            <a:extLst>
              <a:ext uri="{FF2B5EF4-FFF2-40B4-BE49-F238E27FC236}">
                <a16:creationId xmlns:a16="http://schemas.microsoft.com/office/drawing/2014/main" id="{10CAB5B1-70B7-184B-A16F-4239A3118B18}"/>
              </a:ext>
            </a:extLst>
          </p:cNvPr>
          <p:cNvSpPr txBox="1">
            <a:spLocks noChangeArrowheads="1"/>
          </p:cNvSpPr>
          <p:nvPr/>
        </p:nvSpPr>
        <p:spPr bwMode="auto">
          <a:xfrm>
            <a:off x="449705" y="5724388"/>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rPr>
              <a:t>source</a:t>
            </a:r>
          </a:p>
        </p:txBody>
      </p:sp>
      <p:sp>
        <p:nvSpPr>
          <p:cNvPr id="14" name="Freeform 10">
            <a:extLst>
              <a:ext uri="{FF2B5EF4-FFF2-40B4-BE49-F238E27FC236}">
                <a16:creationId xmlns:a16="http://schemas.microsoft.com/office/drawing/2014/main" id="{1C528DAB-CFD1-6943-9F41-1A6F334C3C75}"/>
              </a:ext>
            </a:extLst>
          </p:cNvPr>
          <p:cNvSpPr>
            <a:spLocks/>
          </p:cNvSpPr>
          <p:nvPr/>
        </p:nvSpPr>
        <p:spPr bwMode="auto">
          <a:xfrm rot="10800000">
            <a:off x="975630" y="1559549"/>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Group 190">
            <a:extLst>
              <a:ext uri="{FF2B5EF4-FFF2-40B4-BE49-F238E27FC236}">
                <a16:creationId xmlns:a16="http://schemas.microsoft.com/office/drawing/2014/main" id="{8D7B8AF0-B984-FB44-AB9F-07CA253CEA38}"/>
              </a:ext>
            </a:extLst>
          </p:cNvPr>
          <p:cNvGrpSpPr>
            <a:grpSpLocks/>
          </p:cNvGrpSpPr>
          <p:nvPr/>
        </p:nvGrpSpPr>
        <p:grpSpPr bwMode="auto">
          <a:xfrm flipH="1">
            <a:off x="635446" y="5073984"/>
            <a:ext cx="803275" cy="771525"/>
            <a:chOff x="-44" y="1473"/>
            <a:chExt cx="981" cy="1105"/>
          </a:xfrm>
        </p:grpSpPr>
        <p:pic>
          <p:nvPicPr>
            <p:cNvPr id="25" name="Picture 191" descr="desktop_computer_stylized_medium">
              <a:extLst>
                <a:ext uri="{FF2B5EF4-FFF2-40B4-BE49-F238E27FC236}">
                  <a16:creationId xmlns:a16="http://schemas.microsoft.com/office/drawing/2014/main" id="{06D1D726-A569-254A-9E27-366DB8CF3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192">
              <a:extLst>
                <a:ext uri="{FF2B5EF4-FFF2-40B4-BE49-F238E27FC236}">
                  <a16:creationId xmlns:a16="http://schemas.microsoft.com/office/drawing/2014/main" id="{F5362B29-42A6-3F4A-A1AB-EFF56E7B772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27" name="Straight Arrow Connector 126">
            <a:extLst>
              <a:ext uri="{FF2B5EF4-FFF2-40B4-BE49-F238E27FC236}">
                <a16:creationId xmlns:a16="http://schemas.microsoft.com/office/drawing/2014/main" id="{2ACB87E4-845E-A542-9CE2-5864050E17AD}"/>
              </a:ext>
            </a:extLst>
          </p:cNvPr>
          <p:cNvCxnSpPr>
            <a:cxnSpLocks/>
          </p:cNvCxnSpPr>
          <p:nvPr/>
        </p:nvCxnSpPr>
        <p:spPr>
          <a:xfrm>
            <a:off x="3211642" y="2610788"/>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EE8BAFE3-3C6F-F143-9E4B-2A620EAB382E}"/>
              </a:ext>
            </a:extLst>
          </p:cNvPr>
          <p:cNvSpPr/>
          <p:nvPr/>
        </p:nvSpPr>
        <p:spPr>
          <a:xfrm>
            <a:off x="5584583" y="2368401"/>
            <a:ext cx="971760"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oup 185">
            <a:extLst>
              <a:ext uri="{FF2B5EF4-FFF2-40B4-BE49-F238E27FC236}">
                <a16:creationId xmlns:a16="http://schemas.microsoft.com/office/drawing/2014/main" id="{EB20B2E4-EE78-334C-B142-D9716F510006}"/>
              </a:ext>
            </a:extLst>
          </p:cNvPr>
          <p:cNvGrpSpPr>
            <a:grpSpLocks/>
          </p:cNvGrpSpPr>
          <p:nvPr/>
        </p:nvGrpSpPr>
        <p:grpSpPr bwMode="auto">
          <a:xfrm>
            <a:off x="5690803" y="2434313"/>
            <a:ext cx="908050" cy="301625"/>
            <a:chOff x="1848" y="2046"/>
            <a:chExt cx="572" cy="190"/>
          </a:xfrm>
        </p:grpSpPr>
        <p:grpSp>
          <p:nvGrpSpPr>
            <p:cNvPr id="134" name="Group 179">
              <a:extLst>
                <a:ext uri="{FF2B5EF4-FFF2-40B4-BE49-F238E27FC236}">
                  <a16:creationId xmlns:a16="http://schemas.microsoft.com/office/drawing/2014/main" id="{1D5E26E8-DD67-F64E-B7A5-CF2A5868C4FE}"/>
                </a:ext>
              </a:extLst>
            </p:cNvPr>
            <p:cNvGrpSpPr>
              <a:grpSpLocks/>
            </p:cNvGrpSpPr>
            <p:nvPr/>
          </p:nvGrpSpPr>
          <p:grpSpPr bwMode="auto">
            <a:xfrm>
              <a:off x="1848" y="2047"/>
              <a:ext cx="187" cy="184"/>
              <a:chOff x="1959" y="2058"/>
              <a:chExt cx="187" cy="184"/>
            </a:xfrm>
          </p:grpSpPr>
          <p:sp>
            <p:nvSpPr>
              <p:cNvPr id="138" name="Rectangle 180">
                <a:extLst>
                  <a:ext uri="{FF2B5EF4-FFF2-40B4-BE49-F238E27FC236}">
                    <a16:creationId xmlns:a16="http://schemas.microsoft.com/office/drawing/2014/main" id="{A0FF28E6-68F8-9D49-858D-54A894437AE3}"/>
                  </a:ext>
                </a:extLst>
              </p:cNvPr>
              <p:cNvSpPr>
                <a:spLocks noChangeArrowheads="1"/>
              </p:cNvSpPr>
              <p:nvPr/>
            </p:nvSpPr>
            <p:spPr bwMode="auto">
              <a:xfrm>
                <a:off x="1964" y="2075"/>
                <a:ext cx="177"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9" name="Rectangle 181">
                <a:extLst>
                  <a:ext uri="{FF2B5EF4-FFF2-40B4-BE49-F238E27FC236}">
                    <a16:creationId xmlns:a16="http://schemas.microsoft.com/office/drawing/2014/main" id="{57F4F79C-9470-0243-9459-9DE005B149AC}"/>
                  </a:ext>
                </a:extLst>
              </p:cNvPr>
              <p:cNvSpPr>
                <a:spLocks noChangeArrowheads="1"/>
              </p:cNvSpPr>
              <p:nvPr/>
            </p:nvSpPr>
            <p:spPr bwMode="auto">
              <a:xfrm>
                <a:off x="1959"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grpSp>
        <p:grpSp>
          <p:nvGrpSpPr>
            <p:cNvPr id="135" name="Group 182">
              <a:extLst>
                <a:ext uri="{FF2B5EF4-FFF2-40B4-BE49-F238E27FC236}">
                  <a16:creationId xmlns:a16="http://schemas.microsoft.com/office/drawing/2014/main" id="{C814D838-F088-1449-A73B-3285342C6057}"/>
                </a:ext>
              </a:extLst>
            </p:cNvPr>
            <p:cNvGrpSpPr>
              <a:grpSpLocks/>
            </p:cNvGrpSpPr>
            <p:nvPr/>
          </p:nvGrpSpPr>
          <p:grpSpPr bwMode="auto">
            <a:xfrm>
              <a:off x="1992" y="2046"/>
              <a:ext cx="428" cy="190"/>
              <a:chOff x="780" y="1553"/>
              <a:chExt cx="428" cy="190"/>
            </a:xfrm>
          </p:grpSpPr>
          <p:sp>
            <p:nvSpPr>
              <p:cNvPr id="136" name="Rectangle 183">
                <a:extLst>
                  <a:ext uri="{FF2B5EF4-FFF2-40B4-BE49-F238E27FC236}">
                    <a16:creationId xmlns:a16="http://schemas.microsoft.com/office/drawing/2014/main" id="{744B26E9-8C84-AF45-BC0E-C09188489CFA}"/>
                  </a:ext>
                </a:extLst>
              </p:cNvPr>
              <p:cNvSpPr>
                <a:spLocks noChangeArrowheads="1"/>
              </p:cNvSpPr>
              <p:nvPr/>
            </p:nvSpPr>
            <p:spPr bwMode="auto">
              <a:xfrm>
                <a:off x="817" y="1571"/>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7" name="Rectangle 184">
                <a:extLst>
                  <a:ext uri="{FF2B5EF4-FFF2-40B4-BE49-F238E27FC236}">
                    <a16:creationId xmlns:a16="http://schemas.microsoft.com/office/drawing/2014/main" id="{71A3F897-85F9-4241-906F-6308455A3CAB}"/>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sp>
        <p:nvSpPr>
          <p:cNvPr id="144" name="TextBox 143">
            <a:extLst>
              <a:ext uri="{FF2B5EF4-FFF2-40B4-BE49-F238E27FC236}">
                <a16:creationId xmlns:a16="http://schemas.microsoft.com/office/drawing/2014/main" id="{2CE37313-1E06-C945-A455-53ADE2AA5971}"/>
              </a:ext>
            </a:extLst>
          </p:cNvPr>
          <p:cNvSpPr txBox="1"/>
          <p:nvPr/>
        </p:nvSpPr>
        <p:spPr>
          <a:xfrm>
            <a:off x="3371603" y="5096823"/>
            <a:ext cx="5831174" cy="1089529"/>
          </a:xfrm>
          <a:prstGeom prst="rect">
            <a:avLst/>
          </a:prstGeom>
          <a:noFill/>
        </p:spPr>
        <p:txBody>
          <a:bodyPr wrap="square" rtlCol="0">
            <a:spAutoFit/>
          </a:bodyPr>
          <a:lstStyle/>
          <a:p>
            <a:pPr marL="295275" indent="-295275">
              <a:lnSpc>
                <a:spcPct val="90000"/>
              </a:lnSpc>
              <a:buClr>
                <a:srgbClr val="0000A3"/>
              </a:buClr>
              <a:buFont typeface="Wingdings" pitchFamily="2" charset="2"/>
              <a:buChar char="§"/>
            </a:pPr>
            <a:r>
              <a:rPr lang="en-US" sz="2400" dirty="0"/>
              <a:t>link-layer protocol </a:t>
            </a:r>
            <a:r>
              <a:rPr lang="en-US" sz="2400" dirty="0">
                <a:solidFill>
                  <a:srgbClr val="0000A3"/>
                </a:solidFill>
              </a:rPr>
              <a:t>encapsulates</a:t>
            </a:r>
            <a:r>
              <a:rPr lang="en-US" sz="2400" dirty="0"/>
              <a:t> network datagram </a:t>
            </a:r>
            <a:r>
              <a:rPr lang="en-US" sz="2000" dirty="0"/>
              <a:t>[H</a:t>
            </a:r>
            <a:r>
              <a:rPr lang="en-US" sz="2000" baseline="-25000" dirty="0"/>
              <a:t>n</a:t>
            </a:r>
            <a:r>
              <a:rPr lang="en-US" sz="2000" dirty="0"/>
              <a:t>| [H</a:t>
            </a:r>
            <a:r>
              <a:rPr lang="en-US" sz="2000" baseline="-25000" dirty="0"/>
              <a:t>t</a:t>
            </a:r>
            <a:r>
              <a:rPr lang="en-US" sz="2000" dirty="0"/>
              <a:t> |M], </a:t>
            </a:r>
            <a:r>
              <a:rPr lang="en-US" sz="2400" dirty="0"/>
              <a:t>with link-layer header H</a:t>
            </a:r>
            <a:r>
              <a:rPr lang="en-US" sz="2400" baseline="-25000" dirty="0"/>
              <a:t>l </a:t>
            </a:r>
            <a:r>
              <a:rPr lang="en-US" sz="2400" dirty="0"/>
              <a:t> to create a link-layer </a:t>
            </a:r>
            <a:r>
              <a:rPr lang="en-US" sz="2400" dirty="0">
                <a:solidFill>
                  <a:srgbClr val="C00000"/>
                </a:solidFill>
              </a:rPr>
              <a:t>frame </a:t>
            </a:r>
          </a:p>
        </p:txBody>
      </p:sp>
      <p:grpSp>
        <p:nvGrpSpPr>
          <p:cNvPr id="212" name="Group 211">
            <a:extLst>
              <a:ext uri="{FF2B5EF4-FFF2-40B4-BE49-F238E27FC236}">
                <a16:creationId xmlns:a16="http://schemas.microsoft.com/office/drawing/2014/main" id="{BD0C4974-D689-414F-A2EB-9B1043F3314D}"/>
              </a:ext>
            </a:extLst>
          </p:cNvPr>
          <p:cNvGrpSpPr/>
          <p:nvPr/>
        </p:nvGrpSpPr>
        <p:grpSpPr>
          <a:xfrm>
            <a:off x="1334125" y="1421667"/>
            <a:ext cx="1765726" cy="4034752"/>
            <a:chOff x="1484027" y="1706480"/>
            <a:chExt cx="1765726" cy="4034752"/>
          </a:xfrm>
        </p:grpSpPr>
        <p:sp>
          <p:nvSpPr>
            <p:cNvPr id="11" name="Rectangle 24">
              <a:extLst>
                <a:ext uri="{FF2B5EF4-FFF2-40B4-BE49-F238E27FC236}">
                  <a16:creationId xmlns:a16="http://schemas.microsoft.com/office/drawing/2014/main" id="{ED8D52E4-C345-B842-A2E7-C8068B8E5CF4}"/>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Text Box 26">
              <a:extLst>
                <a:ext uri="{FF2B5EF4-FFF2-40B4-BE49-F238E27FC236}">
                  <a16:creationId xmlns:a16="http://schemas.microsoft.com/office/drawing/2014/main" id="{A5089E2D-0B1B-544A-82BC-F28ED3191A4E}"/>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117" name="Straight Connector 116">
              <a:extLst>
                <a:ext uri="{FF2B5EF4-FFF2-40B4-BE49-F238E27FC236}">
                  <a16:creationId xmlns:a16="http://schemas.microsoft.com/office/drawing/2014/main" id="{B3EBBB35-9D82-7C43-B882-52ED90AE3A71}"/>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2EA7353-AEFA-934F-93DE-A8D55DF75658}"/>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40242E3-3BEB-D543-B881-84EB2D13BD66}"/>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C27D746-0691-6F47-9E9D-1D63DF11D081}"/>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950">
            <a:extLst>
              <a:ext uri="{FF2B5EF4-FFF2-40B4-BE49-F238E27FC236}">
                <a16:creationId xmlns:a16="http://schemas.microsoft.com/office/drawing/2014/main" id="{044873AD-74A5-8A44-846B-EC5D0FBC82D7}"/>
              </a:ext>
            </a:extLst>
          </p:cNvPr>
          <p:cNvGrpSpPr>
            <a:grpSpLocks/>
          </p:cNvGrpSpPr>
          <p:nvPr/>
        </p:nvGrpSpPr>
        <p:grpSpPr bwMode="auto">
          <a:xfrm>
            <a:off x="11107713" y="4961744"/>
            <a:ext cx="374754" cy="833726"/>
            <a:chOff x="4140" y="429"/>
            <a:chExt cx="1425" cy="2396"/>
          </a:xfrm>
        </p:grpSpPr>
        <p:sp>
          <p:nvSpPr>
            <p:cNvPr id="168" name="Freeform 951">
              <a:extLst>
                <a:ext uri="{FF2B5EF4-FFF2-40B4-BE49-F238E27FC236}">
                  <a16:creationId xmlns:a16="http://schemas.microsoft.com/office/drawing/2014/main" id="{EEDE4156-8281-D847-9240-9DE98999091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952">
              <a:extLst>
                <a:ext uri="{FF2B5EF4-FFF2-40B4-BE49-F238E27FC236}">
                  <a16:creationId xmlns:a16="http://schemas.microsoft.com/office/drawing/2014/main" id="{22E8340D-B5D1-3C48-A062-4F70248D103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0" name="Freeform 953">
              <a:extLst>
                <a:ext uri="{FF2B5EF4-FFF2-40B4-BE49-F238E27FC236}">
                  <a16:creationId xmlns:a16="http://schemas.microsoft.com/office/drawing/2014/main" id="{29109B86-1ABF-F647-8516-2AAE154A9E83}"/>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954">
              <a:extLst>
                <a:ext uri="{FF2B5EF4-FFF2-40B4-BE49-F238E27FC236}">
                  <a16:creationId xmlns:a16="http://schemas.microsoft.com/office/drawing/2014/main" id="{9F93569F-8FC8-7C4E-9F95-B14647D2DB8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Rectangle 955">
              <a:extLst>
                <a:ext uri="{FF2B5EF4-FFF2-40B4-BE49-F238E27FC236}">
                  <a16:creationId xmlns:a16="http://schemas.microsoft.com/office/drawing/2014/main" id="{8E5BC3B8-E87D-9F47-A6F6-AD8B57BC21E6}"/>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3" name="Group 956">
              <a:extLst>
                <a:ext uri="{FF2B5EF4-FFF2-40B4-BE49-F238E27FC236}">
                  <a16:creationId xmlns:a16="http://schemas.microsoft.com/office/drawing/2014/main" id="{1694DE96-689D-9540-964A-22F06F6D940F}"/>
                </a:ext>
              </a:extLst>
            </p:cNvPr>
            <p:cNvGrpSpPr>
              <a:grpSpLocks/>
            </p:cNvGrpSpPr>
            <p:nvPr/>
          </p:nvGrpSpPr>
          <p:grpSpPr bwMode="auto">
            <a:xfrm>
              <a:off x="4749" y="668"/>
              <a:ext cx="581" cy="145"/>
              <a:chOff x="614" y="2568"/>
              <a:chExt cx="725" cy="139"/>
            </a:xfrm>
          </p:grpSpPr>
          <p:sp>
            <p:nvSpPr>
              <p:cNvPr id="198" name="AutoShape 957">
                <a:extLst>
                  <a:ext uri="{FF2B5EF4-FFF2-40B4-BE49-F238E27FC236}">
                    <a16:creationId xmlns:a16="http://schemas.microsoft.com/office/drawing/2014/main" id="{435DFCEB-F2FD-7B44-93DA-9204E2E311E1}"/>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9" name="AutoShape 958">
                <a:extLst>
                  <a:ext uri="{FF2B5EF4-FFF2-40B4-BE49-F238E27FC236}">
                    <a16:creationId xmlns:a16="http://schemas.microsoft.com/office/drawing/2014/main" id="{521647D7-4114-1146-9C5A-F1DB4FEC81A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4" name="Rectangle 959">
              <a:extLst>
                <a:ext uri="{FF2B5EF4-FFF2-40B4-BE49-F238E27FC236}">
                  <a16:creationId xmlns:a16="http://schemas.microsoft.com/office/drawing/2014/main" id="{3A0D9FD6-DBAC-4B49-A55F-167642D66FA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5" name="Group 960">
              <a:extLst>
                <a:ext uri="{FF2B5EF4-FFF2-40B4-BE49-F238E27FC236}">
                  <a16:creationId xmlns:a16="http://schemas.microsoft.com/office/drawing/2014/main" id="{3CFA0950-BC76-3949-8726-38646B18FD5C}"/>
                </a:ext>
              </a:extLst>
            </p:cNvPr>
            <p:cNvGrpSpPr>
              <a:grpSpLocks/>
            </p:cNvGrpSpPr>
            <p:nvPr/>
          </p:nvGrpSpPr>
          <p:grpSpPr bwMode="auto">
            <a:xfrm>
              <a:off x="4747" y="994"/>
              <a:ext cx="581" cy="134"/>
              <a:chOff x="614" y="2568"/>
              <a:chExt cx="725" cy="139"/>
            </a:xfrm>
          </p:grpSpPr>
          <p:sp>
            <p:nvSpPr>
              <p:cNvPr id="196" name="AutoShape 961">
                <a:extLst>
                  <a:ext uri="{FF2B5EF4-FFF2-40B4-BE49-F238E27FC236}">
                    <a16:creationId xmlns:a16="http://schemas.microsoft.com/office/drawing/2014/main" id="{67127BA7-9D0A-2443-9190-C56C02906F6A}"/>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7" name="AutoShape 962">
                <a:extLst>
                  <a:ext uri="{FF2B5EF4-FFF2-40B4-BE49-F238E27FC236}">
                    <a16:creationId xmlns:a16="http://schemas.microsoft.com/office/drawing/2014/main" id="{2C9F8790-3076-4541-A56A-E9305DCB098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6" name="Rectangle 963">
              <a:extLst>
                <a:ext uri="{FF2B5EF4-FFF2-40B4-BE49-F238E27FC236}">
                  <a16:creationId xmlns:a16="http://schemas.microsoft.com/office/drawing/2014/main" id="{4DE6A147-5BC7-FF41-B7AC-2BA9913BB09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7" name="Rectangle 964">
              <a:extLst>
                <a:ext uri="{FF2B5EF4-FFF2-40B4-BE49-F238E27FC236}">
                  <a16:creationId xmlns:a16="http://schemas.microsoft.com/office/drawing/2014/main" id="{53ECF0A1-6175-BE45-A32A-233E1942C8EC}"/>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8" name="Group 965">
              <a:extLst>
                <a:ext uri="{FF2B5EF4-FFF2-40B4-BE49-F238E27FC236}">
                  <a16:creationId xmlns:a16="http://schemas.microsoft.com/office/drawing/2014/main" id="{16810F93-1596-884B-B639-A3868A5CD4D8}"/>
                </a:ext>
              </a:extLst>
            </p:cNvPr>
            <p:cNvGrpSpPr>
              <a:grpSpLocks/>
            </p:cNvGrpSpPr>
            <p:nvPr/>
          </p:nvGrpSpPr>
          <p:grpSpPr bwMode="auto">
            <a:xfrm>
              <a:off x="4735" y="1627"/>
              <a:ext cx="582" cy="151"/>
              <a:chOff x="614" y="2568"/>
              <a:chExt cx="725" cy="139"/>
            </a:xfrm>
          </p:grpSpPr>
          <p:sp>
            <p:nvSpPr>
              <p:cNvPr id="194" name="AutoShape 966">
                <a:extLst>
                  <a:ext uri="{FF2B5EF4-FFF2-40B4-BE49-F238E27FC236}">
                    <a16:creationId xmlns:a16="http://schemas.microsoft.com/office/drawing/2014/main" id="{84EC0348-3D46-9445-B43C-6DC8DB392F6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5" name="AutoShape 967">
                <a:extLst>
                  <a:ext uri="{FF2B5EF4-FFF2-40B4-BE49-F238E27FC236}">
                    <a16:creationId xmlns:a16="http://schemas.microsoft.com/office/drawing/2014/main" id="{23A1F6B3-9F2D-5E41-8602-67921ABB12D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9" name="Freeform 968">
              <a:extLst>
                <a:ext uri="{FF2B5EF4-FFF2-40B4-BE49-F238E27FC236}">
                  <a16:creationId xmlns:a16="http://schemas.microsoft.com/office/drawing/2014/main" id="{8FD6AEB5-BE60-044C-B32D-B433B740036B}"/>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0" name="Group 969">
              <a:extLst>
                <a:ext uri="{FF2B5EF4-FFF2-40B4-BE49-F238E27FC236}">
                  <a16:creationId xmlns:a16="http://schemas.microsoft.com/office/drawing/2014/main" id="{30895737-AC01-6342-BADB-B3B3BFE7FC46}"/>
                </a:ext>
              </a:extLst>
            </p:cNvPr>
            <p:cNvGrpSpPr>
              <a:grpSpLocks/>
            </p:cNvGrpSpPr>
            <p:nvPr/>
          </p:nvGrpSpPr>
          <p:grpSpPr bwMode="auto">
            <a:xfrm>
              <a:off x="4739" y="1327"/>
              <a:ext cx="582" cy="139"/>
              <a:chOff x="614" y="2568"/>
              <a:chExt cx="725" cy="139"/>
            </a:xfrm>
          </p:grpSpPr>
          <p:sp>
            <p:nvSpPr>
              <p:cNvPr id="192" name="AutoShape 970">
                <a:extLst>
                  <a:ext uri="{FF2B5EF4-FFF2-40B4-BE49-F238E27FC236}">
                    <a16:creationId xmlns:a16="http://schemas.microsoft.com/office/drawing/2014/main" id="{2D690E63-3733-8E4E-B8F8-19245FF772B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3" name="AutoShape 971">
                <a:extLst>
                  <a:ext uri="{FF2B5EF4-FFF2-40B4-BE49-F238E27FC236}">
                    <a16:creationId xmlns:a16="http://schemas.microsoft.com/office/drawing/2014/main" id="{9CE827B0-221F-ED4A-A36B-E1EEFE27B7BF}"/>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81" name="Rectangle 972">
              <a:extLst>
                <a:ext uri="{FF2B5EF4-FFF2-40B4-BE49-F238E27FC236}">
                  <a16:creationId xmlns:a16="http://schemas.microsoft.com/office/drawing/2014/main" id="{6DA44079-B2D7-9244-A5E0-9DF13556EBC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2" name="Freeform 973">
              <a:extLst>
                <a:ext uri="{FF2B5EF4-FFF2-40B4-BE49-F238E27FC236}">
                  <a16:creationId xmlns:a16="http://schemas.microsoft.com/office/drawing/2014/main" id="{E808BD44-A307-394D-8965-070EF3F8652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974">
              <a:extLst>
                <a:ext uri="{FF2B5EF4-FFF2-40B4-BE49-F238E27FC236}">
                  <a16:creationId xmlns:a16="http://schemas.microsoft.com/office/drawing/2014/main" id="{327FF4BF-3914-2143-83C7-C816B3E0AC3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Oval 975">
              <a:extLst>
                <a:ext uri="{FF2B5EF4-FFF2-40B4-BE49-F238E27FC236}">
                  <a16:creationId xmlns:a16="http://schemas.microsoft.com/office/drawing/2014/main" id="{09C51570-A4D3-D24C-A492-3811DD957CD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5" name="Freeform 976">
              <a:extLst>
                <a:ext uri="{FF2B5EF4-FFF2-40B4-BE49-F238E27FC236}">
                  <a16:creationId xmlns:a16="http://schemas.microsoft.com/office/drawing/2014/main" id="{BC2853B5-A39B-5A40-97DF-5ADB471224B2}"/>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AutoShape 977">
              <a:extLst>
                <a:ext uri="{FF2B5EF4-FFF2-40B4-BE49-F238E27FC236}">
                  <a16:creationId xmlns:a16="http://schemas.microsoft.com/office/drawing/2014/main" id="{7928EDBA-57E1-B441-B1AF-CC0D62B2B5B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7" name="AutoShape 978">
              <a:extLst>
                <a:ext uri="{FF2B5EF4-FFF2-40B4-BE49-F238E27FC236}">
                  <a16:creationId xmlns:a16="http://schemas.microsoft.com/office/drawing/2014/main" id="{CC70E1A7-AAEC-6440-86AC-73ECE22D7AB6}"/>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8" name="Oval 979">
              <a:extLst>
                <a:ext uri="{FF2B5EF4-FFF2-40B4-BE49-F238E27FC236}">
                  <a16:creationId xmlns:a16="http://schemas.microsoft.com/office/drawing/2014/main" id="{2F7E7C91-0257-D84D-8AD1-4A152C818F8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9" name="Oval 980">
              <a:extLst>
                <a:ext uri="{FF2B5EF4-FFF2-40B4-BE49-F238E27FC236}">
                  <a16:creationId xmlns:a16="http://schemas.microsoft.com/office/drawing/2014/main" id="{6AE127C2-D583-E74D-8B39-05EEBEBE2393}"/>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0" name="Oval 981">
              <a:extLst>
                <a:ext uri="{FF2B5EF4-FFF2-40B4-BE49-F238E27FC236}">
                  <a16:creationId xmlns:a16="http://schemas.microsoft.com/office/drawing/2014/main" id="{0EDFA963-70E6-2E42-AAFE-E2F9BD64631D}"/>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1" name="Rectangle 982">
              <a:extLst>
                <a:ext uri="{FF2B5EF4-FFF2-40B4-BE49-F238E27FC236}">
                  <a16:creationId xmlns:a16="http://schemas.microsoft.com/office/drawing/2014/main" id="{27A6382E-A13F-A248-84BF-E9DBD71EE18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206" name="Text Box 8">
            <a:extLst>
              <a:ext uri="{FF2B5EF4-FFF2-40B4-BE49-F238E27FC236}">
                <a16:creationId xmlns:a16="http://schemas.microsoft.com/office/drawing/2014/main" id="{6066254D-E62E-B446-8950-17FDF2A183D7}"/>
              </a:ext>
            </a:extLst>
          </p:cNvPr>
          <p:cNvSpPr txBox="1">
            <a:spLocks noChangeArrowheads="1"/>
          </p:cNvSpPr>
          <p:nvPr/>
        </p:nvSpPr>
        <p:spPr bwMode="auto">
          <a:xfrm>
            <a:off x="10216734" y="5716780"/>
            <a:ext cx="1675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2400" i="1" dirty="0">
                <a:solidFill>
                  <a:srgbClr val="000099"/>
                </a:solidFill>
                <a:latin typeface="Arial" panose="020B0604020202020204" pitchFamily="34" charset="0"/>
              </a:rPr>
              <a:t>destination</a:t>
            </a:r>
            <a:endPar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07" name="Group 206">
            <a:extLst>
              <a:ext uri="{FF2B5EF4-FFF2-40B4-BE49-F238E27FC236}">
                <a16:creationId xmlns:a16="http://schemas.microsoft.com/office/drawing/2014/main" id="{9BA8D23A-DF12-2443-9B89-890BD7CDB6B8}"/>
              </a:ext>
            </a:extLst>
          </p:cNvPr>
          <p:cNvGrpSpPr/>
          <p:nvPr/>
        </p:nvGrpSpPr>
        <p:grpSpPr>
          <a:xfrm>
            <a:off x="3254290" y="1489592"/>
            <a:ext cx="5651292" cy="389744"/>
            <a:chOff x="3270354" y="1798823"/>
            <a:chExt cx="5651292" cy="389744"/>
          </a:xfrm>
        </p:grpSpPr>
        <p:cxnSp>
          <p:nvCxnSpPr>
            <p:cNvPr id="8" name="Straight Arrow Connector 7">
              <a:extLst>
                <a:ext uri="{FF2B5EF4-FFF2-40B4-BE49-F238E27FC236}">
                  <a16:creationId xmlns:a16="http://schemas.microsoft.com/office/drawing/2014/main" id="{A76A2E93-F723-6741-8FBC-288F6B0B758B}"/>
                </a:ext>
              </a:extLst>
            </p:cNvPr>
            <p:cNvCxnSpPr>
              <a:cxnSpLocks/>
            </p:cNvCxnSpPr>
            <p:nvPr/>
          </p:nvCxnSpPr>
          <p:spPr>
            <a:xfrm>
              <a:off x="3270354" y="1993691"/>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30C90201-2355-084F-A843-B545A899D6FE}"/>
                </a:ext>
              </a:extLst>
            </p:cNvPr>
            <p:cNvSpPr/>
            <p:nvPr/>
          </p:nvSpPr>
          <p:spPr>
            <a:xfrm>
              <a:off x="5878639" y="1798823"/>
              <a:ext cx="674558"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175">
              <a:extLst>
                <a:ext uri="{FF2B5EF4-FFF2-40B4-BE49-F238E27FC236}">
                  <a16:creationId xmlns:a16="http://schemas.microsoft.com/office/drawing/2014/main" id="{AC026B9A-C8C6-C045-8CBD-B9022027FFE8}"/>
                </a:ext>
              </a:extLst>
            </p:cNvPr>
            <p:cNvGrpSpPr>
              <a:grpSpLocks/>
            </p:cNvGrpSpPr>
            <p:nvPr/>
          </p:nvGrpSpPr>
          <p:grpSpPr bwMode="auto">
            <a:xfrm>
              <a:off x="5953468" y="1857555"/>
              <a:ext cx="679450" cy="301625"/>
              <a:chOff x="780" y="1553"/>
              <a:chExt cx="428" cy="190"/>
            </a:xfrm>
          </p:grpSpPr>
          <p:sp>
            <p:nvSpPr>
              <p:cNvPr id="97" name="Rectangle 176">
                <a:extLst>
                  <a:ext uri="{FF2B5EF4-FFF2-40B4-BE49-F238E27FC236}">
                    <a16:creationId xmlns:a16="http://schemas.microsoft.com/office/drawing/2014/main" id="{10F5A1DA-0939-D34B-B227-29AA407BCDD6}"/>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8" name="Rectangle 177">
                <a:extLst>
                  <a:ext uri="{FF2B5EF4-FFF2-40B4-BE49-F238E27FC236}">
                    <a16:creationId xmlns:a16="http://schemas.microsoft.com/office/drawing/2014/main" id="{2086AF53-43CC-814A-BA4C-260362990784}"/>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grpSp>
        <p:nvGrpSpPr>
          <p:cNvPr id="213" name="Group 212">
            <a:extLst>
              <a:ext uri="{FF2B5EF4-FFF2-40B4-BE49-F238E27FC236}">
                <a16:creationId xmlns:a16="http://schemas.microsoft.com/office/drawing/2014/main" id="{94888FAE-136F-094E-BF2A-11D94A17BB7F}"/>
              </a:ext>
            </a:extLst>
          </p:cNvPr>
          <p:cNvGrpSpPr/>
          <p:nvPr/>
        </p:nvGrpSpPr>
        <p:grpSpPr>
          <a:xfrm>
            <a:off x="9221450" y="1413548"/>
            <a:ext cx="1765726" cy="4034752"/>
            <a:chOff x="1484027" y="1706480"/>
            <a:chExt cx="1765726" cy="4034752"/>
          </a:xfrm>
        </p:grpSpPr>
        <p:sp>
          <p:nvSpPr>
            <p:cNvPr id="214" name="Rectangle 24">
              <a:extLst>
                <a:ext uri="{FF2B5EF4-FFF2-40B4-BE49-F238E27FC236}">
                  <a16:creationId xmlns:a16="http://schemas.microsoft.com/office/drawing/2014/main" id="{FA7A7264-CB0E-4442-BA92-F16F6E6EF1F5}"/>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15" name="Text Box 26">
              <a:extLst>
                <a:ext uri="{FF2B5EF4-FFF2-40B4-BE49-F238E27FC236}">
                  <a16:creationId xmlns:a16="http://schemas.microsoft.com/office/drawing/2014/main" id="{D54F6320-1E23-E649-BFED-E007672E7AB0}"/>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216" name="Straight Connector 215">
              <a:extLst>
                <a:ext uri="{FF2B5EF4-FFF2-40B4-BE49-F238E27FC236}">
                  <a16:creationId xmlns:a16="http://schemas.microsoft.com/office/drawing/2014/main" id="{3F2C66BF-55D8-0549-A9DA-934202F38DD5}"/>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A370408-C974-CD4A-8EF6-0AEC3924D4ED}"/>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A7BF2B3-45B8-414A-8B63-2480CF8FA113}"/>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A1FEA61-81C7-C449-880B-15A8ACAF5500}"/>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 name="Straight Arrow Connector 77">
            <a:extLst>
              <a:ext uri="{FF2B5EF4-FFF2-40B4-BE49-F238E27FC236}">
                <a16:creationId xmlns:a16="http://schemas.microsoft.com/office/drawing/2014/main" id="{B1705D36-44EB-7144-ADDD-2BCA5A49E36C}"/>
              </a:ext>
            </a:extLst>
          </p:cNvPr>
          <p:cNvCxnSpPr>
            <a:cxnSpLocks/>
          </p:cNvCxnSpPr>
          <p:nvPr/>
        </p:nvCxnSpPr>
        <p:spPr>
          <a:xfrm>
            <a:off x="3211642" y="3542677"/>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664C90AC-8D4A-5646-A57F-0F37EE375E51}"/>
              </a:ext>
            </a:extLst>
          </p:cNvPr>
          <p:cNvSpPr/>
          <p:nvPr/>
        </p:nvSpPr>
        <p:spPr>
          <a:xfrm>
            <a:off x="5356172" y="3319499"/>
            <a:ext cx="1210365"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B00013B-973D-F145-BC62-E1EB59B2D1F7}"/>
              </a:ext>
            </a:extLst>
          </p:cNvPr>
          <p:cNvGrpSpPr/>
          <p:nvPr/>
        </p:nvGrpSpPr>
        <p:grpSpPr>
          <a:xfrm>
            <a:off x="5418625" y="3360607"/>
            <a:ext cx="1058375" cy="307296"/>
            <a:chOff x="5509436" y="3287899"/>
            <a:chExt cx="1058375" cy="307296"/>
          </a:xfrm>
        </p:grpSpPr>
        <p:grpSp>
          <p:nvGrpSpPr>
            <p:cNvPr id="83" name="Group 182">
              <a:extLst>
                <a:ext uri="{FF2B5EF4-FFF2-40B4-BE49-F238E27FC236}">
                  <a16:creationId xmlns:a16="http://schemas.microsoft.com/office/drawing/2014/main" id="{92B476DA-1332-E245-A063-5F18A8ED561F}"/>
                </a:ext>
              </a:extLst>
            </p:cNvPr>
            <p:cNvGrpSpPr>
              <a:grpSpLocks/>
            </p:cNvGrpSpPr>
            <p:nvPr/>
          </p:nvGrpSpPr>
          <p:grpSpPr bwMode="auto">
            <a:xfrm>
              <a:off x="5510535" y="3293570"/>
              <a:ext cx="1057276" cy="301625"/>
              <a:chOff x="469" y="1531"/>
              <a:chExt cx="666" cy="190"/>
            </a:xfrm>
          </p:grpSpPr>
          <p:sp>
            <p:nvSpPr>
              <p:cNvPr id="84" name="Rectangle 183">
                <a:extLst>
                  <a:ext uri="{FF2B5EF4-FFF2-40B4-BE49-F238E27FC236}">
                    <a16:creationId xmlns:a16="http://schemas.microsoft.com/office/drawing/2014/main" id="{35A3A0E8-5840-8E42-ADE8-7EB044576C1C}"/>
                  </a:ext>
                </a:extLst>
              </p:cNvPr>
              <p:cNvSpPr>
                <a:spLocks noChangeArrowheads="1"/>
              </p:cNvSpPr>
              <p:nvPr/>
            </p:nvSpPr>
            <p:spPr bwMode="auto">
              <a:xfrm>
                <a:off x="469" y="1549"/>
                <a:ext cx="666"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5" name="Rectangle 184">
                <a:extLst>
                  <a:ext uri="{FF2B5EF4-FFF2-40B4-BE49-F238E27FC236}">
                    <a16:creationId xmlns:a16="http://schemas.microsoft.com/office/drawing/2014/main" id="{55600375-23A3-CD4E-BBD9-EE07BA4AED64}"/>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87" name="Rectangle 181">
              <a:extLst>
                <a:ext uri="{FF2B5EF4-FFF2-40B4-BE49-F238E27FC236}">
                  <a16:creationId xmlns:a16="http://schemas.microsoft.com/office/drawing/2014/main" id="{51F428BA-8794-2B46-B109-1D511F62E555}"/>
                </a:ext>
              </a:extLst>
            </p:cNvPr>
            <p:cNvSpPr>
              <a:spLocks noChangeArrowheads="1"/>
            </p:cNvSpPr>
            <p:nvPr/>
          </p:nvSpPr>
          <p:spPr bwMode="auto">
            <a:xfrm>
              <a:off x="5771740" y="3305237"/>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88" name="Rectangle 181">
              <a:extLst>
                <a:ext uri="{FF2B5EF4-FFF2-40B4-BE49-F238E27FC236}">
                  <a16:creationId xmlns:a16="http://schemas.microsoft.com/office/drawing/2014/main" id="{E5D95958-8C54-6242-A3B1-968E6AC629AC}"/>
                </a:ext>
              </a:extLst>
            </p:cNvPr>
            <p:cNvSpPr>
              <a:spLocks noChangeArrowheads="1"/>
            </p:cNvSpPr>
            <p:nvPr/>
          </p:nvSpPr>
          <p:spPr bwMode="auto">
            <a:xfrm>
              <a:off x="5509436" y="3287899"/>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4" name="Straight Connector 3">
              <a:extLst>
                <a:ext uri="{FF2B5EF4-FFF2-40B4-BE49-F238E27FC236}">
                  <a16:creationId xmlns:a16="http://schemas.microsoft.com/office/drawing/2014/main" id="{AE213470-EFFE-1143-AE70-3E6F1DF5204B}"/>
                </a:ext>
              </a:extLst>
            </p:cNvPr>
            <p:cNvCxnSpPr>
              <a:cxnSpLocks/>
            </p:cNvCxnSpPr>
            <p:nvPr/>
          </p:nvCxnSpPr>
          <p:spPr>
            <a:xfrm>
              <a:off x="6076877" y="3322145"/>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B823437-9FDA-D44D-8E28-4933018C3600}"/>
                </a:ext>
              </a:extLst>
            </p:cNvPr>
            <p:cNvCxnSpPr/>
            <p:nvPr/>
          </p:nvCxnSpPr>
          <p:spPr>
            <a:xfrm>
              <a:off x="5796378" y="332043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203A67B3-AD0F-0041-BB55-345D4484BF78}"/>
              </a:ext>
            </a:extLst>
          </p:cNvPr>
          <p:cNvSpPr txBox="1"/>
          <p:nvPr/>
        </p:nvSpPr>
        <p:spPr>
          <a:xfrm>
            <a:off x="3374573" y="4483522"/>
            <a:ext cx="5620868" cy="565283"/>
          </a:xfrm>
          <a:prstGeom prst="rect">
            <a:avLst/>
          </a:prstGeom>
          <a:noFill/>
        </p:spPr>
        <p:txBody>
          <a:bodyPr wrap="square" rtlCol="0">
            <a:spAutoFit/>
          </a:bodyPr>
          <a:lstStyle/>
          <a:p>
            <a:pPr algn="ctr">
              <a:lnSpc>
                <a:spcPct val="85000"/>
              </a:lnSpc>
            </a:pPr>
            <a:r>
              <a:rPr lang="en-US" dirty="0">
                <a:solidFill>
                  <a:srgbClr val="C00000"/>
                </a:solidFill>
              </a:rPr>
              <a:t>Link-layer </a:t>
            </a:r>
            <a:r>
              <a:rPr lang="en-US" dirty="0"/>
              <a:t>protocol transfers datagram [H</a:t>
            </a:r>
            <a:r>
              <a:rPr lang="en-US" baseline="-25000" dirty="0"/>
              <a:t>n</a:t>
            </a:r>
            <a:r>
              <a:rPr lang="en-US" dirty="0"/>
              <a:t>| [H</a:t>
            </a:r>
            <a:r>
              <a:rPr lang="en-US" baseline="-25000" dirty="0"/>
              <a:t>t</a:t>
            </a:r>
            <a:r>
              <a:rPr lang="en-US" dirty="0"/>
              <a:t> |M] from </a:t>
            </a:r>
            <a:r>
              <a:rPr lang="en-US" i="1" dirty="0"/>
              <a:t>host </a:t>
            </a:r>
            <a:r>
              <a:rPr lang="en-US" dirty="0"/>
              <a:t>to neighboring host, using network-layer services</a:t>
            </a:r>
          </a:p>
        </p:txBody>
      </p:sp>
      <p:grpSp>
        <p:nvGrpSpPr>
          <p:cNvPr id="7" name="Group 6">
            <a:extLst>
              <a:ext uri="{FF2B5EF4-FFF2-40B4-BE49-F238E27FC236}">
                <a16:creationId xmlns:a16="http://schemas.microsoft.com/office/drawing/2014/main" id="{491A965C-D49C-304E-9BCB-5B5079C4AD83}"/>
              </a:ext>
            </a:extLst>
          </p:cNvPr>
          <p:cNvGrpSpPr/>
          <p:nvPr/>
        </p:nvGrpSpPr>
        <p:grpSpPr>
          <a:xfrm>
            <a:off x="3226725" y="4169060"/>
            <a:ext cx="5651292" cy="374226"/>
            <a:chOff x="3226725" y="4169060"/>
            <a:chExt cx="5651292" cy="374226"/>
          </a:xfrm>
        </p:grpSpPr>
        <p:cxnSp>
          <p:nvCxnSpPr>
            <p:cNvPr id="86" name="Straight Arrow Connector 85">
              <a:extLst>
                <a:ext uri="{FF2B5EF4-FFF2-40B4-BE49-F238E27FC236}">
                  <a16:creationId xmlns:a16="http://schemas.microsoft.com/office/drawing/2014/main" id="{6BFA270B-F048-734C-8D17-9C3EE129B47D}"/>
                </a:ext>
              </a:extLst>
            </p:cNvPr>
            <p:cNvCxnSpPr>
              <a:cxnSpLocks/>
            </p:cNvCxnSpPr>
            <p:nvPr/>
          </p:nvCxnSpPr>
          <p:spPr>
            <a:xfrm>
              <a:off x="3226725" y="4376720"/>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08143C4-E722-4448-8DC9-B6DF8B0D299E}"/>
                </a:ext>
              </a:extLst>
            </p:cNvPr>
            <p:cNvGrpSpPr/>
            <p:nvPr/>
          </p:nvGrpSpPr>
          <p:grpSpPr>
            <a:xfrm>
              <a:off x="5062983" y="4169060"/>
              <a:ext cx="1518637" cy="374226"/>
              <a:chOff x="5062983" y="4252185"/>
              <a:chExt cx="1518637" cy="374226"/>
            </a:xfrm>
          </p:grpSpPr>
          <p:sp>
            <p:nvSpPr>
              <p:cNvPr id="89" name="Rectangle 88">
                <a:extLst>
                  <a:ext uri="{FF2B5EF4-FFF2-40B4-BE49-F238E27FC236}">
                    <a16:creationId xmlns:a16="http://schemas.microsoft.com/office/drawing/2014/main" id="{76785350-92B7-9949-A608-9FBFA3760ED8}"/>
                  </a:ext>
                </a:extLst>
              </p:cNvPr>
              <p:cNvSpPr/>
              <p:nvPr/>
            </p:nvSpPr>
            <p:spPr>
              <a:xfrm>
                <a:off x="5062983" y="4252185"/>
                <a:ext cx="1518637" cy="374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 name="Group 182">
                <a:extLst>
                  <a:ext uri="{FF2B5EF4-FFF2-40B4-BE49-F238E27FC236}">
                    <a16:creationId xmlns:a16="http://schemas.microsoft.com/office/drawing/2014/main" id="{45CD0A72-C88E-6047-BB5F-DD34C8006CE8}"/>
                  </a:ext>
                </a:extLst>
              </p:cNvPr>
              <p:cNvGrpSpPr>
                <a:grpSpLocks/>
              </p:cNvGrpSpPr>
              <p:nvPr/>
            </p:nvGrpSpPr>
            <p:grpSpPr bwMode="auto">
              <a:xfrm>
                <a:off x="5144294" y="4283446"/>
                <a:ext cx="1347789" cy="301625"/>
                <a:chOff x="286" y="1531"/>
                <a:chExt cx="849" cy="190"/>
              </a:xfrm>
            </p:grpSpPr>
            <p:sp>
              <p:nvSpPr>
                <p:cNvPr id="100" name="Rectangle 183">
                  <a:extLst>
                    <a:ext uri="{FF2B5EF4-FFF2-40B4-BE49-F238E27FC236}">
                      <a16:creationId xmlns:a16="http://schemas.microsoft.com/office/drawing/2014/main" id="{C0F4519B-22A6-8C43-B106-B86515EA92D7}"/>
                    </a:ext>
                  </a:extLst>
                </p:cNvPr>
                <p:cNvSpPr>
                  <a:spLocks noChangeArrowheads="1"/>
                </p:cNvSpPr>
                <p:nvPr/>
              </p:nvSpPr>
              <p:spPr bwMode="auto">
                <a:xfrm>
                  <a:off x="286" y="1549"/>
                  <a:ext cx="849"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01" name="Rectangle 184">
                  <a:extLst>
                    <a:ext uri="{FF2B5EF4-FFF2-40B4-BE49-F238E27FC236}">
                      <a16:creationId xmlns:a16="http://schemas.microsoft.com/office/drawing/2014/main" id="{4A672F36-49EC-D34C-A30D-BFF6136048EE}"/>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93" name="Rectangle 181">
                <a:extLst>
                  <a:ext uri="{FF2B5EF4-FFF2-40B4-BE49-F238E27FC236}">
                    <a16:creationId xmlns:a16="http://schemas.microsoft.com/office/drawing/2014/main" id="{9CB56124-BE22-4744-B402-647CD871D717}"/>
                  </a:ext>
                </a:extLst>
              </p:cNvPr>
              <p:cNvSpPr>
                <a:spLocks noChangeArrowheads="1"/>
              </p:cNvSpPr>
              <p:nvPr/>
            </p:nvSpPr>
            <p:spPr bwMode="auto">
              <a:xfrm>
                <a:off x="5696012" y="4295113"/>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94" name="Rectangle 181">
                <a:extLst>
                  <a:ext uri="{FF2B5EF4-FFF2-40B4-BE49-F238E27FC236}">
                    <a16:creationId xmlns:a16="http://schemas.microsoft.com/office/drawing/2014/main" id="{FB07F637-8B3F-9948-AA28-F1F413F8F17C}"/>
                  </a:ext>
                </a:extLst>
              </p:cNvPr>
              <p:cNvSpPr>
                <a:spLocks noChangeArrowheads="1"/>
              </p:cNvSpPr>
              <p:nvPr/>
            </p:nvSpPr>
            <p:spPr bwMode="auto">
              <a:xfrm>
                <a:off x="5433708" y="4277775"/>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95" name="Straight Connector 94">
                <a:extLst>
                  <a:ext uri="{FF2B5EF4-FFF2-40B4-BE49-F238E27FC236}">
                    <a16:creationId xmlns:a16="http://schemas.microsoft.com/office/drawing/2014/main" id="{42006C5A-8B94-0C44-BBC3-909EA572E0EF}"/>
                  </a:ext>
                </a:extLst>
              </p:cNvPr>
              <p:cNvCxnSpPr>
                <a:cxnSpLocks/>
              </p:cNvCxnSpPr>
              <p:nvPr/>
            </p:nvCxnSpPr>
            <p:spPr>
              <a:xfrm>
                <a:off x="6001149" y="4312021"/>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21F5BD4-1F06-964B-8B36-F5192E01256C}"/>
                  </a:ext>
                </a:extLst>
              </p:cNvPr>
              <p:cNvCxnSpPr/>
              <p:nvPr/>
            </p:nvCxnSpPr>
            <p:spPr>
              <a:xfrm>
                <a:off x="5720650" y="4310309"/>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81">
                <a:extLst>
                  <a:ext uri="{FF2B5EF4-FFF2-40B4-BE49-F238E27FC236}">
                    <a16:creationId xmlns:a16="http://schemas.microsoft.com/office/drawing/2014/main" id="{C22AEA05-2A3E-8F46-BCF2-9FE184FF0B11}"/>
                  </a:ext>
                </a:extLst>
              </p:cNvPr>
              <p:cNvSpPr>
                <a:spLocks noChangeArrowheads="1"/>
              </p:cNvSpPr>
              <p:nvPr/>
            </p:nvSpPr>
            <p:spPr bwMode="auto">
              <a:xfrm>
                <a:off x="5149178" y="4281528"/>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a:t>
                </a:r>
              </a:p>
            </p:txBody>
          </p:sp>
          <p:cxnSp>
            <p:nvCxnSpPr>
              <p:cNvPr id="104" name="Straight Connector 103">
                <a:extLst>
                  <a:ext uri="{FF2B5EF4-FFF2-40B4-BE49-F238E27FC236}">
                    <a16:creationId xmlns:a16="http://schemas.microsoft.com/office/drawing/2014/main" id="{97CD4AFB-B9ED-7843-B804-83029ED5054D}"/>
                  </a:ext>
                </a:extLst>
              </p:cNvPr>
              <p:cNvCxnSpPr/>
              <p:nvPr/>
            </p:nvCxnSpPr>
            <p:spPr>
              <a:xfrm>
                <a:off x="5418102" y="4309558"/>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6" name="Straight Arrow Connector 105">
            <a:extLst>
              <a:ext uri="{FF2B5EF4-FFF2-40B4-BE49-F238E27FC236}">
                <a16:creationId xmlns:a16="http://schemas.microsoft.com/office/drawing/2014/main" id="{04CD79AB-EFE6-E14B-878A-669E9C4D9042}"/>
              </a:ext>
            </a:extLst>
          </p:cNvPr>
          <p:cNvCxnSpPr>
            <a:cxnSpLocks/>
          </p:cNvCxnSpPr>
          <p:nvPr/>
        </p:nvCxnSpPr>
        <p:spPr>
          <a:xfrm>
            <a:off x="3594027" y="-1079199"/>
            <a:ext cx="56512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871C9FED-2DA1-3A44-B6FE-2B1DAB7A3D60}"/>
              </a:ext>
            </a:extLst>
          </p:cNvPr>
          <p:cNvSpPr/>
          <p:nvPr/>
        </p:nvSpPr>
        <p:spPr>
          <a:xfrm>
            <a:off x="5738557" y="-1302377"/>
            <a:ext cx="1210365"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a:extLst>
              <a:ext uri="{FF2B5EF4-FFF2-40B4-BE49-F238E27FC236}">
                <a16:creationId xmlns:a16="http://schemas.microsoft.com/office/drawing/2014/main" id="{2AA69BF9-270A-F443-A92C-84A46DE35441}"/>
              </a:ext>
            </a:extLst>
          </p:cNvPr>
          <p:cNvGrpSpPr/>
          <p:nvPr/>
        </p:nvGrpSpPr>
        <p:grpSpPr>
          <a:xfrm>
            <a:off x="5801010" y="-1261269"/>
            <a:ext cx="1058375" cy="307296"/>
            <a:chOff x="5509436" y="3287899"/>
            <a:chExt cx="1058375" cy="307296"/>
          </a:xfrm>
        </p:grpSpPr>
        <p:grpSp>
          <p:nvGrpSpPr>
            <p:cNvPr id="110" name="Group 182">
              <a:extLst>
                <a:ext uri="{FF2B5EF4-FFF2-40B4-BE49-F238E27FC236}">
                  <a16:creationId xmlns:a16="http://schemas.microsoft.com/office/drawing/2014/main" id="{15D5F71B-2CF5-DE43-94EF-784236E59EB7}"/>
                </a:ext>
              </a:extLst>
            </p:cNvPr>
            <p:cNvGrpSpPr>
              <a:grpSpLocks/>
            </p:cNvGrpSpPr>
            <p:nvPr/>
          </p:nvGrpSpPr>
          <p:grpSpPr bwMode="auto">
            <a:xfrm>
              <a:off x="5510535" y="3293570"/>
              <a:ext cx="1057276" cy="301625"/>
              <a:chOff x="469" y="1531"/>
              <a:chExt cx="666" cy="190"/>
            </a:xfrm>
          </p:grpSpPr>
          <p:sp>
            <p:nvSpPr>
              <p:cNvPr id="116" name="Rectangle 183">
                <a:extLst>
                  <a:ext uri="{FF2B5EF4-FFF2-40B4-BE49-F238E27FC236}">
                    <a16:creationId xmlns:a16="http://schemas.microsoft.com/office/drawing/2014/main" id="{A054BB4B-B69C-D14C-8F5B-5BEEEDE8D730}"/>
                  </a:ext>
                </a:extLst>
              </p:cNvPr>
              <p:cNvSpPr>
                <a:spLocks noChangeArrowheads="1"/>
              </p:cNvSpPr>
              <p:nvPr/>
            </p:nvSpPr>
            <p:spPr bwMode="auto">
              <a:xfrm>
                <a:off x="469" y="1549"/>
                <a:ext cx="666"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8" name="Rectangle 184">
                <a:extLst>
                  <a:ext uri="{FF2B5EF4-FFF2-40B4-BE49-F238E27FC236}">
                    <a16:creationId xmlns:a16="http://schemas.microsoft.com/office/drawing/2014/main" id="{2025D776-034C-8D48-A4B6-FF664F22FD92}"/>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111" name="Rectangle 181">
              <a:extLst>
                <a:ext uri="{FF2B5EF4-FFF2-40B4-BE49-F238E27FC236}">
                  <a16:creationId xmlns:a16="http://schemas.microsoft.com/office/drawing/2014/main" id="{D06D048B-900E-8F4D-8A64-20DA16D1F88F}"/>
                </a:ext>
              </a:extLst>
            </p:cNvPr>
            <p:cNvSpPr>
              <a:spLocks noChangeArrowheads="1"/>
            </p:cNvSpPr>
            <p:nvPr/>
          </p:nvSpPr>
          <p:spPr bwMode="auto">
            <a:xfrm>
              <a:off x="5771740" y="3305237"/>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113" name="Rectangle 181">
              <a:extLst>
                <a:ext uri="{FF2B5EF4-FFF2-40B4-BE49-F238E27FC236}">
                  <a16:creationId xmlns:a16="http://schemas.microsoft.com/office/drawing/2014/main" id="{580EB15C-4763-334C-B100-4D66978CB819}"/>
                </a:ext>
              </a:extLst>
            </p:cNvPr>
            <p:cNvSpPr>
              <a:spLocks noChangeArrowheads="1"/>
            </p:cNvSpPr>
            <p:nvPr/>
          </p:nvSpPr>
          <p:spPr bwMode="auto">
            <a:xfrm>
              <a:off x="5509436" y="3287899"/>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114" name="Straight Connector 113">
              <a:extLst>
                <a:ext uri="{FF2B5EF4-FFF2-40B4-BE49-F238E27FC236}">
                  <a16:creationId xmlns:a16="http://schemas.microsoft.com/office/drawing/2014/main" id="{F48100A0-01D0-7A4A-8CBD-6A4D5B9F1842}"/>
                </a:ext>
              </a:extLst>
            </p:cNvPr>
            <p:cNvCxnSpPr>
              <a:cxnSpLocks/>
            </p:cNvCxnSpPr>
            <p:nvPr/>
          </p:nvCxnSpPr>
          <p:spPr>
            <a:xfrm>
              <a:off x="6076877" y="3322145"/>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5FE4795-7D19-DF46-88AF-179D04B18878}"/>
                </a:ext>
              </a:extLst>
            </p:cNvPr>
            <p:cNvCxnSpPr/>
            <p:nvPr/>
          </p:nvCxnSpPr>
          <p:spPr>
            <a:xfrm>
              <a:off x="5796378" y="332043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TextBox 118">
            <a:extLst>
              <a:ext uri="{FF2B5EF4-FFF2-40B4-BE49-F238E27FC236}">
                <a16:creationId xmlns:a16="http://schemas.microsoft.com/office/drawing/2014/main" id="{00B31285-CEBC-B045-A3D2-E171BD35C682}"/>
              </a:ext>
            </a:extLst>
          </p:cNvPr>
          <p:cNvSpPr txBox="1"/>
          <p:nvPr/>
        </p:nvSpPr>
        <p:spPr>
          <a:xfrm>
            <a:off x="3359490" y="3649479"/>
            <a:ext cx="5734634" cy="565283"/>
          </a:xfrm>
          <a:prstGeom prst="rect">
            <a:avLst/>
          </a:prstGeom>
          <a:noFill/>
        </p:spPr>
        <p:txBody>
          <a:bodyPr wrap="square" rtlCol="0">
            <a:spAutoFit/>
          </a:bodyPr>
          <a:lstStyle/>
          <a:p>
            <a:pPr algn="ctr">
              <a:lnSpc>
                <a:spcPct val="85000"/>
              </a:lnSpc>
            </a:pPr>
            <a:r>
              <a:rPr lang="en-US" dirty="0">
                <a:solidFill>
                  <a:srgbClr val="C00000"/>
                </a:solidFill>
              </a:rPr>
              <a:t>Network-layer </a:t>
            </a:r>
            <a:r>
              <a:rPr lang="en-US" dirty="0"/>
              <a:t>protocol transfers transport-layer segment [H</a:t>
            </a:r>
            <a:r>
              <a:rPr lang="en-US" baseline="-25000" dirty="0"/>
              <a:t>t</a:t>
            </a:r>
            <a:r>
              <a:rPr lang="en-US" dirty="0"/>
              <a:t> | M] from one </a:t>
            </a:r>
            <a:r>
              <a:rPr lang="en-US" i="1" dirty="0"/>
              <a:t>host</a:t>
            </a:r>
            <a:r>
              <a:rPr lang="en-US" dirty="0"/>
              <a:t> to another, using link layer services</a:t>
            </a:r>
          </a:p>
        </p:txBody>
      </p:sp>
      <p:sp>
        <p:nvSpPr>
          <p:cNvPr id="109" name="Slide Number Placeholder 5">
            <a:extLst>
              <a:ext uri="{FF2B5EF4-FFF2-40B4-BE49-F238E27FC236}">
                <a16:creationId xmlns:a16="http://schemas.microsoft.com/office/drawing/2014/main" id="{99BA57FE-A308-1E41-B606-A1B8A22BF1A6}"/>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34</a:t>
            </a:fld>
            <a:endParaRPr lang="en-US" dirty="0"/>
          </a:p>
        </p:txBody>
      </p:sp>
    </p:spTree>
    <p:extLst>
      <p:ext uri="{BB962C8B-B14F-4D97-AF65-F5344CB8AC3E}">
        <p14:creationId xmlns:p14="http://schemas.microsoft.com/office/powerpoint/2010/main" val="226408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119"/>
                                        </p:tgtEl>
                                      </p:cBhvr>
                                    </p:animEffect>
                                    <p:set>
                                      <p:cBhvr>
                                        <p:cTn id="7" dur="1" fill="hold">
                                          <p:stCondLst>
                                            <p:cond delay="499"/>
                                          </p:stCondLst>
                                        </p:cTn>
                                        <p:tgtEl>
                                          <p:spTgt spid="119"/>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dissolve">
                                      <p:cBhvr>
                                        <p:cTn id="14" dur="5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dissolve">
                                      <p:cBhvr>
                                        <p:cTn id="19"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02" grpId="0"/>
      <p:bldP spid="1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BD77-BBEB-8256-B1D7-6D40115EC108}"/>
              </a:ext>
            </a:extLst>
          </p:cNvPr>
          <p:cNvSpPr>
            <a:spLocks noGrp="1"/>
          </p:cNvSpPr>
          <p:nvPr>
            <p:ph type="title"/>
          </p:nvPr>
        </p:nvSpPr>
        <p:spPr/>
        <p:txBody>
          <a:bodyPr/>
          <a:lstStyle/>
          <a:p>
            <a:r>
              <a:rPr lang="en-US" dirty="0"/>
              <a:t>Encapsulation</a:t>
            </a:r>
          </a:p>
        </p:txBody>
      </p:sp>
      <p:sp>
        <p:nvSpPr>
          <p:cNvPr id="5" name="Slide Number Placeholder 4">
            <a:extLst>
              <a:ext uri="{FF2B5EF4-FFF2-40B4-BE49-F238E27FC236}">
                <a16:creationId xmlns:a16="http://schemas.microsoft.com/office/drawing/2014/main" id="{944F92B3-9996-B455-D98A-6E4215C63AB8}"/>
              </a:ext>
            </a:extLst>
          </p:cNvPr>
          <p:cNvSpPr>
            <a:spLocks noGrp="1"/>
          </p:cNvSpPr>
          <p:nvPr>
            <p:ph type="sldNum" sz="quarter" idx="4"/>
          </p:nvPr>
        </p:nvSpPr>
        <p:spPr/>
        <p:txBody>
          <a:bodyPr/>
          <a:lstStyle/>
          <a:p>
            <a:r>
              <a:rPr lang="en-US" dirty="0"/>
              <a:t>Introduction: 1-</a:t>
            </a:r>
            <a:fld id="{C4204591-24BD-A542-B9D5-F8D8A88D2FEE}" type="slidenum">
              <a:rPr lang="en-US" smtClean="0"/>
              <a:pPr/>
              <a:t>35</a:t>
            </a:fld>
            <a:endParaRPr lang="en-US" dirty="0"/>
          </a:p>
        </p:txBody>
      </p:sp>
      <p:pic>
        <p:nvPicPr>
          <p:cNvPr id="7172" name="Picture 4" descr="Stacking Dolls designs, themes, templates and downloadable graphic elements  on Dribbble">
            <a:extLst>
              <a:ext uri="{FF2B5EF4-FFF2-40B4-BE49-F238E27FC236}">
                <a16:creationId xmlns:a16="http://schemas.microsoft.com/office/drawing/2014/main" id="{A26A0BB6-0C77-FE07-9A76-501AF81B1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86" y="2071687"/>
            <a:ext cx="5214120" cy="39105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9B3C42-EA63-6E49-E436-960A9CD62219}"/>
              </a:ext>
            </a:extLst>
          </p:cNvPr>
          <p:cNvSpPr txBox="1"/>
          <p:nvPr/>
        </p:nvSpPr>
        <p:spPr>
          <a:xfrm>
            <a:off x="6245138" y="5073301"/>
            <a:ext cx="997068" cy="369332"/>
          </a:xfrm>
          <a:prstGeom prst="rect">
            <a:avLst/>
          </a:prstGeom>
          <a:noFill/>
        </p:spPr>
        <p:txBody>
          <a:bodyPr wrap="none" rtlCol="0">
            <a:spAutoFit/>
          </a:bodyPr>
          <a:lstStyle/>
          <a:p>
            <a:r>
              <a:rPr lang="en-US" b="1" dirty="0"/>
              <a:t>message</a:t>
            </a:r>
          </a:p>
        </p:txBody>
      </p:sp>
      <p:sp>
        <p:nvSpPr>
          <p:cNvPr id="8" name="TextBox 7">
            <a:extLst>
              <a:ext uri="{FF2B5EF4-FFF2-40B4-BE49-F238E27FC236}">
                <a16:creationId xmlns:a16="http://schemas.microsoft.com/office/drawing/2014/main" id="{29D5FEF7-391E-06CF-EC8D-A4D9473CECC7}"/>
              </a:ext>
            </a:extLst>
          </p:cNvPr>
          <p:cNvSpPr txBox="1"/>
          <p:nvPr/>
        </p:nvSpPr>
        <p:spPr>
          <a:xfrm>
            <a:off x="7392802" y="5073301"/>
            <a:ext cx="995272" cy="369332"/>
          </a:xfrm>
          <a:prstGeom prst="rect">
            <a:avLst/>
          </a:prstGeom>
          <a:noFill/>
        </p:spPr>
        <p:txBody>
          <a:bodyPr wrap="none" rtlCol="0">
            <a:spAutoFit/>
          </a:bodyPr>
          <a:lstStyle/>
          <a:p>
            <a:r>
              <a:rPr lang="en-US" b="1" dirty="0"/>
              <a:t>segment</a:t>
            </a:r>
          </a:p>
        </p:txBody>
      </p:sp>
      <p:sp>
        <p:nvSpPr>
          <p:cNvPr id="9" name="TextBox 8">
            <a:extLst>
              <a:ext uri="{FF2B5EF4-FFF2-40B4-BE49-F238E27FC236}">
                <a16:creationId xmlns:a16="http://schemas.microsoft.com/office/drawing/2014/main" id="{8DCD3DA2-B741-6497-BE53-D89EBC073BDC}"/>
              </a:ext>
            </a:extLst>
          </p:cNvPr>
          <p:cNvSpPr txBox="1"/>
          <p:nvPr/>
        </p:nvSpPr>
        <p:spPr>
          <a:xfrm>
            <a:off x="8738816" y="5059744"/>
            <a:ext cx="1098570" cy="369332"/>
          </a:xfrm>
          <a:prstGeom prst="rect">
            <a:avLst/>
          </a:prstGeom>
          <a:noFill/>
        </p:spPr>
        <p:txBody>
          <a:bodyPr wrap="none" rtlCol="0">
            <a:spAutoFit/>
          </a:bodyPr>
          <a:lstStyle/>
          <a:p>
            <a:r>
              <a:rPr lang="en-US" b="1" dirty="0"/>
              <a:t>datagram</a:t>
            </a:r>
          </a:p>
        </p:txBody>
      </p:sp>
      <p:sp>
        <p:nvSpPr>
          <p:cNvPr id="10" name="TextBox 9">
            <a:extLst>
              <a:ext uri="{FF2B5EF4-FFF2-40B4-BE49-F238E27FC236}">
                <a16:creationId xmlns:a16="http://schemas.microsoft.com/office/drawing/2014/main" id="{CEBBD8C8-727E-C550-63F3-5D31C6B6018F}"/>
              </a:ext>
            </a:extLst>
          </p:cNvPr>
          <p:cNvSpPr txBox="1"/>
          <p:nvPr/>
        </p:nvSpPr>
        <p:spPr>
          <a:xfrm>
            <a:off x="10488109" y="5065260"/>
            <a:ext cx="751872" cy="369332"/>
          </a:xfrm>
          <a:prstGeom prst="rect">
            <a:avLst/>
          </a:prstGeom>
          <a:noFill/>
        </p:spPr>
        <p:txBody>
          <a:bodyPr wrap="none" rtlCol="0">
            <a:spAutoFit/>
          </a:bodyPr>
          <a:lstStyle/>
          <a:p>
            <a:r>
              <a:rPr lang="en-US" b="1" dirty="0"/>
              <a:t>frame</a:t>
            </a:r>
          </a:p>
        </p:txBody>
      </p:sp>
      <p:sp>
        <p:nvSpPr>
          <p:cNvPr id="12" name="Rectangle 11">
            <a:extLst>
              <a:ext uri="{FF2B5EF4-FFF2-40B4-BE49-F238E27FC236}">
                <a16:creationId xmlns:a16="http://schemas.microsoft.com/office/drawing/2014/main" id="{4A91CF71-749F-554A-9CA6-E3C9A1D4B1D4}"/>
              </a:ext>
            </a:extLst>
          </p:cNvPr>
          <p:cNvSpPr/>
          <p:nvPr/>
        </p:nvSpPr>
        <p:spPr>
          <a:xfrm>
            <a:off x="838200" y="1285429"/>
            <a:ext cx="562481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mn-ea"/>
                <a:cs typeface="+mn-cs"/>
              </a:rPr>
              <a:t>Matryoshka dolls (stacking dolls)</a:t>
            </a:r>
            <a:endParaRPr kumimoji="0" lang="en-US" altLang="en-US" sz="3200" b="0" i="0" u="sng"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4" name="Picture 13" descr="Icon&#10;&#10;Description automatically generated with low confidence">
            <a:extLst>
              <a:ext uri="{FF2B5EF4-FFF2-40B4-BE49-F238E27FC236}">
                <a16:creationId xmlns:a16="http://schemas.microsoft.com/office/drawing/2014/main" id="{F4618F35-68D8-2BAF-C676-F42021682C81}"/>
              </a:ext>
            </a:extLst>
          </p:cNvPr>
          <p:cNvPicPr>
            <a:picLocks noChangeAspect="1"/>
          </p:cNvPicPr>
          <p:nvPr/>
        </p:nvPicPr>
        <p:blipFill>
          <a:blip r:embed="rId4"/>
          <a:stretch>
            <a:fillRect/>
          </a:stretch>
        </p:blipFill>
        <p:spPr>
          <a:xfrm>
            <a:off x="6199754" y="3663601"/>
            <a:ext cx="1016000" cy="1409700"/>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59693B85-4EFF-244B-266A-A60BE22C35C5}"/>
              </a:ext>
            </a:extLst>
          </p:cNvPr>
          <p:cNvPicPr>
            <a:picLocks noChangeAspect="1"/>
          </p:cNvPicPr>
          <p:nvPr/>
        </p:nvPicPr>
        <p:blipFill>
          <a:blip r:embed="rId5"/>
          <a:stretch>
            <a:fillRect/>
          </a:stretch>
        </p:blipFill>
        <p:spPr>
          <a:xfrm>
            <a:off x="7287590" y="3409601"/>
            <a:ext cx="1206500" cy="1663700"/>
          </a:xfrm>
          <a:prstGeom prst="rect">
            <a:avLst/>
          </a:prstGeom>
        </p:spPr>
      </p:pic>
      <p:pic>
        <p:nvPicPr>
          <p:cNvPr id="18" name="Picture 17" descr="Icon&#10;&#10;Description automatically generated">
            <a:extLst>
              <a:ext uri="{FF2B5EF4-FFF2-40B4-BE49-F238E27FC236}">
                <a16:creationId xmlns:a16="http://schemas.microsoft.com/office/drawing/2014/main" id="{7F9B19E8-C8FD-1DD8-CEBE-996F1AC16A77}"/>
              </a:ext>
            </a:extLst>
          </p:cNvPr>
          <p:cNvPicPr>
            <a:picLocks noChangeAspect="1"/>
          </p:cNvPicPr>
          <p:nvPr/>
        </p:nvPicPr>
        <p:blipFill>
          <a:blip r:embed="rId6"/>
          <a:stretch>
            <a:fillRect/>
          </a:stretch>
        </p:blipFill>
        <p:spPr>
          <a:xfrm>
            <a:off x="8497316" y="3041509"/>
            <a:ext cx="1481342" cy="2038158"/>
          </a:xfrm>
          <a:prstGeom prst="rect">
            <a:avLst/>
          </a:prstGeom>
        </p:spPr>
      </p:pic>
      <p:pic>
        <p:nvPicPr>
          <p:cNvPr id="20" name="Picture 19" descr="Icon&#10;&#10;Description automatically generated">
            <a:extLst>
              <a:ext uri="{FF2B5EF4-FFF2-40B4-BE49-F238E27FC236}">
                <a16:creationId xmlns:a16="http://schemas.microsoft.com/office/drawing/2014/main" id="{BA160814-4425-09C4-92B8-72251E17592A}"/>
              </a:ext>
            </a:extLst>
          </p:cNvPr>
          <p:cNvPicPr>
            <a:picLocks noChangeAspect="1"/>
          </p:cNvPicPr>
          <p:nvPr/>
        </p:nvPicPr>
        <p:blipFill>
          <a:blip r:embed="rId7"/>
          <a:stretch>
            <a:fillRect/>
          </a:stretch>
        </p:blipFill>
        <p:spPr>
          <a:xfrm>
            <a:off x="9997231" y="2709865"/>
            <a:ext cx="1722729" cy="2369802"/>
          </a:xfrm>
          <a:prstGeom prst="rect">
            <a:avLst/>
          </a:prstGeom>
        </p:spPr>
      </p:pic>
      <p:sp>
        <p:nvSpPr>
          <p:cNvPr id="22" name="TextBox 21">
            <a:extLst>
              <a:ext uri="{FF2B5EF4-FFF2-40B4-BE49-F238E27FC236}">
                <a16:creationId xmlns:a16="http://schemas.microsoft.com/office/drawing/2014/main" id="{1FA624C3-138D-4F50-821F-574B852B4729}"/>
              </a:ext>
            </a:extLst>
          </p:cNvPr>
          <p:cNvSpPr txBox="1"/>
          <p:nvPr/>
        </p:nvSpPr>
        <p:spPr>
          <a:xfrm>
            <a:off x="46604" y="6519289"/>
            <a:ext cx="6096000" cy="261610"/>
          </a:xfrm>
          <a:prstGeom prst="rect">
            <a:avLst/>
          </a:prstGeom>
          <a:noFill/>
        </p:spPr>
        <p:txBody>
          <a:bodyPr wrap="square">
            <a:spAutoFit/>
          </a:bodyPr>
          <a:lstStyle/>
          <a:p>
            <a:r>
              <a:rPr lang="en-US" sz="1050" dirty="0"/>
              <a:t>Credit: </a:t>
            </a:r>
            <a:r>
              <a:rPr lang="en-US" sz="1050" dirty="0">
                <a:hlinkClick r:id="rId8"/>
              </a:rPr>
              <a:t>https://dribbble.com/shots/7182188-Babushka-Boi</a:t>
            </a:r>
            <a:endParaRPr lang="en-US" sz="1050" dirty="0"/>
          </a:p>
        </p:txBody>
      </p:sp>
    </p:spTree>
    <p:extLst>
      <p:ext uri="{BB962C8B-B14F-4D97-AF65-F5344CB8AC3E}">
        <p14:creationId xmlns:p14="http://schemas.microsoft.com/office/powerpoint/2010/main" val="2507683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with low confidence">
            <a:extLst>
              <a:ext uri="{FF2B5EF4-FFF2-40B4-BE49-F238E27FC236}">
                <a16:creationId xmlns:a16="http://schemas.microsoft.com/office/drawing/2014/main" id="{17A504FA-5493-C357-A605-4DCC182B6E1E}"/>
              </a:ext>
            </a:extLst>
          </p:cNvPr>
          <p:cNvPicPr>
            <a:picLocks noChangeAspect="1"/>
          </p:cNvPicPr>
          <p:nvPr/>
        </p:nvPicPr>
        <p:blipFill>
          <a:blip r:embed="rId3"/>
          <a:stretch>
            <a:fillRect/>
          </a:stretch>
        </p:blipFill>
        <p:spPr>
          <a:xfrm>
            <a:off x="3728349" y="1695405"/>
            <a:ext cx="351909" cy="488275"/>
          </a:xfrm>
          <a:prstGeom prst="rect">
            <a:avLst/>
          </a:prstGeom>
        </p:spPr>
      </p:pic>
      <p:sp>
        <p:nvSpPr>
          <p:cNvPr id="118" name="Freeform 8">
            <a:extLst>
              <a:ext uri="{FF2B5EF4-FFF2-40B4-BE49-F238E27FC236}">
                <a16:creationId xmlns:a16="http://schemas.microsoft.com/office/drawing/2014/main" id="{5C25CEF4-E407-5F48-A3E3-98E83E25849B}"/>
              </a:ext>
            </a:extLst>
          </p:cNvPr>
          <p:cNvSpPr>
            <a:spLocks/>
          </p:cNvSpPr>
          <p:nvPr/>
        </p:nvSpPr>
        <p:spPr bwMode="auto">
          <a:xfrm>
            <a:off x="3548141" y="1573968"/>
            <a:ext cx="4992" cy="3104606"/>
          </a:xfrm>
          <a:custGeom>
            <a:avLst/>
            <a:gdLst>
              <a:gd name="T0" fmla="*/ 0 w 4100"/>
              <a:gd name="T1" fmla="*/ 0 h 2072"/>
              <a:gd name="T2" fmla="*/ 4 w 4100"/>
              <a:gd name="T3" fmla="*/ 1736 h 2072"/>
              <a:gd name="T4" fmla="*/ 804 w 4100"/>
              <a:gd name="T5" fmla="*/ 2064 h 2072"/>
              <a:gd name="T6" fmla="*/ 3468 w 4100"/>
              <a:gd name="T7" fmla="*/ 2072 h 2072"/>
              <a:gd name="T8" fmla="*/ 4100 w 4100"/>
              <a:gd name="T9" fmla="*/ 1736 h 2072"/>
              <a:gd name="T10" fmla="*/ 4100 w 4100"/>
              <a:gd name="T11" fmla="*/ 96 h 2072"/>
              <a:gd name="T12" fmla="*/ 0 60000 65536"/>
              <a:gd name="T13" fmla="*/ 0 60000 65536"/>
              <a:gd name="T14" fmla="*/ 0 60000 65536"/>
              <a:gd name="T15" fmla="*/ 0 60000 65536"/>
              <a:gd name="T16" fmla="*/ 0 60000 65536"/>
              <a:gd name="T17" fmla="*/ 0 60000 65536"/>
              <a:gd name="T18" fmla="*/ 0 w 4100"/>
              <a:gd name="T19" fmla="*/ 0 h 2072"/>
              <a:gd name="T20" fmla="*/ 4100 w 4100"/>
              <a:gd name="T21" fmla="*/ 2072 h 2072"/>
              <a:gd name="connsiteX0" fmla="*/ 0 w 10000"/>
              <a:gd name="connsiteY0" fmla="*/ 0 h 10000"/>
              <a:gd name="connsiteX1" fmla="*/ 10 w 10000"/>
              <a:gd name="connsiteY1" fmla="*/ 8378 h 10000"/>
              <a:gd name="connsiteX2" fmla="*/ 1961 w 10000"/>
              <a:gd name="connsiteY2" fmla="*/ 9961 h 10000"/>
              <a:gd name="connsiteX3" fmla="*/ 8459 w 10000"/>
              <a:gd name="connsiteY3" fmla="*/ 10000 h 10000"/>
              <a:gd name="connsiteX4" fmla="*/ 10000 w 10000"/>
              <a:gd name="connsiteY4" fmla="*/ 8378 h 10000"/>
              <a:gd name="connsiteX0" fmla="*/ 0 w 8459"/>
              <a:gd name="connsiteY0" fmla="*/ 0 h 10000"/>
              <a:gd name="connsiteX1" fmla="*/ 10 w 8459"/>
              <a:gd name="connsiteY1" fmla="*/ 8378 h 10000"/>
              <a:gd name="connsiteX2" fmla="*/ 1961 w 8459"/>
              <a:gd name="connsiteY2" fmla="*/ 9961 h 10000"/>
              <a:gd name="connsiteX3" fmla="*/ 8459 w 8459"/>
              <a:gd name="connsiteY3" fmla="*/ 10000 h 10000"/>
              <a:gd name="connsiteX0" fmla="*/ 0 w 2318"/>
              <a:gd name="connsiteY0" fmla="*/ 0 h 9961"/>
              <a:gd name="connsiteX1" fmla="*/ 12 w 2318"/>
              <a:gd name="connsiteY1" fmla="*/ 8378 h 9961"/>
              <a:gd name="connsiteX2" fmla="*/ 2318 w 2318"/>
              <a:gd name="connsiteY2" fmla="*/ 9961 h 9961"/>
              <a:gd name="connsiteX0" fmla="*/ 0 w 52"/>
              <a:gd name="connsiteY0" fmla="*/ 0 h 8411"/>
              <a:gd name="connsiteX1" fmla="*/ 52 w 52"/>
              <a:gd name="connsiteY1" fmla="*/ 8411 h 8411"/>
            </a:gdLst>
            <a:ahLst/>
            <a:cxnLst>
              <a:cxn ang="0">
                <a:pos x="connsiteX0" y="connsiteY0"/>
              </a:cxn>
              <a:cxn ang="0">
                <a:pos x="connsiteX1" y="connsiteY1"/>
              </a:cxn>
            </a:cxnLst>
            <a:rect l="l" t="t" r="r" b="b"/>
            <a:pathLst>
              <a:path w="52" h="8411">
                <a:moveTo>
                  <a:pt x="0" y="0"/>
                </a:moveTo>
                <a:cubicBezTo>
                  <a:pt x="17" y="2804"/>
                  <a:pt x="35" y="5607"/>
                  <a:pt x="52" y="8411"/>
                </a:cubicBezTo>
              </a:path>
            </a:pathLst>
          </a:custGeom>
          <a:noFill/>
          <a:ln w="44450">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20" name="Freeform 10">
            <a:extLst>
              <a:ext uri="{FF2B5EF4-FFF2-40B4-BE49-F238E27FC236}">
                <a16:creationId xmlns:a16="http://schemas.microsoft.com/office/drawing/2014/main" id="{236C8C34-AA0A-1747-BF1D-3CBFB21AC1F2}"/>
              </a:ext>
            </a:extLst>
          </p:cNvPr>
          <p:cNvSpPr>
            <a:spLocks/>
          </p:cNvSpPr>
          <p:nvPr/>
        </p:nvSpPr>
        <p:spPr bwMode="auto">
          <a:xfrm rot="10800000" flipH="1">
            <a:off x="10916607" y="1577038"/>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Services, Layering and Encapsulation</a:t>
            </a:r>
            <a:endParaRPr lang="en-US" sz="4400" dirty="0"/>
          </a:p>
        </p:txBody>
      </p:sp>
      <p:sp>
        <p:nvSpPr>
          <p:cNvPr id="13" name="Text Box 8">
            <a:extLst>
              <a:ext uri="{FF2B5EF4-FFF2-40B4-BE49-F238E27FC236}">
                <a16:creationId xmlns:a16="http://schemas.microsoft.com/office/drawing/2014/main" id="{10CAB5B1-70B7-184B-A16F-4239A3118B18}"/>
              </a:ext>
            </a:extLst>
          </p:cNvPr>
          <p:cNvSpPr txBox="1">
            <a:spLocks noChangeArrowheads="1"/>
          </p:cNvSpPr>
          <p:nvPr/>
        </p:nvSpPr>
        <p:spPr bwMode="auto">
          <a:xfrm>
            <a:off x="449705" y="5724388"/>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rPr>
              <a:t>source</a:t>
            </a:r>
          </a:p>
        </p:txBody>
      </p:sp>
      <p:sp>
        <p:nvSpPr>
          <p:cNvPr id="14" name="Freeform 10">
            <a:extLst>
              <a:ext uri="{FF2B5EF4-FFF2-40B4-BE49-F238E27FC236}">
                <a16:creationId xmlns:a16="http://schemas.microsoft.com/office/drawing/2014/main" id="{1C528DAB-CFD1-6943-9F41-1A6F334C3C75}"/>
              </a:ext>
            </a:extLst>
          </p:cNvPr>
          <p:cNvSpPr>
            <a:spLocks/>
          </p:cNvSpPr>
          <p:nvPr/>
        </p:nvSpPr>
        <p:spPr bwMode="auto">
          <a:xfrm rot="10800000">
            <a:off x="975630" y="1559549"/>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Group 190">
            <a:extLst>
              <a:ext uri="{FF2B5EF4-FFF2-40B4-BE49-F238E27FC236}">
                <a16:creationId xmlns:a16="http://schemas.microsoft.com/office/drawing/2014/main" id="{8D7B8AF0-B984-FB44-AB9F-07CA253CEA38}"/>
              </a:ext>
            </a:extLst>
          </p:cNvPr>
          <p:cNvGrpSpPr>
            <a:grpSpLocks/>
          </p:cNvGrpSpPr>
          <p:nvPr/>
        </p:nvGrpSpPr>
        <p:grpSpPr bwMode="auto">
          <a:xfrm flipH="1">
            <a:off x="635446" y="5073984"/>
            <a:ext cx="803275" cy="771525"/>
            <a:chOff x="-44" y="1473"/>
            <a:chExt cx="981" cy="1105"/>
          </a:xfrm>
        </p:grpSpPr>
        <p:pic>
          <p:nvPicPr>
            <p:cNvPr id="25" name="Picture 191" descr="desktop_computer_stylized_medium">
              <a:extLst>
                <a:ext uri="{FF2B5EF4-FFF2-40B4-BE49-F238E27FC236}">
                  <a16:creationId xmlns:a16="http://schemas.microsoft.com/office/drawing/2014/main" id="{06D1D726-A569-254A-9E27-366DB8CF3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192">
              <a:extLst>
                <a:ext uri="{FF2B5EF4-FFF2-40B4-BE49-F238E27FC236}">
                  <a16:creationId xmlns:a16="http://schemas.microsoft.com/office/drawing/2014/main" id="{F5362B29-42A6-3F4A-A1AB-EFF56E7B772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2" name="Group 211">
            <a:extLst>
              <a:ext uri="{FF2B5EF4-FFF2-40B4-BE49-F238E27FC236}">
                <a16:creationId xmlns:a16="http://schemas.microsoft.com/office/drawing/2014/main" id="{BD0C4974-D689-414F-A2EB-9B1043F3314D}"/>
              </a:ext>
            </a:extLst>
          </p:cNvPr>
          <p:cNvGrpSpPr/>
          <p:nvPr/>
        </p:nvGrpSpPr>
        <p:grpSpPr>
          <a:xfrm>
            <a:off x="1334125" y="1421667"/>
            <a:ext cx="1765726" cy="4034752"/>
            <a:chOff x="1484027" y="1706480"/>
            <a:chExt cx="1765726" cy="4034752"/>
          </a:xfrm>
        </p:grpSpPr>
        <p:sp>
          <p:nvSpPr>
            <p:cNvPr id="11" name="Rectangle 24">
              <a:extLst>
                <a:ext uri="{FF2B5EF4-FFF2-40B4-BE49-F238E27FC236}">
                  <a16:creationId xmlns:a16="http://schemas.microsoft.com/office/drawing/2014/main" id="{ED8D52E4-C345-B842-A2E7-C8068B8E5CF4}"/>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Text Box 26">
              <a:extLst>
                <a:ext uri="{FF2B5EF4-FFF2-40B4-BE49-F238E27FC236}">
                  <a16:creationId xmlns:a16="http://schemas.microsoft.com/office/drawing/2014/main" id="{A5089E2D-0B1B-544A-82BC-F28ED3191A4E}"/>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117" name="Straight Connector 116">
              <a:extLst>
                <a:ext uri="{FF2B5EF4-FFF2-40B4-BE49-F238E27FC236}">
                  <a16:creationId xmlns:a16="http://schemas.microsoft.com/office/drawing/2014/main" id="{B3EBBB35-9D82-7C43-B882-52ED90AE3A71}"/>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2EA7353-AEFA-934F-93DE-A8D55DF75658}"/>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40242E3-3BEB-D543-B881-84EB2D13BD66}"/>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C27D746-0691-6F47-9E9D-1D63DF11D081}"/>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950">
            <a:extLst>
              <a:ext uri="{FF2B5EF4-FFF2-40B4-BE49-F238E27FC236}">
                <a16:creationId xmlns:a16="http://schemas.microsoft.com/office/drawing/2014/main" id="{044873AD-74A5-8A44-846B-EC5D0FBC82D7}"/>
              </a:ext>
            </a:extLst>
          </p:cNvPr>
          <p:cNvGrpSpPr>
            <a:grpSpLocks/>
          </p:cNvGrpSpPr>
          <p:nvPr/>
        </p:nvGrpSpPr>
        <p:grpSpPr bwMode="auto">
          <a:xfrm>
            <a:off x="11107713" y="4961744"/>
            <a:ext cx="374754" cy="833726"/>
            <a:chOff x="4140" y="429"/>
            <a:chExt cx="1425" cy="2396"/>
          </a:xfrm>
        </p:grpSpPr>
        <p:sp>
          <p:nvSpPr>
            <p:cNvPr id="168" name="Freeform 951">
              <a:extLst>
                <a:ext uri="{FF2B5EF4-FFF2-40B4-BE49-F238E27FC236}">
                  <a16:creationId xmlns:a16="http://schemas.microsoft.com/office/drawing/2014/main" id="{EEDE4156-8281-D847-9240-9DE98999091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952">
              <a:extLst>
                <a:ext uri="{FF2B5EF4-FFF2-40B4-BE49-F238E27FC236}">
                  <a16:creationId xmlns:a16="http://schemas.microsoft.com/office/drawing/2014/main" id="{22E8340D-B5D1-3C48-A062-4F70248D103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0" name="Freeform 953">
              <a:extLst>
                <a:ext uri="{FF2B5EF4-FFF2-40B4-BE49-F238E27FC236}">
                  <a16:creationId xmlns:a16="http://schemas.microsoft.com/office/drawing/2014/main" id="{29109B86-1ABF-F647-8516-2AAE154A9E83}"/>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954">
              <a:extLst>
                <a:ext uri="{FF2B5EF4-FFF2-40B4-BE49-F238E27FC236}">
                  <a16:creationId xmlns:a16="http://schemas.microsoft.com/office/drawing/2014/main" id="{9F93569F-8FC8-7C4E-9F95-B14647D2DB8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Rectangle 955">
              <a:extLst>
                <a:ext uri="{FF2B5EF4-FFF2-40B4-BE49-F238E27FC236}">
                  <a16:creationId xmlns:a16="http://schemas.microsoft.com/office/drawing/2014/main" id="{8E5BC3B8-E87D-9F47-A6F6-AD8B57BC21E6}"/>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3" name="Group 956">
              <a:extLst>
                <a:ext uri="{FF2B5EF4-FFF2-40B4-BE49-F238E27FC236}">
                  <a16:creationId xmlns:a16="http://schemas.microsoft.com/office/drawing/2014/main" id="{1694DE96-689D-9540-964A-22F06F6D940F}"/>
                </a:ext>
              </a:extLst>
            </p:cNvPr>
            <p:cNvGrpSpPr>
              <a:grpSpLocks/>
            </p:cNvGrpSpPr>
            <p:nvPr/>
          </p:nvGrpSpPr>
          <p:grpSpPr bwMode="auto">
            <a:xfrm>
              <a:off x="4749" y="668"/>
              <a:ext cx="581" cy="145"/>
              <a:chOff x="614" y="2568"/>
              <a:chExt cx="725" cy="139"/>
            </a:xfrm>
          </p:grpSpPr>
          <p:sp>
            <p:nvSpPr>
              <p:cNvPr id="198" name="AutoShape 957">
                <a:extLst>
                  <a:ext uri="{FF2B5EF4-FFF2-40B4-BE49-F238E27FC236}">
                    <a16:creationId xmlns:a16="http://schemas.microsoft.com/office/drawing/2014/main" id="{435DFCEB-F2FD-7B44-93DA-9204E2E311E1}"/>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9" name="AutoShape 958">
                <a:extLst>
                  <a:ext uri="{FF2B5EF4-FFF2-40B4-BE49-F238E27FC236}">
                    <a16:creationId xmlns:a16="http://schemas.microsoft.com/office/drawing/2014/main" id="{521647D7-4114-1146-9C5A-F1DB4FEC81A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4" name="Rectangle 959">
              <a:extLst>
                <a:ext uri="{FF2B5EF4-FFF2-40B4-BE49-F238E27FC236}">
                  <a16:creationId xmlns:a16="http://schemas.microsoft.com/office/drawing/2014/main" id="{3A0D9FD6-DBAC-4B49-A55F-167642D66FA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5" name="Group 960">
              <a:extLst>
                <a:ext uri="{FF2B5EF4-FFF2-40B4-BE49-F238E27FC236}">
                  <a16:creationId xmlns:a16="http://schemas.microsoft.com/office/drawing/2014/main" id="{3CFA0950-BC76-3949-8726-38646B18FD5C}"/>
                </a:ext>
              </a:extLst>
            </p:cNvPr>
            <p:cNvGrpSpPr>
              <a:grpSpLocks/>
            </p:cNvGrpSpPr>
            <p:nvPr/>
          </p:nvGrpSpPr>
          <p:grpSpPr bwMode="auto">
            <a:xfrm>
              <a:off x="4747" y="994"/>
              <a:ext cx="581" cy="134"/>
              <a:chOff x="614" y="2568"/>
              <a:chExt cx="725" cy="139"/>
            </a:xfrm>
          </p:grpSpPr>
          <p:sp>
            <p:nvSpPr>
              <p:cNvPr id="196" name="AutoShape 961">
                <a:extLst>
                  <a:ext uri="{FF2B5EF4-FFF2-40B4-BE49-F238E27FC236}">
                    <a16:creationId xmlns:a16="http://schemas.microsoft.com/office/drawing/2014/main" id="{67127BA7-9D0A-2443-9190-C56C02906F6A}"/>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7" name="AutoShape 962">
                <a:extLst>
                  <a:ext uri="{FF2B5EF4-FFF2-40B4-BE49-F238E27FC236}">
                    <a16:creationId xmlns:a16="http://schemas.microsoft.com/office/drawing/2014/main" id="{2C9F8790-3076-4541-A56A-E9305DCB098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6" name="Rectangle 963">
              <a:extLst>
                <a:ext uri="{FF2B5EF4-FFF2-40B4-BE49-F238E27FC236}">
                  <a16:creationId xmlns:a16="http://schemas.microsoft.com/office/drawing/2014/main" id="{4DE6A147-5BC7-FF41-B7AC-2BA9913BB09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7" name="Rectangle 964">
              <a:extLst>
                <a:ext uri="{FF2B5EF4-FFF2-40B4-BE49-F238E27FC236}">
                  <a16:creationId xmlns:a16="http://schemas.microsoft.com/office/drawing/2014/main" id="{53ECF0A1-6175-BE45-A32A-233E1942C8EC}"/>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8" name="Group 965">
              <a:extLst>
                <a:ext uri="{FF2B5EF4-FFF2-40B4-BE49-F238E27FC236}">
                  <a16:creationId xmlns:a16="http://schemas.microsoft.com/office/drawing/2014/main" id="{16810F93-1596-884B-B639-A3868A5CD4D8}"/>
                </a:ext>
              </a:extLst>
            </p:cNvPr>
            <p:cNvGrpSpPr>
              <a:grpSpLocks/>
            </p:cNvGrpSpPr>
            <p:nvPr/>
          </p:nvGrpSpPr>
          <p:grpSpPr bwMode="auto">
            <a:xfrm>
              <a:off x="4735" y="1627"/>
              <a:ext cx="582" cy="151"/>
              <a:chOff x="614" y="2568"/>
              <a:chExt cx="725" cy="139"/>
            </a:xfrm>
          </p:grpSpPr>
          <p:sp>
            <p:nvSpPr>
              <p:cNvPr id="194" name="AutoShape 966">
                <a:extLst>
                  <a:ext uri="{FF2B5EF4-FFF2-40B4-BE49-F238E27FC236}">
                    <a16:creationId xmlns:a16="http://schemas.microsoft.com/office/drawing/2014/main" id="{84EC0348-3D46-9445-B43C-6DC8DB392F6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5" name="AutoShape 967">
                <a:extLst>
                  <a:ext uri="{FF2B5EF4-FFF2-40B4-BE49-F238E27FC236}">
                    <a16:creationId xmlns:a16="http://schemas.microsoft.com/office/drawing/2014/main" id="{23A1F6B3-9F2D-5E41-8602-67921ABB12D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9" name="Freeform 968">
              <a:extLst>
                <a:ext uri="{FF2B5EF4-FFF2-40B4-BE49-F238E27FC236}">
                  <a16:creationId xmlns:a16="http://schemas.microsoft.com/office/drawing/2014/main" id="{8FD6AEB5-BE60-044C-B32D-B433B740036B}"/>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0" name="Group 969">
              <a:extLst>
                <a:ext uri="{FF2B5EF4-FFF2-40B4-BE49-F238E27FC236}">
                  <a16:creationId xmlns:a16="http://schemas.microsoft.com/office/drawing/2014/main" id="{30895737-AC01-6342-BADB-B3B3BFE7FC46}"/>
                </a:ext>
              </a:extLst>
            </p:cNvPr>
            <p:cNvGrpSpPr>
              <a:grpSpLocks/>
            </p:cNvGrpSpPr>
            <p:nvPr/>
          </p:nvGrpSpPr>
          <p:grpSpPr bwMode="auto">
            <a:xfrm>
              <a:off x="4739" y="1327"/>
              <a:ext cx="582" cy="139"/>
              <a:chOff x="614" y="2568"/>
              <a:chExt cx="725" cy="139"/>
            </a:xfrm>
          </p:grpSpPr>
          <p:sp>
            <p:nvSpPr>
              <p:cNvPr id="192" name="AutoShape 970">
                <a:extLst>
                  <a:ext uri="{FF2B5EF4-FFF2-40B4-BE49-F238E27FC236}">
                    <a16:creationId xmlns:a16="http://schemas.microsoft.com/office/drawing/2014/main" id="{2D690E63-3733-8E4E-B8F8-19245FF772B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3" name="AutoShape 971">
                <a:extLst>
                  <a:ext uri="{FF2B5EF4-FFF2-40B4-BE49-F238E27FC236}">
                    <a16:creationId xmlns:a16="http://schemas.microsoft.com/office/drawing/2014/main" id="{9CE827B0-221F-ED4A-A36B-E1EEFE27B7BF}"/>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81" name="Rectangle 972">
              <a:extLst>
                <a:ext uri="{FF2B5EF4-FFF2-40B4-BE49-F238E27FC236}">
                  <a16:creationId xmlns:a16="http://schemas.microsoft.com/office/drawing/2014/main" id="{6DA44079-B2D7-9244-A5E0-9DF13556EBC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2" name="Freeform 973">
              <a:extLst>
                <a:ext uri="{FF2B5EF4-FFF2-40B4-BE49-F238E27FC236}">
                  <a16:creationId xmlns:a16="http://schemas.microsoft.com/office/drawing/2014/main" id="{E808BD44-A307-394D-8965-070EF3F8652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974">
              <a:extLst>
                <a:ext uri="{FF2B5EF4-FFF2-40B4-BE49-F238E27FC236}">
                  <a16:creationId xmlns:a16="http://schemas.microsoft.com/office/drawing/2014/main" id="{327FF4BF-3914-2143-83C7-C816B3E0AC3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Oval 975">
              <a:extLst>
                <a:ext uri="{FF2B5EF4-FFF2-40B4-BE49-F238E27FC236}">
                  <a16:creationId xmlns:a16="http://schemas.microsoft.com/office/drawing/2014/main" id="{09C51570-A4D3-D24C-A492-3811DD957CD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5" name="Freeform 976">
              <a:extLst>
                <a:ext uri="{FF2B5EF4-FFF2-40B4-BE49-F238E27FC236}">
                  <a16:creationId xmlns:a16="http://schemas.microsoft.com/office/drawing/2014/main" id="{BC2853B5-A39B-5A40-97DF-5ADB471224B2}"/>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AutoShape 977">
              <a:extLst>
                <a:ext uri="{FF2B5EF4-FFF2-40B4-BE49-F238E27FC236}">
                  <a16:creationId xmlns:a16="http://schemas.microsoft.com/office/drawing/2014/main" id="{7928EDBA-57E1-B441-B1AF-CC0D62B2B5B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7" name="AutoShape 978">
              <a:extLst>
                <a:ext uri="{FF2B5EF4-FFF2-40B4-BE49-F238E27FC236}">
                  <a16:creationId xmlns:a16="http://schemas.microsoft.com/office/drawing/2014/main" id="{CC70E1A7-AAEC-6440-86AC-73ECE22D7AB6}"/>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8" name="Oval 979">
              <a:extLst>
                <a:ext uri="{FF2B5EF4-FFF2-40B4-BE49-F238E27FC236}">
                  <a16:creationId xmlns:a16="http://schemas.microsoft.com/office/drawing/2014/main" id="{2F7E7C91-0257-D84D-8AD1-4A152C818F8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9" name="Oval 980">
              <a:extLst>
                <a:ext uri="{FF2B5EF4-FFF2-40B4-BE49-F238E27FC236}">
                  <a16:creationId xmlns:a16="http://schemas.microsoft.com/office/drawing/2014/main" id="{6AE127C2-D583-E74D-8B39-05EEBEBE2393}"/>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0" name="Oval 981">
              <a:extLst>
                <a:ext uri="{FF2B5EF4-FFF2-40B4-BE49-F238E27FC236}">
                  <a16:creationId xmlns:a16="http://schemas.microsoft.com/office/drawing/2014/main" id="{0EDFA963-70E6-2E42-AAFE-E2F9BD64631D}"/>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1" name="Rectangle 982">
              <a:extLst>
                <a:ext uri="{FF2B5EF4-FFF2-40B4-BE49-F238E27FC236}">
                  <a16:creationId xmlns:a16="http://schemas.microsoft.com/office/drawing/2014/main" id="{27A6382E-A13F-A248-84BF-E9DBD71EE18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206" name="Text Box 8">
            <a:extLst>
              <a:ext uri="{FF2B5EF4-FFF2-40B4-BE49-F238E27FC236}">
                <a16:creationId xmlns:a16="http://schemas.microsoft.com/office/drawing/2014/main" id="{6066254D-E62E-B446-8950-17FDF2A183D7}"/>
              </a:ext>
            </a:extLst>
          </p:cNvPr>
          <p:cNvSpPr txBox="1">
            <a:spLocks noChangeArrowheads="1"/>
          </p:cNvSpPr>
          <p:nvPr/>
        </p:nvSpPr>
        <p:spPr bwMode="auto">
          <a:xfrm>
            <a:off x="10216734" y="5716780"/>
            <a:ext cx="1675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2400" i="1" dirty="0">
                <a:solidFill>
                  <a:srgbClr val="000099"/>
                </a:solidFill>
                <a:latin typeface="Arial" panose="020B0604020202020204" pitchFamily="34" charset="0"/>
              </a:rPr>
              <a:t>destination</a:t>
            </a:r>
            <a:endPar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13" name="Group 212">
            <a:extLst>
              <a:ext uri="{FF2B5EF4-FFF2-40B4-BE49-F238E27FC236}">
                <a16:creationId xmlns:a16="http://schemas.microsoft.com/office/drawing/2014/main" id="{94888FAE-136F-094E-BF2A-11D94A17BB7F}"/>
              </a:ext>
            </a:extLst>
          </p:cNvPr>
          <p:cNvGrpSpPr/>
          <p:nvPr/>
        </p:nvGrpSpPr>
        <p:grpSpPr>
          <a:xfrm>
            <a:off x="9221450" y="1413548"/>
            <a:ext cx="1765726" cy="4034752"/>
            <a:chOff x="1484027" y="1706480"/>
            <a:chExt cx="1765726" cy="4034752"/>
          </a:xfrm>
        </p:grpSpPr>
        <p:sp>
          <p:nvSpPr>
            <p:cNvPr id="214" name="Rectangle 24">
              <a:extLst>
                <a:ext uri="{FF2B5EF4-FFF2-40B4-BE49-F238E27FC236}">
                  <a16:creationId xmlns:a16="http://schemas.microsoft.com/office/drawing/2014/main" id="{FA7A7264-CB0E-4442-BA92-F16F6E6EF1F5}"/>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15" name="Text Box 26">
              <a:extLst>
                <a:ext uri="{FF2B5EF4-FFF2-40B4-BE49-F238E27FC236}">
                  <a16:creationId xmlns:a16="http://schemas.microsoft.com/office/drawing/2014/main" id="{D54F6320-1E23-E649-BFED-E007672E7AB0}"/>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216" name="Straight Connector 215">
              <a:extLst>
                <a:ext uri="{FF2B5EF4-FFF2-40B4-BE49-F238E27FC236}">
                  <a16:creationId xmlns:a16="http://schemas.microsoft.com/office/drawing/2014/main" id="{3F2C66BF-55D8-0549-A9DA-934202F38DD5}"/>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A370408-C974-CD4A-8EF6-0AEC3924D4ED}"/>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A7BF2B3-45B8-414A-8B63-2480CF8FA113}"/>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A1FEA61-81C7-C449-880B-15A8ACAF5500}"/>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 name="Rectangle 142">
            <a:extLst>
              <a:ext uri="{FF2B5EF4-FFF2-40B4-BE49-F238E27FC236}">
                <a16:creationId xmlns:a16="http://schemas.microsoft.com/office/drawing/2014/main" id="{EE8BAFE3-3C6F-F143-9E4B-2A620EAB382E}"/>
              </a:ext>
            </a:extLst>
          </p:cNvPr>
          <p:cNvSpPr/>
          <p:nvPr/>
        </p:nvSpPr>
        <p:spPr>
          <a:xfrm>
            <a:off x="5584583" y="1981531"/>
            <a:ext cx="971760"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5D21437-EB31-B049-BCA8-EA76E03FEDB7}"/>
              </a:ext>
            </a:extLst>
          </p:cNvPr>
          <p:cNvGrpSpPr/>
          <p:nvPr/>
        </p:nvGrpSpPr>
        <p:grpSpPr>
          <a:xfrm>
            <a:off x="7629993" y="1484027"/>
            <a:ext cx="1535906" cy="3792511"/>
            <a:chOff x="7629993" y="1484027"/>
            <a:chExt cx="1535906" cy="3792511"/>
          </a:xfrm>
        </p:grpSpPr>
        <p:sp>
          <p:nvSpPr>
            <p:cNvPr id="119" name="Freeform 118">
              <a:extLst>
                <a:ext uri="{FF2B5EF4-FFF2-40B4-BE49-F238E27FC236}">
                  <a16:creationId xmlns:a16="http://schemas.microsoft.com/office/drawing/2014/main" id="{2E3C13E9-FC91-E54D-9DC5-AFD70E3CBBAA}"/>
                </a:ext>
              </a:extLst>
            </p:cNvPr>
            <p:cNvSpPr/>
            <p:nvPr/>
          </p:nvSpPr>
          <p:spPr>
            <a:xfrm flipH="1">
              <a:off x="7629993" y="1484027"/>
              <a:ext cx="1201062" cy="3792511"/>
            </a:xfrm>
            <a:custGeom>
              <a:avLst/>
              <a:gdLst>
                <a:gd name="connsiteX0" fmla="*/ 1822537 w 1822537"/>
                <a:gd name="connsiteY0" fmla="*/ 3263030 h 3263030"/>
                <a:gd name="connsiteX1" fmla="*/ 6263 w 1822537"/>
                <a:gd name="connsiteY1" fmla="*/ 2743200 h 3263030"/>
                <a:gd name="connsiteX2" fmla="*/ 0 w 1822537"/>
                <a:gd name="connsiteY2" fmla="*/ 0 h 3263030"/>
              </a:gdLst>
              <a:ahLst/>
              <a:cxnLst>
                <a:cxn ang="0">
                  <a:pos x="connsiteX0" y="connsiteY0"/>
                </a:cxn>
                <a:cxn ang="0">
                  <a:pos x="connsiteX1" y="connsiteY1"/>
                </a:cxn>
                <a:cxn ang="0">
                  <a:pos x="connsiteX2" y="connsiteY2"/>
                </a:cxn>
              </a:cxnLst>
              <a:rect l="l" t="t" r="r" b="b"/>
              <a:pathLst>
                <a:path w="1822537" h="3263030">
                  <a:moveTo>
                    <a:pt x="1822537" y="3263030"/>
                  </a:moveTo>
                  <a:lnTo>
                    <a:pt x="6263" y="2743200"/>
                  </a:lnTo>
                  <a:cubicBezTo>
                    <a:pt x="4175" y="1828800"/>
                    <a:pt x="2088" y="914400"/>
                    <a:pt x="0" y="0"/>
                  </a:cubicBezTo>
                </a:path>
              </a:pathLst>
            </a:custGeom>
            <a:noFill/>
            <a:ln w="44450">
              <a:solidFill>
                <a:srgbClr val="C00000"/>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0" name="Group 119">
              <a:extLst>
                <a:ext uri="{FF2B5EF4-FFF2-40B4-BE49-F238E27FC236}">
                  <a16:creationId xmlns:a16="http://schemas.microsoft.com/office/drawing/2014/main" id="{92B38A84-24FD-C544-987C-947AA35CE4C5}"/>
                </a:ext>
              </a:extLst>
            </p:cNvPr>
            <p:cNvGrpSpPr/>
            <p:nvPr/>
          </p:nvGrpSpPr>
          <p:grpSpPr>
            <a:xfrm>
              <a:off x="7693325" y="4097936"/>
              <a:ext cx="1470663" cy="389744"/>
              <a:chOff x="6216702" y="5375649"/>
              <a:chExt cx="1470663" cy="389744"/>
            </a:xfrm>
          </p:grpSpPr>
          <p:sp>
            <p:nvSpPr>
              <p:cNvPr id="121" name="Rectangle 120">
                <a:extLst>
                  <a:ext uri="{FF2B5EF4-FFF2-40B4-BE49-F238E27FC236}">
                    <a16:creationId xmlns:a16="http://schemas.microsoft.com/office/drawing/2014/main" id="{4CDD6D97-0BE7-0549-9C77-11B2E0248059}"/>
                  </a:ext>
                </a:extLst>
              </p:cNvPr>
              <p:cNvSpPr/>
              <p:nvPr/>
            </p:nvSpPr>
            <p:spPr>
              <a:xfrm>
                <a:off x="6477000" y="5375649"/>
                <a:ext cx="1210365"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2" name="Group 182">
                <a:extLst>
                  <a:ext uri="{FF2B5EF4-FFF2-40B4-BE49-F238E27FC236}">
                    <a16:creationId xmlns:a16="http://schemas.microsoft.com/office/drawing/2014/main" id="{0DBA1D16-ECC0-6340-A5E0-A93C4A81AED6}"/>
                  </a:ext>
                </a:extLst>
              </p:cNvPr>
              <p:cNvGrpSpPr>
                <a:grpSpLocks/>
              </p:cNvGrpSpPr>
              <p:nvPr/>
            </p:nvGrpSpPr>
            <p:grpSpPr bwMode="auto">
              <a:xfrm>
                <a:off x="6216702" y="5392448"/>
                <a:ext cx="1381126" cy="301625"/>
                <a:chOff x="265" y="1531"/>
                <a:chExt cx="870" cy="190"/>
              </a:xfrm>
            </p:grpSpPr>
            <p:sp>
              <p:nvSpPr>
                <p:cNvPr id="130" name="Rectangle 183">
                  <a:extLst>
                    <a:ext uri="{FF2B5EF4-FFF2-40B4-BE49-F238E27FC236}">
                      <a16:creationId xmlns:a16="http://schemas.microsoft.com/office/drawing/2014/main" id="{973B9FB6-C384-9B48-9B9C-233F0A0DBC0A}"/>
                    </a:ext>
                  </a:extLst>
                </p:cNvPr>
                <p:cNvSpPr>
                  <a:spLocks noChangeArrowheads="1"/>
                </p:cNvSpPr>
                <p:nvPr/>
              </p:nvSpPr>
              <p:spPr bwMode="auto">
                <a:xfrm>
                  <a:off x="265" y="1549"/>
                  <a:ext cx="870"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1" name="Rectangle 184">
                  <a:extLst>
                    <a:ext uri="{FF2B5EF4-FFF2-40B4-BE49-F238E27FC236}">
                      <a16:creationId xmlns:a16="http://schemas.microsoft.com/office/drawing/2014/main" id="{3F4F223D-5B6B-4E46-9BB6-14710B320CAE}"/>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123" name="Rectangle 181">
                <a:extLst>
                  <a:ext uri="{FF2B5EF4-FFF2-40B4-BE49-F238E27FC236}">
                    <a16:creationId xmlns:a16="http://schemas.microsoft.com/office/drawing/2014/main" id="{5258144E-5499-AD49-BC8B-BE256AE9A30C}"/>
                  </a:ext>
                </a:extLst>
              </p:cNvPr>
              <p:cNvSpPr>
                <a:spLocks noChangeArrowheads="1"/>
              </p:cNvSpPr>
              <p:nvPr/>
            </p:nvSpPr>
            <p:spPr bwMode="auto">
              <a:xfrm>
                <a:off x="6801757" y="5404115"/>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124" name="Rectangle 181">
                <a:extLst>
                  <a:ext uri="{FF2B5EF4-FFF2-40B4-BE49-F238E27FC236}">
                    <a16:creationId xmlns:a16="http://schemas.microsoft.com/office/drawing/2014/main" id="{AA376B89-1E9F-2B4E-BC10-4D886A9404A6}"/>
                  </a:ext>
                </a:extLst>
              </p:cNvPr>
              <p:cNvSpPr>
                <a:spLocks noChangeArrowheads="1"/>
              </p:cNvSpPr>
              <p:nvPr/>
            </p:nvSpPr>
            <p:spPr bwMode="auto">
              <a:xfrm>
                <a:off x="6539453" y="5386777"/>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125" name="Straight Connector 124">
                <a:extLst>
                  <a:ext uri="{FF2B5EF4-FFF2-40B4-BE49-F238E27FC236}">
                    <a16:creationId xmlns:a16="http://schemas.microsoft.com/office/drawing/2014/main" id="{A158D1E0-EC39-B24D-B774-0F90A7D44B42}"/>
                  </a:ext>
                </a:extLst>
              </p:cNvPr>
              <p:cNvCxnSpPr>
                <a:cxnSpLocks/>
              </p:cNvCxnSpPr>
              <p:nvPr/>
            </p:nvCxnSpPr>
            <p:spPr>
              <a:xfrm>
                <a:off x="7106894" y="542102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8C5D3C3-9FD9-A44F-928B-E71825DFF240}"/>
                  </a:ext>
                </a:extLst>
              </p:cNvPr>
              <p:cNvCxnSpPr/>
              <p:nvPr/>
            </p:nvCxnSpPr>
            <p:spPr>
              <a:xfrm>
                <a:off x="6826395" y="5419311"/>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81">
                <a:extLst>
                  <a:ext uri="{FF2B5EF4-FFF2-40B4-BE49-F238E27FC236}">
                    <a16:creationId xmlns:a16="http://schemas.microsoft.com/office/drawing/2014/main" id="{225DB40F-4099-ED4A-9278-26E92634A4C9}"/>
                  </a:ext>
                </a:extLst>
              </p:cNvPr>
              <p:cNvSpPr>
                <a:spLocks noChangeArrowheads="1"/>
              </p:cNvSpPr>
              <p:nvPr/>
            </p:nvSpPr>
            <p:spPr bwMode="auto">
              <a:xfrm>
                <a:off x="6236418" y="5394426"/>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a:t>
                </a:r>
              </a:p>
            </p:txBody>
          </p:sp>
          <p:cxnSp>
            <p:nvCxnSpPr>
              <p:cNvPr id="129" name="Straight Connector 128">
                <a:extLst>
                  <a:ext uri="{FF2B5EF4-FFF2-40B4-BE49-F238E27FC236}">
                    <a16:creationId xmlns:a16="http://schemas.microsoft.com/office/drawing/2014/main" id="{D9C2CF80-D780-354F-8B0F-64498B55F617}"/>
                  </a:ext>
                </a:extLst>
              </p:cNvPr>
              <p:cNvCxnSpPr/>
              <p:nvPr/>
            </p:nvCxnSpPr>
            <p:spPr>
              <a:xfrm>
                <a:off x="6505708" y="5419900"/>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F9A41558-760A-B044-A2E4-76228C31F8A4}"/>
                </a:ext>
              </a:extLst>
            </p:cNvPr>
            <p:cNvGrpSpPr/>
            <p:nvPr/>
          </p:nvGrpSpPr>
          <p:grpSpPr>
            <a:xfrm>
              <a:off x="8014421" y="3363106"/>
              <a:ext cx="1058375" cy="307296"/>
              <a:chOff x="5509436" y="3287899"/>
              <a:chExt cx="1058375" cy="307296"/>
            </a:xfrm>
          </p:grpSpPr>
          <p:grpSp>
            <p:nvGrpSpPr>
              <p:cNvPr id="140" name="Group 182">
                <a:extLst>
                  <a:ext uri="{FF2B5EF4-FFF2-40B4-BE49-F238E27FC236}">
                    <a16:creationId xmlns:a16="http://schemas.microsoft.com/office/drawing/2014/main" id="{C1155C62-A602-444F-B19F-4DA3FA3F7D88}"/>
                  </a:ext>
                </a:extLst>
              </p:cNvPr>
              <p:cNvGrpSpPr>
                <a:grpSpLocks/>
              </p:cNvGrpSpPr>
              <p:nvPr/>
            </p:nvGrpSpPr>
            <p:grpSpPr bwMode="auto">
              <a:xfrm>
                <a:off x="5510535" y="3293570"/>
                <a:ext cx="1057276" cy="301625"/>
                <a:chOff x="469" y="1531"/>
                <a:chExt cx="666" cy="190"/>
              </a:xfrm>
            </p:grpSpPr>
            <p:sp>
              <p:nvSpPr>
                <p:cNvPr id="147" name="Rectangle 183">
                  <a:extLst>
                    <a:ext uri="{FF2B5EF4-FFF2-40B4-BE49-F238E27FC236}">
                      <a16:creationId xmlns:a16="http://schemas.microsoft.com/office/drawing/2014/main" id="{2D53D250-0610-284E-81F1-879A700C00E2}"/>
                    </a:ext>
                  </a:extLst>
                </p:cNvPr>
                <p:cNvSpPr>
                  <a:spLocks noChangeArrowheads="1"/>
                </p:cNvSpPr>
                <p:nvPr/>
              </p:nvSpPr>
              <p:spPr bwMode="auto">
                <a:xfrm>
                  <a:off x="469" y="1549"/>
                  <a:ext cx="666"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1" name="Rectangle 184">
                  <a:extLst>
                    <a:ext uri="{FF2B5EF4-FFF2-40B4-BE49-F238E27FC236}">
                      <a16:creationId xmlns:a16="http://schemas.microsoft.com/office/drawing/2014/main" id="{0ACD3527-E9B9-6D4D-8007-099BBDDFF1A9}"/>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141" name="Rectangle 181">
                <a:extLst>
                  <a:ext uri="{FF2B5EF4-FFF2-40B4-BE49-F238E27FC236}">
                    <a16:creationId xmlns:a16="http://schemas.microsoft.com/office/drawing/2014/main" id="{38AD7C4D-A21D-0347-A026-DC5DDA65CFD1}"/>
                  </a:ext>
                </a:extLst>
              </p:cNvPr>
              <p:cNvSpPr>
                <a:spLocks noChangeArrowheads="1"/>
              </p:cNvSpPr>
              <p:nvPr/>
            </p:nvSpPr>
            <p:spPr bwMode="auto">
              <a:xfrm>
                <a:off x="5771740" y="3305237"/>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142" name="Rectangle 181">
                <a:extLst>
                  <a:ext uri="{FF2B5EF4-FFF2-40B4-BE49-F238E27FC236}">
                    <a16:creationId xmlns:a16="http://schemas.microsoft.com/office/drawing/2014/main" id="{283EF6F9-EBD6-0643-B547-9A89925CC425}"/>
                  </a:ext>
                </a:extLst>
              </p:cNvPr>
              <p:cNvSpPr>
                <a:spLocks noChangeArrowheads="1"/>
              </p:cNvSpPr>
              <p:nvPr/>
            </p:nvSpPr>
            <p:spPr bwMode="auto">
              <a:xfrm>
                <a:off x="5509436" y="3287899"/>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145" name="Straight Connector 144">
                <a:extLst>
                  <a:ext uri="{FF2B5EF4-FFF2-40B4-BE49-F238E27FC236}">
                    <a16:creationId xmlns:a16="http://schemas.microsoft.com/office/drawing/2014/main" id="{FF1A7170-6A51-3D48-AEA7-1F523F75B4D6}"/>
                  </a:ext>
                </a:extLst>
              </p:cNvPr>
              <p:cNvCxnSpPr>
                <a:cxnSpLocks/>
              </p:cNvCxnSpPr>
              <p:nvPr/>
            </p:nvCxnSpPr>
            <p:spPr>
              <a:xfrm>
                <a:off x="6076877" y="3322145"/>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7519B9E-323B-804C-8AD0-4C25771A040B}"/>
                  </a:ext>
                </a:extLst>
              </p:cNvPr>
              <p:cNvCxnSpPr/>
              <p:nvPr/>
            </p:nvCxnSpPr>
            <p:spPr>
              <a:xfrm>
                <a:off x="5796378" y="332043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A2AE95C-185C-8444-B654-78F71C71DE49}"/>
                </a:ext>
              </a:extLst>
            </p:cNvPr>
            <p:cNvGrpSpPr/>
            <p:nvPr/>
          </p:nvGrpSpPr>
          <p:grpSpPr>
            <a:xfrm>
              <a:off x="8257849" y="2658970"/>
              <a:ext cx="908050" cy="301625"/>
              <a:chOff x="6877524" y="6049441"/>
              <a:chExt cx="908050" cy="301625"/>
            </a:xfrm>
          </p:grpSpPr>
          <p:grpSp>
            <p:nvGrpSpPr>
              <p:cNvPr id="155" name="Group 179">
                <a:extLst>
                  <a:ext uri="{FF2B5EF4-FFF2-40B4-BE49-F238E27FC236}">
                    <a16:creationId xmlns:a16="http://schemas.microsoft.com/office/drawing/2014/main" id="{F7F3A59D-8E1C-0843-A91C-661B48C280F7}"/>
                  </a:ext>
                </a:extLst>
              </p:cNvPr>
              <p:cNvGrpSpPr>
                <a:grpSpLocks/>
              </p:cNvGrpSpPr>
              <p:nvPr/>
            </p:nvGrpSpPr>
            <p:grpSpPr bwMode="auto">
              <a:xfrm>
                <a:off x="6877524" y="6051029"/>
                <a:ext cx="296863" cy="292100"/>
                <a:chOff x="1959" y="2058"/>
                <a:chExt cx="187" cy="184"/>
              </a:xfrm>
            </p:grpSpPr>
            <p:sp>
              <p:nvSpPr>
                <p:cNvPr id="159" name="Rectangle 180">
                  <a:extLst>
                    <a:ext uri="{FF2B5EF4-FFF2-40B4-BE49-F238E27FC236}">
                      <a16:creationId xmlns:a16="http://schemas.microsoft.com/office/drawing/2014/main" id="{D8D8CDAC-1743-F44C-8814-3E710C0D8F89}"/>
                    </a:ext>
                  </a:extLst>
                </p:cNvPr>
                <p:cNvSpPr>
                  <a:spLocks noChangeArrowheads="1"/>
                </p:cNvSpPr>
                <p:nvPr/>
              </p:nvSpPr>
              <p:spPr bwMode="auto">
                <a:xfrm>
                  <a:off x="1964" y="2075"/>
                  <a:ext cx="177"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60" name="Rectangle 181">
                  <a:extLst>
                    <a:ext uri="{FF2B5EF4-FFF2-40B4-BE49-F238E27FC236}">
                      <a16:creationId xmlns:a16="http://schemas.microsoft.com/office/drawing/2014/main" id="{2BF6322B-3EB6-C74A-B78F-2C3780E0EF34}"/>
                    </a:ext>
                  </a:extLst>
                </p:cNvPr>
                <p:cNvSpPr>
                  <a:spLocks noChangeArrowheads="1"/>
                </p:cNvSpPr>
                <p:nvPr/>
              </p:nvSpPr>
              <p:spPr bwMode="auto">
                <a:xfrm>
                  <a:off x="1959"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grpSp>
          <p:grpSp>
            <p:nvGrpSpPr>
              <p:cNvPr id="156" name="Group 182">
                <a:extLst>
                  <a:ext uri="{FF2B5EF4-FFF2-40B4-BE49-F238E27FC236}">
                    <a16:creationId xmlns:a16="http://schemas.microsoft.com/office/drawing/2014/main" id="{EEA95EC8-682A-ED49-9AD0-BB0068E93C67}"/>
                  </a:ext>
                </a:extLst>
              </p:cNvPr>
              <p:cNvGrpSpPr>
                <a:grpSpLocks/>
              </p:cNvGrpSpPr>
              <p:nvPr/>
            </p:nvGrpSpPr>
            <p:grpSpPr bwMode="auto">
              <a:xfrm>
                <a:off x="7106124" y="6049441"/>
                <a:ext cx="679450" cy="301625"/>
                <a:chOff x="780" y="1553"/>
                <a:chExt cx="428" cy="190"/>
              </a:xfrm>
            </p:grpSpPr>
            <p:sp>
              <p:nvSpPr>
                <p:cNvPr id="157" name="Rectangle 183">
                  <a:extLst>
                    <a:ext uri="{FF2B5EF4-FFF2-40B4-BE49-F238E27FC236}">
                      <a16:creationId xmlns:a16="http://schemas.microsoft.com/office/drawing/2014/main" id="{FFE8EEA0-FBAD-384F-AB6F-D39C89FF6B03}"/>
                    </a:ext>
                  </a:extLst>
                </p:cNvPr>
                <p:cNvSpPr>
                  <a:spLocks noChangeArrowheads="1"/>
                </p:cNvSpPr>
                <p:nvPr/>
              </p:nvSpPr>
              <p:spPr bwMode="auto">
                <a:xfrm>
                  <a:off x="817" y="1571"/>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8" name="Rectangle 184">
                  <a:extLst>
                    <a:ext uri="{FF2B5EF4-FFF2-40B4-BE49-F238E27FC236}">
                      <a16:creationId xmlns:a16="http://schemas.microsoft.com/office/drawing/2014/main" id="{9C401D53-7DDF-E146-8622-C9BE9D947C20}"/>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grpSp>
          <p:nvGrpSpPr>
            <p:cNvPr id="162" name="Group 175">
              <a:extLst>
                <a:ext uri="{FF2B5EF4-FFF2-40B4-BE49-F238E27FC236}">
                  <a16:creationId xmlns:a16="http://schemas.microsoft.com/office/drawing/2014/main" id="{22C4D71A-308A-D147-9E34-D1EFF8D1F18B}"/>
                </a:ext>
              </a:extLst>
            </p:cNvPr>
            <p:cNvGrpSpPr>
              <a:grpSpLocks/>
            </p:cNvGrpSpPr>
            <p:nvPr/>
          </p:nvGrpSpPr>
          <p:grpSpPr bwMode="auto">
            <a:xfrm>
              <a:off x="8465451" y="1880020"/>
              <a:ext cx="679450" cy="301625"/>
              <a:chOff x="780" y="1553"/>
              <a:chExt cx="428" cy="190"/>
            </a:xfrm>
          </p:grpSpPr>
          <p:sp>
            <p:nvSpPr>
              <p:cNvPr id="163" name="Rectangle 176">
                <a:extLst>
                  <a:ext uri="{FF2B5EF4-FFF2-40B4-BE49-F238E27FC236}">
                    <a16:creationId xmlns:a16="http://schemas.microsoft.com/office/drawing/2014/main" id="{1BB3E472-5096-EB4B-9536-B45F30797C16}"/>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64" name="Rectangle 177">
                <a:extLst>
                  <a:ext uri="{FF2B5EF4-FFF2-40B4-BE49-F238E27FC236}">
                    <a16:creationId xmlns:a16="http://schemas.microsoft.com/office/drawing/2014/main" id="{37DB6D54-3397-3949-A1CA-B2DA46101546}"/>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sp>
        <p:nvSpPr>
          <p:cNvPr id="165" name="Freeform 8">
            <a:extLst>
              <a:ext uri="{FF2B5EF4-FFF2-40B4-BE49-F238E27FC236}">
                <a16:creationId xmlns:a16="http://schemas.microsoft.com/office/drawing/2014/main" id="{2F028C19-F830-D644-B8E0-645A3A1596FF}"/>
              </a:ext>
            </a:extLst>
          </p:cNvPr>
          <p:cNvSpPr>
            <a:spLocks/>
          </p:cNvSpPr>
          <p:nvPr/>
        </p:nvSpPr>
        <p:spPr bwMode="auto">
          <a:xfrm>
            <a:off x="3570599" y="4675377"/>
            <a:ext cx="4136844" cy="601045"/>
          </a:xfrm>
          <a:custGeom>
            <a:avLst/>
            <a:gdLst>
              <a:gd name="T0" fmla="*/ 0 w 4100"/>
              <a:gd name="T1" fmla="*/ 0 h 2072"/>
              <a:gd name="T2" fmla="*/ 4 w 4100"/>
              <a:gd name="T3" fmla="*/ 1736 h 2072"/>
              <a:gd name="T4" fmla="*/ 804 w 4100"/>
              <a:gd name="T5" fmla="*/ 2064 h 2072"/>
              <a:gd name="T6" fmla="*/ 3468 w 4100"/>
              <a:gd name="T7" fmla="*/ 2072 h 2072"/>
              <a:gd name="T8" fmla="*/ 4100 w 4100"/>
              <a:gd name="T9" fmla="*/ 1736 h 2072"/>
              <a:gd name="T10" fmla="*/ 4100 w 4100"/>
              <a:gd name="T11" fmla="*/ 96 h 2072"/>
              <a:gd name="T12" fmla="*/ 0 60000 65536"/>
              <a:gd name="T13" fmla="*/ 0 60000 65536"/>
              <a:gd name="T14" fmla="*/ 0 60000 65536"/>
              <a:gd name="T15" fmla="*/ 0 60000 65536"/>
              <a:gd name="T16" fmla="*/ 0 60000 65536"/>
              <a:gd name="T17" fmla="*/ 0 60000 65536"/>
              <a:gd name="T18" fmla="*/ 0 w 4100"/>
              <a:gd name="T19" fmla="*/ 0 h 2072"/>
              <a:gd name="T20" fmla="*/ 4100 w 4100"/>
              <a:gd name="T21" fmla="*/ 2072 h 2072"/>
              <a:gd name="connsiteX0" fmla="*/ 0 w 10000"/>
              <a:gd name="connsiteY0" fmla="*/ 0 h 10000"/>
              <a:gd name="connsiteX1" fmla="*/ 10 w 10000"/>
              <a:gd name="connsiteY1" fmla="*/ 8378 h 10000"/>
              <a:gd name="connsiteX2" fmla="*/ 1961 w 10000"/>
              <a:gd name="connsiteY2" fmla="*/ 9961 h 10000"/>
              <a:gd name="connsiteX3" fmla="*/ 8459 w 10000"/>
              <a:gd name="connsiteY3" fmla="*/ 10000 h 10000"/>
              <a:gd name="connsiteX4" fmla="*/ 10000 w 10000"/>
              <a:gd name="connsiteY4" fmla="*/ 8378 h 10000"/>
              <a:gd name="connsiteX0" fmla="*/ 0 w 8459"/>
              <a:gd name="connsiteY0" fmla="*/ 0 h 10000"/>
              <a:gd name="connsiteX1" fmla="*/ 10 w 8459"/>
              <a:gd name="connsiteY1" fmla="*/ 8378 h 10000"/>
              <a:gd name="connsiteX2" fmla="*/ 1961 w 8459"/>
              <a:gd name="connsiteY2" fmla="*/ 9961 h 10000"/>
              <a:gd name="connsiteX3" fmla="*/ 8459 w 8459"/>
              <a:gd name="connsiteY3" fmla="*/ 10000 h 10000"/>
              <a:gd name="connsiteX0" fmla="*/ 0 w 9988"/>
              <a:gd name="connsiteY0" fmla="*/ 0 h 1622"/>
              <a:gd name="connsiteX1" fmla="*/ 2306 w 9988"/>
              <a:gd name="connsiteY1" fmla="*/ 1583 h 1622"/>
              <a:gd name="connsiteX2" fmla="*/ 9988 w 9988"/>
              <a:gd name="connsiteY2" fmla="*/ 1622 h 1622"/>
            </a:gdLst>
            <a:ahLst/>
            <a:cxnLst>
              <a:cxn ang="0">
                <a:pos x="connsiteX0" y="connsiteY0"/>
              </a:cxn>
              <a:cxn ang="0">
                <a:pos x="connsiteX1" y="connsiteY1"/>
              </a:cxn>
              <a:cxn ang="0">
                <a:pos x="connsiteX2" y="connsiteY2"/>
              </a:cxn>
            </a:cxnLst>
            <a:rect l="l" t="t" r="r" b="b"/>
            <a:pathLst>
              <a:path w="9988" h="1622">
                <a:moveTo>
                  <a:pt x="0" y="0"/>
                </a:moveTo>
                <a:lnTo>
                  <a:pt x="2306" y="1583"/>
                </a:lnTo>
                <a:lnTo>
                  <a:pt x="9988" y="1622"/>
                </a:lnTo>
              </a:path>
            </a:pathLst>
          </a:custGeom>
          <a:noFill/>
          <a:ln w="44450">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21" name="Group 20">
            <a:extLst>
              <a:ext uri="{FF2B5EF4-FFF2-40B4-BE49-F238E27FC236}">
                <a16:creationId xmlns:a16="http://schemas.microsoft.com/office/drawing/2014/main" id="{D6B559A3-7D00-A302-7026-C353590A1438}"/>
              </a:ext>
            </a:extLst>
          </p:cNvPr>
          <p:cNvGrpSpPr/>
          <p:nvPr/>
        </p:nvGrpSpPr>
        <p:grpSpPr>
          <a:xfrm>
            <a:off x="4158384" y="1778534"/>
            <a:ext cx="2245439" cy="369332"/>
            <a:chOff x="4158384" y="2165404"/>
            <a:chExt cx="2245439" cy="369332"/>
          </a:xfrm>
        </p:grpSpPr>
        <p:grpSp>
          <p:nvGrpSpPr>
            <p:cNvPr id="96" name="Group 175">
              <a:extLst>
                <a:ext uri="{FF2B5EF4-FFF2-40B4-BE49-F238E27FC236}">
                  <a16:creationId xmlns:a16="http://schemas.microsoft.com/office/drawing/2014/main" id="{AC026B9A-C8C6-C045-8CBD-B9022027FFE8}"/>
                </a:ext>
              </a:extLst>
            </p:cNvPr>
            <p:cNvGrpSpPr>
              <a:grpSpLocks/>
            </p:cNvGrpSpPr>
            <p:nvPr/>
          </p:nvGrpSpPr>
          <p:grpSpPr bwMode="auto">
            <a:xfrm>
              <a:off x="5724373" y="2189377"/>
              <a:ext cx="679450" cy="301625"/>
              <a:chOff x="780" y="1553"/>
              <a:chExt cx="428" cy="190"/>
            </a:xfrm>
          </p:grpSpPr>
          <p:sp>
            <p:nvSpPr>
              <p:cNvPr id="97" name="Rectangle 176">
                <a:extLst>
                  <a:ext uri="{FF2B5EF4-FFF2-40B4-BE49-F238E27FC236}">
                    <a16:creationId xmlns:a16="http://schemas.microsoft.com/office/drawing/2014/main" id="{10F5A1DA-0939-D34B-B227-29AA407BCDD6}"/>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8" name="Rectangle 177">
                <a:extLst>
                  <a:ext uri="{FF2B5EF4-FFF2-40B4-BE49-F238E27FC236}">
                    <a16:creationId xmlns:a16="http://schemas.microsoft.com/office/drawing/2014/main" id="{2086AF53-43CC-814A-BA4C-260362990784}"/>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10" name="TextBox 9">
              <a:extLst>
                <a:ext uri="{FF2B5EF4-FFF2-40B4-BE49-F238E27FC236}">
                  <a16:creationId xmlns:a16="http://schemas.microsoft.com/office/drawing/2014/main" id="{F4282034-58EE-6443-97BE-4033A6975AE5}"/>
                </a:ext>
              </a:extLst>
            </p:cNvPr>
            <p:cNvSpPr txBox="1"/>
            <p:nvPr/>
          </p:nvSpPr>
          <p:spPr>
            <a:xfrm>
              <a:off x="4158384" y="2165404"/>
              <a:ext cx="997068" cy="369332"/>
            </a:xfrm>
            <a:prstGeom prst="rect">
              <a:avLst/>
            </a:prstGeom>
            <a:noFill/>
          </p:spPr>
          <p:txBody>
            <a:bodyPr wrap="none" rtlCol="0">
              <a:spAutoFit/>
            </a:bodyPr>
            <a:lstStyle/>
            <a:p>
              <a:r>
                <a:rPr lang="en-US" dirty="0"/>
                <a:t>message</a:t>
              </a:r>
            </a:p>
          </p:txBody>
        </p:sp>
      </p:grpSp>
      <p:grpSp>
        <p:nvGrpSpPr>
          <p:cNvPr id="22" name="Group 21">
            <a:extLst>
              <a:ext uri="{FF2B5EF4-FFF2-40B4-BE49-F238E27FC236}">
                <a16:creationId xmlns:a16="http://schemas.microsoft.com/office/drawing/2014/main" id="{F258A9F5-536F-4297-1363-9B60BDACF2BF}"/>
              </a:ext>
            </a:extLst>
          </p:cNvPr>
          <p:cNvGrpSpPr/>
          <p:nvPr/>
        </p:nvGrpSpPr>
        <p:grpSpPr>
          <a:xfrm>
            <a:off x="4155671" y="2565788"/>
            <a:ext cx="2253425" cy="369332"/>
            <a:chOff x="4155671" y="2952658"/>
            <a:chExt cx="2253425" cy="369332"/>
          </a:xfrm>
        </p:grpSpPr>
        <p:grpSp>
          <p:nvGrpSpPr>
            <p:cNvPr id="133" name="Group 185">
              <a:extLst>
                <a:ext uri="{FF2B5EF4-FFF2-40B4-BE49-F238E27FC236}">
                  <a16:creationId xmlns:a16="http://schemas.microsoft.com/office/drawing/2014/main" id="{EB20B2E4-EE78-334C-B142-D9716F510006}"/>
                </a:ext>
              </a:extLst>
            </p:cNvPr>
            <p:cNvGrpSpPr>
              <a:grpSpLocks/>
            </p:cNvGrpSpPr>
            <p:nvPr/>
          </p:nvGrpSpPr>
          <p:grpSpPr bwMode="auto">
            <a:xfrm>
              <a:off x="5501046" y="3003781"/>
              <a:ext cx="908050" cy="301625"/>
              <a:chOff x="1848" y="2046"/>
              <a:chExt cx="572" cy="190"/>
            </a:xfrm>
          </p:grpSpPr>
          <p:grpSp>
            <p:nvGrpSpPr>
              <p:cNvPr id="134" name="Group 179">
                <a:extLst>
                  <a:ext uri="{FF2B5EF4-FFF2-40B4-BE49-F238E27FC236}">
                    <a16:creationId xmlns:a16="http://schemas.microsoft.com/office/drawing/2014/main" id="{1D5E26E8-DD67-F64E-B7A5-CF2A5868C4FE}"/>
                  </a:ext>
                </a:extLst>
              </p:cNvPr>
              <p:cNvGrpSpPr>
                <a:grpSpLocks/>
              </p:cNvGrpSpPr>
              <p:nvPr/>
            </p:nvGrpSpPr>
            <p:grpSpPr bwMode="auto">
              <a:xfrm>
                <a:off x="1848" y="2047"/>
                <a:ext cx="187" cy="184"/>
                <a:chOff x="1959" y="2058"/>
                <a:chExt cx="187" cy="184"/>
              </a:xfrm>
            </p:grpSpPr>
            <p:sp>
              <p:nvSpPr>
                <p:cNvPr id="138" name="Rectangle 180">
                  <a:extLst>
                    <a:ext uri="{FF2B5EF4-FFF2-40B4-BE49-F238E27FC236}">
                      <a16:creationId xmlns:a16="http://schemas.microsoft.com/office/drawing/2014/main" id="{A0FF28E6-68F8-9D49-858D-54A894437AE3}"/>
                    </a:ext>
                  </a:extLst>
                </p:cNvPr>
                <p:cNvSpPr>
                  <a:spLocks noChangeArrowheads="1"/>
                </p:cNvSpPr>
                <p:nvPr/>
              </p:nvSpPr>
              <p:spPr bwMode="auto">
                <a:xfrm>
                  <a:off x="1964" y="2075"/>
                  <a:ext cx="177" cy="162"/>
                </a:xfrm>
                <a:prstGeom prst="rect">
                  <a:avLst/>
                </a:prstGeom>
                <a:no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9" name="Rectangle 181">
                  <a:extLst>
                    <a:ext uri="{FF2B5EF4-FFF2-40B4-BE49-F238E27FC236}">
                      <a16:creationId xmlns:a16="http://schemas.microsoft.com/office/drawing/2014/main" id="{57F4F79C-9470-0243-9459-9DE005B149AC}"/>
                    </a:ext>
                  </a:extLst>
                </p:cNvPr>
                <p:cNvSpPr>
                  <a:spLocks noChangeArrowheads="1"/>
                </p:cNvSpPr>
                <p:nvPr/>
              </p:nvSpPr>
              <p:spPr bwMode="auto">
                <a:xfrm>
                  <a:off x="1959" y="2058"/>
                  <a:ext cx="187" cy="184"/>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grpSp>
          <p:grpSp>
            <p:nvGrpSpPr>
              <p:cNvPr id="135" name="Group 182">
                <a:extLst>
                  <a:ext uri="{FF2B5EF4-FFF2-40B4-BE49-F238E27FC236}">
                    <a16:creationId xmlns:a16="http://schemas.microsoft.com/office/drawing/2014/main" id="{C814D838-F088-1449-A73B-3285342C6057}"/>
                  </a:ext>
                </a:extLst>
              </p:cNvPr>
              <p:cNvGrpSpPr>
                <a:grpSpLocks/>
              </p:cNvGrpSpPr>
              <p:nvPr/>
            </p:nvGrpSpPr>
            <p:grpSpPr bwMode="auto">
              <a:xfrm>
                <a:off x="1992" y="2046"/>
                <a:ext cx="428" cy="190"/>
                <a:chOff x="780" y="1553"/>
                <a:chExt cx="428" cy="190"/>
              </a:xfrm>
            </p:grpSpPr>
            <p:sp>
              <p:nvSpPr>
                <p:cNvPr id="136" name="Rectangle 183">
                  <a:extLst>
                    <a:ext uri="{FF2B5EF4-FFF2-40B4-BE49-F238E27FC236}">
                      <a16:creationId xmlns:a16="http://schemas.microsoft.com/office/drawing/2014/main" id="{744B26E9-8C84-AF45-BC0E-C09188489CFA}"/>
                    </a:ext>
                  </a:extLst>
                </p:cNvPr>
                <p:cNvSpPr>
                  <a:spLocks noChangeArrowheads="1"/>
                </p:cNvSpPr>
                <p:nvPr/>
              </p:nvSpPr>
              <p:spPr bwMode="auto">
                <a:xfrm>
                  <a:off x="817" y="1571"/>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7" name="Rectangle 184">
                  <a:extLst>
                    <a:ext uri="{FF2B5EF4-FFF2-40B4-BE49-F238E27FC236}">
                      <a16:creationId xmlns:a16="http://schemas.microsoft.com/office/drawing/2014/main" id="{71A3F897-85F9-4241-906F-6308455A3CAB}"/>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sp>
          <p:nvSpPr>
            <p:cNvPr id="166" name="TextBox 165">
              <a:extLst>
                <a:ext uri="{FF2B5EF4-FFF2-40B4-BE49-F238E27FC236}">
                  <a16:creationId xmlns:a16="http://schemas.microsoft.com/office/drawing/2014/main" id="{8BE5EF03-00F9-6A41-8F0C-CAAFE7A85EE6}"/>
                </a:ext>
              </a:extLst>
            </p:cNvPr>
            <p:cNvSpPr txBox="1"/>
            <p:nvPr/>
          </p:nvSpPr>
          <p:spPr>
            <a:xfrm>
              <a:off x="4155671" y="2952658"/>
              <a:ext cx="995272" cy="369332"/>
            </a:xfrm>
            <a:prstGeom prst="rect">
              <a:avLst/>
            </a:prstGeom>
            <a:noFill/>
          </p:spPr>
          <p:txBody>
            <a:bodyPr wrap="none" rtlCol="0">
              <a:spAutoFit/>
            </a:bodyPr>
            <a:lstStyle/>
            <a:p>
              <a:r>
                <a:rPr lang="en-US" dirty="0"/>
                <a:t>segment</a:t>
              </a:r>
            </a:p>
          </p:txBody>
        </p:sp>
      </p:grpSp>
      <p:grpSp>
        <p:nvGrpSpPr>
          <p:cNvPr id="23" name="Group 22">
            <a:extLst>
              <a:ext uri="{FF2B5EF4-FFF2-40B4-BE49-F238E27FC236}">
                <a16:creationId xmlns:a16="http://schemas.microsoft.com/office/drawing/2014/main" id="{D4DAD311-C0E8-ECAB-AB26-71D0E13F87C3}"/>
              </a:ext>
            </a:extLst>
          </p:cNvPr>
          <p:cNvGrpSpPr/>
          <p:nvPr/>
        </p:nvGrpSpPr>
        <p:grpSpPr>
          <a:xfrm>
            <a:off x="4134419" y="3291630"/>
            <a:ext cx="2152842" cy="369332"/>
            <a:chOff x="4134419" y="3678500"/>
            <a:chExt cx="2152842" cy="369332"/>
          </a:xfrm>
        </p:grpSpPr>
        <p:grpSp>
          <p:nvGrpSpPr>
            <p:cNvPr id="6" name="Group 5">
              <a:extLst>
                <a:ext uri="{FF2B5EF4-FFF2-40B4-BE49-F238E27FC236}">
                  <a16:creationId xmlns:a16="http://schemas.microsoft.com/office/drawing/2014/main" id="{EB00013B-973D-F145-BC62-E1EB59B2D1F7}"/>
                </a:ext>
              </a:extLst>
            </p:cNvPr>
            <p:cNvGrpSpPr/>
            <p:nvPr/>
          </p:nvGrpSpPr>
          <p:grpSpPr>
            <a:xfrm>
              <a:off x="5228886" y="3706233"/>
              <a:ext cx="1058375" cy="307296"/>
              <a:chOff x="5509436" y="3287899"/>
              <a:chExt cx="1058375" cy="307296"/>
            </a:xfrm>
          </p:grpSpPr>
          <p:grpSp>
            <p:nvGrpSpPr>
              <p:cNvPr id="83" name="Group 182">
                <a:extLst>
                  <a:ext uri="{FF2B5EF4-FFF2-40B4-BE49-F238E27FC236}">
                    <a16:creationId xmlns:a16="http://schemas.microsoft.com/office/drawing/2014/main" id="{92B476DA-1332-E245-A063-5F18A8ED561F}"/>
                  </a:ext>
                </a:extLst>
              </p:cNvPr>
              <p:cNvGrpSpPr>
                <a:grpSpLocks/>
              </p:cNvGrpSpPr>
              <p:nvPr/>
            </p:nvGrpSpPr>
            <p:grpSpPr bwMode="auto">
              <a:xfrm>
                <a:off x="5510535" y="3293570"/>
                <a:ext cx="1057276" cy="301625"/>
                <a:chOff x="469" y="1531"/>
                <a:chExt cx="666" cy="190"/>
              </a:xfrm>
            </p:grpSpPr>
            <p:sp>
              <p:nvSpPr>
                <p:cNvPr id="84" name="Rectangle 183">
                  <a:extLst>
                    <a:ext uri="{FF2B5EF4-FFF2-40B4-BE49-F238E27FC236}">
                      <a16:creationId xmlns:a16="http://schemas.microsoft.com/office/drawing/2014/main" id="{35A3A0E8-5840-8E42-ADE8-7EB044576C1C}"/>
                    </a:ext>
                  </a:extLst>
                </p:cNvPr>
                <p:cNvSpPr>
                  <a:spLocks noChangeArrowheads="1"/>
                </p:cNvSpPr>
                <p:nvPr/>
              </p:nvSpPr>
              <p:spPr bwMode="auto">
                <a:xfrm>
                  <a:off x="469" y="1549"/>
                  <a:ext cx="666"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5" name="Rectangle 184">
                  <a:extLst>
                    <a:ext uri="{FF2B5EF4-FFF2-40B4-BE49-F238E27FC236}">
                      <a16:creationId xmlns:a16="http://schemas.microsoft.com/office/drawing/2014/main" id="{55600375-23A3-CD4E-BBD9-EE07BA4AED64}"/>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87" name="Rectangle 181">
                <a:extLst>
                  <a:ext uri="{FF2B5EF4-FFF2-40B4-BE49-F238E27FC236}">
                    <a16:creationId xmlns:a16="http://schemas.microsoft.com/office/drawing/2014/main" id="{51F428BA-8794-2B46-B109-1D511F62E555}"/>
                  </a:ext>
                </a:extLst>
              </p:cNvPr>
              <p:cNvSpPr>
                <a:spLocks noChangeArrowheads="1"/>
              </p:cNvSpPr>
              <p:nvPr/>
            </p:nvSpPr>
            <p:spPr bwMode="auto">
              <a:xfrm>
                <a:off x="5771740" y="3305237"/>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88" name="Rectangle 181">
                <a:extLst>
                  <a:ext uri="{FF2B5EF4-FFF2-40B4-BE49-F238E27FC236}">
                    <a16:creationId xmlns:a16="http://schemas.microsoft.com/office/drawing/2014/main" id="{E5D95958-8C54-6242-A3B1-968E6AC629AC}"/>
                  </a:ext>
                </a:extLst>
              </p:cNvPr>
              <p:cNvSpPr>
                <a:spLocks noChangeArrowheads="1"/>
              </p:cNvSpPr>
              <p:nvPr/>
            </p:nvSpPr>
            <p:spPr bwMode="auto">
              <a:xfrm>
                <a:off x="5509436" y="3287899"/>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4" name="Straight Connector 3">
                <a:extLst>
                  <a:ext uri="{FF2B5EF4-FFF2-40B4-BE49-F238E27FC236}">
                    <a16:creationId xmlns:a16="http://schemas.microsoft.com/office/drawing/2014/main" id="{AE213470-EFFE-1143-AE70-3E6F1DF5204B}"/>
                  </a:ext>
                </a:extLst>
              </p:cNvPr>
              <p:cNvCxnSpPr>
                <a:cxnSpLocks/>
              </p:cNvCxnSpPr>
              <p:nvPr/>
            </p:nvCxnSpPr>
            <p:spPr>
              <a:xfrm>
                <a:off x="6076877" y="3322145"/>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B823437-9FDA-D44D-8E28-4933018C3600}"/>
                  </a:ext>
                </a:extLst>
              </p:cNvPr>
              <p:cNvCxnSpPr/>
              <p:nvPr/>
            </p:nvCxnSpPr>
            <p:spPr>
              <a:xfrm>
                <a:off x="5796378" y="332043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0" name="TextBox 199">
              <a:extLst>
                <a:ext uri="{FF2B5EF4-FFF2-40B4-BE49-F238E27FC236}">
                  <a16:creationId xmlns:a16="http://schemas.microsoft.com/office/drawing/2014/main" id="{DD9ACBFF-6D46-1C46-8036-50329CCCA60E}"/>
                </a:ext>
              </a:extLst>
            </p:cNvPr>
            <p:cNvSpPr txBox="1"/>
            <p:nvPr/>
          </p:nvSpPr>
          <p:spPr>
            <a:xfrm>
              <a:off x="4134419" y="3678500"/>
              <a:ext cx="1079078" cy="369332"/>
            </a:xfrm>
            <a:prstGeom prst="rect">
              <a:avLst/>
            </a:prstGeom>
            <a:noFill/>
          </p:spPr>
          <p:txBody>
            <a:bodyPr wrap="none" rtlCol="0">
              <a:spAutoFit/>
            </a:bodyPr>
            <a:lstStyle/>
            <a:p>
              <a:r>
                <a:rPr lang="en-US" dirty="0"/>
                <a:t>datagram</a:t>
              </a:r>
            </a:p>
          </p:txBody>
        </p:sp>
      </p:grpSp>
      <p:grpSp>
        <p:nvGrpSpPr>
          <p:cNvPr id="27" name="Group 26">
            <a:extLst>
              <a:ext uri="{FF2B5EF4-FFF2-40B4-BE49-F238E27FC236}">
                <a16:creationId xmlns:a16="http://schemas.microsoft.com/office/drawing/2014/main" id="{78F84AA8-653C-EA7E-40CB-0F8B1664BA09}"/>
              </a:ext>
            </a:extLst>
          </p:cNvPr>
          <p:cNvGrpSpPr/>
          <p:nvPr/>
        </p:nvGrpSpPr>
        <p:grpSpPr>
          <a:xfrm>
            <a:off x="4152584" y="4104550"/>
            <a:ext cx="2134677" cy="369332"/>
            <a:chOff x="4152584" y="4491420"/>
            <a:chExt cx="2134677" cy="369332"/>
          </a:xfrm>
        </p:grpSpPr>
        <p:sp>
          <p:nvSpPr>
            <p:cNvPr id="201" name="TextBox 200">
              <a:extLst>
                <a:ext uri="{FF2B5EF4-FFF2-40B4-BE49-F238E27FC236}">
                  <a16:creationId xmlns:a16="http://schemas.microsoft.com/office/drawing/2014/main" id="{1BE94808-747E-4346-8BA9-1245F5340481}"/>
                </a:ext>
              </a:extLst>
            </p:cNvPr>
            <p:cNvSpPr txBox="1"/>
            <p:nvPr/>
          </p:nvSpPr>
          <p:spPr>
            <a:xfrm>
              <a:off x="4152584" y="4491420"/>
              <a:ext cx="740972" cy="369332"/>
            </a:xfrm>
            <a:prstGeom prst="rect">
              <a:avLst/>
            </a:prstGeom>
            <a:noFill/>
          </p:spPr>
          <p:txBody>
            <a:bodyPr wrap="none" rtlCol="0">
              <a:spAutoFit/>
            </a:bodyPr>
            <a:lstStyle/>
            <a:p>
              <a:r>
                <a:rPr lang="en-US" dirty="0"/>
                <a:t>frame</a:t>
              </a:r>
            </a:p>
          </p:txBody>
        </p:sp>
        <p:grpSp>
          <p:nvGrpSpPr>
            <p:cNvPr id="3" name="Group 2">
              <a:extLst>
                <a:ext uri="{FF2B5EF4-FFF2-40B4-BE49-F238E27FC236}">
                  <a16:creationId xmlns:a16="http://schemas.microsoft.com/office/drawing/2014/main" id="{70ABA56E-C19B-1E49-8691-B116C4BC92D9}"/>
                </a:ext>
              </a:extLst>
            </p:cNvPr>
            <p:cNvGrpSpPr/>
            <p:nvPr/>
          </p:nvGrpSpPr>
          <p:grpSpPr>
            <a:xfrm>
              <a:off x="4939472" y="4504142"/>
              <a:ext cx="1347789" cy="307296"/>
              <a:chOff x="5144294" y="4194650"/>
              <a:chExt cx="1347789" cy="307296"/>
            </a:xfrm>
          </p:grpSpPr>
          <p:grpSp>
            <p:nvGrpSpPr>
              <p:cNvPr id="210" name="Group 182">
                <a:extLst>
                  <a:ext uri="{FF2B5EF4-FFF2-40B4-BE49-F238E27FC236}">
                    <a16:creationId xmlns:a16="http://schemas.microsoft.com/office/drawing/2014/main" id="{1C0D8E0C-30C7-D644-B53F-545AC3B41D0A}"/>
                  </a:ext>
                </a:extLst>
              </p:cNvPr>
              <p:cNvGrpSpPr>
                <a:grpSpLocks/>
              </p:cNvGrpSpPr>
              <p:nvPr/>
            </p:nvGrpSpPr>
            <p:grpSpPr bwMode="auto">
              <a:xfrm>
                <a:off x="5144294" y="4200321"/>
                <a:ext cx="1347789" cy="301625"/>
                <a:chOff x="286" y="1531"/>
                <a:chExt cx="849" cy="190"/>
              </a:xfrm>
            </p:grpSpPr>
            <p:sp>
              <p:nvSpPr>
                <p:cNvPr id="226" name="Rectangle 183">
                  <a:extLst>
                    <a:ext uri="{FF2B5EF4-FFF2-40B4-BE49-F238E27FC236}">
                      <a16:creationId xmlns:a16="http://schemas.microsoft.com/office/drawing/2014/main" id="{6DE19E5C-020A-764D-8F6B-6BB09EA73317}"/>
                    </a:ext>
                  </a:extLst>
                </p:cNvPr>
                <p:cNvSpPr>
                  <a:spLocks noChangeArrowheads="1"/>
                </p:cNvSpPr>
                <p:nvPr/>
              </p:nvSpPr>
              <p:spPr bwMode="auto">
                <a:xfrm>
                  <a:off x="286" y="1549"/>
                  <a:ext cx="849"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7" name="Rectangle 184">
                  <a:extLst>
                    <a:ext uri="{FF2B5EF4-FFF2-40B4-BE49-F238E27FC236}">
                      <a16:creationId xmlns:a16="http://schemas.microsoft.com/office/drawing/2014/main" id="{3DF40025-F95F-CB4C-938D-A1646D4921BD}"/>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211" name="Rectangle 181">
                <a:extLst>
                  <a:ext uri="{FF2B5EF4-FFF2-40B4-BE49-F238E27FC236}">
                    <a16:creationId xmlns:a16="http://schemas.microsoft.com/office/drawing/2014/main" id="{C5D484DA-CF52-D04F-9108-C2A5AAA250C8}"/>
                  </a:ext>
                </a:extLst>
              </p:cNvPr>
              <p:cNvSpPr>
                <a:spLocks noChangeArrowheads="1"/>
              </p:cNvSpPr>
              <p:nvPr/>
            </p:nvSpPr>
            <p:spPr bwMode="auto">
              <a:xfrm>
                <a:off x="5696012" y="4211988"/>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221" name="Rectangle 181">
                <a:extLst>
                  <a:ext uri="{FF2B5EF4-FFF2-40B4-BE49-F238E27FC236}">
                    <a16:creationId xmlns:a16="http://schemas.microsoft.com/office/drawing/2014/main" id="{9A7A7B02-76C2-C24E-946A-4CBDBFE07A53}"/>
                  </a:ext>
                </a:extLst>
              </p:cNvPr>
              <p:cNvSpPr>
                <a:spLocks noChangeArrowheads="1"/>
              </p:cNvSpPr>
              <p:nvPr/>
            </p:nvSpPr>
            <p:spPr bwMode="auto">
              <a:xfrm>
                <a:off x="5433708" y="4194650"/>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222" name="Straight Connector 221">
                <a:extLst>
                  <a:ext uri="{FF2B5EF4-FFF2-40B4-BE49-F238E27FC236}">
                    <a16:creationId xmlns:a16="http://schemas.microsoft.com/office/drawing/2014/main" id="{104E923B-AAA4-BF49-886D-0890ABD390AE}"/>
                  </a:ext>
                </a:extLst>
              </p:cNvPr>
              <p:cNvCxnSpPr>
                <a:cxnSpLocks/>
              </p:cNvCxnSpPr>
              <p:nvPr/>
            </p:nvCxnSpPr>
            <p:spPr>
              <a:xfrm>
                <a:off x="6001149" y="4228896"/>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096CE24-617A-E048-B706-AA2C9CEA0B54}"/>
                  </a:ext>
                </a:extLst>
              </p:cNvPr>
              <p:cNvCxnSpPr/>
              <p:nvPr/>
            </p:nvCxnSpPr>
            <p:spPr>
              <a:xfrm>
                <a:off x="5720650" y="4227184"/>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Rectangle 181">
                <a:extLst>
                  <a:ext uri="{FF2B5EF4-FFF2-40B4-BE49-F238E27FC236}">
                    <a16:creationId xmlns:a16="http://schemas.microsoft.com/office/drawing/2014/main" id="{00739E25-7377-104B-A6E7-E26BE236CB99}"/>
                  </a:ext>
                </a:extLst>
              </p:cNvPr>
              <p:cNvSpPr>
                <a:spLocks noChangeArrowheads="1"/>
              </p:cNvSpPr>
              <p:nvPr/>
            </p:nvSpPr>
            <p:spPr bwMode="auto">
              <a:xfrm>
                <a:off x="5149178" y="4198403"/>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a:t>
                </a:r>
              </a:p>
            </p:txBody>
          </p:sp>
          <p:cxnSp>
            <p:nvCxnSpPr>
              <p:cNvPr id="225" name="Straight Connector 224">
                <a:extLst>
                  <a:ext uri="{FF2B5EF4-FFF2-40B4-BE49-F238E27FC236}">
                    <a16:creationId xmlns:a16="http://schemas.microsoft.com/office/drawing/2014/main" id="{FB902E57-4D34-7F49-80B6-6C4A1D5EB080}"/>
                  </a:ext>
                </a:extLst>
              </p:cNvPr>
              <p:cNvCxnSpPr/>
              <p:nvPr/>
            </p:nvCxnSpPr>
            <p:spPr>
              <a:xfrm>
                <a:off x="5418102" y="422643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7" name="Slide Number Placeholder 5">
            <a:extLst>
              <a:ext uri="{FF2B5EF4-FFF2-40B4-BE49-F238E27FC236}">
                <a16:creationId xmlns:a16="http://schemas.microsoft.com/office/drawing/2014/main" id="{60581BF3-DA2A-CA4C-99A4-DD38B8148367}"/>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36</a:t>
            </a:fld>
            <a:endParaRPr lang="en-US" dirty="0"/>
          </a:p>
        </p:txBody>
      </p:sp>
      <p:pic>
        <p:nvPicPr>
          <p:cNvPr id="20" name="Picture 19" descr="Logo&#10;&#10;Description automatically generated with medium confidence">
            <a:extLst>
              <a:ext uri="{FF2B5EF4-FFF2-40B4-BE49-F238E27FC236}">
                <a16:creationId xmlns:a16="http://schemas.microsoft.com/office/drawing/2014/main" id="{C71A39D3-23E1-42C5-2774-48B4697E102D}"/>
              </a:ext>
            </a:extLst>
          </p:cNvPr>
          <p:cNvPicPr>
            <a:picLocks noChangeAspect="1"/>
          </p:cNvPicPr>
          <p:nvPr/>
        </p:nvPicPr>
        <p:blipFill>
          <a:blip r:embed="rId5"/>
          <a:stretch>
            <a:fillRect/>
          </a:stretch>
        </p:blipFill>
        <p:spPr>
          <a:xfrm>
            <a:off x="3703652" y="2422862"/>
            <a:ext cx="401301" cy="553374"/>
          </a:xfrm>
          <a:prstGeom prst="rect">
            <a:avLst/>
          </a:prstGeom>
        </p:spPr>
      </p:pic>
      <p:pic>
        <p:nvPicPr>
          <p:cNvPr id="18" name="Picture 17" descr="Icon&#10;&#10;Description automatically generated">
            <a:extLst>
              <a:ext uri="{FF2B5EF4-FFF2-40B4-BE49-F238E27FC236}">
                <a16:creationId xmlns:a16="http://schemas.microsoft.com/office/drawing/2014/main" id="{D04C425A-439B-4CD6-6869-E9EE3D1F6373}"/>
              </a:ext>
            </a:extLst>
          </p:cNvPr>
          <p:cNvPicPr>
            <a:picLocks noChangeAspect="1"/>
          </p:cNvPicPr>
          <p:nvPr/>
        </p:nvPicPr>
        <p:blipFill>
          <a:blip r:embed="rId6"/>
          <a:stretch>
            <a:fillRect/>
          </a:stretch>
        </p:blipFill>
        <p:spPr>
          <a:xfrm>
            <a:off x="3681955" y="3154580"/>
            <a:ext cx="451829" cy="621665"/>
          </a:xfrm>
          <a:prstGeom prst="rect">
            <a:avLst/>
          </a:prstGeom>
        </p:spPr>
      </p:pic>
      <p:pic>
        <p:nvPicPr>
          <p:cNvPr id="19" name="Picture 18" descr="Icon&#10;&#10;Description automatically generated">
            <a:extLst>
              <a:ext uri="{FF2B5EF4-FFF2-40B4-BE49-F238E27FC236}">
                <a16:creationId xmlns:a16="http://schemas.microsoft.com/office/drawing/2014/main" id="{C094CD9A-32A2-C6AD-C10C-1539072C15D6}"/>
              </a:ext>
            </a:extLst>
          </p:cNvPr>
          <p:cNvPicPr>
            <a:picLocks noChangeAspect="1"/>
          </p:cNvPicPr>
          <p:nvPr/>
        </p:nvPicPr>
        <p:blipFill>
          <a:blip r:embed="rId7"/>
          <a:stretch>
            <a:fillRect/>
          </a:stretch>
        </p:blipFill>
        <p:spPr>
          <a:xfrm>
            <a:off x="3655899" y="3926006"/>
            <a:ext cx="505593" cy="695498"/>
          </a:xfrm>
          <a:prstGeom prst="rect">
            <a:avLst/>
          </a:prstGeom>
        </p:spPr>
      </p:pic>
      <p:pic>
        <p:nvPicPr>
          <p:cNvPr id="28" name="Picture 27" descr="Icon&#10;&#10;Description automatically generated">
            <a:extLst>
              <a:ext uri="{FF2B5EF4-FFF2-40B4-BE49-F238E27FC236}">
                <a16:creationId xmlns:a16="http://schemas.microsoft.com/office/drawing/2014/main" id="{173D185E-41AC-A488-12F0-6F458E236421}"/>
              </a:ext>
            </a:extLst>
          </p:cNvPr>
          <p:cNvPicPr>
            <a:picLocks noChangeAspect="1"/>
          </p:cNvPicPr>
          <p:nvPr/>
        </p:nvPicPr>
        <p:blipFill>
          <a:blip r:embed="rId6"/>
          <a:stretch>
            <a:fillRect/>
          </a:stretch>
        </p:blipFill>
        <p:spPr>
          <a:xfrm>
            <a:off x="9043303" y="3225239"/>
            <a:ext cx="451829" cy="621665"/>
          </a:xfrm>
          <a:prstGeom prst="rect">
            <a:avLst/>
          </a:prstGeom>
        </p:spPr>
      </p:pic>
      <p:pic>
        <p:nvPicPr>
          <p:cNvPr id="29" name="Picture 28" descr="Logo&#10;&#10;Description automatically generated with medium confidence">
            <a:extLst>
              <a:ext uri="{FF2B5EF4-FFF2-40B4-BE49-F238E27FC236}">
                <a16:creationId xmlns:a16="http://schemas.microsoft.com/office/drawing/2014/main" id="{DAE5997A-6335-A674-DD5F-6C3480538E23}"/>
              </a:ext>
            </a:extLst>
          </p:cNvPr>
          <p:cNvPicPr>
            <a:picLocks noChangeAspect="1"/>
          </p:cNvPicPr>
          <p:nvPr/>
        </p:nvPicPr>
        <p:blipFill>
          <a:blip r:embed="rId5"/>
          <a:stretch>
            <a:fillRect/>
          </a:stretch>
        </p:blipFill>
        <p:spPr>
          <a:xfrm>
            <a:off x="9066221" y="2509417"/>
            <a:ext cx="401301" cy="553374"/>
          </a:xfrm>
          <a:prstGeom prst="rect">
            <a:avLst/>
          </a:prstGeom>
        </p:spPr>
      </p:pic>
      <p:pic>
        <p:nvPicPr>
          <p:cNvPr id="30" name="Picture 29" descr="Icon&#10;&#10;Description automatically generated with low confidence">
            <a:extLst>
              <a:ext uri="{FF2B5EF4-FFF2-40B4-BE49-F238E27FC236}">
                <a16:creationId xmlns:a16="http://schemas.microsoft.com/office/drawing/2014/main" id="{7DDF0824-9437-DBE7-B0F5-931B58829807}"/>
              </a:ext>
            </a:extLst>
          </p:cNvPr>
          <p:cNvPicPr>
            <a:picLocks noChangeAspect="1"/>
          </p:cNvPicPr>
          <p:nvPr/>
        </p:nvPicPr>
        <p:blipFill>
          <a:blip r:embed="rId3"/>
          <a:stretch>
            <a:fillRect/>
          </a:stretch>
        </p:blipFill>
        <p:spPr>
          <a:xfrm>
            <a:off x="9081613" y="1739407"/>
            <a:ext cx="351909" cy="488275"/>
          </a:xfrm>
          <a:prstGeom prst="rect">
            <a:avLst/>
          </a:prstGeom>
        </p:spPr>
      </p:pic>
    </p:spTree>
    <p:extLst>
      <p:ext uri="{BB962C8B-B14F-4D97-AF65-F5344CB8AC3E}">
        <p14:creationId xmlns:p14="http://schemas.microsoft.com/office/powerpoint/2010/main" val="354809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up)">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9"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078 -0.00023 L -0.00039 0.11343 " pathEditMode="relative" rAng="0" ptsTypes="AA">
                                      <p:cBhvr>
                                        <p:cTn id="18" dur="2000" fill="hold"/>
                                        <p:tgtEl>
                                          <p:spTgt spid="5"/>
                                        </p:tgtEl>
                                        <p:attrNameLst>
                                          <p:attrName>ppt_x</p:attrName>
                                          <p:attrName>ppt_y</p:attrName>
                                        </p:attrNameLst>
                                      </p:cBhvr>
                                      <p:rCtr x="-65" y="5671"/>
                                    </p:animMotion>
                                  </p:childTnLst>
                                </p:cTn>
                              </p:par>
                              <p:par>
                                <p:cTn id="19" presetID="9" presetClass="exit" presetSubtype="0" fill="hold" nodeType="withEffect">
                                  <p:stCondLst>
                                    <p:cond delay="0"/>
                                  </p:stCondLst>
                                  <p:childTnLst>
                                    <p:animEffect transition="out" filter="dissolv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2000"/>
                            </p:stCondLst>
                            <p:childTnLst>
                              <p:par>
                                <p:cTn id="23" presetID="16" presetClass="entr" presetSubtype="2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Horizontal)">
                                      <p:cBhvr>
                                        <p:cTn id="25" dur="500"/>
                                        <p:tgtEl>
                                          <p:spTgt spid="20"/>
                                        </p:tgtEl>
                                      </p:cBhvr>
                                    </p:animEffect>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2.29167E-6 1.48148E-6 L -0.00026 0.11342 " pathEditMode="relative" rAng="0" ptsTypes="AA">
                                      <p:cBhvr>
                                        <p:cTn id="35" dur="2000" fill="hold"/>
                                        <p:tgtEl>
                                          <p:spTgt spid="20"/>
                                        </p:tgtEl>
                                        <p:attrNameLst>
                                          <p:attrName>ppt_x</p:attrName>
                                          <p:attrName>ppt_y</p:attrName>
                                        </p:attrNameLst>
                                      </p:cBhvr>
                                      <p:rCtr x="-13" y="5671"/>
                                    </p:animMotion>
                                  </p:childTnLst>
                                </p:cTn>
                              </p:par>
                              <p:par>
                                <p:cTn id="36" presetID="9" presetClass="exit" presetSubtype="0" fill="hold" nodeType="withEffect">
                                  <p:stCondLst>
                                    <p:cond delay="0"/>
                                  </p:stCondLst>
                                  <p:childTnLst>
                                    <p:animEffect transition="out" filter="dissolv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par>
                          <p:cTn id="39" fill="hold">
                            <p:stCondLst>
                              <p:cond delay="2000"/>
                            </p:stCondLst>
                            <p:childTnLst>
                              <p:par>
                                <p:cTn id="40" presetID="16" presetClass="entr" presetSubtype="2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Horizontal)">
                                      <p:cBhvr>
                                        <p:cTn id="42" dur="500"/>
                                        <p:tgtEl>
                                          <p:spTgt spid="18"/>
                                        </p:tgtEl>
                                      </p:cBhvr>
                                    </p:animEffect>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20"/>
                                        </p:tgtEl>
                                        <p:attrNameLst>
                                          <p:attrName>style.visibility</p:attrName>
                                        </p:attrNameLst>
                                      </p:cBhvr>
                                      <p:to>
                                        <p:strVal val="hidden"/>
                                      </p:to>
                                    </p:set>
                                  </p:childTnLst>
                                </p:cTn>
                              </p:par>
                              <p:par>
                                <p:cTn id="46" presetID="9"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0013 0.00857 L 0.00013 0.12014 " pathEditMode="relative" rAng="0" ptsTypes="AA">
                                      <p:cBhvr>
                                        <p:cTn id="52" dur="2000" fill="hold"/>
                                        <p:tgtEl>
                                          <p:spTgt spid="18"/>
                                        </p:tgtEl>
                                        <p:attrNameLst>
                                          <p:attrName>ppt_x</p:attrName>
                                          <p:attrName>ppt_y</p:attrName>
                                        </p:attrNameLst>
                                      </p:cBhvr>
                                      <p:rCtr x="0" y="5579"/>
                                    </p:animMotion>
                                  </p:childTnLst>
                                </p:cTn>
                              </p:par>
                              <p:par>
                                <p:cTn id="53" presetID="9" presetClass="exit" presetSubtype="0" fill="hold" nodeType="withEffect">
                                  <p:stCondLst>
                                    <p:cond delay="0"/>
                                  </p:stCondLst>
                                  <p:childTnLst>
                                    <p:animEffect transition="out" filter="dissolv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par>
                          <p:cTn id="56" fill="hold">
                            <p:stCondLst>
                              <p:cond delay="2000"/>
                            </p:stCondLst>
                            <p:childTnLst>
                              <p:par>
                                <p:cTn id="57" presetID="16" presetClass="entr" presetSubtype="2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Horizontal)">
                                      <p:cBhvr>
                                        <p:cTn id="59" dur="500"/>
                                        <p:tgtEl>
                                          <p:spTgt spid="19"/>
                                        </p:tgtEl>
                                      </p:cBhvr>
                                    </p:animEffect>
                                  </p:childTnLst>
                                </p:cTn>
                              </p:par>
                            </p:childTnLst>
                          </p:cTn>
                        </p:par>
                        <p:par>
                          <p:cTn id="60" fill="hold">
                            <p:stCondLst>
                              <p:cond delay="2500"/>
                            </p:stCondLst>
                            <p:childTnLst>
                              <p:par>
                                <p:cTn id="61" presetID="1" presetClass="exit" presetSubtype="0" fill="hold" nodeType="after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9"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dissolv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65"/>
                                        </p:tgtEl>
                                        <p:attrNameLst>
                                          <p:attrName>style.visibility</p:attrName>
                                        </p:attrNameLst>
                                      </p:cBhvr>
                                      <p:to>
                                        <p:strVal val="visible"/>
                                      </p:to>
                                    </p:set>
                                    <p:animEffect transition="in" filter="wipe(left)">
                                      <p:cBhvr>
                                        <p:cTn id="70" dur="500"/>
                                        <p:tgtEl>
                                          <p:spTgt spid="165"/>
                                        </p:tgtEl>
                                      </p:cBhvr>
                                    </p:animEffect>
                                  </p:childTnLst>
                                </p:cTn>
                              </p:par>
                            </p:childTnLst>
                          </p:cTn>
                        </p:par>
                        <p:par>
                          <p:cTn id="71" fill="hold">
                            <p:stCondLst>
                              <p:cond delay="50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500"/>
                                        <p:tgtEl>
                                          <p:spTgt spid="9"/>
                                        </p:tgtEl>
                                      </p:cBhvr>
                                    </p:animEffect>
                                  </p:childTnLst>
                                </p:cTn>
                              </p:par>
                              <p:par>
                                <p:cTn id="75" presetID="9" presetClass="exit" presetSubtype="0" fill="hold" nodeType="withEffect">
                                  <p:stCondLst>
                                    <p:cond delay="0"/>
                                  </p:stCondLst>
                                  <p:childTnLst>
                                    <p:animEffect transition="out" filter="dissolv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0" presetClass="path" presetSubtype="0" accel="50000" decel="50000" fill="hold" nodeType="withEffect">
                                  <p:stCondLst>
                                    <p:cond delay="0"/>
                                  </p:stCondLst>
                                  <p:childTnLst>
                                    <p:animMotion origin="layout" path="M 0.00013 0.05416 L 0.05183 0.11296 L 0.30365 0.11296 L 0.43998 0.00324 " pathEditMode="relative" rAng="0" ptsTypes="AAAA">
                                      <p:cBhvr>
                                        <p:cTn id="79" dur="2000" fill="hold"/>
                                        <p:tgtEl>
                                          <p:spTgt spid="19"/>
                                        </p:tgtEl>
                                        <p:attrNameLst>
                                          <p:attrName>ppt_x</p:attrName>
                                          <p:attrName>ppt_y</p:attrName>
                                        </p:attrNameLst>
                                      </p:cBhvr>
                                      <p:rCtr x="21992" y="394"/>
                                    </p:animMotion>
                                  </p:childTnLst>
                                </p:cTn>
                              </p:par>
                            </p:childTnLst>
                          </p:cTn>
                        </p:par>
                        <p:par>
                          <p:cTn id="80" fill="hold">
                            <p:stCondLst>
                              <p:cond delay="2500"/>
                            </p:stCondLst>
                            <p:childTnLst>
                              <p:par>
                                <p:cTn id="81" presetID="9"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dissolve">
                                      <p:cBhvr>
                                        <p:cTn id="83" dur="500"/>
                                        <p:tgtEl>
                                          <p:spTgt spid="28"/>
                                        </p:tgtEl>
                                      </p:cBhvr>
                                    </p:animEffect>
                                  </p:childTnLst>
                                </p:cTn>
                              </p:par>
                            </p:childTnLst>
                          </p:cTn>
                        </p:par>
                        <p:par>
                          <p:cTn id="84" fill="hold">
                            <p:stCondLst>
                              <p:cond delay="3000"/>
                            </p:stCondLst>
                            <p:childTnLst>
                              <p:par>
                                <p:cTn id="85" presetID="9"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childTnLst>
                          </p:cTn>
                        </p:par>
                        <p:par>
                          <p:cTn id="88" fill="hold">
                            <p:stCondLst>
                              <p:cond delay="35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reeform 99">
            <a:extLst>
              <a:ext uri="{FF2B5EF4-FFF2-40B4-BE49-F238E27FC236}">
                <a16:creationId xmlns:a16="http://schemas.microsoft.com/office/drawing/2014/main" id="{3E758716-A071-4141-B9BA-7927A5BFBD94}"/>
              </a:ext>
            </a:extLst>
          </p:cNvPr>
          <p:cNvSpPr>
            <a:spLocks/>
          </p:cNvSpPr>
          <p:nvPr/>
        </p:nvSpPr>
        <p:spPr bwMode="auto">
          <a:xfrm>
            <a:off x="8197855" y="4478480"/>
            <a:ext cx="454072" cy="992421"/>
          </a:xfrm>
          <a:custGeom>
            <a:avLst/>
            <a:gdLst>
              <a:gd name="T0" fmla="*/ 2147483646 w 413"/>
              <a:gd name="T1" fmla="*/ 2147483646 h 715"/>
              <a:gd name="T2" fmla="*/ 2147483646 w 413"/>
              <a:gd name="T3" fmla="*/ 0 h 715"/>
              <a:gd name="T4" fmla="*/ 0 w 413"/>
              <a:gd name="T5" fmla="*/ 2147483646 h 715"/>
              <a:gd name="T6" fmla="*/ 2147483646 w 413"/>
              <a:gd name="T7" fmla="*/ 2147483646 h 715"/>
              <a:gd name="T8" fmla="*/ 2147483646 w 413"/>
              <a:gd name="T9" fmla="*/ 2147483646 h 715"/>
              <a:gd name="T10" fmla="*/ 0 60000 65536"/>
              <a:gd name="T11" fmla="*/ 0 60000 65536"/>
              <a:gd name="T12" fmla="*/ 0 60000 65536"/>
              <a:gd name="T13" fmla="*/ 0 60000 65536"/>
              <a:gd name="T14" fmla="*/ 0 60000 65536"/>
              <a:gd name="T15" fmla="*/ 0 w 413"/>
              <a:gd name="T16" fmla="*/ 0 h 715"/>
              <a:gd name="T17" fmla="*/ 413 w 413"/>
              <a:gd name="T18" fmla="*/ 715 h 715"/>
              <a:gd name="connsiteX0" fmla="*/ 10000 w 10000"/>
              <a:gd name="connsiteY0" fmla="*/ 7972 h 8825"/>
              <a:gd name="connsiteX1" fmla="*/ 218 w 10000"/>
              <a:gd name="connsiteY1" fmla="*/ 0 h 8825"/>
              <a:gd name="connsiteX2" fmla="*/ 0 w 10000"/>
              <a:gd name="connsiteY2" fmla="*/ 8448 h 8825"/>
              <a:gd name="connsiteX3" fmla="*/ 7224 w 10000"/>
              <a:gd name="connsiteY3" fmla="*/ 8825 h 8825"/>
              <a:gd name="connsiteX4" fmla="*/ 10000 w 10000"/>
              <a:gd name="connsiteY4" fmla="*/ 7972 h 8825"/>
              <a:gd name="connsiteX0" fmla="*/ 6901 w 7224"/>
              <a:gd name="connsiteY0" fmla="*/ 7744 h 10000"/>
              <a:gd name="connsiteX1" fmla="*/ 218 w 7224"/>
              <a:gd name="connsiteY1" fmla="*/ 0 h 10000"/>
              <a:gd name="connsiteX2" fmla="*/ 0 w 7224"/>
              <a:gd name="connsiteY2" fmla="*/ 9573 h 10000"/>
              <a:gd name="connsiteX3" fmla="*/ 7224 w 7224"/>
              <a:gd name="connsiteY3" fmla="*/ 10000 h 10000"/>
              <a:gd name="connsiteX4" fmla="*/ 6901 w 7224"/>
              <a:gd name="connsiteY4" fmla="*/ 7744 h 10000"/>
              <a:gd name="connsiteX0" fmla="*/ 9553 w 9587"/>
              <a:gd name="connsiteY0" fmla="*/ 7744 h 9750"/>
              <a:gd name="connsiteX1" fmla="*/ 302 w 9587"/>
              <a:gd name="connsiteY1" fmla="*/ 0 h 9750"/>
              <a:gd name="connsiteX2" fmla="*/ 0 w 9587"/>
              <a:gd name="connsiteY2" fmla="*/ 9573 h 9750"/>
              <a:gd name="connsiteX3" fmla="*/ 9464 w 9587"/>
              <a:gd name="connsiteY3" fmla="*/ 9750 h 9750"/>
              <a:gd name="connsiteX4" fmla="*/ 9553 w 9587"/>
              <a:gd name="connsiteY4" fmla="*/ 7744 h 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7" h="9750">
                <a:moveTo>
                  <a:pt x="9553" y="7744"/>
                </a:moveTo>
                <a:lnTo>
                  <a:pt x="302" y="0"/>
                </a:lnTo>
                <a:cubicBezTo>
                  <a:pt x="201" y="3191"/>
                  <a:pt x="101" y="6382"/>
                  <a:pt x="0" y="9573"/>
                </a:cubicBezTo>
                <a:lnTo>
                  <a:pt x="9464" y="9750"/>
                </a:lnTo>
                <a:cubicBezTo>
                  <a:pt x="9314" y="8998"/>
                  <a:pt x="9702" y="8496"/>
                  <a:pt x="9553" y="7744"/>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7" name="Group 296">
            <a:extLst>
              <a:ext uri="{FF2B5EF4-FFF2-40B4-BE49-F238E27FC236}">
                <a16:creationId xmlns:a16="http://schemas.microsoft.com/office/drawing/2014/main" id="{DBEB0F95-AE9C-DA4D-9F9E-9C6AE4A652EE}"/>
              </a:ext>
            </a:extLst>
          </p:cNvPr>
          <p:cNvGrpSpPr/>
          <p:nvPr/>
        </p:nvGrpSpPr>
        <p:grpSpPr>
          <a:xfrm>
            <a:off x="8637066" y="5115960"/>
            <a:ext cx="958850" cy="476251"/>
            <a:chOff x="7493876" y="2774731"/>
            <a:chExt cx="1481958" cy="894622"/>
          </a:xfrm>
        </p:grpSpPr>
        <p:sp>
          <p:nvSpPr>
            <p:cNvPr id="298" name="Freeform 297">
              <a:extLst>
                <a:ext uri="{FF2B5EF4-FFF2-40B4-BE49-F238E27FC236}">
                  <a16:creationId xmlns:a16="http://schemas.microsoft.com/office/drawing/2014/main" id="{6025F28A-8766-8949-96E6-DD0BD882AB2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99" name="Oval 298">
              <a:extLst>
                <a:ext uri="{FF2B5EF4-FFF2-40B4-BE49-F238E27FC236}">
                  <a16:creationId xmlns:a16="http://schemas.microsoft.com/office/drawing/2014/main" id="{DFA4B720-1D85-4E4A-A3DF-4E2D8BCABCA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00" name="Group 299">
              <a:extLst>
                <a:ext uri="{FF2B5EF4-FFF2-40B4-BE49-F238E27FC236}">
                  <a16:creationId xmlns:a16="http://schemas.microsoft.com/office/drawing/2014/main" id="{DAD2409F-AAE1-4A47-A41C-4F8FC3073E02}"/>
                </a:ext>
              </a:extLst>
            </p:cNvPr>
            <p:cNvGrpSpPr/>
            <p:nvPr/>
          </p:nvGrpSpPr>
          <p:grpSpPr>
            <a:xfrm>
              <a:off x="7713663" y="2848339"/>
              <a:ext cx="1042107" cy="425543"/>
              <a:chOff x="7786941" y="2884917"/>
              <a:chExt cx="897649" cy="353919"/>
            </a:xfrm>
          </p:grpSpPr>
          <p:sp>
            <p:nvSpPr>
              <p:cNvPr id="301" name="Freeform 300">
                <a:extLst>
                  <a:ext uri="{FF2B5EF4-FFF2-40B4-BE49-F238E27FC236}">
                    <a16:creationId xmlns:a16="http://schemas.microsoft.com/office/drawing/2014/main" id="{C10106D6-70AD-294D-966C-B6530FB2C38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2" name="Freeform 301">
                <a:extLst>
                  <a:ext uri="{FF2B5EF4-FFF2-40B4-BE49-F238E27FC236}">
                    <a16:creationId xmlns:a16="http://schemas.microsoft.com/office/drawing/2014/main" id="{03C28B18-54E7-EB4E-A70A-2F3A019FD15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3" name="Freeform 302">
                <a:extLst>
                  <a:ext uri="{FF2B5EF4-FFF2-40B4-BE49-F238E27FC236}">
                    <a16:creationId xmlns:a16="http://schemas.microsoft.com/office/drawing/2014/main" id="{5090762B-1155-2347-B6D2-D77A21D744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4" name="Freeform 303">
                <a:extLst>
                  <a:ext uri="{FF2B5EF4-FFF2-40B4-BE49-F238E27FC236}">
                    <a16:creationId xmlns:a16="http://schemas.microsoft.com/office/drawing/2014/main" id="{F0881117-1317-CD49-B4BD-8B8A1E6EB27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32" name="Rectangle 90">
            <a:extLst>
              <a:ext uri="{FF2B5EF4-FFF2-40B4-BE49-F238E27FC236}">
                <a16:creationId xmlns:a16="http://schemas.microsoft.com/office/drawing/2014/main" id="{990C22D1-7679-CB44-8984-10C1D99DCC51}"/>
              </a:ext>
            </a:extLst>
          </p:cNvPr>
          <p:cNvSpPr>
            <a:spLocks noChangeArrowheads="1"/>
          </p:cNvSpPr>
          <p:nvPr/>
        </p:nvSpPr>
        <p:spPr bwMode="auto">
          <a:xfrm>
            <a:off x="6916745" y="4489446"/>
            <a:ext cx="1273175" cy="946150"/>
          </a:xfrm>
          <a:prstGeom prst="rect">
            <a:avLst/>
          </a:prstGeom>
          <a:solidFill>
            <a:schemeClr val="bg1"/>
          </a:solidFill>
          <a:ln w="28575">
            <a:solidFill>
              <a:schemeClr val="tx1"/>
            </a:solidFill>
            <a:miter lim="800000"/>
            <a:headEnd/>
            <a:tailEnd/>
          </a:ln>
          <a:effectLst>
            <a:outerShdw blurRad="127000" dist="38100" dir="18900000" sx="103000" sy="103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34" name="Text Box 92">
            <a:extLst>
              <a:ext uri="{FF2B5EF4-FFF2-40B4-BE49-F238E27FC236}">
                <a16:creationId xmlns:a16="http://schemas.microsoft.com/office/drawing/2014/main" id="{1CB4056D-0AB4-094A-9E8C-7C63E13B1C00}"/>
              </a:ext>
            </a:extLst>
          </p:cNvPr>
          <p:cNvSpPr txBox="1">
            <a:spLocks noChangeArrowheads="1"/>
          </p:cNvSpPr>
          <p:nvPr/>
        </p:nvSpPr>
        <p:spPr bwMode="auto">
          <a:xfrm>
            <a:off x="6873882" y="4456108"/>
            <a:ext cx="13176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physical</a:t>
            </a:r>
          </a:p>
        </p:txBody>
      </p:sp>
      <p:sp>
        <p:nvSpPr>
          <p:cNvPr id="144" name="Rectangle 24">
            <a:extLst>
              <a:ext uri="{FF2B5EF4-FFF2-40B4-BE49-F238E27FC236}">
                <a16:creationId xmlns:a16="http://schemas.microsoft.com/office/drawing/2014/main" id="{99237050-2EC8-FD44-B771-4FF0EAEABF5E}"/>
              </a:ext>
            </a:extLst>
          </p:cNvPr>
          <p:cNvSpPr>
            <a:spLocks noChangeArrowheads="1"/>
          </p:cNvSpPr>
          <p:nvPr/>
        </p:nvSpPr>
        <p:spPr bwMode="auto">
          <a:xfrm>
            <a:off x="2886137" y="4865756"/>
            <a:ext cx="1273175" cy="1536700"/>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5" name="Text Box 26">
            <a:extLst>
              <a:ext uri="{FF2B5EF4-FFF2-40B4-BE49-F238E27FC236}">
                <a16:creationId xmlns:a16="http://schemas.microsoft.com/office/drawing/2014/main" id="{BA4F849D-1AD2-9F4B-A8A6-5D9737C832B4}"/>
              </a:ext>
            </a:extLst>
          </p:cNvPr>
          <p:cNvSpPr txBox="1">
            <a:spLocks noChangeArrowheads="1"/>
          </p:cNvSpPr>
          <p:nvPr/>
        </p:nvSpPr>
        <p:spPr bwMode="auto">
          <a:xfrm>
            <a:off x="2832765" y="4821907"/>
            <a:ext cx="1317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physical</a:t>
            </a:r>
          </a:p>
        </p:txBody>
      </p:sp>
      <p:sp>
        <p:nvSpPr>
          <p:cNvPr id="146" name="Line 25">
            <a:extLst>
              <a:ext uri="{FF2B5EF4-FFF2-40B4-BE49-F238E27FC236}">
                <a16:creationId xmlns:a16="http://schemas.microsoft.com/office/drawing/2014/main" id="{A3F12762-BE2E-E244-ADD0-3F754C8AA53F}"/>
              </a:ext>
            </a:extLst>
          </p:cNvPr>
          <p:cNvSpPr>
            <a:spLocks noChangeShapeType="1"/>
          </p:cNvSpPr>
          <p:nvPr/>
        </p:nvSpPr>
        <p:spPr bwMode="auto">
          <a:xfrm>
            <a:off x="2886136" y="5183257"/>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Line 27">
            <a:extLst>
              <a:ext uri="{FF2B5EF4-FFF2-40B4-BE49-F238E27FC236}">
                <a16:creationId xmlns:a16="http://schemas.microsoft.com/office/drawing/2014/main" id="{D9CB41BB-F2D8-B74D-BA63-C9D69DF8D2F9}"/>
              </a:ext>
            </a:extLst>
          </p:cNvPr>
          <p:cNvSpPr>
            <a:spLocks noChangeShapeType="1"/>
          </p:cNvSpPr>
          <p:nvPr/>
        </p:nvSpPr>
        <p:spPr bwMode="auto">
          <a:xfrm>
            <a:off x="2894074" y="5503932"/>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Line 28">
            <a:extLst>
              <a:ext uri="{FF2B5EF4-FFF2-40B4-BE49-F238E27FC236}">
                <a16:creationId xmlns:a16="http://schemas.microsoft.com/office/drawing/2014/main" id="{383571D9-51C3-9042-A891-980960CA3F40}"/>
              </a:ext>
            </a:extLst>
          </p:cNvPr>
          <p:cNvSpPr>
            <a:spLocks noChangeShapeType="1"/>
          </p:cNvSpPr>
          <p:nvPr/>
        </p:nvSpPr>
        <p:spPr bwMode="auto">
          <a:xfrm>
            <a:off x="2898836" y="5784919"/>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Line 29">
            <a:extLst>
              <a:ext uri="{FF2B5EF4-FFF2-40B4-BE49-F238E27FC236}">
                <a16:creationId xmlns:a16="http://schemas.microsoft.com/office/drawing/2014/main" id="{C49F8A27-7F5E-A74A-87FC-4C156780CED4}"/>
              </a:ext>
            </a:extLst>
          </p:cNvPr>
          <p:cNvSpPr>
            <a:spLocks noChangeShapeType="1"/>
          </p:cNvSpPr>
          <p:nvPr/>
        </p:nvSpPr>
        <p:spPr bwMode="auto">
          <a:xfrm>
            <a:off x="2898836" y="6061144"/>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9" name="Rectangle 24">
            <a:extLst>
              <a:ext uri="{FF2B5EF4-FFF2-40B4-BE49-F238E27FC236}">
                <a16:creationId xmlns:a16="http://schemas.microsoft.com/office/drawing/2014/main" id="{7EA1E797-77D1-3E4E-BE7E-ACEB5C9FC9FA}"/>
              </a:ext>
            </a:extLst>
          </p:cNvPr>
          <p:cNvSpPr>
            <a:spLocks noChangeArrowheads="1"/>
          </p:cNvSpPr>
          <p:nvPr/>
        </p:nvSpPr>
        <p:spPr bwMode="auto">
          <a:xfrm>
            <a:off x="3816357" y="985833"/>
            <a:ext cx="1273175" cy="1536700"/>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1" name="Text Box 26">
            <a:extLst>
              <a:ext uri="{FF2B5EF4-FFF2-40B4-BE49-F238E27FC236}">
                <a16:creationId xmlns:a16="http://schemas.microsoft.com/office/drawing/2014/main" id="{955E0381-1B0E-544A-A7DD-37ADCBB63FC5}"/>
              </a:ext>
            </a:extLst>
          </p:cNvPr>
          <p:cNvSpPr txBox="1">
            <a:spLocks noChangeArrowheads="1"/>
          </p:cNvSpPr>
          <p:nvPr/>
        </p:nvSpPr>
        <p:spPr bwMode="auto">
          <a:xfrm>
            <a:off x="3762985" y="941984"/>
            <a:ext cx="1317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physical</a:t>
            </a:r>
          </a:p>
        </p:txBody>
      </p:sp>
      <p:sp>
        <p:nvSpPr>
          <p:cNvPr id="159" name="Freeform 3">
            <a:extLst>
              <a:ext uri="{FF2B5EF4-FFF2-40B4-BE49-F238E27FC236}">
                <a16:creationId xmlns:a16="http://schemas.microsoft.com/office/drawing/2014/main" id="{FF79401E-326D-8443-A822-64EFF7D91F62}"/>
              </a:ext>
            </a:extLst>
          </p:cNvPr>
          <p:cNvSpPr>
            <a:spLocks/>
          </p:cNvSpPr>
          <p:nvPr/>
        </p:nvSpPr>
        <p:spPr bwMode="auto">
          <a:xfrm>
            <a:off x="8317497" y="2564096"/>
            <a:ext cx="638175" cy="781777"/>
          </a:xfrm>
          <a:custGeom>
            <a:avLst/>
            <a:gdLst>
              <a:gd name="T0" fmla="*/ 2147483646 w 402"/>
              <a:gd name="T1" fmla="*/ 2147483646 h 537"/>
              <a:gd name="T2" fmla="*/ 2147483646 w 402"/>
              <a:gd name="T3" fmla="*/ 0 h 537"/>
              <a:gd name="T4" fmla="*/ 0 w 402"/>
              <a:gd name="T5" fmla="*/ 2147483646 h 537"/>
              <a:gd name="T6" fmla="*/ 2147483646 w 402"/>
              <a:gd name="T7" fmla="*/ 2147483646 h 537"/>
              <a:gd name="T8" fmla="*/ 2147483646 w 402"/>
              <a:gd name="T9" fmla="*/ 2147483646 h 537"/>
              <a:gd name="T10" fmla="*/ 0 60000 65536"/>
              <a:gd name="T11" fmla="*/ 0 60000 65536"/>
              <a:gd name="T12" fmla="*/ 0 60000 65536"/>
              <a:gd name="T13" fmla="*/ 0 60000 65536"/>
              <a:gd name="T14" fmla="*/ 0 60000 65536"/>
              <a:gd name="T15" fmla="*/ 0 w 402"/>
              <a:gd name="T16" fmla="*/ 0 h 537"/>
              <a:gd name="T17" fmla="*/ 402 w 402"/>
              <a:gd name="T18" fmla="*/ 537 h 537"/>
            </a:gdLst>
            <a:ahLst/>
            <a:cxnLst>
              <a:cxn ang="T10">
                <a:pos x="T0" y="T1"/>
              </a:cxn>
              <a:cxn ang="T11">
                <a:pos x="T2" y="T3"/>
              </a:cxn>
              <a:cxn ang="T12">
                <a:pos x="T4" y="T5"/>
              </a:cxn>
              <a:cxn ang="T13">
                <a:pos x="T6" y="T7"/>
              </a:cxn>
              <a:cxn ang="T14">
                <a:pos x="T8" y="T9"/>
              </a:cxn>
            </a:cxnLst>
            <a:rect l="T15" t="T16" r="T17" b="T18"/>
            <a:pathLst>
              <a:path w="402" h="537">
                <a:moveTo>
                  <a:pt x="402" y="363"/>
                </a:moveTo>
                <a:lnTo>
                  <a:pt x="28" y="0"/>
                </a:lnTo>
                <a:lnTo>
                  <a:pt x="0" y="470"/>
                </a:lnTo>
                <a:lnTo>
                  <a:pt x="242" y="537"/>
                </a:lnTo>
                <a:lnTo>
                  <a:pt x="402" y="363"/>
                </a:ln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05" name="Group 304">
            <a:extLst>
              <a:ext uri="{FF2B5EF4-FFF2-40B4-BE49-F238E27FC236}">
                <a16:creationId xmlns:a16="http://schemas.microsoft.com/office/drawing/2014/main" id="{A4E47CB1-938F-064D-AFFA-550D0F125117}"/>
              </a:ext>
            </a:extLst>
          </p:cNvPr>
          <p:cNvGrpSpPr/>
          <p:nvPr/>
        </p:nvGrpSpPr>
        <p:grpSpPr>
          <a:xfrm>
            <a:off x="8737109" y="2942202"/>
            <a:ext cx="959348" cy="478062"/>
            <a:chOff x="3668110" y="2448910"/>
            <a:chExt cx="3794234" cy="2165130"/>
          </a:xfrm>
        </p:grpSpPr>
        <p:sp>
          <p:nvSpPr>
            <p:cNvPr id="306" name="Rectangle 305">
              <a:extLst>
                <a:ext uri="{FF2B5EF4-FFF2-40B4-BE49-F238E27FC236}">
                  <a16:creationId xmlns:a16="http://schemas.microsoft.com/office/drawing/2014/main" id="{4113AFA1-3E53-2B44-844D-33D4D414E8FC}"/>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 name="Freeform 306">
              <a:extLst>
                <a:ext uri="{FF2B5EF4-FFF2-40B4-BE49-F238E27FC236}">
                  <a16:creationId xmlns:a16="http://schemas.microsoft.com/office/drawing/2014/main" id="{6AACD184-A341-A64D-AF0A-E8273A8D120E}"/>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8" name="Group 307">
              <a:extLst>
                <a:ext uri="{FF2B5EF4-FFF2-40B4-BE49-F238E27FC236}">
                  <a16:creationId xmlns:a16="http://schemas.microsoft.com/office/drawing/2014/main" id="{397EA54E-AF9C-5E43-ABD4-420C1068CBF3}"/>
                </a:ext>
              </a:extLst>
            </p:cNvPr>
            <p:cNvGrpSpPr/>
            <p:nvPr/>
          </p:nvGrpSpPr>
          <p:grpSpPr>
            <a:xfrm>
              <a:off x="3941378" y="2603243"/>
              <a:ext cx="3202061" cy="1066110"/>
              <a:chOff x="7939341" y="3037317"/>
              <a:chExt cx="897649" cy="353919"/>
            </a:xfrm>
          </p:grpSpPr>
          <p:sp>
            <p:nvSpPr>
              <p:cNvPr id="309" name="Freeform 308">
                <a:extLst>
                  <a:ext uri="{FF2B5EF4-FFF2-40B4-BE49-F238E27FC236}">
                    <a16:creationId xmlns:a16="http://schemas.microsoft.com/office/drawing/2014/main" id="{AAA61B04-18ED-CB4C-AA56-9EE1A97FE5CD}"/>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0" name="Freeform 309">
                <a:extLst>
                  <a:ext uri="{FF2B5EF4-FFF2-40B4-BE49-F238E27FC236}">
                    <a16:creationId xmlns:a16="http://schemas.microsoft.com/office/drawing/2014/main" id="{F58AB38C-C52F-C046-8B42-AB402232C8F1}"/>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1" name="Freeform 310">
                <a:extLst>
                  <a:ext uri="{FF2B5EF4-FFF2-40B4-BE49-F238E27FC236}">
                    <a16:creationId xmlns:a16="http://schemas.microsoft.com/office/drawing/2014/main" id="{40B533FA-5B0B-F640-8203-4E6686DF6167}"/>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2" name="Freeform 311">
                <a:extLst>
                  <a:ext uri="{FF2B5EF4-FFF2-40B4-BE49-F238E27FC236}">
                    <a16:creationId xmlns:a16="http://schemas.microsoft.com/office/drawing/2014/main" id="{113B733F-5182-5C46-833B-B970C649E760}"/>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978813" y="264748"/>
            <a:ext cx="4683534" cy="1680850"/>
          </a:xfrm>
        </p:spPr>
        <p:txBody>
          <a:bodyPr>
            <a:normAutofit/>
          </a:bodyPr>
          <a:lstStyle/>
          <a:p>
            <a:r>
              <a:rPr lang="en-US" altLang="en-US" sz="4400" dirty="0">
                <a:ea typeface="ＭＳ Ｐゴシック" panose="020B0600070205080204" pitchFamily="34" charset="-128"/>
              </a:rPr>
              <a:t>Encapsulation: an end-end view</a:t>
            </a:r>
            <a:endParaRPr lang="en-US" sz="4400" dirty="0"/>
          </a:p>
        </p:txBody>
      </p:sp>
      <p:sp>
        <p:nvSpPr>
          <p:cNvPr id="175" name="Freeform 2">
            <a:extLst>
              <a:ext uri="{FF2B5EF4-FFF2-40B4-BE49-F238E27FC236}">
                <a16:creationId xmlns:a16="http://schemas.microsoft.com/office/drawing/2014/main" id="{230063FB-CBF2-814F-9B6D-159C714DB102}"/>
              </a:ext>
            </a:extLst>
          </p:cNvPr>
          <p:cNvSpPr>
            <a:spLocks/>
          </p:cNvSpPr>
          <p:nvPr/>
        </p:nvSpPr>
        <p:spPr bwMode="auto">
          <a:xfrm>
            <a:off x="5037145" y="1701796"/>
            <a:ext cx="4048125" cy="3833813"/>
          </a:xfrm>
          <a:custGeom>
            <a:avLst/>
            <a:gdLst>
              <a:gd name="T0" fmla="*/ 2147483646 w 2550"/>
              <a:gd name="T1" fmla="*/ 0 h 2415"/>
              <a:gd name="T2" fmla="*/ 2147483646 w 2550"/>
              <a:gd name="T3" fmla="*/ 0 h 2415"/>
              <a:gd name="T4" fmla="*/ 2147483646 w 2550"/>
              <a:gd name="T5" fmla="*/ 2147483646 h 2415"/>
              <a:gd name="T6" fmla="*/ 0 w 2550"/>
              <a:gd name="T7" fmla="*/ 2147483646 h 2415"/>
              <a:gd name="T8" fmla="*/ 0 60000 65536"/>
              <a:gd name="T9" fmla="*/ 0 60000 65536"/>
              <a:gd name="T10" fmla="*/ 0 60000 65536"/>
              <a:gd name="T11" fmla="*/ 0 60000 65536"/>
              <a:gd name="T12" fmla="*/ 0 w 2550"/>
              <a:gd name="T13" fmla="*/ 0 h 2415"/>
              <a:gd name="T14" fmla="*/ 2550 w 2550"/>
              <a:gd name="T15" fmla="*/ 2415 h 2415"/>
            </a:gdLst>
            <a:ahLst/>
            <a:cxnLst>
              <a:cxn ang="T8">
                <a:pos x="T0" y="T1"/>
              </a:cxn>
              <a:cxn ang="T9">
                <a:pos x="T2" y="T3"/>
              </a:cxn>
              <a:cxn ang="T10">
                <a:pos x="T4" y="T5"/>
              </a:cxn>
              <a:cxn ang="T11">
                <a:pos x="T6" y="T7"/>
              </a:cxn>
            </a:cxnLst>
            <a:rect l="T12" t="T13" r="T14" b="T15"/>
            <a:pathLst>
              <a:path w="2550" h="2415">
                <a:moveTo>
                  <a:pt x="592" y="0"/>
                </a:moveTo>
                <a:lnTo>
                  <a:pt x="2544" y="0"/>
                </a:lnTo>
                <a:lnTo>
                  <a:pt x="2550" y="2415"/>
                </a:lnTo>
                <a:lnTo>
                  <a:pt x="0" y="2415"/>
                </a:ln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6" name="Text Box 8">
            <a:extLst>
              <a:ext uri="{FF2B5EF4-FFF2-40B4-BE49-F238E27FC236}">
                <a16:creationId xmlns:a16="http://schemas.microsoft.com/office/drawing/2014/main" id="{D0A7F162-BF56-0D42-AC1A-1EA608D159F4}"/>
              </a:ext>
            </a:extLst>
          </p:cNvPr>
          <p:cNvSpPr txBox="1">
            <a:spLocks noChangeArrowheads="1"/>
          </p:cNvSpPr>
          <p:nvPr/>
        </p:nvSpPr>
        <p:spPr bwMode="auto">
          <a:xfrm>
            <a:off x="3935420" y="477833"/>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rPr>
              <a:t>source</a:t>
            </a:r>
          </a:p>
        </p:txBody>
      </p:sp>
      <p:sp>
        <p:nvSpPr>
          <p:cNvPr id="177" name="Freeform 10">
            <a:extLst>
              <a:ext uri="{FF2B5EF4-FFF2-40B4-BE49-F238E27FC236}">
                <a16:creationId xmlns:a16="http://schemas.microsoft.com/office/drawing/2014/main" id="{375C2B54-0F8A-624C-B0EA-326ECF0BEBFA}"/>
              </a:ext>
            </a:extLst>
          </p:cNvPr>
          <p:cNvSpPr>
            <a:spLocks/>
          </p:cNvSpPr>
          <p:nvPr/>
        </p:nvSpPr>
        <p:spPr bwMode="auto">
          <a:xfrm>
            <a:off x="5087944" y="959945"/>
            <a:ext cx="360362" cy="1596219"/>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Line 25">
            <a:extLst>
              <a:ext uri="{FF2B5EF4-FFF2-40B4-BE49-F238E27FC236}">
                <a16:creationId xmlns:a16="http://schemas.microsoft.com/office/drawing/2014/main" id="{06DACFB6-A512-6346-ADF0-044A1E0D8B7E}"/>
              </a:ext>
            </a:extLst>
          </p:cNvPr>
          <p:cNvSpPr>
            <a:spLocks noChangeShapeType="1"/>
          </p:cNvSpPr>
          <p:nvPr/>
        </p:nvSpPr>
        <p:spPr bwMode="auto">
          <a:xfrm>
            <a:off x="3816356" y="1303334"/>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Line 27">
            <a:extLst>
              <a:ext uri="{FF2B5EF4-FFF2-40B4-BE49-F238E27FC236}">
                <a16:creationId xmlns:a16="http://schemas.microsoft.com/office/drawing/2014/main" id="{7F5AA9D2-E3F5-C947-8DEE-283B00AD0518}"/>
              </a:ext>
            </a:extLst>
          </p:cNvPr>
          <p:cNvSpPr>
            <a:spLocks noChangeShapeType="1"/>
          </p:cNvSpPr>
          <p:nvPr/>
        </p:nvSpPr>
        <p:spPr bwMode="auto">
          <a:xfrm>
            <a:off x="3824294" y="1624009"/>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Line 28">
            <a:extLst>
              <a:ext uri="{FF2B5EF4-FFF2-40B4-BE49-F238E27FC236}">
                <a16:creationId xmlns:a16="http://schemas.microsoft.com/office/drawing/2014/main" id="{D2FB6FCA-C219-0347-A799-A07286AA5FDE}"/>
              </a:ext>
            </a:extLst>
          </p:cNvPr>
          <p:cNvSpPr>
            <a:spLocks noChangeShapeType="1"/>
          </p:cNvSpPr>
          <p:nvPr/>
        </p:nvSpPr>
        <p:spPr bwMode="auto">
          <a:xfrm>
            <a:off x="3829056" y="1904996"/>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Line 29">
            <a:extLst>
              <a:ext uri="{FF2B5EF4-FFF2-40B4-BE49-F238E27FC236}">
                <a16:creationId xmlns:a16="http://schemas.microsoft.com/office/drawing/2014/main" id="{5DD86E94-6322-434A-87B3-1B856F1C7FC6}"/>
              </a:ext>
            </a:extLst>
          </p:cNvPr>
          <p:cNvSpPr>
            <a:spLocks noChangeShapeType="1"/>
          </p:cNvSpPr>
          <p:nvPr/>
        </p:nvSpPr>
        <p:spPr bwMode="auto">
          <a:xfrm>
            <a:off x="3829056" y="2181221"/>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5" name="Group 39">
            <a:extLst>
              <a:ext uri="{FF2B5EF4-FFF2-40B4-BE49-F238E27FC236}">
                <a16:creationId xmlns:a16="http://schemas.microsoft.com/office/drawing/2014/main" id="{8AA541B8-399A-EF48-9EFE-5AF447CE2F83}"/>
              </a:ext>
            </a:extLst>
          </p:cNvPr>
          <p:cNvGrpSpPr>
            <a:grpSpLocks/>
          </p:cNvGrpSpPr>
          <p:nvPr/>
        </p:nvGrpSpPr>
        <p:grpSpPr bwMode="auto">
          <a:xfrm>
            <a:off x="2438406" y="1622421"/>
            <a:ext cx="1208088" cy="303213"/>
            <a:chOff x="501" y="1990"/>
            <a:chExt cx="761" cy="191"/>
          </a:xfrm>
        </p:grpSpPr>
        <p:sp>
          <p:nvSpPr>
            <p:cNvPr id="186" name="Rectangle 40">
              <a:extLst>
                <a:ext uri="{FF2B5EF4-FFF2-40B4-BE49-F238E27FC236}">
                  <a16:creationId xmlns:a16="http://schemas.microsoft.com/office/drawing/2014/main" id="{0387B9A7-F992-9246-A12A-3BB5DCDBD751}"/>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7" name="Rectangle 41">
              <a:extLst>
                <a:ext uri="{FF2B5EF4-FFF2-40B4-BE49-F238E27FC236}">
                  <a16:creationId xmlns:a16="http://schemas.microsoft.com/office/drawing/2014/main" id="{313D90F6-44E7-5B43-9F40-EAB5A4BC3719}"/>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188" name="Rectangle 42">
              <a:extLst>
                <a:ext uri="{FF2B5EF4-FFF2-40B4-BE49-F238E27FC236}">
                  <a16:creationId xmlns:a16="http://schemas.microsoft.com/office/drawing/2014/main" id="{09FD516E-DDA8-584C-AC12-7F5211BB3875}"/>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sp>
          <p:nvSpPr>
            <p:cNvPr id="189" name="Rectangle 43">
              <a:extLst>
                <a:ext uri="{FF2B5EF4-FFF2-40B4-BE49-F238E27FC236}">
                  <a16:creationId xmlns:a16="http://schemas.microsoft.com/office/drawing/2014/main" id="{6FFC472B-97D7-D347-9A3C-464686CD17B4}"/>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sp>
          <p:nvSpPr>
            <p:cNvPr id="190" name="Line 44">
              <a:extLst>
                <a:ext uri="{FF2B5EF4-FFF2-40B4-BE49-F238E27FC236}">
                  <a16:creationId xmlns:a16="http://schemas.microsoft.com/office/drawing/2014/main" id="{72E3E927-7804-2B4F-BEB5-8E712FD0D8B6}"/>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1" name="Line 45">
              <a:extLst>
                <a:ext uri="{FF2B5EF4-FFF2-40B4-BE49-F238E27FC236}">
                  <a16:creationId xmlns:a16="http://schemas.microsoft.com/office/drawing/2014/main" id="{FB19C408-B20F-B545-913F-0B0F21C3B97E}"/>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92" name="Text Box 5">
            <a:extLst>
              <a:ext uri="{FF2B5EF4-FFF2-40B4-BE49-F238E27FC236}">
                <a16:creationId xmlns:a16="http://schemas.microsoft.com/office/drawing/2014/main" id="{0D15D10E-958A-864A-A283-C2AB2D4E8F72}"/>
              </a:ext>
            </a:extLst>
          </p:cNvPr>
          <p:cNvSpPr txBox="1">
            <a:spLocks noChangeArrowheads="1"/>
          </p:cNvSpPr>
          <p:nvPr/>
        </p:nvSpPr>
        <p:spPr bwMode="auto">
          <a:xfrm>
            <a:off x="1614494" y="1250945"/>
            <a:ext cx="963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MS PGothic" panose="020B0600070205080204" pitchFamily="34" charset="-128"/>
                <a:cs typeface="Arial" panose="020B0604020202020204" pitchFamily="34" charset="0"/>
              </a:rPr>
              <a:t>segment</a:t>
            </a:r>
          </a:p>
        </p:txBody>
      </p:sp>
      <p:grpSp>
        <p:nvGrpSpPr>
          <p:cNvPr id="193" name="Group 178">
            <a:extLst>
              <a:ext uri="{FF2B5EF4-FFF2-40B4-BE49-F238E27FC236}">
                <a16:creationId xmlns:a16="http://schemas.microsoft.com/office/drawing/2014/main" id="{C602A8C6-FCB3-7248-AB25-E5D9AF0992ED}"/>
              </a:ext>
            </a:extLst>
          </p:cNvPr>
          <p:cNvGrpSpPr>
            <a:grpSpLocks/>
          </p:cNvGrpSpPr>
          <p:nvPr/>
        </p:nvGrpSpPr>
        <p:grpSpPr bwMode="auto">
          <a:xfrm>
            <a:off x="2755907" y="1290633"/>
            <a:ext cx="301625" cy="292100"/>
            <a:chOff x="1962" y="2058"/>
            <a:chExt cx="190" cy="184"/>
          </a:xfrm>
        </p:grpSpPr>
        <p:sp>
          <p:nvSpPr>
            <p:cNvPr id="194" name="Rectangle 47">
              <a:extLst>
                <a:ext uri="{FF2B5EF4-FFF2-40B4-BE49-F238E27FC236}">
                  <a16:creationId xmlns:a16="http://schemas.microsoft.com/office/drawing/2014/main" id="{74D4FADB-78FF-754C-9258-3499AEC56C8B}"/>
                </a:ext>
              </a:extLst>
            </p:cNvPr>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5" name="Rectangle 48">
              <a:extLst>
                <a:ext uri="{FF2B5EF4-FFF2-40B4-BE49-F238E27FC236}">
                  <a16:creationId xmlns:a16="http://schemas.microsoft.com/office/drawing/2014/main" id="{9A86A925-4488-C149-AC92-7E56AC2DB20A}"/>
                </a:ext>
              </a:extLst>
            </p:cNvPr>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grpSp>
      <p:sp>
        <p:nvSpPr>
          <p:cNvPr id="196" name="Text Box 4">
            <a:extLst>
              <a:ext uri="{FF2B5EF4-FFF2-40B4-BE49-F238E27FC236}">
                <a16:creationId xmlns:a16="http://schemas.microsoft.com/office/drawing/2014/main" id="{0E8F71B9-D739-9B4D-B3C4-4209B53F4740}"/>
              </a:ext>
            </a:extLst>
          </p:cNvPr>
          <p:cNvSpPr txBox="1">
            <a:spLocks noChangeArrowheads="1"/>
          </p:cNvSpPr>
          <p:nvPr/>
        </p:nvSpPr>
        <p:spPr bwMode="auto">
          <a:xfrm>
            <a:off x="1414470" y="1590670"/>
            <a:ext cx="1042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MS PGothic" panose="020B0600070205080204" pitchFamily="34" charset="-128"/>
                <a:cs typeface="Arial" panose="020B0604020202020204" pitchFamily="34" charset="0"/>
              </a:rPr>
              <a:t>datagram</a:t>
            </a:r>
          </a:p>
        </p:txBody>
      </p:sp>
      <p:sp>
        <p:nvSpPr>
          <p:cNvPr id="197" name="Text Box 54">
            <a:extLst>
              <a:ext uri="{FF2B5EF4-FFF2-40B4-BE49-F238E27FC236}">
                <a16:creationId xmlns:a16="http://schemas.microsoft.com/office/drawing/2014/main" id="{74C41705-B97B-5F4E-BB03-C374DF4919FA}"/>
              </a:ext>
            </a:extLst>
          </p:cNvPr>
          <p:cNvSpPr txBox="1">
            <a:spLocks noChangeArrowheads="1"/>
          </p:cNvSpPr>
          <p:nvPr/>
        </p:nvSpPr>
        <p:spPr bwMode="auto">
          <a:xfrm>
            <a:off x="2767020" y="4411659"/>
            <a:ext cx="141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rPr>
              <a:t>destination</a:t>
            </a:r>
          </a:p>
        </p:txBody>
      </p:sp>
      <p:grpSp>
        <p:nvGrpSpPr>
          <p:cNvPr id="206" name="Group 64">
            <a:extLst>
              <a:ext uri="{FF2B5EF4-FFF2-40B4-BE49-F238E27FC236}">
                <a16:creationId xmlns:a16="http://schemas.microsoft.com/office/drawing/2014/main" id="{C50D7752-68C1-8540-988D-5347ECFD1886}"/>
              </a:ext>
            </a:extLst>
          </p:cNvPr>
          <p:cNvGrpSpPr>
            <a:grpSpLocks/>
          </p:cNvGrpSpPr>
          <p:nvPr/>
        </p:nvGrpSpPr>
        <p:grpSpPr bwMode="auto">
          <a:xfrm>
            <a:off x="1371606" y="5781671"/>
            <a:ext cx="1479550" cy="303213"/>
            <a:chOff x="332" y="2224"/>
            <a:chExt cx="932" cy="191"/>
          </a:xfrm>
        </p:grpSpPr>
        <p:sp>
          <p:nvSpPr>
            <p:cNvPr id="207" name="Rectangle 65">
              <a:extLst>
                <a:ext uri="{FF2B5EF4-FFF2-40B4-BE49-F238E27FC236}">
                  <a16:creationId xmlns:a16="http://schemas.microsoft.com/office/drawing/2014/main" id="{1F3E093B-217C-A04B-B5D1-A6C902542EF2}"/>
                </a:ext>
              </a:extLst>
            </p:cNvPr>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08" name="Rectangle 66">
              <a:extLst>
                <a:ext uri="{FF2B5EF4-FFF2-40B4-BE49-F238E27FC236}">
                  <a16:creationId xmlns:a16="http://schemas.microsoft.com/office/drawing/2014/main" id="{12601678-594C-E14C-9193-F38CE9075141}"/>
                </a:ext>
              </a:extLst>
            </p:cNvPr>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209" name="Rectangle 67">
              <a:extLst>
                <a:ext uri="{FF2B5EF4-FFF2-40B4-BE49-F238E27FC236}">
                  <a16:creationId xmlns:a16="http://schemas.microsoft.com/office/drawing/2014/main" id="{C60FF2A5-B680-E647-99BC-03E16BB18F4E}"/>
                </a:ext>
              </a:extLst>
            </p:cNvPr>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sp>
          <p:nvSpPr>
            <p:cNvPr id="210" name="Rectangle 68">
              <a:extLst>
                <a:ext uri="{FF2B5EF4-FFF2-40B4-BE49-F238E27FC236}">
                  <a16:creationId xmlns:a16="http://schemas.microsoft.com/office/drawing/2014/main" id="{397B1F1F-935A-C84B-968D-E29BC9F4E06A}"/>
                </a:ext>
              </a:extLst>
            </p:cNvPr>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a:t>
              </a:r>
            </a:p>
          </p:txBody>
        </p:sp>
        <p:sp>
          <p:nvSpPr>
            <p:cNvPr id="211" name="Rectangle 69">
              <a:extLst>
                <a:ext uri="{FF2B5EF4-FFF2-40B4-BE49-F238E27FC236}">
                  <a16:creationId xmlns:a16="http://schemas.microsoft.com/office/drawing/2014/main" id="{F6478DF2-BC33-B343-8620-1D9F679E414D}"/>
                </a:ext>
              </a:extLst>
            </p:cNvPr>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sp>
          <p:nvSpPr>
            <p:cNvPr id="212" name="Line 70">
              <a:extLst>
                <a:ext uri="{FF2B5EF4-FFF2-40B4-BE49-F238E27FC236}">
                  <a16:creationId xmlns:a16="http://schemas.microsoft.com/office/drawing/2014/main" id="{B65227E4-D34A-B045-A564-9F588CE81723}"/>
                </a:ext>
              </a:extLst>
            </p:cNvPr>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3" name="Line 71">
              <a:extLst>
                <a:ext uri="{FF2B5EF4-FFF2-40B4-BE49-F238E27FC236}">
                  <a16:creationId xmlns:a16="http://schemas.microsoft.com/office/drawing/2014/main" id="{89581348-A579-E648-AF77-CC0CCFD73AE0}"/>
                </a:ext>
              </a:extLst>
            </p:cNvPr>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4" name="Line 72">
              <a:extLst>
                <a:ext uri="{FF2B5EF4-FFF2-40B4-BE49-F238E27FC236}">
                  <a16:creationId xmlns:a16="http://schemas.microsoft.com/office/drawing/2014/main" id="{5CD35CDE-ACA7-B147-9033-013571F308B2}"/>
                </a:ext>
              </a:extLst>
            </p:cNvPr>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5" name="Group 73">
            <a:extLst>
              <a:ext uri="{FF2B5EF4-FFF2-40B4-BE49-F238E27FC236}">
                <a16:creationId xmlns:a16="http://schemas.microsoft.com/office/drawing/2014/main" id="{782EFA19-0788-864E-B946-830DAB797411}"/>
              </a:ext>
            </a:extLst>
          </p:cNvPr>
          <p:cNvGrpSpPr>
            <a:grpSpLocks/>
          </p:cNvGrpSpPr>
          <p:nvPr/>
        </p:nvGrpSpPr>
        <p:grpSpPr bwMode="auto">
          <a:xfrm>
            <a:off x="1639895" y="5483221"/>
            <a:ext cx="1208087" cy="303213"/>
            <a:chOff x="501" y="1990"/>
            <a:chExt cx="761" cy="191"/>
          </a:xfrm>
        </p:grpSpPr>
        <p:sp>
          <p:nvSpPr>
            <p:cNvPr id="216" name="Rectangle 74">
              <a:extLst>
                <a:ext uri="{FF2B5EF4-FFF2-40B4-BE49-F238E27FC236}">
                  <a16:creationId xmlns:a16="http://schemas.microsoft.com/office/drawing/2014/main" id="{D970D459-C7BE-CB4F-B370-10A7B56F6424}"/>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17" name="Rectangle 75">
              <a:extLst>
                <a:ext uri="{FF2B5EF4-FFF2-40B4-BE49-F238E27FC236}">
                  <a16:creationId xmlns:a16="http://schemas.microsoft.com/office/drawing/2014/main" id="{1904B028-B6FD-624E-A3E6-5B05A1065AFC}"/>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218" name="Rectangle 76">
              <a:extLst>
                <a:ext uri="{FF2B5EF4-FFF2-40B4-BE49-F238E27FC236}">
                  <a16:creationId xmlns:a16="http://schemas.microsoft.com/office/drawing/2014/main" id="{7E497BF0-01B9-9645-AADF-EC6ECCD69181}"/>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sp>
          <p:nvSpPr>
            <p:cNvPr id="219" name="Rectangle 77">
              <a:extLst>
                <a:ext uri="{FF2B5EF4-FFF2-40B4-BE49-F238E27FC236}">
                  <a16:creationId xmlns:a16="http://schemas.microsoft.com/office/drawing/2014/main" id="{F655CC88-7712-A040-B05C-B926BA640DC3}"/>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sp>
          <p:nvSpPr>
            <p:cNvPr id="220" name="Line 78">
              <a:extLst>
                <a:ext uri="{FF2B5EF4-FFF2-40B4-BE49-F238E27FC236}">
                  <a16:creationId xmlns:a16="http://schemas.microsoft.com/office/drawing/2014/main" id="{5F8C7ACF-60C6-EA40-ABF5-A21BAB3D73AC}"/>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1" name="Line 79">
              <a:extLst>
                <a:ext uri="{FF2B5EF4-FFF2-40B4-BE49-F238E27FC236}">
                  <a16:creationId xmlns:a16="http://schemas.microsoft.com/office/drawing/2014/main" id="{B9D1E0FC-D7EB-B94A-95BC-135127D00E84}"/>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2" name="Group 80">
            <a:extLst>
              <a:ext uri="{FF2B5EF4-FFF2-40B4-BE49-F238E27FC236}">
                <a16:creationId xmlns:a16="http://schemas.microsoft.com/office/drawing/2014/main" id="{ED606BB4-B8BF-EE47-81F0-E3489EBF698D}"/>
              </a:ext>
            </a:extLst>
          </p:cNvPr>
          <p:cNvGrpSpPr>
            <a:grpSpLocks/>
          </p:cNvGrpSpPr>
          <p:nvPr/>
        </p:nvGrpSpPr>
        <p:grpSpPr bwMode="auto">
          <a:xfrm>
            <a:off x="1943106" y="5175246"/>
            <a:ext cx="890588" cy="303213"/>
            <a:chOff x="645" y="1734"/>
            <a:chExt cx="561" cy="191"/>
          </a:xfrm>
        </p:grpSpPr>
        <p:sp>
          <p:nvSpPr>
            <p:cNvPr id="223" name="Rectangle 81">
              <a:extLst>
                <a:ext uri="{FF2B5EF4-FFF2-40B4-BE49-F238E27FC236}">
                  <a16:creationId xmlns:a16="http://schemas.microsoft.com/office/drawing/2014/main" id="{5E750AC6-B9B9-BA47-9749-5BA61D17AB9E}"/>
                </a:ext>
              </a:extLst>
            </p:cNvPr>
            <p:cNvSpPr>
              <a:spLocks noChangeArrowheads="1"/>
            </p:cNvSpPr>
            <p:nvPr/>
          </p:nvSpPr>
          <p:spPr bwMode="auto">
            <a:xfrm>
              <a:off x="645" y="1751"/>
              <a:ext cx="48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4" name="Rectangle 82">
              <a:extLst>
                <a:ext uri="{FF2B5EF4-FFF2-40B4-BE49-F238E27FC236}">
                  <a16:creationId xmlns:a16="http://schemas.microsoft.com/office/drawing/2014/main" id="{203BBA7B-2CF5-6949-AEF6-9B5E4804A8E4}"/>
                </a:ext>
              </a:extLst>
            </p:cNvPr>
            <p:cNvSpPr>
              <a:spLocks noChangeArrowheads="1"/>
            </p:cNvSpPr>
            <p:nvPr/>
          </p:nvSpPr>
          <p:spPr bwMode="auto">
            <a:xfrm>
              <a:off x="648" y="173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225" name="Rectangle 83">
              <a:extLst>
                <a:ext uri="{FF2B5EF4-FFF2-40B4-BE49-F238E27FC236}">
                  <a16:creationId xmlns:a16="http://schemas.microsoft.com/office/drawing/2014/main" id="{D9094A29-8FA3-604F-BCB2-C28018927AE8}"/>
                </a:ext>
              </a:extLst>
            </p:cNvPr>
            <p:cNvSpPr>
              <a:spLocks noChangeArrowheads="1"/>
            </p:cNvSpPr>
            <p:nvPr/>
          </p:nvSpPr>
          <p:spPr bwMode="auto">
            <a:xfrm>
              <a:off x="778" y="173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sp>
          <p:nvSpPr>
            <p:cNvPr id="226" name="Line 84">
              <a:extLst>
                <a:ext uri="{FF2B5EF4-FFF2-40B4-BE49-F238E27FC236}">
                  <a16:creationId xmlns:a16="http://schemas.microsoft.com/office/drawing/2014/main" id="{B797ADA3-EF18-7C49-99C2-2F8F051D96BB}"/>
                </a:ext>
              </a:extLst>
            </p:cNvPr>
            <p:cNvSpPr>
              <a:spLocks noChangeShapeType="1"/>
            </p:cNvSpPr>
            <p:nvPr/>
          </p:nvSpPr>
          <p:spPr bwMode="auto">
            <a:xfrm>
              <a:off x="824" y="175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7" name="Group 85">
            <a:extLst>
              <a:ext uri="{FF2B5EF4-FFF2-40B4-BE49-F238E27FC236}">
                <a16:creationId xmlns:a16="http://schemas.microsoft.com/office/drawing/2014/main" id="{11AB6D85-B7C0-8142-8671-E8110C22285E}"/>
              </a:ext>
            </a:extLst>
          </p:cNvPr>
          <p:cNvGrpSpPr>
            <a:grpSpLocks/>
          </p:cNvGrpSpPr>
          <p:nvPr/>
        </p:nvGrpSpPr>
        <p:grpSpPr bwMode="auto">
          <a:xfrm>
            <a:off x="2149481" y="4864096"/>
            <a:ext cx="679450" cy="301625"/>
            <a:chOff x="780" y="1553"/>
            <a:chExt cx="428" cy="190"/>
          </a:xfrm>
        </p:grpSpPr>
        <p:sp>
          <p:nvSpPr>
            <p:cNvPr id="228" name="Rectangle 86">
              <a:extLst>
                <a:ext uri="{FF2B5EF4-FFF2-40B4-BE49-F238E27FC236}">
                  <a16:creationId xmlns:a16="http://schemas.microsoft.com/office/drawing/2014/main" id="{5CCFD8AF-21AA-2143-8C8C-4C988C5ED872}"/>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9" name="Rectangle 87">
              <a:extLst>
                <a:ext uri="{FF2B5EF4-FFF2-40B4-BE49-F238E27FC236}">
                  <a16:creationId xmlns:a16="http://schemas.microsoft.com/office/drawing/2014/main" id="{0247FE4B-63DA-1F45-A8DA-A5A5C63B6AC3}"/>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233" name="Line 91">
            <a:extLst>
              <a:ext uri="{FF2B5EF4-FFF2-40B4-BE49-F238E27FC236}">
                <a16:creationId xmlns:a16="http://schemas.microsoft.com/office/drawing/2014/main" id="{19384907-F1F7-7342-B03B-0F3880C9074B}"/>
              </a:ext>
            </a:extLst>
          </p:cNvPr>
          <p:cNvSpPr>
            <a:spLocks noChangeShapeType="1"/>
          </p:cNvSpPr>
          <p:nvPr/>
        </p:nvSpPr>
        <p:spPr bwMode="auto">
          <a:xfrm>
            <a:off x="6916745" y="4806946"/>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Line 93">
            <a:extLst>
              <a:ext uri="{FF2B5EF4-FFF2-40B4-BE49-F238E27FC236}">
                <a16:creationId xmlns:a16="http://schemas.microsoft.com/office/drawing/2014/main" id="{883D6FEA-BFB1-A54A-986E-6B39511738A6}"/>
              </a:ext>
            </a:extLst>
          </p:cNvPr>
          <p:cNvSpPr>
            <a:spLocks noChangeShapeType="1"/>
          </p:cNvSpPr>
          <p:nvPr/>
        </p:nvSpPr>
        <p:spPr bwMode="auto">
          <a:xfrm>
            <a:off x="6924682" y="5127621"/>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Rectangle 96">
            <a:extLst>
              <a:ext uri="{FF2B5EF4-FFF2-40B4-BE49-F238E27FC236}">
                <a16:creationId xmlns:a16="http://schemas.microsoft.com/office/drawing/2014/main" id="{259A49E6-709B-2347-990D-69F0B212F487}"/>
              </a:ext>
            </a:extLst>
          </p:cNvPr>
          <p:cNvSpPr>
            <a:spLocks noChangeArrowheads="1"/>
          </p:cNvSpPr>
          <p:nvPr/>
        </p:nvSpPr>
        <p:spPr bwMode="auto">
          <a:xfrm>
            <a:off x="7083433" y="2597147"/>
            <a:ext cx="1273175" cy="655638"/>
          </a:xfrm>
          <a:prstGeom prst="rect">
            <a:avLst/>
          </a:prstGeom>
          <a:solidFill>
            <a:schemeClr val="bg1"/>
          </a:solidFill>
          <a:ln w="28575">
            <a:solidFill>
              <a:schemeClr val="tx1"/>
            </a:solidFill>
            <a:miter lim="800000"/>
            <a:headEnd/>
            <a:tailEnd/>
          </a:ln>
          <a:effectLst>
            <a:outerShdw blurRad="50800" dist="38100" dir="18900000" sx="102000" sy="102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39" name="Line 97">
            <a:extLst>
              <a:ext uri="{FF2B5EF4-FFF2-40B4-BE49-F238E27FC236}">
                <a16:creationId xmlns:a16="http://schemas.microsoft.com/office/drawing/2014/main" id="{D82D4EF1-E7DC-B146-B148-5E79F02BCC8B}"/>
              </a:ext>
            </a:extLst>
          </p:cNvPr>
          <p:cNvSpPr>
            <a:spLocks noChangeShapeType="1"/>
          </p:cNvSpPr>
          <p:nvPr/>
        </p:nvSpPr>
        <p:spPr bwMode="auto">
          <a:xfrm>
            <a:off x="7083433" y="2914647"/>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1" name="Freeform 114">
            <a:extLst>
              <a:ext uri="{FF2B5EF4-FFF2-40B4-BE49-F238E27FC236}">
                <a16:creationId xmlns:a16="http://schemas.microsoft.com/office/drawing/2014/main" id="{BEDEB3A2-EFA9-6F44-A8E6-C8BD127C9FBD}"/>
              </a:ext>
            </a:extLst>
          </p:cNvPr>
          <p:cNvSpPr>
            <a:spLocks/>
          </p:cNvSpPr>
          <p:nvPr/>
        </p:nvSpPr>
        <p:spPr bwMode="auto">
          <a:xfrm>
            <a:off x="3048006" y="787395"/>
            <a:ext cx="5264150" cy="5494338"/>
          </a:xfrm>
          <a:custGeom>
            <a:avLst/>
            <a:gdLst>
              <a:gd name="T0" fmla="*/ 2147483646 w 3316"/>
              <a:gd name="T1" fmla="*/ 0 h 3461"/>
              <a:gd name="T2" fmla="*/ 2147483646 w 3316"/>
              <a:gd name="T3" fmla="*/ 2147483646 h 3461"/>
              <a:gd name="T4" fmla="*/ 2147483646 w 3316"/>
              <a:gd name="T5" fmla="*/ 2147483646 h 3461"/>
              <a:gd name="T6" fmla="*/ 2147483646 w 3316"/>
              <a:gd name="T7" fmla="*/ 2147483646 h 3461"/>
              <a:gd name="T8" fmla="*/ 2147483646 w 3316"/>
              <a:gd name="T9" fmla="*/ 2147483646 h 3461"/>
              <a:gd name="T10" fmla="*/ 2147483646 w 3316"/>
              <a:gd name="T11" fmla="*/ 2147483646 h 3461"/>
              <a:gd name="T12" fmla="*/ 2147483646 w 3316"/>
              <a:gd name="T13" fmla="*/ 2147483646 h 3461"/>
              <a:gd name="T14" fmla="*/ 2147483646 w 3316"/>
              <a:gd name="T15" fmla="*/ 2147483646 h 3461"/>
              <a:gd name="T16" fmla="*/ 2147483646 w 3316"/>
              <a:gd name="T17" fmla="*/ 2147483646 h 3461"/>
              <a:gd name="T18" fmla="*/ 2147483646 w 3316"/>
              <a:gd name="T19" fmla="*/ 2147483646 h 3461"/>
              <a:gd name="T20" fmla="*/ 2147483646 w 3316"/>
              <a:gd name="T21" fmla="*/ 2147483646 h 3461"/>
              <a:gd name="T22" fmla="*/ 0 w 3316"/>
              <a:gd name="T23" fmla="*/ 2147483646 h 3461"/>
              <a:gd name="T24" fmla="*/ 0 w 3316"/>
              <a:gd name="T25" fmla="*/ 2147483646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6"/>
              <a:gd name="T40" fmla="*/ 0 h 3461"/>
              <a:gd name="T41" fmla="*/ 3316 w 3316"/>
              <a:gd name="T42" fmla="*/ 3461 h 3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6" h="3461">
                <a:moveTo>
                  <a:pt x="872" y="0"/>
                </a:moveTo>
                <a:lnTo>
                  <a:pt x="878" y="1481"/>
                </a:lnTo>
                <a:lnTo>
                  <a:pt x="2612" y="1481"/>
                </a:lnTo>
                <a:lnTo>
                  <a:pt x="2612" y="1179"/>
                </a:lnTo>
                <a:lnTo>
                  <a:pt x="3294" y="1179"/>
                </a:lnTo>
                <a:lnTo>
                  <a:pt x="3316" y="3131"/>
                </a:lnTo>
                <a:lnTo>
                  <a:pt x="3148" y="2986"/>
                </a:lnTo>
                <a:lnTo>
                  <a:pt x="3143" y="2387"/>
                </a:lnTo>
                <a:lnTo>
                  <a:pt x="2505" y="2387"/>
                </a:lnTo>
                <a:lnTo>
                  <a:pt x="2505" y="3070"/>
                </a:lnTo>
                <a:lnTo>
                  <a:pt x="1057" y="3461"/>
                </a:lnTo>
                <a:lnTo>
                  <a:pt x="0" y="3461"/>
                </a:lnTo>
                <a:lnTo>
                  <a:pt x="0" y="2505"/>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2" name="Group 115">
            <a:extLst>
              <a:ext uri="{FF2B5EF4-FFF2-40B4-BE49-F238E27FC236}">
                <a16:creationId xmlns:a16="http://schemas.microsoft.com/office/drawing/2014/main" id="{85B6340C-1412-DD49-A487-35E5DC0144AC}"/>
              </a:ext>
            </a:extLst>
          </p:cNvPr>
          <p:cNvGrpSpPr>
            <a:grpSpLocks/>
          </p:cNvGrpSpPr>
          <p:nvPr/>
        </p:nvGrpSpPr>
        <p:grpSpPr bwMode="auto">
          <a:xfrm>
            <a:off x="5457831" y="4800596"/>
            <a:ext cx="1479550" cy="303213"/>
            <a:chOff x="332" y="2224"/>
            <a:chExt cx="932" cy="191"/>
          </a:xfrm>
        </p:grpSpPr>
        <p:sp>
          <p:nvSpPr>
            <p:cNvPr id="243" name="Rectangle 116">
              <a:extLst>
                <a:ext uri="{FF2B5EF4-FFF2-40B4-BE49-F238E27FC236}">
                  <a16:creationId xmlns:a16="http://schemas.microsoft.com/office/drawing/2014/main" id="{504C038E-092B-1D4B-AD07-733B523A2C29}"/>
                </a:ext>
              </a:extLst>
            </p:cNvPr>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44" name="Rectangle 117">
              <a:extLst>
                <a:ext uri="{FF2B5EF4-FFF2-40B4-BE49-F238E27FC236}">
                  <a16:creationId xmlns:a16="http://schemas.microsoft.com/office/drawing/2014/main" id="{99CDC4A5-2671-2F4C-AF10-D4F0B21A07E4}"/>
                </a:ext>
              </a:extLst>
            </p:cNvPr>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245" name="Rectangle 118">
              <a:extLst>
                <a:ext uri="{FF2B5EF4-FFF2-40B4-BE49-F238E27FC236}">
                  <a16:creationId xmlns:a16="http://schemas.microsoft.com/office/drawing/2014/main" id="{41C01446-A97C-0942-9110-AECA50BADDDB}"/>
                </a:ext>
              </a:extLst>
            </p:cNvPr>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sp>
          <p:nvSpPr>
            <p:cNvPr id="246" name="Rectangle 119">
              <a:extLst>
                <a:ext uri="{FF2B5EF4-FFF2-40B4-BE49-F238E27FC236}">
                  <a16:creationId xmlns:a16="http://schemas.microsoft.com/office/drawing/2014/main" id="{AA06A8EE-28E9-AF46-9EEA-FBEDDAF18726}"/>
                </a:ext>
              </a:extLst>
            </p:cNvPr>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a:t>
              </a:r>
            </a:p>
          </p:txBody>
        </p:sp>
        <p:sp>
          <p:nvSpPr>
            <p:cNvPr id="247" name="Rectangle 120">
              <a:extLst>
                <a:ext uri="{FF2B5EF4-FFF2-40B4-BE49-F238E27FC236}">
                  <a16:creationId xmlns:a16="http://schemas.microsoft.com/office/drawing/2014/main" id="{EF7ADA06-A6C3-EC42-9026-08C964BC6509}"/>
                </a:ext>
              </a:extLst>
            </p:cNvPr>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sp>
          <p:nvSpPr>
            <p:cNvPr id="248" name="Line 121">
              <a:extLst>
                <a:ext uri="{FF2B5EF4-FFF2-40B4-BE49-F238E27FC236}">
                  <a16:creationId xmlns:a16="http://schemas.microsoft.com/office/drawing/2014/main" id="{F47A00CE-0D92-CA4D-9460-92CBEF8DE836}"/>
                </a:ext>
              </a:extLst>
            </p:cNvPr>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Line 122">
              <a:extLst>
                <a:ext uri="{FF2B5EF4-FFF2-40B4-BE49-F238E27FC236}">
                  <a16:creationId xmlns:a16="http://schemas.microsoft.com/office/drawing/2014/main" id="{457AAAB2-E313-B54A-B86A-CBEACA43A89D}"/>
                </a:ext>
              </a:extLst>
            </p:cNvPr>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0" name="Line 123">
              <a:extLst>
                <a:ext uri="{FF2B5EF4-FFF2-40B4-BE49-F238E27FC236}">
                  <a16:creationId xmlns:a16="http://schemas.microsoft.com/office/drawing/2014/main" id="{777075DA-53C1-4349-BD44-36049E94C4EB}"/>
                </a:ext>
              </a:extLst>
            </p:cNvPr>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1" name="Group 124">
            <a:extLst>
              <a:ext uri="{FF2B5EF4-FFF2-40B4-BE49-F238E27FC236}">
                <a16:creationId xmlns:a16="http://schemas.microsoft.com/office/drawing/2014/main" id="{F09DD616-F735-7046-9C1C-D2103F4D1E5C}"/>
              </a:ext>
            </a:extLst>
          </p:cNvPr>
          <p:cNvGrpSpPr>
            <a:grpSpLocks/>
          </p:cNvGrpSpPr>
          <p:nvPr/>
        </p:nvGrpSpPr>
        <p:grpSpPr bwMode="auto">
          <a:xfrm>
            <a:off x="5716595" y="4494208"/>
            <a:ext cx="1208087" cy="303212"/>
            <a:chOff x="501" y="1990"/>
            <a:chExt cx="761" cy="191"/>
          </a:xfrm>
        </p:grpSpPr>
        <p:sp>
          <p:nvSpPr>
            <p:cNvPr id="252" name="Rectangle 125">
              <a:extLst>
                <a:ext uri="{FF2B5EF4-FFF2-40B4-BE49-F238E27FC236}">
                  <a16:creationId xmlns:a16="http://schemas.microsoft.com/office/drawing/2014/main" id="{DB941F93-1335-5645-94DE-59F001928AC8}"/>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53" name="Rectangle 126">
              <a:extLst>
                <a:ext uri="{FF2B5EF4-FFF2-40B4-BE49-F238E27FC236}">
                  <a16:creationId xmlns:a16="http://schemas.microsoft.com/office/drawing/2014/main" id="{9EA1B2EB-B358-3D4C-841E-567FECFADB18}"/>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254" name="Rectangle 127">
              <a:extLst>
                <a:ext uri="{FF2B5EF4-FFF2-40B4-BE49-F238E27FC236}">
                  <a16:creationId xmlns:a16="http://schemas.microsoft.com/office/drawing/2014/main" id="{13F00E9F-B735-5849-861F-39C839FD83F4}"/>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sp>
          <p:nvSpPr>
            <p:cNvPr id="255" name="Rectangle 128">
              <a:extLst>
                <a:ext uri="{FF2B5EF4-FFF2-40B4-BE49-F238E27FC236}">
                  <a16:creationId xmlns:a16="http://schemas.microsoft.com/office/drawing/2014/main" id="{0CE33A55-3FFF-D247-A00E-5085ABE3BDA7}"/>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sp>
          <p:nvSpPr>
            <p:cNvPr id="256" name="Line 129">
              <a:extLst>
                <a:ext uri="{FF2B5EF4-FFF2-40B4-BE49-F238E27FC236}">
                  <a16:creationId xmlns:a16="http://schemas.microsoft.com/office/drawing/2014/main" id="{5257F2F7-73B9-0943-A775-4320CC67F911}"/>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Line 130">
              <a:extLst>
                <a:ext uri="{FF2B5EF4-FFF2-40B4-BE49-F238E27FC236}">
                  <a16:creationId xmlns:a16="http://schemas.microsoft.com/office/drawing/2014/main" id="{F79FB15F-B9B5-1C48-A8C6-B6B142E79B47}"/>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8" name="Group 140">
            <a:extLst>
              <a:ext uri="{FF2B5EF4-FFF2-40B4-BE49-F238E27FC236}">
                <a16:creationId xmlns:a16="http://schemas.microsoft.com/office/drawing/2014/main" id="{DC4925E6-41A9-8643-8E76-63BD0FB2392D}"/>
              </a:ext>
            </a:extLst>
          </p:cNvPr>
          <p:cNvGrpSpPr>
            <a:grpSpLocks/>
          </p:cNvGrpSpPr>
          <p:nvPr/>
        </p:nvGrpSpPr>
        <p:grpSpPr bwMode="auto">
          <a:xfrm>
            <a:off x="8488370" y="4860921"/>
            <a:ext cx="1208087" cy="303213"/>
            <a:chOff x="501" y="1990"/>
            <a:chExt cx="761" cy="191"/>
          </a:xfrm>
        </p:grpSpPr>
        <p:sp>
          <p:nvSpPr>
            <p:cNvPr id="259" name="Rectangle 141">
              <a:extLst>
                <a:ext uri="{FF2B5EF4-FFF2-40B4-BE49-F238E27FC236}">
                  <a16:creationId xmlns:a16="http://schemas.microsoft.com/office/drawing/2014/main" id="{24DA0C2F-17DB-7643-B65D-18F2B436D4C0}"/>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60" name="Rectangle 142">
              <a:extLst>
                <a:ext uri="{FF2B5EF4-FFF2-40B4-BE49-F238E27FC236}">
                  <a16:creationId xmlns:a16="http://schemas.microsoft.com/office/drawing/2014/main" id="{296D85F8-DA00-E347-906C-91E4F93935A1}"/>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261" name="Rectangle 143">
              <a:extLst>
                <a:ext uri="{FF2B5EF4-FFF2-40B4-BE49-F238E27FC236}">
                  <a16:creationId xmlns:a16="http://schemas.microsoft.com/office/drawing/2014/main" id="{7E7E3D6E-A342-6648-9506-7A080F8B77FF}"/>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sp>
          <p:nvSpPr>
            <p:cNvPr id="262" name="Rectangle 144">
              <a:extLst>
                <a:ext uri="{FF2B5EF4-FFF2-40B4-BE49-F238E27FC236}">
                  <a16:creationId xmlns:a16="http://schemas.microsoft.com/office/drawing/2014/main" id="{E27AB14D-C29B-DF45-8BD1-D050C50BEA27}"/>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sp>
          <p:nvSpPr>
            <p:cNvPr id="263" name="Line 145">
              <a:extLst>
                <a:ext uri="{FF2B5EF4-FFF2-40B4-BE49-F238E27FC236}">
                  <a16:creationId xmlns:a16="http://schemas.microsoft.com/office/drawing/2014/main" id="{331963CB-8B11-1C4E-8253-0FDB3A375A54}"/>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4" name="Line 146">
              <a:extLst>
                <a:ext uri="{FF2B5EF4-FFF2-40B4-BE49-F238E27FC236}">
                  <a16:creationId xmlns:a16="http://schemas.microsoft.com/office/drawing/2014/main" id="{432304F0-73BB-2748-8E18-7151D5E33699}"/>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65" name="Group 156">
            <a:extLst>
              <a:ext uri="{FF2B5EF4-FFF2-40B4-BE49-F238E27FC236}">
                <a16:creationId xmlns:a16="http://schemas.microsoft.com/office/drawing/2014/main" id="{2999D032-84BD-264A-ADD9-A5141E317962}"/>
              </a:ext>
            </a:extLst>
          </p:cNvPr>
          <p:cNvGrpSpPr>
            <a:grpSpLocks/>
          </p:cNvGrpSpPr>
          <p:nvPr/>
        </p:nvGrpSpPr>
        <p:grpSpPr bwMode="auto">
          <a:xfrm>
            <a:off x="2157419" y="1919283"/>
            <a:ext cx="1479550" cy="303212"/>
            <a:chOff x="332" y="2224"/>
            <a:chExt cx="932" cy="191"/>
          </a:xfrm>
        </p:grpSpPr>
        <p:sp>
          <p:nvSpPr>
            <p:cNvPr id="266" name="Rectangle 157">
              <a:extLst>
                <a:ext uri="{FF2B5EF4-FFF2-40B4-BE49-F238E27FC236}">
                  <a16:creationId xmlns:a16="http://schemas.microsoft.com/office/drawing/2014/main" id="{0E7166F5-9BCE-6142-A6E7-CDF949808543}"/>
                </a:ext>
              </a:extLst>
            </p:cNvPr>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67" name="Rectangle 158">
              <a:extLst>
                <a:ext uri="{FF2B5EF4-FFF2-40B4-BE49-F238E27FC236}">
                  <a16:creationId xmlns:a16="http://schemas.microsoft.com/office/drawing/2014/main" id="{754F1661-A032-B447-9C02-84330F1B16C3}"/>
                </a:ext>
              </a:extLst>
            </p:cNvPr>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268" name="Rectangle 159">
              <a:extLst>
                <a:ext uri="{FF2B5EF4-FFF2-40B4-BE49-F238E27FC236}">
                  <a16:creationId xmlns:a16="http://schemas.microsoft.com/office/drawing/2014/main" id="{1C7AD2C3-C553-2A4B-9171-A8E09BA847E8}"/>
                </a:ext>
              </a:extLst>
            </p:cNvPr>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sp>
          <p:nvSpPr>
            <p:cNvPr id="269" name="Rectangle 160">
              <a:extLst>
                <a:ext uri="{FF2B5EF4-FFF2-40B4-BE49-F238E27FC236}">
                  <a16:creationId xmlns:a16="http://schemas.microsoft.com/office/drawing/2014/main" id="{CE64079E-3B67-F34D-801D-A92A1F3B07C8}"/>
                </a:ext>
              </a:extLst>
            </p:cNvPr>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a:t>
              </a:r>
            </a:p>
          </p:txBody>
        </p:sp>
        <p:sp>
          <p:nvSpPr>
            <p:cNvPr id="270" name="Rectangle 161">
              <a:extLst>
                <a:ext uri="{FF2B5EF4-FFF2-40B4-BE49-F238E27FC236}">
                  <a16:creationId xmlns:a16="http://schemas.microsoft.com/office/drawing/2014/main" id="{1E8F4774-501D-1F43-80F6-8E0FBDD2EA01}"/>
                </a:ext>
              </a:extLst>
            </p:cNvPr>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sp>
          <p:nvSpPr>
            <p:cNvPr id="271" name="Line 162">
              <a:extLst>
                <a:ext uri="{FF2B5EF4-FFF2-40B4-BE49-F238E27FC236}">
                  <a16:creationId xmlns:a16="http://schemas.microsoft.com/office/drawing/2014/main" id="{AC823B9C-431D-F442-BF16-B2BB2576305B}"/>
                </a:ext>
              </a:extLst>
            </p:cNvPr>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2" name="Line 163">
              <a:extLst>
                <a:ext uri="{FF2B5EF4-FFF2-40B4-BE49-F238E27FC236}">
                  <a16:creationId xmlns:a16="http://schemas.microsoft.com/office/drawing/2014/main" id="{027C6256-CE60-DF44-B53C-314BE2376CBC}"/>
                </a:ext>
              </a:extLst>
            </p:cNvPr>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3" name="Line 164">
              <a:extLst>
                <a:ext uri="{FF2B5EF4-FFF2-40B4-BE49-F238E27FC236}">
                  <a16:creationId xmlns:a16="http://schemas.microsoft.com/office/drawing/2014/main" id="{EB0B6073-A87E-8C45-871D-8531AA06559B}"/>
                </a:ext>
              </a:extLst>
            </p:cNvPr>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74" name="Text Box 166">
            <a:extLst>
              <a:ext uri="{FF2B5EF4-FFF2-40B4-BE49-F238E27FC236}">
                <a16:creationId xmlns:a16="http://schemas.microsoft.com/office/drawing/2014/main" id="{B74B5829-1A8F-AE47-9517-C70C28E5B2D0}"/>
              </a:ext>
            </a:extLst>
          </p:cNvPr>
          <p:cNvSpPr txBox="1">
            <a:spLocks noChangeArrowheads="1"/>
          </p:cNvSpPr>
          <p:nvPr/>
        </p:nvSpPr>
        <p:spPr bwMode="auto">
          <a:xfrm>
            <a:off x="9140831" y="5665783"/>
            <a:ext cx="841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router</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endParaRPr>
          </a:p>
        </p:txBody>
      </p:sp>
      <p:sp>
        <p:nvSpPr>
          <p:cNvPr id="275" name="Text Box 167">
            <a:extLst>
              <a:ext uri="{FF2B5EF4-FFF2-40B4-BE49-F238E27FC236}">
                <a16:creationId xmlns:a16="http://schemas.microsoft.com/office/drawing/2014/main" id="{28AC982F-9E27-1847-9770-EC46EAFE4DFF}"/>
              </a:ext>
            </a:extLst>
          </p:cNvPr>
          <p:cNvSpPr txBox="1">
            <a:spLocks noChangeArrowheads="1"/>
          </p:cNvSpPr>
          <p:nvPr/>
        </p:nvSpPr>
        <p:spPr bwMode="auto">
          <a:xfrm>
            <a:off x="9155119" y="3386662"/>
            <a:ext cx="86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switch</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endParaRPr>
          </a:p>
        </p:txBody>
      </p:sp>
      <p:sp>
        <p:nvSpPr>
          <p:cNvPr id="276" name="Text Box 174">
            <a:extLst>
              <a:ext uri="{FF2B5EF4-FFF2-40B4-BE49-F238E27FC236}">
                <a16:creationId xmlns:a16="http://schemas.microsoft.com/office/drawing/2014/main" id="{2A962AD2-9396-3D42-9E36-5C73F53C9104}"/>
              </a:ext>
            </a:extLst>
          </p:cNvPr>
          <p:cNvSpPr txBox="1">
            <a:spLocks noChangeArrowheads="1"/>
          </p:cNvSpPr>
          <p:nvPr/>
        </p:nvSpPr>
        <p:spPr bwMode="auto">
          <a:xfrm>
            <a:off x="1922469" y="946145"/>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MS PGothic" panose="020B0600070205080204" pitchFamily="34" charset="-128"/>
                <a:cs typeface="Arial" panose="020B0604020202020204" pitchFamily="34" charset="0"/>
              </a:rPr>
              <a:t>message</a:t>
            </a:r>
          </a:p>
        </p:txBody>
      </p:sp>
      <p:grpSp>
        <p:nvGrpSpPr>
          <p:cNvPr id="277" name="Group 175">
            <a:extLst>
              <a:ext uri="{FF2B5EF4-FFF2-40B4-BE49-F238E27FC236}">
                <a16:creationId xmlns:a16="http://schemas.microsoft.com/office/drawing/2014/main" id="{06D27889-C61F-0242-A608-3A140922A686}"/>
              </a:ext>
            </a:extLst>
          </p:cNvPr>
          <p:cNvGrpSpPr>
            <a:grpSpLocks/>
          </p:cNvGrpSpPr>
          <p:nvPr/>
        </p:nvGrpSpPr>
        <p:grpSpPr bwMode="auto">
          <a:xfrm>
            <a:off x="2982919" y="973134"/>
            <a:ext cx="679450" cy="301625"/>
            <a:chOff x="780" y="1553"/>
            <a:chExt cx="428" cy="190"/>
          </a:xfrm>
        </p:grpSpPr>
        <p:sp>
          <p:nvSpPr>
            <p:cNvPr id="278" name="Rectangle 176">
              <a:extLst>
                <a:ext uri="{FF2B5EF4-FFF2-40B4-BE49-F238E27FC236}">
                  <a16:creationId xmlns:a16="http://schemas.microsoft.com/office/drawing/2014/main" id="{8E4EC409-9300-A24E-856E-0C57A0500EC7}"/>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79" name="Rectangle 177">
              <a:extLst>
                <a:ext uri="{FF2B5EF4-FFF2-40B4-BE49-F238E27FC236}">
                  <a16:creationId xmlns:a16="http://schemas.microsoft.com/office/drawing/2014/main" id="{C7120CFE-84DC-AE4A-96EA-467B21A3F954}"/>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nvGrpSpPr>
          <p:cNvPr id="280" name="Group 185">
            <a:extLst>
              <a:ext uri="{FF2B5EF4-FFF2-40B4-BE49-F238E27FC236}">
                <a16:creationId xmlns:a16="http://schemas.microsoft.com/office/drawing/2014/main" id="{48F838C9-2064-8846-AE99-7D64C6F0E88A}"/>
              </a:ext>
            </a:extLst>
          </p:cNvPr>
          <p:cNvGrpSpPr>
            <a:grpSpLocks/>
          </p:cNvGrpSpPr>
          <p:nvPr/>
        </p:nvGrpSpPr>
        <p:grpSpPr bwMode="auto">
          <a:xfrm>
            <a:off x="2746384" y="1290634"/>
            <a:ext cx="908050" cy="301625"/>
            <a:chOff x="1848" y="2046"/>
            <a:chExt cx="572" cy="190"/>
          </a:xfrm>
        </p:grpSpPr>
        <p:grpSp>
          <p:nvGrpSpPr>
            <p:cNvPr id="281" name="Group 179">
              <a:extLst>
                <a:ext uri="{FF2B5EF4-FFF2-40B4-BE49-F238E27FC236}">
                  <a16:creationId xmlns:a16="http://schemas.microsoft.com/office/drawing/2014/main" id="{B8E6789C-1509-4C48-885B-AD08332F4B98}"/>
                </a:ext>
              </a:extLst>
            </p:cNvPr>
            <p:cNvGrpSpPr>
              <a:grpSpLocks/>
            </p:cNvGrpSpPr>
            <p:nvPr/>
          </p:nvGrpSpPr>
          <p:grpSpPr bwMode="auto">
            <a:xfrm>
              <a:off x="1848" y="2047"/>
              <a:ext cx="187" cy="184"/>
              <a:chOff x="1959" y="2058"/>
              <a:chExt cx="187" cy="184"/>
            </a:xfrm>
          </p:grpSpPr>
          <p:sp>
            <p:nvSpPr>
              <p:cNvPr id="285" name="Rectangle 180">
                <a:extLst>
                  <a:ext uri="{FF2B5EF4-FFF2-40B4-BE49-F238E27FC236}">
                    <a16:creationId xmlns:a16="http://schemas.microsoft.com/office/drawing/2014/main" id="{06BC3922-CF81-3845-BA10-96DBBA1F47B7}"/>
                  </a:ext>
                </a:extLst>
              </p:cNvPr>
              <p:cNvSpPr>
                <a:spLocks noChangeArrowheads="1"/>
              </p:cNvSpPr>
              <p:nvPr/>
            </p:nvSpPr>
            <p:spPr bwMode="auto">
              <a:xfrm>
                <a:off x="1964" y="2075"/>
                <a:ext cx="177"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86" name="Rectangle 181">
                <a:extLst>
                  <a:ext uri="{FF2B5EF4-FFF2-40B4-BE49-F238E27FC236}">
                    <a16:creationId xmlns:a16="http://schemas.microsoft.com/office/drawing/2014/main" id="{C4E3DD7C-9412-E741-BD84-C65290F3969E}"/>
                  </a:ext>
                </a:extLst>
              </p:cNvPr>
              <p:cNvSpPr>
                <a:spLocks noChangeArrowheads="1"/>
              </p:cNvSpPr>
              <p:nvPr/>
            </p:nvSpPr>
            <p:spPr bwMode="auto">
              <a:xfrm>
                <a:off x="1959"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grpSp>
        <p:grpSp>
          <p:nvGrpSpPr>
            <p:cNvPr id="282" name="Group 182">
              <a:extLst>
                <a:ext uri="{FF2B5EF4-FFF2-40B4-BE49-F238E27FC236}">
                  <a16:creationId xmlns:a16="http://schemas.microsoft.com/office/drawing/2014/main" id="{19C49CDA-616B-0942-AEEF-049BB04DF303}"/>
                </a:ext>
              </a:extLst>
            </p:cNvPr>
            <p:cNvGrpSpPr>
              <a:grpSpLocks/>
            </p:cNvGrpSpPr>
            <p:nvPr/>
          </p:nvGrpSpPr>
          <p:grpSpPr bwMode="auto">
            <a:xfrm>
              <a:off x="1992" y="2046"/>
              <a:ext cx="428" cy="190"/>
              <a:chOff x="780" y="1553"/>
              <a:chExt cx="428" cy="190"/>
            </a:xfrm>
          </p:grpSpPr>
          <p:sp>
            <p:nvSpPr>
              <p:cNvPr id="283" name="Rectangle 183">
                <a:extLst>
                  <a:ext uri="{FF2B5EF4-FFF2-40B4-BE49-F238E27FC236}">
                    <a16:creationId xmlns:a16="http://schemas.microsoft.com/office/drawing/2014/main" id="{4F97E7C1-6241-2842-9ACE-7FBCF045B164}"/>
                  </a:ext>
                </a:extLst>
              </p:cNvPr>
              <p:cNvSpPr>
                <a:spLocks noChangeArrowheads="1"/>
              </p:cNvSpPr>
              <p:nvPr/>
            </p:nvSpPr>
            <p:spPr bwMode="auto">
              <a:xfrm>
                <a:off x="817" y="1571"/>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84" name="Rectangle 184">
                <a:extLst>
                  <a:ext uri="{FF2B5EF4-FFF2-40B4-BE49-F238E27FC236}">
                    <a16:creationId xmlns:a16="http://schemas.microsoft.com/office/drawing/2014/main" id="{FBAAFC8C-9356-294D-B8F3-F6E4810790B2}"/>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grpSp>
        <p:nvGrpSpPr>
          <p:cNvPr id="287" name="Group 187">
            <a:extLst>
              <a:ext uri="{FF2B5EF4-FFF2-40B4-BE49-F238E27FC236}">
                <a16:creationId xmlns:a16="http://schemas.microsoft.com/office/drawing/2014/main" id="{11860688-7535-2242-95B7-51DB4FCD1617}"/>
              </a:ext>
            </a:extLst>
          </p:cNvPr>
          <p:cNvGrpSpPr>
            <a:grpSpLocks/>
          </p:cNvGrpSpPr>
          <p:nvPr/>
        </p:nvGrpSpPr>
        <p:grpSpPr bwMode="auto">
          <a:xfrm>
            <a:off x="2438407" y="1622425"/>
            <a:ext cx="323850" cy="295274"/>
            <a:chOff x="1948" y="2058"/>
            <a:chExt cx="204" cy="184"/>
          </a:xfrm>
        </p:grpSpPr>
        <p:sp>
          <p:nvSpPr>
            <p:cNvPr id="288" name="Rectangle 188">
              <a:extLst>
                <a:ext uri="{FF2B5EF4-FFF2-40B4-BE49-F238E27FC236}">
                  <a16:creationId xmlns:a16="http://schemas.microsoft.com/office/drawing/2014/main" id="{731A6D81-5EA1-834F-A9B7-29A362ECB239}"/>
                </a:ext>
              </a:extLst>
            </p:cNvPr>
            <p:cNvSpPr>
              <a:spLocks noChangeArrowheads="1"/>
            </p:cNvSpPr>
            <p:nvPr/>
          </p:nvSpPr>
          <p:spPr bwMode="auto">
            <a:xfrm>
              <a:off x="1948" y="2075"/>
              <a:ext cx="191"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89" name="Rectangle 189">
              <a:extLst>
                <a:ext uri="{FF2B5EF4-FFF2-40B4-BE49-F238E27FC236}">
                  <a16:creationId xmlns:a16="http://schemas.microsoft.com/office/drawing/2014/main" id="{2EAE3C28-1F19-034E-A583-4C40A2941B78}"/>
                </a:ext>
              </a:extLst>
            </p:cNvPr>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grpSp>
      <p:sp>
        <p:nvSpPr>
          <p:cNvPr id="290" name="Text Box 7">
            <a:extLst>
              <a:ext uri="{FF2B5EF4-FFF2-40B4-BE49-F238E27FC236}">
                <a16:creationId xmlns:a16="http://schemas.microsoft.com/office/drawing/2014/main" id="{A538246A-59B9-0349-A984-2F7704DBA8CC}"/>
              </a:ext>
            </a:extLst>
          </p:cNvPr>
          <p:cNvSpPr txBox="1">
            <a:spLocks noChangeArrowheads="1"/>
          </p:cNvSpPr>
          <p:nvPr/>
        </p:nvSpPr>
        <p:spPr bwMode="auto">
          <a:xfrm>
            <a:off x="1376369" y="1897058"/>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MS PGothic" panose="020B0600070205080204" pitchFamily="34" charset="-128"/>
                <a:cs typeface="Arial" panose="020B0604020202020204" pitchFamily="34" charset="0"/>
              </a:rPr>
              <a:t>frame</a:t>
            </a:r>
          </a:p>
        </p:txBody>
      </p:sp>
      <p:grpSp>
        <p:nvGrpSpPr>
          <p:cNvPr id="294" name="Group 190">
            <a:extLst>
              <a:ext uri="{FF2B5EF4-FFF2-40B4-BE49-F238E27FC236}">
                <a16:creationId xmlns:a16="http://schemas.microsoft.com/office/drawing/2014/main" id="{3A531A16-240C-9241-94EF-4C9AE4951124}"/>
              </a:ext>
            </a:extLst>
          </p:cNvPr>
          <p:cNvGrpSpPr>
            <a:grpSpLocks/>
          </p:cNvGrpSpPr>
          <p:nvPr/>
        </p:nvGrpSpPr>
        <p:grpSpPr bwMode="auto">
          <a:xfrm flipH="1">
            <a:off x="5359407" y="1341434"/>
            <a:ext cx="803275" cy="771525"/>
            <a:chOff x="-44" y="1473"/>
            <a:chExt cx="981" cy="1105"/>
          </a:xfrm>
        </p:grpSpPr>
        <p:pic>
          <p:nvPicPr>
            <p:cNvPr id="295" name="Picture 191" descr="desktop_computer_stylized_medium">
              <a:extLst>
                <a:ext uri="{FF2B5EF4-FFF2-40B4-BE49-F238E27FC236}">
                  <a16:creationId xmlns:a16="http://schemas.microsoft.com/office/drawing/2014/main" id="{1407FE03-3BF1-1D45-8A83-D39E3D03C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 name="Freeform 192">
              <a:extLst>
                <a:ext uri="{FF2B5EF4-FFF2-40B4-BE49-F238E27FC236}">
                  <a16:creationId xmlns:a16="http://schemas.microsoft.com/office/drawing/2014/main" id="{24E88B51-BE9B-3C48-9F67-26465B74968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0" name="Freeform 10">
            <a:extLst>
              <a:ext uri="{FF2B5EF4-FFF2-40B4-BE49-F238E27FC236}">
                <a16:creationId xmlns:a16="http://schemas.microsoft.com/office/drawing/2014/main" id="{7497192E-FD73-AA40-BE80-ABE9A774CC99}"/>
              </a:ext>
            </a:extLst>
          </p:cNvPr>
          <p:cNvSpPr>
            <a:spLocks/>
          </p:cNvSpPr>
          <p:nvPr/>
        </p:nvSpPr>
        <p:spPr bwMode="auto">
          <a:xfrm>
            <a:off x="4178506" y="4871041"/>
            <a:ext cx="360362" cy="152290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1" name="Group 187">
            <a:extLst>
              <a:ext uri="{FF2B5EF4-FFF2-40B4-BE49-F238E27FC236}">
                <a16:creationId xmlns:a16="http://schemas.microsoft.com/office/drawing/2014/main" id="{4888665C-41EE-644D-80C5-A5B9017648C6}"/>
              </a:ext>
            </a:extLst>
          </p:cNvPr>
          <p:cNvGrpSpPr>
            <a:grpSpLocks/>
          </p:cNvGrpSpPr>
          <p:nvPr/>
        </p:nvGrpSpPr>
        <p:grpSpPr bwMode="auto">
          <a:xfrm flipH="1">
            <a:off x="4397382" y="5224459"/>
            <a:ext cx="803275" cy="771525"/>
            <a:chOff x="-44" y="1473"/>
            <a:chExt cx="981" cy="1105"/>
          </a:xfrm>
        </p:grpSpPr>
        <p:pic>
          <p:nvPicPr>
            <p:cNvPr id="292" name="Picture 188" descr="desktop_computer_stylized_medium">
              <a:extLst>
                <a:ext uri="{FF2B5EF4-FFF2-40B4-BE49-F238E27FC236}">
                  <a16:creationId xmlns:a16="http://schemas.microsoft.com/office/drawing/2014/main" id="{7A9F9E63-740A-7147-A711-8D8238FD9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 name="Freeform 189">
              <a:extLst>
                <a:ext uri="{FF2B5EF4-FFF2-40B4-BE49-F238E27FC236}">
                  <a16:creationId xmlns:a16="http://schemas.microsoft.com/office/drawing/2014/main" id="{B678C5E1-8916-9C47-B1F3-E8A3F8BB6DB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0" name="Text Box 98">
            <a:extLst>
              <a:ext uri="{FF2B5EF4-FFF2-40B4-BE49-F238E27FC236}">
                <a16:creationId xmlns:a16="http://schemas.microsoft.com/office/drawing/2014/main" id="{9BC58A09-0AC8-5F40-B8A7-C0AF48D1DC0E}"/>
              </a:ext>
            </a:extLst>
          </p:cNvPr>
          <p:cNvSpPr txBox="1">
            <a:spLocks noChangeArrowheads="1"/>
          </p:cNvSpPr>
          <p:nvPr/>
        </p:nvSpPr>
        <p:spPr bwMode="auto">
          <a:xfrm>
            <a:off x="7030180" y="2584590"/>
            <a:ext cx="1317625" cy="695325"/>
          </a:xfrm>
          <a:prstGeom prst="rect">
            <a:avLst/>
          </a:prstGeom>
          <a:noFill/>
          <a:ln>
            <a:noFill/>
          </a:ln>
          <a:effectLst>
            <a:outerShdw blurRad="114300" dist="38100" dir="18900000" sx="123000" sy="123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physical</a:t>
            </a:r>
          </a:p>
        </p:txBody>
      </p:sp>
      <p:sp>
        <p:nvSpPr>
          <p:cNvPr id="137" name="Slide Number Placeholder 5">
            <a:extLst>
              <a:ext uri="{FF2B5EF4-FFF2-40B4-BE49-F238E27FC236}">
                <a16:creationId xmlns:a16="http://schemas.microsoft.com/office/drawing/2014/main" id="{E70AE3D5-912C-A246-BEFD-E695C530DB2E}"/>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37</a:t>
            </a:fld>
            <a:endParaRPr lang="en-US" dirty="0"/>
          </a:p>
        </p:txBody>
      </p:sp>
    </p:spTree>
    <p:extLst>
      <p:ext uri="{BB962C8B-B14F-4D97-AF65-F5344CB8AC3E}">
        <p14:creationId xmlns:p14="http://schemas.microsoft.com/office/powerpoint/2010/main" val="82778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0.0037 L 3.95833E-6 0.04583 " pathEditMode="relative" rAng="0" ptsTypes="AA">
                                      <p:cBhvr>
                                        <p:cTn id="6" dur="2000" fill="hold"/>
                                        <p:tgtEl>
                                          <p:spTgt spid="277"/>
                                        </p:tgtEl>
                                        <p:attrNameLst>
                                          <p:attrName>ppt_x</p:attrName>
                                          <p:attrName>ppt_y</p:attrName>
                                        </p:attrNameLst>
                                      </p:cBhvr>
                                      <p:rCtr x="0" y="2477"/>
                                    </p:animMotion>
                                  </p:childTnLst>
                                </p:cTn>
                              </p:par>
                              <p:par>
                                <p:cTn id="7" presetID="10" presetClass="exit" presetSubtype="0" fill="hold" grpId="0" nodeType="withEffect">
                                  <p:stCondLst>
                                    <p:cond delay="0"/>
                                  </p:stCondLst>
                                  <p:childTnLst>
                                    <p:animEffect transition="out" filter="fade">
                                      <p:cBhvr>
                                        <p:cTn id="8" dur="2000"/>
                                        <p:tgtEl>
                                          <p:spTgt spid="276"/>
                                        </p:tgtEl>
                                      </p:cBhvr>
                                    </p:animEffect>
                                    <p:set>
                                      <p:cBhvr>
                                        <p:cTn id="9" dur="1" fill="hold">
                                          <p:stCondLst>
                                            <p:cond delay="1999"/>
                                          </p:stCondLst>
                                        </p:cTn>
                                        <p:tgtEl>
                                          <p:spTgt spid="27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7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9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92"/>
                                        </p:tgtEl>
                                      </p:cBhvr>
                                    </p:animEffect>
                                    <p:set>
                                      <p:cBhvr>
                                        <p:cTn id="24" dur="1" fill="hold">
                                          <p:stCondLst>
                                            <p:cond delay="499"/>
                                          </p:stCondLst>
                                        </p:cTn>
                                        <p:tgtEl>
                                          <p:spTgt spid="19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0"/>
                                        </p:tgtEl>
                                        <p:attrNameLst>
                                          <p:attrName>style.visibility</p:attrName>
                                        </p:attrNameLst>
                                      </p:cBhvr>
                                      <p:to>
                                        <p:strVal val="visible"/>
                                      </p:to>
                                    </p:set>
                                  </p:childTnLst>
                                </p:cTn>
                              </p:par>
                            </p:childTnLst>
                          </p:cTn>
                        </p:par>
                        <p:par>
                          <p:cTn id="27" fill="hold">
                            <p:stCondLst>
                              <p:cond delay="500"/>
                            </p:stCondLst>
                            <p:childTnLst>
                              <p:par>
                                <p:cTn id="28" presetID="42" presetClass="path" presetSubtype="0" accel="50000" decel="50000" fill="hold" nodeType="afterEffect">
                                  <p:stCondLst>
                                    <p:cond delay="0"/>
                                  </p:stCondLst>
                                  <p:childTnLst>
                                    <p:animMotion origin="layout" path="M 0 -0.00047 L 0 0.04745 " pathEditMode="relative" rAng="0" ptsTypes="AA">
                                      <p:cBhvr>
                                        <p:cTn id="29" dur="2000" fill="hold"/>
                                        <p:tgtEl>
                                          <p:spTgt spid="280"/>
                                        </p:tgtEl>
                                        <p:attrNameLst>
                                          <p:attrName>ppt_x</p:attrName>
                                          <p:attrName>ppt_y</p:attrName>
                                        </p:attrNameLst>
                                      </p:cBhvr>
                                      <p:rCtr x="0" y="2384"/>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9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80"/>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8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96"/>
                                        </p:tgtEl>
                                      </p:cBhvr>
                                    </p:animEffect>
                                    <p:set>
                                      <p:cBhvr>
                                        <p:cTn id="44" dur="1" fill="hold">
                                          <p:stCondLst>
                                            <p:cond delay="499"/>
                                          </p:stCondLst>
                                        </p:cTn>
                                        <p:tgtEl>
                                          <p:spTgt spid="19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85"/>
                                        </p:tgtEl>
                                        <p:attrNameLst>
                                          <p:attrName>style.visibility</p:attrName>
                                        </p:attrNameLst>
                                      </p:cBhvr>
                                      <p:to>
                                        <p:strVal val="visible"/>
                                      </p:to>
                                    </p:set>
                                  </p:childTnLst>
                                </p:cTn>
                              </p:par>
                              <p:par>
                                <p:cTn id="47" presetID="42" presetClass="path" presetSubtype="0" accel="50000" decel="50000" fill="hold" nodeType="withEffect">
                                  <p:stCondLst>
                                    <p:cond delay="0"/>
                                  </p:stCondLst>
                                  <p:childTnLst>
                                    <p:animMotion origin="layout" path="M 8.33333E-7 -4.81481E-6 L 8.33333E-7 0.04213 " pathEditMode="relative" rAng="0" ptsTypes="AA">
                                      <p:cBhvr>
                                        <p:cTn id="48" dur="2000" fill="hold"/>
                                        <p:tgtEl>
                                          <p:spTgt spid="185"/>
                                        </p:tgtEl>
                                        <p:attrNameLst>
                                          <p:attrName>ppt_x</p:attrName>
                                          <p:attrName>ppt_y</p:attrName>
                                        </p:attrNameLst>
                                      </p:cBhvr>
                                      <p:rCtr x="0" y="2106"/>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8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90"/>
                                        </p:tgtEl>
                                      </p:cBhvr>
                                    </p:animEffect>
                                    <p:set>
                                      <p:cBhvr>
                                        <p:cTn id="61" dur="1" fill="hold">
                                          <p:stCondLst>
                                            <p:cond delay="499"/>
                                          </p:stCondLst>
                                        </p:cTn>
                                        <p:tgtEl>
                                          <p:spTgt spid="290"/>
                                        </p:tgtEl>
                                        <p:attrNameLst>
                                          <p:attrName>style.visibility</p:attrName>
                                        </p:attrNameLst>
                                      </p:cBhvr>
                                      <p:to>
                                        <p:strVal val="hidden"/>
                                      </p:to>
                                    </p:set>
                                  </p:childTnLst>
                                </p:cTn>
                              </p:par>
                            </p:childTnLst>
                          </p:cTn>
                        </p:par>
                        <p:par>
                          <p:cTn id="62" fill="hold">
                            <p:stCondLst>
                              <p:cond delay="500"/>
                            </p:stCondLst>
                            <p:childTnLst>
                              <p:par>
                                <p:cTn id="63" presetID="0" presetClass="path" presetSubtype="0" accel="50000" decel="50000" fill="hold" nodeType="afterEffect">
                                  <p:stCondLst>
                                    <p:cond delay="0"/>
                                  </p:stCondLst>
                                  <p:childTnLst>
                                    <p:animMotion origin="layout" path="M -2.08333E-7 -1.85185E-6 C 0.00052 0.04653 -0.00013 0.07292 -0.00013 0.11273 L 0.29818 0.11158 L 0.29818 0.07315 L 0.58698 0.07084 C 0.58763 0.22384 0.58893 0.36829 0.59154 0.52292 L 0.49622 0.51852 C 0.49622 0.49144 0.49492 0.45185 0.49492 0.42454 " pathEditMode="relative" rAng="0" ptsTypes="AAAAAAAA">
                                      <p:cBhvr>
                                        <p:cTn id="64" dur="3000" fill="hold"/>
                                        <p:tgtEl>
                                          <p:spTgt spid="265"/>
                                        </p:tgtEl>
                                        <p:attrNameLst>
                                          <p:attrName>ppt_x</p:attrName>
                                          <p:attrName>ppt_y</p:attrName>
                                        </p:attrNameLst>
                                      </p:cBhvr>
                                      <p:rCtr x="29570" y="26134"/>
                                    </p:animMotion>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5"/>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64" presetClass="path" presetSubtype="0" accel="50000" decel="50000" fill="hold" nodeType="clickEffect">
                                  <p:stCondLst>
                                    <p:cond delay="0"/>
                                  </p:stCondLst>
                                  <p:childTnLst>
                                    <p:animMotion origin="layout" path="M -3.125E-6 2.96296E-6 L -0.00078 -0.04931 " pathEditMode="relative" rAng="0" ptsTypes="AA">
                                      <p:cBhvr>
                                        <p:cTn id="74" dur="2000" fill="hold"/>
                                        <p:tgtEl>
                                          <p:spTgt spid="258"/>
                                        </p:tgtEl>
                                        <p:attrNameLst>
                                          <p:attrName>ppt_x</p:attrName>
                                          <p:attrName>ppt_y</p:attrName>
                                        </p:attrNameLst>
                                      </p:cBhvr>
                                      <p:rCtr x="-39" y="-2477"/>
                                    </p:animMotion>
                                  </p:childTnLst>
                                  <p:subTnLst>
                                    <p:set>
                                      <p:cBhvr override="childStyle">
                                        <p:cTn dur="1" fill="hold" display="0" masterRel="nextClick" afterEffect="1"/>
                                        <p:tgtEl>
                                          <p:spTgt spid="25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51"/>
                                        </p:tgtEl>
                                        <p:attrNameLst>
                                          <p:attrName>style.visibility</p:attrName>
                                        </p:attrNameLst>
                                      </p:cBhvr>
                                      <p:to>
                                        <p:strVal val="visible"/>
                                      </p:to>
                                    </p:set>
                                    <p:animEffect transition="in" filter="fade">
                                      <p:cBhvr>
                                        <p:cTn id="79" dur="500"/>
                                        <p:tgtEl>
                                          <p:spTgt spid="251"/>
                                        </p:tgtEl>
                                      </p:cBhvr>
                                    </p:animEffect>
                                  </p:childTnLst>
                                  <p:subTnLst>
                                    <p:set>
                                      <p:cBhvr override="childStyle">
                                        <p:cTn dur="1" fill="hold" display="0" masterRel="nextClick" afterEffect="1"/>
                                        <p:tgtEl>
                                          <p:spTgt spid="251"/>
                                        </p:tgtEl>
                                        <p:attrNameLst>
                                          <p:attrName>style.visibility</p:attrName>
                                        </p:attrNameLst>
                                      </p:cBhvr>
                                      <p:to>
                                        <p:strVal val="hidden"/>
                                      </p:to>
                                    </p:set>
                                  </p:sub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42"/>
                                        </p:tgtEl>
                                        <p:attrNameLst>
                                          <p:attrName>style.visibility</p:attrName>
                                        </p:attrNameLst>
                                      </p:cBhvr>
                                      <p:to>
                                        <p:strVal val="visible"/>
                                      </p:to>
                                    </p:set>
                                    <p:animEffect transition="in" filter="fade">
                                      <p:cBhvr>
                                        <p:cTn id="84" dur="500"/>
                                        <p:tgtEl>
                                          <p:spTgt spid="242"/>
                                        </p:tgtEl>
                                      </p:cBhvr>
                                    </p:animEffect>
                                  </p:childTnLst>
                                  <p:subTnLst>
                                    <p:set>
                                      <p:cBhvr override="childStyle">
                                        <p:cTn dur="1" fill="hold" display="0" masterRel="nextClick" afterEffect="1"/>
                                        <p:tgtEl>
                                          <p:spTgt spid="242"/>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06"/>
                                        </p:tgtEl>
                                        <p:attrNameLst>
                                          <p:attrName>style.visibility</p:attrName>
                                        </p:attrNameLst>
                                      </p:cBhvr>
                                      <p:to>
                                        <p:strVal val="visible"/>
                                      </p:to>
                                    </p:set>
                                    <p:animEffect transition="in" filter="fade">
                                      <p:cBhvr>
                                        <p:cTn id="89" dur="500"/>
                                        <p:tgtEl>
                                          <p:spTgt spid="206"/>
                                        </p:tgtEl>
                                      </p:cBhvr>
                                    </p:animEffect>
                                  </p:childTnLst>
                                  <p:subTnLst>
                                    <p:set>
                                      <p:cBhvr override="childStyle">
                                        <p:cTn dur="1" fill="hold" display="0" masterRel="nextClick" afterEffect="1"/>
                                        <p:tgtEl>
                                          <p:spTgt spid="206"/>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15"/>
                                        </p:tgtEl>
                                        <p:attrNameLst>
                                          <p:attrName>style.visibility</p:attrName>
                                        </p:attrNameLst>
                                      </p:cBhvr>
                                      <p:to>
                                        <p:strVal val="visible"/>
                                      </p:to>
                                    </p:set>
                                    <p:animEffect transition="in" filter="fade">
                                      <p:cBhvr>
                                        <p:cTn id="94" dur="500"/>
                                        <p:tgtEl>
                                          <p:spTgt spid="215"/>
                                        </p:tgtEl>
                                      </p:cBhvr>
                                    </p:animEffect>
                                  </p:childTnLst>
                                  <p:subTnLst>
                                    <p:set>
                                      <p:cBhvr override="childStyle">
                                        <p:cTn dur="1" fill="hold" display="0" masterRel="nextClick" afterEffect="1"/>
                                        <p:tgtEl>
                                          <p:spTgt spid="215"/>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22"/>
                                        </p:tgtEl>
                                        <p:attrNameLst>
                                          <p:attrName>style.visibility</p:attrName>
                                        </p:attrNameLst>
                                      </p:cBhvr>
                                      <p:to>
                                        <p:strVal val="visible"/>
                                      </p:to>
                                    </p:set>
                                    <p:animEffect transition="in" filter="fade">
                                      <p:cBhvr>
                                        <p:cTn id="99" dur="500"/>
                                        <p:tgtEl>
                                          <p:spTgt spid="222"/>
                                        </p:tgtEl>
                                      </p:cBhvr>
                                    </p:animEffect>
                                  </p:childTnLst>
                                  <p:subTnLst>
                                    <p:set>
                                      <p:cBhvr override="childStyle">
                                        <p:cTn dur="1" fill="hold" display="0" masterRel="nextClick" afterEffect="1"/>
                                        <p:tgtEl>
                                          <p:spTgt spid="222"/>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27"/>
                                        </p:tgtEl>
                                        <p:attrNameLst>
                                          <p:attrName>style.visibility</p:attrName>
                                        </p:attrNameLst>
                                      </p:cBhvr>
                                      <p:to>
                                        <p:strVal val="visible"/>
                                      </p:to>
                                    </p:set>
                                    <p:animEffect transition="in" filter="fade">
                                      <p:cBhvr>
                                        <p:cTn id="104"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P spid="192" grpId="1"/>
      <p:bldP spid="196" grpId="0"/>
      <p:bldP spid="196" grpId="1"/>
      <p:bldP spid="276" grpId="0"/>
      <p:bldP spid="290" grpId="0"/>
      <p:bldP spid="290"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38200" y="2981689"/>
            <a:ext cx="10515600" cy="894622"/>
          </a:xfrm>
        </p:spPr>
        <p:txBody>
          <a:bodyPr>
            <a:normAutofit/>
          </a:bodyPr>
          <a:lstStyle/>
          <a:p>
            <a:pPr algn="ctr"/>
            <a:r>
              <a:rPr lang="en-US" altLang="en-US" sz="4400" dirty="0">
                <a:ea typeface="ＭＳ Ｐゴシック" panose="020B0600070205080204" pitchFamily="34" charset="-128"/>
              </a:rPr>
              <a:t>Additional Chapter 1 slides</a:t>
            </a:r>
            <a:endParaRPr lang="en-US" sz="4400"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p:txBody>
          <a:bodyPr/>
          <a:lstStyle/>
          <a:p>
            <a:r>
              <a:rPr lang="en-US" dirty="0"/>
              <a:t>Introduction: 1-</a:t>
            </a:r>
            <a:fld id="{C4204591-24BD-A542-B9D5-F8D8A88D2FEE}" type="slidenum">
              <a:rPr lang="en-US" smtClean="0"/>
              <a:pPr/>
              <a:t>38</a:t>
            </a:fld>
            <a:endParaRPr lang="en-US" dirty="0"/>
          </a:p>
        </p:txBody>
      </p:sp>
    </p:spTree>
    <p:extLst>
      <p:ext uri="{BB962C8B-B14F-4D97-AF65-F5344CB8AC3E}">
        <p14:creationId xmlns:p14="http://schemas.microsoft.com/office/powerpoint/2010/main" val="2053052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ISO/OSI reference </a:t>
            </a:r>
            <a:r>
              <a:rPr lang="en-US" altLang="en-US" dirty="0">
                <a:ea typeface="ＭＳ Ｐゴシック" panose="020B0600070205080204" pitchFamily="34" charset="-128"/>
              </a:rPr>
              <a:t>m</a:t>
            </a:r>
            <a:r>
              <a:rPr lang="en-US" altLang="en-US" sz="4400" dirty="0">
                <a:ea typeface="ＭＳ Ｐゴシック" panose="020B0600070205080204" pitchFamily="34" charset="-128"/>
              </a:rPr>
              <a:t>odel</a:t>
            </a:r>
            <a:endParaRPr lang="en-US" sz="4400"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p:txBody>
          <a:bodyPr/>
          <a:lstStyle/>
          <a:p>
            <a:r>
              <a:rPr lang="en-US" dirty="0"/>
              <a:t>Introduction: 1-</a:t>
            </a:r>
            <a:fld id="{C4204591-24BD-A542-B9D5-F8D8A88D2FEE}" type="slidenum">
              <a:rPr lang="en-US" smtClean="0"/>
              <a:pPr/>
              <a:t>39</a:t>
            </a:fld>
            <a:endParaRPr lang="en-US" dirty="0"/>
          </a:p>
        </p:txBody>
      </p:sp>
      <p:sp>
        <p:nvSpPr>
          <p:cNvPr id="17" name="Rectangle 5">
            <a:extLst>
              <a:ext uri="{FF2B5EF4-FFF2-40B4-BE49-F238E27FC236}">
                <a16:creationId xmlns:a16="http://schemas.microsoft.com/office/drawing/2014/main" id="{921D3CC3-7FC4-4346-86E8-F841A7674F2D}"/>
              </a:ext>
            </a:extLst>
          </p:cNvPr>
          <p:cNvSpPr txBox="1">
            <a:spLocks noChangeArrowheads="1"/>
          </p:cNvSpPr>
          <p:nvPr/>
        </p:nvSpPr>
        <p:spPr>
          <a:xfrm>
            <a:off x="665343" y="1341922"/>
            <a:ext cx="6765452" cy="51308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dirty="0">
                <a:ea typeface="ＭＳ Ｐゴシック" panose="020B0600070205080204" pitchFamily="34" charset="-128"/>
              </a:rPr>
              <a:t>Two layers not found in  Internet protocol stack!</a:t>
            </a:r>
          </a:p>
          <a:p>
            <a:pPr marL="287338" indent="-287338"/>
            <a:r>
              <a:rPr lang="en-US" altLang="en-US" i="1" dirty="0">
                <a:solidFill>
                  <a:srgbClr val="C00000"/>
                </a:solidFill>
                <a:ea typeface="ＭＳ Ｐゴシック" panose="020B0600070205080204" pitchFamily="34" charset="-128"/>
              </a:rPr>
              <a:t>presentation:</a:t>
            </a:r>
            <a:r>
              <a:rPr lang="en-US" altLang="en-US" dirty="0">
                <a:solidFill>
                  <a:srgbClr val="C00000"/>
                </a:solidFill>
                <a:ea typeface="ＭＳ Ｐゴシック" panose="020B0600070205080204" pitchFamily="34" charset="-128"/>
              </a:rPr>
              <a:t> </a:t>
            </a:r>
            <a:r>
              <a:rPr lang="en-US" altLang="en-US" dirty="0">
                <a:ea typeface="ＭＳ Ｐゴシック" panose="020B0600070205080204" pitchFamily="34" charset="-128"/>
              </a:rPr>
              <a:t>allow applications to interpret meaning of data, e.g., encryption, compression, machine-specific conventions</a:t>
            </a:r>
          </a:p>
          <a:p>
            <a:pPr marL="287338" indent="-287338"/>
            <a:r>
              <a:rPr lang="en-US" altLang="en-US" i="1" dirty="0">
                <a:solidFill>
                  <a:srgbClr val="C00000"/>
                </a:solidFill>
                <a:ea typeface="ＭＳ Ｐゴシック" panose="020B0600070205080204" pitchFamily="34" charset="-128"/>
              </a:rPr>
              <a:t>session:</a:t>
            </a:r>
            <a:r>
              <a:rPr lang="en-US" altLang="en-US" dirty="0">
                <a:solidFill>
                  <a:srgbClr val="C00000"/>
                </a:solidFill>
                <a:ea typeface="ＭＳ Ｐゴシック" panose="020B0600070205080204" pitchFamily="34" charset="-128"/>
              </a:rPr>
              <a:t> </a:t>
            </a:r>
            <a:r>
              <a:rPr lang="en-US" altLang="en-US" dirty="0">
                <a:ea typeface="ＭＳ Ｐゴシック" panose="020B0600070205080204" pitchFamily="34" charset="-128"/>
              </a:rPr>
              <a:t>synchronization, checkpointing, recovery of data exchange</a:t>
            </a:r>
          </a:p>
          <a:p>
            <a:pPr marL="287338" indent="-287338"/>
            <a:r>
              <a:rPr lang="en-US" altLang="en-US" dirty="0">
                <a:ea typeface="ＭＳ Ｐゴシック" panose="020B0600070205080204" pitchFamily="34" charset="-128"/>
              </a:rPr>
              <a:t>Internet stack “</a:t>
            </a:r>
            <a:r>
              <a:rPr lang="en-US" altLang="ja-JP" dirty="0">
                <a:ea typeface="ＭＳ Ｐゴシック" panose="020B0600070205080204" pitchFamily="34" charset="-128"/>
              </a:rPr>
              <a:t>missing” these layers!</a:t>
            </a:r>
          </a:p>
          <a:p>
            <a:pPr marL="682625" lvl="1" indent="-225425"/>
            <a:r>
              <a:rPr lang="en-US" altLang="en-US" sz="2800" dirty="0">
                <a:ea typeface="Arial" panose="020B0604020202020204" pitchFamily="34" charset="0"/>
              </a:rPr>
              <a:t>these services, </a:t>
            </a:r>
            <a:r>
              <a:rPr lang="en-US" altLang="en-US" sz="2800" i="1" dirty="0">
                <a:ea typeface="Arial" panose="020B0604020202020204" pitchFamily="34" charset="0"/>
              </a:rPr>
              <a:t>if needed,</a:t>
            </a:r>
            <a:r>
              <a:rPr lang="en-US" altLang="en-US" sz="2800" dirty="0">
                <a:ea typeface="Arial" panose="020B0604020202020204" pitchFamily="34" charset="0"/>
              </a:rPr>
              <a:t> must be implemented in application</a:t>
            </a:r>
          </a:p>
          <a:p>
            <a:pPr marL="682625" lvl="1" indent="-225425"/>
            <a:r>
              <a:rPr lang="en-US" altLang="en-US" sz="2800" dirty="0">
                <a:ea typeface="Arial" panose="020B0604020202020204" pitchFamily="34" charset="0"/>
              </a:rPr>
              <a:t>needed?</a:t>
            </a:r>
            <a:endParaRPr lang="en-US" altLang="en-US" sz="2800" dirty="0">
              <a:ea typeface="ＭＳ Ｐゴシック" panose="020B0600070205080204" pitchFamily="34" charset="-128"/>
            </a:endParaRPr>
          </a:p>
        </p:txBody>
      </p:sp>
      <p:sp>
        <p:nvSpPr>
          <p:cNvPr id="7" name="Rectangle 2">
            <a:extLst>
              <a:ext uri="{FF2B5EF4-FFF2-40B4-BE49-F238E27FC236}">
                <a16:creationId xmlns:a16="http://schemas.microsoft.com/office/drawing/2014/main" id="{B3919DE3-1C67-444E-9B68-661747C794B6}"/>
              </a:ext>
            </a:extLst>
          </p:cNvPr>
          <p:cNvSpPr>
            <a:spLocks noChangeArrowheads="1"/>
          </p:cNvSpPr>
          <p:nvPr/>
        </p:nvSpPr>
        <p:spPr bwMode="auto">
          <a:xfrm>
            <a:off x="8622241" y="1413668"/>
            <a:ext cx="1892300" cy="3530600"/>
          </a:xfrm>
          <a:prstGeom prst="rect">
            <a:avLst/>
          </a:prstGeom>
          <a:solidFill>
            <a:srgbClr val="0000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Times New Roman" panose="02020603050405020304" pitchFamily="18" charset="0"/>
            </a:endParaRPr>
          </a:p>
        </p:txBody>
      </p:sp>
      <p:sp>
        <p:nvSpPr>
          <p:cNvPr id="8" name="Rectangle 6">
            <a:extLst>
              <a:ext uri="{FF2B5EF4-FFF2-40B4-BE49-F238E27FC236}">
                <a16:creationId xmlns:a16="http://schemas.microsoft.com/office/drawing/2014/main" id="{439FC83A-3010-6E44-80DA-A0B478A25DE4}"/>
              </a:ext>
            </a:extLst>
          </p:cNvPr>
          <p:cNvSpPr>
            <a:spLocks noChangeArrowheads="1"/>
          </p:cNvSpPr>
          <p:nvPr/>
        </p:nvSpPr>
        <p:spPr bwMode="auto">
          <a:xfrm>
            <a:off x="8507941" y="1550193"/>
            <a:ext cx="1892300" cy="3586163"/>
          </a:xfrm>
          <a:prstGeom prst="rect">
            <a:avLst/>
          </a:prstGeom>
          <a:solidFill>
            <a:schemeClr val="bg1"/>
          </a:solidFill>
          <a:ln w="381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Times New Roman" panose="02020603050405020304" pitchFamily="18" charset="0"/>
            </a:endParaRPr>
          </a:p>
        </p:txBody>
      </p:sp>
      <p:sp>
        <p:nvSpPr>
          <p:cNvPr id="9" name="Text Box 7">
            <a:extLst>
              <a:ext uri="{FF2B5EF4-FFF2-40B4-BE49-F238E27FC236}">
                <a16:creationId xmlns:a16="http://schemas.microsoft.com/office/drawing/2014/main" id="{02AF1634-8914-FF4A-8ACB-58E0BABFE65B}"/>
              </a:ext>
            </a:extLst>
          </p:cNvPr>
          <p:cNvSpPr txBox="1">
            <a:spLocks noChangeArrowheads="1"/>
          </p:cNvSpPr>
          <p:nvPr/>
        </p:nvSpPr>
        <p:spPr bwMode="auto">
          <a:xfrm>
            <a:off x="8465079" y="1721643"/>
            <a:ext cx="1982787"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70000"/>
              </a:lnSpc>
            </a:pPr>
            <a:r>
              <a:rPr lang="en-US" altLang="en-US" dirty="0"/>
              <a:t>application</a:t>
            </a:r>
          </a:p>
          <a:p>
            <a:pPr algn="ctr">
              <a:lnSpc>
                <a:spcPct val="70000"/>
              </a:lnSpc>
            </a:pPr>
            <a:endParaRPr lang="en-US" altLang="en-US" dirty="0"/>
          </a:p>
          <a:p>
            <a:pPr algn="ctr">
              <a:lnSpc>
                <a:spcPct val="70000"/>
              </a:lnSpc>
            </a:pPr>
            <a:r>
              <a:rPr lang="en-US" altLang="en-US" dirty="0"/>
              <a:t>presentation</a:t>
            </a:r>
          </a:p>
          <a:p>
            <a:pPr algn="ctr">
              <a:lnSpc>
                <a:spcPct val="70000"/>
              </a:lnSpc>
            </a:pPr>
            <a:endParaRPr lang="en-US" altLang="en-US" dirty="0"/>
          </a:p>
          <a:p>
            <a:pPr algn="ctr">
              <a:lnSpc>
                <a:spcPct val="70000"/>
              </a:lnSpc>
            </a:pPr>
            <a:r>
              <a:rPr lang="en-US" altLang="en-US" dirty="0"/>
              <a:t>session</a:t>
            </a:r>
          </a:p>
          <a:p>
            <a:pPr algn="ctr">
              <a:lnSpc>
                <a:spcPct val="70000"/>
              </a:lnSpc>
            </a:pPr>
            <a:endParaRPr lang="en-US" altLang="en-US" dirty="0"/>
          </a:p>
          <a:p>
            <a:pPr algn="ctr">
              <a:lnSpc>
                <a:spcPct val="70000"/>
              </a:lnSpc>
            </a:pPr>
            <a:r>
              <a:rPr lang="en-US" altLang="en-US" dirty="0"/>
              <a:t>transport</a:t>
            </a:r>
          </a:p>
          <a:p>
            <a:pPr algn="ctr">
              <a:lnSpc>
                <a:spcPct val="70000"/>
              </a:lnSpc>
            </a:pPr>
            <a:endParaRPr lang="en-US" altLang="en-US" dirty="0"/>
          </a:p>
          <a:p>
            <a:pPr algn="ctr">
              <a:lnSpc>
                <a:spcPct val="70000"/>
              </a:lnSpc>
            </a:pPr>
            <a:r>
              <a:rPr lang="en-US" altLang="en-US" dirty="0"/>
              <a:t>network</a:t>
            </a:r>
          </a:p>
          <a:p>
            <a:pPr algn="ctr">
              <a:lnSpc>
                <a:spcPct val="70000"/>
              </a:lnSpc>
            </a:pPr>
            <a:endParaRPr lang="en-US" altLang="en-US" dirty="0"/>
          </a:p>
          <a:p>
            <a:pPr algn="ctr">
              <a:lnSpc>
                <a:spcPct val="70000"/>
              </a:lnSpc>
            </a:pPr>
            <a:r>
              <a:rPr lang="en-US" altLang="en-US" dirty="0"/>
              <a:t>link</a:t>
            </a:r>
          </a:p>
          <a:p>
            <a:pPr algn="ctr">
              <a:lnSpc>
                <a:spcPct val="70000"/>
              </a:lnSpc>
            </a:pPr>
            <a:endParaRPr lang="en-US" altLang="en-US" dirty="0"/>
          </a:p>
          <a:p>
            <a:pPr algn="ctr">
              <a:lnSpc>
                <a:spcPct val="70000"/>
              </a:lnSpc>
            </a:pPr>
            <a:r>
              <a:rPr lang="en-US" altLang="en-US" dirty="0"/>
              <a:t>physical</a:t>
            </a:r>
          </a:p>
        </p:txBody>
      </p:sp>
      <p:sp>
        <p:nvSpPr>
          <p:cNvPr id="10" name="Line 8">
            <a:extLst>
              <a:ext uri="{FF2B5EF4-FFF2-40B4-BE49-F238E27FC236}">
                <a16:creationId xmlns:a16="http://schemas.microsoft.com/office/drawing/2014/main" id="{2A989D6F-FA45-8C4E-9BBC-741936AB29C5}"/>
              </a:ext>
            </a:extLst>
          </p:cNvPr>
          <p:cNvSpPr>
            <a:spLocks noChangeShapeType="1"/>
          </p:cNvSpPr>
          <p:nvPr/>
        </p:nvSpPr>
        <p:spPr bwMode="auto">
          <a:xfrm>
            <a:off x="8487304" y="2142331"/>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9">
            <a:extLst>
              <a:ext uri="{FF2B5EF4-FFF2-40B4-BE49-F238E27FC236}">
                <a16:creationId xmlns:a16="http://schemas.microsoft.com/office/drawing/2014/main" id="{15317A6D-8DDE-594B-9C31-D329305C5300}"/>
              </a:ext>
            </a:extLst>
          </p:cNvPr>
          <p:cNvSpPr>
            <a:spLocks noChangeShapeType="1"/>
          </p:cNvSpPr>
          <p:nvPr/>
        </p:nvSpPr>
        <p:spPr bwMode="auto">
          <a:xfrm>
            <a:off x="8501591" y="3118643"/>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 name="Line 10">
            <a:extLst>
              <a:ext uri="{FF2B5EF4-FFF2-40B4-BE49-F238E27FC236}">
                <a16:creationId xmlns:a16="http://schemas.microsoft.com/office/drawing/2014/main" id="{4C0565FC-B6A4-1C41-A3C7-95333C728091}"/>
              </a:ext>
            </a:extLst>
          </p:cNvPr>
          <p:cNvSpPr>
            <a:spLocks noChangeShapeType="1"/>
          </p:cNvSpPr>
          <p:nvPr/>
        </p:nvSpPr>
        <p:spPr bwMode="auto">
          <a:xfrm>
            <a:off x="8501591" y="3658393"/>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3" name="Line 11">
            <a:extLst>
              <a:ext uri="{FF2B5EF4-FFF2-40B4-BE49-F238E27FC236}">
                <a16:creationId xmlns:a16="http://schemas.microsoft.com/office/drawing/2014/main" id="{CB8177A7-EC5F-054E-9BF4-6807B276EBEB}"/>
              </a:ext>
            </a:extLst>
          </p:cNvPr>
          <p:cNvSpPr>
            <a:spLocks noChangeShapeType="1"/>
          </p:cNvSpPr>
          <p:nvPr/>
        </p:nvSpPr>
        <p:spPr bwMode="auto">
          <a:xfrm>
            <a:off x="8503179" y="4674393"/>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12">
            <a:extLst>
              <a:ext uri="{FF2B5EF4-FFF2-40B4-BE49-F238E27FC236}">
                <a16:creationId xmlns:a16="http://schemas.microsoft.com/office/drawing/2014/main" id="{E3C788FC-704D-5B46-BAF8-D2E15950C61F}"/>
              </a:ext>
            </a:extLst>
          </p:cNvPr>
          <p:cNvSpPr>
            <a:spLocks noChangeShapeType="1"/>
          </p:cNvSpPr>
          <p:nvPr/>
        </p:nvSpPr>
        <p:spPr bwMode="auto">
          <a:xfrm>
            <a:off x="8487304" y="4191793"/>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 name="Line 13">
            <a:extLst>
              <a:ext uri="{FF2B5EF4-FFF2-40B4-BE49-F238E27FC236}">
                <a16:creationId xmlns:a16="http://schemas.microsoft.com/office/drawing/2014/main" id="{50AC6633-E0EA-2542-8345-CA3634789CDF}"/>
              </a:ext>
            </a:extLst>
          </p:cNvPr>
          <p:cNvSpPr>
            <a:spLocks noChangeShapeType="1"/>
          </p:cNvSpPr>
          <p:nvPr/>
        </p:nvSpPr>
        <p:spPr bwMode="auto">
          <a:xfrm>
            <a:off x="8485716" y="2661443"/>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 name="TextBox 3">
            <a:extLst>
              <a:ext uri="{FF2B5EF4-FFF2-40B4-BE49-F238E27FC236}">
                <a16:creationId xmlns:a16="http://schemas.microsoft.com/office/drawing/2014/main" id="{1E944C3F-C77B-9A49-ACB6-EDB2E17C9D3A}"/>
              </a:ext>
            </a:extLst>
          </p:cNvPr>
          <p:cNvSpPr txBox="1"/>
          <p:nvPr/>
        </p:nvSpPr>
        <p:spPr>
          <a:xfrm>
            <a:off x="8246534" y="5352939"/>
            <a:ext cx="2466444" cy="646331"/>
          </a:xfrm>
          <a:prstGeom prst="rect">
            <a:avLst/>
          </a:prstGeom>
          <a:noFill/>
        </p:spPr>
        <p:txBody>
          <a:bodyPr wrap="none" rtlCol="0">
            <a:spAutoFit/>
          </a:bodyPr>
          <a:lstStyle/>
          <a:p>
            <a:pPr algn="ctr"/>
            <a:r>
              <a:rPr lang="en-US" dirty="0"/>
              <a:t>The seven layer OSI/ISO </a:t>
            </a:r>
          </a:p>
          <a:p>
            <a:pPr algn="ctr"/>
            <a:r>
              <a:rPr lang="en-US" dirty="0"/>
              <a:t>reference model</a:t>
            </a:r>
          </a:p>
        </p:txBody>
      </p:sp>
    </p:spTree>
    <p:extLst>
      <p:ext uri="{BB962C8B-B14F-4D97-AF65-F5344CB8AC3E}">
        <p14:creationId xmlns:p14="http://schemas.microsoft.com/office/powerpoint/2010/main" val="419148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364430" y="1767623"/>
            <a:ext cx="1511352" cy="863670"/>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Packet delay: four sources</a:t>
            </a:r>
            <a:endParaRPr lang="en-US" sz="4400" dirty="0"/>
          </a:p>
        </p:txBody>
      </p:sp>
      <p:sp>
        <p:nvSpPr>
          <p:cNvPr id="58" name="Rectangle 4">
            <a:extLst>
              <a:ext uri="{FF2B5EF4-FFF2-40B4-BE49-F238E27FC236}">
                <a16:creationId xmlns:a16="http://schemas.microsoft.com/office/drawing/2014/main" id="{AC2D03E9-7C61-0A43-A247-276B596B9942}"/>
              </a:ext>
            </a:extLst>
          </p:cNvPr>
          <p:cNvSpPr txBox="1">
            <a:spLocks noChangeArrowheads="1"/>
          </p:cNvSpPr>
          <p:nvPr/>
        </p:nvSpPr>
        <p:spPr>
          <a:xfrm>
            <a:off x="1621934" y="4604492"/>
            <a:ext cx="3810000" cy="183959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95275" algn="l" defTabSz="914400" rtl="0" eaLnBrk="1" fontAlgn="auto" latinLnBrk="0" hangingPunct="1">
              <a:lnSpc>
                <a:spcPct val="90000"/>
              </a:lnSpc>
              <a:spcBef>
                <a:spcPts val="6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mn-ea"/>
                <a:cs typeface="+mn-cs"/>
              </a:rPr>
              <a:t>proc</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 nodal processing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9250" marR="0" lvl="0" indent="-233363" algn="l" defTabSz="914400" rtl="0" eaLnBrk="1" fontAlgn="auto" latinLnBrk="0" hangingPunct="1">
              <a:lnSpc>
                <a:spcPct val="90000"/>
              </a:lnSpc>
              <a:spcBef>
                <a:spcPts val="600"/>
              </a:spcBef>
              <a:spcAft>
                <a:spcPts val="0"/>
              </a:spcAft>
              <a:buClr>
                <a:srgbClr val="0000A3"/>
              </a:buClr>
              <a:buSzTx/>
              <a:buFont typeface="Wingdings"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 bit errors</a:t>
            </a:r>
          </a:p>
          <a:p>
            <a:pPr marL="349250" marR="0" lvl="0" indent="-233363" algn="l" defTabSz="914400" rtl="0" eaLnBrk="1" fontAlgn="auto" latinLnBrk="0" hangingPunct="1">
              <a:lnSpc>
                <a:spcPct val="90000"/>
              </a:lnSpc>
              <a:spcBef>
                <a:spcPts val="600"/>
              </a:spcBef>
              <a:spcAft>
                <a:spcPts val="0"/>
              </a:spcAft>
              <a:buClr>
                <a:srgbClr val="0000A3"/>
              </a:buClr>
              <a:buSzTx/>
              <a:buFont typeface="Wingdings"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determine output link</a:t>
            </a:r>
          </a:p>
          <a:p>
            <a:pPr marL="349250" marR="0" lvl="0" indent="-233363" algn="l" defTabSz="914400" rtl="0" eaLnBrk="1" fontAlgn="auto" latinLnBrk="0" hangingPunct="1">
              <a:lnSpc>
                <a:spcPct val="90000"/>
              </a:lnSpc>
              <a:spcBef>
                <a:spcPts val="600"/>
              </a:spcBef>
              <a:spcAft>
                <a:spcPts val="0"/>
              </a:spcAft>
              <a:buClr>
                <a:srgbClr val="0000A3"/>
              </a:buClr>
              <a:buSzTx/>
              <a:buFont typeface="Wingdings"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typically &lt; microsecs</a:t>
            </a:r>
          </a:p>
        </p:txBody>
      </p:sp>
      <p:sp>
        <p:nvSpPr>
          <p:cNvPr id="75" name="Rectangle 58">
            <a:extLst>
              <a:ext uri="{FF2B5EF4-FFF2-40B4-BE49-F238E27FC236}">
                <a16:creationId xmlns:a16="http://schemas.microsoft.com/office/drawing/2014/main" id="{9033E5DB-6EA3-CE4C-B1A8-C9C804BDCB3F}"/>
              </a:ext>
            </a:extLst>
          </p:cNvPr>
          <p:cNvSpPr>
            <a:spLocks noChangeArrowheads="1"/>
          </p:cNvSpPr>
          <p:nvPr/>
        </p:nvSpPr>
        <p:spPr bwMode="auto">
          <a:xfrm>
            <a:off x="6212541" y="4536106"/>
            <a:ext cx="5054724" cy="13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marR="0" lvl="0" indent="-344488" algn="l" defTabSz="914400" rtl="0" eaLnBrk="1" fontAlgn="auto" latinLnBrk="0" hangingPunct="1">
              <a:lnSpc>
                <a:spcPct val="90000"/>
              </a:lnSpc>
              <a:spcBef>
                <a:spcPts val="600"/>
              </a:spcBef>
              <a:spcAft>
                <a:spcPts val="0"/>
              </a:spcAft>
              <a:buClr>
                <a:srgbClr val="3333CC"/>
              </a:buClr>
              <a:buSzPct val="85000"/>
              <a:buFont typeface="Wingdings" charset="0"/>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ＭＳ Ｐゴシック" charset="0"/>
              </a:rPr>
              <a:t>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queue</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queueing delay</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time waiting at output link for transmission </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depends on congestion level of router</a:t>
            </a:r>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621011" y="1783635"/>
            <a:ext cx="741403"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464378" y="2002710"/>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211773" y="2074148"/>
            <a:ext cx="147645"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373707" y="2074148"/>
            <a:ext cx="147645"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7042061" y="1833751"/>
            <a:ext cx="3667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502301" y="20122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5370720" y="1587878"/>
            <a:ext cx="1700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propagation</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5073803" y="1831109"/>
            <a:ext cx="31910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 Box 43">
            <a:extLst>
              <a:ext uri="{FF2B5EF4-FFF2-40B4-BE49-F238E27FC236}">
                <a16:creationId xmlns:a16="http://schemas.microsoft.com/office/drawing/2014/main" id="{867387BA-39EC-9E4E-8BB0-480BC4423626}"/>
              </a:ext>
            </a:extLst>
          </p:cNvPr>
          <p:cNvSpPr txBox="1">
            <a:spLocks noChangeArrowheads="1"/>
          </p:cNvSpPr>
          <p:nvPr/>
        </p:nvSpPr>
        <p:spPr bwMode="auto">
          <a:xfrm>
            <a:off x="3016098" y="2729785"/>
            <a:ext cx="1511824"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nodal</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processing</a:t>
            </a:r>
          </a:p>
        </p:txBody>
      </p:sp>
      <p:sp>
        <p:nvSpPr>
          <p:cNvPr id="88" name="Line 44">
            <a:extLst>
              <a:ext uri="{FF2B5EF4-FFF2-40B4-BE49-F238E27FC236}">
                <a16:creationId xmlns:a16="http://schemas.microsoft.com/office/drawing/2014/main" id="{CDB7B374-4A7A-E246-8D88-69216785D71E}"/>
              </a:ext>
            </a:extLst>
          </p:cNvPr>
          <p:cNvSpPr>
            <a:spLocks noChangeShapeType="1"/>
          </p:cNvSpPr>
          <p:nvPr/>
        </p:nvSpPr>
        <p:spPr bwMode="auto">
          <a:xfrm rot="10800000">
            <a:off x="3363541" y="2729991"/>
            <a:ext cx="8334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187959" y="2536110"/>
            <a:ext cx="3857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595969" y="2957464"/>
            <a:ext cx="135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349892" y="2536110"/>
            <a:ext cx="595346"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1743075" y="3585728"/>
            <a:ext cx="6175328" cy="5540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auto" latinLnBrk="0" hangingPunct="1">
              <a:lnSpc>
                <a:spcPct val="85000"/>
              </a:lnSpc>
              <a:spcBef>
                <a:spcPct val="20000"/>
              </a:spcBef>
              <a:spcAft>
                <a:spcPts val="0"/>
              </a:spcAft>
              <a:buClr>
                <a:srgbClr val="000099"/>
              </a:buClr>
              <a:buSzPct val="75000"/>
              <a:buFont typeface="Wingdings" pitchFamily="2" charset="2"/>
              <a:buNone/>
              <a:tabLst/>
              <a:defRPr/>
            </a:pP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nodal</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proc</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queue</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trans</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prop</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619131" y="2323384"/>
            <a:ext cx="735346" cy="5499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159202" y="19741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109988" y="1910635"/>
            <a:ext cx="21114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1816815" y="1467723"/>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1845558" y="2420223"/>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1923392" y="1467723"/>
            <a:ext cx="779505" cy="679450"/>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1914200" y="2474691"/>
            <a:ext cx="779506" cy="679450"/>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2833286" y="1145961"/>
            <a:ext cx="1768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4038725" y="1443910"/>
            <a:ext cx="528667"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722441" y="2630267"/>
            <a:ext cx="139773" cy="185197"/>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2897771" y="2599885"/>
            <a:ext cx="219680" cy="1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880582" y="2238559"/>
            <a:ext cx="33889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7991017" y="1778258"/>
            <a:ext cx="1511352" cy="863670"/>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1" name="Slide Number Placeholder 5">
            <a:extLst>
              <a:ext uri="{FF2B5EF4-FFF2-40B4-BE49-F238E27FC236}">
                <a16:creationId xmlns:a16="http://schemas.microsoft.com/office/drawing/2014/main" id="{B70D46B2-DA48-BC41-88EB-9A7ADF18AE56}"/>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4</a:t>
            </a:fld>
            <a:endParaRPr lang="en-US" dirty="0"/>
          </a:p>
        </p:txBody>
      </p:sp>
      <p:sp>
        <p:nvSpPr>
          <p:cNvPr id="6" name="TextBox 5">
            <a:extLst>
              <a:ext uri="{FF2B5EF4-FFF2-40B4-BE49-F238E27FC236}">
                <a16:creationId xmlns:a16="http://schemas.microsoft.com/office/drawing/2014/main" id="{A72B08BF-BBAE-F79A-9D32-29A47B1A6CC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534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reeform 8">
            <a:extLst>
              <a:ext uri="{FF2B5EF4-FFF2-40B4-BE49-F238E27FC236}">
                <a16:creationId xmlns:a16="http://schemas.microsoft.com/office/drawing/2014/main" id="{5C25CEF4-E407-5F48-A3E3-98E83E25849B}"/>
              </a:ext>
            </a:extLst>
          </p:cNvPr>
          <p:cNvSpPr>
            <a:spLocks/>
          </p:cNvSpPr>
          <p:nvPr/>
        </p:nvSpPr>
        <p:spPr bwMode="auto">
          <a:xfrm>
            <a:off x="3548141" y="1573968"/>
            <a:ext cx="4992" cy="3104606"/>
          </a:xfrm>
          <a:custGeom>
            <a:avLst/>
            <a:gdLst>
              <a:gd name="T0" fmla="*/ 0 w 4100"/>
              <a:gd name="T1" fmla="*/ 0 h 2072"/>
              <a:gd name="T2" fmla="*/ 4 w 4100"/>
              <a:gd name="T3" fmla="*/ 1736 h 2072"/>
              <a:gd name="T4" fmla="*/ 804 w 4100"/>
              <a:gd name="T5" fmla="*/ 2064 h 2072"/>
              <a:gd name="T6" fmla="*/ 3468 w 4100"/>
              <a:gd name="T7" fmla="*/ 2072 h 2072"/>
              <a:gd name="T8" fmla="*/ 4100 w 4100"/>
              <a:gd name="T9" fmla="*/ 1736 h 2072"/>
              <a:gd name="T10" fmla="*/ 4100 w 4100"/>
              <a:gd name="T11" fmla="*/ 96 h 2072"/>
              <a:gd name="T12" fmla="*/ 0 60000 65536"/>
              <a:gd name="T13" fmla="*/ 0 60000 65536"/>
              <a:gd name="T14" fmla="*/ 0 60000 65536"/>
              <a:gd name="T15" fmla="*/ 0 60000 65536"/>
              <a:gd name="T16" fmla="*/ 0 60000 65536"/>
              <a:gd name="T17" fmla="*/ 0 60000 65536"/>
              <a:gd name="T18" fmla="*/ 0 w 4100"/>
              <a:gd name="T19" fmla="*/ 0 h 2072"/>
              <a:gd name="T20" fmla="*/ 4100 w 4100"/>
              <a:gd name="T21" fmla="*/ 2072 h 2072"/>
              <a:gd name="connsiteX0" fmla="*/ 0 w 10000"/>
              <a:gd name="connsiteY0" fmla="*/ 0 h 10000"/>
              <a:gd name="connsiteX1" fmla="*/ 10 w 10000"/>
              <a:gd name="connsiteY1" fmla="*/ 8378 h 10000"/>
              <a:gd name="connsiteX2" fmla="*/ 1961 w 10000"/>
              <a:gd name="connsiteY2" fmla="*/ 9961 h 10000"/>
              <a:gd name="connsiteX3" fmla="*/ 8459 w 10000"/>
              <a:gd name="connsiteY3" fmla="*/ 10000 h 10000"/>
              <a:gd name="connsiteX4" fmla="*/ 10000 w 10000"/>
              <a:gd name="connsiteY4" fmla="*/ 8378 h 10000"/>
              <a:gd name="connsiteX0" fmla="*/ 0 w 8459"/>
              <a:gd name="connsiteY0" fmla="*/ 0 h 10000"/>
              <a:gd name="connsiteX1" fmla="*/ 10 w 8459"/>
              <a:gd name="connsiteY1" fmla="*/ 8378 h 10000"/>
              <a:gd name="connsiteX2" fmla="*/ 1961 w 8459"/>
              <a:gd name="connsiteY2" fmla="*/ 9961 h 10000"/>
              <a:gd name="connsiteX3" fmla="*/ 8459 w 8459"/>
              <a:gd name="connsiteY3" fmla="*/ 10000 h 10000"/>
              <a:gd name="connsiteX0" fmla="*/ 0 w 2318"/>
              <a:gd name="connsiteY0" fmla="*/ 0 h 9961"/>
              <a:gd name="connsiteX1" fmla="*/ 12 w 2318"/>
              <a:gd name="connsiteY1" fmla="*/ 8378 h 9961"/>
              <a:gd name="connsiteX2" fmla="*/ 2318 w 2318"/>
              <a:gd name="connsiteY2" fmla="*/ 9961 h 9961"/>
              <a:gd name="connsiteX0" fmla="*/ 0 w 52"/>
              <a:gd name="connsiteY0" fmla="*/ 0 h 8411"/>
              <a:gd name="connsiteX1" fmla="*/ 52 w 52"/>
              <a:gd name="connsiteY1" fmla="*/ 8411 h 8411"/>
            </a:gdLst>
            <a:ahLst/>
            <a:cxnLst>
              <a:cxn ang="0">
                <a:pos x="connsiteX0" y="connsiteY0"/>
              </a:cxn>
              <a:cxn ang="0">
                <a:pos x="connsiteX1" y="connsiteY1"/>
              </a:cxn>
            </a:cxnLst>
            <a:rect l="l" t="t" r="r" b="b"/>
            <a:pathLst>
              <a:path w="52" h="8411">
                <a:moveTo>
                  <a:pt x="0" y="0"/>
                </a:moveTo>
                <a:cubicBezTo>
                  <a:pt x="17" y="2804"/>
                  <a:pt x="35" y="5607"/>
                  <a:pt x="52" y="8411"/>
                </a:cubicBezTo>
              </a:path>
            </a:pathLst>
          </a:custGeom>
          <a:noFill/>
          <a:ln w="44450">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20" name="Freeform 10">
            <a:extLst>
              <a:ext uri="{FF2B5EF4-FFF2-40B4-BE49-F238E27FC236}">
                <a16:creationId xmlns:a16="http://schemas.microsoft.com/office/drawing/2014/main" id="{236C8C34-AA0A-1747-BF1D-3CBFB21AC1F2}"/>
              </a:ext>
            </a:extLst>
          </p:cNvPr>
          <p:cNvSpPr>
            <a:spLocks/>
          </p:cNvSpPr>
          <p:nvPr/>
        </p:nvSpPr>
        <p:spPr bwMode="auto">
          <a:xfrm rot="10800000" flipH="1">
            <a:off x="10916607" y="1577038"/>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Services, Layering and Encapsulation</a:t>
            </a:r>
            <a:endParaRPr lang="en-US" sz="4400" dirty="0"/>
          </a:p>
        </p:txBody>
      </p:sp>
      <p:sp>
        <p:nvSpPr>
          <p:cNvPr id="13" name="Text Box 8">
            <a:extLst>
              <a:ext uri="{FF2B5EF4-FFF2-40B4-BE49-F238E27FC236}">
                <a16:creationId xmlns:a16="http://schemas.microsoft.com/office/drawing/2014/main" id="{10CAB5B1-70B7-184B-A16F-4239A3118B18}"/>
              </a:ext>
            </a:extLst>
          </p:cNvPr>
          <p:cNvSpPr txBox="1">
            <a:spLocks noChangeArrowheads="1"/>
          </p:cNvSpPr>
          <p:nvPr/>
        </p:nvSpPr>
        <p:spPr bwMode="auto">
          <a:xfrm>
            <a:off x="449705" y="5724388"/>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rPr>
              <a:t>source</a:t>
            </a:r>
          </a:p>
        </p:txBody>
      </p:sp>
      <p:sp>
        <p:nvSpPr>
          <p:cNvPr id="14" name="Freeform 10">
            <a:extLst>
              <a:ext uri="{FF2B5EF4-FFF2-40B4-BE49-F238E27FC236}">
                <a16:creationId xmlns:a16="http://schemas.microsoft.com/office/drawing/2014/main" id="{1C528DAB-CFD1-6943-9F41-1A6F334C3C75}"/>
              </a:ext>
            </a:extLst>
          </p:cNvPr>
          <p:cNvSpPr>
            <a:spLocks/>
          </p:cNvSpPr>
          <p:nvPr/>
        </p:nvSpPr>
        <p:spPr bwMode="auto">
          <a:xfrm rot="10800000">
            <a:off x="975630" y="1559549"/>
            <a:ext cx="450309" cy="4061761"/>
          </a:xfrm>
          <a:custGeom>
            <a:avLst/>
            <a:gdLst>
              <a:gd name="T0" fmla="*/ 2147483646 w 267"/>
              <a:gd name="T1" fmla="*/ 2147483646 h 1186"/>
              <a:gd name="T2" fmla="*/ 0 w 267"/>
              <a:gd name="T3" fmla="*/ 0 h 1186"/>
              <a:gd name="T4" fmla="*/ 0 w 267"/>
              <a:gd name="T5" fmla="*/ 2147483646 h 1186"/>
              <a:gd name="T6" fmla="*/ 2147483646 w 267"/>
              <a:gd name="T7" fmla="*/ 2147483646 h 1186"/>
              <a:gd name="T8" fmla="*/ 2147483646 w 267"/>
              <a:gd name="T9" fmla="*/ 2147483646 h 1186"/>
              <a:gd name="T10" fmla="*/ 0 60000 65536"/>
              <a:gd name="T11" fmla="*/ 0 60000 65536"/>
              <a:gd name="T12" fmla="*/ 0 60000 65536"/>
              <a:gd name="T13" fmla="*/ 0 60000 65536"/>
              <a:gd name="T14" fmla="*/ 0 60000 65536"/>
              <a:gd name="T15" fmla="*/ 0 w 267"/>
              <a:gd name="T16" fmla="*/ 0 h 1186"/>
              <a:gd name="T17" fmla="*/ 267 w 267"/>
              <a:gd name="T18" fmla="*/ 1186 h 1186"/>
              <a:gd name="connsiteX0" fmla="*/ 11593 w 11593"/>
              <a:gd name="connsiteY0" fmla="*/ 0 h 10109"/>
              <a:gd name="connsiteX1" fmla="*/ 0 w 11593"/>
              <a:gd name="connsiteY1" fmla="*/ 109 h 10109"/>
              <a:gd name="connsiteX2" fmla="*/ 0 w 11593"/>
              <a:gd name="connsiteY2" fmla="*/ 10109 h 10109"/>
              <a:gd name="connsiteX3" fmla="*/ 10000 w 11593"/>
              <a:gd name="connsiteY3" fmla="*/ 5606 h 10109"/>
              <a:gd name="connsiteX4" fmla="*/ 11593 w 11593"/>
              <a:gd name="connsiteY4" fmla="*/ 0 h 10109"/>
              <a:gd name="connsiteX0" fmla="*/ 11593 w 12080"/>
              <a:gd name="connsiteY0" fmla="*/ 0 h 10109"/>
              <a:gd name="connsiteX1" fmla="*/ 0 w 12080"/>
              <a:gd name="connsiteY1" fmla="*/ 109 h 10109"/>
              <a:gd name="connsiteX2" fmla="*/ 0 w 12080"/>
              <a:gd name="connsiteY2" fmla="*/ 10109 h 10109"/>
              <a:gd name="connsiteX3" fmla="*/ 12080 w 12080"/>
              <a:gd name="connsiteY3" fmla="*/ 1850 h 10109"/>
              <a:gd name="connsiteX4" fmla="*/ 11593 w 12080"/>
              <a:gd name="connsiteY4" fmla="*/ 0 h 10109"/>
              <a:gd name="connsiteX0" fmla="*/ 11593 w 12080"/>
              <a:gd name="connsiteY0" fmla="*/ 2239 h 12348"/>
              <a:gd name="connsiteX1" fmla="*/ 0 w 12080"/>
              <a:gd name="connsiteY1" fmla="*/ 0 h 12348"/>
              <a:gd name="connsiteX2" fmla="*/ 0 w 12080"/>
              <a:gd name="connsiteY2" fmla="*/ 12348 h 12348"/>
              <a:gd name="connsiteX3" fmla="*/ 12080 w 12080"/>
              <a:gd name="connsiteY3" fmla="*/ 4089 h 12348"/>
              <a:gd name="connsiteX4" fmla="*/ 11593 w 12080"/>
              <a:gd name="connsiteY4" fmla="*/ 2239 h 12348"/>
              <a:gd name="connsiteX0" fmla="*/ 12841 w 13328"/>
              <a:gd name="connsiteY0" fmla="*/ 10034 h 20143"/>
              <a:gd name="connsiteX1" fmla="*/ 0 w 13328"/>
              <a:gd name="connsiteY1" fmla="*/ 0 h 20143"/>
              <a:gd name="connsiteX2" fmla="*/ 1248 w 13328"/>
              <a:gd name="connsiteY2" fmla="*/ 20143 h 20143"/>
              <a:gd name="connsiteX3" fmla="*/ 13328 w 13328"/>
              <a:gd name="connsiteY3" fmla="*/ 11884 h 20143"/>
              <a:gd name="connsiteX4" fmla="*/ 12841 w 13328"/>
              <a:gd name="connsiteY4" fmla="*/ 10034 h 20143"/>
              <a:gd name="connsiteX0" fmla="*/ 12425 w 13328"/>
              <a:gd name="connsiteY0" fmla="*/ 0 h 21660"/>
              <a:gd name="connsiteX1" fmla="*/ 0 w 13328"/>
              <a:gd name="connsiteY1" fmla="*/ 1517 h 21660"/>
              <a:gd name="connsiteX2" fmla="*/ 1248 w 13328"/>
              <a:gd name="connsiteY2" fmla="*/ 21660 h 21660"/>
              <a:gd name="connsiteX3" fmla="*/ 13328 w 13328"/>
              <a:gd name="connsiteY3" fmla="*/ 13401 h 21660"/>
              <a:gd name="connsiteX4" fmla="*/ 12425 w 13328"/>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 name="connsiteX0" fmla="*/ 12425 w 12496"/>
              <a:gd name="connsiteY0" fmla="*/ 0 h 21660"/>
              <a:gd name="connsiteX1" fmla="*/ 0 w 12496"/>
              <a:gd name="connsiteY1" fmla="*/ 1517 h 21660"/>
              <a:gd name="connsiteX2" fmla="*/ 1248 w 12496"/>
              <a:gd name="connsiteY2" fmla="*/ 21660 h 21660"/>
              <a:gd name="connsiteX3" fmla="*/ 12496 w 12496"/>
              <a:gd name="connsiteY3" fmla="*/ 4855 h 21660"/>
              <a:gd name="connsiteX4" fmla="*/ 12425 w 12496"/>
              <a:gd name="connsiteY4" fmla="*/ 0 h 2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 h="21660">
                <a:moveTo>
                  <a:pt x="12425" y="0"/>
                </a:moveTo>
                <a:lnTo>
                  <a:pt x="0" y="1517"/>
                </a:lnTo>
                <a:lnTo>
                  <a:pt x="1248" y="21660"/>
                </a:lnTo>
                <a:cubicBezTo>
                  <a:pt x="4581" y="12959"/>
                  <a:pt x="6667" y="10269"/>
                  <a:pt x="12496" y="4855"/>
                </a:cubicBezTo>
                <a:cubicBezTo>
                  <a:pt x="12472" y="3237"/>
                  <a:pt x="12449" y="1618"/>
                  <a:pt x="12425" y="0"/>
                </a:cubicBezTo>
                <a:close/>
              </a:path>
            </a:pathLst>
          </a:custGeom>
          <a:gradFill rotWithShape="1">
            <a:gsLst>
              <a:gs pos="0">
                <a:srgbClr val="3C6CDF"/>
              </a:gs>
              <a:gs pos="100000">
                <a:schemeClr val="bg1"/>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Group 190">
            <a:extLst>
              <a:ext uri="{FF2B5EF4-FFF2-40B4-BE49-F238E27FC236}">
                <a16:creationId xmlns:a16="http://schemas.microsoft.com/office/drawing/2014/main" id="{8D7B8AF0-B984-FB44-AB9F-07CA253CEA38}"/>
              </a:ext>
            </a:extLst>
          </p:cNvPr>
          <p:cNvGrpSpPr>
            <a:grpSpLocks/>
          </p:cNvGrpSpPr>
          <p:nvPr/>
        </p:nvGrpSpPr>
        <p:grpSpPr bwMode="auto">
          <a:xfrm flipH="1">
            <a:off x="635446" y="5073984"/>
            <a:ext cx="803275" cy="771525"/>
            <a:chOff x="-44" y="1473"/>
            <a:chExt cx="981" cy="1105"/>
          </a:xfrm>
        </p:grpSpPr>
        <p:pic>
          <p:nvPicPr>
            <p:cNvPr id="25" name="Picture 191" descr="desktop_computer_stylized_medium">
              <a:extLst>
                <a:ext uri="{FF2B5EF4-FFF2-40B4-BE49-F238E27FC236}">
                  <a16:creationId xmlns:a16="http://schemas.microsoft.com/office/drawing/2014/main" id="{06D1D726-A569-254A-9E27-366DB8CF3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192">
              <a:extLst>
                <a:ext uri="{FF2B5EF4-FFF2-40B4-BE49-F238E27FC236}">
                  <a16:creationId xmlns:a16="http://schemas.microsoft.com/office/drawing/2014/main" id="{F5362B29-42A6-3F4A-A1AB-EFF56E7B772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2" name="Group 211">
            <a:extLst>
              <a:ext uri="{FF2B5EF4-FFF2-40B4-BE49-F238E27FC236}">
                <a16:creationId xmlns:a16="http://schemas.microsoft.com/office/drawing/2014/main" id="{BD0C4974-D689-414F-A2EB-9B1043F3314D}"/>
              </a:ext>
            </a:extLst>
          </p:cNvPr>
          <p:cNvGrpSpPr/>
          <p:nvPr/>
        </p:nvGrpSpPr>
        <p:grpSpPr>
          <a:xfrm>
            <a:off x="1334125" y="1421667"/>
            <a:ext cx="1765726" cy="4034752"/>
            <a:chOff x="1484027" y="1706480"/>
            <a:chExt cx="1765726" cy="4034752"/>
          </a:xfrm>
        </p:grpSpPr>
        <p:sp>
          <p:nvSpPr>
            <p:cNvPr id="11" name="Rectangle 24">
              <a:extLst>
                <a:ext uri="{FF2B5EF4-FFF2-40B4-BE49-F238E27FC236}">
                  <a16:creationId xmlns:a16="http://schemas.microsoft.com/office/drawing/2014/main" id="{ED8D52E4-C345-B842-A2E7-C8068B8E5CF4}"/>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Text Box 26">
              <a:extLst>
                <a:ext uri="{FF2B5EF4-FFF2-40B4-BE49-F238E27FC236}">
                  <a16:creationId xmlns:a16="http://schemas.microsoft.com/office/drawing/2014/main" id="{A5089E2D-0B1B-544A-82BC-F28ED3191A4E}"/>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117" name="Straight Connector 116">
              <a:extLst>
                <a:ext uri="{FF2B5EF4-FFF2-40B4-BE49-F238E27FC236}">
                  <a16:creationId xmlns:a16="http://schemas.microsoft.com/office/drawing/2014/main" id="{B3EBBB35-9D82-7C43-B882-52ED90AE3A71}"/>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2EA7353-AEFA-934F-93DE-A8D55DF75658}"/>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40242E3-3BEB-D543-B881-84EB2D13BD66}"/>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C27D746-0691-6F47-9E9D-1D63DF11D081}"/>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950">
            <a:extLst>
              <a:ext uri="{FF2B5EF4-FFF2-40B4-BE49-F238E27FC236}">
                <a16:creationId xmlns:a16="http://schemas.microsoft.com/office/drawing/2014/main" id="{044873AD-74A5-8A44-846B-EC5D0FBC82D7}"/>
              </a:ext>
            </a:extLst>
          </p:cNvPr>
          <p:cNvGrpSpPr>
            <a:grpSpLocks/>
          </p:cNvGrpSpPr>
          <p:nvPr/>
        </p:nvGrpSpPr>
        <p:grpSpPr bwMode="auto">
          <a:xfrm>
            <a:off x="11107713" y="4961744"/>
            <a:ext cx="374754" cy="833726"/>
            <a:chOff x="4140" y="429"/>
            <a:chExt cx="1425" cy="2396"/>
          </a:xfrm>
        </p:grpSpPr>
        <p:sp>
          <p:nvSpPr>
            <p:cNvPr id="168" name="Freeform 951">
              <a:extLst>
                <a:ext uri="{FF2B5EF4-FFF2-40B4-BE49-F238E27FC236}">
                  <a16:creationId xmlns:a16="http://schemas.microsoft.com/office/drawing/2014/main" id="{EEDE4156-8281-D847-9240-9DE98999091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952">
              <a:extLst>
                <a:ext uri="{FF2B5EF4-FFF2-40B4-BE49-F238E27FC236}">
                  <a16:creationId xmlns:a16="http://schemas.microsoft.com/office/drawing/2014/main" id="{22E8340D-B5D1-3C48-A062-4F70248D103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0" name="Freeform 953">
              <a:extLst>
                <a:ext uri="{FF2B5EF4-FFF2-40B4-BE49-F238E27FC236}">
                  <a16:creationId xmlns:a16="http://schemas.microsoft.com/office/drawing/2014/main" id="{29109B86-1ABF-F647-8516-2AAE154A9E83}"/>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954">
              <a:extLst>
                <a:ext uri="{FF2B5EF4-FFF2-40B4-BE49-F238E27FC236}">
                  <a16:creationId xmlns:a16="http://schemas.microsoft.com/office/drawing/2014/main" id="{9F93569F-8FC8-7C4E-9F95-B14647D2DB8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Rectangle 955">
              <a:extLst>
                <a:ext uri="{FF2B5EF4-FFF2-40B4-BE49-F238E27FC236}">
                  <a16:creationId xmlns:a16="http://schemas.microsoft.com/office/drawing/2014/main" id="{8E5BC3B8-E87D-9F47-A6F6-AD8B57BC21E6}"/>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3" name="Group 956">
              <a:extLst>
                <a:ext uri="{FF2B5EF4-FFF2-40B4-BE49-F238E27FC236}">
                  <a16:creationId xmlns:a16="http://schemas.microsoft.com/office/drawing/2014/main" id="{1694DE96-689D-9540-964A-22F06F6D940F}"/>
                </a:ext>
              </a:extLst>
            </p:cNvPr>
            <p:cNvGrpSpPr>
              <a:grpSpLocks/>
            </p:cNvGrpSpPr>
            <p:nvPr/>
          </p:nvGrpSpPr>
          <p:grpSpPr bwMode="auto">
            <a:xfrm>
              <a:off x="4749" y="668"/>
              <a:ext cx="581" cy="145"/>
              <a:chOff x="614" y="2568"/>
              <a:chExt cx="725" cy="139"/>
            </a:xfrm>
          </p:grpSpPr>
          <p:sp>
            <p:nvSpPr>
              <p:cNvPr id="198" name="AutoShape 957">
                <a:extLst>
                  <a:ext uri="{FF2B5EF4-FFF2-40B4-BE49-F238E27FC236}">
                    <a16:creationId xmlns:a16="http://schemas.microsoft.com/office/drawing/2014/main" id="{435DFCEB-F2FD-7B44-93DA-9204E2E311E1}"/>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9" name="AutoShape 958">
                <a:extLst>
                  <a:ext uri="{FF2B5EF4-FFF2-40B4-BE49-F238E27FC236}">
                    <a16:creationId xmlns:a16="http://schemas.microsoft.com/office/drawing/2014/main" id="{521647D7-4114-1146-9C5A-F1DB4FEC81A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4" name="Rectangle 959">
              <a:extLst>
                <a:ext uri="{FF2B5EF4-FFF2-40B4-BE49-F238E27FC236}">
                  <a16:creationId xmlns:a16="http://schemas.microsoft.com/office/drawing/2014/main" id="{3A0D9FD6-DBAC-4B49-A55F-167642D66FA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5" name="Group 960">
              <a:extLst>
                <a:ext uri="{FF2B5EF4-FFF2-40B4-BE49-F238E27FC236}">
                  <a16:creationId xmlns:a16="http://schemas.microsoft.com/office/drawing/2014/main" id="{3CFA0950-BC76-3949-8726-38646B18FD5C}"/>
                </a:ext>
              </a:extLst>
            </p:cNvPr>
            <p:cNvGrpSpPr>
              <a:grpSpLocks/>
            </p:cNvGrpSpPr>
            <p:nvPr/>
          </p:nvGrpSpPr>
          <p:grpSpPr bwMode="auto">
            <a:xfrm>
              <a:off x="4747" y="994"/>
              <a:ext cx="581" cy="134"/>
              <a:chOff x="614" y="2568"/>
              <a:chExt cx="725" cy="139"/>
            </a:xfrm>
          </p:grpSpPr>
          <p:sp>
            <p:nvSpPr>
              <p:cNvPr id="196" name="AutoShape 961">
                <a:extLst>
                  <a:ext uri="{FF2B5EF4-FFF2-40B4-BE49-F238E27FC236}">
                    <a16:creationId xmlns:a16="http://schemas.microsoft.com/office/drawing/2014/main" id="{67127BA7-9D0A-2443-9190-C56C02906F6A}"/>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7" name="AutoShape 962">
                <a:extLst>
                  <a:ext uri="{FF2B5EF4-FFF2-40B4-BE49-F238E27FC236}">
                    <a16:creationId xmlns:a16="http://schemas.microsoft.com/office/drawing/2014/main" id="{2C9F8790-3076-4541-A56A-E9305DCB098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6" name="Rectangle 963">
              <a:extLst>
                <a:ext uri="{FF2B5EF4-FFF2-40B4-BE49-F238E27FC236}">
                  <a16:creationId xmlns:a16="http://schemas.microsoft.com/office/drawing/2014/main" id="{4DE6A147-5BC7-FF41-B7AC-2BA9913BB09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7" name="Rectangle 964">
              <a:extLst>
                <a:ext uri="{FF2B5EF4-FFF2-40B4-BE49-F238E27FC236}">
                  <a16:creationId xmlns:a16="http://schemas.microsoft.com/office/drawing/2014/main" id="{53ECF0A1-6175-BE45-A32A-233E1942C8EC}"/>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78" name="Group 965">
              <a:extLst>
                <a:ext uri="{FF2B5EF4-FFF2-40B4-BE49-F238E27FC236}">
                  <a16:creationId xmlns:a16="http://schemas.microsoft.com/office/drawing/2014/main" id="{16810F93-1596-884B-B639-A3868A5CD4D8}"/>
                </a:ext>
              </a:extLst>
            </p:cNvPr>
            <p:cNvGrpSpPr>
              <a:grpSpLocks/>
            </p:cNvGrpSpPr>
            <p:nvPr/>
          </p:nvGrpSpPr>
          <p:grpSpPr bwMode="auto">
            <a:xfrm>
              <a:off x="4735" y="1627"/>
              <a:ext cx="582" cy="151"/>
              <a:chOff x="614" y="2568"/>
              <a:chExt cx="725" cy="139"/>
            </a:xfrm>
          </p:grpSpPr>
          <p:sp>
            <p:nvSpPr>
              <p:cNvPr id="194" name="AutoShape 966">
                <a:extLst>
                  <a:ext uri="{FF2B5EF4-FFF2-40B4-BE49-F238E27FC236}">
                    <a16:creationId xmlns:a16="http://schemas.microsoft.com/office/drawing/2014/main" id="{84EC0348-3D46-9445-B43C-6DC8DB392F6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5" name="AutoShape 967">
                <a:extLst>
                  <a:ext uri="{FF2B5EF4-FFF2-40B4-BE49-F238E27FC236}">
                    <a16:creationId xmlns:a16="http://schemas.microsoft.com/office/drawing/2014/main" id="{23A1F6B3-9F2D-5E41-8602-67921ABB12D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79" name="Freeform 968">
              <a:extLst>
                <a:ext uri="{FF2B5EF4-FFF2-40B4-BE49-F238E27FC236}">
                  <a16:creationId xmlns:a16="http://schemas.microsoft.com/office/drawing/2014/main" id="{8FD6AEB5-BE60-044C-B32D-B433B740036B}"/>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0" name="Group 969">
              <a:extLst>
                <a:ext uri="{FF2B5EF4-FFF2-40B4-BE49-F238E27FC236}">
                  <a16:creationId xmlns:a16="http://schemas.microsoft.com/office/drawing/2014/main" id="{30895737-AC01-6342-BADB-B3B3BFE7FC46}"/>
                </a:ext>
              </a:extLst>
            </p:cNvPr>
            <p:cNvGrpSpPr>
              <a:grpSpLocks/>
            </p:cNvGrpSpPr>
            <p:nvPr/>
          </p:nvGrpSpPr>
          <p:grpSpPr bwMode="auto">
            <a:xfrm>
              <a:off x="4739" y="1327"/>
              <a:ext cx="582" cy="139"/>
              <a:chOff x="614" y="2568"/>
              <a:chExt cx="725" cy="139"/>
            </a:xfrm>
          </p:grpSpPr>
          <p:sp>
            <p:nvSpPr>
              <p:cNvPr id="192" name="AutoShape 970">
                <a:extLst>
                  <a:ext uri="{FF2B5EF4-FFF2-40B4-BE49-F238E27FC236}">
                    <a16:creationId xmlns:a16="http://schemas.microsoft.com/office/drawing/2014/main" id="{2D690E63-3733-8E4E-B8F8-19245FF772B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3" name="AutoShape 971">
                <a:extLst>
                  <a:ext uri="{FF2B5EF4-FFF2-40B4-BE49-F238E27FC236}">
                    <a16:creationId xmlns:a16="http://schemas.microsoft.com/office/drawing/2014/main" id="{9CE827B0-221F-ED4A-A36B-E1EEFE27B7BF}"/>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81" name="Rectangle 972">
              <a:extLst>
                <a:ext uri="{FF2B5EF4-FFF2-40B4-BE49-F238E27FC236}">
                  <a16:creationId xmlns:a16="http://schemas.microsoft.com/office/drawing/2014/main" id="{6DA44079-B2D7-9244-A5E0-9DF13556EBC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2" name="Freeform 973">
              <a:extLst>
                <a:ext uri="{FF2B5EF4-FFF2-40B4-BE49-F238E27FC236}">
                  <a16:creationId xmlns:a16="http://schemas.microsoft.com/office/drawing/2014/main" id="{E808BD44-A307-394D-8965-070EF3F8652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974">
              <a:extLst>
                <a:ext uri="{FF2B5EF4-FFF2-40B4-BE49-F238E27FC236}">
                  <a16:creationId xmlns:a16="http://schemas.microsoft.com/office/drawing/2014/main" id="{327FF4BF-3914-2143-83C7-C816B3E0AC3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Oval 975">
              <a:extLst>
                <a:ext uri="{FF2B5EF4-FFF2-40B4-BE49-F238E27FC236}">
                  <a16:creationId xmlns:a16="http://schemas.microsoft.com/office/drawing/2014/main" id="{09C51570-A4D3-D24C-A492-3811DD957CD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5" name="Freeform 976">
              <a:extLst>
                <a:ext uri="{FF2B5EF4-FFF2-40B4-BE49-F238E27FC236}">
                  <a16:creationId xmlns:a16="http://schemas.microsoft.com/office/drawing/2014/main" id="{BC2853B5-A39B-5A40-97DF-5ADB471224B2}"/>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AutoShape 977">
              <a:extLst>
                <a:ext uri="{FF2B5EF4-FFF2-40B4-BE49-F238E27FC236}">
                  <a16:creationId xmlns:a16="http://schemas.microsoft.com/office/drawing/2014/main" id="{7928EDBA-57E1-B441-B1AF-CC0D62B2B5B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7" name="AutoShape 978">
              <a:extLst>
                <a:ext uri="{FF2B5EF4-FFF2-40B4-BE49-F238E27FC236}">
                  <a16:creationId xmlns:a16="http://schemas.microsoft.com/office/drawing/2014/main" id="{CC70E1A7-AAEC-6440-86AC-73ECE22D7AB6}"/>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8" name="Oval 979">
              <a:extLst>
                <a:ext uri="{FF2B5EF4-FFF2-40B4-BE49-F238E27FC236}">
                  <a16:creationId xmlns:a16="http://schemas.microsoft.com/office/drawing/2014/main" id="{2F7E7C91-0257-D84D-8AD1-4A152C818F8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9" name="Oval 980">
              <a:extLst>
                <a:ext uri="{FF2B5EF4-FFF2-40B4-BE49-F238E27FC236}">
                  <a16:creationId xmlns:a16="http://schemas.microsoft.com/office/drawing/2014/main" id="{6AE127C2-D583-E74D-8B39-05EEBEBE2393}"/>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0" name="Oval 981">
              <a:extLst>
                <a:ext uri="{FF2B5EF4-FFF2-40B4-BE49-F238E27FC236}">
                  <a16:creationId xmlns:a16="http://schemas.microsoft.com/office/drawing/2014/main" id="{0EDFA963-70E6-2E42-AAFE-E2F9BD64631D}"/>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1" name="Rectangle 982">
              <a:extLst>
                <a:ext uri="{FF2B5EF4-FFF2-40B4-BE49-F238E27FC236}">
                  <a16:creationId xmlns:a16="http://schemas.microsoft.com/office/drawing/2014/main" id="{27A6382E-A13F-A248-84BF-E9DBD71EE18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206" name="Text Box 8">
            <a:extLst>
              <a:ext uri="{FF2B5EF4-FFF2-40B4-BE49-F238E27FC236}">
                <a16:creationId xmlns:a16="http://schemas.microsoft.com/office/drawing/2014/main" id="{6066254D-E62E-B446-8950-17FDF2A183D7}"/>
              </a:ext>
            </a:extLst>
          </p:cNvPr>
          <p:cNvSpPr txBox="1">
            <a:spLocks noChangeArrowheads="1"/>
          </p:cNvSpPr>
          <p:nvPr/>
        </p:nvSpPr>
        <p:spPr bwMode="auto">
          <a:xfrm>
            <a:off x="10216734" y="5716780"/>
            <a:ext cx="1675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2400" i="1" dirty="0">
                <a:solidFill>
                  <a:srgbClr val="000099"/>
                </a:solidFill>
                <a:latin typeface="Arial" panose="020B0604020202020204" pitchFamily="34" charset="0"/>
              </a:rPr>
              <a:t>destination</a:t>
            </a:r>
            <a:endParaRPr kumimoji="0" lang="en-US" altLang="en-US" sz="2400" b="0" i="1" u="none" strike="noStrike" kern="1200" cap="none" spc="0" normalizeH="0" baseline="0" noProof="0" dirty="0">
              <a:ln>
                <a:noFill/>
              </a:ln>
              <a:solidFill>
                <a:srgbClr val="00009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13" name="Group 212">
            <a:extLst>
              <a:ext uri="{FF2B5EF4-FFF2-40B4-BE49-F238E27FC236}">
                <a16:creationId xmlns:a16="http://schemas.microsoft.com/office/drawing/2014/main" id="{94888FAE-136F-094E-BF2A-11D94A17BB7F}"/>
              </a:ext>
            </a:extLst>
          </p:cNvPr>
          <p:cNvGrpSpPr/>
          <p:nvPr/>
        </p:nvGrpSpPr>
        <p:grpSpPr>
          <a:xfrm>
            <a:off x="9221450" y="1413548"/>
            <a:ext cx="1765726" cy="4034752"/>
            <a:chOff x="1484027" y="1706480"/>
            <a:chExt cx="1765726" cy="4034752"/>
          </a:xfrm>
        </p:grpSpPr>
        <p:sp>
          <p:nvSpPr>
            <p:cNvPr id="214" name="Rectangle 24">
              <a:extLst>
                <a:ext uri="{FF2B5EF4-FFF2-40B4-BE49-F238E27FC236}">
                  <a16:creationId xmlns:a16="http://schemas.microsoft.com/office/drawing/2014/main" id="{FA7A7264-CB0E-4442-BA92-F16F6E6EF1F5}"/>
                </a:ext>
              </a:extLst>
            </p:cNvPr>
            <p:cNvSpPr>
              <a:spLocks noChangeArrowheads="1"/>
            </p:cNvSpPr>
            <p:nvPr/>
          </p:nvSpPr>
          <p:spPr bwMode="auto">
            <a:xfrm>
              <a:off x="1528997" y="1870247"/>
              <a:ext cx="1648917" cy="3870985"/>
            </a:xfrm>
            <a:prstGeom prst="rect">
              <a:avLst/>
            </a:prstGeom>
            <a:solidFill>
              <a:schemeClr val="bg1"/>
            </a:solidFill>
            <a:ln w="28575">
              <a:solidFill>
                <a:schemeClr val="tx1"/>
              </a:solidFill>
              <a:miter lim="800000"/>
              <a:headEnd/>
              <a:tailEnd/>
            </a:ln>
            <a:effectLst>
              <a:outerShdw blurRad="76200" dist="38100" dir="18900000" sx="101000" sy="101000" algn="bl" rotWithShape="0">
                <a:prstClr val="black">
                  <a:alpha val="40000"/>
                </a:prstClr>
              </a:outerShdw>
            </a:effec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15" name="Text Box 26">
              <a:extLst>
                <a:ext uri="{FF2B5EF4-FFF2-40B4-BE49-F238E27FC236}">
                  <a16:creationId xmlns:a16="http://schemas.microsoft.com/office/drawing/2014/main" id="{D54F6320-1E23-E649-BFED-E007672E7AB0}"/>
                </a:ext>
              </a:extLst>
            </p:cNvPr>
            <p:cNvSpPr txBox="1">
              <a:spLocks noChangeArrowheads="1"/>
            </p:cNvSpPr>
            <p:nvPr/>
          </p:nvSpPr>
          <p:spPr bwMode="auto">
            <a:xfrm>
              <a:off x="1484027" y="1706480"/>
              <a:ext cx="1765726" cy="40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application</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transport</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network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link</a:t>
              </a:r>
            </a:p>
            <a:p>
              <a:pPr marL="0" marR="0" lvl="0" indent="0" algn="ctr" defTabSz="914400" rtl="0" eaLnBrk="1" fontAlgn="auto" latinLnBrk="0" hangingPunct="1">
                <a:lnSpc>
                  <a:spcPct val="215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rPr>
                <a:t>physical</a:t>
              </a:r>
              <a:endParaRPr kumimoji="0" lang="en-US" altLang="en-US" sz="18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cxnSp>
          <p:nvCxnSpPr>
            <p:cNvPr id="216" name="Straight Connector 215">
              <a:extLst>
                <a:ext uri="{FF2B5EF4-FFF2-40B4-BE49-F238E27FC236}">
                  <a16:creationId xmlns:a16="http://schemas.microsoft.com/office/drawing/2014/main" id="{3F2C66BF-55D8-0549-A9DA-934202F38DD5}"/>
                </a:ext>
              </a:extLst>
            </p:cNvPr>
            <p:cNvCxnSpPr>
              <a:cxnSpLocks/>
            </p:cNvCxnSpPr>
            <p:nvPr/>
          </p:nvCxnSpPr>
          <p:spPr>
            <a:xfrm>
              <a:off x="1534432" y="2675745"/>
              <a:ext cx="1643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A370408-C974-CD4A-8EF6-0AEC3924D4ED}"/>
                </a:ext>
              </a:extLst>
            </p:cNvPr>
            <p:cNvCxnSpPr>
              <a:cxnSpLocks/>
            </p:cNvCxnSpPr>
            <p:nvPr/>
          </p:nvCxnSpPr>
          <p:spPr>
            <a:xfrm>
              <a:off x="1506952" y="3472722"/>
              <a:ext cx="1655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A7BF2B3-45B8-414A-8B63-2480CF8FA113}"/>
                </a:ext>
              </a:extLst>
            </p:cNvPr>
            <p:cNvCxnSpPr>
              <a:cxnSpLocks/>
            </p:cNvCxnSpPr>
            <p:nvPr/>
          </p:nvCxnSpPr>
          <p:spPr>
            <a:xfrm>
              <a:off x="1509450" y="4209737"/>
              <a:ext cx="166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A1FEA61-81C7-C449-880B-15A8ACAF5500}"/>
                </a:ext>
              </a:extLst>
            </p:cNvPr>
            <p:cNvCxnSpPr>
              <a:cxnSpLocks/>
            </p:cNvCxnSpPr>
            <p:nvPr/>
          </p:nvCxnSpPr>
          <p:spPr>
            <a:xfrm>
              <a:off x="1511947" y="4991726"/>
              <a:ext cx="16509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 name="Rectangle 142">
            <a:extLst>
              <a:ext uri="{FF2B5EF4-FFF2-40B4-BE49-F238E27FC236}">
                <a16:creationId xmlns:a16="http://schemas.microsoft.com/office/drawing/2014/main" id="{EE8BAFE3-3C6F-F143-9E4B-2A620EAB382E}"/>
              </a:ext>
            </a:extLst>
          </p:cNvPr>
          <p:cNvSpPr/>
          <p:nvPr/>
        </p:nvSpPr>
        <p:spPr>
          <a:xfrm>
            <a:off x="5584583" y="2368401"/>
            <a:ext cx="971760"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oup 185">
            <a:extLst>
              <a:ext uri="{FF2B5EF4-FFF2-40B4-BE49-F238E27FC236}">
                <a16:creationId xmlns:a16="http://schemas.microsoft.com/office/drawing/2014/main" id="{EB20B2E4-EE78-334C-B142-D9716F510006}"/>
              </a:ext>
            </a:extLst>
          </p:cNvPr>
          <p:cNvGrpSpPr>
            <a:grpSpLocks/>
          </p:cNvGrpSpPr>
          <p:nvPr/>
        </p:nvGrpSpPr>
        <p:grpSpPr bwMode="auto">
          <a:xfrm>
            <a:off x="5690803" y="2434313"/>
            <a:ext cx="908050" cy="301625"/>
            <a:chOff x="1848" y="2046"/>
            <a:chExt cx="572" cy="190"/>
          </a:xfrm>
        </p:grpSpPr>
        <p:grpSp>
          <p:nvGrpSpPr>
            <p:cNvPr id="134" name="Group 179">
              <a:extLst>
                <a:ext uri="{FF2B5EF4-FFF2-40B4-BE49-F238E27FC236}">
                  <a16:creationId xmlns:a16="http://schemas.microsoft.com/office/drawing/2014/main" id="{1D5E26E8-DD67-F64E-B7A5-CF2A5868C4FE}"/>
                </a:ext>
              </a:extLst>
            </p:cNvPr>
            <p:cNvGrpSpPr>
              <a:grpSpLocks/>
            </p:cNvGrpSpPr>
            <p:nvPr/>
          </p:nvGrpSpPr>
          <p:grpSpPr bwMode="auto">
            <a:xfrm>
              <a:off x="1848" y="2047"/>
              <a:ext cx="187" cy="184"/>
              <a:chOff x="1959" y="2058"/>
              <a:chExt cx="187" cy="184"/>
            </a:xfrm>
          </p:grpSpPr>
          <p:sp>
            <p:nvSpPr>
              <p:cNvPr id="138" name="Rectangle 180">
                <a:extLst>
                  <a:ext uri="{FF2B5EF4-FFF2-40B4-BE49-F238E27FC236}">
                    <a16:creationId xmlns:a16="http://schemas.microsoft.com/office/drawing/2014/main" id="{A0FF28E6-68F8-9D49-858D-54A894437AE3}"/>
                  </a:ext>
                </a:extLst>
              </p:cNvPr>
              <p:cNvSpPr>
                <a:spLocks noChangeArrowheads="1"/>
              </p:cNvSpPr>
              <p:nvPr/>
            </p:nvSpPr>
            <p:spPr bwMode="auto">
              <a:xfrm>
                <a:off x="1964" y="2075"/>
                <a:ext cx="177"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9" name="Rectangle 181">
                <a:extLst>
                  <a:ext uri="{FF2B5EF4-FFF2-40B4-BE49-F238E27FC236}">
                    <a16:creationId xmlns:a16="http://schemas.microsoft.com/office/drawing/2014/main" id="{57F4F79C-9470-0243-9459-9DE005B149AC}"/>
                  </a:ext>
                </a:extLst>
              </p:cNvPr>
              <p:cNvSpPr>
                <a:spLocks noChangeArrowheads="1"/>
              </p:cNvSpPr>
              <p:nvPr/>
            </p:nvSpPr>
            <p:spPr bwMode="auto">
              <a:xfrm>
                <a:off x="1959"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grpSp>
        <p:grpSp>
          <p:nvGrpSpPr>
            <p:cNvPr id="135" name="Group 182">
              <a:extLst>
                <a:ext uri="{FF2B5EF4-FFF2-40B4-BE49-F238E27FC236}">
                  <a16:creationId xmlns:a16="http://schemas.microsoft.com/office/drawing/2014/main" id="{C814D838-F088-1449-A73B-3285342C6057}"/>
                </a:ext>
              </a:extLst>
            </p:cNvPr>
            <p:cNvGrpSpPr>
              <a:grpSpLocks/>
            </p:cNvGrpSpPr>
            <p:nvPr/>
          </p:nvGrpSpPr>
          <p:grpSpPr bwMode="auto">
            <a:xfrm>
              <a:off x="1992" y="2046"/>
              <a:ext cx="428" cy="190"/>
              <a:chOff x="780" y="1553"/>
              <a:chExt cx="428" cy="190"/>
            </a:xfrm>
          </p:grpSpPr>
          <p:sp>
            <p:nvSpPr>
              <p:cNvPr id="136" name="Rectangle 183">
                <a:extLst>
                  <a:ext uri="{FF2B5EF4-FFF2-40B4-BE49-F238E27FC236}">
                    <a16:creationId xmlns:a16="http://schemas.microsoft.com/office/drawing/2014/main" id="{744B26E9-8C84-AF45-BC0E-C09188489CFA}"/>
                  </a:ext>
                </a:extLst>
              </p:cNvPr>
              <p:cNvSpPr>
                <a:spLocks noChangeArrowheads="1"/>
              </p:cNvSpPr>
              <p:nvPr/>
            </p:nvSpPr>
            <p:spPr bwMode="auto">
              <a:xfrm>
                <a:off x="817" y="1571"/>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7" name="Rectangle 184">
                <a:extLst>
                  <a:ext uri="{FF2B5EF4-FFF2-40B4-BE49-F238E27FC236}">
                    <a16:creationId xmlns:a16="http://schemas.microsoft.com/office/drawing/2014/main" id="{71A3F897-85F9-4241-906F-6308455A3CAB}"/>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grpSp>
        <p:nvGrpSpPr>
          <p:cNvPr id="96" name="Group 175">
            <a:extLst>
              <a:ext uri="{FF2B5EF4-FFF2-40B4-BE49-F238E27FC236}">
                <a16:creationId xmlns:a16="http://schemas.microsoft.com/office/drawing/2014/main" id="{AC026B9A-C8C6-C045-8CBD-B9022027FFE8}"/>
              </a:ext>
            </a:extLst>
          </p:cNvPr>
          <p:cNvGrpSpPr>
            <a:grpSpLocks/>
          </p:cNvGrpSpPr>
          <p:nvPr/>
        </p:nvGrpSpPr>
        <p:grpSpPr bwMode="auto">
          <a:xfrm>
            <a:off x="5937404" y="1548324"/>
            <a:ext cx="679450" cy="301625"/>
            <a:chOff x="780" y="1553"/>
            <a:chExt cx="428" cy="190"/>
          </a:xfrm>
        </p:grpSpPr>
        <p:sp>
          <p:nvSpPr>
            <p:cNvPr id="97" name="Rectangle 176">
              <a:extLst>
                <a:ext uri="{FF2B5EF4-FFF2-40B4-BE49-F238E27FC236}">
                  <a16:creationId xmlns:a16="http://schemas.microsoft.com/office/drawing/2014/main" id="{10F5A1DA-0939-D34B-B227-29AA407BCDD6}"/>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8" name="Rectangle 177">
              <a:extLst>
                <a:ext uri="{FF2B5EF4-FFF2-40B4-BE49-F238E27FC236}">
                  <a16:creationId xmlns:a16="http://schemas.microsoft.com/office/drawing/2014/main" id="{2086AF53-43CC-814A-BA4C-260362990784}"/>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80" name="Rectangle 79">
            <a:extLst>
              <a:ext uri="{FF2B5EF4-FFF2-40B4-BE49-F238E27FC236}">
                <a16:creationId xmlns:a16="http://schemas.microsoft.com/office/drawing/2014/main" id="{664C90AC-8D4A-5646-A57F-0F37EE375E51}"/>
              </a:ext>
            </a:extLst>
          </p:cNvPr>
          <p:cNvSpPr/>
          <p:nvPr/>
        </p:nvSpPr>
        <p:spPr>
          <a:xfrm>
            <a:off x="5356172" y="3319499"/>
            <a:ext cx="1210365"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B00013B-973D-F145-BC62-E1EB59B2D1F7}"/>
              </a:ext>
            </a:extLst>
          </p:cNvPr>
          <p:cNvGrpSpPr/>
          <p:nvPr/>
        </p:nvGrpSpPr>
        <p:grpSpPr>
          <a:xfrm>
            <a:off x="5418625" y="3360607"/>
            <a:ext cx="1058375" cy="307296"/>
            <a:chOff x="5509436" y="3287899"/>
            <a:chExt cx="1058375" cy="307296"/>
          </a:xfrm>
        </p:grpSpPr>
        <p:grpSp>
          <p:nvGrpSpPr>
            <p:cNvPr id="83" name="Group 182">
              <a:extLst>
                <a:ext uri="{FF2B5EF4-FFF2-40B4-BE49-F238E27FC236}">
                  <a16:creationId xmlns:a16="http://schemas.microsoft.com/office/drawing/2014/main" id="{92B476DA-1332-E245-A063-5F18A8ED561F}"/>
                </a:ext>
              </a:extLst>
            </p:cNvPr>
            <p:cNvGrpSpPr>
              <a:grpSpLocks/>
            </p:cNvGrpSpPr>
            <p:nvPr/>
          </p:nvGrpSpPr>
          <p:grpSpPr bwMode="auto">
            <a:xfrm>
              <a:off x="5510535" y="3293570"/>
              <a:ext cx="1057276" cy="301625"/>
              <a:chOff x="469" y="1531"/>
              <a:chExt cx="666" cy="190"/>
            </a:xfrm>
          </p:grpSpPr>
          <p:sp>
            <p:nvSpPr>
              <p:cNvPr id="84" name="Rectangle 183">
                <a:extLst>
                  <a:ext uri="{FF2B5EF4-FFF2-40B4-BE49-F238E27FC236}">
                    <a16:creationId xmlns:a16="http://schemas.microsoft.com/office/drawing/2014/main" id="{35A3A0E8-5840-8E42-ADE8-7EB044576C1C}"/>
                  </a:ext>
                </a:extLst>
              </p:cNvPr>
              <p:cNvSpPr>
                <a:spLocks noChangeArrowheads="1"/>
              </p:cNvSpPr>
              <p:nvPr/>
            </p:nvSpPr>
            <p:spPr bwMode="auto">
              <a:xfrm>
                <a:off x="469" y="1549"/>
                <a:ext cx="666"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5" name="Rectangle 184">
                <a:extLst>
                  <a:ext uri="{FF2B5EF4-FFF2-40B4-BE49-F238E27FC236}">
                    <a16:creationId xmlns:a16="http://schemas.microsoft.com/office/drawing/2014/main" id="{55600375-23A3-CD4E-BBD9-EE07BA4AED64}"/>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87" name="Rectangle 181">
              <a:extLst>
                <a:ext uri="{FF2B5EF4-FFF2-40B4-BE49-F238E27FC236}">
                  <a16:creationId xmlns:a16="http://schemas.microsoft.com/office/drawing/2014/main" id="{51F428BA-8794-2B46-B109-1D511F62E555}"/>
                </a:ext>
              </a:extLst>
            </p:cNvPr>
            <p:cNvSpPr>
              <a:spLocks noChangeArrowheads="1"/>
            </p:cNvSpPr>
            <p:nvPr/>
          </p:nvSpPr>
          <p:spPr bwMode="auto">
            <a:xfrm>
              <a:off x="5771740" y="3305237"/>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88" name="Rectangle 181">
              <a:extLst>
                <a:ext uri="{FF2B5EF4-FFF2-40B4-BE49-F238E27FC236}">
                  <a16:creationId xmlns:a16="http://schemas.microsoft.com/office/drawing/2014/main" id="{E5D95958-8C54-6242-A3B1-968E6AC629AC}"/>
                </a:ext>
              </a:extLst>
            </p:cNvPr>
            <p:cNvSpPr>
              <a:spLocks noChangeArrowheads="1"/>
            </p:cNvSpPr>
            <p:nvPr/>
          </p:nvSpPr>
          <p:spPr bwMode="auto">
            <a:xfrm>
              <a:off x="5509436" y="3287899"/>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4" name="Straight Connector 3">
              <a:extLst>
                <a:ext uri="{FF2B5EF4-FFF2-40B4-BE49-F238E27FC236}">
                  <a16:creationId xmlns:a16="http://schemas.microsoft.com/office/drawing/2014/main" id="{AE213470-EFFE-1143-AE70-3E6F1DF5204B}"/>
                </a:ext>
              </a:extLst>
            </p:cNvPr>
            <p:cNvCxnSpPr>
              <a:cxnSpLocks/>
            </p:cNvCxnSpPr>
            <p:nvPr/>
          </p:nvCxnSpPr>
          <p:spPr>
            <a:xfrm>
              <a:off x="6076877" y="3322145"/>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B823437-9FDA-D44D-8E28-4933018C3600}"/>
                </a:ext>
              </a:extLst>
            </p:cNvPr>
            <p:cNvCxnSpPr/>
            <p:nvPr/>
          </p:nvCxnSpPr>
          <p:spPr>
            <a:xfrm>
              <a:off x="5796378" y="332043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5D21437-EB31-B049-BCA8-EA76E03FEDB7}"/>
              </a:ext>
            </a:extLst>
          </p:cNvPr>
          <p:cNvGrpSpPr/>
          <p:nvPr/>
        </p:nvGrpSpPr>
        <p:grpSpPr>
          <a:xfrm>
            <a:off x="7629993" y="1484027"/>
            <a:ext cx="1535906" cy="3792511"/>
            <a:chOff x="7629993" y="1484027"/>
            <a:chExt cx="1535906" cy="3792511"/>
          </a:xfrm>
        </p:grpSpPr>
        <p:sp>
          <p:nvSpPr>
            <p:cNvPr id="119" name="Freeform 118">
              <a:extLst>
                <a:ext uri="{FF2B5EF4-FFF2-40B4-BE49-F238E27FC236}">
                  <a16:creationId xmlns:a16="http://schemas.microsoft.com/office/drawing/2014/main" id="{2E3C13E9-FC91-E54D-9DC5-AFD70E3CBBAA}"/>
                </a:ext>
              </a:extLst>
            </p:cNvPr>
            <p:cNvSpPr/>
            <p:nvPr/>
          </p:nvSpPr>
          <p:spPr>
            <a:xfrm flipH="1">
              <a:off x="7629993" y="1484027"/>
              <a:ext cx="1201062" cy="3792511"/>
            </a:xfrm>
            <a:custGeom>
              <a:avLst/>
              <a:gdLst>
                <a:gd name="connsiteX0" fmla="*/ 1822537 w 1822537"/>
                <a:gd name="connsiteY0" fmla="*/ 3263030 h 3263030"/>
                <a:gd name="connsiteX1" fmla="*/ 6263 w 1822537"/>
                <a:gd name="connsiteY1" fmla="*/ 2743200 h 3263030"/>
                <a:gd name="connsiteX2" fmla="*/ 0 w 1822537"/>
                <a:gd name="connsiteY2" fmla="*/ 0 h 3263030"/>
              </a:gdLst>
              <a:ahLst/>
              <a:cxnLst>
                <a:cxn ang="0">
                  <a:pos x="connsiteX0" y="connsiteY0"/>
                </a:cxn>
                <a:cxn ang="0">
                  <a:pos x="connsiteX1" y="connsiteY1"/>
                </a:cxn>
                <a:cxn ang="0">
                  <a:pos x="connsiteX2" y="connsiteY2"/>
                </a:cxn>
              </a:cxnLst>
              <a:rect l="l" t="t" r="r" b="b"/>
              <a:pathLst>
                <a:path w="1822537" h="3263030">
                  <a:moveTo>
                    <a:pt x="1822537" y="3263030"/>
                  </a:moveTo>
                  <a:lnTo>
                    <a:pt x="6263" y="2743200"/>
                  </a:lnTo>
                  <a:cubicBezTo>
                    <a:pt x="4175" y="1828800"/>
                    <a:pt x="2088" y="914400"/>
                    <a:pt x="0" y="0"/>
                  </a:cubicBezTo>
                </a:path>
              </a:pathLst>
            </a:custGeom>
            <a:noFill/>
            <a:ln w="44450">
              <a:solidFill>
                <a:srgbClr val="C00000"/>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0" name="Group 119">
              <a:extLst>
                <a:ext uri="{FF2B5EF4-FFF2-40B4-BE49-F238E27FC236}">
                  <a16:creationId xmlns:a16="http://schemas.microsoft.com/office/drawing/2014/main" id="{92B38A84-24FD-C544-987C-947AA35CE4C5}"/>
                </a:ext>
              </a:extLst>
            </p:cNvPr>
            <p:cNvGrpSpPr/>
            <p:nvPr/>
          </p:nvGrpSpPr>
          <p:grpSpPr>
            <a:xfrm>
              <a:off x="7693325" y="4097936"/>
              <a:ext cx="1470663" cy="389744"/>
              <a:chOff x="6216702" y="5375649"/>
              <a:chExt cx="1470663" cy="389744"/>
            </a:xfrm>
          </p:grpSpPr>
          <p:sp>
            <p:nvSpPr>
              <p:cNvPr id="121" name="Rectangle 120">
                <a:extLst>
                  <a:ext uri="{FF2B5EF4-FFF2-40B4-BE49-F238E27FC236}">
                    <a16:creationId xmlns:a16="http://schemas.microsoft.com/office/drawing/2014/main" id="{4CDD6D97-0BE7-0549-9C77-11B2E0248059}"/>
                  </a:ext>
                </a:extLst>
              </p:cNvPr>
              <p:cNvSpPr/>
              <p:nvPr/>
            </p:nvSpPr>
            <p:spPr>
              <a:xfrm>
                <a:off x="6477000" y="5375649"/>
                <a:ext cx="1210365" cy="38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2" name="Group 182">
                <a:extLst>
                  <a:ext uri="{FF2B5EF4-FFF2-40B4-BE49-F238E27FC236}">
                    <a16:creationId xmlns:a16="http://schemas.microsoft.com/office/drawing/2014/main" id="{0DBA1D16-ECC0-6340-A5E0-A93C4A81AED6}"/>
                  </a:ext>
                </a:extLst>
              </p:cNvPr>
              <p:cNvGrpSpPr>
                <a:grpSpLocks/>
              </p:cNvGrpSpPr>
              <p:nvPr/>
            </p:nvGrpSpPr>
            <p:grpSpPr bwMode="auto">
              <a:xfrm>
                <a:off x="6216702" y="5392448"/>
                <a:ext cx="1381126" cy="301625"/>
                <a:chOff x="265" y="1531"/>
                <a:chExt cx="870" cy="190"/>
              </a:xfrm>
            </p:grpSpPr>
            <p:sp>
              <p:nvSpPr>
                <p:cNvPr id="130" name="Rectangle 183">
                  <a:extLst>
                    <a:ext uri="{FF2B5EF4-FFF2-40B4-BE49-F238E27FC236}">
                      <a16:creationId xmlns:a16="http://schemas.microsoft.com/office/drawing/2014/main" id="{973B9FB6-C384-9B48-9B9C-233F0A0DBC0A}"/>
                    </a:ext>
                  </a:extLst>
                </p:cNvPr>
                <p:cNvSpPr>
                  <a:spLocks noChangeArrowheads="1"/>
                </p:cNvSpPr>
                <p:nvPr/>
              </p:nvSpPr>
              <p:spPr bwMode="auto">
                <a:xfrm>
                  <a:off x="265" y="1549"/>
                  <a:ext cx="870"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1" name="Rectangle 184">
                  <a:extLst>
                    <a:ext uri="{FF2B5EF4-FFF2-40B4-BE49-F238E27FC236}">
                      <a16:creationId xmlns:a16="http://schemas.microsoft.com/office/drawing/2014/main" id="{3F4F223D-5B6B-4E46-9BB6-14710B320CAE}"/>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123" name="Rectangle 181">
                <a:extLst>
                  <a:ext uri="{FF2B5EF4-FFF2-40B4-BE49-F238E27FC236}">
                    <a16:creationId xmlns:a16="http://schemas.microsoft.com/office/drawing/2014/main" id="{5258144E-5499-AD49-BC8B-BE256AE9A30C}"/>
                  </a:ext>
                </a:extLst>
              </p:cNvPr>
              <p:cNvSpPr>
                <a:spLocks noChangeArrowheads="1"/>
              </p:cNvSpPr>
              <p:nvPr/>
            </p:nvSpPr>
            <p:spPr bwMode="auto">
              <a:xfrm>
                <a:off x="6801757" y="5404115"/>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124" name="Rectangle 181">
                <a:extLst>
                  <a:ext uri="{FF2B5EF4-FFF2-40B4-BE49-F238E27FC236}">
                    <a16:creationId xmlns:a16="http://schemas.microsoft.com/office/drawing/2014/main" id="{AA376B89-1E9F-2B4E-BC10-4D886A9404A6}"/>
                  </a:ext>
                </a:extLst>
              </p:cNvPr>
              <p:cNvSpPr>
                <a:spLocks noChangeArrowheads="1"/>
              </p:cNvSpPr>
              <p:nvPr/>
            </p:nvSpPr>
            <p:spPr bwMode="auto">
              <a:xfrm>
                <a:off x="6539453" y="5386777"/>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125" name="Straight Connector 124">
                <a:extLst>
                  <a:ext uri="{FF2B5EF4-FFF2-40B4-BE49-F238E27FC236}">
                    <a16:creationId xmlns:a16="http://schemas.microsoft.com/office/drawing/2014/main" id="{A158D1E0-EC39-B24D-B774-0F90A7D44B42}"/>
                  </a:ext>
                </a:extLst>
              </p:cNvPr>
              <p:cNvCxnSpPr>
                <a:cxnSpLocks/>
              </p:cNvCxnSpPr>
              <p:nvPr/>
            </p:nvCxnSpPr>
            <p:spPr>
              <a:xfrm>
                <a:off x="7106894" y="542102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8C5D3C3-9FD9-A44F-928B-E71825DFF240}"/>
                  </a:ext>
                </a:extLst>
              </p:cNvPr>
              <p:cNvCxnSpPr/>
              <p:nvPr/>
            </p:nvCxnSpPr>
            <p:spPr>
              <a:xfrm>
                <a:off x="6826395" y="5419311"/>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81">
                <a:extLst>
                  <a:ext uri="{FF2B5EF4-FFF2-40B4-BE49-F238E27FC236}">
                    <a16:creationId xmlns:a16="http://schemas.microsoft.com/office/drawing/2014/main" id="{225DB40F-4099-ED4A-9278-26E92634A4C9}"/>
                  </a:ext>
                </a:extLst>
              </p:cNvPr>
              <p:cNvSpPr>
                <a:spLocks noChangeArrowheads="1"/>
              </p:cNvSpPr>
              <p:nvPr/>
            </p:nvSpPr>
            <p:spPr bwMode="auto">
              <a:xfrm>
                <a:off x="6236418" y="5394426"/>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a:t>
                </a:r>
              </a:p>
            </p:txBody>
          </p:sp>
          <p:cxnSp>
            <p:nvCxnSpPr>
              <p:cNvPr id="129" name="Straight Connector 128">
                <a:extLst>
                  <a:ext uri="{FF2B5EF4-FFF2-40B4-BE49-F238E27FC236}">
                    <a16:creationId xmlns:a16="http://schemas.microsoft.com/office/drawing/2014/main" id="{D9C2CF80-D780-354F-8B0F-64498B55F617}"/>
                  </a:ext>
                </a:extLst>
              </p:cNvPr>
              <p:cNvCxnSpPr/>
              <p:nvPr/>
            </p:nvCxnSpPr>
            <p:spPr>
              <a:xfrm>
                <a:off x="6505708" y="5419900"/>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F9A41558-760A-B044-A2E4-76228C31F8A4}"/>
                </a:ext>
              </a:extLst>
            </p:cNvPr>
            <p:cNvGrpSpPr/>
            <p:nvPr/>
          </p:nvGrpSpPr>
          <p:grpSpPr>
            <a:xfrm>
              <a:off x="8014421" y="3363106"/>
              <a:ext cx="1058375" cy="307296"/>
              <a:chOff x="5509436" y="3287899"/>
              <a:chExt cx="1058375" cy="307296"/>
            </a:xfrm>
          </p:grpSpPr>
          <p:grpSp>
            <p:nvGrpSpPr>
              <p:cNvPr id="140" name="Group 182">
                <a:extLst>
                  <a:ext uri="{FF2B5EF4-FFF2-40B4-BE49-F238E27FC236}">
                    <a16:creationId xmlns:a16="http://schemas.microsoft.com/office/drawing/2014/main" id="{C1155C62-A602-444F-B19F-4DA3FA3F7D88}"/>
                  </a:ext>
                </a:extLst>
              </p:cNvPr>
              <p:cNvGrpSpPr>
                <a:grpSpLocks/>
              </p:cNvGrpSpPr>
              <p:nvPr/>
            </p:nvGrpSpPr>
            <p:grpSpPr bwMode="auto">
              <a:xfrm>
                <a:off x="5510535" y="3293570"/>
                <a:ext cx="1057276" cy="301625"/>
                <a:chOff x="469" y="1531"/>
                <a:chExt cx="666" cy="190"/>
              </a:xfrm>
            </p:grpSpPr>
            <p:sp>
              <p:nvSpPr>
                <p:cNvPr id="147" name="Rectangle 183">
                  <a:extLst>
                    <a:ext uri="{FF2B5EF4-FFF2-40B4-BE49-F238E27FC236}">
                      <a16:creationId xmlns:a16="http://schemas.microsoft.com/office/drawing/2014/main" id="{2D53D250-0610-284E-81F1-879A700C00E2}"/>
                    </a:ext>
                  </a:extLst>
                </p:cNvPr>
                <p:cNvSpPr>
                  <a:spLocks noChangeArrowheads="1"/>
                </p:cNvSpPr>
                <p:nvPr/>
              </p:nvSpPr>
              <p:spPr bwMode="auto">
                <a:xfrm>
                  <a:off x="469" y="1549"/>
                  <a:ext cx="666"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1" name="Rectangle 184">
                  <a:extLst>
                    <a:ext uri="{FF2B5EF4-FFF2-40B4-BE49-F238E27FC236}">
                      <a16:creationId xmlns:a16="http://schemas.microsoft.com/office/drawing/2014/main" id="{0ACD3527-E9B9-6D4D-8007-099BBDDFF1A9}"/>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141" name="Rectangle 181">
                <a:extLst>
                  <a:ext uri="{FF2B5EF4-FFF2-40B4-BE49-F238E27FC236}">
                    <a16:creationId xmlns:a16="http://schemas.microsoft.com/office/drawing/2014/main" id="{38AD7C4D-A21D-0347-A026-DC5DDA65CFD1}"/>
                  </a:ext>
                </a:extLst>
              </p:cNvPr>
              <p:cNvSpPr>
                <a:spLocks noChangeArrowheads="1"/>
              </p:cNvSpPr>
              <p:nvPr/>
            </p:nvSpPr>
            <p:spPr bwMode="auto">
              <a:xfrm>
                <a:off x="5771740" y="3305237"/>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142" name="Rectangle 181">
                <a:extLst>
                  <a:ext uri="{FF2B5EF4-FFF2-40B4-BE49-F238E27FC236}">
                    <a16:creationId xmlns:a16="http://schemas.microsoft.com/office/drawing/2014/main" id="{283EF6F9-EBD6-0643-B547-9A89925CC425}"/>
                  </a:ext>
                </a:extLst>
              </p:cNvPr>
              <p:cNvSpPr>
                <a:spLocks noChangeArrowheads="1"/>
              </p:cNvSpPr>
              <p:nvPr/>
            </p:nvSpPr>
            <p:spPr bwMode="auto">
              <a:xfrm>
                <a:off x="5509436" y="3287899"/>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145" name="Straight Connector 144">
                <a:extLst>
                  <a:ext uri="{FF2B5EF4-FFF2-40B4-BE49-F238E27FC236}">
                    <a16:creationId xmlns:a16="http://schemas.microsoft.com/office/drawing/2014/main" id="{FF1A7170-6A51-3D48-AEA7-1F523F75B4D6}"/>
                  </a:ext>
                </a:extLst>
              </p:cNvPr>
              <p:cNvCxnSpPr>
                <a:cxnSpLocks/>
              </p:cNvCxnSpPr>
              <p:nvPr/>
            </p:nvCxnSpPr>
            <p:spPr>
              <a:xfrm>
                <a:off x="6076877" y="3322145"/>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7519B9E-323B-804C-8AD0-4C25771A040B}"/>
                  </a:ext>
                </a:extLst>
              </p:cNvPr>
              <p:cNvCxnSpPr/>
              <p:nvPr/>
            </p:nvCxnSpPr>
            <p:spPr>
              <a:xfrm>
                <a:off x="5796378" y="332043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A2AE95C-185C-8444-B654-78F71C71DE49}"/>
                </a:ext>
              </a:extLst>
            </p:cNvPr>
            <p:cNvGrpSpPr/>
            <p:nvPr/>
          </p:nvGrpSpPr>
          <p:grpSpPr>
            <a:xfrm>
              <a:off x="8257849" y="2658970"/>
              <a:ext cx="908050" cy="301625"/>
              <a:chOff x="6877524" y="6049441"/>
              <a:chExt cx="908050" cy="301625"/>
            </a:xfrm>
          </p:grpSpPr>
          <p:grpSp>
            <p:nvGrpSpPr>
              <p:cNvPr id="155" name="Group 179">
                <a:extLst>
                  <a:ext uri="{FF2B5EF4-FFF2-40B4-BE49-F238E27FC236}">
                    <a16:creationId xmlns:a16="http://schemas.microsoft.com/office/drawing/2014/main" id="{F7F3A59D-8E1C-0843-A91C-661B48C280F7}"/>
                  </a:ext>
                </a:extLst>
              </p:cNvPr>
              <p:cNvGrpSpPr>
                <a:grpSpLocks/>
              </p:cNvGrpSpPr>
              <p:nvPr/>
            </p:nvGrpSpPr>
            <p:grpSpPr bwMode="auto">
              <a:xfrm>
                <a:off x="6877524" y="6051029"/>
                <a:ext cx="296863" cy="292100"/>
                <a:chOff x="1959" y="2058"/>
                <a:chExt cx="187" cy="184"/>
              </a:xfrm>
            </p:grpSpPr>
            <p:sp>
              <p:nvSpPr>
                <p:cNvPr id="159" name="Rectangle 180">
                  <a:extLst>
                    <a:ext uri="{FF2B5EF4-FFF2-40B4-BE49-F238E27FC236}">
                      <a16:creationId xmlns:a16="http://schemas.microsoft.com/office/drawing/2014/main" id="{D8D8CDAC-1743-F44C-8814-3E710C0D8F89}"/>
                    </a:ext>
                  </a:extLst>
                </p:cNvPr>
                <p:cNvSpPr>
                  <a:spLocks noChangeArrowheads="1"/>
                </p:cNvSpPr>
                <p:nvPr/>
              </p:nvSpPr>
              <p:spPr bwMode="auto">
                <a:xfrm>
                  <a:off x="1964" y="2075"/>
                  <a:ext cx="177"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60" name="Rectangle 181">
                  <a:extLst>
                    <a:ext uri="{FF2B5EF4-FFF2-40B4-BE49-F238E27FC236}">
                      <a16:creationId xmlns:a16="http://schemas.microsoft.com/office/drawing/2014/main" id="{2BF6322B-3EB6-C74A-B78F-2C3780E0EF34}"/>
                    </a:ext>
                  </a:extLst>
                </p:cNvPr>
                <p:cNvSpPr>
                  <a:spLocks noChangeArrowheads="1"/>
                </p:cNvSpPr>
                <p:nvPr/>
              </p:nvSpPr>
              <p:spPr bwMode="auto">
                <a:xfrm>
                  <a:off x="1959"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grpSp>
          <p:grpSp>
            <p:nvGrpSpPr>
              <p:cNvPr id="156" name="Group 182">
                <a:extLst>
                  <a:ext uri="{FF2B5EF4-FFF2-40B4-BE49-F238E27FC236}">
                    <a16:creationId xmlns:a16="http://schemas.microsoft.com/office/drawing/2014/main" id="{EEA95EC8-682A-ED49-9AD0-BB0068E93C67}"/>
                  </a:ext>
                </a:extLst>
              </p:cNvPr>
              <p:cNvGrpSpPr>
                <a:grpSpLocks/>
              </p:cNvGrpSpPr>
              <p:nvPr/>
            </p:nvGrpSpPr>
            <p:grpSpPr bwMode="auto">
              <a:xfrm>
                <a:off x="7106124" y="6049441"/>
                <a:ext cx="679450" cy="301625"/>
                <a:chOff x="780" y="1553"/>
                <a:chExt cx="428" cy="190"/>
              </a:xfrm>
            </p:grpSpPr>
            <p:sp>
              <p:nvSpPr>
                <p:cNvPr id="157" name="Rectangle 183">
                  <a:extLst>
                    <a:ext uri="{FF2B5EF4-FFF2-40B4-BE49-F238E27FC236}">
                      <a16:creationId xmlns:a16="http://schemas.microsoft.com/office/drawing/2014/main" id="{FFE8EEA0-FBAD-384F-AB6F-D39C89FF6B03}"/>
                    </a:ext>
                  </a:extLst>
                </p:cNvPr>
                <p:cNvSpPr>
                  <a:spLocks noChangeArrowheads="1"/>
                </p:cNvSpPr>
                <p:nvPr/>
              </p:nvSpPr>
              <p:spPr bwMode="auto">
                <a:xfrm>
                  <a:off x="817" y="1571"/>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8" name="Rectangle 184">
                  <a:extLst>
                    <a:ext uri="{FF2B5EF4-FFF2-40B4-BE49-F238E27FC236}">
                      <a16:creationId xmlns:a16="http://schemas.microsoft.com/office/drawing/2014/main" id="{9C401D53-7DDF-E146-8622-C9BE9D947C20}"/>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grpSp>
          <p:nvGrpSpPr>
            <p:cNvPr id="162" name="Group 175">
              <a:extLst>
                <a:ext uri="{FF2B5EF4-FFF2-40B4-BE49-F238E27FC236}">
                  <a16:creationId xmlns:a16="http://schemas.microsoft.com/office/drawing/2014/main" id="{22C4D71A-308A-D147-9E34-D1EFF8D1F18B}"/>
                </a:ext>
              </a:extLst>
            </p:cNvPr>
            <p:cNvGrpSpPr>
              <a:grpSpLocks/>
            </p:cNvGrpSpPr>
            <p:nvPr/>
          </p:nvGrpSpPr>
          <p:grpSpPr bwMode="auto">
            <a:xfrm>
              <a:off x="8465451" y="1880020"/>
              <a:ext cx="679450" cy="301625"/>
              <a:chOff x="780" y="1553"/>
              <a:chExt cx="428" cy="190"/>
            </a:xfrm>
          </p:grpSpPr>
          <p:sp>
            <p:nvSpPr>
              <p:cNvPr id="163" name="Rectangle 176">
                <a:extLst>
                  <a:ext uri="{FF2B5EF4-FFF2-40B4-BE49-F238E27FC236}">
                    <a16:creationId xmlns:a16="http://schemas.microsoft.com/office/drawing/2014/main" id="{1BB3E472-5096-EB4B-9536-B45F30797C16}"/>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64" name="Rectangle 177">
                <a:extLst>
                  <a:ext uri="{FF2B5EF4-FFF2-40B4-BE49-F238E27FC236}">
                    <a16:creationId xmlns:a16="http://schemas.microsoft.com/office/drawing/2014/main" id="{37DB6D54-3397-3949-A1CA-B2DA46101546}"/>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grpSp>
      <p:sp>
        <p:nvSpPr>
          <p:cNvPr id="165" name="Freeform 8">
            <a:extLst>
              <a:ext uri="{FF2B5EF4-FFF2-40B4-BE49-F238E27FC236}">
                <a16:creationId xmlns:a16="http://schemas.microsoft.com/office/drawing/2014/main" id="{2F028C19-F830-D644-B8E0-645A3A1596FF}"/>
              </a:ext>
            </a:extLst>
          </p:cNvPr>
          <p:cNvSpPr>
            <a:spLocks/>
          </p:cNvSpPr>
          <p:nvPr/>
        </p:nvSpPr>
        <p:spPr bwMode="auto">
          <a:xfrm>
            <a:off x="3570599" y="4675377"/>
            <a:ext cx="4136844" cy="601045"/>
          </a:xfrm>
          <a:custGeom>
            <a:avLst/>
            <a:gdLst>
              <a:gd name="T0" fmla="*/ 0 w 4100"/>
              <a:gd name="T1" fmla="*/ 0 h 2072"/>
              <a:gd name="T2" fmla="*/ 4 w 4100"/>
              <a:gd name="T3" fmla="*/ 1736 h 2072"/>
              <a:gd name="T4" fmla="*/ 804 w 4100"/>
              <a:gd name="T5" fmla="*/ 2064 h 2072"/>
              <a:gd name="T6" fmla="*/ 3468 w 4100"/>
              <a:gd name="T7" fmla="*/ 2072 h 2072"/>
              <a:gd name="T8" fmla="*/ 4100 w 4100"/>
              <a:gd name="T9" fmla="*/ 1736 h 2072"/>
              <a:gd name="T10" fmla="*/ 4100 w 4100"/>
              <a:gd name="T11" fmla="*/ 96 h 2072"/>
              <a:gd name="T12" fmla="*/ 0 60000 65536"/>
              <a:gd name="T13" fmla="*/ 0 60000 65536"/>
              <a:gd name="T14" fmla="*/ 0 60000 65536"/>
              <a:gd name="T15" fmla="*/ 0 60000 65536"/>
              <a:gd name="T16" fmla="*/ 0 60000 65536"/>
              <a:gd name="T17" fmla="*/ 0 60000 65536"/>
              <a:gd name="T18" fmla="*/ 0 w 4100"/>
              <a:gd name="T19" fmla="*/ 0 h 2072"/>
              <a:gd name="T20" fmla="*/ 4100 w 4100"/>
              <a:gd name="T21" fmla="*/ 2072 h 2072"/>
              <a:gd name="connsiteX0" fmla="*/ 0 w 10000"/>
              <a:gd name="connsiteY0" fmla="*/ 0 h 10000"/>
              <a:gd name="connsiteX1" fmla="*/ 10 w 10000"/>
              <a:gd name="connsiteY1" fmla="*/ 8378 h 10000"/>
              <a:gd name="connsiteX2" fmla="*/ 1961 w 10000"/>
              <a:gd name="connsiteY2" fmla="*/ 9961 h 10000"/>
              <a:gd name="connsiteX3" fmla="*/ 8459 w 10000"/>
              <a:gd name="connsiteY3" fmla="*/ 10000 h 10000"/>
              <a:gd name="connsiteX4" fmla="*/ 10000 w 10000"/>
              <a:gd name="connsiteY4" fmla="*/ 8378 h 10000"/>
              <a:gd name="connsiteX0" fmla="*/ 0 w 8459"/>
              <a:gd name="connsiteY0" fmla="*/ 0 h 10000"/>
              <a:gd name="connsiteX1" fmla="*/ 10 w 8459"/>
              <a:gd name="connsiteY1" fmla="*/ 8378 h 10000"/>
              <a:gd name="connsiteX2" fmla="*/ 1961 w 8459"/>
              <a:gd name="connsiteY2" fmla="*/ 9961 h 10000"/>
              <a:gd name="connsiteX3" fmla="*/ 8459 w 8459"/>
              <a:gd name="connsiteY3" fmla="*/ 10000 h 10000"/>
              <a:gd name="connsiteX0" fmla="*/ 0 w 9988"/>
              <a:gd name="connsiteY0" fmla="*/ 0 h 1622"/>
              <a:gd name="connsiteX1" fmla="*/ 2306 w 9988"/>
              <a:gd name="connsiteY1" fmla="*/ 1583 h 1622"/>
              <a:gd name="connsiteX2" fmla="*/ 9988 w 9988"/>
              <a:gd name="connsiteY2" fmla="*/ 1622 h 1622"/>
            </a:gdLst>
            <a:ahLst/>
            <a:cxnLst>
              <a:cxn ang="0">
                <a:pos x="connsiteX0" y="connsiteY0"/>
              </a:cxn>
              <a:cxn ang="0">
                <a:pos x="connsiteX1" y="connsiteY1"/>
              </a:cxn>
              <a:cxn ang="0">
                <a:pos x="connsiteX2" y="connsiteY2"/>
              </a:cxn>
            </a:cxnLst>
            <a:rect l="l" t="t" r="r" b="b"/>
            <a:pathLst>
              <a:path w="9988" h="1622">
                <a:moveTo>
                  <a:pt x="0" y="0"/>
                </a:moveTo>
                <a:lnTo>
                  <a:pt x="2306" y="1583"/>
                </a:lnTo>
                <a:lnTo>
                  <a:pt x="9988" y="1622"/>
                </a:lnTo>
              </a:path>
            </a:pathLst>
          </a:custGeom>
          <a:noFill/>
          <a:ln w="44450">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5" name="Group 14">
            <a:extLst>
              <a:ext uri="{FF2B5EF4-FFF2-40B4-BE49-F238E27FC236}">
                <a16:creationId xmlns:a16="http://schemas.microsoft.com/office/drawing/2014/main" id="{18972F90-3C74-DB40-87B9-AFD313A6FA79}"/>
              </a:ext>
            </a:extLst>
          </p:cNvPr>
          <p:cNvGrpSpPr/>
          <p:nvPr/>
        </p:nvGrpSpPr>
        <p:grpSpPr>
          <a:xfrm>
            <a:off x="3186222" y="2137612"/>
            <a:ext cx="1079388" cy="1910319"/>
            <a:chOff x="3186222" y="2137612"/>
            <a:chExt cx="1079388" cy="1910319"/>
          </a:xfrm>
        </p:grpSpPr>
        <p:sp>
          <p:nvSpPr>
            <p:cNvPr id="10" name="TextBox 9">
              <a:extLst>
                <a:ext uri="{FF2B5EF4-FFF2-40B4-BE49-F238E27FC236}">
                  <a16:creationId xmlns:a16="http://schemas.microsoft.com/office/drawing/2014/main" id="{F4282034-58EE-6443-97BE-4033A6975AE5}"/>
                </a:ext>
              </a:extLst>
            </p:cNvPr>
            <p:cNvSpPr txBox="1"/>
            <p:nvPr/>
          </p:nvSpPr>
          <p:spPr>
            <a:xfrm>
              <a:off x="3186222" y="2137612"/>
              <a:ext cx="997068" cy="369332"/>
            </a:xfrm>
            <a:prstGeom prst="rect">
              <a:avLst/>
            </a:prstGeom>
            <a:noFill/>
          </p:spPr>
          <p:txBody>
            <a:bodyPr wrap="none" rtlCol="0">
              <a:spAutoFit/>
            </a:bodyPr>
            <a:lstStyle/>
            <a:p>
              <a:r>
                <a:rPr lang="en-US" dirty="0"/>
                <a:t>message</a:t>
              </a:r>
            </a:p>
          </p:txBody>
        </p:sp>
        <p:sp>
          <p:nvSpPr>
            <p:cNvPr id="166" name="TextBox 165">
              <a:extLst>
                <a:ext uri="{FF2B5EF4-FFF2-40B4-BE49-F238E27FC236}">
                  <a16:creationId xmlns:a16="http://schemas.microsoft.com/office/drawing/2014/main" id="{8BE5EF03-00F9-6A41-8F0C-CAAFE7A85EE6}"/>
                </a:ext>
              </a:extLst>
            </p:cNvPr>
            <p:cNvSpPr txBox="1"/>
            <p:nvPr/>
          </p:nvSpPr>
          <p:spPr>
            <a:xfrm>
              <a:off x="3192100" y="2928436"/>
              <a:ext cx="995272" cy="369332"/>
            </a:xfrm>
            <a:prstGeom prst="rect">
              <a:avLst/>
            </a:prstGeom>
            <a:noFill/>
          </p:spPr>
          <p:txBody>
            <a:bodyPr wrap="none" rtlCol="0">
              <a:spAutoFit/>
            </a:bodyPr>
            <a:lstStyle/>
            <a:p>
              <a:r>
                <a:rPr lang="en-US" dirty="0"/>
                <a:t>segment</a:t>
              </a:r>
            </a:p>
          </p:txBody>
        </p:sp>
        <p:sp>
          <p:nvSpPr>
            <p:cNvPr id="200" name="TextBox 199">
              <a:extLst>
                <a:ext uri="{FF2B5EF4-FFF2-40B4-BE49-F238E27FC236}">
                  <a16:creationId xmlns:a16="http://schemas.microsoft.com/office/drawing/2014/main" id="{DD9ACBFF-6D46-1C46-8036-50329CCCA60E}"/>
                </a:ext>
              </a:extLst>
            </p:cNvPr>
            <p:cNvSpPr txBox="1"/>
            <p:nvPr/>
          </p:nvSpPr>
          <p:spPr>
            <a:xfrm>
              <a:off x="3186532" y="3678599"/>
              <a:ext cx="1079078" cy="369332"/>
            </a:xfrm>
            <a:prstGeom prst="rect">
              <a:avLst/>
            </a:prstGeom>
            <a:noFill/>
          </p:spPr>
          <p:txBody>
            <a:bodyPr wrap="none" rtlCol="0">
              <a:spAutoFit/>
            </a:bodyPr>
            <a:lstStyle/>
            <a:p>
              <a:r>
                <a:rPr lang="en-US" dirty="0"/>
                <a:t>datagram</a:t>
              </a:r>
            </a:p>
          </p:txBody>
        </p:sp>
      </p:grpSp>
      <p:sp>
        <p:nvSpPr>
          <p:cNvPr id="201" name="TextBox 200">
            <a:extLst>
              <a:ext uri="{FF2B5EF4-FFF2-40B4-BE49-F238E27FC236}">
                <a16:creationId xmlns:a16="http://schemas.microsoft.com/office/drawing/2014/main" id="{1BE94808-747E-4346-8BA9-1245F5340481}"/>
              </a:ext>
            </a:extLst>
          </p:cNvPr>
          <p:cNvSpPr txBox="1"/>
          <p:nvPr/>
        </p:nvSpPr>
        <p:spPr>
          <a:xfrm>
            <a:off x="3188967" y="4455188"/>
            <a:ext cx="740972" cy="369332"/>
          </a:xfrm>
          <a:prstGeom prst="rect">
            <a:avLst/>
          </a:prstGeom>
          <a:noFill/>
        </p:spPr>
        <p:txBody>
          <a:bodyPr wrap="none" rtlCol="0">
            <a:spAutoFit/>
          </a:bodyPr>
          <a:lstStyle/>
          <a:p>
            <a:r>
              <a:rPr lang="en-US" dirty="0"/>
              <a:t>frame</a:t>
            </a:r>
          </a:p>
        </p:txBody>
      </p:sp>
      <p:grpSp>
        <p:nvGrpSpPr>
          <p:cNvPr id="3" name="Group 2">
            <a:extLst>
              <a:ext uri="{FF2B5EF4-FFF2-40B4-BE49-F238E27FC236}">
                <a16:creationId xmlns:a16="http://schemas.microsoft.com/office/drawing/2014/main" id="{70ABA56E-C19B-1E49-8691-B116C4BC92D9}"/>
              </a:ext>
            </a:extLst>
          </p:cNvPr>
          <p:cNvGrpSpPr/>
          <p:nvPr/>
        </p:nvGrpSpPr>
        <p:grpSpPr>
          <a:xfrm>
            <a:off x="5144294" y="4194650"/>
            <a:ext cx="1347789" cy="307296"/>
            <a:chOff x="5144294" y="4194650"/>
            <a:chExt cx="1347789" cy="307296"/>
          </a:xfrm>
        </p:grpSpPr>
        <p:grpSp>
          <p:nvGrpSpPr>
            <p:cNvPr id="210" name="Group 182">
              <a:extLst>
                <a:ext uri="{FF2B5EF4-FFF2-40B4-BE49-F238E27FC236}">
                  <a16:creationId xmlns:a16="http://schemas.microsoft.com/office/drawing/2014/main" id="{1C0D8E0C-30C7-D644-B53F-545AC3B41D0A}"/>
                </a:ext>
              </a:extLst>
            </p:cNvPr>
            <p:cNvGrpSpPr>
              <a:grpSpLocks/>
            </p:cNvGrpSpPr>
            <p:nvPr/>
          </p:nvGrpSpPr>
          <p:grpSpPr bwMode="auto">
            <a:xfrm>
              <a:off x="5144294" y="4200321"/>
              <a:ext cx="1347789" cy="301625"/>
              <a:chOff x="286" y="1531"/>
              <a:chExt cx="849" cy="190"/>
            </a:xfrm>
          </p:grpSpPr>
          <p:sp>
            <p:nvSpPr>
              <p:cNvPr id="226" name="Rectangle 183">
                <a:extLst>
                  <a:ext uri="{FF2B5EF4-FFF2-40B4-BE49-F238E27FC236}">
                    <a16:creationId xmlns:a16="http://schemas.microsoft.com/office/drawing/2014/main" id="{6DE19E5C-020A-764D-8F6B-6BB09EA73317}"/>
                  </a:ext>
                </a:extLst>
              </p:cNvPr>
              <p:cNvSpPr>
                <a:spLocks noChangeArrowheads="1"/>
              </p:cNvSpPr>
              <p:nvPr/>
            </p:nvSpPr>
            <p:spPr bwMode="auto">
              <a:xfrm>
                <a:off x="286" y="1549"/>
                <a:ext cx="849" cy="162"/>
              </a:xfrm>
              <a:prstGeom prst="rect">
                <a:avLst/>
              </a:prstGeom>
              <a:solidFill>
                <a:schemeClr val="bg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7" name="Rectangle 184">
                <a:extLst>
                  <a:ext uri="{FF2B5EF4-FFF2-40B4-BE49-F238E27FC236}">
                    <a16:creationId xmlns:a16="http://schemas.microsoft.com/office/drawing/2014/main" id="{3DF40025-F95F-CB4C-938D-A1646D4921BD}"/>
                  </a:ext>
                </a:extLst>
              </p:cNvPr>
              <p:cNvSpPr>
                <a:spLocks noChangeArrowheads="1"/>
              </p:cNvSpPr>
              <p:nvPr/>
            </p:nvSpPr>
            <p:spPr bwMode="auto">
              <a:xfrm>
                <a:off x="873" y="1531"/>
                <a:ext cx="2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p>
            </p:txBody>
          </p:sp>
        </p:grpSp>
        <p:sp>
          <p:nvSpPr>
            <p:cNvPr id="211" name="Rectangle 181">
              <a:extLst>
                <a:ext uri="{FF2B5EF4-FFF2-40B4-BE49-F238E27FC236}">
                  <a16:creationId xmlns:a16="http://schemas.microsoft.com/office/drawing/2014/main" id="{C5D484DA-CF52-D04F-9108-C2A5AAA250C8}"/>
                </a:ext>
              </a:extLst>
            </p:cNvPr>
            <p:cNvSpPr>
              <a:spLocks noChangeArrowheads="1"/>
            </p:cNvSpPr>
            <p:nvPr/>
          </p:nvSpPr>
          <p:spPr bwMode="auto">
            <a:xfrm>
              <a:off x="5696012" y="4211988"/>
              <a:ext cx="296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a:t>
              </a:r>
            </a:p>
          </p:txBody>
        </p:sp>
        <p:sp>
          <p:nvSpPr>
            <p:cNvPr id="221" name="Rectangle 181">
              <a:extLst>
                <a:ext uri="{FF2B5EF4-FFF2-40B4-BE49-F238E27FC236}">
                  <a16:creationId xmlns:a16="http://schemas.microsoft.com/office/drawing/2014/main" id="{9A7A7B02-76C2-C24E-946A-4CBDBFE07A53}"/>
                </a:ext>
              </a:extLst>
            </p:cNvPr>
            <p:cNvSpPr>
              <a:spLocks noChangeArrowheads="1"/>
            </p:cNvSpPr>
            <p:nvPr/>
          </p:nvSpPr>
          <p:spPr bwMode="auto">
            <a:xfrm>
              <a:off x="5433708" y="4194650"/>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p>
          </p:txBody>
        </p:sp>
        <p:cxnSp>
          <p:nvCxnSpPr>
            <p:cNvPr id="222" name="Straight Connector 221">
              <a:extLst>
                <a:ext uri="{FF2B5EF4-FFF2-40B4-BE49-F238E27FC236}">
                  <a16:creationId xmlns:a16="http://schemas.microsoft.com/office/drawing/2014/main" id="{104E923B-AAA4-BF49-886D-0890ABD390AE}"/>
                </a:ext>
              </a:extLst>
            </p:cNvPr>
            <p:cNvCxnSpPr>
              <a:cxnSpLocks/>
            </p:cNvCxnSpPr>
            <p:nvPr/>
          </p:nvCxnSpPr>
          <p:spPr>
            <a:xfrm>
              <a:off x="6001149" y="4228896"/>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096CE24-617A-E048-B706-AA2C9CEA0B54}"/>
                </a:ext>
              </a:extLst>
            </p:cNvPr>
            <p:cNvCxnSpPr/>
            <p:nvPr/>
          </p:nvCxnSpPr>
          <p:spPr>
            <a:xfrm>
              <a:off x="5720650" y="4227184"/>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Rectangle 181">
              <a:extLst>
                <a:ext uri="{FF2B5EF4-FFF2-40B4-BE49-F238E27FC236}">
                  <a16:creationId xmlns:a16="http://schemas.microsoft.com/office/drawing/2014/main" id="{00739E25-7377-104B-A6E7-E26BE236CB99}"/>
                </a:ext>
              </a:extLst>
            </p:cNvPr>
            <p:cNvSpPr>
              <a:spLocks noChangeArrowheads="1"/>
            </p:cNvSpPr>
            <p:nvPr/>
          </p:nvSpPr>
          <p:spPr bwMode="auto">
            <a:xfrm>
              <a:off x="5149178" y="4198403"/>
              <a:ext cx="296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a:t>
              </a:r>
              <a:r>
                <a:rPr kumimoji="0" lang="en-US" altLang="en-US" sz="18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a:t>
              </a:r>
            </a:p>
          </p:txBody>
        </p:sp>
        <p:cxnSp>
          <p:nvCxnSpPr>
            <p:cNvPr id="225" name="Straight Connector 224">
              <a:extLst>
                <a:ext uri="{FF2B5EF4-FFF2-40B4-BE49-F238E27FC236}">
                  <a16:creationId xmlns:a16="http://schemas.microsoft.com/office/drawing/2014/main" id="{FB902E57-4D34-7F49-80B6-6C4A1D5EB080}"/>
                </a:ext>
              </a:extLst>
            </p:cNvPr>
            <p:cNvCxnSpPr/>
            <p:nvPr/>
          </p:nvCxnSpPr>
          <p:spPr>
            <a:xfrm>
              <a:off x="5418102" y="4226433"/>
              <a:ext cx="0" cy="257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Slide Number Placeholder 5">
            <a:extLst>
              <a:ext uri="{FF2B5EF4-FFF2-40B4-BE49-F238E27FC236}">
                <a16:creationId xmlns:a16="http://schemas.microsoft.com/office/drawing/2014/main" id="{60581BF3-DA2A-CA4C-99A4-DD38B8148367}"/>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40</a:t>
            </a:fld>
            <a:endParaRPr lang="en-US" dirty="0"/>
          </a:p>
        </p:txBody>
      </p:sp>
    </p:spTree>
    <p:extLst>
      <p:ext uri="{BB962C8B-B14F-4D97-AF65-F5344CB8AC3E}">
        <p14:creationId xmlns:p14="http://schemas.microsoft.com/office/powerpoint/2010/main" val="72551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7 1.48148E-6 L -0.17917 0.01018 " pathEditMode="relative" rAng="0" ptsTypes="AA">
                                      <p:cBhvr>
                                        <p:cTn id="6" dur="2000" fill="hold"/>
                                        <p:tgtEl>
                                          <p:spTgt spid="6"/>
                                        </p:tgtEl>
                                        <p:attrNameLst>
                                          <p:attrName>ppt_x</p:attrName>
                                          <p:attrName>ppt_y</p:attrName>
                                        </p:attrNameLst>
                                      </p:cBhvr>
                                      <p:rCtr x="-8958" y="509"/>
                                    </p:animMotion>
                                  </p:childTnLst>
                                </p:cTn>
                              </p:par>
                              <p:par>
                                <p:cTn id="7" presetID="42" presetClass="path" presetSubtype="0" accel="50000" decel="50000" fill="hold" nodeType="withEffect">
                                  <p:stCondLst>
                                    <p:cond delay="0"/>
                                  </p:stCondLst>
                                  <p:childTnLst>
                                    <p:animMotion origin="layout" path="M 3.54167E-6 -1.85185E-6 L -0.20157 0.03403 " pathEditMode="relative" rAng="0" ptsTypes="AA">
                                      <p:cBhvr>
                                        <p:cTn id="8" dur="2000" fill="hold"/>
                                        <p:tgtEl>
                                          <p:spTgt spid="133"/>
                                        </p:tgtEl>
                                        <p:attrNameLst>
                                          <p:attrName>ppt_x</p:attrName>
                                          <p:attrName>ppt_y</p:attrName>
                                        </p:attrNameLst>
                                      </p:cBhvr>
                                      <p:rCtr x="-10078" y="1690"/>
                                    </p:animMotion>
                                  </p:childTnLst>
                                </p:cTn>
                              </p:par>
                              <p:par>
                                <p:cTn id="9" presetID="42" presetClass="path" presetSubtype="0" accel="50000" decel="50000" fill="hold" nodeType="withEffect">
                                  <p:stCondLst>
                                    <p:cond delay="0"/>
                                  </p:stCondLst>
                                  <p:childTnLst>
                                    <p:animMotion origin="layout" path="M -3.75E-6 4.81481E-6 L -0.22096 0.04953 " pathEditMode="relative" rAng="0" ptsTypes="AA">
                                      <p:cBhvr>
                                        <p:cTn id="10" dur="2000" fill="hold"/>
                                        <p:tgtEl>
                                          <p:spTgt spid="96"/>
                                        </p:tgtEl>
                                        <p:attrNameLst>
                                          <p:attrName>ppt_x</p:attrName>
                                          <p:attrName>ppt_y</p:attrName>
                                        </p:attrNameLst>
                                      </p:cBhvr>
                                      <p:rCtr x="-11055" y="2477"/>
                                    </p:animMotion>
                                  </p:childTnLst>
                                </p:cTn>
                              </p:par>
                              <p:par>
                                <p:cTn id="11" presetID="42" presetClass="path" presetSubtype="0" accel="50000" decel="50000" fill="hold" nodeType="withEffect">
                                  <p:stCondLst>
                                    <p:cond delay="0"/>
                                  </p:stCondLst>
                                  <p:childTnLst>
                                    <p:animMotion origin="layout" path="M -3.54167E-6 2.22222E-6 L -0.16224 -0.00625 " pathEditMode="relative" rAng="0" ptsTypes="AA">
                                      <p:cBhvr>
                                        <p:cTn id="12" dur="2000" fill="hold"/>
                                        <p:tgtEl>
                                          <p:spTgt spid="3"/>
                                        </p:tgtEl>
                                        <p:attrNameLst>
                                          <p:attrName>ppt_x</p:attrName>
                                          <p:attrName>ppt_y</p:attrName>
                                        </p:attrNameLst>
                                      </p:cBhvr>
                                      <p:rCtr x="-8112" y="-324"/>
                                    </p:animMotion>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dissolve">
                                      <p:cBhvr>
                                        <p:cTn id="19" dur="500"/>
                                        <p:tgtEl>
                                          <p:spTgt spid="20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201"/>
                                        </p:tgtEl>
                                      </p:cBhvr>
                                    </p:animEffect>
                                    <p:set>
                                      <p:cBhvr>
                                        <p:cTn id="27" dur="1" fill="hold">
                                          <p:stCondLst>
                                            <p:cond delay="499"/>
                                          </p:stCondLst>
                                        </p:cTn>
                                        <p:tgtEl>
                                          <p:spTgt spid="201"/>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wipe(up)">
                                      <p:cBhvr>
                                        <p:cTn id="31" dur="500"/>
                                        <p:tgtEl>
                                          <p:spTgt spid="118"/>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65"/>
                                        </p:tgtEl>
                                        <p:attrNameLst>
                                          <p:attrName>style.visibility</p:attrName>
                                        </p:attrNameLst>
                                      </p:cBhvr>
                                      <p:to>
                                        <p:strVal val="visible"/>
                                      </p:to>
                                    </p:set>
                                    <p:animEffect transition="in" filter="wipe(left)">
                                      <p:cBhvr>
                                        <p:cTn id="35" dur="500"/>
                                        <p:tgtEl>
                                          <p:spTgt spid="165"/>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65" grpId="0" animBg="1"/>
      <p:bldP spid="201" grpId="0"/>
      <p:bldP spid="20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Wireshark</a:t>
            </a:r>
            <a:endParaRPr lang="en-US" sz="4400"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p:txBody>
          <a:bodyPr/>
          <a:lstStyle/>
          <a:p>
            <a:r>
              <a:rPr lang="en-US" dirty="0"/>
              <a:t>Introduction: 1-</a:t>
            </a:r>
            <a:fld id="{C4204591-24BD-A542-B9D5-F8D8A88D2FEE}" type="slidenum">
              <a:rPr lang="en-US" smtClean="0"/>
              <a:pPr/>
              <a:t>41</a:t>
            </a:fld>
            <a:endParaRPr lang="en-US" dirty="0"/>
          </a:p>
        </p:txBody>
      </p:sp>
      <p:grpSp>
        <p:nvGrpSpPr>
          <p:cNvPr id="9" name="Group 8">
            <a:extLst>
              <a:ext uri="{FF2B5EF4-FFF2-40B4-BE49-F238E27FC236}">
                <a16:creationId xmlns:a16="http://schemas.microsoft.com/office/drawing/2014/main" id="{1A33CACA-6D4B-914E-879C-D0A4801FDD69}"/>
              </a:ext>
            </a:extLst>
          </p:cNvPr>
          <p:cNvGrpSpPr>
            <a:grpSpLocks/>
          </p:cNvGrpSpPr>
          <p:nvPr/>
        </p:nvGrpSpPr>
        <p:grpSpPr bwMode="auto">
          <a:xfrm>
            <a:off x="3064933" y="1186569"/>
            <a:ext cx="5643563" cy="4216400"/>
            <a:chOff x="824874" y="353539"/>
            <a:chExt cx="5643193" cy="4216279"/>
          </a:xfrm>
        </p:grpSpPr>
        <p:sp>
          <p:nvSpPr>
            <p:cNvPr id="10" name="Freeform 9">
              <a:extLst>
                <a:ext uri="{FF2B5EF4-FFF2-40B4-BE49-F238E27FC236}">
                  <a16:creationId xmlns:a16="http://schemas.microsoft.com/office/drawing/2014/main" id="{84E988EB-48F5-F54C-B9C9-133FDF1668DB}"/>
                </a:ext>
              </a:extLst>
            </p:cNvPr>
            <p:cNvSpPr/>
            <p:nvPr/>
          </p:nvSpPr>
          <p:spPr>
            <a:xfrm>
              <a:off x="824874" y="366239"/>
              <a:ext cx="431772" cy="4203579"/>
            </a:xfrm>
            <a:custGeom>
              <a:avLst/>
              <a:gdLst>
                <a:gd name="connsiteX0" fmla="*/ 0 w 432078"/>
                <a:gd name="connsiteY0" fmla="*/ 4203185 h 4255561"/>
                <a:gd name="connsiteX1" fmla="*/ 418984 w 432078"/>
                <a:gd name="connsiteY1" fmla="*/ 3430637 h 4255561"/>
                <a:gd name="connsiteX2" fmla="*/ 432078 w 432078"/>
                <a:gd name="connsiteY2" fmla="*/ 0 h 4255561"/>
                <a:gd name="connsiteX3" fmla="*/ 117839 w 432078"/>
                <a:gd name="connsiteY3" fmla="*/ 4255561 h 4255561"/>
                <a:gd name="connsiteX0" fmla="*/ 26187 w 458265"/>
                <a:gd name="connsiteY0" fmla="*/ 4203185 h 4216279"/>
                <a:gd name="connsiteX1" fmla="*/ 445171 w 458265"/>
                <a:gd name="connsiteY1" fmla="*/ 3430637 h 4216279"/>
                <a:gd name="connsiteX2" fmla="*/ 458265 w 458265"/>
                <a:gd name="connsiteY2" fmla="*/ 0 h 4216279"/>
                <a:gd name="connsiteX3" fmla="*/ 0 w 458265"/>
                <a:gd name="connsiteY3" fmla="*/ 4216279 h 4216279"/>
                <a:gd name="connsiteX0" fmla="*/ 0 w 432078"/>
                <a:gd name="connsiteY0" fmla="*/ 4203185 h 4203185"/>
                <a:gd name="connsiteX1" fmla="*/ 418984 w 432078"/>
                <a:gd name="connsiteY1" fmla="*/ 3430637 h 4203185"/>
                <a:gd name="connsiteX2" fmla="*/ 432078 w 432078"/>
                <a:gd name="connsiteY2" fmla="*/ 0 h 4203185"/>
                <a:gd name="connsiteX3" fmla="*/ 13093 w 432078"/>
                <a:gd name="connsiteY3" fmla="*/ 4203185 h 4203185"/>
                <a:gd name="connsiteX0" fmla="*/ 0 w 432078"/>
                <a:gd name="connsiteY0" fmla="*/ 4203185 h 4203185"/>
                <a:gd name="connsiteX1" fmla="*/ 418984 w 432078"/>
                <a:gd name="connsiteY1" fmla="*/ 3430637 h 4203185"/>
                <a:gd name="connsiteX2" fmla="*/ 432078 w 432078"/>
                <a:gd name="connsiteY2" fmla="*/ 0 h 4203185"/>
                <a:gd name="connsiteX3" fmla="*/ 13093 w 432078"/>
                <a:gd name="connsiteY3" fmla="*/ 4203185 h 4203185"/>
                <a:gd name="connsiteX4" fmla="*/ 0 w 432078"/>
                <a:gd name="connsiteY4" fmla="*/ 4203185 h 420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78" h="4203185">
                  <a:moveTo>
                    <a:pt x="0" y="4203185"/>
                  </a:moveTo>
                  <a:lnTo>
                    <a:pt x="418984" y="3430637"/>
                  </a:lnTo>
                  <a:cubicBezTo>
                    <a:pt x="423349" y="2287091"/>
                    <a:pt x="427713" y="1143546"/>
                    <a:pt x="432078" y="0"/>
                  </a:cubicBezTo>
                  <a:lnTo>
                    <a:pt x="13093" y="4203185"/>
                  </a:lnTo>
                  <a:lnTo>
                    <a:pt x="0" y="4203185"/>
                  </a:lnTo>
                  <a:close/>
                </a:path>
              </a:pathLst>
            </a:custGeom>
            <a:gradFill flip="none" rotWithShape="1">
              <a:gsLst>
                <a:gs pos="0">
                  <a:schemeClr val="accent5">
                    <a:lumMod val="40000"/>
                    <a:lumOff val="60000"/>
                  </a:schemeClr>
                </a:gs>
                <a:gs pos="100000">
                  <a:schemeClr val="bg1"/>
                </a:gs>
              </a:gsLst>
              <a:lin ang="10800000" scaled="0"/>
              <a:tileRect/>
            </a:gradFill>
            <a:ln>
              <a:noFill/>
            </a:ln>
          </p:spPr>
          <p:txBody>
            <a:bodyPr anchor="ctr"/>
            <a:lstStyle/>
            <a:p>
              <a:pPr algn="ctr">
                <a:defRPr/>
              </a:pPr>
              <a:endParaRPr lang="en-US" dirty="0">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1D99EF08-E24A-5A49-9945-D9CA13EA5222}"/>
                </a:ext>
              </a:extLst>
            </p:cNvPr>
            <p:cNvSpPr/>
            <p:nvPr/>
          </p:nvSpPr>
          <p:spPr bwMode="auto">
            <a:xfrm>
              <a:off x="1243947" y="353539"/>
              <a:ext cx="5224120" cy="3430489"/>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endParaRPr lang="en-US" dirty="0">
                <a:latin typeface="Arial" charset="0"/>
                <a:ea typeface="ＭＳ Ｐゴシック" charset="0"/>
                <a:cs typeface="ＭＳ Ｐゴシック" charset="0"/>
              </a:endParaRPr>
            </a:p>
          </p:txBody>
        </p:sp>
      </p:grpSp>
      <p:pic>
        <p:nvPicPr>
          <p:cNvPr id="12" name="Picture 12" descr="segment.png">
            <a:extLst>
              <a:ext uri="{FF2B5EF4-FFF2-40B4-BE49-F238E27FC236}">
                <a16:creationId xmlns:a16="http://schemas.microsoft.com/office/drawing/2014/main" id="{31F4545C-714A-6F44-B53A-F7A6D5DA34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0146" y="5561719"/>
            <a:ext cx="3959225"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0" descr="access_point_stylized_small">
            <a:extLst>
              <a:ext uri="{FF2B5EF4-FFF2-40B4-BE49-F238E27FC236}">
                <a16:creationId xmlns:a16="http://schemas.microsoft.com/office/drawing/2014/main" id="{EB48D454-00B5-A34A-A529-36B7DA8E7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9596" y="4609219"/>
            <a:ext cx="13890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ethernet.png">
            <a:extLst>
              <a:ext uri="{FF2B5EF4-FFF2-40B4-BE49-F238E27FC236}">
                <a16:creationId xmlns:a16="http://schemas.microsoft.com/office/drawing/2014/main" id="{C5203EF8-627E-2042-8C20-19993C0786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2909358" y="4955294"/>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ethernet.png">
            <a:extLst>
              <a:ext uri="{FF2B5EF4-FFF2-40B4-BE49-F238E27FC236}">
                <a16:creationId xmlns:a16="http://schemas.microsoft.com/office/drawing/2014/main" id="{578AB9CA-D9FD-954A-98D3-51DB796B25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6008" y="4958469"/>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ethernet.png">
            <a:extLst>
              <a:ext uri="{FF2B5EF4-FFF2-40B4-BE49-F238E27FC236}">
                <a16:creationId xmlns:a16="http://schemas.microsoft.com/office/drawing/2014/main" id="{4C48A8AC-6418-744D-A910-549C5CD891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9602258" y="4977519"/>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8E4E911A-CDD2-1346-8084-63A13C627C2A}"/>
              </a:ext>
            </a:extLst>
          </p:cNvPr>
          <p:cNvGrpSpPr>
            <a:grpSpLocks/>
          </p:cNvGrpSpPr>
          <p:nvPr/>
        </p:nvGrpSpPr>
        <p:grpSpPr bwMode="auto">
          <a:xfrm>
            <a:off x="6351058" y="1550106"/>
            <a:ext cx="2327275" cy="3171825"/>
            <a:chOff x="4556452" y="1162095"/>
            <a:chExt cx="2326213" cy="3172030"/>
          </a:xfrm>
        </p:grpSpPr>
        <p:cxnSp>
          <p:nvCxnSpPr>
            <p:cNvPr id="19" name="Straight Connector 46">
              <a:extLst>
                <a:ext uri="{FF2B5EF4-FFF2-40B4-BE49-F238E27FC236}">
                  <a16:creationId xmlns:a16="http://schemas.microsoft.com/office/drawing/2014/main" id="{1899062E-6FBE-F241-9273-440E78FA9B8F}"/>
                </a:ext>
              </a:extLst>
            </p:cNvPr>
            <p:cNvCxnSpPr>
              <a:cxnSpLocks noChangeShapeType="1"/>
            </p:cNvCxnSpPr>
            <p:nvPr/>
          </p:nvCxnSpPr>
          <p:spPr bwMode="auto">
            <a:xfrm>
              <a:off x="5630098" y="2252175"/>
              <a:ext cx="0" cy="2081950"/>
            </a:xfrm>
            <a:prstGeom prst="line">
              <a:avLst/>
            </a:prstGeom>
            <a:noFill/>
            <a:ln w="25400">
              <a:solidFill>
                <a:srgbClr val="00009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oup 31">
              <a:extLst>
                <a:ext uri="{FF2B5EF4-FFF2-40B4-BE49-F238E27FC236}">
                  <a16:creationId xmlns:a16="http://schemas.microsoft.com/office/drawing/2014/main" id="{0AF4144E-7C91-A14A-9783-8FC3A384D893}"/>
                </a:ext>
              </a:extLst>
            </p:cNvPr>
            <p:cNvGrpSpPr>
              <a:grpSpLocks/>
            </p:cNvGrpSpPr>
            <p:nvPr/>
          </p:nvGrpSpPr>
          <p:grpSpPr bwMode="auto">
            <a:xfrm>
              <a:off x="4635010" y="2856756"/>
              <a:ext cx="2190234" cy="1214863"/>
              <a:chOff x="3862510" y="4375664"/>
              <a:chExt cx="2190234" cy="1214863"/>
            </a:xfrm>
          </p:grpSpPr>
          <p:sp>
            <p:nvSpPr>
              <p:cNvPr id="27" name="Rectangle 26">
                <a:extLst>
                  <a:ext uri="{FF2B5EF4-FFF2-40B4-BE49-F238E27FC236}">
                    <a16:creationId xmlns:a16="http://schemas.microsoft.com/office/drawing/2014/main" id="{AF1FC302-1162-5E49-8F13-1F861DEAC265}"/>
                  </a:ext>
                </a:extLst>
              </p:cNvPr>
              <p:cNvSpPr>
                <a:spLocks noChangeArrowheads="1"/>
              </p:cNvSpPr>
              <p:nvPr/>
            </p:nvSpPr>
            <p:spPr bwMode="auto">
              <a:xfrm>
                <a:off x="3871225" y="4425779"/>
                <a:ext cx="2164362" cy="1152600"/>
              </a:xfrm>
              <a:prstGeom prst="rect">
                <a:avLst/>
              </a:prstGeom>
              <a:solidFill>
                <a:schemeClr val="bg1"/>
              </a:solidFill>
              <a:ln w="9525">
                <a:solidFill>
                  <a:srgbClr val="000090"/>
                </a:solidFill>
                <a:round/>
                <a:headEnd/>
                <a:tailEnd/>
              </a:ln>
              <a:effectLst>
                <a:outerShdw blurRad="50800" dist="38100" dir="2700000" algn="tl" rotWithShape="0">
                  <a:srgbClr val="000090">
                    <a:alpha val="42999"/>
                  </a:srgbClr>
                </a:outerShdw>
              </a:effectLst>
            </p:spPr>
            <p:txBody>
              <a:bodyPr/>
              <a:lstStyle/>
              <a:p>
                <a:pPr>
                  <a:defRPr/>
                </a:pPr>
                <a:endParaRPr lang="en-US" dirty="0">
                  <a:latin typeface="Arial" charset="0"/>
                  <a:ea typeface="ＭＳ Ｐゴシック" charset="0"/>
                  <a:cs typeface="ＭＳ Ｐゴシック" charset="0"/>
                </a:endParaRPr>
              </a:p>
            </p:txBody>
          </p:sp>
          <p:sp>
            <p:nvSpPr>
              <p:cNvPr id="28" name="TextBox 26">
                <a:extLst>
                  <a:ext uri="{FF2B5EF4-FFF2-40B4-BE49-F238E27FC236}">
                    <a16:creationId xmlns:a16="http://schemas.microsoft.com/office/drawing/2014/main" id="{56611581-6A55-8A48-9D24-B72464937D7D}"/>
                  </a:ext>
                </a:extLst>
              </p:cNvPr>
              <p:cNvSpPr txBox="1">
                <a:spLocks noChangeArrowheads="1"/>
              </p:cNvSpPr>
              <p:nvPr/>
            </p:nvSpPr>
            <p:spPr bwMode="auto">
              <a:xfrm>
                <a:off x="3908617" y="4375664"/>
                <a:ext cx="2012565" cy="12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2200"/>
                  </a:lnSpc>
                </a:pPr>
                <a:r>
                  <a:rPr lang="en-US" altLang="en-US" sz="1600" dirty="0"/>
                  <a:t>Transport</a:t>
                </a:r>
                <a:r>
                  <a:rPr lang="en-US" altLang="en-US" sz="1400" dirty="0"/>
                  <a:t> (TCP/UDP)</a:t>
                </a:r>
              </a:p>
              <a:p>
                <a:pPr algn="ctr">
                  <a:lnSpc>
                    <a:spcPts val="2200"/>
                  </a:lnSpc>
                </a:pPr>
                <a:r>
                  <a:rPr lang="en-US" altLang="en-US" sz="1600" dirty="0"/>
                  <a:t>Network</a:t>
                </a:r>
                <a:r>
                  <a:rPr lang="en-US" altLang="en-US" sz="1400" dirty="0"/>
                  <a:t> (IP)</a:t>
                </a:r>
              </a:p>
              <a:p>
                <a:pPr algn="ctr">
                  <a:lnSpc>
                    <a:spcPts val="2200"/>
                  </a:lnSpc>
                </a:pPr>
                <a:r>
                  <a:rPr lang="en-US" altLang="en-US" sz="1600" dirty="0"/>
                  <a:t>Link</a:t>
                </a:r>
                <a:r>
                  <a:rPr lang="en-US" altLang="en-US" sz="1400" dirty="0"/>
                  <a:t> (Ethernet)</a:t>
                </a:r>
              </a:p>
              <a:p>
                <a:pPr algn="ctr">
                  <a:lnSpc>
                    <a:spcPts val="2200"/>
                  </a:lnSpc>
                </a:pPr>
                <a:r>
                  <a:rPr lang="en-US" altLang="en-US" sz="1600" dirty="0"/>
                  <a:t>Physical</a:t>
                </a:r>
              </a:p>
            </p:txBody>
          </p:sp>
          <p:cxnSp>
            <p:nvCxnSpPr>
              <p:cNvPr id="29" name="Straight Connector 28">
                <a:extLst>
                  <a:ext uri="{FF2B5EF4-FFF2-40B4-BE49-F238E27FC236}">
                    <a16:creationId xmlns:a16="http://schemas.microsoft.com/office/drawing/2014/main" id="{FC616FD6-92BE-1448-8332-F8CB3AA88822}"/>
                  </a:ext>
                </a:extLst>
              </p:cNvPr>
              <p:cNvCxnSpPr>
                <a:cxnSpLocks noChangeShapeType="1"/>
              </p:cNvCxnSpPr>
              <p:nvPr/>
            </p:nvCxnSpPr>
            <p:spPr bwMode="auto">
              <a:xfrm>
                <a:off x="3862510" y="4740040"/>
                <a:ext cx="2173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7AAC730B-8F83-7642-90A1-7970CED73F25}"/>
                  </a:ext>
                </a:extLst>
              </p:cNvPr>
              <p:cNvCxnSpPr>
                <a:cxnSpLocks noChangeShapeType="1"/>
              </p:cNvCxnSpPr>
              <p:nvPr/>
            </p:nvCxnSpPr>
            <p:spPr bwMode="auto">
              <a:xfrm>
                <a:off x="3870887" y="5023380"/>
                <a:ext cx="2173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53BDE145-CB48-5B40-B0B6-53D48FB66E44}"/>
                  </a:ext>
                </a:extLst>
              </p:cNvPr>
              <p:cNvCxnSpPr>
                <a:cxnSpLocks noChangeShapeType="1"/>
              </p:cNvCxnSpPr>
              <p:nvPr/>
            </p:nvCxnSpPr>
            <p:spPr bwMode="auto">
              <a:xfrm>
                <a:off x="3879264" y="5306720"/>
                <a:ext cx="2173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35">
              <a:extLst>
                <a:ext uri="{FF2B5EF4-FFF2-40B4-BE49-F238E27FC236}">
                  <a16:creationId xmlns:a16="http://schemas.microsoft.com/office/drawing/2014/main" id="{6BDEDF86-62AF-3545-8A5C-C023BBBAE625}"/>
                </a:ext>
              </a:extLst>
            </p:cNvPr>
            <p:cNvGrpSpPr>
              <a:grpSpLocks/>
            </p:cNvGrpSpPr>
            <p:nvPr/>
          </p:nvGrpSpPr>
          <p:grpSpPr bwMode="auto">
            <a:xfrm>
              <a:off x="4811526" y="1162095"/>
              <a:ext cx="1529986" cy="1021335"/>
              <a:chOff x="4130677" y="5836665"/>
              <a:chExt cx="1529986" cy="1021335"/>
            </a:xfrm>
          </p:grpSpPr>
          <p:sp>
            <p:nvSpPr>
              <p:cNvPr id="25" name="Rectangle 24">
                <a:extLst>
                  <a:ext uri="{FF2B5EF4-FFF2-40B4-BE49-F238E27FC236}">
                    <a16:creationId xmlns:a16="http://schemas.microsoft.com/office/drawing/2014/main" id="{2BFC0C6C-CBAC-0D4C-A25C-CD01CD655AFE}"/>
                  </a:ext>
                </a:extLst>
              </p:cNvPr>
              <p:cNvSpPr>
                <a:spLocks noChangeArrowheads="1"/>
              </p:cNvSpPr>
              <p:nvPr/>
            </p:nvSpPr>
            <p:spPr bwMode="auto">
              <a:xfrm>
                <a:off x="4191372" y="5836665"/>
                <a:ext cx="1464594" cy="1020829"/>
              </a:xfrm>
              <a:prstGeom prst="rect">
                <a:avLst/>
              </a:prstGeom>
              <a:solidFill>
                <a:schemeClr val="bg1"/>
              </a:solidFill>
              <a:ln w="9525">
                <a:solidFill>
                  <a:srgbClr val="000090"/>
                </a:solidFill>
                <a:round/>
                <a:headEnd/>
                <a:tailEnd/>
              </a:ln>
              <a:effectLst>
                <a:outerShdw blurRad="50800" dist="38100" dir="2700000" algn="tl" rotWithShape="0">
                  <a:srgbClr val="000090">
                    <a:alpha val="42999"/>
                  </a:srgbClr>
                </a:outerShdw>
              </a:effectLst>
            </p:spPr>
            <p:txBody>
              <a:bodyPr/>
              <a:lstStyle/>
              <a:p>
                <a:pPr>
                  <a:defRPr/>
                </a:pPr>
                <a:endParaRPr lang="en-US" dirty="0">
                  <a:latin typeface="Arial" charset="0"/>
                  <a:ea typeface="ＭＳ Ｐゴシック" charset="0"/>
                  <a:cs typeface="ＭＳ Ｐゴシック" charset="0"/>
                </a:endParaRPr>
              </a:p>
            </p:txBody>
          </p:sp>
          <p:sp>
            <p:nvSpPr>
              <p:cNvPr id="26" name="TextBox 34">
                <a:extLst>
                  <a:ext uri="{FF2B5EF4-FFF2-40B4-BE49-F238E27FC236}">
                    <a16:creationId xmlns:a16="http://schemas.microsoft.com/office/drawing/2014/main" id="{154423E1-413E-D941-BE7F-12C38BEA0F11}"/>
                  </a:ext>
                </a:extLst>
              </p:cNvPr>
              <p:cNvSpPr txBox="1">
                <a:spLocks noChangeArrowheads="1"/>
              </p:cNvSpPr>
              <p:nvPr/>
            </p:nvSpPr>
            <p:spPr bwMode="auto">
              <a:xfrm>
                <a:off x="4130677" y="5913072"/>
                <a:ext cx="152998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t>application</a:t>
                </a:r>
              </a:p>
              <a:p>
                <a:pPr algn="ctr"/>
                <a:r>
                  <a:rPr lang="en-US" altLang="en-US" sz="1600" dirty="0"/>
                  <a:t>(www browser, </a:t>
                </a:r>
              </a:p>
              <a:p>
                <a:pPr algn="ctr"/>
                <a:r>
                  <a:rPr lang="en-US" altLang="en-US" sz="1600" dirty="0"/>
                  <a:t>email client</a:t>
                </a:r>
                <a:r>
                  <a:rPr lang="en-US" altLang="en-US" sz="2000" dirty="0"/>
                  <a:t>)</a:t>
                </a:r>
              </a:p>
            </p:txBody>
          </p:sp>
        </p:grpSp>
        <p:cxnSp>
          <p:nvCxnSpPr>
            <p:cNvPr id="22" name="Straight Connector 37">
              <a:extLst>
                <a:ext uri="{FF2B5EF4-FFF2-40B4-BE49-F238E27FC236}">
                  <a16:creationId xmlns:a16="http://schemas.microsoft.com/office/drawing/2014/main" id="{4A29DB5B-3F11-884B-AB9A-298FDA78DB79}"/>
                </a:ext>
              </a:extLst>
            </p:cNvPr>
            <p:cNvCxnSpPr>
              <a:cxnSpLocks noChangeShapeType="1"/>
            </p:cNvCxnSpPr>
            <p:nvPr/>
          </p:nvCxnSpPr>
          <p:spPr bwMode="auto">
            <a:xfrm flipV="1">
              <a:off x="4556452" y="2631900"/>
              <a:ext cx="2108014" cy="1309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38">
              <a:extLst>
                <a:ext uri="{FF2B5EF4-FFF2-40B4-BE49-F238E27FC236}">
                  <a16:creationId xmlns:a16="http://schemas.microsoft.com/office/drawing/2014/main" id="{A1004907-9073-D549-98A7-95D39588D447}"/>
                </a:ext>
              </a:extLst>
            </p:cNvPr>
            <p:cNvSpPr txBox="1">
              <a:spLocks noChangeArrowheads="1"/>
            </p:cNvSpPr>
            <p:nvPr/>
          </p:nvSpPr>
          <p:spPr bwMode="auto">
            <a:xfrm>
              <a:off x="5839591" y="2252173"/>
              <a:ext cx="1043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application</a:t>
              </a:r>
            </a:p>
          </p:txBody>
        </p:sp>
        <p:sp>
          <p:nvSpPr>
            <p:cNvPr id="24" name="TextBox 39">
              <a:extLst>
                <a:ext uri="{FF2B5EF4-FFF2-40B4-BE49-F238E27FC236}">
                  <a16:creationId xmlns:a16="http://schemas.microsoft.com/office/drawing/2014/main" id="{409E8C39-FFD0-6441-9ADC-D3F798651E37}"/>
                </a:ext>
              </a:extLst>
            </p:cNvPr>
            <p:cNvSpPr txBox="1">
              <a:spLocks noChangeArrowheads="1"/>
            </p:cNvSpPr>
            <p:nvPr/>
          </p:nvSpPr>
          <p:spPr bwMode="auto">
            <a:xfrm>
              <a:off x="6105684" y="2627171"/>
              <a:ext cx="444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dirty="0"/>
                <a:t>OS</a:t>
              </a:r>
            </a:p>
          </p:txBody>
        </p:sp>
      </p:grpSp>
      <p:grpSp>
        <p:nvGrpSpPr>
          <p:cNvPr id="32" name="Group 31">
            <a:extLst>
              <a:ext uri="{FF2B5EF4-FFF2-40B4-BE49-F238E27FC236}">
                <a16:creationId xmlns:a16="http://schemas.microsoft.com/office/drawing/2014/main" id="{EFF2F1FE-AA65-BD42-827C-95CF21339B3A}"/>
              </a:ext>
            </a:extLst>
          </p:cNvPr>
          <p:cNvGrpSpPr>
            <a:grpSpLocks/>
          </p:cNvGrpSpPr>
          <p:nvPr/>
        </p:nvGrpSpPr>
        <p:grpSpPr bwMode="auto">
          <a:xfrm>
            <a:off x="3571346" y="1265944"/>
            <a:ext cx="2925231" cy="3168113"/>
            <a:chOff x="1775964" y="877299"/>
            <a:chExt cx="2925206" cy="3168757"/>
          </a:xfrm>
        </p:grpSpPr>
        <p:grpSp>
          <p:nvGrpSpPr>
            <p:cNvPr id="33" name="Group 44">
              <a:extLst>
                <a:ext uri="{FF2B5EF4-FFF2-40B4-BE49-F238E27FC236}">
                  <a16:creationId xmlns:a16="http://schemas.microsoft.com/office/drawing/2014/main" id="{8C4A5E14-6678-0743-BA67-8633682C537B}"/>
                </a:ext>
              </a:extLst>
            </p:cNvPr>
            <p:cNvGrpSpPr>
              <a:grpSpLocks/>
            </p:cNvGrpSpPr>
            <p:nvPr/>
          </p:nvGrpSpPr>
          <p:grpSpPr bwMode="auto">
            <a:xfrm>
              <a:off x="1846152" y="877299"/>
              <a:ext cx="1597376" cy="3168757"/>
              <a:chOff x="1636659" y="183316"/>
              <a:chExt cx="1597376" cy="3168757"/>
            </a:xfrm>
          </p:grpSpPr>
          <p:grpSp>
            <p:nvGrpSpPr>
              <p:cNvPr id="38" name="Group 22">
                <a:extLst>
                  <a:ext uri="{FF2B5EF4-FFF2-40B4-BE49-F238E27FC236}">
                    <a16:creationId xmlns:a16="http://schemas.microsoft.com/office/drawing/2014/main" id="{459552ED-E99E-1244-8AC2-852FAB00AF50}"/>
                  </a:ext>
                </a:extLst>
              </p:cNvPr>
              <p:cNvGrpSpPr>
                <a:grpSpLocks/>
              </p:cNvGrpSpPr>
              <p:nvPr/>
            </p:nvGrpSpPr>
            <p:grpSpPr bwMode="auto">
              <a:xfrm>
                <a:off x="1780781" y="2206785"/>
                <a:ext cx="1295389" cy="1041028"/>
                <a:chOff x="3116291" y="4275642"/>
                <a:chExt cx="1295389" cy="1041028"/>
              </a:xfrm>
            </p:grpSpPr>
            <p:sp>
              <p:nvSpPr>
                <p:cNvPr id="44" name="Rectangle 43">
                  <a:extLst>
                    <a:ext uri="{FF2B5EF4-FFF2-40B4-BE49-F238E27FC236}">
                      <a16:creationId xmlns:a16="http://schemas.microsoft.com/office/drawing/2014/main" id="{8B9342A8-AF2E-824F-B7B1-36C01D52F9D7}"/>
                    </a:ext>
                  </a:extLst>
                </p:cNvPr>
                <p:cNvSpPr>
                  <a:spLocks noChangeArrowheads="1"/>
                </p:cNvSpPr>
                <p:nvPr/>
              </p:nvSpPr>
              <p:spPr bwMode="auto">
                <a:xfrm>
                  <a:off x="3116291" y="4298876"/>
                  <a:ext cx="1295389" cy="1017794"/>
                </a:xfrm>
                <a:prstGeom prst="rect">
                  <a:avLst/>
                </a:prstGeom>
                <a:solidFill>
                  <a:schemeClr val="bg1"/>
                </a:solidFill>
                <a:ln w="9525">
                  <a:solidFill>
                    <a:srgbClr val="000090"/>
                  </a:solidFill>
                  <a:round/>
                  <a:headEnd/>
                  <a:tailEnd/>
                </a:ln>
                <a:effectLst>
                  <a:outerShdw blurRad="50800" dist="38100" dir="2700000" algn="tl" rotWithShape="0">
                    <a:srgbClr val="000090">
                      <a:alpha val="42999"/>
                    </a:srgbClr>
                  </a:outerShdw>
                </a:effectLst>
              </p:spPr>
              <p:txBody>
                <a:bodyPr/>
                <a:lstStyle/>
                <a:p>
                  <a:pPr>
                    <a:defRPr/>
                  </a:pPr>
                  <a:endParaRPr lang="en-US" dirty="0">
                    <a:latin typeface="Arial" charset="0"/>
                    <a:ea typeface="ＭＳ Ｐゴシック" charset="0"/>
                    <a:cs typeface="ＭＳ Ｐゴシック" charset="0"/>
                  </a:endParaRPr>
                </a:p>
              </p:txBody>
            </p:sp>
            <p:sp>
              <p:nvSpPr>
                <p:cNvPr id="45" name="TextBox 14">
                  <a:extLst>
                    <a:ext uri="{FF2B5EF4-FFF2-40B4-BE49-F238E27FC236}">
                      <a16:creationId xmlns:a16="http://schemas.microsoft.com/office/drawing/2014/main" id="{BEC95393-BE24-BB43-AD77-D43EC965B45E}"/>
                    </a:ext>
                  </a:extLst>
                </p:cNvPr>
                <p:cNvSpPr txBox="1">
                  <a:spLocks noChangeArrowheads="1"/>
                </p:cNvSpPr>
                <p:nvPr/>
              </p:nvSpPr>
              <p:spPr bwMode="auto">
                <a:xfrm>
                  <a:off x="3151788" y="4275642"/>
                  <a:ext cx="11973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t>packet</a:t>
                  </a:r>
                </a:p>
                <a:p>
                  <a:pPr algn="ctr"/>
                  <a:r>
                    <a:rPr lang="en-US" altLang="en-US" sz="2000" dirty="0"/>
                    <a:t>capture</a:t>
                  </a:r>
                </a:p>
                <a:p>
                  <a:pPr algn="ctr"/>
                  <a:r>
                    <a:rPr lang="en-US" altLang="en-US" sz="2000" dirty="0"/>
                    <a:t>(pcap)</a:t>
                  </a:r>
                </a:p>
              </p:txBody>
            </p:sp>
          </p:grpSp>
          <p:grpSp>
            <p:nvGrpSpPr>
              <p:cNvPr id="39" name="Group 23">
                <a:extLst>
                  <a:ext uri="{FF2B5EF4-FFF2-40B4-BE49-F238E27FC236}">
                    <a16:creationId xmlns:a16="http://schemas.microsoft.com/office/drawing/2014/main" id="{C0A5C2D9-6816-4840-9C13-3A6C5D4DB2D0}"/>
                  </a:ext>
                </a:extLst>
              </p:cNvPr>
              <p:cNvGrpSpPr>
                <a:grpSpLocks/>
              </p:cNvGrpSpPr>
              <p:nvPr/>
            </p:nvGrpSpPr>
            <p:grpSpPr bwMode="auto">
              <a:xfrm>
                <a:off x="1773794" y="863478"/>
                <a:ext cx="1296233" cy="707886"/>
                <a:chOff x="865524" y="5161570"/>
                <a:chExt cx="1296233" cy="707886"/>
              </a:xfrm>
            </p:grpSpPr>
            <p:sp>
              <p:nvSpPr>
                <p:cNvPr id="42" name="Rectangle 41">
                  <a:extLst>
                    <a:ext uri="{FF2B5EF4-FFF2-40B4-BE49-F238E27FC236}">
                      <a16:creationId xmlns:a16="http://schemas.microsoft.com/office/drawing/2014/main" id="{63608655-FBDC-3C4A-BA7F-D1DB2F745DEC}"/>
                    </a:ext>
                  </a:extLst>
                </p:cNvPr>
                <p:cNvSpPr>
                  <a:spLocks noChangeArrowheads="1"/>
                </p:cNvSpPr>
                <p:nvPr/>
              </p:nvSpPr>
              <p:spPr bwMode="auto">
                <a:xfrm>
                  <a:off x="861399" y="5200691"/>
                  <a:ext cx="1300151" cy="668474"/>
                </a:xfrm>
                <a:prstGeom prst="rect">
                  <a:avLst/>
                </a:prstGeom>
                <a:solidFill>
                  <a:schemeClr val="bg1"/>
                </a:solidFill>
                <a:ln w="9525">
                  <a:solidFill>
                    <a:srgbClr val="000090"/>
                  </a:solidFill>
                  <a:round/>
                  <a:headEnd/>
                  <a:tailEnd/>
                </a:ln>
                <a:effectLst>
                  <a:outerShdw blurRad="50800" dist="38100" dir="2700000" algn="tl" rotWithShape="0">
                    <a:srgbClr val="000090">
                      <a:alpha val="42999"/>
                    </a:srgbClr>
                  </a:outerShdw>
                </a:effectLst>
              </p:spPr>
              <p:txBody>
                <a:bodyPr/>
                <a:lstStyle/>
                <a:p>
                  <a:pPr>
                    <a:defRPr/>
                  </a:pPr>
                  <a:endParaRPr lang="en-US" dirty="0">
                    <a:latin typeface="Arial" charset="0"/>
                    <a:ea typeface="ＭＳ Ｐゴシック" charset="0"/>
                    <a:cs typeface="ＭＳ Ｐゴシック" charset="0"/>
                  </a:endParaRPr>
                </a:p>
              </p:txBody>
            </p:sp>
            <p:sp>
              <p:nvSpPr>
                <p:cNvPr id="43" name="TextBox 16">
                  <a:extLst>
                    <a:ext uri="{FF2B5EF4-FFF2-40B4-BE49-F238E27FC236}">
                      <a16:creationId xmlns:a16="http://schemas.microsoft.com/office/drawing/2014/main" id="{FCA77183-AC62-DD47-AF14-D0B0CFE9AE88}"/>
                    </a:ext>
                  </a:extLst>
                </p:cNvPr>
                <p:cNvSpPr txBox="1">
                  <a:spLocks noChangeArrowheads="1"/>
                </p:cNvSpPr>
                <p:nvPr/>
              </p:nvSpPr>
              <p:spPr bwMode="auto">
                <a:xfrm>
                  <a:off x="937846" y="5161570"/>
                  <a:ext cx="11592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t>packet</a:t>
                  </a:r>
                </a:p>
                <a:p>
                  <a:pPr algn="ctr"/>
                  <a:r>
                    <a:rPr lang="en-US" altLang="en-US" sz="2000" dirty="0"/>
                    <a:t>analyzer</a:t>
                  </a:r>
                </a:p>
              </p:txBody>
            </p:sp>
          </p:grpSp>
          <p:sp>
            <p:nvSpPr>
              <p:cNvPr id="40" name="Rectangle 42">
                <a:extLst>
                  <a:ext uri="{FF2B5EF4-FFF2-40B4-BE49-F238E27FC236}">
                    <a16:creationId xmlns:a16="http://schemas.microsoft.com/office/drawing/2014/main" id="{3227ABC3-B012-C747-BD3D-F450FBF094E9}"/>
                  </a:ext>
                </a:extLst>
              </p:cNvPr>
              <p:cNvSpPr>
                <a:spLocks noChangeArrowheads="1"/>
              </p:cNvSpPr>
              <p:nvPr/>
            </p:nvSpPr>
            <p:spPr bwMode="auto">
              <a:xfrm>
                <a:off x="1636659" y="183316"/>
                <a:ext cx="1597376" cy="3168757"/>
              </a:xfrm>
              <a:prstGeom prst="rect">
                <a:avLst/>
              </a:prstGeom>
              <a:noFill/>
              <a:ln w="22225">
                <a:solidFill>
                  <a:srgbClr val="00009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pic>
            <p:nvPicPr>
              <p:cNvPr id="41" name="Picture 43">
                <a:extLst>
                  <a:ext uri="{FF2B5EF4-FFF2-40B4-BE49-F238E27FC236}">
                    <a16:creationId xmlns:a16="http://schemas.microsoft.com/office/drawing/2014/main" id="{59BA13CB-07BE-694A-91F7-B0920A1348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59241" y="230951"/>
                <a:ext cx="1089265" cy="36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4" name="Straight Connector 47">
              <a:extLst>
                <a:ext uri="{FF2B5EF4-FFF2-40B4-BE49-F238E27FC236}">
                  <a16:creationId xmlns:a16="http://schemas.microsoft.com/office/drawing/2014/main" id="{3923F7AD-F0C3-3243-8CD4-DDD92CA174B9}"/>
                </a:ext>
              </a:extLst>
            </p:cNvPr>
            <p:cNvCxnSpPr>
              <a:cxnSpLocks noChangeShapeType="1"/>
            </p:cNvCxnSpPr>
            <p:nvPr/>
          </p:nvCxnSpPr>
          <p:spPr bwMode="auto">
            <a:xfrm>
              <a:off x="2640118" y="2330738"/>
              <a:ext cx="0" cy="558315"/>
            </a:xfrm>
            <a:prstGeom prst="line">
              <a:avLst/>
            </a:prstGeom>
            <a:noFill/>
            <a:ln w="25400">
              <a:solidFill>
                <a:srgbClr val="00009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50">
              <a:extLst>
                <a:ext uri="{FF2B5EF4-FFF2-40B4-BE49-F238E27FC236}">
                  <a16:creationId xmlns:a16="http://schemas.microsoft.com/office/drawing/2014/main" id="{AB415A04-E5C0-364E-A75C-CCB02FD025F8}"/>
                </a:ext>
              </a:extLst>
            </p:cNvPr>
            <p:cNvCxnSpPr>
              <a:cxnSpLocks noChangeShapeType="1"/>
            </p:cNvCxnSpPr>
            <p:nvPr/>
          </p:nvCxnSpPr>
          <p:spPr bwMode="auto">
            <a:xfrm>
              <a:off x="3116195" y="3653236"/>
              <a:ext cx="1427164" cy="0"/>
            </a:xfrm>
            <a:prstGeom prst="line">
              <a:avLst/>
            </a:prstGeom>
            <a:noFill/>
            <a:ln w="25400">
              <a:solidFill>
                <a:srgbClr val="00009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56">
              <a:extLst>
                <a:ext uri="{FF2B5EF4-FFF2-40B4-BE49-F238E27FC236}">
                  <a16:creationId xmlns:a16="http://schemas.microsoft.com/office/drawing/2014/main" id="{86A658DD-FDA2-DF4A-9996-8E851F97C66D}"/>
                </a:ext>
              </a:extLst>
            </p:cNvPr>
            <p:cNvSpPr txBox="1">
              <a:spLocks noChangeArrowheads="1"/>
            </p:cNvSpPr>
            <p:nvPr/>
          </p:nvSpPr>
          <p:spPr bwMode="auto">
            <a:xfrm>
              <a:off x="3404194" y="3242589"/>
              <a:ext cx="1296976" cy="6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dirty="0"/>
                <a:t>copy of all Ethernet frames sent/received</a:t>
              </a:r>
            </a:p>
          </p:txBody>
        </p:sp>
        <p:cxnSp>
          <p:nvCxnSpPr>
            <p:cNvPr id="37" name="Straight Connector 64">
              <a:extLst>
                <a:ext uri="{FF2B5EF4-FFF2-40B4-BE49-F238E27FC236}">
                  <a16:creationId xmlns:a16="http://schemas.microsoft.com/office/drawing/2014/main" id="{3DD256F0-12B9-A44B-97FA-82075E575FA4}"/>
                </a:ext>
              </a:extLst>
            </p:cNvPr>
            <p:cNvCxnSpPr>
              <a:cxnSpLocks noChangeShapeType="1"/>
            </p:cNvCxnSpPr>
            <p:nvPr/>
          </p:nvCxnSpPr>
          <p:spPr bwMode="auto">
            <a:xfrm flipV="1">
              <a:off x="1775964" y="2640266"/>
              <a:ext cx="2108014" cy="1309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 name="Group 48">
            <a:extLst>
              <a:ext uri="{FF2B5EF4-FFF2-40B4-BE49-F238E27FC236}">
                <a16:creationId xmlns:a16="http://schemas.microsoft.com/office/drawing/2014/main" id="{4F6ED1FB-59EB-454A-BFCC-AD2A53B22B9C}"/>
              </a:ext>
            </a:extLst>
          </p:cNvPr>
          <p:cNvGrpSpPr>
            <a:grpSpLocks/>
          </p:cNvGrpSpPr>
          <p:nvPr/>
        </p:nvGrpSpPr>
        <p:grpSpPr bwMode="auto">
          <a:xfrm>
            <a:off x="1570775" y="4459441"/>
            <a:ext cx="1562100" cy="1511300"/>
            <a:chOff x="-44" y="1473"/>
            <a:chExt cx="981" cy="1105"/>
          </a:xfrm>
        </p:grpSpPr>
        <p:pic>
          <p:nvPicPr>
            <p:cNvPr id="47" name="Picture 49" descr="desktop_computer_stylized_medium">
              <a:extLst>
                <a:ext uri="{FF2B5EF4-FFF2-40B4-BE49-F238E27FC236}">
                  <a16:creationId xmlns:a16="http://schemas.microsoft.com/office/drawing/2014/main" id="{F98D6AC3-8421-8142-ADC8-80BEF2E1F1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50">
              <a:extLst>
                <a:ext uri="{FF2B5EF4-FFF2-40B4-BE49-F238E27FC236}">
                  <a16:creationId xmlns:a16="http://schemas.microsoft.com/office/drawing/2014/main" id="{F3EE387E-1B3E-524C-8162-6AF4C9FBCEC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spTree>
    <p:extLst>
      <p:ext uri="{BB962C8B-B14F-4D97-AF65-F5344CB8AC3E}">
        <p14:creationId xmlns:p14="http://schemas.microsoft.com/office/powerpoint/2010/main" val="2838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364430" y="1767623"/>
            <a:ext cx="1511352" cy="863670"/>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Packet delay: four sources</a:t>
            </a:r>
            <a:endParaRPr lang="en-US" sz="4400" dirty="0"/>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621011" y="1783635"/>
            <a:ext cx="741403"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464378" y="2002710"/>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211773" y="2074148"/>
            <a:ext cx="147645"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373707" y="2074148"/>
            <a:ext cx="147645"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7042061" y="1833751"/>
            <a:ext cx="3667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502301" y="20122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5370720" y="1587878"/>
            <a:ext cx="1700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propagation</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5073803" y="1831109"/>
            <a:ext cx="31910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 Box 43">
            <a:extLst>
              <a:ext uri="{FF2B5EF4-FFF2-40B4-BE49-F238E27FC236}">
                <a16:creationId xmlns:a16="http://schemas.microsoft.com/office/drawing/2014/main" id="{867387BA-39EC-9E4E-8BB0-480BC4423626}"/>
              </a:ext>
            </a:extLst>
          </p:cNvPr>
          <p:cNvSpPr txBox="1">
            <a:spLocks noChangeArrowheads="1"/>
          </p:cNvSpPr>
          <p:nvPr/>
        </p:nvSpPr>
        <p:spPr bwMode="auto">
          <a:xfrm>
            <a:off x="3016098" y="2729785"/>
            <a:ext cx="1511824"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nodal</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processing</a:t>
            </a:r>
          </a:p>
        </p:txBody>
      </p:sp>
      <p:sp>
        <p:nvSpPr>
          <p:cNvPr id="88" name="Line 44">
            <a:extLst>
              <a:ext uri="{FF2B5EF4-FFF2-40B4-BE49-F238E27FC236}">
                <a16:creationId xmlns:a16="http://schemas.microsoft.com/office/drawing/2014/main" id="{CDB7B374-4A7A-E246-8D88-69216785D71E}"/>
              </a:ext>
            </a:extLst>
          </p:cNvPr>
          <p:cNvSpPr>
            <a:spLocks noChangeShapeType="1"/>
          </p:cNvSpPr>
          <p:nvPr/>
        </p:nvSpPr>
        <p:spPr bwMode="auto">
          <a:xfrm rot="10800000">
            <a:off x="3363541" y="2729991"/>
            <a:ext cx="8334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187959" y="2536110"/>
            <a:ext cx="3857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595969" y="2957464"/>
            <a:ext cx="135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349892" y="2536110"/>
            <a:ext cx="595346"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1743075" y="3585728"/>
            <a:ext cx="6175328" cy="5540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auto" latinLnBrk="0" hangingPunct="1">
              <a:lnSpc>
                <a:spcPct val="85000"/>
              </a:lnSpc>
              <a:spcBef>
                <a:spcPct val="20000"/>
              </a:spcBef>
              <a:spcAft>
                <a:spcPts val="0"/>
              </a:spcAft>
              <a:buClr>
                <a:srgbClr val="000099"/>
              </a:buClr>
              <a:buSzPct val="75000"/>
              <a:buFont typeface="Wingdings" pitchFamily="2" charset="2"/>
              <a:buNone/>
              <a:tabLst/>
              <a:defRPr/>
            </a:pP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nodal</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proc</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queue</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trans</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prop</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619131" y="2323384"/>
            <a:ext cx="735346" cy="5499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159202" y="19741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109988" y="1910635"/>
            <a:ext cx="21114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1816815" y="1467723"/>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1845558" y="2420223"/>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1923392" y="1467723"/>
            <a:ext cx="779505" cy="679450"/>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1914200" y="2474691"/>
            <a:ext cx="779506" cy="679450"/>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2833286" y="1145961"/>
            <a:ext cx="1768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4038725" y="1443910"/>
            <a:ext cx="528667"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722441" y="2630267"/>
            <a:ext cx="139773" cy="185197"/>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2897771" y="2599885"/>
            <a:ext cx="219680" cy="1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880582" y="2238559"/>
            <a:ext cx="33889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7991017" y="1778258"/>
            <a:ext cx="1511352" cy="863670"/>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2" name="Rectangle 3">
            <a:extLst>
              <a:ext uri="{FF2B5EF4-FFF2-40B4-BE49-F238E27FC236}">
                <a16:creationId xmlns:a16="http://schemas.microsoft.com/office/drawing/2014/main" id="{A295C9C7-DA39-ED42-847F-83EE93D04F56}"/>
              </a:ext>
            </a:extLst>
          </p:cNvPr>
          <p:cNvSpPr>
            <a:spLocks noChangeArrowheads="1"/>
          </p:cNvSpPr>
          <p:nvPr/>
        </p:nvSpPr>
        <p:spPr bwMode="auto">
          <a:xfrm>
            <a:off x="1231746" y="4297060"/>
            <a:ext cx="4380277" cy="207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1" fontAlgn="auto" latinLnBrk="0" hangingPunct="1">
              <a:lnSpc>
                <a:spcPct val="90000"/>
              </a:lnSpc>
              <a:spcBef>
                <a:spcPts val="6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trans</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transmission delay:</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L</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packet length (bits) </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R</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link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transmission rate (bps)</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400" b="0" i="1"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trans</a:t>
            </a: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L/R</a:t>
            </a:r>
          </a:p>
        </p:txBody>
      </p:sp>
      <p:sp>
        <p:nvSpPr>
          <p:cNvPr id="53" name="Rectangle 4">
            <a:extLst>
              <a:ext uri="{FF2B5EF4-FFF2-40B4-BE49-F238E27FC236}">
                <a16:creationId xmlns:a16="http://schemas.microsoft.com/office/drawing/2014/main" id="{4367B5FB-6961-314F-9C99-C943E30E405F}"/>
              </a:ext>
            </a:extLst>
          </p:cNvPr>
          <p:cNvSpPr>
            <a:spLocks noChangeArrowheads="1"/>
          </p:cNvSpPr>
          <p:nvPr/>
        </p:nvSpPr>
        <p:spPr bwMode="auto">
          <a:xfrm>
            <a:off x="6527008" y="4304008"/>
            <a:ext cx="5147743"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prop</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propagation delay:</a:t>
            </a:r>
            <a:endParaRPr kumimoji="0" lang="en-US" sz="1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endParaRP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length of physical link</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s</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propagation speed (~2x10</a:t>
            </a:r>
            <a:r>
              <a:rPr kumimoji="0" lang="en-US" sz="2400" b="0" i="0" u="none" strike="noStrike" kern="1200" cap="none" spc="0" normalizeH="0" baseline="30000" noProof="0" dirty="0">
                <a:ln>
                  <a:noFill/>
                </a:ln>
                <a:solidFill>
                  <a:srgbClr val="000000"/>
                </a:solidFill>
                <a:effectLst/>
                <a:uLnTx/>
                <a:uFillTx/>
                <a:latin typeface="Calibri" panose="020F0502020204030204"/>
                <a:ea typeface="ＭＳ Ｐゴシック" charset="0"/>
                <a:cs typeface="ＭＳ Ｐゴシック" charset="0"/>
              </a:rPr>
              <a:t>8</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m/sec)</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prop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s</a:t>
            </a:r>
          </a:p>
        </p:txBody>
      </p:sp>
      <p:grpSp>
        <p:nvGrpSpPr>
          <p:cNvPr id="9" name="Group 8">
            <a:extLst>
              <a:ext uri="{FF2B5EF4-FFF2-40B4-BE49-F238E27FC236}">
                <a16:creationId xmlns:a16="http://schemas.microsoft.com/office/drawing/2014/main" id="{E7DB7FA8-F9A7-FB4D-B8FF-0FBB7086AF05}"/>
              </a:ext>
            </a:extLst>
          </p:cNvPr>
          <p:cNvGrpSpPr/>
          <p:nvPr/>
        </p:nvGrpSpPr>
        <p:grpSpPr>
          <a:xfrm>
            <a:off x="1211117" y="5494308"/>
            <a:ext cx="7076415" cy="1127327"/>
            <a:chOff x="1211117" y="5568048"/>
            <a:chExt cx="7076415" cy="1127327"/>
          </a:xfrm>
        </p:grpSpPr>
        <p:sp>
          <p:nvSpPr>
            <p:cNvPr id="55" name="Text Box 62">
              <a:extLst>
                <a:ext uri="{FF2B5EF4-FFF2-40B4-BE49-F238E27FC236}">
                  <a16:creationId xmlns:a16="http://schemas.microsoft.com/office/drawing/2014/main" id="{D2984E3F-88C6-FF46-A32F-B96D5A684CE9}"/>
                </a:ext>
              </a:extLst>
            </p:cNvPr>
            <p:cNvSpPr txBox="1">
              <a:spLocks noChangeArrowheads="1"/>
            </p:cNvSpPr>
            <p:nvPr/>
          </p:nvSpPr>
          <p:spPr bwMode="auto">
            <a:xfrm>
              <a:off x="3836662" y="5864378"/>
              <a:ext cx="2105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d</a:t>
              </a:r>
              <a:r>
                <a:rPr kumimoji="0" lang="en-US" altLang="en-US" sz="24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trans</a:t>
              </a:r>
              <a:r>
                <a:rPr kumimoji="0" lang="en-US" altLang="en-US" sz="20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and </a:t>
              </a:r>
              <a:r>
                <a:rPr kumimoji="0" lang="en-US" altLang="en-US" sz="24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d</a:t>
              </a:r>
              <a:r>
                <a:rPr kumimoji="0" lang="en-US" altLang="en-US" sz="24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prop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very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different</a:t>
              </a:r>
            </a:p>
          </p:txBody>
        </p:sp>
        <p:sp>
          <p:nvSpPr>
            <p:cNvPr id="3" name="Oval 2">
              <a:extLst>
                <a:ext uri="{FF2B5EF4-FFF2-40B4-BE49-F238E27FC236}">
                  <a16:creationId xmlns:a16="http://schemas.microsoft.com/office/drawing/2014/main" id="{59F10034-6D54-554A-832D-40D2FC72B086}"/>
                </a:ext>
              </a:extLst>
            </p:cNvPr>
            <p:cNvSpPr/>
            <p:nvPr/>
          </p:nvSpPr>
          <p:spPr>
            <a:xfrm>
              <a:off x="1211117" y="5568048"/>
              <a:ext cx="1869375" cy="500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10899A13-D659-FD40-BB86-F6944FFF8700}"/>
                </a:ext>
              </a:extLst>
            </p:cNvPr>
            <p:cNvSpPr/>
            <p:nvPr/>
          </p:nvSpPr>
          <p:spPr>
            <a:xfrm>
              <a:off x="6418157" y="5570209"/>
              <a:ext cx="1869375" cy="500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4BA02AB-689E-8049-956E-12333C1B2FBE}"/>
                </a:ext>
              </a:extLst>
            </p:cNvPr>
            <p:cNvCxnSpPr>
              <a:stCxn id="63" idx="2"/>
            </p:cNvCxnSpPr>
            <p:nvPr/>
          </p:nvCxnSpPr>
          <p:spPr>
            <a:xfrm flipH="1">
              <a:off x="5392908" y="5820526"/>
              <a:ext cx="1025249" cy="24815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590E35C-F605-954E-9F43-19D0575FECCD}"/>
                </a:ext>
              </a:extLst>
            </p:cNvPr>
            <p:cNvCxnSpPr>
              <a:cxnSpLocks/>
            </p:cNvCxnSpPr>
            <p:nvPr/>
          </p:nvCxnSpPr>
          <p:spPr>
            <a:xfrm>
              <a:off x="3097924" y="5820526"/>
              <a:ext cx="940801" cy="24815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7" name="Slide Number Placeholder 5">
            <a:extLst>
              <a:ext uri="{FF2B5EF4-FFF2-40B4-BE49-F238E27FC236}">
                <a16:creationId xmlns:a16="http://schemas.microsoft.com/office/drawing/2014/main" id="{520C29B2-BF21-FD46-BEE5-C6688F240217}"/>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5</a:t>
            </a:fld>
            <a:endParaRPr lang="en-US" dirty="0"/>
          </a:p>
        </p:txBody>
      </p:sp>
      <p:sp>
        <p:nvSpPr>
          <p:cNvPr id="6" name="TextBox 5">
            <a:extLst>
              <a:ext uri="{FF2B5EF4-FFF2-40B4-BE49-F238E27FC236}">
                <a16:creationId xmlns:a16="http://schemas.microsoft.com/office/drawing/2014/main" id="{6C2564D3-E237-C1B9-0664-DE02D7F1F88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580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Caravan analogy</a:t>
            </a:r>
            <a:endParaRPr lang="en-US" sz="4400" dirty="0"/>
          </a:p>
        </p:txBody>
      </p:sp>
      <p:sp>
        <p:nvSpPr>
          <p:cNvPr id="59" name="Rectangle 3">
            <a:extLst>
              <a:ext uri="{FF2B5EF4-FFF2-40B4-BE49-F238E27FC236}">
                <a16:creationId xmlns:a16="http://schemas.microsoft.com/office/drawing/2014/main" id="{41B12F5C-6331-1347-85AF-E2E9F4F4F811}"/>
              </a:ext>
            </a:extLst>
          </p:cNvPr>
          <p:cNvSpPr txBox="1">
            <a:spLocks noChangeArrowheads="1"/>
          </p:cNvSpPr>
          <p:nvPr/>
        </p:nvSpPr>
        <p:spPr>
          <a:xfrm>
            <a:off x="929148" y="2992271"/>
            <a:ext cx="5377170" cy="33178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car ~ bit; caravan ~ packet; toll service ~ link transmission</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takes 12 sec to service car (bit transmission time)</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propagate” at  100 km/hr</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a:t>
            </a:r>
            <a:r>
              <a:rPr kumimoji="0" lang="en-GB"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How long until all caravans (packets) arrive at 2nd toll booth</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60" name="Rectangle 4">
            <a:extLst>
              <a:ext uri="{FF2B5EF4-FFF2-40B4-BE49-F238E27FC236}">
                <a16:creationId xmlns:a16="http://schemas.microsoft.com/office/drawing/2014/main" id="{761B03B4-E470-8748-91D1-0F853F7B927D}"/>
              </a:ext>
            </a:extLst>
          </p:cNvPr>
          <p:cNvSpPr txBox="1">
            <a:spLocks noChangeArrowheads="1"/>
          </p:cNvSpPr>
          <p:nvPr/>
        </p:nvSpPr>
        <p:spPr>
          <a:xfrm>
            <a:off x="6776218" y="3006559"/>
            <a:ext cx="4875008" cy="3365500"/>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 to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push” entire caravan through toll booth onto highway = 12*10 = 120 sec</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 for last car to propagate from 1st to 2nd toll both: 100km/(100km/hr) = 1 hr</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62 minutes</a:t>
            </a:r>
          </a:p>
        </p:txBody>
      </p:sp>
      <p:sp>
        <p:nvSpPr>
          <p:cNvPr id="119" name="Text Box 45">
            <a:extLst>
              <a:ext uri="{FF2B5EF4-FFF2-40B4-BE49-F238E27FC236}">
                <a16:creationId xmlns:a16="http://schemas.microsoft.com/office/drawing/2014/main" id="{A5BF8F48-588A-9542-B2DC-B2F53BE28C54}"/>
              </a:ext>
            </a:extLst>
          </p:cNvPr>
          <p:cNvSpPr txBox="1">
            <a:spLocks noChangeArrowheads="1"/>
          </p:cNvSpPr>
          <p:nvPr/>
        </p:nvSpPr>
        <p:spPr bwMode="auto">
          <a:xfrm>
            <a:off x="6396831" y="2031427"/>
            <a:ext cx="212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2</a:t>
            </a:r>
          </a:p>
        </p:txBody>
      </p:sp>
      <p:sp>
        <p:nvSpPr>
          <p:cNvPr id="113" name="Text Box 48">
            <a:extLst>
              <a:ext uri="{FF2B5EF4-FFF2-40B4-BE49-F238E27FC236}">
                <a16:creationId xmlns:a16="http://schemas.microsoft.com/office/drawing/2014/main" id="{538D52FE-8983-DE48-A549-A9D77BEDF1ED}"/>
              </a:ext>
            </a:extLst>
          </p:cNvPr>
          <p:cNvSpPr txBox="1">
            <a:spLocks noChangeArrowheads="1"/>
          </p:cNvSpPr>
          <p:nvPr/>
        </p:nvSpPr>
        <p:spPr bwMode="auto">
          <a:xfrm>
            <a:off x="3405981" y="2031428"/>
            <a:ext cx="2343150"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(aka link)</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7" name="Text Box 50">
            <a:extLst>
              <a:ext uri="{FF2B5EF4-FFF2-40B4-BE49-F238E27FC236}">
                <a16:creationId xmlns:a16="http://schemas.microsoft.com/office/drawing/2014/main" id="{6DCA78D0-71A5-3D48-8C60-11F6F75145ED}"/>
              </a:ext>
            </a:extLst>
          </p:cNvPr>
          <p:cNvSpPr txBox="1">
            <a:spLocks noChangeArrowheads="1"/>
          </p:cNvSpPr>
          <p:nvPr/>
        </p:nvSpPr>
        <p:spPr bwMode="auto">
          <a:xfrm>
            <a:off x="1647031" y="2028252"/>
            <a:ext cx="21165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ten-car caravan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(aka 10-bit packet)</a:t>
            </a:r>
          </a:p>
        </p:txBody>
      </p:sp>
      <p:sp>
        <p:nvSpPr>
          <p:cNvPr id="68" name="Line 51">
            <a:extLst>
              <a:ext uri="{FF2B5EF4-FFF2-40B4-BE49-F238E27FC236}">
                <a16:creationId xmlns:a16="http://schemas.microsoft.com/office/drawing/2014/main" id="{031381B0-A607-BB42-A9DA-33BCE08F5231}"/>
              </a:ext>
            </a:extLst>
          </p:cNvPr>
          <p:cNvSpPr>
            <a:spLocks noChangeShapeType="1"/>
          </p:cNvSpPr>
          <p:nvPr/>
        </p:nvSpPr>
        <p:spPr bwMode="auto">
          <a:xfrm flipH="1">
            <a:off x="4383881" y="1679002"/>
            <a:ext cx="6588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 Box 52">
            <a:extLst>
              <a:ext uri="{FF2B5EF4-FFF2-40B4-BE49-F238E27FC236}">
                <a16:creationId xmlns:a16="http://schemas.microsoft.com/office/drawing/2014/main" id="{1547177C-C201-3046-8515-06AE257E418E}"/>
              </a:ext>
            </a:extLst>
          </p:cNvPr>
          <p:cNvSpPr txBox="1">
            <a:spLocks noChangeArrowheads="1"/>
          </p:cNvSpPr>
          <p:nvPr/>
        </p:nvSpPr>
        <p:spPr bwMode="auto">
          <a:xfrm>
            <a:off x="5042693" y="1478977"/>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100 km</a:t>
            </a:r>
          </a:p>
        </p:txBody>
      </p:sp>
      <p:sp>
        <p:nvSpPr>
          <p:cNvPr id="71" name="Line 53">
            <a:extLst>
              <a:ext uri="{FF2B5EF4-FFF2-40B4-BE49-F238E27FC236}">
                <a16:creationId xmlns:a16="http://schemas.microsoft.com/office/drawing/2014/main" id="{E0D9E0AD-E82D-CF4F-8D2E-4728AAE39443}"/>
              </a:ext>
            </a:extLst>
          </p:cNvPr>
          <p:cNvSpPr>
            <a:spLocks noChangeShapeType="1"/>
          </p:cNvSpPr>
          <p:nvPr/>
        </p:nvSpPr>
        <p:spPr bwMode="auto">
          <a:xfrm flipH="1" flipV="1">
            <a:off x="7376318" y="1677414"/>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Line 68">
            <a:extLst>
              <a:ext uri="{FF2B5EF4-FFF2-40B4-BE49-F238E27FC236}">
                <a16:creationId xmlns:a16="http://schemas.microsoft.com/office/drawing/2014/main" id="{0CAD04D0-792F-5E49-A514-B73659DD91FE}"/>
              </a:ext>
            </a:extLst>
          </p:cNvPr>
          <p:cNvSpPr>
            <a:spLocks noChangeShapeType="1"/>
          </p:cNvSpPr>
          <p:nvPr/>
        </p:nvSpPr>
        <p:spPr bwMode="auto">
          <a:xfrm>
            <a:off x="6122193" y="1677414"/>
            <a:ext cx="866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ight Brace 9">
            <a:extLst>
              <a:ext uri="{FF2B5EF4-FFF2-40B4-BE49-F238E27FC236}">
                <a16:creationId xmlns:a16="http://schemas.microsoft.com/office/drawing/2014/main" id="{7551CFE6-10AE-1342-89E5-DB20C72CDEB2}"/>
              </a:ext>
            </a:extLst>
          </p:cNvPr>
          <p:cNvSpPr/>
          <p:nvPr/>
        </p:nvSpPr>
        <p:spPr>
          <a:xfrm rot="5400000">
            <a:off x="2614644" y="763777"/>
            <a:ext cx="107886" cy="25257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44">
            <a:extLst>
              <a:ext uri="{FF2B5EF4-FFF2-40B4-BE49-F238E27FC236}">
                <a16:creationId xmlns:a16="http://schemas.microsoft.com/office/drawing/2014/main" id="{30622299-93C7-C146-B64E-640C3A25A2FC}"/>
              </a:ext>
            </a:extLst>
          </p:cNvPr>
          <p:cNvSpPr>
            <a:spLocks noChangeArrowheads="1"/>
          </p:cNvSpPr>
          <p:nvPr/>
        </p:nvSpPr>
        <p:spPr bwMode="auto">
          <a:xfrm>
            <a:off x="6996923" y="1369440"/>
            <a:ext cx="74613" cy="67151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6" name="Rectangle 47">
            <a:extLst>
              <a:ext uri="{FF2B5EF4-FFF2-40B4-BE49-F238E27FC236}">
                <a16:creationId xmlns:a16="http://schemas.microsoft.com/office/drawing/2014/main" id="{510AF9A5-1454-E54A-90C7-636E81FB018B}"/>
              </a:ext>
            </a:extLst>
          </p:cNvPr>
          <p:cNvSpPr>
            <a:spLocks noChangeArrowheads="1"/>
          </p:cNvSpPr>
          <p:nvPr/>
        </p:nvSpPr>
        <p:spPr bwMode="auto">
          <a:xfrm>
            <a:off x="4144185" y="1369440"/>
            <a:ext cx="74613" cy="67151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8" name="Line 51">
            <a:extLst>
              <a:ext uri="{FF2B5EF4-FFF2-40B4-BE49-F238E27FC236}">
                <a16:creationId xmlns:a16="http://schemas.microsoft.com/office/drawing/2014/main" id="{CFEC8BD7-A104-544E-81BD-EB48859B2D46}"/>
              </a:ext>
            </a:extLst>
          </p:cNvPr>
          <p:cNvSpPr>
            <a:spLocks noChangeShapeType="1"/>
          </p:cNvSpPr>
          <p:nvPr/>
        </p:nvSpPr>
        <p:spPr bwMode="auto">
          <a:xfrm flipH="1">
            <a:off x="4383881" y="1679002"/>
            <a:ext cx="6588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Line 53">
            <a:extLst>
              <a:ext uri="{FF2B5EF4-FFF2-40B4-BE49-F238E27FC236}">
                <a16:creationId xmlns:a16="http://schemas.microsoft.com/office/drawing/2014/main" id="{5D81F632-C42E-7F46-B3A6-E3822C140C82}"/>
              </a:ext>
            </a:extLst>
          </p:cNvPr>
          <p:cNvSpPr>
            <a:spLocks noChangeShapeType="1"/>
          </p:cNvSpPr>
          <p:nvPr/>
        </p:nvSpPr>
        <p:spPr bwMode="auto">
          <a:xfrm flipH="1" flipV="1">
            <a:off x="7376318" y="1677414"/>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val 56">
            <a:extLst>
              <a:ext uri="{FF2B5EF4-FFF2-40B4-BE49-F238E27FC236}">
                <a16:creationId xmlns:a16="http://schemas.microsoft.com/office/drawing/2014/main" id="{71A8F2B0-A705-BB40-B880-82FE39A58A5D}"/>
              </a:ext>
            </a:extLst>
          </p:cNvPr>
          <p:cNvSpPr>
            <a:spLocks noChangeArrowheads="1"/>
          </p:cNvSpPr>
          <p:nvPr/>
        </p:nvSpPr>
        <p:spPr bwMode="auto">
          <a:xfrm>
            <a:off x="2128043" y="1679002"/>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1" name="Oval 57">
            <a:extLst>
              <a:ext uri="{FF2B5EF4-FFF2-40B4-BE49-F238E27FC236}">
                <a16:creationId xmlns:a16="http://schemas.microsoft.com/office/drawing/2014/main" id="{524F089B-1FA8-1146-BBBE-36DECB41DD09}"/>
              </a:ext>
            </a:extLst>
          </p:cNvPr>
          <p:cNvSpPr>
            <a:spLocks noChangeArrowheads="1"/>
          </p:cNvSpPr>
          <p:nvPr/>
        </p:nvSpPr>
        <p:spPr bwMode="auto">
          <a:xfrm>
            <a:off x="2280443" y="1679002"/>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2" name="Oval 58">
            <a:extLst>
              <a:ext uri="{FF2B5EF4-FFF2-40B4-BE49-F238E27FC236}">
                <a16:creationId xmlns:a16="http://schemas.microsoft.com/office/drawing/2014/main" id="{CC5B0640-3D1B-084C-A930-6F9BBA4F8D5B}"/>
              </a:ext>
            </a:extLst>
          </p:cNvPr>
          <p:cNvSpPr>
            <a:spLocks noChangeArrowheads="1"/>
          </p:cNvSpPr>
          <p:nvPr/>
        </p:nvSpPr>
        <p:spPr bwMode="auto">
          <a:xfrm>
            <a:off x="2504281" y="1679002"/>
            <a:ext cx="74613" cy="74613"/>
          </a:xfrm>
          <a:prstGeom prst="ellipse">
            <a:avLst/>
          </a:prstGeom>
          <a:solidFill>
            <a:schemeClr val="accent1">
              <a:lumMod val="75000"/>
            </a:schemeClr>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43" name="Group 61">
            <a:extLst>
              <a:ext uri="{FF2B5EF4-FFF2-40B4-BE49-F238E27FC236}">
                <a16:creationId xmlns:a16="http://schemas.microsoft.com/office/drawing/2014/main" id="{CB01D88B-27F5-5647-8AFC-25FBA13C651E}"/>
              </a:ext>
            </a:extLst>
          </p:cNvPr>
          <p:cNvGrpSpPr>
            <a:grpSpLocks/>
          </p:cNvGrpSpPr>
          <p:nvPr/>
        </p:nvGrpSpPr>
        <p:grpSpPr bwMode="auto">
          <a:xfrm>
            <a:off x="3931443" y="1280539"/>
            <a:ext cx="458788" cy="777875"/>
            <a:chOff x="2365" y="1352"/>
            <a:chExt cx="1022" cy="1616"/>
          </a:xfrm>
        </p:grpSpPr>
        <p:pic>
          <p:nvPicPr>
            <p:cNvPr id="44" name="Picture 62">
              <a:extLst>
                <a:ext uri="{FF2B5EF4-FFF2-40B4-BE49-F238E27FC236}">
                  <a16:creationId xmlns:a16="http://schemas.microsoft.com/office/drawing/2014/main" id="{2521BC6C-BFAD-AF46-8C2F-BB6A2B12C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63">
              <a:extLst>
                <a:ext uri="{FF2B5EF4-FFF2-40B4-BE49-F238E27FC236}">
                  <a16:creationId xmlns:a16="http://schemas.microsoft.com/office/drawing/2014/main" id="{1AC1258A-A5AB-CC4B-91E1-77A55852937C}"/>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grpSp>
        <p:nvGrpSpPr>
          <p:cNvPr id="46" name="Group 65">
            <a:extLst>
              <a:ext uri="{FF2B5EF4-FFF2-40B4-BE49-F238E27FC236}">
                <a16:creationId xmlns:a16="http://schemas.microsoft.com/office/drawing/2014/main" id="{05A19510-C48C-F947-9C95-9F7A3D3055AF}"/>
              </a:ext>
            </a:extLst>
          </p:cNvPr>
          <p:cNvGrpSpPr>
            <a:grpSpLocks/>
          </p:cNvGrpSpPr>
          <p:nvPr/>
        </p:nvGrpSpPr>
        <p:grpSpPr bwMode="auto">
          <a:xfrm>
            <a:off x="6854031" y="1309114"/>
            <a:ext cx="458788" cy="777875"/>
            <a:chOff x="2365" y="1352"/>
            <a:chExt cx="1022" cy="1616"/>
          </a:xfrm>
        </p:grpSpPr>
        <p:pic>
          <p:nvPicPr>
            <p:cNvPr id="47" name="Picture 66">
              <a:extLst>
                <a:ext uri="{FF2B5EF4-FFF2-40B4-BE49-F238E27FC236}">
                  <a16:creationId xmlns:a16="http://schemas.microsoft.com/office/drawing/2014/main" id="{F539DA4F-C554-D54B-9D36-5BF94E02E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67">
              <a:extLst>
                <a:ext uri="{FF2B5EF4-FFF2-40B4-BE49-F238E27FC236}">
                  <a16:creationId xmlns:a16="http://schemas.microsoft.com/office/drawing/2014/main" id="{F1E97A61-BADD-EA4E-9AF6-9F24A20DFB82}"/>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49" name="Line 68">
            <a:extLst>
              <a:ext uri="{FF2B5EF4-FFF2-40B4-BE49-F238E27FC236}">
                <a16:creationId xmlns:a16="http://schemas.microsoft.com/office/drawing/2014/main" id="{09207649-7747-E04F-84F0-159AAAF17088}"/>
              </a:ext>
            </a:extLst>
          </p:cNvPr>
          <p:cNvSpPr>
            <a:spLocks noChangeShapeType="1"/>
          </p:cNvSpPr>
          <p:nvPr/>
        </p:nvSpPr>
        <p:spPr bwMode="auto">
          <a:xfrm>
            <a:off x="6122193" y="1677414"/>
            <a:ext cx="866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ight Brace 49">
            <a:extLst>
              <a:ext uri="{FF2B5EF4-FFF2-40B4-BE49-F238E27FC236}">
                <a16:creationId xmlns:a16="http://schemas.microsoft.com/office/drawing/2014/main" id="{9A2E784B-3825-EA48-A706-36950E7815AA}"/>
              </a:ext>
            </a:extLst>
          </p:cNvPr>
          <p:cNvSpPr/>
          <p:nvPr/>
        </p:nvSpPr>
        <p:spPr>
          <a:xfrm rot="5400000">
            <a:off x="2614644" y="763777"/>
            <a:ext cx="107886" cy="25257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2" descr="Icon Car Symbol - Free image on Pixabay">
            <a:extLst>
              <a:ext uri="{FF2B5EF4-FFF2-40B4-BE49-F238E27FC236}">
                <a16:creationId xmlns:a16="http://schemas.microsoft.com/office/drawing/2014/main" id="{D165B63F-B828-E74D-BC98-7880A9241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543" y="1391341"/>
            <a:ext cx="875228" cy="59263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con Car Symbol - Free image on Pixabay">
            <a:extLst>
              <a:ext uri="{FF2B5EF4-FFF2-40B4-BE49-F238E27FC236}">
                <a16:creationId xmlns:a16="http://schemas.microsoft.com/office/drawing/2014/main" id="{0761F322-3712-964E-8FCE-994E52A14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164" y="1388802"/>
            <a:ext cx="875228" cy="59263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con Car Symbol - Free image on Pixabay">
            <a:extLst>
              <a:ext uri="{FF2B5EF4-FFF2-40B4-BE49-F238E27FC236}">
                <a16:creationId xmlns:a16="http://schemas.microsoft.com/office/drawing/2014/main" id="{5ADA62AE-E69A-1B42-A91A-6D7F0B738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100" y="1389538"/>
            <a:ext cx="875228" cy="592631"/>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43">
            <a:extLst>
              <a:ext uri="{FF2B5EF4-FFF2-40B4-BE49-F238E27FC236}">
                <a16:creationId xmlns:a16="http://schemas.microsoft.com/office/drawing/2014/main" id="{AD98D210-8B44-BC4B-BB55-D9C305D9A8EF}"/>
              </a:ext>
            </a:extLst>
          </p:cNvPr>
          <p:cNvGrpSpPr>
            <a:grpSpLocks/>
          </p:cNvGrpSpPr>
          <p:nvPr/>
        </p:nvGrpSpPr>
        <p:grpSpPr bwMode="auto">
          <a:xfrm>
            <a:off x="9203544" y="1356740"/>
            <a:ext cx="2127264" cy="1031876"/>
            <a:chOff x="1190" y="938"/>
            <a:chExt cx="1340" cy="650"/>
          </a:xfrm>
        </p:grpSpPr>
        <p:sp>
          <p:nvSpPr>
            <p:cNvPr id="56" name="Rectangle 44">
              <a:extLst>
                <a:ext uri="{FF2B5EF4-FFF2-40B4-BE49-F238E27FC236}">
                  <a16:creationId xmlns:a16="http://schemas.microsoft.com/office/drawing/2014/main" id="{C976B470-4CCA-E04F-AB63-C0C9D535898B}"/>
                </a:ext>
              </a:extLst>
            </p:cNvPr>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7" name="Text Box 45">
              <a:extLst>
                <a:ext uri="{FF2B5EF4-FFF2-40B4-BE49-F238E27FC236}">
                  <a16:creationId xmlns:a16="http://schemas.microsoft.com/office/drawing/2014/main" id="{10CACC73-3E42-4C4B-B40A-F055DE27E5B4}"/>
                </a:ext>
              </a:extLst>
            </p:cNvPr>
            <p:cNvSpPr txBox="1">
              <a:spLocks noChangeArrowheads="1"/>
            </p:cNvSpPr>
            <p:nvPr/>
          </p:nvSpPr>
          <p:spPr bwMode="auto">
            <a:xfrm>
              <a:off x="1190" y="1355"/>
              <a:ext cx="13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a:t>
              </a:r>
              <a:r>
                <a:rPr lang="en-US" altLang="en-US" sz="1800" dirty="0">
                  <a:solidFill>
                    <a:prstClr val="black"/>
                  </a:solidFill>
                  <a:latin typeface="Calibri" panose="020F0502020204030204"/>
                </a:rPr>
                <a:t>3</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62" name="Slide Number Placeholder 5">
            <a:extLst>
              <a:ext uri="{FF2B5EF4-FFF2-40B4-BE49-F238E27FC236}">
                <a16:creationId xmlns:a16="http://schemas.microsoft.com/office/drawing/2014/main" id="{CF89E173-FF75-8A40-9D32-9F66CEC7EEEA}"/>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6</a:t>
            </a:fld>
            <a:endParaRPr lang="en-US" dirty="0"/>
          </a:p>
        </p:txBody>
      </p:sp>
      <p:sp>
        <p:nvSpPr>
          <p:cNvPr id="4" name="TextBox 3">
            <a:extLst>
              <a:ext uri="{FF2B5EF4-FFF2-40B4-BE49-F238E27FC236}">
                <a16:creationId xmlns:a16="http://schemas.microsoft.com/office/drawing/2014/main" id="{BBFE5752-354B-6BB1-5161-DB5158A01ADA}"/>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68325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dissolve">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
                                            <p:txEl>
                                              <p:pRg st="1" end="1"/>
                                            </p:txEl>
                                          </p:spTgt>
                                        </p:tgtEl>
                                        <p:attrNameLst>
                                          <p:attrName>style.visibility</p:attrName>
                                        </p:attrNameLst>
                                      </p:cBhvr>
                                      <p:to>
                                        <p:strVal val="visible"/>
                                      </p:to>
                                    </p:set>
                                    <p:animEffect transition="in" filter="dissolve">
                                      <p:cBhvr>
                                        <p:cTn id="12" dur="500"/>
                                        <p:tgtEl>
                                          <p:spTgt spid="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Effect transition="in" filter="dissolve">
                                      <p:cBhvr>
                                        <p:cTn id="17" dur="5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1B6C-1A0C-F966-5DCE-C80ED58FA84D}"/>
              </a:ext>
            </a:extLst>
          </p:cNvPr>
          <p:cNvSpPr>
            <a:spLocks noGrp="1"/>
          </p:cNvSpPr>
          <p:nvPr>
            <p:ph type="title"/>
          </p:nvPr>
        </p:nvSpPr>
        <p:spPr>
          <a:xfrm>
            <a:off x="838200" y="451821"/>
            <a:ext cx="9354015" cy="894622"/>
          </a:xfrm>
        </p:spPr>
        <p:txBody>
          <a:bodyPr>
            <a:normAutofit fontScale="90000"/>
          </a:bodyPr>
          <a:lstStyle/>
          <a:p>
            <a:r>
              <a:rPr lang="en-GB" dirty="0"/>
              <a:t>How long until all cars (packets) arrive at 2nd toll booth</a:t>
            </a:r>
            <a:endParaRPr lang="en-SE" dirty="0"/>
          </a:p>
        </p:txBody>
      </p:sp>
      <p:sp>
        <p:nvSpPr>
          <p:cNvPr id="5" name="Slide Number Placeholder 4">
            <a:extLst>
              <a:ext uri="{FF2B5EF4-FFF2-40B4-BE49-F238E27FC236}">
                <a16:creationId xmlns:a16="http://schemas.microsoft.com/office/drawing/2014/main" id="{FA06CEAE-05BF-6807-162C-DC5A59F7F29A}"/>
              </a:ext>
            </a:extLst>
          </p:cNvPr>
          <p:cNvSpPr>
            <a:spLocks noGrp="1"/>
          </p:cNvSpPr>
          <p:nvPr>
            <p:ph type="sldNum" sz="quarter" idx="4"/>
          </p:nvPr>
        </p:nvSpPr>
        <p:spPr/>
        <p:txBody>
          <a:bodyPr/>
          <a:lstStyle/>
          <a:p>
            <a:r>
              <a:rPr lang="en-US"/>
              <a:t>Introduction: 1-</a:t>
            </a:r>
            <a:fld id="{C4204591-24BD-A542-B9D5-F8D8A88D2FEE}" type="slidenum">
              <a:rPr lang="en-US" smtClean="0"/>
              <a:pPr/>
              <a:t>7</a:t>
            </a:fld>
            <a:endParaRPr lang="en-US" dirty="0"/>
          </a:p>
        </p:txBody>
      </p:sp>
      <p:sp>
        <p:nvSpPr>
          <p:cNvPr id="6" name="Rectangle 5">
            <a:extLst>
              <a:ext uri="{FF2B5EF4-FFF2-40B4-BE49-F238E27FC236}">
                <a16:creationId xmlns:a16="http://schemas.microsoft.com/office/drawing/2014/main" id="{3BFA62B5-56CA-4B22-5A8A-C8839C208301}"/>
              </a:ext>
            </a:extLst>
          </p:cNvPr>
          <p:cNvSpPr/>
          <p:nvPr/>
        </p:nvSpPr>
        <p:spPr>
          <a:xfrm>
            <a:off x="1852931"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C1</a:t>
            </a:r>
            <a:endParaRPr lang="en-SE" dirty="0"/>
          </a:p>
        </p:txBody>
      </p:sp>
      <p:sp>
        <p:nvSpPr>
          <p:cNvPr id="7" name="Rectangle 6">
            <a:extLst>
              <a:ext uri="{FF2B5EF4-FFF2-40B4-BE49-F238E27FC236}">
                <a16:creationId xmlns:a16="http://schemas.microsoft.com/office/drawing/2014/main" id="{96B7DB6F-2E39-5BAB-F2B1-C47D7608A5F8}"/>
              </a:ext>
            </a:extLst>
          </p:cNvPr>
          <p:cNvSpPr/>
          <p:nvPr/>
        </p:nvSpPr>
        <p:spPr>
          <a:xfrm>
            <a:off x="2509507" y="2452358"/>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C1</a:t>
            </a:r>
            <a:endParaRPr lang="en-SE" sz="2000" dirty="0"/>
          </a:p>
        </p:txBody>
      </p:sp>
      <p:sp>
        <p:nvSpPr>
          <p:cNvPr id="8" name="Rectangle 7">
            <a:extLst>
              <a:ext uri="{FF2B5EF4-FFF2-40B4-BE49-F238E27FC236}">
                <a16:creationId xmlns:a16="http://schemas.microsoft.com/office/drawing/2014/main" id="{315BC16C-7819-DE94-6B3F-D5DAC6D4949F}"/>
              </a:ext>
            </a:extLst>
          </p:cNvPr>
          <p:cNvSpPr/>
          <p:nvPr/>
        </p:nvSpPr>
        <p:spPr>
          <a:xfrm>
            <a:off x="2534853"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C2</a:t>
            </a:r>
            <a:endParaRPr lang="en-SE" dirty="0"/>
          </a:p>
        </p:txBody>
      </p:sp>
      <p:sp>
        <p:nvSpPr>
          <p:cNvPr id="9" name="Rectangle 8">
            <a:extLst>
              <a:ext uri="{FF2B5EF4-FFF2-40B4-BE49-F238E27FC236}">
                <a16:creationId xmlns:a16="http://schemas.microsoft.com/office/drawing/2014/main" id="{E9A5C461-1374-9C97-C175-9B5E59A24285}"/>
              </a:ext>
            </a:extLst>
          </p:cNvPr>
          <p:cNvSpPr/>
          <p:nvPr/>
        </p:nvSpPr>
        <p:spPr>
          <a:xfrm>
            <a:off x="3218227"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C3</a:t>
            </a:r>
            <a:endParaRPr lang="en-SE" dirty="0"/>
          </a:p>
        </p:txBody>
      </p:sp>
      <p:sp>
        <p:nvSpPr>
          <p:cNvPr id="10" name="Rectangle 9">
            <a:extLst>
              <a:ext uri="{FF2B5EF4-FFF2-40B4-BE49-F238E27FC236}">
                <a16:creationId xmlns:a16="http://schemas.microsoft.com/office/drawing/2014/main" id="{BA399C82-07E9-9D42-8973-463A16B12552}"/>
              </a:ext>
            </a:extLst>
          </p:cNvPr>
          <p:cNvSpPr/>
          <p:nvPr/>
        </p:nvSpPr>
        <p:spPr>
          <a:xfrm>
            <a:off x="3877298"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C4</a:t>
            </a:r>
            <a:endParaRPr lang="en-SE" dirty="0"/>
          </a:p>
        </p:txBody>
      </p:sp>
      <p:sp>
        <p:nvSpPr>
          <p:cNvPr id="11" name="Rectangle 10">
            <a:extLst>
              <a:ext uri="{FF2B5EF4-FFF2-40B4-BE49-F238E27FC236}">
                <a16:creationId xmlns:a16="http://schemas.microsoft.com/office/drawing/2014/main" id="{5B1BE356-8034-2664-DCC5-1EA505EF35C3}"/>
              </a:ext>
            </a:extLst>
          </p:cNvPr>
          <p:cNvSpPr/>
          <p:nvPr/>
        </p:nvSpPr>
        <p:spPr>
          <a:xfrm>
            <a:off x="4534583" y="2170549"/>
            <a:ext cx="672715" cy="225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C5</a:t>
            </a:r>
            <a:endParaRPr lang="en-SE" sz="2000" dirty="0"/>
          </a:p>
        </p:txBody>
      </p:sp>
      <p:sp>
        <p:nvSpPr>
          <p:cNvPr id="14" name="Rectangle 13">
            <a:extLst>
              <a:ext uri="{FF2B5EF4-FFF2-40B4-BE49-F238E27FC236}">
                <a16:creationId xmlns:a16="http://schemas.microsoft.com/office/drawing/2014/main" id="{A18951DE-43C0-E56D-AA1C-B6356417779F}"/>
              </a:ext>
            </a:extLst>
          </p:cNvPr>
          <p:cNvSpPr/>
          <p:nvPr/>
        </p:nvSpPr>
        <p:spPr>
          <a:xfrm>
            <a:off x="3218227" y="2687926"/>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C2</a:t>
            </a:r>
            <a:endParaRPr lang="en-SE" sz="2000" dirty="0"/>
          </a:p>
        </p:txBody>
      </p:sp>
      <p:sp>
        <p:nvSpPr>
          <p:cNvPr id="13" name="Rectangle 12">
            <a:extLst>
              <a:ext uri="{FF2B5EF4-FFF2-40B4-BE49-F238E27FC236}">
                <a16:creationId xmlns:a16="http://schemas.microsoft.com/office/drawing/2014/main" id="{40FBD94D-4892-399B-D36B-D2F6DE972EE8}"/>
              </a:ext>
            </a:extLst>
          </p:cNvPr>
          <p:cNvSpPr/>
          <p:nvPr/>
        </p:nvSpPr>
        <p:spPr>
          <a:xfrm>
            <a:off x="3890942" y="2920832"/>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C3</a:t>
            </a:r>
            <a:endParaRPr lang="en-SE" sz="2000" dirty="0"/>
          </a:p>
        </p:txBody>
      </p:sp>
      <p:sp>
        <p:nvSpPr>
          <p:cNvPr id="15" name="Rectangle 14">
            <a:extLst>
              <a:ext uri="{FF2B5EF4-FFF2-40B4-BE49-F238E27FC236}">
                <a16:creationId xmlns:a16="http://schemas.microsoft.com/office/drawing/2014/main" id="{DBBAF579-3798-FE2B-35B1-EAB275D3962F}"/>
              </a:ext>
            </a:extLst>
          </p:cNvPr>
          <p:cNvSpPr/>
          <p:nvPr/>
        </p:nvSpPr>
        <p:spPr>
          <a:xfrm>
            <a:off x="4550013" y="3153504"/>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C4</a:t>
            </a:r>
            <a:endParaRPr lang="en-SE" sz="2000" dirty="0"/>
          </a:p>
        </p:txBody>
      </p:sp>
      <p:sp>
        <p:nvSpPr>
          <p:cNvPr id="16" name="Rectangle 15">
            <a:extLst>
              <a:ext uri="{FF2B5EF4-FFF2-40B4-BE49-F238E27FC236}">
                <a16:creationId xmlns:a16="http://schemas.microsoft.com/office/drawing/2014/main" id="{59AAC15F-C44F-493A-B76C-F7838EBD8CDD}"/>
              </a:ext>
            </a:extLst>
          </p:cNvPr>
          <p:cNvSpPr/>
          <p:nvPr/>
        </p:nvSpPr>
        <p:spPr>
          <a:xfrm>
            <a:off x="5207298" y="3409004"/>
            <a:ext cx="6857529" cy="2023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C5</a:t>
            </a:r>
            <a:endParaRPr lang="en-SE" sz="2000" dirty="0"/>
          </a:p>
        </p:txBody>
      </p:sp>
      <p:sp>
        <p:nvSpPr>
          <p:cNvPr id="17" name="Text Box 48">
            <a:extLst>
              <a:ext uri="{FF2B5EF4-FFF2-40B4-BE49-F238E27FC236}">
                <a16:creationId xmlns:a16="http://schemas.microsoft.com/office/drawing/2014/main" id="{DC366137-F745-E52E-47BB-1B0CF0CD9802}"/>
              </a:ext>
            </a:extLst>
          </p:cNvPr>
          <p:cNvSpPr txBox="1">
            <a:spLocks noChangeArrowheads="1"/>
          </p:cNvSpPr>
          <p:nvPr/>
        </p:nvSpPr>
        <p:spPr bwMode="auto">
          <a:xfrm>
            <a:off x="269724" y="1767743"/>
            <a:ext cx="16617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delay at</a:t>
            </a: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 1</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8" name="Text Box 48">
            <a:extLst>
              <a:ext uri="{FF2B5EF4-FFF2-40B4-BE49-F238E27FC236}">
                <a16:creationId xmlns:a16="http://schemas.microsoft.com/office/drawing/2014/main" id="{56636E09-235A-770C-0F25-2FF267A6B508}"/>
              </a:ext>
            </a:extLst>
          </p:cNvPr>
          <p:cNvSpPr txBox="1">
            <a:spLocks noChangeArrowheads="1"/>
          </p:cNvSpPr>
          <p:nvPr/>
        </p:nvSpPr>
        <p:spPr bwMode="auto">
          <a:xfrm>
            <a:off x="-271502" y="2730475"/>
            <a:ext cx="26335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Propagation delay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From </a:t>
            </a: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toll booth 1 to toll booth 2</a:t>
            </a:r>
            <a:endParaRPr kumimoji="0" lang="en-US" altLang="en-US" sz="18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endParaRPr>
          </a:p>
        </p:txBody>
      </p:sp>
      <p:sp>
        <p:nvSpPr>
          <p:cNvPr id="20" name="TextBox 19">
            <a:extLst>
              <a:ext uri="{FF2B5EF4-FFF2-40B4-BE49-F238E27FC236}">
                <a16:creationId xmlns:a16="http://schemas.microsoft.com/office/drawing/2014/main" id="{9122E486-113B-DBBB-7741-DC6246BDDD78}"/>
              </a:ext>
            </a:extLst>
          </p:cNvPr>
          <p:cNvSpPr txBox="1"/>
          <p:nvPr/>
        </p:nvSpPr>
        <p:spPr>
          <a:xfrm>
            <a:off x="5191448" y="2017496"/>
            <a:ext cx="553357" cy="400110"/>
          </a:xfrm>
          <a:prstGeom prst="rect">
            <a:avLst/>
          </a:prstGeom>
          <a:noFill/>
        </p:spPr>
        <p:txBody>
          <a:bodyPr wrap="none" rtlCol="0">
            <a:spAutoFit/>
          </a:bodyPr>
          <a:lstStyle/>
          <a:p>
            <a:r>
              <a:rPr lang="en-GB" sz="2000" dirty="0"/>
              <a:t>……</a:t>
            </a:r>
            <a:endParaRPr lang="en-SE" sz="2000" dirty="0"/>
          </a:p>
        </p:txBody>
      </p:sp>
      <p:sp>
        <p:nvSpPr>
          <p:cNvPr id="21" name="TextBox 20">
            <a:extLst>
              <a:ext uri="{FF2B5EF4-FFF2-40B4-BE49-F238E27FC236}">
                <a16:creationId xmlns:a16="http://schemas.microsoft.com/office/drawing/2014/main" id="{DE1E4484-0454-7C7B-29EE-4096CDFA6900}"/>
              </a:ext>
            </a:extLst>
          </p:cNvPr>
          <p:cNvSpPr txBox="1"/>
          <p:nvPr/>
        </p:nvSpPr>
        <p:spPr>
          <a:xfrm>
            <a:off x="8581663" y="3480152"/>
            <a:ext cx="553357" cy="400110"/>
          </a:xfrm>
          <a:prstGeom prst="rect">
            <a:avLst/>
          </a:prstGeom>
          <a:noFill/>
        </p:spPr>
        <p:txBody>
          <a:bodyPr wrap="none" rtlCol="0">
            <a:spAutoFit/>
          </a:bodyPr>
          <a:lstStyle/>
          <a:p>
            <a:r>
              <a:rPr lang="en-GB" sz="2000" dirty="0"/>
              <a:t>……</a:t>
            </a:r>
            <a:endParaRPr lang="en-SE" sz="2000" dirty="0"/>
          </a:p>
        </p:txBody>
      </p:sp>
      <p:sp>
        <p:nvSpPr>
          <p:cNvPr id="22" name="Content Placeholder 2">
            <a:extLst>
              <a:ext uri="{FF2B5EF4-FFF2-40B4-BE49-F238E27FC236}">
                <a16:creationId xmlns:a16="http://schemas.microsoft.com/office/drawing/2014/main" id="{33BCD29C-7132-438B-81CC-756100707CC7}"/>
              </a:ext>
            </a:extLst>
          </p:cNvPr>
          <p:cNvSpPr txBox="1">
            <a:spLocks/>
          </p:cNvSpPr>
          <p:nvPr/>
        </p:nvSpPr>
        <p:spPr>
          <a:xfrm>
            <a:off x="838200" y="4546947"/>
            <a:ext cx="10515600" cy="1844437"/>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Total delay for sending all cars from source to toll booth 1 to toll booth 2 = </a:t>
            </a:r>
          </a:p>
          <a:p>
            <a:pPr lvl="1"/>
            <a:r>
              <a:rPr lang="en-GB" dirty="0">
                <a:solidFill>
                  <a:srgbClr val="FF0000"/>
                </a:solidFill>
              </a:rPr>
              <a:t>Transmission delay of all cars (also the last car) </a:t>
            </a:r>
            <a:r>
              <a:rPr lang="en-GB" dirty="0"/>
              <a:t>at toll booth 1 = 12*10 (120 sec), plus </a:t>
            </a:r>
          </a:p>
          <a:p>
            <a:pPr lvl="1"/>
            <a:r>
              <a:rPr lang="en-GB" dirty="0">
                <a:solidFill>
                  <a:srgbClr val="FF0000"/>
                </a:solidFill>
              </a:rPr>
              <a:t>Propagation delay of the last car </a:t>
            </a:r>
            <a:r>
              <a:rPr lang="en-GB" dirty="0"/>
              <a:t>from toll booth 1 to toll booth 2 = 100km/(100km/hr) (1 hr) </a:t>
            </a:r>
          </a:p>
          <a:p>
            <a:pPr lvl="1"/>
            <a:r>
              <a:rPr lang="en-GB" dirty="0"/>
              <a:t>= 62 minutes</a:t>
            </a:r>
          </a:p>
          <a:p>
            <a:endParaRPr lang="en-SE" dirty="0"/>
          </a:p>
        </p:txBody>
      </p:sp>
      <p:cxnSp>
        <p:nvCxnSpPr>
          <p:cNvPr id="37" name="Straight Connector 36">
            <a:extLst>
              <a:ext uri="{FF2B5EF4-FFF2-40B4-BE49-F238E27FC236}">
                <a16:creationId xmlns:a16="http://schemas.microsoft.com/office/drawing/2014/main" id="{614A43F1-26F7-ED65-69FF-15249D7B91E7}"/>
              </a:ext>
            </a:extLst>
          </p:cNvPr>
          <p:cNvCxnSpPr>
            <a:cxnSpLocks/>
          </p:cNvCxnSpPr>
          <p:nvPr/>
        </p:nvCxnSpPr>
        <p:spPr>
          <a:xfrm>
            <a:off x="1849557" y="2387524"/>
            <a:ext cx="12581" cy="1764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FE6082F-90AA-4406-61F9-CFD84ED3F41E}"/>
              </a:ext>
            </a:extLst>
          </p:cNvPr>
          <p:cNvCxnSpPr>
            <a:cxnSpLocks/>
          </p:cNvCxnSpPr>
          <p:nvPr/>
        </p:nvCxnSpPr>
        <p:spPr>
          <a:xfrm>
            <a:off x="12075755" y="2399980"/>
            <a:ext cx="14302" cy="1751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FFB43E7-CD26-66BA-9BA3-E9818F53161D}"/>
              </a:ext>
            </a:extLst>
          </p:cNvPr>
          <p:cNvCxnSpPr>
            <a:cxnSpLocks/>
          </p:cNvCxnSpPr>
          <p:nvPr/>
        </p:nvCxnSpPr>
        <p:spPr>
          <a:xfrm>
            <a:off x="1853438" y="3958538"/>
            <a:ext cx="337230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73ABE35-BC64-DA86-0D45-E8DFE830D399}"/>
              </a:ext>
            </a:extLst>
          </p:cNvPr>
          <p:cNvSpPr txBox="1"/>
          <p:nvPr/>
        </p:nvSpPr>
        <p:spPr>
          <a:xfrm>
            <a:off x="4964318" y="4130819"/>
            <a:ext cx="1189365" cy="369332"/>
          </a:xfrm>
          <a:prstGeom prst="rect">
            <a:avLst/>
          </a:prstGeom>
          <a:noFill/>
        </p:spPr>
        <p:txBody>
          <a:bodyPr wrap="none" rtlCol="0">
            <a:spAutoFit/>
          </a:bodyPr>
          <a:lstStyle/>
          <a:p>
            <a:r>
              <a:rPr lang="en-GB" dirty="0"/>
              <a:t>Total delay</a:t>
            </a:r>
            <a:endParaRPr lang="en-SE" dirty="0"/>
          </a:p>
        </p:txBody>
      </p:sp>
      <p:cxnSp>
        <p:nvCxnSpPr>
          <p:cNvPr id="46" name="Straight Connector 45">
            <a:extLst>
              <a:ext uri="{FF2B5EF4-FFF2-40B4-BE49-F238E27FC236}">
                <a16:creationId xmlns:a16="http://schemas.microsoft.com/office/drawing/2014/main" id="{9C26959C-2FBB-BAD0-0D9F-121F62C43DD8}"/>
              </a:ext>
            </a:extLst>
          </p:cNvPr>
          <p:cNvCxnSpPr>
            <a:cxnSpLocks/>
          </p:cNvCxnSpPr>
          <p:nvPr/>
        </p:nvCxnSpPr>
        <p:spPr>
          <a:xfrm>
            <a:off x="5204459" y="2270472"/>
            <a:ext cx="3374" cy="1881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DA12079-B024-8EDD-A097-12284FE66B9E}"/>
              </a:ext>
            </a:extLst>
          </p:cNvPr>
          <p:cNvCxnSpPr>
            <a:cxnSpLocks/>
          </p:cNvCxnSpPr>
          <p:nvPr/>
        </p:nvCxnSpPr>
        <p:spPr>
          <a:xfrm flipV="1">
            <a:off x="5191448" y="3944354"/>
            <a:ext cx="6898609" cy="141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5A5128-D23A-AF65-D74D-8A99019E7FC3}"/>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4226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Caravan analogy</a:t>
            </a:r>
            <a:endParaRPr lang="en-US" sz="4400" dirty="0"/>
          </a:p>
        </p:txBody>
      </p:sp>
      <p:grpSp>
        <p:nvGrpSpPr>
          <p:cNvPr id="62" name="Group 43">
            <a:extLst>
              <a:ext uri="{FF2B5EF4-FFF2-40B4-BE49-F238E27FC236}">
                <a16:creationId xmlns:a16="http://schemas.microsoft.com/office/drawing/2014/main" id="{A680721C-C41B-034D-A8A4-9579FCA6E54B}"/>
              </a:ext>
            </a:extLst>
          </p:cNvPr>
          <p:cNvGrpSpPr>
            <a:grpSpLocks/>
          </p:cNvGrpSpPr>
          <p:nvPr/>
        </p:nvGrpSpPr>
        <p:grpSpPr bwMode="auto">
          <a:xfrm>
            <a:off x="7158831" y="1420239"/>
            <a:ext cx="2127250" cy="1031875"/>
            <a:chOff x="1190" y="938"/>
            <a:chExt cx="1340" cy="650"/>
          </a:xfrm>
        </p:grpSpPr>
        <p:sp>
          <p:nvSpPr>
            <p:cNvPr id="118" name="Rectangle 44">
              <a:extLst>
                <a:ext uri="{FF2B5EF4-FFF2-40B4-BE49-F238E27FC236}">
                  <a16:creationId xmlns:a16="http://schemas.microsoft.com/office/drawing/2014/main" id="{0075AD55-9B7E-3845-84B9-5FC47820ECC2}"/>
                </a:ext>
              </a:extLst>
            </p:cNvPr>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9" name="Text Box 45">
              <a:extLst>
                <a:ext uri="{FF2B5EF4-FFF2-40B4-BE49-F238E27FC236}">
                  <a16:creationId xmlns:a16="http://schemas.microsoft.com/office/drawing/2014/main" id="{A5BF8F48-588A-9542-B2DC-B2F53BE28C54}"/>
                </a:ext>
              </a:extLst>
            </p:cNvPr>
            <p:cNvSpPr txBox="1">
              <a:spLocks noChangeArrowheads="1"/>
            </p:cNvSpPr>
            <p:nvPr/>
          </p:nvSpPr>
          <p:spPr bwMode="auto">
            <a:xfrm>
              <a:off x="1190" y="1355"/>
              <a:ext cx="13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a:t>
              </a:r>
            </a:p>
          </p:txBody>
        </p:sp>
      </p:grpSp>
      <p:grpSp>
        <p:nvGrpSpPr>
          <p:cNvPr id="64" name="Group 46">
            <a:extLst>
              <a:ext uri="{FF2B5EF4-FFF2-40B4-BE49-F238E27FC236}">
                <a16:creationId xmlns:a16="http://schemas.microsoft.com/office/drawing/2014/main" id="{1E0845E3-4965-264F-85B3-251A72857D5C}"/>
              </a:ext>
            </a:extLst>
          </p:cNvPr>
          <p:cNvGrpSpPr>
            <a:grpSpLocks/>
          </p:cNvGrpSpPr>
          <p:nvPr/>
        </p:nvGrpSpPr>
        <p:grpSpPr bwMode="auto">
          <a:xfrm>
            <a:off x="4167981" y="1420240"/>
            <a:ext cx="2343150" cy="1370014"/>
            <a:chOff x="1103" y="938"/>
            <a:chExt cx="1476" cy="863"/>
          </a:xfrm>
        </p:grpSpPr>
        <p:sp>
          <p:nvSpPr>
            <p:cNvPr id="112" name="Rectangle 47">
              <a:extLst>
                <a:ext uri="{FF2B5EF4-FFF2-40B4-BE49-F238E27FC236}">
                  <a16:creationId xmlns:a16="http://schemas.microsoft.com/office/drawing/2014/main" id="{26085591-8185-6B44-97FE-F1C550916937}"/>
                </a:ext>
              </a:extLst>
            </p:cNvPr>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3" name="Text Box 48">
              <a:extLst>
                <a:ext uri="{FF2B5EF4-FFF2-40B4-BE49-F238E27FC236}">
                  <a16:creationId xmlns:a16="http://schemas.microsoft.com/office/drawing/2014/main" id="{538D52FE-8983-DE48-A549-A9D77BEDF1ED}"/>
                </a:ext>
              </a:extLst>
            </p:cNvPr>
            <p:cNvSpPr txBox="1">
              <a:spLocks noChangeArrowheads="1"/>
            </p:cNvSpPr>
            <p:nvPr/>
          </p:nvSpPr>
          <p:spPr bwMode="auto">
            <a:xfrm>
              <a:off x="1103" y="1355"/>
              <a:ext cx="147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toll  booth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(aka router)</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67" name="Text Box 50">
            <a:extLst>
              <a:ext uri="{FF2B5EF4-FFF2-40B4-BE49-F238E27FC236}">
                <a16:creationId xmlns:a16="http://schemas.microsoft.com/office/drawing/2014/main" id="{6DCA78D0-71A5-3D48-8C60-11F6F75145ED}"/>
              </a:ext>
            </a:extLst>
          </p:cNvPr>
          <p:cNvSpPr txBox="1">
            <a:spLocks noChangeArrowheads="1"/>
          </p:cNvSpPr>
          <p:nvPr/>
        </p:nvSpPr>
        <p:spPr bwMode="auto">
          <a:xfrm>
            <a:off x="2409031" y="2079052"/>
            <a:ext cx="21165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ten-car caravan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(aka 10-bit packet)</a:t>
            </a:r>
          </a:p>
        </p:txBody>
      </p:sp>
      <p:sp>
        <p:nvSpPr>
          <p:cNvPr id="68" name="Line 51">
            <a:extLst>
              <a:ext uri="{FF2B5EF4-FFF2-40B4-BE49-F238E27FC236}">
                <a16:creationId xmlns:a16="http://schemas.microsoft.com/office/drawing/2014/main" id="{031381B0-A607-BB42-A9DA-33BCE08F5231}"/>
              </a:ext>
            </a:extLst>
          </p:cNvPr>
          <p:cNvSpPr>
            <a:spLocks noChangeShapeType="1"/>
          </p:cNvSpPr>
          <p:nvPr/>
        </p:nvSpPr>
        <p:spPr bwMode="auto">
          <a:xfrm flipH="1">
            <a:off x="5145881" y="1729802"/>
            <a:ext cx="6588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 Box 52">
            <a:extLst>
              <a:ext uri="{FF2B5EF4-FFF2-40B4-BE49-F238E27FC236}">
                <a16:creationId xmlns:a16="http://schemas.microsoft.com/office/drawing/2014/main" id="{1547177C-C201-3046-8515-06AE257E418E}"/>
              </a:ext>
            </a:extLst>
          </p:cNvPr>
          <p:cNvSpPr txBox="1">
            <a:spLocks noChangeArrowheads="1"/>
          </p:cNvSpPr>
          <p:nvPr/>
        </p:nvSpPr>
        <p:spPr bwMode="auto">
          <a:xfrm>
            <a:off x="5804693" y="1529777"/>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100 km</a:t>
            </a:r>
          </a:p>
        </p:txBody>
      </p:sp>
      <p:sp>
        <p:nvSpPr>
          <p:cNvPr id="71" name="Line 53">
            <a:extLst>
              <a:ext uri="{FF2B5EF4-FFF2-40B4-BE49-F238E27FC236}">
                <a16:creationId xmlns:a16="http://schemas.microsoft.com/office/drawing/2014/main" id="{E0D9E0AD-E82D-CF4F-8D2E-4728AAE39443}"/>
              </a:ext>
            </a:extLst>
          </p:cNvPr>
          <p:cNvSpPr>
            <a:spLocks noChangeShapeType="1"/>
          </p:cNvSpPr>
          <p:nvPr/>
        </p:nvSpPr>
        <p:spPr bwMode="auto">
          <a:xfrm flipH="1" flipV="1">
            <a:off x="8138318" y="1728214"/>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 Box 54">
            <a:extLst>
              <a:ext uri="{FF2B5EF4-FFF2-40B4-BE49-F238E27FC236}">
                <a16:creationId xmlns:a16="http://schemas.microsoft.com/office/drawing/2014/main" id="{9CD8914C-2542-8F4E-AF73-59E7EC661E83}"/>
              </a:ext>
            </a:extLst>
          </p:cNvPr>
          <p:cNvSpPr txBox="1">
            <a:spLocks noChangeArrowheads="1"/>
          </p:cNvSpPr>
          <p:nvPr/>
        </p:nvSpPr>
        <p:spPr bwMode="auto">
          <a:xfrm>
            <a:off x="8760618" y="1529777"/>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100 km</a:t>
            </a:r>
          </a:p>
        </p:txBody>
      </p:sp>
      <p:sp>
        <p:nvSpPr>
          <p:cNvPr id="73" name="Line 55">
            <a:extLst>
              <a:ext uri="{FF2B5EF4-FFF2-40B4-BE49-F238E27FC236}">
                <a16:creationId xmlns:a16="http://schemas.microsoft.com/office/drawing/2014/main" id="{169E470E-C0E6-F24E-B1E7-18A05B97673C}"/>
              </a:ext>
            </a:extLst>
          </p:cNvPr>
          <p:cNvSpPr>
            <a:spLocks noChangeShapeType="1"/>
          </p:cNvSpPr>
          <p:nvPr/>
        </p:nvSpPr>
        <p:spPr bwMode="auto">
          <a:xfrm flipV="1">
            <a:off x="9670045" y="1728214"/>
            <a:ext cx="4695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Oval 56">
            <a:extLst>
              <a:ext uri="{FF2B5EF4-FFF2-40B4-BE49-F238E27FC236}">
                <a16:creationId xmlns:a16="http://schemas.microsoft.com/office/drawing/2014/main" id="{F868A4D3-B48D-C848-B37D-F3B07B765ABC}"/>
              </a:ext>
            </a:extLst>
          </p:cNvPr>
          <p:cNvSpPr>
            <a:spLocks noChangeArrowheads="1"/>
          </p:cNvSpPr>
          <p:nvPr/>
        </p:nvSpPr>
        <p:spPr bwMode="auto">
          <a:xfrm>
            <a:off x="2890043" y="1729802"/>
            <a:ext cx="74613" cy="746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5" name="Oval 57">
            <a:extLst>
              <a:ext uri="{FF2B5EF4-FFF2-40B4-BE49-F238E27FC236}">
                <a16:creationId xmlns:a16="http://schemas.microsoft.com/office/drawing/2014/main" id="{56EAFA29-975D-474A-97BF-AFC41E8AC4E5}"/>
              </a:ext>
            </a:extLst>
          </p:cNvPr>
          <p:cNvSpPr>
            <a:spLocks noChangeArrowheads="1"/>
          </p:cNvSpPr>
          <p:nvPr/>
        </p:nvSpPr>
        <p:spPr bwMode="auto">
          <a:xfrm>
            <a:off x="3042443" y="1729802"/>
            <a:ext cx="74613" cy="746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6" name="Oval 58">
            <a:extLst>
              <a:ext uri="{FF2B5EF4-FFF2-40B4-BE49-F238E27FC236}">
                <a16:creationId xmlns:a16="http://schemas.microsoft.com/office/drawing/2014/main" id="{0E771CCE-C6A6-1E4D-A15A-E66651C3A108}"/>
              </a:ext>
            </a:extLst>
          </p:cNvPr>
          <p:cNvSpPr>
            <a:spLocks noChangeArrowheads="1"/>
          </p:cNvSpPr>
          <p:nvPr/>
        </p:nvSpPr>
        <p:spPr bwMode="auto">
          <a:xfrm>
            <a:off x="3266281" y="1729802"/>
            <a:ext cx="74613" cy="746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78" name="Picture 59" descr="MCj03985170000[1]">
            <a:extLst>
              <a:ext uri="{FF2B5EF4-FFF2-40B4-BE49-F238E27FC236}">
                <a16:creationId xmlns:a16="http://schemas.microsoft.com/office/drawing/2014/main" id="{9CEB139B-515D-B54C-9C5C-AEB0E8CB6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74231" y="1640902"/>
            <a:ext cx="749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60" descr="MCj03985170000[1]">
            <a:extLst>
              <a:ext uri="{FF2B5EF4-FFF2-40B4-BE49-F238E27FC236}">
                <a16:creationId xmlns:a16="http://schemas.microsoft.com/office/drawing/2014/main" id="{6ACBF8D8-9A26-364E-A17B-BFCD2AA9A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07406" y="1636139"/>
            <a:ext cx="749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 name="Group 61">
            <a:extLst>
              <a:ext uri="{FF2B5EF4-FFF2-40B4-BE49-F238E27FC236}">
                <a16:creationId xmlns:a16="http://schemas.microsoft.com/office/drawing/2014/main" id="{A95B855D-1C6D-414B-9F22-7729104A5F20}"/>
              </a:ext>
            </a:extLst>
          </p:cNvPr>
          <p:cNvGrpSpPr>
            <a:grpSpLocks/>
          </p:cNvGrpSpPr>
          <p:nvPr/>
        </p:nvGrpSpPr>
        <p:grpSpPr bwMode="auto">
          <a:xfrm>
            <a:off x="4693443" y="1331339"/>
            <a:ext cx="458788" cy="777875"/>
            <a:chOff x="2365" y="1352"/>
            <a:chExt cx="1022" cy="1616"/>
          </a:xfrm>
        </p:grpSpPr>
        <p:pic>
          <p:nvPicPr>
            <p:cNvPr id="110" name="Picture 62">
              <a:extLst>
                <a:ext uri="{FF2B5EF4-FFF2-40B4-BE49-F238E27FC236}">
                  <a16:creationId xmlns:a16="http://schemas.microsoft.com/office/drawing/2014/main" id="{EB674B22-7E46-2C44-AF9F-1E555966B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Rectangle 63">
              <a:extLst>
                <a:ext uri="{FF2B5EF4-FFF2-40B4-BE49-F238E27FC236}">
                  <a16:creationId xmlns:a16="http://schemas.microsoft.com/office/drawing/2014/main" id="{F01353DF-CFF9-1647-A044-1F49D6785635}"/>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pic>
        <p:nvPicPr>
          <p:cNvPr id="105" name="Picture 64" descr="MCj03985170000[1]">
            <a:extLst>
              <a:ext uri="{FF2B5EF4-FFF2-40B4-BE49-F238E27FC236}">
                <a16:creationId xmlns:a16="http://schemas.microsoft.com/office/drawing/2014/main" id="{2A0D7193-16A0-CF44-BE21-F6AC69F7B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37818" y="1661539"/>
            <a:ext cx="749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 name="Group 65">
            <a:extLst>
              <a:ext uri="{FF2B5EF4-FFF2-40B4-BE49-F238E27FC236}">
                <a16:creationId xmlns:a16="http://schemas.microsoft.com/office/drawing/2014/main" id="{164B693F-1E0D-484C-BAAB-59C095BE0057}"/>
              </a:ext>
            </a:extLst>
          </p:cNvPr>
          <p:cNvGrpSpPr>
            <a:grpSpLocks/>
          </p:cNvGrpSpPr>
          <p:nvPr/>
        </p:nvGrpSpPr>
        <p:grpSpPr bwMode="auto">
          <a:xfrm>
            <a:off x="7616031" y="1359914"/>
            <a:ext cx="458788" cy="777875"/>
            <a:chOff x="2365" y="1352"/>
            <a:chExt cx="1022" cy="1616"/>
          </a:xfrm>
        </p:grpSpPr>
        <p:pic>
          <p:nvPicPr>
            <p:cNvPr id="108" name="Picture 66">
              <a:extLst>
                <a:ext uri="{FF2B5EF4-FFF2-40B4-BE49-F238E27FC236}">
                  <a16:creationId xmlns:a16="http://schemas.microsoft.com/office/drawing/2014/main" id="{3F538F10-B988-2C46-8412-F65118307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 y="1352"/>
              <a:ext cx="101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ectangle 67">
              <a:extLst>
                <a:ext uri="{FF2B5EF4-FFF2-40B4-BE49-F238E27FC236}">
                  <a16:creationId xmlns:a16="http://schemas.microsoft.com/office/drawing/2014/main" id="{DDC87F5E-7874-804E-8DFC-06A9845A630B}"/>
                </a:ext>
              </a:extLst>
            </p:cNvPr>
            <p:cNvSpPr>
              <a:spLocks noChangeArrowheads="1"/>
            </p:cNvSpPr>
            <p:nvPr/>
          </p:nvSpPr>
          <p:spPr bwMode="auto">
            <a:xfrm>
              <a:off x="2365" y="2129"/>
              <a:ext cx="367"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107" name="Line 68">
            <a:extLst>
              <a:ext uri="{FF2B5EF4-FFF2-40B4-BE49-F238E27FC236}">
                <a16:creationId xmlns:a16="http://schemas.microsoft.com/office/drawing/2014/main" id="{0CAD04D0-792F-5E49-A514-B73659DD91FE}"/>
              </a:ext>
            </a:extLst>
          </p:cNvPr>
          <p:cNvSpPr>
            <a:spLocks noChangeShapeType="1"/>
          </p:cNvSpPr>
          <p:nvPr/>
        </p:nvSpPr>
        <p:spPr bwMode="auto">
          <a:xfrm>
            <a:off x="6884193" y="1728214"/>
            <a:ext cx="866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ight Brace 9">
            <a:extLst>
              <a:ext uri="{FF2B5EF4-FFF2-40B4-BE49-F238E27FC236}">
                <a16:creationId xmlns:a16="http://schemas.microsoft.com/office/drawing/2014/main" id="{7551CFE6-10AE-1342-89E5-DB20C72CDEB2}"/>
              </a:ext>
            </a:extLst>
          </p:cNvPr>
          <p:cNvSpPr/>
          <p:nvPr/>
        </p:nvSpPr>
        <p:spPr>
          <a:xfrm rot="5400000">
            <a:off x="3376644" y="814577"/>
            <a:ext cx="107886" cy="25257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
            <a:extLst>
              <a:ext uri="{FF2B5EF4-FFF2-40B4-BE49-F238E27FC236}">
                <a16:creationId xmlns:a16="http://schemas.microsoft.com/office/drawing/2014/main" id="{E0A20531-724F-544A-A148-70EAC3D3CAB0}"/>
              </a:ext>
            </a:extLst>
          </p:cNvPr>
          <p:cNvSpPr txBox="1">
            <a:spLocks noChangeArrowheads="1"/>
          </p:cNvSpPr>
          <p:nvPr/>
        </p:nvSpPr>
        <p:spPr>
          <a:xfrm>
            <a:off x="825267" y="3347774"/>
            <a:ext cx="10515600" cy="16550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suppose cars now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propagate” at 1000 km/hr</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and suppose toll booth now takes one min to service a car</a:t>
            </a:r>
            <a:endParaRPr kumimoji="0" lang="en-US" altLang="en-US" sz="2800" b="0" i="0" u="none" strike="noStrike" kern="1200" cap="none" spc="0" normalizeH="0" baseline="0" noProof="0" dirty="0">
              <a:ln>
                <a:noFill/>
              </a:ln>
              <a:solidFill>
                <a:srgbClr val="ED7D31"/>
              </a:solidFill>
              <a:effectLst/>
              <a:uLnTx/>
              <a:uFillTx/>
              <a:latin typeface="Calibri" panose="020F0502020204030204"/>
              <a:ea typeface="ＭＳ Ｐゴシック" panose="020B0600070205080204" pitchFamily="34" charset="-128"/>
              <a:cs typeface="+mn-cs"/>
            </a:endParaRP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Will cars arrive to 2nd booth before all cars serviced at first booth?</a:t>
            </a:r>
          </a:p>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33" name="Rectangle 4">
            <a:extLst>
              <a:ext uri="{FF2B5EF4-FFF2-40B4-BE49-F238E27FC236}">
                <a16:creationId xmlns:a16="http://schemas.microsoft.com/office/drawing/2014/main" id="{17691AC2-D326-384F-9424-A457AB12E339}"/>
              </a:ext>
            </a:extLst>
          </p:cNvPr>
          <p:cNvSpPr txBox="1">
            <a:spLocks noChangeArrowheads="1"/>
          </p:cNvSpPr>
          <p:nvPr/>
        </p:nvSpPr>
        <p:spPr>
          <a:xfrm>
            <a:off x="1127510" y="4881442"/>
            <a:ext cx="10649258" cy="1467414"/>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1" u="sng"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 Yes!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after 7 min, first car arrives at second booth; three cars still at first booth</a:t>
            </a:r>
          </a:p>
          <a:p>
            <a:pPr marL="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lang="en-US" altLang="en-US" dirty="0">
                <a:solidFill>
                  <a:prstClr val="black"/>
                </a:solidFill>
                <a:latin typeface="Calibri" panose="020F0502020204030204"/>
                <a:ea typeface="ＭＳ Ｐゴシック" panose="020B0600070205080204" pitchFamily="34" charset="-128"/>
              </a:rPr>
              <a:t>1</a:t>
            </a:r>
            <a:r>
              <a:rPr lang="en-US" altLang="en-US" baseline="30000" dirty="0">
                <a:solidFill>
                  <a:prstClr val="black"/>
                </a:solidFill>
                <a:latin typeface="Calibri" panose="020F0502020204030204"/>
                <a:ea typeface="ＭＳ Ｐゴシック" panose="020B0600070205080204" pitchFamily="34" charset="-128"/>
              </a:rPr>
              <a:t>st</a:t>
            </a:r>
            <a:r>
              <a:rPr lang="en-US" altLang="en-US" dirty="0">
                <a:solidFill>
                  <a:prstClr val="black"/>
                </a:solidFill>
                <a:latin typeface="Calibri" panose="020F0502020204030204"/>
                <a:ea typeface="ＭＳ Ｐゴシック" panose="020B0600070205080204" pitchFamily="34" charset="-128"/>
              </a:rPr>
              <a:t> car: transmission delay 1 min + prop delay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100km/(1000km/</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hr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0.1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hr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=6 min</a:t>
            </a:r>
          </a:p>
        </p:txBody>
      </p:sp>
      <p:sp>
        <p:nvSpPr>
          <p:cNvPr id="31" name="Slide Number Placeholder 5">
            <a:extLst>
              <a:ext uri="{FF2B5EF4-FFF2-40B4-BE49-F238E27FC236}">
                <a16:creationId xmlns:a16="http://schemas.microsoft.com/office/drawing/2014/main" id="{7CC7459C-C116-164E-B088-1D243F2DD5A0}"/>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8</a:t>
            </a:fld>
            <a:endParaRPr lang="en-US" dirty="0"/>
          </a:p>
        </p:txBody>
      </p:sp>
      <p:sp>
        <p:nvSpPr>
          <p:cNvPr id="3" name="TextBox 2">
            <a:extLst>
              <a:ext uri="{FF2B5EF4-FFF2-40B4-BE49-F238E27FC236}">
                <a16:creationId xmlns:a16="http://schemas.microsoft.com/office/drawing/2014/main" id="{A98AE28C-79FE-897C-384F-639F80B3A7A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7659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EC25-2DA3-78DD-A9FE-AAEB18E21EE0}"/>
              </a:ext>
            </a:extLst>
          </p:cNvPr>
          <p:cNvSpPr>
            <a:spLocks noGrp="1"/>
          </p:cNvSpPr>
          <p:nvPr>
            <p:ph type="title"/>
          </p:nvPr>
        </p:nvSpPr>
        <p:spPr/>
        <p:txBody>
          <a:bodyPr/>
          <a:lstStyle/>
          <a:p>
            <a:r>
              <a:rPr lang="en-GB" dirty="0"/>
              <a:t>Quiz</a:t>
            </a:r>
            <a:endParaRPr lang="en-SE" dirty="0"/>
          </a:p>
        </p:txBody>
      </p:sp>
      <p:sp>
        <p:nvSpPr>
          <p:cNvPr id="3" name="Content Placeholder 2">
            <a:extLst>
              <a:ext uri="{FF2B5EF4-FFF2-40B4-BE49-F238E27FC236}">
                <a16:creationId xmlns:a16="http://schemas.microsoft.com/office/drawing/2014/main" id="{444A4ABA-5A82-B07F-708A-0B930EA27A5D}"/>
              </a:ext>
            </a:extLst>
          </p:cNvPr>
          <p:cNvSpPr>
            <a:spLocks noGrp="1"/>
          </p:cNvSpPr>
          <p:nvPr>
            <p:ph sz="half" idx="1"/>
          </p:nvPr>
        </p:nvSpPr>
        <p:spPr>
          <a:xfrm>
            <a:off x="762929" y="1346443"/>
            <a:ext cx="5181600" cy="4351338"/>
          </a:xfrm>
        </p:spPr>
        <p:txBody>
          <a:bodyPr>
            <a:normAutofit fontScale="77500" lnSpcReduction="20000"/>
          </a:bodyPr>
          <a:lstStyle/>
          <a:p>
            <a:r>
              <a:rPr lang="en-GB" dirty="0"/>
              <a:t>Performance: Delay. Consider the network shown in the figure below, with three links, each with a transmission rate of 1 Mbps, and a propagation delay of 2 msec per link. Assume the length of a packet is 1000 bits.</a:t>
            </a:r>
          </a:p>
          <a:p>
            <a:r>
              <a:rPr lang="en-GB" dirty="0"/>
              <a:t>What is the end-end delay of a packet from when it first begins transmission on link 1, until is it received in full by the server at the end of link 3.  </a:t>
            </a:r>
          </a:p>
          <a:p>
            <a:r>
              <a:rPr lang="en-GB" dirty="0"/>
              <a:t>You can assume that queueing delays and packet processing delays are zero, but make sure you include packet transmission time delay on all links. Assume store-and forward packet transmission.</a:t>
            </a:r>
            <a:endParaRPr lang="en-SE" dirty="0"/>
          </a:p>
        </p:txBody>
      </p:sp>
      <p:sp>
        <p:nvSpPr>
          <p:cNvPr id="4" name="Content Placeholder 3">
            <a:extLst>
              <a:ext uri="{FF2B5EF4-FFF2-40B4-BE49-F238E27FC236}">
                <a16:creationId xmlns:a16="http://schemas.microsoft.com/office/drawing/2014/main" id="{C66CF559-4B85-2CC2-CFDC-5ACB8E345D3A}"/>
              </a:ext>
            </a:extLst>
          </p:cNvPr>
          <p:cNvSpPr>
            <a:spLocks noGrp="1"/>
          </p:cNvSpPr>
          <p:nvPr>
            <p:ph sz="half" idx="2"/>
          </p:nvPr>
        </p:nvSpPr>
        <p:spPr>
          <a:xfrm>
            <a:off x="6172200" y="1346443"/>
            <a:ext cx="5181600" cy="4518286"/>
          </a:xfrm>
        </p:spPr>
        <p:txBody>
          <a:bodyPr>
            <a:normAutofit fontScale="77500" lnSpcReduction="20000"/>
          </a:bodyPr>
          <a:lstStyle/>
          <a:p>
            <a:r>
              <a:rPr lang="en-GB" dirty="0"/>
              <a:t>ANS: at each link, transmission delay is 1000 bits/1Mbps=1 </a:t>
            </a:r>
            <a:r>
              <a:rPr lang="en-GB" dirty="0" err="1"/>
              <a:t>ms</a:t>
            </a:r>
            <a:r>
              <a:rPr lang="en-GB" dirty="0"/>
              <a:t>, propagation delay is 2 </a:t>
            </a:r>
            <a:r>
              <a:rPr lang="en-GB" dirty="0" err="1"/>
              <a:t>ms</a:t>
            </a:r>
            <a:r>
              <a:rPr lang="en-GB" dirty="0"/>
              <a:t>, so delay is 1+2=3 </a:t>
            </a:r>
            <a:r>
              <a:rPr lang="en-GB" dirty="0" err="1"/>
              <a:t>ms</a:t>
            </a:r>
            <a:r>
              <a:rPr lang="en-GB" dirty="0"/>
              <a:t>. </a:t>
            </a:r>
          </a:p>
          <a:p>
            <a:r>
              <a:rPr lang="en-GB" dirty="0"/>
              <a:t>To traverse all three links, total delay is 3+3+3=12 </a:t>
            </a:r>
            <a:r>
              <a:rPr lang="en-GB" dirty="0" err="1"/>
              <a:t>ms</a:t>
            </a:r>
            <a:r>
              <a:rPr lang="en-GB" dirty="0"/>
              <a:t>.</a:t>
            </a:r>
            <a:endParaRPr lang="en-SE" dirty="0"/>
          </a:p>
        </p:txBody>
      </p:sp>
      <p:sp>
        <p:nvSpPr>
          <p:cNvPr id="5" name="Slide Number Placeholder 4">
            <a:extLst>
              <a:ext uri="{FF2B5EF4-FFF2-40B4-BE49-F238E27FC236}">
                <a16:creationId xmlns:a16="http://schemas.microsoft.com/office/drawing/2014/main" id="{C3DFD70B-BE0D-FA42-5D90-5A01D0CB09AE}"/>
              </a:ext>
            </a:extLst>
          </p:cNvPr>
          <p:cNvSpPr>
            <a:spLocks noGrp="1"/>
          </p:cNvSpPr>
          <p:nvPr>
            <p:ph type="sldNum" sz="quarter" idx="4"/>
          </p:nvPr>
        </p:nvSpPr>
        <p:spPr/>
        <p:txBody>
          <a:bodyPr/>
          <a:lstStyle/>
          <a:p>
            <a:r>
              <a:rPr lang="en-US"/>
              <a:t>Introduction: 1-</a:t>
            </a:r>
            <a:fld id="{C4204591-24BD-A542-B9D5-F8D8A88D2FEE}" type="slidenum">
              <a:rPr lang="en-US" smtClean="0"/>
              <a:pPr/>
              <a:t>9</a:t>
            </a:fld>
            <a:endParaRPr lang="en-US" dirty="0"/>
          </a:p>
        </p:txBody>
      </p:sp>
      <p:pic>
        <p:nvPicPr>
          <p:cNvPr id="1028" name="Picture 4">
            <a:extLst>
              <a:ext uri="{FF2B5EF4-FFF2-40B4-BE49-F238E27FC236}">
                <a16:creationId xmlns:a16="http://schemas.microsoft.com/office/drawing/2014/main" id="{44EE076D-E821-5A5A-596F-83CE309D1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58" y="5321414"/>
            <a:ext cx="5991457" cy="1334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CA9354-653A-34C4-E261-CD288DA3EAE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6763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13b610e-d3b5-490f-b165-988100e8232a}" enabled="1" method="Standard" siteId="{5a4ba6f9-f531-4f32-9467-398f19e69de4}" contentBits="1" removed="0"/>
</clbl:labelList>
</file>

<file path=docProps/app.xml><?xml version="1.0" encoding="utf-8"?>
<Properties xmlns="http://schemas.openxmlformats.org/officeDocument/2006/extended-properties" xmlns:vt="http://schemas.openxmlformats.org/officeDocument/2006/docPropsVTypes">
  <TotalTime>8415</TotalTime>
  <Words>3606</Words>
  <Application>Microsoft Office PowerPoint</Application>
  <PresentationFormat>Widescreen</PresentationFormat>
  <Paragraphs>771</Paragraphs>
  <Slides>41</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ZapfDingbats</vt:lpstr>
      <vt:lpstr>Arial</vt:lpstr>
      <vt:lpstr>Calibri</vt:lpstr>
      <vt:lpstr>Gill Sans MT</vt:lpstr>
      <vt:lpstr>Times New Roman</vt:lpstr>
      <vt:lpstr>Wingdings</vt:lpstr>
      <vt:lpstr>Office Theme</vt:lpstr>
      <vt:lpstr>PowerPoint Presentation</vt:lpstr>
      <vt:lpstr>Chapter 1: roadmap</vt:lpstr>
      <vt:lpstr>How do packet delay and loss occur?</vt:lpstr>
      <vt:lpstr>Packet delay: four sources</vt:lpstr>
      <vt:lpstr>Packet delay: four sources</vt:lpstr>
      <vt:lpstr>Caravan analogy</vt:lpstr>
      <vt:lpstr>How long until all cars (packets) arrive at 2nd toll booth</vt:lpstr>
      <vt:lpstr>Caravan analogy</vt:lpstr>
      <vt:lpstr>Quiz</vt:lpstr>
      <vt:lpstr>Quiz</vt:lpstr>
      <vt:lpstr>Packet queueing delay (revisited)</vt:lpstr>
      <vt:lpstr>“Real” Internet delays and routes</vt:lpstr>
      <vt:lpstr>Real Internet delays and routes</vt:lpstr>
      <vt:lpstr>Packet loss</vt:lpstr>
      <vt:lpstr>Throughput</vt:lpstr>
      <vt:lpstr>Throughput</vt:lpstr>
      <vt:lpstr>Throughput: network scenario</vt:lpstr>
      <vt:lpstr>Additional Questions</vt:lpstr>
      <vt:lpstr>Chapter 1: roadmap</vt:lpstr>
      <vt:lpstr>Network security</vt:lpstr>
      <vt:lpstr>Network security</vt:lpstr>
      <vt:lpstr>Bad guys: packet interception</vt:lpstr>
      <vt:lpstr>Bad guys:  fake identity</vt:lpstr>
      <vt:lpstr>Bad guys: denial of service</vt:lpstr>
      <vt:lpstr>Lines of defense:</vt:lpstr>
      <vt:lpstr>Chapter 1: roadmap</vt:lpstr>
      <vt:lpstr>Protocol “layers” and reference models</vt:lpstr>
      <vt:lpstr>Example: organization of air travel</vt:lpstr>
      <vt:lpstr>Example: organization of air travel</vt:lpstr>
      <vt:lpstr>Why layering?</vt:lpstr>
      <vt:lpstr>Layered Internet protocol stack</vt:lpstr>
      <vt:lpstr>Services, Layering and Encapsulation</vt:lpstr>
      <vt:lpstr>Services, Layering and Encapsulation</vt:lpstr>
      <vt:lpstr>Services, Layering and Encapsulation</vt:lpstr>
      <vt:lpstr>Encapsulation</vt:lpstr>
      <vt:lpstr>Services, Layering and Encapsulation</vt:lpstr>
      <vt:lpstr>Encapsulation: an end-end view</vt:lpstr>
      <vt:lpstr>Additional Chapter 1 slides</vt:lpstr>
      <vt:lpstr>ISO/OSI reference model</vt:lpstr>
      <vt:lpstr>Services, Layering and Encapsulation</vt:lpstr>
      <vt:lpstr>Wireshark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197</cp:revision>
  <dcterms:created xsi:type="dcterms:W3CDTF">2020-01-18T07:24:59Z</dcterms:created>
  <dcterms:modified xsi:type="dcterms:W3CDTF">2024-10-09T23:49:18Z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Theme:5</vt:lpwstr>
  </property>
  <property fmtid="{D5CDD505-2E9C-101B-9397-08002B2CF9AE}" pid="3" name="ClassificationContentMarkingHeaderText">
    <vt:lpwstr>Begränsad delning</vt:lpwstr>
  </property>
</Properties>
</file>