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5"/>
  </p:notesMasterIdLst>
  <p:sldIdLst>
    <p:sldId id="960" r:id="rId2"/>
    <p:sldId id="968" r:id="rId3"/>
    <p:sldId id="982" r:id="rId4"/>
    <p:sldId id="985" r:id="rId5"/>
    <p:sldId id="1201" r:id="rId6"/>
    <p:sldId id="1202" r:id="rId7"/>
    <p:sldId id="983" r:id="rId8"/>
    <p:sldId id="1193" r:id="rId9"/>
    <p:sldId id="1194" r:id="rId10"/>
    <p:sldId id="986" r:id="rId11"/>
    <p:sldId id="987" r:id="rId12"/>
    <p:sldId id="988" r:id="rId13"/>
    <p:sldId id="1253" r:id="rId14"/>
    <p:sldId id="989" r:id="rId15"/>
    <p:sldId id="991" r:id="rId16"/>
    <p:sldId id="992" r:id="rId17"/>
    <p:sldId id="995" r:id="rId18"/>
    <p:sldId id="994" r:id="rId19"/>
    <p:sldId id="996" r:id="rId20"/>
    <p:sldId id="997" r:id="rId21"/>
    <p:sldId id="998" r:id="rId22"/>
    <p:sldId id="999" r:id="rId23"/>
    <p:sldId id="1000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593"/>
    <p:restoredTop sz="83529" autoAdjust="0"/>
  </p:normalViewPr>
  <p:slideViewPr>
    <p:cSldViewPr snapToGrid="0" snapToObjects="1">
      <p:cViewPr varScale="1">
        <p:scale>
          <a:sx n="69" d="100"/>
          <a:sy n="69" d="100"/>
        </p:scale>
        <p:origin x="744" y="77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629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10/8/2024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(8.2)Version 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 (8.0)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0" indent="0">
              <a:buFontTx/>
              <a:buNone/>
            </a:pPr>
            <a:r>
              <a:rPr lang="en-US" dirty="0"/>
              <a:t>Sept 2020 (8.1)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Added ~7 new slides, in particular: data center slide; routing versus forwarding; security line of defense; several on encapsulation and layers (this section is a lot better now).  Other relative minor changes throughout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2023 (8.2)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 few minor updates (mostly speeds, technology details)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7C74A88-D49F-8D23-9BB8-35CE7794071B}"/>
              </a:ext>
            </a:extLst>
          </p:cNvPr>
          <p:cNvSpPr txBox="1"/>
          <p:nvPr userDrawn="1">
            <p:extLst>
              <p:ext uri="{1162E1C5-73C7-4A58-AE30-91384D911F3F}">
                <p184:classification xmlns:p184="http://schemas.microsoft.com/office/powerpoint/2018/4/main" val="hdr"/>
              </p:ext>
            </p:extLst>
          </p:nvPr>
        </p:nvSpPr>
        <p:spPr>
          <a:xfrm>
            <a:off x="11363325" y="63500"/>
            <a:ext cx="787400" cy="121920"/>
          </a:xfrm>
          <a:prstGeom prst="rect">
            <a:avLst/>
          </a:prstGeom>
        </p:spPr>
        <p:txBody>
          <a:bodyPr horzOverflow="overflow" lIns="0" tIns="0" rIns="0" bIns="0">
            <a:spAutoFit/>
          </a:bodyPr>
          <a:lstStyle/>
          <a:p>
            <a:pPr algn="l"/>
            <a:r>
              <a:rPr lang="en-SE" sz="80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Begränsad delning</a:t>
            </a:r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gaia.cs.umass.edu/kurose_ross/index.php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6.png"/><Relationship Id="rId4" Type="http://schemas.openxmlformats.org/officeDocument/2006/relationships/image" Target="../media/image25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0.emf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  <p:sp>
        <p:nvSpPr>
          <p:cNvPr id="2" name="Text Box 7">
            <a:extLst>
              <a:ext uri="{FF2B5EF4-FFF2-40B4-BE49-F238E27FC236}">
                <a16:creationId xmlns:a16="http://schemas.microsoft.com/office/drawing/2014/main" id="{0AD0DE2B-4475-9E36-5304-A388B83279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3708" y="6020834"/>
            <a:ext cx="5661104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dirty="0">
                <a:latin typeface="+mn-lt"/>
              </a:rPr>
              <a:t>Acknowledgement: Based on the textbook’s website: </a:t>
            </a:r>
            <a:r>
              <a:rPr lang="en-US" altLang="en-US" sz="2000" dirty="0">
                <a:latin typeface="+mn-lt"/>
                <a:hlinkClick r:id="rId4"/>
              </a:rPr>
              <a:t>https://gaia.cs.umass.edu/kurose_ross/index.php</a:t>
            </a:r>
            <a:r>
              <a:rPr lang="en-US" altLang="en-US" sz="2000" dirty="0">
                <a:latin typeface="+mn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8"/>
            <a:ext cx="5508625" cy="1770063"/>
            <a:chOff x="1378" y="1353"/>
            <a:chExt cx="3470" cy="1115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5"/>
            <a:ext cx="5480050" cy="1738313"/>
            <a:chOff x="1396" y="2977"/>
            <a:chExt cx="3452" cy="1095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4 users</a:t>
              </a:r>
              <a:endParaRPr kumimoji="0" lang="fr-F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1980843"/>
          </a:xfrm>
        </p:spPr>
        <p:txBody>
          <a:bodyPr>
            <a:normAutofit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51118" y="4389639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-1111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Division Multiplexing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(TDM)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divided into slots</a:t>
            </a: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58125" y="325312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its own band, can transmit at max rate of that narrow band </a:t>
            </a:r>
            <a:endParaRPr kumimoji="0" lang="en-US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48536" y="5261674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periodic slot(s), can transmit at maximum rate of (wider) frequency band (only)  during its time slot(s)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Slide Number Placeholder 5">
            <a:extLst>
              <a:ext uri="{FF2B5EF4-FFF2-40B4-BE49-F238E27FC236}">
                <a16:creationId xmlns:a16="http://schemas.microsoft.com/office/drawing/2014/main" id="{5BCB8937-73EA-A241-A38D-79BCD8BA10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703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214966" cy="2164114"/>
            <a:chOff x="949766" y="3703137"/>
            <a:chExt cx="10214966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5"/>
              <a:ext cx="4945068" cy="1295399"/>
              <a:chOff x="2915" y="2642"/>
              <a:chExt cx="3115" cy="816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HW problem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(for those with course in probability only)</a:t>
                </a: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 *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87B5BD-0867-AE2E-D8B4-AE99B5BAFA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Proof: with 35 users, probability &gt; 10 active at same time is less than .0004</a:t>
            </a:r>
            <a:endParaRPr lang="en-SE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5AF16F5-D858-F92E-CDC0-AB76FC47211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10515600" cy="4580554"/>
          </a:xfrm>
        </p:spPr>
        <p:txBody>
          <a:bodyPr>
            <a:normAutofit fontScale="92500" lnSpcReduction="10000"/>
          </a:bodyPr>
          <a:lstStyle/>
          <a:p>
            <a:r>
              <a:rPr lang="en-GB" dirty="0"/>
              <a:t>Problem Setup:</a:t>
            </a:r>
          </a:p>
          <a:p>
            <a:pPr lvl="1"/>
            <a:r>
              <a:rPr lang="en-GB" dirty="0"/>
              <a:t>Number of users: 35</a:t>
            </a:r>
          </a:p>
          <a:p>
            <a:pPr lvl="1"/>
            <a:r>
              <a:rPr lang="en-GB" dirty="0"/>
              <a:t>Probability of each user being active: 10% = 0.1</a:t>
            </a:r>
          </a:p>
          <a:p>
            <a:pPr lvl="1"/>
            <a:r>
              <a:rPr lang="en-GB" dirty="0"/>
              <a:t>We want to find P(X &gt; 10), where X is the number of active users</a:t>
            </a:r>
          </a:p>
          <a:p>
            <a:r>
              <a:rPr lang="en-GB" dirty="0"/>
              <a:t>Calculation:</a:t>
            </a:r>
          </a:p>
          <a:p>
            <a:pPr lvl="1"/>
            <a:r>
              <a:rPr lang="en-GB" dirty="0"/>
              <a:t>We need to calculate the probability of having 10 or fewer active </a:t>
            </a:r>
            <a:r>
              <a:rPr lang="en-GB"/>
              <a:t>users at </a:t>
            </a:r>
            <a:r>
              <a:rPr lang="en-GB" dirty="0"/>
              <a:t>the same time, then subtract that from 1 to get the probability of having 11 or more users active at the same time.</a:t>
            </a:r>
          </a:p>
          <a:p>
            <a:pPr lvl="1"/>
            <a:r>
              <a:rPr lang="en-GB" dirty="0"/>
              <a:t>First, we calculate P(X ≤ 10) using the cumulative binomial probability function:</a:t>
            </a:r>
          </a:p>
          <a:p>
            <a:pPr lvl="2"/>
            <a:r>
              <a:rPr lang="en-GB" dirty="0"/>
              <a:t>P(X ≤ 10) = ∑(k=0 to 10) C(35,k) * 0.1</a:t>
            </a:r>
            <a:r>
              <a:rPr lang="en-GB" baseline="30000" dirty="0"/>
              <a:t>k</a:t>
            </a:r>
            <a:r>
              <a:rPr lang="en-GB" dirty="0"/>
              <a:t> * 0.9</a:t>
            </a:r>
            <a:r>
              <a:rPr lang="en-GB" baseline="30000" dirty="0"/>
              <a:t>(35-k) </a:t>
            </a:r>
          </a:p>
          <a:p>
            <a:pPr lvl="2"/>
            <a:r>
              <a:rPr lang="en-GB" dirty="0"/>
              <a:t>Where C(35,k) is the binomial coefficient "35 choose k".</a:t>
            </a:r>
          </a:p>
          <a:p>
            <a:pPr lvl="2"/>
            <a:r>
              <a:rPr lang="en-GB" dirty="0"/>
              <a:t>Each term is probability of k users being active and (35-k) users being idle</a:t>
            </a:r>
          </a:p>
          <a:p>
            <a:pPr lvl="1"/>
            <a:r>
              <a:rPr lang="en-GB" dirty="0"/>
              <a:t>Then, we can find P(X &gt; 10) by subtracting from 1:</a:t>
            </a:r>
          </a:p>
          <a:p>
            <a:pPr lvl="2"/>
            <a:r>
              <a:rPr lang="en-GB" dirty="0"/>
              <a:t>P(X &gt; 10) = 1 - P(X ≤ 10) ≈ 0.0003846</a:t>
            </a:r>
            <a:endParaRPr lang="en-SE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538330E-FFA8-CDA3-4092-480266D18F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587090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1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great for “bursty” data – sometimes has data to send, but at other times not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resource sharing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simpler, no call setup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excessive congestion possible: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packet delay and loss due to buffer overflow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 needed for reliable data transfer, congestion control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provide circuit-like behavior with packet-switching?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“It’s complicated.” We’ll study various techniques that try to make packet switching as “circuit-like” as possible.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381704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lnSpcReduction="100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endParaRPr lang="en-US" altLang="en-US" sz="32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EBCEF0F-8F10-BC37-43D7-629C62984C61}"/>
              </a:ext>
            </a:extLst>
          </p:cNvPr>
          <p:cNvSpPr txBox="1"/>
          <p:nvPr/>
        </p:nvSpPr>
        <p:spPr>
          <a:xfrm>
            <a:off x="10089025" y="79597"/>
            <a:ext cx="1959639" cy="523220"/>
          </a:xfrm>
          <a:prstGeom prst="rect">
            <a:avLst/>
          </a:prstGeom>
          <a:ln w="38100"/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2800" dirty="0"/>
              <a:t>IMPORTANT</a:t>
            </a:r>
            <a:endParaRPr lang="en-SE" sz="2800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BFC86F0-F2D1-75A8-E957-35DC10B3C0EB}"/>
              </a:ext>
            </a:extLst>
          </p:cNvPr>
          <p:cNvSpPr txBox="1"/>
          <p:nvPr/>
        </p:nvSpPr>
        <p:spPr>
          <a:xfrm>
            <a:off x="10089025" y="79597"/>
            <a:ext cx="1959639" cy="523220"/>
          </a:xfrm>
          <a:prstGeom prst="rect">
            <a:avLst/>
          </a:prstGeom>
          <a:ln w="38100"/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2800" dirty="0"/>
              <a:t>IMPORTANT</a:t>
            </a:r>
            <a:endParaRPr lang="en-SE" sz="2800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69C4CB6-5F0A-ED9A-6BFB-F4843118EBA6}"/>
              </a:ext>
            </a:extLst>
          </p:cNvPr>
          <p:cNvSpPr txBox="1"/>
          <p:nvPr/>
        </p:nvSpPr>
        <p:spPr>
          <a:xfrm>
            <a:off x="10089025" y="79597"/>
            <a:ext cx="1959639" cy="523220"/>
          </a:xfrm>
          <a:prstGeom prst="rect">
            <a:avLst/>
          </a:prstGeom>
          <a:ln w="38100"/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2800" dirty="0"/>
              <a:t>IMPORTANT</a:t>
            </a:r>
            <a:endParaRPr lang="en-SE" sz="2800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07CCB5E-4B3C-9FC2-1D91-5CF36CC57CB7}"/>
              </a:ext>
            </a:extLst>
          </p:cNvPr>
          <p:cNvSpPr txBox="1"/>
          <p:nvPr/>
        </p:nvSpPr>
        <p:spPr>
          <a:xfrm>
            <a:off x="10089025" y="79597"/>
            <a:ext cx="1959639" cy="523220"/>
          </a:xfrm>
          <a:prstGeom prst="rect">
            <a:avLst/>
          </a:prstGeom>
          <a:ln w="38100"/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2800" dirty="0"/>
              <a:t>IMPORTANT</a:t>
            </a:r>
            <a:endParaRPr lang="en-SE" sz="2800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3029601-315A-D993-4DA8-C47CF9951209}"/>
              </a:ext>
            </a:extLst>
          </p:cNvPr>
          <p:cNvSpPr txBox="1"/>
          <p:nvPr/>
        </p:nvSpPr>
        <p:spPr>
          <a:xfrm>
            <a:off x="10089025" y="79597"/>
            <a:ext cx="1959639" cy="523220"/>
          </a:xfrm>
          <a:prstGeom prst="rect">
            <a:avLst/>
          </a:prstGeom>
          <a:ln w="38100"/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2800" dirty="0"/>
              <a:t>IMPORTANT</a:t>
            </a:r>
            <a:endParaRPr lang="en-SE" sz="2800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EEB50D5-F0B4-4E8D-98D6-1B9492859E4C}"/>
              </a:ext>
            </a:extLst>
          </p:cNvPr>
          <p:cNvSpPr txBox="1"/>
          <p:nvPr/>
        </p:nvSpPr>
        <p:spPr>
          <a:xfrm>
            <a:off x="10089025" y="79597"/>
            <a:ext cx="1959639" cy="523220"/>
          </a:xfrm>
          <a:prstGeom prst="rect">
            <a:avLst/>
          </a:prstGeom>
          <a:ln w="38100"/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2800" dirty="0"/>
              <a:t>IMPORTANT</a:t>
            </a:r>
            <a:endParaRPr lang="en-SE" sz="2800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C67800-24DF-CACD-3E9A-47687B2D5C27}"/>
              </a:ext>
            </a:extLst>
          </p:cNvPr>
          <p:cNvSpPr txBox="1"/>
          <p:nvPr/>
        </p:nvSpPr>
        <p:spPr>
          <a:xfrm>
            <a:off x="10089025" y="79597"/>
            <a:ext cx="1959639" cy="523220"/>
          </a:xfrm>
          <a:prstGeom prst="rect">
            <a:avLst/>
          </a:prstGeom>
          <a:ln w="38100"/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en-US" sz="2800" dirty="0"/>
              <a:t>IMPORTANT</a:t>
            </a:r>
            <a:endParaRPr lang="en-SE" sz="2800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Metadata/LabelInfo.xml><?xml version="1.0" encoding="utf-8"?>
<clbl:labelList xmlns:clbl="http://schemas.microsoft.com/office/2020/mipLabelMetadata">
  <clbl:label id="{f13b610e-d3b5-490f-b165-988100e8232a}" enabled="1" method="Standard" siteId="{5a4ba6f9-f531-4f32-9467-398f19e69de4}" contentBits="1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8357</TotalTime>
  <Words>2274</Words>
  <Application>Microsoft Office PowerPoint</Application>
  <PresentationFormat>Widescreen</PresentationFormat>
  <Paragraphs>890</Paragraphs>
  <Slides>23</Slides>
  <Notes>22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9" baseType="lpstr">
      <vt:lpstr>ＭＳ Ｐゴシック</vt:lpstr>
      <vt:lpstr>Arial</vt:lpstr>
      <vt:lpstr>Calibri</vt:lpstr>
      <vt:lpstr>Gill Sans MT</vt:lpstr>
      <vt:lpstr>Wingdings</vt:lpstr>
      <vt:lpstr>Office Theme</vt:lpstr>
      <vt:lpstr>PowerPoint Presentation</vt:lpstr>
      <vt:lpstr>Chapter 1: roadmap</vt:lpstr>
      <vt:lpstr>The network core</vt:lpstr>
      <vt:lpstr>Two key network-core functions</vt:lpstr>
      <vt:lpstr>PowerPoint Presentation</vt:lpstr>
      <vt:lpstr>PowerPoint Presentation</vt:lpstr>
      <vt:lpstr>Packet-switching: store-and-forward</vt:lpstr>
      <vt:lpstr>Packet-switching: queueing</vt:lpstr>
      <vt:lpstr>Packet-switching: queueing</vt:lpstr>
      <vt:lpstr>Alternative to packet switching: circuit switching</vt:lpstr>
      <vt:lpstr>Circuit switching: FDM and TDM</vt:lpstr>
      <vt:lpstr>Packet switching versus circuit switching</vt:lpstr>
      <vt:lpstr>Proof: with 35 users, probability &gt; 10 active at same time is less than .0004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Zonghua Gu</cp:lastModifiedBy>
  <cp:revision>188</cp:revision>
  <dcterms:created xsi:type="dcterms:W3CDTF">2020-01-18T07:24:59Z</dcterms:created>
  <dcterms:modified xsi:type="dcterms:W3CDTF">2024-10-08T18:50:52Z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lassificationContentMarkingHeaderLocations">
    <vt:lpwstr>Office Theme:5</vt:lpwstr>
  </property>
  <property fmtid="{D5CDD505-2E9C-101B-9397-08002B2CF9AE}" pid="3" name="ClassificationContentMarkingHeaderText">
    <vt:lpwstr>Begränsad delning</vt:lpwstr>
  </property>
</Properties>
</file>