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61" r:id="rId3"/>
    <p:sldId id="265" r:id="rId4"/>
    <p:sldId id="26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A2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235752-8A5C-4F28-941B-4C9265E4BF1A}" v="11" dt="2026-01-25T18:21:48.797"/>
  </p1510:revLst>
</p1510:revInfo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69"/>
    <p:restoredTop sz="94671"/>
  </p:normalViewPr>
  <p:slideViewPr>
    <p:cSldViewPr snapToGrid="0" snapToObjects="1">
      <p:cViewPr varScale="1">
        <p:scale>
          <a:sx n="101" d="100"/>
          <a:sy n="101" d="100"/>
        </p:scale>
        <p:origin x="226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undo custSel addSld delSld modSld">
      <pc:chgData name="Zonghua Gu" userId="9a7e1853e1951ef5" providerId="LiveId" clId="{CF1FAA12-072C-4ED5-BA76-0FFFAEFDB88A}" dt="2026-01-25T18:21:50.535" v="96" actId="47"/>
      <pc:docMkLst>
        <pc:docMk/>
      </pc:docMkLst>
      <pc:sldChg chg="modSp mod">
        <pc:chgData name="Zonghua Gu" userId="9a7e1853e1951ef5" providerId="LiveId" clId="{CF1FAA12-072C-4ED5-BA76-0FFFAEFDB88A}" dt="2026-01-13T17:40:50.395" v="94" actId="20577"/>
        <pc:sldMkLst>
          <pc:docMk/>
          <pc:sldMk cId="155059883" sldId="261"/>
        </pc:sldMkLst>
        <pc:spChg chg="mod">
          <ac:chgData name="Zonghua Gu" userId="9a7e1853e1951ef5" providerId="LiveId" clId="{CF1FAA12-072C-4ED5-BA76-0FFFAEFDB88A}" dt="2026-01-13T17:40:50.395" v="94" actId="20577"/>
          <ac:spMkLst>
            <pc:docMk/>
            <pc:sldMk cId="155059883" sldId="261"/>
            <ac:spMk id="3" creationId="{00000000-0000-0000-0000-000000000000}"/>
          </ac:spMkLst>
        </pc:spChg>
      </pc:sldChg>
      <pc:sldChg chg="del">
        <pc:chgData name="Zonghua Gu" userId="9a7e1853e1951ef5" providerId="LiveId" clId="{CF1FAA12-072C-4ED5-BA76-0FFFAEFDB88A}" dt="2026-01-25T18:21:50.535" v="96" actId="47"/>
        <pc:sldMkLst>
          <pc:docMk/>
          <pc:sldMk cId="3772300189" sldId="263"/>
        </pc:sldMkLst>
      </pc:sldChg>
      <pc:sldChg chg="modSp mod">
        <pc:chgData name="Zonghua Gu" userId="9a7e1853e1951ef5" providerId="LiveId" clId="{CF1FAA12-072C-4ED5-BA76-0FFFAEFDB88A}" dt="2025-12-31T21:30:40.466" v="76" actId="3626"/>
        <pc:sldMkLst>
          <pc:docMk/>
          <pc:sldMk cId="178653079" sldId="265"/>
        </pc:sldMkLst>
        <pc:spChg chg="mod">
          <ac:chgData name="Zonghua Gu" userId="9a7e1853e1951ef5" providerId="LiveId" clId="{CF1FAA12-072C-4ED5-BA76-0FFFAEFDB88A}" dt="2025-12-31T21:30:40.466" v="76" actId="3626"/>
          <ac:spMkLst>
            <pc:docMk/>
            <pc:sldMk cId="178653079" sldId="265"/>
            <ac:spMk id="3" creationId="{4C753F46-04DC-0E7F-B563-1C508D6328EA}"/>
          </ac:spMkLst>
        </pc:spChg>
      </pc:sldChg>
      <pc:sldChg chg="modSp add mod">
        <pc:chgData name="Zonghua Gu" userId="9a7e1853e1951ef5" providerId="LiveId" clId="{CF1FAA12-072C-4ED5-BA76-0FFFAEFDB88A}" dt="2025-12-30T21:06:29.516" v="15"/>
        <pc:sldMkLst>
          <pc:docMk/>
          <pc:sldMk cId="3122684559" sldId="267"/>
        </pc:sldMkLst>
        <pc:spChg chg="mod">
          <ac:chgData name="Zonghua Gu" userId="9a7e1853e1951ef5" providerId="LiveId" clId="{CF1FAA12-072C-4ED5-BA76-0FFFAEFDB88A}" dt="2025-12-30T21:06:29.516" v="15"/>
          <ac:spMkLst>
            <pc:docMk/>
            <pc:sldMk cId="3122684559" sldId="267"/>
            <ac:spMk id="3" creationId="{73B5D58E-C189-E68D-1A4E-DF494F94B82C}"/>
          </ac:spMkLst>
        </pc:spChg>
      </pc:sldChg>
      <pc:sldChg chg="add">
        <pc:chgData name="Zonghua Gu" userId="9a7e1853e1951ef5" providerId="LiveId" clId="{CF1FAA12-072C-4ED5-BA76-0FFFAEFDB88A}" dt="2026-01-25T18:21:48.797" v="95"/>
        <pc:sldMkLst>
          <pc:docMk/>
          <pc:sldMk cId="3675325541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0EB13-15AA-4F17-85B5-7D7BBF18EB40}" type="datetimeFigureOut">
              <a:rPr lang="en-SE" smtClean="0"/>
              <a:t>10/07/2026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8CD21-1CCD-4923-99C6-950C2713222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84540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   </a:t>
            </a:r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E8CD21-1CCD-4923-99C6-950C27132222}" type="slidenum">
              <a:rPr lang="en-SE" smtClean="0"/>
              <a:t>2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605486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https://www.simplypsychology.org/normal-distribution.html</a:t>
            </a:r>
          </a:p>
          <a:p>
            <a:pPr lvl="1"/>
            <a:r>
              <a:rPr lang="en-US" dirty="0"/>
              <a:t>Graded on a curve based on the final points</a:t>
            </a:r>
          </a:p>
          <a:p>
            <a:pPr lvl="1"/>
            <a:r>
              <a:rPr lang="en-US" dirty="0"/>
              <a:t>Absolute marks do not matter, but your relative ranking in the class determines your final letter grade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E8CD21-1CCD-4923-99C6-950C27132222}" type="slidenum">
              <a:rPr lang="en-SE" smtClean="0"/>
              <a:t>4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396945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1443-D73C-634A-A910-7320408C156D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BE2B7-23DB-644D-89A2-CA3C2E8FE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68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1443-D73C-634A-A910-7320408C156D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BE2B7-23DB-644D-89A2-CA3C2E8FE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681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1443-D73C-634A-A910-7320408C156D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BE2B7-23DB-644D-89A2-CA3C2E8FE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867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1443-D73C-634A-A910-7320408C156D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BE2B7-23DB-644D-89A2-CA3C2E8FE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88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1443-D73C-634A-A910-7320408C156D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BE2B7-23DB-644D-89A2-CA3C2E8FE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276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1443-D73C-634A-A910-7320408C156D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BE2B7-23DB-644D-89A2-CA3C2E8FE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56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1443-D73C-634A-A910-7320408C156D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BE2B7-23DB-644D-89A2-CA3C2E8FE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3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1443-D73C-634A-A910-7320408C156D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BE2B7-23DB-644D-89A2-CA3C2E8FE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58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1443-D73C-634A-A910-7320408C156D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BE2B7-23DB-644D-89A2-CA3C2E8FE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124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1443-D73C-634A-A910-7320408C156D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BE2B7-23DB-644D-89A2-CA3C2E8FE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06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1443-D73C-634A-A910-7320408C156D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BE2B7-23DB-644D-89A2-CA3C2E8FE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321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21443-D73C-634A-A910-7320408C156D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BE2B7-23DB-644D-89A2-CA3C2E8FE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53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Helvetica"/>
          <a:ea typeface="+mj-ea"/>
          <a:cs typeface="Helvetic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6"/>
        </a:buClr>
        <a:buFont typeface="Wingdings" charset="2"/>
        <a:buChar char="§"/>
        <a:defRPr sz="2400" kern="1200">
          <a:solidFill>
            <a:schemeClr val="tx1"/>
          </a:solidFill>
          <a:latin typeface="Times New Roman"/>
          <a:ea typeface="+mn-ea"/>
          <a:cs typeface="Times New Roman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6"/>
        </a:buClr>
        <a:buFont typeface="Wingdings" charset="2"/>
        <a:buChar char="§"/>
        <a:defRPr sz="2000" kern="1200">
          <a:solidFill>
            <a:schemeClr val="tx1"/>
          </a:solidFill>
          <a:latin typeface="Times New Roman"/>
          <a:ea typeface="+mn-ea"/>
          <a:cs typeface="Times New Roman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6"/>
        </a:buClr>
        <a:buFont typeface="Wingdings" charset="2"/>
        <a:buChar char="§"/>
        <a:defRPr sz="1800" kern="1200">
          <a:solidFill>
            <a:schemeClr val="tx1"/>
          </a:solidFill>
          <a:latin typeface="Times New Roman"/>
          <a:ea typeface="+mn-ea"/>
          <a:cs typeface="Times New Roman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6"/>
        </a:buClr>
        <a:buFont typeface="Wingdings" charset="2"/>
        <a:buChar char="§"/>
        <a:defRPr sz="1600" kern="1200">
          <a:solidFill>
            <a:schemeClr val="tx1"/>
          </a:solidFill>
          <a:latin typeface="Times New Roman"/>
          <a:ea typeface="+mn-ea"/>
          <a:cs typeface="Times New Roman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6"/>
        </a:buClr>
        <a:buFont typeface="Wingdings" charset="2"/>
        <a:buChar char="§"/>
        <a:defRPr sz="1600" kern="1200">
          <a:solidFill>
            <a:schemeClr val="tx1"/>
          </a:solidFill>
          <a:latin typeface="Times New Roman"/>
          <a:ea typeface="+mn-ea"/>
          <a:cs typeface="Times New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uhofstra.github.io/CSC163Fa26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discord.gg/HU2sH4M5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99" y="1746697"/>
            <a:ext cx="8086725" cy="1470025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dirty="0">
                <a:solidFill>
                  <a:schemeClr val="accent1"/>
                </a:solidFill>
              </a:rPr>
              <a:t>Lecture</a:t>
            </a:r>
            <a:r>
              <a:rPr lang="zh-CN" altLang="en-US" sz="3200" dirty="0">
                <a:solidFill>
                  <a:schemeClr val="accent1"/>
                </a:solidFill>
              </a:rPr>
              <a:t> </a:t>
            </a:r>
            <a:r>
              <a:rPr lang="en-US" altLang="zh-CN" sz="3200" dirty="0"/>
              <a:t>0</a:t>
            </a:r>
            <a:br>
              <a:rPr lang="en-US" altLang="zh-CN" sz="3200" dirty="0">
                <a:solidFill>
                  <a:schemeClr val="accent1"/>
                </a:solidFill>
              </a:rPr>
            </a:br>
            <a:r>
              <a:rPr lang="en-US" altLang="zh-CN" sz="3200" dirty="0">
                <a:solidFill>
                  <a:schemeClr val="accent1"/>
                </a:solidFill>
              </a:rPr>
              <a:t>CSC 163 - Computing, Ethics, and Society</a:t>
            </a:r>
            <a:br>
              <a:rPr lang="en-US" altLang="zh-CN" sz="3200" dirty="0">
                <a:solidFill>
                  <a:schemeClr val="accent1"/>
                </a:solidFill>
              </a:rPr>
            </a:br>
            <a:r>
              <a:rPr lang="en-US" altLang="zh-CN" sz="3200" dirty="0">
                <a:solidFill>
                  <a:schemeClr val="accent1"/>
                </a:solidFill>
              </a:rPr>
              <a:t> Course Overview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Zonghua Gu</a:t>
            </a:r>
          </a:p>
          <a:p>
            <a:r>
              <a:rPr lang="en-US" sz="2000" dirty="0">
                <a:solidFill>
                  <a:schemeClr val="tx1"/>
                </a:solidFill>
              </a:rPr>
              <a:t>Department</a:t>
            </a:r>
            <a:r>
              <a:rPr lang="zh-CN" altLang="en-US" sz="2000" dirty="0">
                <a:solidFill>
                  <a:schemeClr val="tx1"/>
                </a:solidFill>
              </a:rPr>
              <a:t> </a:t>
            </a:r>
            <a:r>
              <a:rPr lang="en-US" altLang="zh-CN" sz="2000" dirty="0">
                <a:solidFill>
                  <a:schemeClr val="tx1"/>
                </a:solidFill>
              </a:rPr>
              <a:t>of</a:t>
            </a:r>
            <a:r>
              <a:rPr lang="zh-CN" altLang="en-US" sz="2000" dirty="0">
                <a:solidFill>
                  <a:schemeClr val="tx1"/>
                </a:solidFill>
              </a:rPr>
              <a:t> </a:t>
            </a:r>
            <a:r>
              <a:rPr lang="en-US" altLang="zh-CN" sz="2000" dirty="0">
                <a:solidFill>
                  <a:schemeClr val="tx1"/>
                </a:solidFill>
              </a:rPr>
              <a:t>Computer</a:t>
            </a:r>
            <a:r>
              <a:rPr lang="zh-CN" altLang="en-US" sz="2000" dirty="0">
                <a:solidFill>
                  <a:schemeClr val="tx1"/>
                </a:solidFill>
              </a:rPr>
              <a:t> </a:t>
            </a:r>
            <a:r>
              <a:rPr lang="en-US" altLang="zh-CN" sz="2000" dirty="0">
                <a:solidFill>
                  <a:schemeClr val="tx1"/>
                </a:solidFill>
              </a:rPr>
              <a:t>Science</a:t>
            </a:r>
          </a:p>
          <a:p>
            <a:r>
              <a:rPr lang="en-US" sz="2000" dirty="0">
                <a:solidFill>
                  <a:schemeClr val="tx1"/>
                </a:solidFill>
              </a:rPr>
              <a:t>Hofstra</a:t>
            </a:r>
            <a:r>
              <a:rPr lang="zh-CN" altLang="en-US" sz="2000" dirty="0">
                <a:solidFill>
                  <a:schemeClr val="tx1"/>
                </a:solidFill>
              </a:rPr>
              <a:t> </a:t>
            </a:r>
            <a:r>
              <a:rPr lang="en-US" altLang="zh-CN" sz="2000" dirty="0">
                <a:solidFill>
                  <a:schemeClr val="tx1"/>
                </a:solidFill>
              </a:rPr>
              <a:t>University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6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Logistics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b="1" dirty="0"/>
              <a:t>Course website: </a:t>
            </a:r>
            <a:r>
              <a:rPr lang="en-GB" dirty="0">
                <a:hlinkClick r:id="rId3"/>
              </a:rPr>
              <a:t>https://guhofstra.github.io/CSC163Fa26/</a:t>
            </a:r>
            <a:endParaRPr lang="en-GB" dirty="0"/>
          </a:p>
          <a:p>
            <a:pPr>
              <a:lnSpc>
                <a:spcPct val="150000"/>
              </a:lnSpc>
            </a:pPr>
            <a:r>
              <a:rPr lang="en-GB" b="1" dirty="0"/>
              <a:t>Lectures: </a:t>
            </a:r>
            <a:r>
              <a:rPr lang="de-DE" dirty="0"/>
              <a:t>F 10:10 AM–11:05 AM,  SIC 200</a:t>
            </a:r>
            <a:endParaRPr lang="en-GB" dirty="0"/>
          </a:p>
          <a:p>
            <a:pPr>
              <a:lnSpc>
                <a:spcPct val="150000"/>
              </a:lnSpc>
            </a:pPr>
            <a:r>
              <a:rPr lang="en-US" b="1" dirty="0"/>
              <a:t>Instructor: </a:t>
            </a:r>
            <a:r>
              <a:rPr lang="en-US" dirty="0"/>
              <a:t>Dr. Zonghua Gu</a:t>
            </a:r>
          </a:p>
          <a:p>
            <a:pPr lvl="1">
              <a:lnSpc>
                <a:spcPct val="150000"/>
              </a:lnSpc>
            </a:pPr>
            <a:r>
              <a:rPr lang="en-US" b="1" dirty="0"/>
              <a:t>Email: </a:t>
            </a:r>
            <a:r>
              <a:rPr lang="en-US" dirty="0"/>
              <a:t>Zonghua.Gu@hofstra.edu</a:t>
            </a:r>
          </a:p>
          <a:p>
            <a:pPr lvl="1">
              <a:lnSpc>
                <a:spcPct val="150000"/>
              </a:lnSpc>
            </a:pPr>
            <a:r>
              <a:rPr lang="en-US" b="1" dirty="0"/>
              <a:t>Office hours: </a:t>
            </a:r>
            <a:r>
              <a:rPr lang="de-DE" dirty="0"/>
              <a:t>Fri 8:00 AM--10:00 AM,</a:t>
            </a:r>
            <a:r>
              <a:rPr lang="en-US" altLang="zh-CN" dirty="0"/>
              <a:t> </a:t>
            </a:r>
            <a:r>
              <a:rPr lang="en-US" dirty="0"/>
              <a:t>SIC 219</a:t>
            </a:r>
          </a:p>
        </p:txBody>
      </p:sp>
    </p:spTree>
    <p:extLst>
      <p:ext uri="{BB962C8B-B14F-4D97-AF65-F5344CB8AC3E}">
        <p14:creationId xmlns:p14="http://schemas.microsoft.com/office/powerpoint/2010/main" val="155059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0DB64-B245-D46D-B4A0-7B8C92A75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Discord Channel and Feedback Form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53F46-04DC-0E7F-B563-1C508D632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5008208" cy="4525963"/>
          </a:xfrm>
        </p:spPr>
        <p:txBody>
          <a:bodyPr>
            <a:normAutofit/>
          </a:bodyPr>
          <a:lstStyle/>
          <a:p>
            <a:r>
              <a:rPr lang="en-GB" dirty="0"/>
              <a:t>Join the Discord channel:</a:t>
            </a:r>
          </a:p>
          <a:p>
            <a:pPr lvl="1"/>
            <a:r>
              <a:rPr lang="en-GB" dirty="0">
                <a:hlinkClick r:id="rId2"/>
              </a:rPr>
              <a:t>https://discord.gg/HU2sH4M56</a:t>
            </a:r>
            <a:r>
              <a:rPr lang="en-GB" dirty="0"/>
              <a:t> </a:t>
            </a:r>
          </a:p>
          <a:p>
            <a:pPr lvl="1"/>
            <a:r>
              <a:rPr lang="en-US" altLang="zh-CN" dirty="0"/>
              <a:t>IMPORTANT! </a:t>
            </a:r>
            <a:r>
              <a:rPr lang="en-GB" dirty="0"/>
              <a:t>Used for all announcements and online Q&amp;A</a:t>
            </a:r>
          </a:p>
          <a:p>
            <a:r>
              <a:rPr lang="en-GB" dirty="0"/>
              <a:t>Use the anonymous feedback form anytime to provide your comments and suggestions for me.</a:t>
            </a:r>
          </a:p>
          <a:p>
            <a:endParaRPr lang="en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E9B9D0-311E-9EDE-51A1-F6D9200274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24450" y="1697737"/>
            <a:ext cx="3677513" cy="367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3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Policy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485C2FC-F760-8450-0E62-F59CB3DFE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600200"/>
            <a:ext cx="8229599" cy="2539181"/>
          </a:xfrm>
        </p:spPr>
        <p:txBody>
          <a:bodyPr/>
          <a:lstStyle/>
          <a:p>
            <a:r>
              <a:rPr lang="en-US" dirty="0"/>
              <a:t>Midterm exam: 40%</a:t>
            </a:r>
          </a:p>
          <a:p>
            <a:r>
              <a:rPr lang="en-US" dirty="0"/>
              <a:t>Final exam: 60%</a:t>
            </a:r>
          </a:p>
          <a:p>
            <a:r>
              <a:rPr lang="en-US" dirty="0"/>
              <a:t>Grade cutoff points are approximate and dependent on overall grade distribution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41995E-190C-7957-D9E3-C29097E3A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112" y="4091191"/>
            <a:ext cx="6694873" cy="21744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41FB57-E05E-E37B-2179-98D14191727D}"/>
              </a:ext>
            </a:extLst>
          </p:cNvPr>
          <p:cNvSpPr txBox="1"/>
          <p:nvPr/>
        </p:nvSpPr>
        <p:spPr>
          <a:xfrm>
            <a:off x="6179599" y="6335311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A14233-5BD4-DCD3-E927-56FF876CF7EA}"/>
              </a:ext>
            </a:extLst>
          </p:cNvPr>
          <p:cNvSpPr txBox="1"/>
          <p:nvPr/>
        </p:nvSpPr>
        <p:spPr>
          <a:xfrm>
            <a:off x="4698416" y="6335311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8C800B-92A5-CEC8-8A8B-200008609C9E}"/>
              </a:ext>
            </a:extLst>
          </p:cNvPr>
          <p:cNvSpPr txBox="1"/>
          <p:nvPr/>
        </p:nvSpPr>
        <p:spPr>
          <a:xfrm flipH="1">
            <a:off x="3225575" y="6335311"/>
            <a:ext cx="43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D677F5-5130-722F-D935-AAD4400A7119}"/>
              </a:ext>
            </a:extLst>
          </p:cNvPr>
          <p:cNvSpPr txBox="1"/>
          <p:nvPr/>
        </p:nvSpPr>
        <p:spPr>
          <a:xfrm>
            <a:off x="1902138" y="6335311"/>
            <a:ext cx="468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6E3090-D52C-74EE-3FD8-F0F7D63579A8}"/>
              </a:ext>
            </a:extLst>
          </p:cNvPr>
          <p:cNvSpPr txBox="1"/>
          <p:nvPr/>
        </p:nvSpPr>
        <p:spPr>
          <a:xfrm>
            <a:off x="5397012" y="6174564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85-90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628709-AA79-91C6-7670-135A10137CB9}"/>
              </a:ext>
            </a:extLst>
          </p:cNvPr>
          <p:cNvSpPr txBox="1"/>
          <p:nvPr/>
        </p:nvSpPr>
        <p:spPr>
          <a:xfrm>
            <a:off x="3667411" y="6174564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70-75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1DE0F8-AE86-B7E3-41E1-FC7BDF3EBD0A}"/>
              </a:ext>
            </a:extLst>
          </p:cNvPr>
          <p:cNvSpPr txBox="1"/>
          <p:nvPr/>
        </p:nvSpPr>
        <p:spPr>
          <a:xfrm>
            <a:off x="2593284" y="6174564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60-65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0E80ACE-A51A-CCB5-6D61-FB78442D180F}"/>
              </a:ext>
            </a:extLst>
          </p:cNvPr>
          <p:cNvCxnSpPr>
            <a:cxnSpLocks/>
          </p:cNvCxnSpPr>
          <p:nvPr/>
        </p:nvCxnSpPr>
        <p:spPr>
          <a:xfrm>
            <a:off x="2370536" y="6564723"/>
            <a:ext cx="855039" cy="28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2AB04AC-00A9-C51E-9E21-EC80A92DCD51}"/>
              </a:ext>
            </a:extLst>
          </p:cNvPr>
          <p:cNvCxnSpPr>
            <a:cxnSpLocks/>
          </p:cNvCxnSpPr>
          <p:nvPr/>
        </p:nvCxnSpPr>
        <p:spPr>
          <a:xfrm flipV="1">
            <a:off x="3675379" y="6566142"/>
            <a:ext cx="1023037" cy="156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E058877-9E26-CD16-4D9E-416ACBDE6556}"/>
              </a:ext>
            </a:extLst>
          </p:cNvPr>
          <p:cNvCxnSpPr>
            <a:cxnSpLocks/>
          </p:cNvCxnSpPr>
          <p:nvPr/>
        </p:nvCxnSpPr>
        <p:spPr>
          <a:xfrm flipV="1">
            <a:off x="5061016" y="6565571"/>
            <a:ext cx="1118583" cy="2506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E8900106-E74B-992C-698F-44FB66ACC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BE2B7-23DB-644D-89A2-CA3C2E8FEF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325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3102</TotalTime>
  <Words>193</Words>
  <Application>Microsoft Office PowerPoint</Application>
  <PresentationFormat>On-screen Show (4:3)</PresentationFormat>
  <Paragraphs>33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Arial</vt:lpstr>
      <vt:lpstr>Calibri</vt:lpstr>
      <vt:lpstr>Helvetica</vt:lpstr>
      <vt:lpstr>Times New Roman</vt:lpstr>
      <vt:lpstr>Wingdings</vt:lpstr>
      <vt:lpstr>Office Theme</vt:lpstr>
      <vt:lpstr>Lecture 0 CSC 163 - Computing, Ethics, and Society  Course Overview</vt:lpstr>
      <vt:lpstr>Course Logistics</vt:lpstr>
      <vt:lpstr>Discord Channel and Feedback Form</vt:lpstr>
      <vt:lpstr>Grading Policy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Classes and Objects in Java</dc:title>
  <dc:creator>Jianchen Shan</dc:creator>
  <cp:lastModifiedBy>Zonghua Gu</cp:lastModifiedBy>
  <cp:revision>115</cp:revision>
  <dcterms:created xsi:type="dcterms:W3CDTF">2018-08-13T22:58:39Z</dcterms:created>
  <dcterms:modified xsi:type="dcterms:W3CDTF">2026-10-08T03:04:21Z</dcterms:modified>
</cp:coreProperties>
</file>