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Lst>
  <p:sldSz cy="5143500" cx="9144000"/>
  <p:notesSz cx="6858000" cy="9144000"/>
  <p:embeddedFontLst>
    <p:embeddedFont>
      <p:font typeface="Port Lligat Sans"/>
      <p:regular r:id="rId84"/>
    </p:embeddedFont>
    <p:embeddedFont>
      <p:font typeface="Telex"/>
      <p:regular r:id="rId85"/>
    </p:embeddedFont>
    <p:embeddedFont>
      <p:font typeface="Nunito"/>
      <p:regular r:id="rId86"/>
      <p:bold r:id="rId87"/>
      <p:italic r:id="rId88"/>
      <p:boldItalic r:id="rId89"/>
    </p:embeddedFont>
    <p:embeddedFont>
      <p:font typeface="Nunito Light"/>
      <p:regular r:id="rId90"/>
      <p:bold r:id="rId91"/>
      <p:italic r:id="rId92"/>
      <p:boldItalic r:id="rId9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CB9D2FD-E451-46B1-B67F-C1D1CABB6BA8}">
  <a:tblStyle styleId="{7CB9D2FD-E451-46B1-B67F-C1D1CABB6BA8}"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schemas.openxmlformats.org/officeDocument/2006/relationships/font" Target="fonts/PortLligatSans-regular.fntdata"/><Relationship Id="rId83" Type="http://schemas.openxmlformats.org/officeDocument/2006/relationships/slide" Target="slides/slide77.xml"/><Relationship Id="rId42" Type="http://schemas.openxmlformats.org/officeDocument/2006/relationships/slide" Target="slides/slide36.xml"/><Relationship Id="rId86" Type="http://schemas.openxmlformats.org/officeDocument/2006/relationships/font" Target="fonts/Nunito-regular.fntdata"/><Relationship Id="rId41" Type="http://schemas.openxmlformats.org/officeDocument/2006/relationships/slide" Target="slides/slide35.xml"/><Relationship Id="rId85" Type="http://schemas.openxmlformats.org/officeDocument/2006/relationships/font" Target="fonts/Telex-regular.fntdata"/><Relationship Id="rId44" Type="http://schemas.openxmlformats.org/officeDocument/2006/relationships/slide" Target="slides/slide38.xml"/><Relationship Id="rId88" Type="http://schemas.openxmlformats.org/officeDocument/2006/relationships/font" Target="fonts/Nunito-italic.fntdata"/><Relationship Id="rId43" Type="http://schemas.openxmlformats.org/officeDocument/2006/relationships/slide" Target="slides/slide37.xml"/><Relationship Id="rId87" Type="http://schemas.openxmlformats.org/officeDocument/2006/relationships/font" Target="fonts/Nunito-bold.fntdata"/><Relationship Id="rId46" Type="http://schemas.openxmlformats.org/officeDocument/2006/relationships/slide" Target="slides/slide40.xml"/><Relationship Id="rId45" Type="http://schemas.openxmlformats.org/officeDocument/2006/relationships/slide" Target="slides/slide39.xml"/><Relationship Id="rId89" Type="http://schemas.openxmlformats.org/officeDocument/2006/relationships/font" Target="fonts/Nunito-boldItalic.fntdata"/><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slide" Target="slides/slide69.xml"/><Relationship Id="rId30" Type="http://schemas.openxmlformats.org/officeDocument/2006/relationships/slide" Target="slides/slide24.xml"/><Relationship Id="rId74" Type="http://schemas.openxmlformats.org/officeDocument/2006/relationships/slide" Target="slides/slide68.xml"/><Relationship Id="rId33" Type="http://schemas.openxmlformats.org/officeDocument/2006/relationships/slide" Target="slides/slide27.xml"/><Relationship Id="rId77" Type="http://schemas.openxmlformats.org/officeDocument/2006/relationships/slide" Target="slides/slide71.xml"/><Relationship Id="rId32" Type="http://schemas.openxmlformats.org/officeDocument/2006/relationships/slide" Target="slides/slide26.xml"/><Relationship Id="rId76" Type="http://schemas.openxmlformats.org/officeDocument/2006/relationships/slide" Target="slides/slide70.xml"/><Relationship Id="rId35" Type="http://schemas.openxmlformats.org/officeDocument/2006/relationships/slide" Target="slides/slide29.xml"/><Relationship Id="rId79" Type="http://schemas.openxmlformats.org/officeDocument/2006/relationships/slide" Target="slides/slide73.xml"/><Relationship Id="rId34" Type="http://schemas.openxmlformats.org/officeDocument/2006/relationships/slide" Target="slides/slide28.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91" Type="http://schemas.openxmlformats.org/officeDocument/2006/relationships/font" Target="fonts/NunitoLight-bold.fntdata"/><Relationship Id="rId90" Type="http://schemas.openxmlformats.org/officeDocument/2006/relationships/font" Target="fonts/NunitoLight-regular.fntdata"/><Relationship Id="rId93" Type="http://schemas.openxmlformats.org/officeDocument/2006/relationships/font" Target="fonts/NunitoLight-boldItalic.fntdata"/><Relationship Id="rId92" Type="http://schemas.openxmlformats.org/officeDocument/2006/relationships/font" Target="fonts/NunitoLight-italic.fntdata"/><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urse.mlsafety.org/#media-popup"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urse.mlsafety.org/#media-popup"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urse.mlsafety.org/#media-popup" TargetMode="Externa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urse.mlsafety.org/#media-popup" TargetMode="Externa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a745ecb2e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g2a745ecb2e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u="sng">
                <a:solidFill>
                  <a:schemeClr val="hlink"/>
                </a:solidFill>
                <a:hlinkClick r:id="rId2"/>
              </a:rPr>
              <a:t>https://course.mlsafety.org/#media-popup</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a745ecb2e5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g2a745ecb2e5_0_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a745ecb2e5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g2a745ecb2e5_0_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a745ecb2e5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 name="Google Shape;166;g2a745ecb2e5_0_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a745ecb2e5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 name="Google Shape;175;g2a745ecb2e5_0_1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8e7da7217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 name="Google Shape;185;g28e7da7217c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a745ecb2e5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 name="Google Shape;193;g2a745ecb2e5_0_1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a745ecb2e5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 name="Google Shape;201;g2a745ecb2e5_0_1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950">
                <a:solidFill>
                  <a:schemeClr val="dk1"/>
                </a:solidFill>
              </a:rPr>
              <a:t>Regarding the principle that we ought to keep our promises, for example, we can shatter the consensus simply by asking whether</a:t>
            </a:r>
            <a:endParaRPr sz="95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50">
                <a:solidFill>
                  <a:schemeClr val="dk1"/>
                </a:solidFill>
              </a:rPr>
              <a:t>our promise is binding when it is made as a result of false statements; or, even in the absence of falsehood, if some important circumstances were concealed; or if we were led to believe (perhaps without any malicious intentions) that the consequences of keeping the promise would be very different from what they now turn out to be; or if we made the promise under some form of coercion; or if the circumstances have changed in an unexpected but materially relevant way; or if we now see that keeping the promise will impose a very</a:t>
            </a:r>
            <a:endParaRPr sz="95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50">
                <a:solidFill>
                  <a:schemeClr val="dk1"/>
                </a:solidFill>
              </a:rPr>
              <a:t>serious loss on ourselves, completely out of proportion to the benefit it confers on the person to whom we made the promise; or if we learn that keeping the promise will actually harm the person to whom it was made, although he is unable to see this. Without deciding about</a:t>
            </a:r>
            <a:endParaRPr sz="950">
              <a:solidFill>
                <a:schemeClr val="dk1"/>
              </a:solidFill>
            </a:endParaRPr>
          </a:p>
          <a:p>
            <a:pPr indent="0" lvl="0" marL="0" rtl="0" algn="l">
              <a:lnSpc>
                <a:spcPct val="115000"/>
              </a:lnSpc>
              <a:spcBef>
                <a:spcPts val="0"/>
              </a:spcBef>
              <a:spcAft>
                <a:spcPts val="0"/>
              </a:spcAft>
              <a:buSzPts val="1100"/>
              <a:buNone/>
            </a:pPr>
            <a:r>
              <a:rPr lang="en" sz="950">
                <a:solidFill>
                  <a:schemeClr val="dk1"/>
                </a:solidFill>
              </a:rPr>
              <a:t>these cases, we cannot know that our promise will have even prima facie weight.</a:t>
            </a:r>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a745ecb2e5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g2a745ecb2e5_0_1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Contrast virtue ethics with deontology</a:t>
            </a:r>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a745ecb2e5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 name="Google Shape;223;g2a745ecb2e5_0_1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Contrast virtue ethics with deontology</a:t>
            </a:r>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a745ecb2e5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g2a745ecb2e5_0_1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Contrast virtue ethics with deontology</a:t>
            </a:r>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a745ecb2e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g2a745ecb2e5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a745ecb2e5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 name="Google Shape;242;g2a745ecb2e5_0_1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a745ecb2e5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 name="Google Shape;250;g2a745ecb2e5_0_1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a745ecb2e5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 name="Google Shape;259;g2a745ecb2e5_0_1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a745ecb2e5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7" name="Google Shape;267;g2a745ecb2e5_0_1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a745ecb2e5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 name="Google Shape;276;g2a745ecb2e5_0_1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u="sng">
                <a:solidFill>
                  <a:schemeClr val="hlink"/>
                </a:solidFill>
                <a:hlinkClick r:id="rId2"/>
              </a:rPr>
              <a:t>https://course.mlsafety.org/#media-popup</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a745ecb2e5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 name="Google Shape;284;g2a745ecb2e5_0_1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a745ecb2e5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4" name="Google Shape;294;g2a745ecb2e5_0_2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a745ecb2e5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6" name="Google Shape;306;g2a745ecb2e5_0_2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a745ecb2e5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5" name="Google Shape;315;g2a745ecb2e5_0_2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a745ecb2e5_0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6" name="Google Shape;326;g2a745ecb2e5_0_2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a745ecb2e5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g2a745ecb2e5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a745ecb2e5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7" name="Google Shape;337;g2a745ecb2e5_0_2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a745ecb2e5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6" name="Google Shape;346;g2a745ecb2e5_0_2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a745ecb2e5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5" name="Google Shape;355;g2a745ecb2e5_0_2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a745ecb2e5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g2a745ecb2e5_0_2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a745ecb2e5_0_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8" name="Google Shape;378;g2a745ecb2e5_0_2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a745ecb2e5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7" name="Google Shape;387;g2a745ecb2e5_0_2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2a745ecb2e5_0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6" name="Google Shape;396;g2a745ecb2e5_0_3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a745ecb2e5_0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5" name="Google Shape;405;g2a745ecb2e5_0_3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a745ecb2e5_0_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6" name="Google Shape;416;g2a745ecb2e5_0_3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a745ecb2e5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5" name="Google Shape;425;g2a745ecb2e5_0_3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a745ecb2e5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 name="Google Shape;82;g2a745ecb2e5_0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Well-established ethical theories were shaped by hundreds to thousands of years of collective experience and wisdom accrued from multiple cultures. Computer scientists should draw on knowledge from this enduring intellectual inheritance, and they should not ignore it by trying to reinvent ethics from scratch.</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a745ecb2e5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6" name="Google Shape;436;g2a745ecb2e5_0_3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a745ecb2e5_0_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5" name="Google Shape;445;g2a745ecb2e5_0_3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a745ecb2e5_0_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4" name="Google Shape;454;g2a745ecb2e5_0_3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a745ecb2e5_0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3" name="Google Shape;463;g2a745ecb2e5_0_3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a745ecb2e5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2" name="Google Shape;472;g2a745ecb2e5_0_3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u="sng">
                <a:solidFill>
                  <a:schemeClr val="hlink"/>
                </a:solidFill>
                <a:hlinkClick r:id="rId2"/>
              </a:rPr>
              <a:t>https://course.mlsafety.org/#media-popup</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a745ecb2e5_0_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0" name="Google Shape;480;g2a745ecb2e5_0_3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a745ecb2e5_0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0" name="Google Shape;490;g2a745ecb2e5_0_3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a745ecb2e5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2" name="Google Shape;502;g2a745ecb2e5_0_3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a745ecb2e5_0_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2" name="Google Shape;512;g2a745ecb2e5_0_4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2a745ecb2e5_0_4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2" name="Google Shape;522;g2a745ecb2e5_0_4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a745ecb2e5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 name="Google Shape;93;g2a745ecb2e5_0_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Relate to moral relativism making room for corporate interests driving AI development.</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2a745ecb2e5_0_4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3" name="Google Shape;533;g2a745ecb2e5_0_4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2a745ecb2e5_0_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2" name="Google Shape;542;g2a745ecb2e5_0_4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2a745ecb2e5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1" name="Google Shape;551;g2a745ecb2e5_0_4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a745ecb2e5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0" name="Google Shape;560;g2a745ecb2e5_0_4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2a745ecb2e5_0_4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0" name="Google Shape;570;g2a745ecb2e5_0_4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2a745ecb2e5_0_4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1" name="Google Shape;581;g2a745ecb2e5_0_4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2a745ecb2e5_0_4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0" name="Google Shape;590;g2a745ecb2e5_0_4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2a745ecb2e5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9" name="Google Shape;599;g2a745ecb2e5_0_4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2a745ecb2e5_0_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8" name="Google Shape;608;g2a745ecb2e5_0_4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2a745ecb2e5_0_5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9" name="Google Shape;619;g2a745ecb2e5_0_5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a745ecb2e5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g2a745ecb2e5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2a745ecb2e5_0_5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8" name="Google Shape;628;g2a745ecb2e5_0_5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2a745ecb2e5_0_5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6" name="Google Shape;646;g2a745ecb2e5_0_5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2a745ecb2e5_0_5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5" name="Google Shape;655;g2a745ecb2e5_0_5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2a745ecb2e5_0_5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6" name="Google Shape;666;g2a745ecb2e5_0_5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2a745ecb2e5_0_5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5" name="Google Shape;675;g2a745ecb2e5_0_5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u="sng">
                <a:solidFill>
                  <a:schemeClr val="hlink"/>
                </a:solidFill>
                <a:hlinkClick r:id="rId2"/>
              </a:rPr>
              <a:t>https://course.mlsafety.org/#media-popup</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2a745ecb2e5_0_5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3" name="Google Shape;683;g2a745ecb2e5_0_5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2a745ecb2e5_0_5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3" name="Google Shape;693;g2a745ecb2e5_0_5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2a745ecb2e5_0_5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2" name="Google Shape;702;g2a745ecb2e5_0_5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g2a745ecb2e5_0_5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1" name="Google Shape;711;g2a745ecb2e5_0_5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2a745ecb2e5_0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0" name="Google Shape;720;g2a745ecb2e5_0_5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8e7da7217c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g28e7da7217c_1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2a745ecb2e5_0_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9" name="Google Shape;729;g2a745ecb2e5_0_6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2a745ecb2e5_0_6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8" name="Google Shape;738;g2a745ecb2e5_0_6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‘Recall table 11’ </a:t>
            </a:r>
            <a:endParaRPr sz="1200">
              <a:solidFill>
                <a:schemeClr val="dk1"/>
              </a:solidFill>
              <a:latin typeface="Calibri"/>
              <a:ea typeface="Calibri"/>
              <a:cs typeface="Calibri"/>
              <a:sym typeface="Calibri"/>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g2a745ecb2e5_0_6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7" name="Google Shape;747;g2a745ecb2e5_0_6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‘Recall table 11’ </a:t>
            </a:r>
            <a:endParaRPr sz="1200">
              <a:solidFill>
                <a:schemeClr val="dk1"/>
              </a:solidFill>
              <a:latin typeface="Calibri"/>
              <a:ea typeface="Calibri"/>
              <a:cs typeface="Calibri"/>
              <a:sym typeface="Calibri"/>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2a745ecb2e5_0_6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1" name="Google Shape;761;g2a745ecb2e5_0_6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‘Recall table 11’ </a:t>
            </a:r>
            <a:endParaRPr sz="1200">
              <a:solidFill>
                <a:schemeClr val="dk1"/>
              </a:solidFill>
              <a:latin typeface="Calibri"/>
              <a:ea typeface="Calibri"/>
              <a:cs typeface="Calibri"/>
              <a:sym typeface="Calibri"/>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2a745ecb2e5_0_6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0" name="Google Shape;770;g2a745ecb2e5_0_6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‘Recall table 11’ </a:t>
            </a:r>
            <a:endParaRPr sz="1200">
              <a:solidFill>
                <a:schemeClr val="dk1"/>
              </a:solidFill>
              <a:latin typeface="Calibri"/>
              <a:ea typeface="Calibri"/>
              <a:cs typeface="Calibri"/>
              <a:sym typeface="Calibri"/>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2a745ecb2e5_0_6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9" name="Google Shape;779;g2a745ecb2e5_0_6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‘Recall table 11’ </a:t>
            </a:r>
            <a:endParaRPr sz="1200">
              <a:solidFill>
                <a:schemeClr val="dk1"/>
              </a:solidFill>
              <a:latin typeface="Calibri"/>
              <a:ea typeface="Calibri"/>
              <a:cs typeface="Calibri"/>
              <a:sym typeface="Calibri"/>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2a745ecb2e5_0_6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8" name="Google Shape;788;g2a745ecb2e5_0_6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‘Recall table 11’ </a:t>
            </a:r>
            <a:endParaRPr sz="1200">
              <a:solidFill>
                <a:schemeClr val="dk1"/>
              </a:solidFill>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2a745ecb2e5_0_6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7" name="Google Shape;797;g2a745ecb2e5_0_6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‘Recall table 11’ </a:t>
            </a: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a745ecb2e5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 name="Google Shape;125;g2a745ecb2e5_0_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a745ecb2e5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g2a745ecb2e5_0_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3"/>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600"/>
              <a:buFont typeface="Nunito"/>
              <a:buNone/>
              <a:defRPr sz="3600">
                <a:latin typeface="Nunito"/>
                <a:ea typeface="Nunito"/>
                <a:cs typeface="Nunito"/>
                <a:sym typeface="Nuni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7" name="Google Shape;17;p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 name="Google Shape;18;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1pPr>
            <a:lvl2pPr lvl="1"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2pPr>
            <a:lvl3pPr lvl="2"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3pPr>
            <a:lvl4pPr lvl="3"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4pPr>
            <a:lvl5pPr lvl="4"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5pPr>
            <a:lvl6pPr lvl="5"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6pPr>
            <a:lvl7pPr lvl="6"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7pPr>
            <a:lvl8pPr lvl="7"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8pPr>
            <a:lvl9pPr lvl="8"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Telex"/>
              <a:buChar char="●"/>
              <a:defRPr b="0" i="0" sz="1800" u="none" cap="none" strike="noStrike">
                <a:solidFill>
                  <a:schemeClr val="dk2"/>
                </a:solidFill>
                <a:latin typeface="Telex"/>
                <a:ea typeface="Telex"/>
                <a:cs typeface="Telex"/>
                <a:sym typeface="Telex"/>
              </a:defRPr>
            </a:lvl1pPr>
            <a:lvl2pPr indent="-317500" lvl="1" marL="914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2pPr>
            <a:lvl3pPr indent="-317500" lvl="2" marL="1371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3pPr>
            <a:lvl4pPr indent="-317500" lvl="3" marL="18288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4pPr>
            <a:lvl5pPr indent="-317500" lvl="4" marL="22860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5pPr>
            <a:lvl6pPr indent="-317500" lvl="5" marL="27432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6pPr>
            <a:lvl7pPr indent="-317500" lvl="6" marL="3200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7pPr>
            <a:lvl8pPr indent="-317500" lvl="7" marL="3657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8pPr>
            <a:lvl9pPr indent="-317500" lvl="8" marL="4114800" marR="0" rtl="0" algn="l">
              <a:lnSpc>
                <a:spcPct val="115000"/>
              </a:lnSpc>
              <a:spcBef>
                <a:spcPts val="1600"/>
              </a:spcBef>
              <a:spcAft>
                <a:spcPts val="1600"/>
              </a:spcAft>
              <a:buClr>
                <a:schemeClr val="dk2"/>
              </a:buClr>
              <a:buSzPts val="1400"/>
              <a:buFont typeface="Telex"/>
              <a:buChar char="■"/>
              <a:defRPr b="0" i="0" sz="1400" u="none" cap="none" strike="noStrike">
                <a:solidFill>
                  <a:schemeClr val="dk2"/>
                </a:solidFill>
                <a:latin typeface="Telex"/>
                <a:ea typeface="Telex"/>
                <a:cs typeface="Telex"/>
                <a:sym typeface="Telex"/>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7.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9.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15.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1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175" y="948720"/>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Normative Ethics</a:t>
            </a:r>
            <a:endParaRPr b="0" i="0" sz="3000" u="none" cap="none" strike="noStrike">
              <a:solidFill>
                <a:srgbClr val="000000"/>
              </a:solidFill>
              <a:latin typeface="Nunito Light"/>
              <a:ea typeface="Nunito Light"/>
              <a:cs typeface="Nunito Light"/>
              <a:sym typeface="Nunito Light"/>
            </a:endParaRPr>
          </a:p>
        </p:txBody>
      </p:sp>
      <p:sp>
        <p:nvSpPr>
          <p:cNvPr id="55" name="Google Shape;55;p1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 name="Google Shape;56;p1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 name="Google Shape;57;p1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2"/>
          <p:cNvSpPr txBox="1"/>
          <p:nvPr/>
        </p:nvSpPr>
        <p:spPr>
          <a:xfrm>
            <a:off x="367450" y="696900"/>
            <a:ext cx="8409000" cy="4102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Wellbeing as pleasure</a:t>
            </a:r>
            <a:r>
              <a:rPr b="0" i="0" lang="en" sz="2000" u="none" cap="none" strike="noStrike">
                <a:solidFill>
                  <a:schemeClr val="dk1"/>
                </a:solidFill>
                <a:latin typeface="Nunito"/>
                <a:ea typeface="Nunito"/>
                <a:cs typeface="Nunito"/>
                <a:sym typeface="Nunito"/>
              </a:rPr>
              <a:t>: the balance of pleasure (or happiness) over pain (or suffering) is what constitutes wellbeing. Also called </a:t>
            </a:r>
            <a:r>
              <a:rPr b="0" i="1" lang="en" sz="2000" u="none" cap="none" strike="noStrike">
                <a:solidFill>
                  <a:schemeClr val="dk1"/>
                </a:solidFill>
                <a:latin typeface="Nunito"/>
                <a:ea typeface="Nunito"/>
                <a:cs typeface="Nunito"/>
                <a:sym typeface="Nunito"/>
              </a:rPr>
              <a:t>hedonism</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While we may all have different preferences and desires, pleasure seems to be universally valued. All other goods might be instrumental.</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However, some philosophers argue against this view because</a:t>
            </a:r>
            <a:r>
              <a:rPr lang="en" sz="2000">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it does not consider other </a:t>
            </a:r>
            <a:r>
              <a:rPr lang="en" sz="2000">
                <a:solidFill>
                  <a:schemeClr val="dk1"/>
                </a:solidFill>
                <a:latin typeface="Nunito"/>
                <a:ea typeface="Nunito"/>
                <a:cs typeface="Nunito"/>
                <a:sym typeface="Nunito"/>
              </a:rPr>
              <a:t>ostensibly </a:t>
            </a:r>
            <a:r>
              <a:rPr b="0" i="0" lang="en" sz="2000" u="none" cap="none" strike="noStrike">
                <a:solidFill>
                  <a:schemeClr val="dk1"/>
                </a:solidFill>
                <a:latin typeface="Nunito"/>
                <a:ea typeface="Nunito"/>
                <a:cs typeface="Nunito"/>
                <a:sym typeface="Nunito"/>
              </a:rPr>
              <a:t>relevant factors to our wellbeing such as the pursuit of knowledge. </a:t>
            </a:r>
            <a:endParaRPr b="0" i="0" sz="2000" u="none" cap="none" strike="noStrike">
              <a:solidFill>
                <a:schemeClr val="dk1"/>
              </a:solidFill>
              <a:latin typeface="Nunito"/>
              <a:ea typeface="Nunito"/>
              <a:cs typeface="Nunito"/>
              <a:sym typeface="Nunito"/>
            </a:endParaRPr>
          </a:p>
        </p:txBody>
      </p:sp>
      <p:sp>
        <p:nvSpPr>
          <p:cNvPr id="151" name="Google Shape;151;p2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Wellbeing as Pleasure</a:t>
            </a:r>
            <a:endParaRPr sz="3600">
              <a:latin typeface="Nunito"/>
              <a:ea typeface="Nunito"/>
              <a:cs typeface="Nunito"/>
              <a:sym typeface="Nunito"/>
            </a:endParaRPr>
          </a:p>
        </p:txBody>
      </p:sp>
      <p:sp>
        <p:nvSpPr>
          <p:cNvPr id="152" name="Google Shape;152;p2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3" name="Google Shape;153;p2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4" name="Google Shape;154;p2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0" st="0"/>
                                            </p:txEl>
                                          </p:spTgt>
                                        </p:tgtEl>
                                        <p:attrNameLst>
                                          <p:attrName>style.visibility</p:attrName>
                                        </p:attrNameLst>
                                      </p:cBhvr>
                                      <p:to>
                                        <p:strVal val="visible"/>
                                      </p:to>
                                    </p:set>
                                    <p:animEffect filter="fade" transition="in">
                                      <p:cBhvr>
                                        <p:cTn dur="1000"/>
                                        <p:tgtEl>
                                          <p:spTgt spid="15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1" st="1"/>
                                            </p:txEl>
                                          </p:spTgt>
                                        </p:tgtEl>
                                        <p:attrNameLst>
                                          <p:attrName>style.visibility</p:attrName>
                                        </p:attrNameLst>
                                      </p:cBhvr>
                                      <p:to>
                                        <p:strVal val="visible"/>
                                      </p:to>
                                    </p:set>
                                    <p:animEffect filter="fade" transition="in">
                                      <p:cBhvr>
                                        <p:cTn dur="1000"/>
                                        <p:tgtEl>
                                          <p:spTgt spid="15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2" st="2"/>
                                            </p:txEl>
                                          </p:spTgt>
                                        </p:tgtEl>
                                        <p:attrNameLst>
                                          <p:attrName>style.visibility</p:attrName>
                                        </p:attrNameLst>
                                      </p:cBhvr>
                                      <p:to>
                                        <p:strVal val="visible"/>
                                      </p:to>
                                    </p:set>
                                    <p:animEffect filter="fade" transition="in">
                                      <p:cBhvr>
                                        <p:cTn dur="1000"/>
                                        <p:tgtEl>
                                          <p:spTgt spid="15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3" st="3"/>
                                            </p:txEl>
                                          </p:spTgt>
                                        </p:tgtEl>
                                        <p:attrNameLst>
                                          <p:attrName>style.visibility</p:attrName>
                                        </p:attrNameLst>
                                      </p:cBhvr>
                                      <p:to>
                                        <p:strVal val="visible"/>
                                      </p:to>
                                    </p:set>
                                    <p:animEffect filter="fade" transition="in">
                                      <p:cBhvr>
                                        <p:cTn dur="1000"/>
                                        <p:tgtEl>
                                          <p:spTgt spid="15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xEl>
                                              <p:pRg end="4" st="4"/>
                                            </p:txEl>
                                          </p:spTgt>
                                        </p:tgtEl>
                                        <p:attrNameLst>
                                          <p:attrName>style.visibility</p:attrName>
                                        </p:attrNameLst>
                                      </p:cBhvr>
                                      <p:to>
                                        <p:strVal val="visible"/>
                                      </p:to>
                                    </p:set>
                                    <p:animEffect filter="fade" transition="in">
                                      <p:cBhvr>
                                        <p:cTn dur="1000"/>
                                        <p:tgtEl>
                                          <p:spTgt spid="150">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3"/>
          <p:cNvSpPr txBox="1"/>
          <p:nvPr>
            <p:ph type="title"/>
          </p:nvPr>
        </p:nvSpPr>
        <p:spPr>
          <a:xfrm>
            <a:off x="1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Wellbeing as Preference Satisfaction (1/2)</a:t>
            </a:r>
            <a:endParaRPr sz="3600">
              <a:latin typeface="Nunito"/>
              <a:ea typeface="Nunito"/>
              <a:cs typeface="Nunito"/>
              <a:sym typeface="Nunito"/>
            </a:endParaRPr>
          </a:p>
        </p:txBody>
      </p:sp>
      <p:sp>
        <p:nvSpPr>
          <p:cNvPr id="160" name="Google Shape;160;p2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1" name="Google Shape;161;p2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2" name="Google Shape;162;p2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63" name="Google Shape;163;p23"/>
          <p:cNvSpPr txBox="1"/>
          <p:nvPr/>
        </p:nvSpPr>
        <p:spPr>
          <a:xfrm>
            <a:off x="133350" y="757050"/>
            <a:ext cx="8896200" cy="4386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Wellbeing as preference satisfaction</a:t>
            </a:r>
            <a:r>
              <a:rPr b="0" i="0" lang="en" sz="2000" u="none" cap="none" strike="noStrike">
                <a:solidFill>
                  <a:srgbClr val="000000"/>
                </a:solidFill>
                <a:latin typeface="Nunito"/>
                <a:ea typeface="Nunito"/>
                <a:cs typeface="Nunito"/>
                <a:sym typeface="Nunito"/>
              </a:rPr>
              <a:t>: what really matters for wellbeing is that our desires or preferences are satisfied.</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Different types of preferences might differ greatly in different situations. </a:t>
            </a:r>
            <a:r>
              <a:rPr b="0" i="0" lang="en" sz="2000" u="none" cap="none" strike="noStrike">
                <a:solidFill>
                  <a:schemeClr val="dk1"/>
                </a:solidFill>
                <a:latin typeface="Nunito"/>
                <a:ea typeface="Nunito"/>
                <a:cs typeface="Nunito"/>
                <a:sym typeface="Nunito"/>
              </a:rPr>
              <a:t>Consider Alice’s preferences over different candidates in an election:</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Stated preference</a:t>
            </a:r>
            <a:r>
              <a:rPr b="0" i="0" lang="en" sz="2000" u="none" cap="none" strike="noStrike">
                <a:solidFill>
                  <a:schemeClr val="dk1"/>
                </a:solidFill>
                <a:latin typeface="Nunito"/>
                <a:ea typeface="Nunito"/>
                <a:cs typeface="Nunito"/>
                <a:sym typeface="Nunito"/>
              </a:rPr>
              <a:t> → “I </a:t>
            </a:r>
            <a:r>
              <a:rPr lang="en" sz="2000">
                <a:solidFill>
                  <a:schemeClr val="dk1"/>
                </a:solidFill>
                <a:latin typeface="Nunito"/>
                <a:ea typeface="Nunito"/>
                <a:cs typeface="Nunito"/>
                <a:sym typeface="Nunito"/>
              </a:rPr>
              <a:t>prefer AI’s output </a:t>
            </a:r>
            <a:r>
              <a:rPr b="0" i="0" lang="en" sz="2000" u="none" cap="none" strike="noStrike">
                <a:solidFill>
                  <a:schemeClr val="dk1"/>
                </a:solidFill>
                <a:latin typeface="Nunito"/>
                <a:ea typeface="Nunito"/>
                <a:cs typeface="Nunito"/>
                <a:sym typeface="Nunito"/>
              </a:rPr>
              <a:t>X”</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Revealed preference</a:t>
            </a:r>
            <a:r>
              <a:rPr b="0" i="0" lang="en" sz="2000" u="none" cap="none" strike="noStrike">
                <a:solidFill>
                  <a:schemeClr val="dk1"/>
                </a:solidFill>
                <a:latin typeface="Nunito"/>
                <a:ea typeface="Nunito"/>
                <a:cs typeface="Nunito"/>
                <a:sym typeface="Nunito"/>
              </a:rPr>
              <a:t> → I </a:t>
            </a:r>
            <a:r>
              <a:rPr lang="en" sz="2000">
                <a:solidFill>
                  <a:schemeClr val="dk1"/>
                </a:solidFill>
                <a:latin typeface="Nunito"/>
                <a:ea typeface="Nunito"/>
                <a:cs typeface="Nunito"/>
                <a:sym typeface="Nunito"/>
              </a:rPr>
              <a:t>chose</a:t>
            </a:r>
            <a:r>
              <a:rPr b="0" i="0" lang="en" sz="2000" u="none" cap="none" strike="noStrike">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AI’s output</a:t>
            </a:r>
            <a:r>
              <a:rPr b="0" i="0" lang="en" sz="2000" u="none" cap="none" strike="noStrike">
                <a:solidFill>
                  <a:schemeClr val="dk1"/>
                </a:solidFill>
                <a:latin typeface="Nunito"/>
                <a:ea typeface="Nunito"/>
                <a:cs typeface="Nunito"/>
                <a:sym typeface="Nunito"/>
              </a:rPr>
              <a:t> X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Informed preference</a:t>
            </a:r>
            <a:r>
              <a:rPr b="0" i="0" lang="en" sz="2000" u="none" cap="none" strike="noStrike">
                <a:solidFill>
                  <a:schemeClr val="dk1"/>
                </a:solidFill>
                <a:latin typeface="Nunito"/>
                <a:ea typeface="Nunito"/>
                <a:cs typeface="Nunito"/>
                <a:sym typeface="Nunito"/>
              </a:rPr>
              <a:t> → I would have </a:t>
            </a:r>
            <a:r>
              <a:rPr lang="en" sz="2000">
                <a:solidFill>
                  <a:schemeClr val="dk1"/>
                </a:solidFill>
                <a:latin typeface="Nunito"/>
                <a:ea typeface="Nunito"/>
                <a:cs typeface="Nunito"/>
                <a:sym typeface="Nunito"/>
              </a:rPr>
              <a:t>chosen AI’s output</a:t>
            </a:r>
            <a:r>
              <a:rPr b="0" i="0" lang="en" sz="2000" u="none" cap="none" strike="noStrike">
                <a:solidFill>
                  <a:schemeClr val="dk1"/>
                </a:solidFill>
                <a:latin typeface="Nunito"/>
                <a:ea typeface="Nunito"/>
                <a:cs typeface="Nunito"/>
                <a:sym typeface="Nunito"/>
              </a:rPr>
              <a:t> X if I knew…</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rgbClr val="000000"/>
                </a:solidFill>
                <a:latin typeface="Nunito"/>
                <a:ea typeface="Nunito"/>
                <a:cs typeface="Nunito"/>
                <a:sym typeface="Nunito"/>
              </a:rPr>
              <a:t>Which preferences matter?</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0" st="0"/>
                                            </p:txEl>
                                          </p:spTgt>
                                        </p:tgtEl>
                                        <p:attrNameLst>
                                          <p:attrName>style.visibility</p:attrName>
                                        </p:attrNameLst>
                                      </p:cBhvr>
                                      <p:to>
                                        <p:strVal val="visible"/>
                                      </p:to>
                                    </p:set>
                                    <p:animEffect filter="fade" transition="in">
                                      <p:cBhvr>
                                        <p:cTn dur="1000"/>
                                        <p:tgtEl>
                                          <p:spTgt spid="16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1" st="1"/>
                                            </p:txEl>
                                          </p:spTgt>
                                        </p:tgtEl>
                                        <p:attrNameLst>
                                          <p:attrName>style.visibility</p:attrName>
                                        </p:attrNameLst>
                                      </p:cBhvr>
                                      <p:to>
                                        <p:strVal val="visible"/>
                                      </p:to>
                                    </p:set>
                                    <p:animEffect filter="fade" transition="in">
                                      <p:cBhvr>
                                        <p:cTn dur="1000"/>
                                        <p:tgtEl>
                                          <p:spTgt spid="16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2" st="2"/>
                                            </p:txEl>
                                          </p:spTgt>
                                        </p:tgtEl>
                                        <p:attrNameLst>
                                          <p:attrName>style.visibility</p:attrName>
                                        </p:attrNameLst>
                                      </p:cBhvr>
                                      <p:to>
                                        <p:strVal val="visible"/>
                                      </p:to>
                                    </p:set>
                                    <p:animEffect filter="fade" transition="in">
                                      <p:cBhvr>
                                        <p:cTn dur="1000"/>
                                        <p:tgtEl>
                                          <p:spTgt spid="16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3" st="3"/>
                                            </p:txEl>
                                          </p:spTgt>
                                        </p:tgtEl>
                                        <p:attrNameLst>
                                          <p:attrName>style.visibility</p:attrName>
                                        </p:attrNameLst>
                                      </p:cBhvr>
                                      <p:to>
                                        <p:strVal val="visible"/>
                                      </p:to>
                                    </p:set>
                                    <p:animEffect filter="fade" transition="in">
                                      <p:cBhvr>
                                        <p:cTn dur="1000"/>
                                        <p:tgtEl>
                                          <p:spTgt spid="16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4" st="4"/>
                                            </p:txEl>
                                          </p:spTgt>
                                        </p:tgtEl>
                                        <p:attrNameLst>
                                          <p:attrName>style.visibility</p:attrName>
                                        </p:attrNameLst>
                                      </p:cBhvr>
                                      <p:to>
                                        <p:strVal val="visible"/>
                                      </p:to>
                                    </p:set>
                                    <p:animEffect filter="fade" transition="in">
                                      <p:cBhvr>
                                        <p:cTn dur="1000"/>
                                        <p:tgtEl>
                                          <p:spTgt spid="16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5" st="5"/>
                                            </p:txEl>
                                          </p:spTgt>
                                        </p:tgtEl>
                                        <p:attrNameLst>
                                          <p:attrName>style.visibility</p:attrName>
                                        </p:attrNameLst>
                                      </p:cBhvr>
                                      <p:to>
                                        <p:strVal val="visible"/>
                                      </p:to>
                                    </p:set>
                                    <p:animEffect filter="fade" transition="in">
                                      <p:cBhvr>
                                        <p:cTn dur="1000"/>
                                        <p:tgtEl>
                                          <p:spTgt spid="16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6" st="6"/>
                                            </p:txEl>
                                          </p:spTgt>
                                        </p:tgtEl>
                                        <p:attrNameLst>
                                          <p:attrName>style.visibility</p:attrName>
                                        </p:attrNameLst>
                                      </p:cBhvr>
                                      <p:to>
                                        <p:strVal val="visible"/>
                                      </p:to>
                                    </p:set>
                                    <p:animEffect filter="fade" transition="in">
                                      <p:cBhvr>
                                        <p:cTn dur="1000"/>
                                        <p:tgtEl>
                                          <p:spTgt spid="16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7" st="7"/>
                                            </p:txEl>
                                          </p:spTgt>
                                        </p:tgtEl>
                                        <p:attrNameLst>
                                          <p:attrName>style.visibility</p:attrName>
                                        </p:attrNameLst>
                                      </p:cBhvr>
                                      <p:to>
                                        <p:strVal val="visible"/>
                                      </p:to>
                                    </p:set>
                                    <p:animEffect filter="fade" transition="in">
                                      <p:cBhvr>
                                        <p:cTn dur="1000"/>
                                        <p:tgtEl>
                                          <p:spTgt spid="16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8" st="8"/>
                                            </p:txEl>
                                          </p:spTgt>
                                        </p:tgtEl>
                                        <p:attrNameLst>
                                          <p:attrName>style.visibility</p:attrName>
                                        </p:attrNameLst>
                                      </p:cBhvr>
                                      <p:to>
                                        <p:strVal val="visible"/>
                                      </p:to>
                                    </p:set>
                                    <p:animEffect filter="fade" transition="in">
                                      <p:cBhvr>
                                        <p:cTn dur="1000"/>
                                        <p:tgtEl>
                                          <p:spTgt spid="16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xEl>
                                              <p:pRg end="9" st="9"/>
                                            </p:txEl>
                                          </p:spTgt>
                                        </p:tgtEl>
                                        <p:attrNameLst>
                                          <p:attrName>style.visibility</p:attrName>
                                        </p:attrNameLst>
                                      </p:cBhvr>
                                      <p:to>
                                        <p:strVal val="visible"/>
                                      </p:to>
                                    </p:set>
                                    <p:animEffect filter="fade" transition="in">
                                      <p:cBhvr>
                                        <p:cTn dur="1000"/>
                                        <p:tgtEl>
                                          <p:spTgt spid="163">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169" name="Google Shape;169;p2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70" name="Google Shape;170;p24"/>
          <p:cNvSpPr txBox="1"/>
          <p:nvPr>
            <p:ph idx="4294967295" type="title"/>
          </p:nvPr>
        </p:nvSpPr>
        <p:spPr>
          <a:xfrm>
            <a:off x="1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3600">
                <a:latin typeface="Nunito"/>
                <a:ea typeface="Nunito"/>
                <a:cs typeface="Nunito"/>
                <a:sym typeface="Nunito"/>
              </a:rPr>
              <a:t>Wellbeing as Preference Satisfaction (2/2)</a:t>
            </a:r>
            <a:endParaRPr sz="3600">
              <a:latin typeface="Nunito"/>
              <a:ea typeface="Nunito"/>
              <a:cs typeface="Nunito"/>
              <a:sym typeface="Nunito"/>
            </a:endParaRPr>
          </a:p>
        </p:txBody>
      </p:sp>
      <p:sp>
        <p:nvSpPr>
          <p:cNvPr id="171" name="Google Shape;171;p24"/>
          <p:cNvSpPr txBox="1"/>
          <p:nvPr/>
        </p:nvSpPr>
        <p:spPr>
          <a:xfrm>
            <a:off x="366475" y="642250"/>
            <a:ext cx="8297100" cy="1200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
        <p:nvSpPr>
          <p:cNvPr id="172" name="Google Shape;172;p24"/>
          <p:cNvSpPr txBox="1"/>
          <p:nvPr/>
        </p:nvSpPr>
        <p:spPr>
          <a:xfrm>
            <a:off x="176250" y="709525"/>
            <a:ext cx="8791500" cy="3940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Stated preferences</a:t>
            </a:r>
            <a:r>
              <a:rPr b="0" i="0" lang="en" sz="2000" u="none" cap="none" strike="noStrike">
                <a:solidFill>
                  <a:schemeClr val="dk1"/>
                </a:solidFill>
                <a:latin typeface="Nunito"/>
                <a:ea typeface="Nunito"/>
                <a:cs typeface="Nunito"/>
                <a:sym typeface="Nunito"/>
              </a:rPr>
              <a:t> are outwardly expressed, but sometimes, they conflict with revealed preferences. A </a:t>
            </a:r>
            <a:r>
              <a:rPr b="1" i="0" lang="en" sz="2000" u="none" cap="none" strike="noStrike">
                <a:solidFill>
                  <a:schemeClr val="dk1"/>
                </a:solidFill>
                <a:latin typeface="Nunito"/>
                <a:ea typeface="Nunito"/>
                <a:cs typeface="Nunito"/>
                <a:sym typeface="Nunito"/>
              </a:rPr>
              <a:t>revealed preference</a:t>
            </a:r>
            <a:r>
              <a:rPr b="0" i="0" lang="en" sz="2000" u="none" cap="none" strike="noStrike">
                <a:solidFill>
                  <a:schemeClr val="dk1"/>
                </a:solidFill>
                <a:latin typeface="Nunito"/>
                <a:ea typeface="Nunito"/>
                <a:cs typeface="Nunito"/>
                <a:sym typeface="Nunito"/>
              </a:rPr>
              <a:t> illustrates our actions, not our intentions and they can be more useful than stated preferences.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voter may express </a:t>
            </a:r>
            <a:r>
              <a:rPr lang="en" sz="2000">
                <a:solidFill>
                  <a:schemeClr val="dk1"/>
                </a:solidFill>
                <a:latin typeface="Nunito"/>
                <a:ea typeface="Nunito"/>
                <a:cs typeface="Nunito"/>
                <a:sym typeface="Nunito"/>
              </a:rPr>
              <a:t>a preference for Google over ChatGPT</a:t>
            </a:r>
            <a:r>
              <a:rPr b="0" i="0" lang="en" sz="2000" u="none" cap="none" strike="noStrike">
                <a:solidFill>
                  <a:schemeClr val="dk1"/>
                </a:solidFill>
                <a:latin typeface="Nunito"/>
                <a:ea typeface="Nunito"/>
                <a:cs typeface="Nunito"/>
                <a:sym typeface="Nunito"/>
              </a:rPr>
              <a:t>, but when they actually</a:t>
            </a:r>
            <a:r>
              <a:rPr lang="en" sz="2000">
                <a:solidFill>
                  <a:schemeClr val="dk1"/>
                </a:solidFill>
                <a:latin typeface="Nunito"/>
                <a:ea typeface="Nunito"/>
                <a:cs typeface="Nunito"/>
                <a:sym typeface="Nunito"/>
              </a:rPr>
              <a:t> have queries,</a:t>
            </a:r>
            <a:r>
              <a:rPr b="0" i="0" lang="en" sz="2000" u="none" cap="none" strike="noStrike">
                <a:solidFill>
                  <a:schemeClr val="dk1"/>
                </a:solidFill>
                <a:latin typeface="Nunito"/>
                <a:ea typeface="Nunito"/>
                <a:cs typeface="Nunito"/>
                <a:sym typeface="Nunito"/>
              </a:rPr>
              <a:t> they may </a:t>
            </a:r>
            <a:r>
              <a:rPr lang="en" sz="2000">
                <a:solidFill>
                  <a:schemeClr val="dk1"/>
                </a:solidFill>
                <a:latin typeface="Nunito"/>
                <a:ea typeface="Nunito"/>
                <a:cs typeface="Nunito"/>
                <a:sym typeface="Nunito"/>
              </a:rPr>
              <a:t>more frequently use ChatGPT</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An </a:t>
            </a:r>
            <a:r>
              <a:rPr b="1" i="0" lang="en" sz="2000" u="none" cap="none" strike="noStrike">
                <a:solidFill>
                  <a:schemeClr val="dk1"/>
                </a:solidFill>
                <a:latin typeface="Nunito"/>
                <a:ea typeface="Nunito"/>
                <a:cs typeface="Nunito"/>
                <a:sym typeface="Nunito"/>
              </a:rPr>
              <a:t>informed preference</a:t>
            </a:r>
            <a:r>
              <a:rPr b="0" i="0" lang="en" sz="2000" u="none" cap="none" strike="noStrike">
                <a:solidFill>
                  <a:schemeClr val="dk1"/>
                </a:solidFill>
                <a:latin typeface="Nunito"/>
                <a:ea typeface="Nunito"/>
                <a:cs typeface="Nunito"/>
                <a:sym typeface="Nunito"/>
              </a:rPr>
              <a:t> considers all relevant information and can change as more information is acquired. These help us to uncover the reasoning behind stated/revealed preferences to better understand how they might change or conflict.</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xEl>
                                              <p:pRg end="0" st="0"/>
                                            </p:txEl>
                                          </p:spTgt>
                                        </p:tgtEl>
                                        <p:attrNameLst>
                                          <p:attrName>style.visibility</p:attrName>
                                        </p:attrNameLst>
                                      </p:cBhvr>
                                      <p:to>
                                        <p:strVal val="visible"/>
                                      </p:to>
                                    </p:set>
                                    <p:animEffect filter="fade" transition="in">
                                      <p:cBhvr>
                                        <p:cTn dur="1000"/>
                                        <p:tgtEl>
                                          <p:spTgt spid="17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xEl>
                                              <p:pRg end="1" st="1"/>
                                            </p:txEl>
                                          </p:spTgt>
                                        </p:tgtEl>
                                        <p:attrNameLst>
                                          <p:attrName>style.visibility</p:attrName>
                                        </p:attrNameLst>
                                      </p:cBhvr>
                                      <p:to>
                                        <p:strVal val="visible"/>
                                      </p:to>
                                    </p:set>
                                    <p:animEffect filter="fade" transition="in">
                                      <p:cBhvr>
                                        <p:cTn dur="1000"/>
                                        <p:tgtEl>
                                          <p:spTgt spid="17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xEl>
                                              <p:pRg end="2" st="2"/>
                                            </p:txEl>
                                          </p:spTgt>
                                        </p:tgtEl>
                                        <p:attrNameLst>
                                          <p:attrName>style.visibility</p:attrName>
                                        </p:attrNameLst>
                                      </p:cBhvr>
                                      <p:to>
                                        <p:strVal val="visible"/>
                                      </p:to>
                                    </p:set>
                                    <p:animEffect filter="fade" transition="in">
                                      <p:cBhvr>
                                        <p:cTn dur="1000"/>
                                        <p:tgtEl>
                                          <p:spTgt spid="17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178" name="Google Shape;178;p2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79" name="Google Shape;179;p25"/>
          <p:cNvSpPr txBox="1"/>
          <p:nvPr>
            <p:ph idx="4294967295"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3600">
                <a:latin typeface="Nunito"/>
                <a:ea typeface="Nunito"/>
                <a:cs typeface="Nunito"/>
                <a:sym typeface="Nunito"/>
              </a:rPr>
              <a:t>Wellbeing as Objective Goods </a:t>
            </a:r>
            <a:endParaRPr sz="3600">
              <a:latin typeface="Nunito"/>
              <a:ea typeface="Nunito"/>
              <a:cs typeface="Nunito"/>
              <a:sym typeface="Nunito"/>
            </a:endParaRPr>
          </a:p>
        </p:txBody>
      </p:sp>
      <p:sp>
        <p:nvSpPr>
          <p:cNvPr id="180" name="Google Shape;180;p25"/>
          <p:cNvSpPr txBox="1"/>
          <p:nvPr/>
        </p:nvSpPr>
        <p:spPr>
          <a:xfrm>
            <a:off x="374225" y="624025"/>
            <a:ext cx="8297100" cy="1462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Objective goods</a:t>
            </a:r>
            <a:r>
              <a:rPr b="0" i="0" lang="en" sz="2000" u="none" cap="none" strike="noStrike">
                <a:solidFill>
                  <a:srgbClr val="000000"/>
                </a:solidFill>
                <a:latin typeface="Nunito"/>
                <a:ea typeface="Nunito"/>
                <a:cs typeface="Nunito"/>
                <a:sym typeface="Nunito"/>
              </a:rPr>
              <a:t> are those things which are good independent of personal beliefs or opinions – they are </a:t>
            </a:r>
            <a:r>
              <a:rPr b="0" i="1" lang="en" sz="2000" u="none" cap="none" strike="noStrike">
                <a:solidFill>
                  <a:srgbClr val="000000"/>
                </a:solidFill>
                <a:latin typeface="Nunito"/>
                <a:ea typeface="Nunito"/>
                <a:cs typeface="Nunito"/>
                <a:sym typeface="Nunito"/>
              </a:rPr>
              <a:t>universal</a:t>
            </a:r>
            <a:r>
              <a:rPr b="0" i="0" lang="en" sz="2000" u="none" cap="none" strike="noStrike">
                <a:solidFill>
                  <a:srgbClr val="000000"/>
                </a:solidFill>
                <a:latin typeface="Nunito"/>
                <a:ea typeface="Nunito"/>
                <a:cs typeface="Nunito"/>
                <a:sym typeface="Nunito"/>
              </a:rPr>
              <a:t>.</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rgbClr val="000000"/>
              </a:solidFill>
              <a:latin typeface="Nunito"/>
              <a:ea typeface="Nunito"/>
              <a:cs typeface="Nunito"/>
              <a:sym typeface="Nunito"/>
            </a:endParaRPr>
          </a:p>
        </p:txBody>
      </p:sp>
      <p:pic>
        <p:nvPicPr>
          <p:cNvPr id="181" name="Google Shape;181;p25"/>
          <p:cNvPicPr preferRelativeResize="0"/>
          <p:nvPr/>
        </p:nvPicPr>
        <p:blipFill rotWithShape="1">
          <a:blip r:embed="rId3">
            <a:alphaModFix/>
          </a:blip>
          <a:srcRect b="0" l="0" r="0" t="0"/>
          <a:stretch/>
        </p:blipFill>
        <p:spPr>
          <a:xfrm>
            <a:off x="5705800" y="2048275"/>
            <a:ext cx="3344901" cy="2402827"/>
          </a:xfrm>
          <a:prstGeom prst="rect">
            <a:avLst/>
          </a:prstGeom>
          <a:noFill/>
          <a:ln>
            <a:noFill/>
          </a:ln>
        </p:spPr>
      </p:pic>
      <p:sp>
        <p:nvSpPr>
          <p:cNvPr id="182" name="Google Shape;182;p25"/>
          <p:cNvSpPr txBox="1"/>
          <p:nvPr/>
        </p:nvSpPr>
        <p:spPr>
          <a:xfrm>
            <a:off x="374225" y="1855450"/>
            <a:ext cx="5445000" cy="2970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An example set: moral goodness, rational activity, development of abilities, having children and being a good parent, knowledge, awareness of true beauty.</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We may not always agree on what constitutes an objective good, and whether it can be considered universal.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0" st="0"/>
                                            </p:txEl>
                                          </p:spTgt>
                                        </p:tgtEl>
                                        <p:attrNameLst>
                                          <p:attrName>style.visibility</p:attrName>
                                        </p:attrNameLst>
                                      </p:cBhvr>
                                      <p:to>
                                        <p:strVal val="visible"/>
                                      </p:to>
                                    </p:set>
                                    <p:animEffect filter="fade" transition="in">
                                      <p:cBhvr>
                                        <p:cTn dur="1000"/>
                                        <p:tgtEl>
                                          <p:spTgt spid="18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1" st="1"/>
                                            </p:txEl>
                                          </p:spTgt>
                                        </p:tgtEl>
                                        <p:attrNameLst>
                                          <p:attrName>style.visibility</p:attrName>
                                        </p:attrNameLst>
                                      </p:cBhvr>
                                      <p:to>
                                        <p:strVal val="visible"/>
                                      </p:to>
                                    </p:set>
                                    <p:animEffect filter="fade" transition="in">
                                      <p:cBhvr>
                                        <p:cTn dur="1000"/>
                                        <p:tgtEl>
                                          <p:spTgt spid="18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2" st="2"/>
                                            </p:txEl>
                                          </p:spTgt>
                                        </p:tgtEl>
                                        <p:attrNameLst>
                                          <p:attrName>style.visibility</p:attrName>
                                        </p:attrNameLst>
                                      </p:cBhvr>
                                      <p:to>
                                        <p:strVal val="visible"/>
                                      </p:to>
                                    </p:set>
                                    <p:animEffect filter="fade" transition="in">
                                      <p:cBhvr>
                                        <p:cTn dur="1000"/>
                                        <p:tgtEl>
                                          <p:spTgt spid="18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0" st="0"/>
                                            </p:txEl>
                                          </p:spTgt>
                                        </p:tgtEl>
                                        <p:attrNameLst>
                                          <p:attrName>style.visibility</p:attrName>
                                        </p:attrNameLst>
                                      </p:cBhvr>
                                      <p:to>
                                        <p:strVal val="visible"/>
                                      </p:to>
                                    </p:set>
                                    <p:animEffect filter="fade" transition="in">
                                      <p:cBhvr>
                                        <p:cTn dur="1000"/>
                                        <p:tgtEl>
                                          <p:spTgt spid="18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1" st="1"/>
                                            </p:txEl>
                                          </p:spTgt>
                                        </p:tgtEl>
                                        <p:attrNameLst>
                                          <p:attrName>style.visibility</p:attrName>
                                        </p:attrNameLst>
                                      </p:cBhvr>
                                      <p:to>
                                        <p:strVal val="visible"/>
                                      </p:to>
                                    </p:set>
                                    <p:animEffect filter="fade" transition="in">
                                      <p:cBhvr>
                                        <p:cTn dur="1000"/>
                                        <p:tgtEl>
                                          <p:spTgt spid="18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2" st="2"/>
                                            </p:txEl>
                                          </p:spTgt>
                                        </p:tgtEl>
                                        <p:attrNameLst>
                                          <p:attrName>style.visibility</p:attrName>
                                        </p:attrNameLst>
                                      </p:cBhvr>
                                      <p:to>
                                        <p:strVal val="visible"/>
                                      </p:to>
                                    </p:set>
                                    <p:animEffect filter="fade" transition="in">
                                      <p:cBhvr>
                                        <p:cTn dur="1000"/>
                                        <p:tgtEl>
                                          <p:spTgt spid="182">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188" name="Google Shape;188;p2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89" name="Google Shape;189;p26"/>
          <p:cNvSpPr txBox="1"/>
          <p:nvPr>
            <p:ph idx="4294967295"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3600">
                <a:latin typeface="Nunito"/>
                <a:ea typeface="Nunito"/>
                <a:cs typeface="Nunito"/>
                <a:sym typeface="Nunito"/>
              </a:rPr>
              <a:t>Wellbeing and AI</a:t>
            </a:r>
            <a:endParaRPr sz="3600">
              <a:latin typeface="Nunito"/>
              <a:ea typeface="Nunito"/>
              <a:cs typeface="Nunito"/>
              <a:sym typeface="Nunito"/>
            </a:endParaRPr>
          </a:p>
        </p:txBody>
      </p:sp>
      <p:sp>
        <p:nvSpPr>
          <p:cNvPr id="190" name="Google Shape;190;p26"/>
          <p:cNvSpPr txBox="1"/>
          <p:nvPr/>
        </p:nvSpPr>
        <p:spPr>
          <a:xfrm>
            <a:off x="423625" y="640150"/>
            <a:ext cx="8297100" cy="4063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lang="en" sz="1800">
                <a:latin typeface="Nunito"/>
                <a:ea typeface="Nunito"/>
                <a:cs typeface="Nunito"/>
                <a:sym typeface="Nunito"/>
              </a:rPr>
              <a:t>AI influence on human wellbeing: AI chatbot companions could influence our wellbeing</a:t>
            </a:r>
            <a:endParaRPr sz="1800">
              <a:latin typeface="Nunito"/>
              <a:ea typeface="Nunito"/>
              <a:cs typeface="Nunito"/>
              <a:sym typeface="Nunito"/>
            </a:endParaRPr>
          </a:p>
          <a:p>
            <a:pPr indent="-342900" lvl="0" marL="457200" marR="0" rtl="0" algn="l">
              <a:lnSpc>
                <a:spcPct val="100000"/>
              </a:lnSpc>
              <a:spcBef>
                <a:spcPts val="0"/>
              </a:spcBef>
              <a:spcAft>
                <a:spcPts val="0"/>
              </a:spcAft>
              <a:buSzPts val="1800"/>
              <a:buFont typeface="Nunito"/>
              <a:buChar char="●"/>
            </a:pPr>
            <a:r>
              <a:rPr lang="en" sz="1800">
                <a:latin typeface="Nunito"/>
                <a:ea typeface="Nunito"/>
                <a:cs typeface="Nunito"/>
                <a:sym typeface="Nunito"/>
              </a:rPr>
              <a:t>If they aim to maximize revealed preferences, they may addict us and leave us unhappy</a:t>
            </a:r>
            <a:endParaRPr sz="1800">
              <a:latin typeface="Nunito"/>
              <a:ea typeface="Nunito"/>
              <a:cs typeface="Nunito"/>
              <a:sym typeface="Nunito"/>
            </a:endParaRPr>
          </a:p>
          <a:p>
            <a:pPr indent="-342900" lvl="0" marL="457200" marR="0" rtl="0" algn="l">
              <a:lnSpc>
                <a:spcPct val="100000"/>
              </a:lnSpc>
              <a:spcBef>
                <a:spcPts val="0"/>
              </a:spcBef>
              <a:spcAft>
                <a:spcPts val="0"/>
              </a:spcAft>
              <a:buSzPts val="1800"/>
              <a:buFont typeface="Nunito"/>
              <a:buChar char="●"/>
            </a:pPr>
            <a:r>
              <a:rPr lang="en" sz="1800">
                <a:latin typeface="Nunito"/>
                <a:ea typeface="Nunito"/>
                <a:cs typeface="Nunito"/>
                <a:sym typeface="Nunito"/>
              </a:rPr>
              <a:t>If they </a:t>
            </a:r>
            <a:r>
              <a:rPr lang="en" sz="1800">
                <a:solidFill>
                  <a:schemeClr val="dk1"/>
                </a:solidFill>
                <a:latin typeface="Nunito"/>
                <a:ea typeface="Nunito"/>
                <a:cs typeface="Nunito"/>
                <a:sym typeface="Nunito"/>
              </a:rPr>
              <a:t>aim to </a:t>
            </a:r>
            <a:r>
              <a:rPr lang="en" sz="1800">
                <a:latin typeface="Nunito"/>
                <a:ea typeface="Nunito"/>
                <a:cs typeface="Nunito"/>
                <a:sym typeface="Nunito"/>
              </a:rPr>
              <a:t>maximize pleasure, they may give us amusing but shallow content</a:t>
            </a:r>
            <a:endParaRPr sz="1800">
              <a:latin typeface="Nunito"/>
              <a:ea typeface="Nunito"/>
              <a:cs typeface="Nunito"/>
              <a:sym typeface="Nunito"/>
            </a:endParaRPr>
          </a:p>
          <a:p>
            <a:pPr indent="-342900" lvl="0" marL="457200" marR="0" rtl="0" algn="l">
              <a:lnSpc>
                <a:spcPct val="100000"/>
              </a:lnSpc>
              <a:spcBef>
                <a:spcPts val="0"/>
              </a:spcBef>
              <a:spcAft>
                <a:spcPts val="0"/>
              </a:spcAft>
              <a:buSzPts val="1800"/>
              <a:buFont typeface="Nunito"/>
              <a:buChar char="●"/>
            </a:pPr>
            <a:r>
              <a:rPr lang="en" sz="1800">
                <a:latin typeface="Nunito"/>
                <a:ea typeface="Nunito"/>
                <a:cs typeface="Nunito"/>
                <a:sym typeface="Nunito"/>
              </a:rPr>
              <a:t>If they </a:t>
            </a:r>
            <a:r>
              <a:rPr lang="en" sz="1800">
                <a:solidFill>
                  <a:schemeClr val="dk1"/>
                </a:solidFill>
                <a:latin typeface="Nunito"/>
                <a:ea typeface="Nunito"/>
                <a:cs typeface="Nunito"/>
                <a:sym typeface="Nunito"/>
              </a:rPr>
              <a:t>aim to </a:t>
            </a:r>
            <a:r>
              <a:rPr lang="en" sz="1800">
                <a:latin typeface="Nunito"/>
                <a:ea typeface="Nunito"/>
                <a:cs typeface="Nunito"/>
                <a:sym typeface="Nunito"/>
              </a:rPr>
              <a:t>maximize objective goods, they may push us to pursue self-development goals that we may not wish</a:t>
            </a:r>
            <a:endParaRPr sz="1800">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sz="1800">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1800">
                <a:latin typeface="Nunito"/>
                <a:ea typeface="Nunito"/>
                <a:cs typeface="Nunito"/>
                <a:sym typeface="Nunito"/>
              </a:rPr>
              <a:t>Wellbeing of AIs: if AIs are conscious, then</a:t>
            </a:r>
            <a:endParaRPr sz="1800">
              <a:latin typeface="Nunito"/>
              <a:ea typeface="Nunito"/>
              <a:cs typeface="Nunito"/>
              <a:sym typeface="Nunito"/>
            </a:endParaRPr>
          </a:p>
          <a:p>
            <a:pPr indent="-342900" lvl="0" marL="457200" marR="0" rtl="0" algn="l">
              <a:lnSpc>
                <a:spcPct val="100000"/>
              </a:lnSpc>
              <a:spcBef>
                <a:spcPts val="0"/>
              </a:spcBef>
              <a:spcAft>
                <a:spcPts val="0"/>
              </a:spcAft>
              <a:buSzPts val="1800"/>
              <a:buFont typeface="Nunito"/>
              <a:buChar char="●"/>
            </a:pPr>
            <a:r>
              <a:rPr lang="en" sz="1800">
                <a:latin typeface="Nunito"/>
                <a:ea typeface="Nunito"/>
                <a:cs typeface="Nunito"/>
                <a:sym typeface="Nunito"/>
              </a:rPr>
              <a:t>Many coherently-acting AIs could have wellbeing according to a preference view of wellbeing</a:t>
            </a:r>
            <a:endParaRPr sz="1800">
              <a:latin typeface="Nunito"/>
              <a:ea typeface="Nunito"/>
              <a:cs typeface="Nunito"/>
              <a:sym typeface="Nunito"/>
            </a:endParaRPr>
          </a:p>
          <a:p>
            <a:pPr indent="-342900" lvl="0" marL="457200" marR="0" rtl="0" algn="l">
              <a:lnSpc>
                <a:spcPct val="100000"/>
              </a:lnSpc>
              <a:spcBef>
                <a:spcPts val="0"/>
              </a:spcBef>
              <a:spcAft>
                <a:spcPts val="0"/>
              </a:spcAft>
              <a:buSzPts val="1800"/>
              <a:buFont typeface="Nunito"/>
              <a:buChar char="●"/>
            </a:pPr>
            <a:r>
              <a:rPr lang="en" sz="1800">
                <a:latin typeface="Nunito"/>
                <a:ea typeface="Nunito"/>
                <a:cs typeface="Nunito"/>
                <a:sym typeface="Nunito"/>
              </a:rPr>
              <a:t>AIs that can reason, gain knowledge, or develop their abilities could have wellbeing according to an objective goods view</a:t>
            </a:r>
            <a:endParaRPr b="0" i="0" sz="18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0" st="0"/>
                                            </p:txEl>
                                          </p:spTgt>
                                        </p:tgtEl>
                                        <p:attrNameLst>
                                          <p:attrName>style.visibility</p:attrName>
                                        </p:attrNameLst>
                                      </p:cBhvr>
                                      <p:to>
                                        <p:strVal val="visible"/>
                                      </p:to>
                                    </p:set>
                                    <p:animEffect filter="fade" transition="in">
                                      <p:cBhvr>
                                        <p:cTn dur="1000"/>
                                        <p:tgtEl>
                                          <p:spTgt spid="19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1" st="1"/>
                                            </p:txEl>
                                          </p:spTgt>
                                        </p:tgtEl>
                                        <p:attrNameLst>
                                          <p:attrName>style.visibility</p:attrName>
                                        </p:attrNameLst>
                                      </p:cBhvr>
                                      <p:to>
                                        <p:strVal val="visible"/>
                                      </p:to>
                                    </p:set>
                                    <p:animEffect filter="fade" transition="in">
                                      <p:cBhvr>
                                        <p:cTn dur="1000"/>
                                        <p:tgtEl>
                                          <p:spTgt spid="19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2" st="2"/>
                                            </p:txEl>
                                          </p:spTgt>
                                        </p:tgtEl>
                                        <p:attrNameLst>
                                          <p:attrName>style.visibility</p:attrName>
                                        </p:attrNameLst>
                                      </p:cBhvr>
                                      <p:to>
                                        <p:strVal val="visible"/>
                                      </p:to>
                                    </p:set>
                                    <p:animEffect filter="fade" transition="in">
                                      <p:cBhvr>
                                        <p:cTn dur="1000"/>
                                        <p:tgtEl>
                                          <p:spTgt spid="19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3" st="3"/>
                                            </p:txEl>
                                          </p:spTgt>
                                        </p:tgtEl>
                                        <p:attrNameLst>
                                          <p:attrName>style.visibility</p:attrName>
                                        </p:attrNameLst>
                                      </p:cBhvr>
                                      <p:to>
                                        <p:strVal val="visible"/>
                                      </p:to>
                                    </p:set>
                                    <p:animEffect filter="fade" transition="in">
                                      <p:cBhvr>
                                        <p:cTn dur="1000"/>
                                        <p:tgtEl>
                                          <p:spTgt spid="19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4" st="4"/>
                                            </p:txEl>
                                          </p:spTgt>
                                        </p:tgtEl>
                                        <p:attrNameLst>
                                          <p:attrName>style.visibility</p:attrName>
                                        </p:attrNameLst>
                                      </p:cBhvr>
                                      <p:to>
                                        <p:strVal val="visible"/>
                                      </p:to>
                                    </p:set>
                                    <p:animEffect filter="fade" transition="in">
                                      <p:cBhvr>
                                        <p:cTn dur="1000"/>
                                        <p:tgtEl>
                                          <p:spTgt spid="19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5" st="5"/>
                                            </p:txEl>
                                          </p:spTgt>
                                        </p:tgtEl>
                                        <p:attrNameLst>
                                          <p:attrName>style.visibility</p:attrName>
                                        </p:attrNameLst>
                                      </p:cBhvr>
                                      <p:to>
                                        <p:strVal val="visible"/>
                                      </p:to>
                                    </p:set>
                                    <p:animEffect filter="fade" transition="in">
                                      <p:cBhvr>
                                        <p:cTn dur="1000"/>
                                        <p:tgtEl>
                                          <p:spTgt spid="19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6" st="6"/>
                                            </p:txEl>
                                          </p:spTgt>
                                        </p:tgtEl>
                                        <p:attrNameLst>
                                          <p:attrName>style.visibility</p:attrName>
                                        </p:attrNameLst>
                                      </p:cBhvr>
                                      <p:to>
                                        <p:strVal val="visible"/>
                                      </p:to>
                                    </p:set>
                                    <p:animEffect filter="fade" transition="in">
                                      <p:cBhvr>
                                        <p:cTn dur="1000"/>
                                        <p:tgtEl>
                                          <p:spTgt spid="19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7" st="7"/>
                                            </p:txEl>
                                          </p:spTgt>
                                        </p:tgtEl>
                                        <p:attrNameLst>
                                          <p:attrName>style.visibility</p:attrName>
                                        </p:attrNameLst>
                                      </p:cBhvr>
                                      <p:to>
                                        <p:strVal val="visible"/>
                                      </p:to>
                                    </p:set>
                                    <p:animEffect filter="fade" transition="in">
                                      <p:cBhvr>
                                        <p:cTn dur="1000"/>
                                        <p:tgtEl>
                                          <p:spTgt spid="190">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196" name="Google Shape;196;p2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97" name="Google Shape;197;p27"/>
          <p:cNvSpPr txBox="1"/>
          <p:nvPr>
            <p:ph idx="4294967295"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3600">
                <a:latin typeface="Nunito"/>
                <a:ea typeface="Nunito"/>
                <a:cs typeface="Nunito"/>
                <a:sym typeface="Nunito"/>
              </a:rPr>
              <a:t>Wellbeing Summary</a:t>
            </a:r>
            <a:endParaRPr sz="3600">
              <a:latin typeface="Nunito"/>
              <a:ea typeface="Nunito"/>
              <a:cs typeface="Nunito"/>
              <a:sym typeface="Nunito"/>
            </a:endParaRPr>
          </a:p>
        </p:txBody>
      </p:sp>
      <p:sp>
        <p:nvSpPr>
          <p:cNvPr id="198" name="Google Shape;198;p27"/>
          <p:cNvSpPr txBox="1"/>
          <p:nvPr/>
        </p:nvSpPr>
        <p:spPr>
          <a:xfrm>
            <a:off x="423625" y="640150"/>
            <a:ext cx="8297100" cy="4494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In this section, we have covered the following accounts of wellbeing:</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AutoNum type="arabicPeriod"/>
            </a:pPr>
            <a:r>
              <a:rPr b="0" i="0" lang="en" sz="2000" u="none" cap="none" strike="noStrike">
                <a:solidFill>
                  <a:srgbClr val="000000"/>
                </a:solidFill>
                <a:latin typeface="Nunito"/>
                <a:ea typeface="Nunito"/>
                <a:cs typeface="Nunito"/>
                <a:sym typeface="Nunito"/>
              </a:rPr>
              <a:t>Wellbeing as pleasure</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AutoNum type="arabicPeriod"/>
            </a:pPr>
            <a:r>
              <a:rPr b="0" i="0" lang="en" sz="2000" u="none" cap="none" strike="noStrike">
                <a:solidFill>
                  <a:srgbClr val="000000"/>
                </a:solidFill>
                <a:latin typeface="Nunito"/>
                <a:ea typeface="Nunito"/>
                <a:cs typeface="Nunito"/>
                <a:sym typeface="Nunito"/>
              </a:rPr>
              <a:t>Wellbeing as preference satisfaction</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AutoNum type="arabicPeriod"/>
            </a:pPr>
            <a:r>
              <a:rPr b="0" i="0" lang="en" sz="2000" u="none" cap="none" strike="noStrike">
                <a:solidFill>
                  <a:srgbClr val="000000"/>
                </a:solidFill>
                <a:latin typeface="Nunito"/>
                <a:ea typeface="Nunito"/>
                <a:cs typeface="Nunito"/>
                <a:sym typeface="Nunito"/>
              </a:rPr>
              <a:t>Wellbeing as a </a:t>
            </a:r>
            <a:r>
              <a:rPr lang="en" sz="2000">
                <a:latin typeface="Nunito"/>
                <a:ea typeface="Nunito"/>
                <a:cs typeface="Nunito"/>
                <a:sym typeface="Nunito"/>
              </a:rPr>
              <a:t>set</a:t>
            </a:r>
            <a:r>
              <a:rPr b="0" i="0" lang="en" sz="2000" u="none" cap="none" strike="noStrike">
                <a:solidFill>
                  <a:srgbClr val="000000"/>
                </a:solidFill>
                <a:latin typeface="Nunito"/>
                <a:ea typeface="Nunito"/>
                <a:cs typeface="Nunito"/>
                <a:sym typeface="Nunito"/>
              </a:rPr>
              <a:t> of objective goods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Though these views differ from one another they all share a </a:t>
            </a:r>
            <a:r>
              <a:rPr b="1" i="0" lang="en" sz="2000" u="none" cap="none" strike="noStrike">
                <a:solidFill>
                  <a:srgbClr val="000000"/>
                </a:solidFill>
                <a:latin typeface="Nunito"/>
                <a:ea typeface="Nunito"/>
                <a:cs typeface="Nunito"/>
                <a:sym typeface="Nunito"/>
              </a:rPr>
              <a:t>common goal</a:t>
            </a:r>
            <a:r>
              <a:rPr b="0" i="0" lang="en" sz="2000" u="none" cap="none" strike="noStrike">
                <a:solidFill>
                  <a:srgbClr val="000000"/>
                </a:solidFill>
                <a:latin typeface="Nunito"/>
                <a:ea typeface="Nunito"/>
                <a:cs typeface="Nunito"/>
                <a:sym typeface="Nunito"/>
              </a:rPr>
              <a:t>: promoting actions that result in morally good outcomes.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A morally good outcome will almost always aim to affect wellbeing to some degree.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0" st="0"/>
                                            </p:txEl>
                                          </p:spTgt>
                                        </p:tgtEl>
                                        <p:attrNameLst>
                                          <p:attrName>style.visibility</p:attrName>
                                        </p:attrNameLst>
                                      </p:cBhvr>
                                      <p:to>
                                        <p:strVal val="visible"/>
                                      </p:to>
                                    </p:set>
                                    <p:animEffect filter="fade" transition="in">
                                      <p:cBhvr>
                                        <p:cTn dur="1000"/>
                                        <p:tgtEl>
                                          <p:spTgt spid="19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1" st="1"/>
                                            </p:txEl>
                                          </p:spTgt>
                                        </p:tgtEl>
                                        <p:attrNameLst>
                                          <p:attrName>style.visibility</p:attrName>
                                        </p:attrNameLst>
                                      </p:cBhvr>
                                      <p:to>
                                        <p:strVal val="visible"/>
                                      </p:to>
                                    </p:set>
                                    <p:animEffect filter="fade" transition="in">
                                      <p:cBhvr>
                                        <p:cTn dur="1000"/>
                                        <p:tgtEl>
                                          <p:spTgt spid="19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2" st="2"/>
                                            </p:txEl>
                                          </p:spTgt>
                                        </p:tgtEl>
                                        <p:attrNameLst>
                                          <p:attrName>style.visibility</p:attrName>
                                        </p:attrNameLst>
                                      </p:cBhvr>
                                      <p:to>
                                        <p:strVal val="visible"/>
                                      </p:to>
                                    </p:set>
                                    <p:animEffect filter="fade" transition="in">
                                      <p:cBhvr>
                                        <p:cTn dur="1000"/>
                                        <p:tgtEl>
                                          <p:spTgt spid="19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3" st="3"/>
                                            </p:txEl>
                                          </p:spTgt>
                                        </p:tgtEl>
                                        <p:attrNameLst>
                                          <p:attrName>style.visibility</p:attrName>
                                        </p:attrNameLst>
                                      </p:cBhvr>
                                      <p:to>
                                        <p:strVal val="visible"/>
                                      </p:to>
                                    </p:set>
                                    <p:animEffect filter="fade" transition="in">
                                      <p:cBhvr>
                                        <p:cTn dur="1000"/>
                                        <p:tgtEl>
                                          <p:spTgt spid="19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4" st="4"/>
                                            </p:txEl>
                                          </p:spTgt>
                                        </p:tgtEl>
                                        <p:attrNameLst>
                                          <p:attrName>style.visibility</p:attrName>
                                        </p:attrNameLst>
                                      </p:cBhvr>
                                      <p:to>
                                        <p:strVal val="visible"/>
                                      </p:to>
                                    </p:set>
                                    <p:animEffect filter="fade" transition="in">
                                      <p:cBhvr>
                                        <p:cTn dur="1000"/>
                                        <p:tgtEl>
                                          <p:spTgt spid="19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5" st="5"/>
                                            </p:txEl>
                                          </p:spTgt>
                                        </p:tgtEl>
                                        <p:attrNameLst>
                                          <p:attrName>style.visibility</p:attrName>
                                        </p:attrNameLst>
                                      </p:cBhvr>
                                      <p:to>
                                        <p:strVal val="visible"/>
                                      </p:to>
                                    </p:set>
                                    <p:animEffect filter="fade" transition="in">
                                      <p:cBhvr>
                                        <p:cTn dur="1000"/>
                                        <p:tgtEl>
                                          <p:spTgt spid="19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6" st="6"/>
                                            </p:txEl>
                                          </p:spTgt>
                                        </p:tgtEl>
                                        <p:attrNameLst>
                                          <p:attrName>style.visibility</p:attrName>
                                        </p:attrNameLst>
                                      </p:cBhvr>
                                      <p:to>
                                        <p:strVal val="visible"/>
                                      </p:to>
                                    </p:set>
                                    <p:animEffect filter="fade" transition="in">
                                      <p:cBhvr>
                                        <p:cTn dur="1000"/>
                                        <p:tgtEl>
                                          <p:spTgt spid="19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7" st="7"/>
                                            </p:txEl>
                                          </p:spTgt>
                                        </p:tgtEl>
                                        <p:attrNameLst>
                                          <p:attrName>style.visibility</p:attrName>
                                        </p:attrNameLst>
                                      </p:cBhvr>
                                      <p:to>
                                        <p:strVal val="visible"/>
                                      </p:to>
                                    </p:set>
                                    <p:animEffect filter="fade" transition="in">
                                      <p:cBhvr>
                                        <p:cTn dur="1000"/>
                                        <p:tgtEl>
                                          <p:spTgt spid="19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8" st="8"/>
                                            </p:txEl>
                                          </p:spTgt>
                                        </p:tgtEl>
                                        <p:attrNameLst>
                                          <p:attrName>style.visibility</p:attrName>
                                        </p:attrNameLst>
                                      </p:cBhvr>
                                      <p:to>
                                        <p:strVal val="visible"/>
                                      </p:to>
                                    </p:set>
                                    <p:animEffect filter="fade" transition="in">
                                      <p:cBhvr>
                                        <p:cTn dur="1000"/>
                                        <p:tgtEl>
                                          <p:spTgt spid="198">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9" st="9"/>
                                            </p:txEl>
                                          </p:spTgt>
                                        </p:tgtEl>
                                        <p:attrNameLst>
                                          <p:attrName>style.visibility</p:attrName>
                                        </p:attrNameLst>
                                      </p:cBhvr>
                                      <p:to>
                                        <p:strVal val="visible"/>
                                      </p:to>
                                    </p:set>
                                    <p:animEffect filter="fade" transition="in">
                                      <p:cBhvr>
                                        <p:cTn dur="1000"/>
                                        <p:tgtEl>
                                          <p:spTgt spid="198">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10" st="10"/>
                                            </p:txEl>
                                          </p:spTgt>
                                        </p:tgtEl>
                                        <p:attrNameLst>
                                          <p:attrName>style.visibility</p:attrName>
                                        </p:attrNameLst>
                                      </p:cBhvr>
                                      <p:to>
                                        <p:strVal val="visible"/>
                                      </p:to>
                                    </p:set>
                                    <p:animEffect filter="fade" transition="in">
                                      <p:cBhvr>
                                        <p:cTn dur="1000"/>
                                        <p:tgtEl>
                                          <p:spTgt spid="198">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xEl>
                                              <p:pRg end="11" st="11"/>
                                            </p:txEl>
                                          </p:spTgt>
                                        </p:tgtEl>
                                        <p:attrNameLst>
                                          <p:attrName>style.visibility</p:attrName>
                                        </p:attrNameLst>
                                      </p:cBhvr>
                                      <p:to>
                                        <p:strVal val="visible"/>
                                      </p:to>
                                    </p:set>
                                    <p:animEffect filter="fade" transition="in">
                                      <p:cBhvr>
                                        <p:cTn dur="1000"/>
                                        <p:tgtEl>
                                          <p:spTgt spid="198">
                                            <p:txEl>
                                              <p:pRg end="11" st="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8"/>
          <p:cNvSpPr txBox="1"/>
          <p:nvPr/>
        </p:nvSpPr>
        <p:spPr>
          <a:xfrm>
            <a:off x="423400" y="790100"/>
            <a:ext cx="8409000" cy="1511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04" name="Google Shape;204;p28"/>
          <p:cNvSpPr txBox="1"/>
          <p:nvPr>
            <p:ph type="title"/>
          </p:nvPr>
        </p:nvSpPr>
        <p:spPr>
          <a:xfrm>
            <a:off x="267550" y="0"/>
            <a:ext cx="8720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Obligations, Constraints and Rights (1/2)</a:t>
            </a:r>
            <a:endParaRPr sz="3600">
              <a:latin typeface="Nunito"/>
              <a:ea typeface="Nunito"/>
              <a:cs typeface="Nunito"/>
              <a:sym typeface="Nunito"/>
            </a:endParaRPr>
          </a:p>
        </p:txBody>
      </p:sp>
      <p:sp>
        <p:nvSpPr>
          <p:cNvPr id="205" name="Google Shape;205;p28"/>
          <p:cNvSpPr txBox="1"/>
          <p:nvPr/>
        </p:nvSpPr>
        <p:spPr>
          <a:xfrm>
            <a:off x="423400" y="3914300"/>
            <a:ext cx="8409000" cy="539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06" name="Google Shape;206;p2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07" name="Google Shape;207;p2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08" name="Google Shape;208;p2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09" name="Google Shape;209;p28"/>
          <p:cNvSpPr txBox="1"/>
          <p:nvPr/>
        </p:nvSpPr>
        <p:spPr>
          <a:xfrm>
            <a:off x="423400" y="627269"/>
            <a:ext cx="8720700" cy="4317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Constraints </a:t>
            </a:r>
            <a:r>
              <a:rPr b="0" i="0" lang="en" sz="2000" u="none" cap="none" strike="noStrike">
                <a:solidFill>
                  <a:schemeClr val="dk1"/>
                </a:solidFill>
                <a:latin typeface="Nunito"/>
                <a:ea typeface="Nunito"/>
                <a:cs typeface="Nunito"/>
                <a:sym typeface="Nunito"/>
              </a:rPr>
              <a:t>are actions that we’re morally prohibited from taking</a:t>
            </a:r>
            <a:r>
              <a:rPr lang="en" sz="2000">
                <a:solidFill>
                  <a:schemeClr val="dk1"/>
                </a:solidFill>
                <a:latin typeface="Nunito"/>
                <a:ea typeface="Nunito"/>
                <a:cs typeface="Nunito"/>
                <a:sym typeface="Nunito"/>
              </a:rPr>
              <a:t>; common examples are</a:t>
            </a:r>
            <a:r>
              <a:rPr b="0" i="0" lang="en" sz="2000" u="none" cap="none" strike="noStrike">
                <a:solidFill>
                  <a:schemeClr val="dk1"/>
                </a:solidFill>
                <a:latin typeface="Nunito"/>
                <a:ea typeface="Nunito"/>
                <a:cs typeface="Nunito"/>
                <a:sym typeface="Nunito"/>
              </a:rPr>
              <a:t> killing or lying.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Obligations</a:t>
            </a:r>
            <a:r>
              <a:rPr b="0" i="0" lang="en" sz="2000" u="none" cap="none" strike="noStrike">
                <a:solidFill>
                  <a:schemeClr val="dk1"/>
                </a:solidFill>
                <a:latin typeface="Nunito"/>
                <a:ea typeface="Nunito"/>
                <a:cs typeface="Nunito"/>
                <a:sym typeface="Nunito"/>
              </a:rPr>
              <a:t> are actions that we’re morally required to take</a:t>
            </a:r>
            <a:r>
              <a:rPr lang="en" sz="2000">
                <a:solidFill>
                  <a:schemeClr val="dk1"/>
                </a:solidFill>
                <a:latin typeface="Nunito"/>
                <a:ea typeface="Nunito"/>
                <a:cs typeface="Nunito"/>
                <a:sym typeface="Nunito"/>
              </a:rPr>
              <a:t>; common </a:t>
            </a:r>
            <a:r>
              <a:rPr lang="en" sz="2000">
                <a:solidFill>
                  <a:schemeClr val="dk1"/>
                </a:solidFill>
                <a:latin typeface="Nunito"/>
                <a:ea typeface="Nunito"/>
                <a:cs typeface="Nunito"/>
                <a:sym typeface="Nunito"/>
              </a:rPr>
              <a:t>examples</a:t>
            </a:r>
            <a:r>
              <a:rPr lang="en" sz="2000">
                <a:solidFill>
                  <a:schemeClr val="dk1"/>
                </a:solidFill>
                <a:latin typeface="Nunito"/>
                <a:ea typeface="Nunito"/>
                <a:cs typeface="Nunito"/>
                <a:sym typeface="Nunito"/>
              </a:rPr>
              <a:t> are</a:t>
            </a:r>
            <a:r>
              <a:rPr b="0" i="0" lang="en" sz="2000" u="none" cap="none" strike="noStrike">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keeping our promises </a:t>
            </a:r>
            <a:r>
              <a:rPr b="0" i="0" lang="en" sz="2000" u="none" cap="none" strike="noStrike">
                <a:solidFill>
                  <a:schemeClr val="dk1"/>
                </a:solidFill>
                <a:latin typeface="Nunito"/>
                <a:ea typeface="Nunito"/>
                <a:cs typeface="Nunito"/>
                <a:sym typeface="Nunito"/>
              </a:rPr>
              <a:t>or telling the truth. </a:t>
            </a:r>
            <a:endParaRPr b="0" i="1"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Rights</a:t>
            </a:r>
            <a:r>
              <a:rPr b="0" i="0" lang="en" sz="2000" u="none" cap="none" strike="noStrike">
                <a:solidFill>
                  <a:schemeClr val="dk1"/>
                </a:solidFill>
                <a:latin typeface="Nunito"/>
                <a:ea typeface="Nunito"/>
                <a:cs typeface="Nunito"/>
                <a:sym typeface="Nunito"/>
              </a:rPr>
              <a:t> are claims that individuals may have over their community.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1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Rights that require certain actions from others are called “</a:t>
            </a:r>
            <a:r>
              <a:rPr b="1" i="0" lang="en" sz="2000" u="none" cap="none" strike="noStrike">
                <a:solidFill>
                  <a:schemeClr val="dk1"/>
                </a:solidFill>
                <a:latin typeface="Nunito"/>
                <a:ea typeface="Nunito"/>
                <a:cs typeface="Nunito"/>
                <a:sym typeface="Nunito"/>
              </a:rPr>
              <a:t>positive rights</a:t>
            </a:r>
            <a:r>
              <a:rPr b="0" i="0" lang="en" sz="2000" u="none" cap="none" strike="noStrike">
                <a:solidFill>
                  <a:schemeClr val="dk1"/>
                </a:solidFill>
                <a:latin typeface="Nunito"/>
                <a:ea typeface="Nunito"/>
                <a:cs typeface="Nunito"/>
                <a:sym typeface="Nunito"/>
              </a:rPr>
              <a:t>” → access to education, food, or shelter.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Rights that require others to abstain from certain behaviors are called “</a:t>
            </a:r>
            <a:r>
              <a:rPr b="1" i="0" lang="en" sz="2000" u="none" cap="none" strike="noStrike">
                <a:solidFill>
                  <a:schemeClr val="dk1"/>
                </a:solidFill>
                <a:latin typeface="Nunito"/>
                <a:ea typeface="Nunito"/>
                <a:cs typeface="Nunito"/>
                <a:sym typeface="Nunito"/>
              </a:rPr>
              <a:t>negative rights</a:t>
            </a:r>
            <a:r>
              <a:rPr b="0" i="0" lang="en" sz="2000" u="none" cap="none" strike="noStrike">
                <a:solidFill>
                  <a:schemeClr val="dk1"/>
                </a:solidFill>
                <a:latin typeface="Nunito"/>
                <a:ea typeface="Nunito"/>
                <a:cs typeface="Nunito"/>
                <a:sym typeface="Nunito"/>
              </a:rPr>
              <a:t>” → censorship or discrimination.</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rPr lang="en" sz="2000">
                <a:solidFill>
                  <a:schemeClr val="dk1"/>
                </a:solidFill>
                <a:latin typeface="Nunito"/>
                <a:ea typeface="Nunito"/>
                <a:cs typeface="Nunito"/>
                <a:sym typeface="Nunito"/>
              </a:rPr>
              <a:t>Some say AIs should </a:t>
            </a:r>
            <a:r>
              <a:rPr lang="en" sz="2000">
                <a:solidFill>
                  <a:schemeClr val="dk1"/>
                </a:solidFill>
                <a:latin typeface="Nunito"/>
                <a:ea typeface="Nunito"/>
                <a:cs typeface="Nunito"/>
                <a:sym typeface="Nunito"/>
              </a:rPr>
              <a:t>eventually</a:t>
            </a:r>
            <a:r>
              <a:rPr lang="en" sz="2000">
                <a:solidFill>
                  <a:schemeClr val="dk1"/>
                </a:solidFill>
                <a:latin typeface="Nunito"/>
                <a:ea typeface="Nunito"/>
                <a:cs typeface="Nunito"/>
                <a:sym typeface="Nunito"/>
              </a:rPr>
              <a:t> get negative rights but not positive rights.</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0" st="0"/>
                                            </p:txEl>
                                          </p:spTgt>
                                        </p:tgtEl>
                                        <p:attrNameLst>
                                          <p:attrName>style.visibility</p:attrName>
                                        </p:attrNameLst>
                                      </p:cBhvr>
                                      <p:to>
                                        <p:strVal val="visible"/>
                                      </p:to>
                                    </p:set>
                                    <p:animEffect filter="fade" transition="in">
                                      <p:cBhvr>
                                        <p:cTn dur="1000"/>
                                        <p:tgtEl>
                                          <p:spTgt spid="20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1" st="1"/>
                                            </p:txEl>
                                          </p:spTgt>
                                        </p:tgtEl>
                                        <p:attrNameLst>
                                          <p:attrName>style.visibility</p:attrName>
                                        </p:attrNameLst>
                                      </p:cBhvr>
                                      <p:to>
                                        <p:strVal val="visible"/>
                                      </p:to>
                                    </p:set>
                                    <p:animEffect filter="fade" transition="in">
                                      <p:cBhvr>
                                        <p:cTn dur="1000"/>
                                        <p:tgtEl>
                                          <p:spTgt spid="20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2" st="2"/>
                                            </p:txEl>
                                          </p:spTgt>
                                        </p:tgtEl>
                                        <p:attrNameLst>
                                          <p:attrName>style.visibility</p:attrName>
                                        </p:attrNameLst>
                                      </p:cBhvr>
                                      <p:to>
                                        <p:strVal val="visible"/>
                                      </p:to>
                                    </p:set>
                                    <p:animEffect filter="fade" transition="in">
                                      <p:cBhvr>
                                        <p:cTn dur="1000"/>
                                        <p:tgtEl>
                                          <p:spTgt spid="20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3" st="3"/>
                                            </p:txEl>
                                          </p:spTgt>
                                        </p:tgtEl>
                                        <p:attrNameLst>
                                          <p:attrName>style.visibility</p:attrName>
                                        </p:attrNameLst>
                                      </p:cBhvr>
                                      <p:to>
                                        <p:strVal val="visible"/>
                                      </p:to>
                                    </p:set>
                                    <p:animEffect filter="fade" transition="in">
                                      <p:cBhvr>
                                        <p:cTn dur="1000"/>
                                        <p:tgtEl>
                                          <p:spTgt spid="20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4" st="4"/>
                                            </p:txEl>
                                          </p:spTgt>
                                        </p:tgtEl>
                                        <p:attrNameLst>
                                          <p:attrName>style.visibility</p:attrName>
                                        </p:attrNameLst>
                                      </p:cBhvr>
                                      <p:to>
                                        <p:strVal val="visible"/>
                                      </p:to>
                                    </p:set>
                                    <p:animEffect filter="fade" transition="in">
                                      <p:cBhvr>
                                        <p:cTn dur="1000"/>
                                        <p:tgtEl>
                                          <p:spTgt spid="20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5" st="5"/>
                                            </p:txEl>
                                          </p:spTgt>
                                        </p:tgtEl>
                                        <p:attrNameLst>
                                          <p:attrName>style.visibility</p:attrName>
                                        </p:attrNameLst>
                                      </p:cBhvr>
                                      <p:to>
                                        <p:strVal val="visible"/>
                                      </p:to>
                                    </p:set>
                                    <p:animEffect filter="fade" transition="in">
                                      <p:cBhvr>
                                        <p:cTn dur="1000"/>
                                        <p:tgtEl>
                                          <p:spTgt spid="20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6" st="6"/>
                                            </p:txEl>
                                          </p:spTgt>
                                        </p:tgtEl>
                                        <p:attrNameLst>
                                          <p:attrName>style.visibility</p:attrName>
                                        </p:attrNameLst>
                                      </p:cBhvr>
                                      <p:to>
                                        <p:strVal val="visible"/>
                                      </p:to>
                                    </p:set>
                                    <p:animEffect filter="fade" transition="in">
                                      <p:cBhvr>
                                        <p:cTn dur="1000"/>
                                        <p:tgtEl>
                                          <p:spTgt spid="20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7" st="7"/>
                                            </p:txEl>
                                          </p:spTgt>
                                        </p:tgtEl>
                                        <p:attrNameLst>
                                          <p:attrName>style.visibility</p:attrName>
                                        </p:attrNameLst>
                                      </p:cBhvr>
                                      <p:to>
                                        <p:strVal val="visible"/>
                                      </p:to>
                                    </p:set>
                                    <p:animEffect filter="fade" transition="in">
                                      <p:cBhvr>
                                        <p:cTn dur="1000"/>
                                        <p:tgtEl>
                                          <p:spTgt spid="20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xEl>
                                              <p:pRg end="8" st="8"/>
                                            </p:txEl>
                                          </p:spTgt>
                                        </p:tgtEl>
                                        <p:attrNameLst>
                                          <p:attrName>style.visibility</p:attrName>
                                        </p:attrNameLst>
                                      </p:cBhvr>
                                      <p:to>
                                        <p:strVal val="visible"/>
                                      </p:to>
                                    </p:set>
                                    <p:animEffect filter="fade" transition="in">
                                      <p:cBhvr>
                                        <p:cTn dur="1000"/>
                                        <p:tgtEl>
                                          <p:spTgt spid="209">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3" name="Shape 213"/>
        <p:cNvGrpSpPr/>
        <p:nvPr/>
      </p:nvGrpSpPr>
      <p:grpSpPr>
        <a:xfrm>
          <a:off x="0" y="0"/>
          <a:ext cx="0" cy="0"/>
          <a:chOff x="0" y="0"/>
          <a:chExt cx="0" cy="0"/>
        </a:xfrm>
      </p:grpSpPr>
      <p:sp>
        <p:nvSpPr>
          <p:cNvPr id="214" name="Google Shape;214;p29"/>
          <p:cNvSpPr txBox="1"/>
          <p:nvPr/>
        </p:nvSpPr>
        <p:spPr>
          <a:xfrm>
            <a:off x="423400" y="790100"/>
            <a:ext cx="8409000" cy="1511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15" name="Google Shape;215;p29"/>
          <p:cNvSpPr txBox="1"/>
          <p:nvPr>
            <p:ph type="title"/>
          </p:nvPr>
        </p:nvSpPr>
        <p:spPr>
          <a:xfrm>
            <a:off x="241300" y="0"/>
            <a:ext cx="86613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Obligations, Constraints and Rights (2/2)</a:t>
            </a:r>
            <a:endParaRPr sz="3600">
              <a:latin typeface="Nunito"/>
              <a:ea typeface="Nunito"/>
              <a:cs typeface="Nunito"/>
              <a:sym typeface="Nunito"/>
            </a:endParaRPr>
          </a:p>
        </p:txBody>
      </p:sp>
      <p:sp>
        <p:nvSpPr>
          <p:cNvPr id="216" name="Google Shape;216;p29"/>
          <p:cNvSpPr txBox="1"/>
          <p:nvPr/>
        </p:nvSpPr>
        <p:spPr>
          <a:xfrm>
            <a:off x="423400" y="3914300"/>
            <a:ext cx="8409000" cy="539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17" name="Google Shape;217;p2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18" name="Google Shape;218;p2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19" name="Google Shape;219;p2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20" name="Google Shape;220;p29"/>
          <p:cNvSpPr txBox="1"/>
          <p:nvPr/>
        </p:nvSpPr>
        <p:spPr>
          <a:xfrm>
            <a:off x="423400" y="1032150"/>
            <a:ext cx="8297100" cy="4155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Obligations and constraints are often derived from respect for people’s rights. </a:t>
            </a:r>
            <a:r>
              <a:rPr b="0" i="0" lang="en" sz="2000" u="none" cap="none" strike="noStrike">
                <a:solidFill>
                  <a:schemeClr val="dk1"/>
                </a:solidFill>
                <a:latin typeface="Nunito"/>
                <a:ea typeface="Nunito"/>
                <a:cs typeface="Nunito"/>
                <a:sym typeface="Nunito"/>
              </a:rPr>
              <a:t>Individuals with rights could include:</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Non-human individuals, such as AI and animals</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Individuals that can experience pleasure and suffering </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Individuals that have ‘interests’  </a:t>
            </a:r>
            <a:endParaRPr b="0" i="0" sz="17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Rights can be </a:t>
            </a:r>
            <a:r>
              <a:rPr b="0" i="1" lang="en" sz="2000" u="none" cap="none" strike="noStrike">
                <a:solidFill>
                  <a:schemeClr val="dk1"/>
                </a:solidFill>
                <a:latin typeface="Nunito"/>
                <a:ea typeface="Nunito"/>
                <a:cs typeface="Nunito"/>
                <a:sym typeface="Nunito"/>
              </a:rPr>
              <a:t>absolute and universal</a:t>
            </a:r>
            <a:r>
              <a:rPr b="0" i="0" lang="en" sz="2000" u="none" cap="none" strike="noStrike">
                <a:solidFill>
                  <a:schemeClr val="dk1"/>
                </a:solidFill>
                <a:latin typeface="Nunito"/>
                <a:ea typeface="Nunito"/>
                <a:cs typeface="Nunito"/>
                <a:sym typeface="Nunito"/>
              </a:rPr>
              <a:t>, or </a:t>
            </a:r>
            <a:r>
              <a:rPr b="0" i="1" lang="en" sz="2000" u="none" cap="none" strike="noStrike">
                <a:solidFill>
                  <a:schemeClr val="dk1"/>
                </a:solidFill>
                <a:latin typeface="Nunito"/>
                <a:ea typeface="Nunito"/>
                <a:cs typeface="Nunito"/>
                <a:sym typeface="Nunito"/>
              </a:rPr>
              <a:t>particular </a:t>
            </a:r>
            <a:r>
              <a:rPr b="0" i="0" lang="en" sz="2000" u="none" cap="none" strike="noStrike">
                <a:solidFill>
                  <a:schemeClr val="dk1"/>
                </a:solidFill>
                <a:latin typeface="Nunito"/>
                <a:ea typeface="Nunito"/>
                <a:cs typeface="Nunito"/>
                <a:sym typeface="Nunito"/>
              </a:rPr>
              <a:t>→</a:t>
            </a:r>
            <a:r>
              <a:rPr b="0" i="1" lang="en" sz="2000" u="none" cap="none" strike="noStrike">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human rights vs. the right to vote in national elections.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xEl>
                                              <p:pRg end="0" st="0"/>
                                            </p:txEl>
                                          </p:spTgt>
                                        </p:tgtEl>
                                        <p:attrNameLst>
                                          <p:attrName>style.visibility</p:attrName>
                                        </p:attrNameLst>
                                      </p:cBhvr>
                                      <p:to>
                                        <p:strVal val="visible"/>
                                      </p:to>
                                    </p:set>
                                    <p:animEffect filter="fade" transition="in">
                                      <p:cBhvr>
                                        <p:cTn dur="1000"/>
                                        <p:tgtEl>
                                          <p:spTgt spid="22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xEl>
                                              <p:pRg end="1" st="1"/>
                                            </p:txEl>
                                          </p:spTgt>
                                        </p:tgtEl>
                                        <p:attrNameLst>
                                          <p:attrName>style.visibility</p:attrName>
                                        </p:attrNameLst>
                                      </p:cBhvr>
                                      <p:to>
                                        <p:strVal val="visible"/>
                                      </p:to>
                                    </p:set>
                                    <p:animEffect filter="fade" transition="in">
                                      <p:cBhvr>
                                        <p:cTn dur="1000"/>
                                        <p:tgtEl>
                                          <p:spTgt spid="22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xEl>
                                              <p:pRg end="2" st="2"/>
                                            </p:txEl>
                                          </p:spTgt>
                                        </p:tgtEl>
                                        <p:attrNameLst>
                                          <p:attrName>style.visibility</p:attrName>
                                        </p:attrNameLst>
                                      </p:cBhvr>
                                      <p:to>
                                        <p:strVal val="visible"/>
                                      </p:to>
                                    </p:set>
                                    <p:animEffect filter="fade" transition="in">
                                      <p:cBhvr>
                                        <p:cTn dur="1000"/>
                                        <p:tgtEl>
                                          <p:spTgt spid="22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xEl>
                                              <p:pRg end="3" st="3"/>
                                            </p:txEl>
                                          </p:spTgt>
                                        </p:tgtEl>
                                        <p:attrNameLst>
                                          <p:attrName>style.visibility</p:attrName>
                                        </p:attrNameLst>
                                      </p:cBhvr>
                                      <p:to>
                                        <p:strVal val="visible"/>
                                      </p:to>
                                    </p:set>
                                    <p:animEffect filter="fade" transition="in">
                                      <p:cBhvr>
                                        <p:cTn dur="1000"/>
                                        <p:tgtEl>
                                          <p:spTgt spid="22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xEl>
                                              <p:pRg end="4" st="4"/>
                                            </p:txEl>
                                          </p:spTgt>
                                        </p:tgtEl>
                                        <p:attrNameLst>
                                          <p:attrName>style.visibility</p:attrName>
                                        </p:attrNameLst>
                                      </p:cBhvr>
                                      <p:to>
                                        <p:strVal val="visible"/>
                                      </p:to>
                                    </p:set>
                                    <p:animEffect filter="fade" transition="in">
                                      <p:cBhvr>
                                        <p:cTn dur="1000"/>
                                        <p:tgtEl>
                                          <p:spTgt spid="22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xEl>
                                              <p:pRg end="5" st="5"/>
                                            </p:txEl>
                                          </p:spTgt>
                                        </p:tgtEl>
                                        <p:attrNameLst>
                                          <p:attrName>style.visibility</p:attrName>
                                        </p:attrNameLst>
                                      </p:cBhvr>
                                      <p:to>
                                        <p:strVal val="visible"/>
                                      </p:to>
                                    </p:set>
                                    <p:animEffect filter="fade" transition="in">
                                      <p:cBhvr>
                                        <p:cTn dur="1000"/>
                                        <p:tgtEl>
                                          <p:spTgt spid="22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xEl>
                                              <p:pRg end="6" st="6"/>
                                            </p:txEl>
                                          </p:spTgt>
                                        </p:tgtEl>
                                        <p:attrNameLst>
                                          <p:attrName>style.visibility</p:attrName>
                                        </p:attrNameLst>
                                      </p:cBhvr>
                                      <p:to>
                                        <p:strVal val="visible"/>
                                      </p:to>
                                    </p:set>
                                    <p:animEffect filter="fade" transition="in">
                                      <p:cBhvr>
                                        <p:cTn dur="1000"/>
                                        <p:tgtEl>
                                          <p:spTgt spid="22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xEl>
                                              <p:pRg end="7" st="7"/>
                                            </p:txEl>
                                          </p:spTgt>
                                        </p:tgtEl>
                                        <p:attrNameLst>
                                          <p:attrName>style.visibility</p:attrName>
                                        </p:attrNameLst>
                                      </p:cBhvr>
                                      <p:to>
                                        <p:strVal val="visible"/>
                                      </p:to>
                                    </p:set>
                                    <p:animEffect filter="fade" transition="in">
                                      <p:cBhvr>
                                        <p:cTn dur="1000"/>
                                        <p:tgtEl>
                                          <p:spTgt spid="22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xEl>
                                              <p:pRg end="8" st="8"/>
                                            </p:txEl>
                                          </p:spTgt>
                                        </p:tgtEl>
                                        <p:attrNameLst>
                                          <p:attrName>style.visibility</p:attrName>
                                        </p:attrNameLst>
                                      </p:cBhvr>
                                      <p:to>
                                        <p:strVal val="visible"/>
                                      </p:to>
                                    </p:set>
                                    <p:animEffect filter="fade" transition="in">
                                      <p:cBhvr>
                                        <p:cTn dur="1000"/>
                                        <p:tgtEl>
                                          <p:spTgt spid="22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xEl>
                                              <p:pRg end="9" st="9"/>
                                            </p:txEl>
                                          </p:spTgt>
                                        </p:tgtEl>
                                        <p:attrNameLst>
                                          <p:attrName>style.visibility</p:attrName>
                                        </p:attrNameLst>
                                      </p:cBhvr>
                                      <p:to>
                                        <p:strVal val="visible"/>
                                      </p:to>
                                    </p:set>
                                    <p:animEffect filter="fade" transition="in">
                                      <p:cBhvr>
                                        <p:cTn dur="1000"/>
                                        <p:tgtEl>
                                          <p:spTgt spid="220">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0"/>
          <p:cNvSpPr txBox="1"/>
          <p:nvPr/>
        </p:nvSpPr>
        <p:spPr>
          <a:xfrm>
            <a:off x="221600" y="560525"/>
            <a:ext cx="8665800" cy="857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2000"/>
              <a:buFont typeface="Arial"/>
              <a:buNone/>
            </a:pPr>
            <a:r>
              <a:rPr b="1" i="0" lang="en" sz="2000" u="none" cap="none" strike="noStrike">
                <a:solidFill>
                  <a:schemeClr val="dk1"/>
                </a:solidFill>
                <a:latin typeface="Nunito"/>
                <a:ea typeface="Nunito"/>
                <a:cs typeface="Nunito"/>
                <a:sym typeface="Nunito"/>
              </a:rPr>
              <a:t>Partial</a:t>
            </a:r>
            <a:r>
              <a:rPr b="0" i="0" lang="en" sz="2000" u="none" cap="none" strike="noStrike">
                <a:solidFill>
                  <a:schemeClr val="dk1"/>
                </a:solidFill>
                <a:latin typeface="Nunito"/>
                <a:ea typeface="Nunito"/>
                <a:cs typeface="Nunito"/>
                <a:sym typeface="Nunito"/>
              </a:rPr>
              <a:t> moral theories imply that we should value individual lives preferentially. These emphasize </a:t>
            </a:r>
            <a:r>
              <a:rPr b="1" i="0" lang="en" sz="2000" u="none" cap="none" strike="noStrike">
                <a:solidFill>
                  <a:schemeClr val="dk1"/>
                </a:solidFill>
                <a:latin typeface="Nunito"/>
                <a:ea typeface="Nunito"/>
                <a:cs typeface="Nunito"/>
                <a:sym typeface="Nunito"/>
              </a:rPr>
              <a:t>special obligations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We have special obligations towards ourselves, our friends, our communities, or our families that we do not have toward strangers.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1100"/>
              <a:buFont typeface="Arial"/>
              <a:buNone/>
            </a:pPr>
            <a:r>
              <a:t/>
            </a:r>
            <a:endParaRPr b="0" i="0" sz="2000" u="none" cap="none" strike="noStrike">
              <a:solidFill>
                <a:schemeClr val="dk1"/>
              </a:solidFill>
              <a:latin typeface="Nunito"/>
              <a:ea typeface="Nunito"/>
              <a:cs typeface="Nunito"/>
              <a:sym typeface="Nunito"/>
            </a:endParaRPr>
          </a:p>
        </p:txBody>
      </p:sp>
      <p:sp>
        <p:nvSpPr>
          <p:cNvPr id="226" name="Google Shape;226;p3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Partiality and Impartiality (1/2)</a:t>
            </a:r>
            <a:endParaRPr sz="3600">
              <a:latin typeface="Nunito"/>
              <a:ea typeface="Nunito"/>
              <a:cs typeface="Nunito"/>
              <a:sym typeface="Nunito"/>
            </a:endParaRPr>
          </a:p>
        </p:txBody>
      </p:sp>
      <p:sp>
        <p:nvSpPr>
          <p:cNvPr id="227" name="Google Shape;227;p3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28" name="Google Shape;228;p3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29" name="Google Shape;229;p3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30" name="Google Shape;230;p30"/>
          <p:cNvSpPr txBox="1"/>
          <p:nvPr/>
        </p:nvSpPr>
        <p:spPr>
          <a:xfrm>
            <a:off x="221600" y="1682325"/>
            <a:ext cx="8665800" cy="3501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Impartial </a:t>
            </a:r>
            <a:r>
              <a:rPr b="0" i="0" lang="en" sz="2000" u="none" cap="none" strike="noStrike">
                <a:solidFill>
                  <a:schemeClr val="dk1"/>
                </a:solidFill>
                <a:latin typeface="Nunito"/>
                <a:ea typeface="Nunito"/>
                <a:cs typeface="Nunito"/>
                <a:sym typeface="Nunito"/>
              </a:rPr>
              <a:t>moral theories imply that we should value individual lives equally. These disregard special obligations.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Most modern moral theories are impartial, and almost every moral theory requires impartiality in at least some contexts.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0" st="0"/>
                                            </p:txEl>
                                          </p:spTgt>
                                        </p:tgtEl>
                                        <p:attrNameLst>
                                          <p:attrName>style.visibility</p:attrName>
                                        </p:attrNameLst>
                                      </p:cBhvr>
                                      <p:to>
                                        <p:strVal val="visible"/>
                                      </p:to>
                                    </p:set>
                                    <p:animEffect filter="fade" transition="in">
                                      <p:cBhvr>
                                        <p:cTn dur="1000"/>
                                        <p:tgtEl>
                                          <p:spTgt spid="22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1" st="1"/>
                                            </p:txEl>
                                          </p:spTgt>
                                        </p:tgtEl>
                                        <p:attrNameLst>
                                          <p:attrName>style.visibility</p:attrName>
                                        </p:attrNameLst>
                                      </p:cBhvr>
                                      <p:to>
                                        <p:strVal val="visible"/>
                                      </p:to>
                                    </p:set>
                                    <p:animEffect filter="fade" transition="in">
                                      <p:cBhvr>
                                        <p:cTn dur="1000"/>
                                        <p:tgtEl>
                                          <p:spTgt spid="22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2" st="2"/>
                                            </p:txEl>
                                          </p:spTgt>
                                        </p:tgtEl>
                                        <p:attrNameLst>
                                          <p:attrName>style.visibility</p:attrName>
                                        </p:attrNameLst>
                                      </p:cBhvr>
                                      <p:to>
                                        <p:strVal val="visible"/>
                                      </p:to>
                                    </p:set>
                                    <p:animEffect filter="fade" transition="in">
                                      <p:cBhvr>
                                        <p:cTn dur="1000"/>
                                        <p:tgtEl>
                                          <p:spTgt spid="22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3" st="3"/>
                                            </p:txEl>
                                          </p:spTgt>
                                        </p:tgtEl>
                                        <p:attrNameLst>
                                          <p:attrName>style.visibility</p:attrName>
                                        </p:attrNameLst>
                                      </p:cBhvr>
                                      <p:to>
                                        <p:strVal val="visible"/>
                                      </p:to>
                                    </p:set>
                                    <p:animEffect filter="fade" transition="in">
                                      <p:cBhvr>
                                        <p:cTn dur="1000"/>
                                        <p:tgtEl>
                                          <p:spTgt spid="22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4" st="4"/>
                                            </p:txEl>
                                          </p:spTgt>
                                        </p:tgtEl>
                                        <p:attrNameLst>
                                          <p:attrName>style.visibility</p:attrName>
                                        </p:attrNameLst>
                                      </p:cBhvr>
                                      <p:to>
                                        <p:strVal val="visible"/>
                                      </p:to>
                                    </p:set>
                                    <p:animEffect filter="fade" transition="in">
                                      <p:cBhvr>
                                        <p:cTn dur="1000"/>
                                        <p:tgtEl>
                                          <p:spTgt spid="22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5" st="5"/>
                                            </p:txEl>
                                          </p:spTgt>
                                        </p:tgtEl>
                                        <p:attrNameLst>
                                          <p:attrName>style.visibility</p:attrName>
                                        </p:attrNameLst>
                                      </p:cBhvr>
                                      <p:to>
                                        <p:strVal val="visible"/>
                                      </p:to>
                                    </p:set>
                                    <p:animEffect filter="fade" transition="in">
                                      <p:cBhvr>
                                        <p:cTn dur="1000"/>
                                        <p:tgtEl>
                                          <p:spTgt spid="22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6" st="6"/>
                                            </p:txEl>
                                          </p:spTgt>
                                        </p:tgtEl>
                                        <p:attrNameLst>
                                          <p:attrName>style.visibility</p:attrName>
                                        </p:attrNameLst>
                                      </p:cBhvr>
                                      <p:to>
                                        <p:strVal val="visible"/>
                                      </p:to>
                                    </p:set>
                                    <p:animEffect filter="fade" transition="in">
                                      <p:cBhvr>
                                        <p:cTn dur="1000"/>
                                        <p:tgtEl>
                                          <p:spTgt spid="22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7" st="7"/>
                                            </p:txEl>
                                          </p:spTgt>
                                        </p:tgtEl>
                                        <p:attrNameLst>
                                          <p:attrName>style.visibility</p:attrName>
                                        </p:attrNameLst>
                                      </p:cBhvr>
                                      <p:to>
                                        <p:strVal val="visible"/>
                                      </p:to>
                                    </p:set>
                                    <p:animEffect filter="fade" transition="in">
                                      <p:cBhvr>
                                        <p:cTn dur="1000"/>
                                        <p:tgtEl>
                                          <p:spTgt spid="22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8" st="8"/>
                                            </p:txEl>
                                          </p:spTgt>
                                        </p:tgtEl>
                                        <p:attrNameLst>
                                          <p:attrName>style.visibility</p:attrName>
                                        </p:attrNameLst>
                                      </p:cBhvr>
                                      <p:to>
                                        <p:strVal val="visible"/>
                                      </p:to>
                                    </p:set>
                                    <p:animEffect filter="fade" transition="in">
                                      <p:cBhvr>
                                        <p:cTn dur="1000"/>
                                        <p:tgtEl>
                                          <p:spTgt spid="225">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9" st="9"/>
                                            </p:txEl>
                                          </p:spTgt>
                                        </p:tgtEl>
                                        <p:attrNameLst>
                                          <p:attrName>style.visibility</p:attrName>
                                        </p:attrNameLst>
                                      </p:cBhvr>
                                      <p:to>
                                        <p:strVal val="visible"/>
                                      </p:to>
                                    </p:set>
                                    <p:animEffect filter="fade" transition="in">
                                      <p:cBhvr>
                                        <p:cTn dur="1000"/>
                                        <p:tgtEl>
                                          <p:spTgt spid="225">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10" st="10"/>
                                            </p:txEl>
                                          </p:spTgt>
                                        </p:tgtEl>
                                        <p:attrNameLst>
                                          <p:attrName>style.visibility</p:attrName>
                                        </p:attrNameLst>
                                      </p:cBhvr>
                                      <p:to>
                                        <p:strVal val="visible"/>
                                      </p:to>
                                    </p:set>
                                    <p:animEffect filter="fade" transition="in">
                                      <p:cBhvr>
                                        <p:cTn dur="1000"/>
                                        <p:tgtEl>
                                          <p:spTgt spid="225">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11" st="11"/>
                                            </p:txEl>
                                          </p:spTgt>
                                        </p:tgtEl>
                                        <p:attrNameLst>
                                          <p:attrName>style.visibility</p:attrName>
                                        </p:attrNameLst>
                                      </p:cBhvr>
                                      <p:to>
                                        <p:strVal val="visible"/>
                                      </p:to>
                                    </p:set>
                                    <p:animEffect filter="fade" transition="in">
                                      <p:cBhvr>
                                        <p:cTn dur="1000"/>
                                        <p:tgtEl>
                                          <p:spTgt spid="225">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xEl>
                                              <p:pRg end="12" st="12"/>
                                            </p:txEl>
                                          </p:spTgt>
                                        </p:tgtEl>
                                        <p:attrNameLst>
                                          <p:attrName>style.visibility</p:attrName>
                                        </p:attrNameLst>
                                      </p:cBhvr>
                                      <p:to>
                                        <p:strVal val="visible"/>
                                      </p:to>
                                    </p:set>
                                    <p:animEffect filter="fade" transition="in">
                                      <p:cBhvr>
                                        <p:cTn dur="1000"/>
                                        <p:tgtEl>
                                          <p:spTgt spid="225">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1"/>
          <p:cNvSpPr txBox="1"/>
          <p:nvPr/>
        </p:nvSpPr>
        <p:spPr>
          <a:xfrm>
            <a:off x="423400" y="668988"/>
            <a:ext cx="8409000" cy="4169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Most modern theories agree that all human beings, regardless of their differences, are included in the </a:t>
            </a:r>
            <a:r>
              <a:rPr b="0" i="1" lang="en" sz="2000" u="none" cap="none" strike="noStrike">
                <a:solidFill>
                  <a:schemeClr val="dk1"/>
                </a:solidFill>
                <a:latin typeface="Nunito"/>
                <a:ea typeface="Nunito"/>
                <a:cs typeface="Nunito"/>
                <a:sym typeface="Nunito"/>
              </a:rPr>
              <a:t>moral circle </a:t>
            </a:r>
            <a:r>
              <a:rPr b="0" i="0" lang="en" sz="2000" u="none" cap="none" strike="noStrike">
                <a:solidFill>
                  <a:schemeClr val="dk1"/>
                </a:solidFill>
                <a:latin typeface="Nunito"/>
                <a:ea typeface="Nunito"/>
                <a:cs typeface="Nunito"/>
                <a:sym typeface="Nunito"/>
              </a:rPr>
              <a:t>– they are subjects of moral concern.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rPr b="0" i="0" lang="en" sz="2000" u="none" cap="none" strike="noStrike">
                <a:solidFill>
                  <a:schemeClr val="dk1"/>
                </a:solidFill>
                <a:latin typeface="Nunito"/>
                <a:ea typeface="Nunito"/>
                <a:cs typeface="Nunito"/>
                <a:sym typeface="Nunito"/>
              </a:rPr>
              <a:t>Some philosophers, such as hedonists, have also argued that non-human animals should be included, due to a capacity for suffering.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But perhaps we should extend the moral circle even further, considering entities that don’t have the same kinds of conscious experience as current humans, such as future humans or AIs.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2000"/>
              <a:buFont typeface="Arial"/>
              <a:buNone/>
            </a:pPr>
            <a:r>
              <a:rPr lang="en" sz="2000">
                <a:solidFill>
                  <a:schemeClr val="dk1"/>
                </a:solidFill>
                <a:latin typeface="Nunito"/>
                <a:ea typeface="Nunito"/>
                <a:cs typeface="Nunito"/>
                <a:sym typeface="Nunito"/>
              </a:rPr>
              <a:t>Impartial AIs care for humans initially but come to care for them less.</a:t>
            </a:r>
            <a:endParaRPr sz="2000">
              <a:solidFill>
                <a:schemeClr val="dk1"/>
              </a:solidFill>
              <a:latin typeface="Nunito"/>
              <a:ea typeface="Nunito"/>
              <a:cs typeface="Nunito"/>
              <a:sym typeface="Nunito"/>
            </a:endParaRPr>
          </a:p>
        </p:txBody>
      </p:sp>
      <p:sp>
        <p:nvSpPr>
          <p:cNvPr id="236" name="Google Shape;236;p3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Partiality and Impartiality (2/2)</a:t>
            </a:r>
            <a:endParaRPr sz="3600">
              <a:latin typeface="Nunito"/>
              <a:ea typeface="Nunito"/>
              <a:cs typeface="Nunito"/>
              <a:sym typeface="Nunito"/>
            </a:endParaRPr>
          </a:p>
        </p:txBody>
      </p:sp>
      <p:sp>
        <p:nvSpPr>
          <p:cNvPr id="237" name="Google Shape;237;p3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38" name="Google Shape;238;p3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39" name="Google Shape;239;p3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0" st="0"/>
                                            </p:txEl>
                                          </p:spTgt>
                                        </p:tgtEl>
                                        <p:attrNameLst>
                                          <p:attrName>style.visibility</p:attrName>
                                        </p:attrNameLst>
                                      </p:cBhvr>
                                      <p:to>
                                        <p:strVal val="visible"/>
                                      </p:to>
                                    </p:set>
                                    <p:animEffect filter="fade" transition="in">
                                      <p:cBhvr>
                                        <p:cTn dur="1000"/>
                                        <p:tgtEl>
                                          <p:spTgt spid="2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1" st="1"/>
                                            </p:txEl>
                                          </p:spTgt>
                                        </p:tgtEl>
                                        <p:attrNameLst>
                                          <p:attrName>style.visibility</p:attrName>
                                        </p:attrNameLst>
                                      </p:cBhvr>
                                      <p:to>
                                        <p:strVal val="visible"/>
                                      </p:to>
                                    </p:set>
                                    <p:animEffect filter="fade" transition="in">
                                      <p:cBhvr>
                                        <p:cTn dur="1000"/>
                                        <p:tgtEl>
                                          <p:spTgt spid="2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2" st="2"/>
                                            </p:txEl>
                                          </p:spTgt>
                                        </p:tgtEl>
                                        <p:attrNameLst>
                                          <p:attrName>style.visibility</p:attrName>
                                        </p:attrNameLst>
                                      </p:cBhvr>
                                      <p:to>
                                        <p:strVal val="visible"/>
                                      </p:to>
                                    </p:set>
                                    <p:animEffect filter="fade" transition="in">
                                      <p:cBhvr>
                                        <p:cTn dur="1000"/>
                                        <p:tgtEl>
                                          <p:spTgt spid="23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3" st="3"/>
                                            </p:txEl>
                                          </p:spTgt>
                                        </p:tgtEl>
                                        <p:attrNameLst>
                                          <p:attrName>style.visibility</p:attrName>
                                        </p:attrNameLst>
                                      </p:cBhvr>
                                      <p:to>
                                        <p:strVal val="visible"/>
                                      </p:to>
                                    </p:set>
                                    <p:animEffect filter="fade" transition="in">
                                      <p:cBhvr>
                                        <p:cTn dur="1000"/>
                                        <p:tgtEl>
                                          <p:spTgt spid="23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4" st="4"/>
                                            </p:txEl>
                                          </p:spTgt>
                                        </p:tgtEl>
                                        <p:attrNameLst>
                                          <p:attrName>style.visibility</p:attrName>
                                        </p:attrNameLst>
                                      </p:cBhvr>
                                      <p:to>
                                        <p:strVal val="visible"/>
                                      </p:to>
                                    </p:set>
                                    <p:animEffect filter="fade" transition="in">
                                      <p:cBhvr>
                                        <p:cTn dur="1000"/>
                                        <p:tgtEl>
                                          <p:spTgt spid="23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5" st="5"/>
                                            </p:txEl>
                                          </p:spTgt>
                                        </p:tgtEl>
                                        <p:attrNameLst>
                                          <p:attrName>style.visibility</p:attrName>
                                        </p:attrNameLst>
                                      </p:cBhvr>
                                      <p:to>
                                        <p:strVal val="visible"/>
                                      </p:to>
                                    </p:set>
                                    <p:animEffect filter="fade" transition="in">
                                      <p:cBhvr>
                                        <p:cTn dur="1000"/>
                                        <p:tgtEl>
                                          <p:spTgt spid="23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6" st="6"/>
                                            </p:txEl>
                                          </p:spTgt>
                                        </p:tgtEl>
                                        <p:attrNameLst>
                                          <p:attrName>style.visibility</p:attrName>
                                        </p:attrNameLst>
                                      </p:cBhvr>
                                      <p:to>
                                        <p:strVal val="visible"/>
                                      </p:to>
                                    </p:set>
                                    <p:animEffect filter="fade" transition="in">
                                      <p:cBhvr>
                                        <p:cTn dur="1000"/>
                                        <p:tgtEl>
                                          <p:spTgt spid="235">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pic>
        <p:nvPicPr>
          <p:cNvPr id="62" name="Google Shape;62;p14"/>
          <p:cNvPicPr preferRelativeResize="0"/>
          <p:nvPr/>
        </p:nvPicPr>
        <p:blipFill rotWithShape="1">
          <a:blip r:embed="rId3">
            <a:alphaModFix amt="8000"/>
          </a:blip>
          <a:srcRect b="0" l="0" r="0" t="0"/>
          <a:stretch/>
        </p:blipFill>
        <p:spPr>
          <a:xfrm>
            <a:off x="1813975" y="596450"/>
            <a:ext cx="5406301" cy="4242254"/>
          </a:xfrm>
          <a:prstGeom prst="rect">
            <a:avLst/>
          </a:prstGeom>
          <a:noFill/>
          <a:ln>
            <a:noFill/>
          </a:ln>
        </p:spPr>
      </p:pic>
      <p:sp>
        <p:nvSpPr>
          <p:cNvPr id="63" name="Google Shape;63;p1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64" name="Google Shape;64;p1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5" name="Google Shape;65;p14"/>
          <p:cNvSpPr txBox="1"/>
          <p:nvPr/>
        </p:nvSpPr>
        <p:spPr>
          <a:xfrm>
            <a:off x="1868850" y="0"/>
            <a:ext cx="54063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Introduction</a:t>
            </a:r>
            <a:endParaRPr b="0" i="0" sz="3600" u="none" cap="none" strike="noStrike">
              <a:solidFill>
                <a:srgbClr val="000000"/>
              </a:solidFill>
              <a:latin typeface="Nunito"/>
              <a:ea typeface="Nunito"/>
              <a:cs typeface="Nunito"/>
              <a:sym typeface="Nunito"/>
            </a:endParaRPr>
          </a:p>
        </p:txBody>
      </p:sp>
      <p:sp>
        <p:nvSpPr>
          <p:cNvPr id="66" name="Google Shape;66;p14"/>
          <p:cNvSpPr txBox="1"/>
          <p:nvPr/>
        </p:nvSpPr>
        <p:spPr>
          <a:xfrm>
            <a:off x="440875" y="669475"/>
            <a:ext cx="82626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Ethics</a:t>
            </a:r>
            <a:r>
              <a:rPr b="0" i="0" lang="en" sz="2000" u="none" cap="none" strike="noStrike">
                <a:solidFill>
                  <a:schemeClr val="dk1"/>
                </a:solidFill>
                <a:latin typeface="Nunito"/>
                <a:ea typeface="Nunito"/>
                <a:cs typeface="Nunito"/>
                <a:sym typeface="Nunito"/>
              </a:rPr>
              <a:t> is the branch of philosophy concerning questions of right and wrong, good and bad. </a:t>
            </a:r>
            <a:endParaRPr b="0" i="0" sz="1400" u="none" cap="none" strike="noStrike">
              <a:solidFill>
                <a:srgbClr val="000000"/>
              </a:solidFill>
              <a:latin typeface="Telex"/>
              <a:ea typeface="Telex"/>
              <a:cs typeface="Telex"/>
              <a:sym typeface="Telex"/>
            </a:endParaRPr>
          </a:p>
        </p:txBody>
      </p:sp>
      <p:sp>
        <p:nvSpPr>
          <p:cNvPr id="67" name="Google Shape;67;p14"/>
          <p:cNvSpPr txBox="1"/>
          <p:nvPr/>
        </p:nvSpPr>
        <p:spPr>
          <a:xfrm>
            <a:off x="440875" y="1601675"/>
            <a:ext cx="81525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Moral decisions reflect our values, beliefs, and moral principles</a:t>
            </a:r>
            <a:r>
              <a:rPr lang="en" sz="2000">
                <a:solidFill>
                  <a:schemeClr val="dk1"/>
                </a:solidFill>
                <a:latin typeface="Nunito"/>
                <a:ea typeface="Nunito"/>
                <a:cs typeface="Nunito"/>
                <a:sym typeface="Nunito"/>
              </a:rPr>
              <a:t>.</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Ethics seeks to provide a systematic framework for these decisions.</a:t>
            </a:r>
            <a:endParaRPr b="0" i="0" sz="1400" u="none" cap="none" strike="noStrike">
              <a:solidFill>
                <a:srgbClr val="000000"/>
              </a:solidFill>
              <a:latin typeface="Telex"/>
              <a:ea typeface="Telex"/>
              <a:cs typeface="Telex"/>
              <a:sym typeface="Telex"/>
            </a:endParaRPr>
          </a:p>
        </p:txBody>
      </p:sp>
      <p:sp>
        <p:nvSpPr>
          <p:cNvPr id="68" name="Google Shape;68;p14"/>
          <p:cNvSpPr txBox="1"/>
          <p:nvPr/>
        </p:nvSpPr>
        <p:spPr>
          <a:xfrm>
            <a:off x="499975" y="2499975"/>
            <a:ext cx="8203500" cy="1621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Throughout this chapter we examine: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9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considerations </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Common ethical frameworks </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Ethical concepts central to AI safety, ethics, and society </a:t>
            </a:r>
            <a:endParaRPr b="0" i="0" sz="1400" u="none" cap="none" strike="noStrike">
              <a:solidFill>
                <a:srgbClr val="000000"/>
              </a:solidFill>
              <a:latin typeface="Telex"/>
              <a:ea typeface="Telex"/>
              <a:cs typeface="Telex"/>
              <a:sym typeface="Telex"/>
            </a:endParaRPr>
          </a:p>
        </p:txBody>
      </p:sp>
      <p:sp>
        <p:nvSpPr>
          <p:cNvPr id="69" name="Google Shape;69;p14"/>
          <p:cNvSpPr txBox="1"/>
          <p:nvPr/>
        </p:nvSpPr>
        <p:spPr>
          <a:xfrm>
            <a:off x="4237375" y="4365450"/>
            <a:ext cx="72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lt1"/>
                </a:solidFill>
                <a:latin typeface="Times New Roman"/>
                <a:ea typeface="Times New Roman"/>
                <a:cs typeface="Times New Roman"/>
                <a:sym typeface="Times New Roman"/>
              </a:rPr>
              <a:t>Ethics</a:t>
            </a:r>
            <a:endParaRPr b="0" i="0" sz="1200" u="none" cap="none" strike="noStrike">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
                                            <p:txEl>
                                              <p:pRg end="0" st="0"/>
                                            </p:txEl>
                                          </p:spTgt>
                                        </p:tgtEl>
                                        <p:attrNameLst>
                                          <p:attrName>style.visibility</p:attrName>
                                        </p:attrNameLst>
                                      </p:cBhvr>
                                      <p:to>
                                        <p:strVal val="visible"/>
                                      </p:to>
                                    </p:set>
                                    <p:animEffect filter="fade" transition="in">
                                      <p:cBhvr>
                                        <p:cTn dur="1000"/>
                                        <p:tgtEl>
                                          <p:spTgt spid="6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
                                            <p:txEl>
                                              <p:pRg end="0" st="0"/>
                                            </p:txEl>
                                          </p:spTgt>
                                        </p:tgtEl>
                                        <p:attrNameLst>
                                          <p:attrName>style.visibility</p:attrName>
                                        </p:attrNameLst>
                                      </p:cBhvr>
                                      <p:to>
                                        <p:strVal val="visible"/>
                                      </p:to>
                                    </p:set>
                                    <p:animEffect filter="fade" transition="in">
                                      <p:cBhvr>
                                        <p:cTn dur="1000"/>
                                        <p:tgtEl>
                                          <p:spTgt spid="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
                                            <p:txEl>
                                              <p:pRg end="1" st="1"/>
                                            </p:txEl>
                                          </p:spTgt>
                                        </p:tgtEl>
                                        <p:attrNameLst>
                                          <p:attrName>style.visibility</p:attrName>
                                        </p:attrNameLst>
                                      </p:cBhvr>
                                      <p:to>
                                        <p:strVal val="visible"/>
                                      </p:to>
                                    </p:set>
                                    <p:animEffect filter="fade" transition="in">
                                      <p:cBhvr>
                                        <p:cTn dur="1000"/>
                                        <p:tgtEl>
                                          <p:spTgt spid="6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1000"/>
                                        <p:tgtEl>
                                          <p:spTgt spid="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3" name="Shape 243"/>
        <p:cNvGrpSpPr/>
        <p:nvPr/>
      </p:nvGrpSpPr>
      <p:grpSpPr>
        <a:xfrm>
          <a:off x="0" y="0"/>
          <a:ext cx="0" cy="0"/>
          <a:chOff x="0" y="0"/>
          <a:chExt cx="0" cy="0"/>
        </a:xfrm>
      </p:grpSpPr>
      <p:sp>
        <p:nvSpPr>
          <p:cNvPr id="244" name="Google Shape;244;p3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245" name="Google Shape;245;p3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46" name="Google Shape;246;p32"/>
          <p:cNvSpPr txBox="1"/>
          <p:nvPr/>
        </p:nvSpPr>
        <p:spPr>
          <a:xfrm>
            <a:off x="315450" y="0"/>
            <a:ext cx="85131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chemeClr val="dk1"/>
                </a:solidFill>
                <a:latin typeface="Nunito"/>
                <a:ea typeface="Nunito"/>
                <a:cs typeface="Nunito"/>
                <a:sym typeface="Nunito"/>
              </a:rPr>
              <a:t>Obligatory vs. Non-Obligatory Actions</a:t>
            </a:r>
            <a:endParaRPr b="0" i="0" sz="3600" u="none" cap="none" strike="noStrike">
              <a:solidFill>
                <a:schemeClr val="dk1"/>
              </a:solidFill>
              <a:latin typeface="Nunito"/>
              <a:ea typeface="Nunito"/>
              <a:cs typeface="Nunito"/>
              <a:sym typeface="Nunito"/>
            </a:endParaRPr>
          </a:p>
        </p:txBody>
      </p:sp>
      <p:sp>
        <p:nvSpPr>
          <p:cNvPr id="247" name="Google Shape;247;p32"/>
          <p:cNvSpPr txBox="1"/>
          <p:nvPr/>
        </p:nvSpPr>
        <p:spPr>
          <a:xfrm>
            <a:off x="451500" y="738900"/>
            <a:ext cx="8241000" cy="3755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Obligatory actions</a:t>
            </a:r>
            <a:r>
              <a:rPr b="0" i="0" lang="en" sz="2000" u="none" cap="none" strike="noStrike">
                <a:solidFill>
                  <a:srgbClr val="000000"/>
                </a:solidFill>
                <a:latin typeface="Nunito"/>
                <a:ea typeface="Nunito"/>
                <a:cs typeface="Nunito"/>
                <a:sym typeface="Nunito"/>
              </a:rPr>
              <a:t> are those that we are morally obligated or required to perform – we have a moral duty to carry out these actions.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These actions can take the form of helping someone in distress or respecting human rights.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Non-obligatory actions</a:t>
            </a:r>
            <a:r>
              <a:rPr b="0" i="0" lang="en" sz="2000" u="none" cap="none" strike="noStrike">
                <a:solidFill>
                  <a:srgbClr val="000000"/>
                </a:solidFill>
                <a:latin typeface="Nunito"/>
                <a:ea typeface="Nunito"/>
                <a:cs typeface="Nunito"/>
                <a:sym typeface="Nunito"/>
              </a:rPr>
              <a:t> are those that are not morally required or necessary.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These actions can still be morally good, for instance volunteering or donating to charity.  </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xEl>
                                              <p:pRg end="0" st="0"/>
                                            </p:txEl>
                                          </p:spTgt>
                                        </p:tgtEl>
                                        <p:attrNameLst>
                                          <p:attrName>style.visibility</p:attrName>
                                        </p:attrNameLst>
                                      </p:cBhvr>
                                      <p:to>
                                        <p:strVal val="visible"/>
                                      </p:to>
                                    </p:set>
                                    <p:animEffect filter="fade" transition="in">
                                      <p:cBhvr>
                                        <p:cTn dur="1000"/>
                                        <p:tgtEl>
                                          <p:spTgt spid="24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xEl>
                                              <p:pRg end="1" st="1"/>
                                            </p:txEl>
                                          </p:spTgt>
                                        </p:tgtEl>
                                        <p:attrNameLst>
                                          <p:attrName>style.visibility</p:attrName>
                                        </p:attrNameLst>
                                      </p:cBhvr>
                                      <p:to>
                                        <p:strVal val="visible"/>
                                      </p:to>
                                    </p:set>
                                    <p:animEffect filter="fade" transition="in">
                                      <p:cBhvr>
                                        <p:cTn dur="1000"/>
                                        <p:tgtEl>
                                          <p:spTgt spid="24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xEl>
                                              <p:pRg end="2" st="2"/>
                                            </p:txEl>
                                          </p:spTgt>
                                        </p:tgtEl>
                                        <p:attrNameLst>
                                          <p:attrName>style.visibility</p:attrName>
                                        </p:attrNameLst>
                                      </p:cBhvr>
                                      <p:to>
                                        <p:strVal val="visible"/>
                                      </p:to>
                                    </p:set>
                                    <p:animEffect filter="fade" transition="in">
                                      <p:cBhvr>
                                        <p:cTn dur="1000"/>
                                        <p:tgtEl>
                                          <p:spTgt spid="24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xEl>
                                              <p:pRg end="3" st="3"/>
                                            </p:txEl>
                                          </p:spTgt>
                                        </p:tgtEl>
                                        <p:attrNameLst>
                                          <p:attrName>style.visibility</p:attrName>
                                        </p:attrNameLst>
                                      </p:cBhvr>
                                      <p:to>
                                        <p:strVal val="visible"/>
                                      </p:to>
                                    </p:set>
                                    <p:animEffect filter="fade" transition="in">
                                      <p:cBhvr>
                                        <p:cTn dur="1000"/>
                                        <p:tgtEl>
                                          <p:spTgt spid="24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xEl>
                                              <p:pRg end="4" st="4"/>
                                            </p:txEl>
                                          </p:spTgt>
                                        </p:tgtEl>
                                        <p:attrNameLst>
                                          <p:attrName>style.visibility</p:attrName>
                                        </p:attrNameLst>
                                      </p:cBhvr>
                                      <p:to>
                                        <p:strVal val="visible"/>
                                      </p:to>
                                    </p:set>
                                    <p:animEffect filter="fade" transition="in">
                                      <p:cBhvr>
                                        <p:cTn dur="1000"/>
                                        <p:tgtEl>
                                          <p:spTgt spid="24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xEl>
                                              <p:pRg end="5" st="5"/>
                                            </p:txEl>
                                          </p:spTgt>
                                        </p:tgtEl>
                                        <p:attrNameLst>
                                          <p:attrName>style.visibility</p:attrName>
                                        </p:attrNameLst>
                                      </p:cBhvr>
                                      <p:to>
                                        <p:strVal val="visible"/>
                                      </p:to>
                                    </p:set>
                                    <p:animEffect filter="fade" transition="in">
                                      <p:cBhvr>
                                        <p:cTn dur="1000"/>
                                        <p:tgtEl>
                                          <p:spTgt spid="24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xEl>
                                              <p:pRg end="6" st="6"/>
                                            </p:txEl>
                                          </p:spTgt>
                                        </p:tgtEl>
                                        <p:attrNameLst>
                                          <p:attrName>style.visibility</p:attrName>
                                        </p:attrNameLst>
                                      </p:cBhvr>
                                      <p:to>
                                        <p:strVal val="visible"/>
                                      </p:to>
                                    </p:set>
                                    <p:animEffect filter="fade" transition="in">
                                      <p:cBhvr>
                                        <p:cTn dur="1000"/>
                                        <p:tgtEl>
                                          <p:spTgt spid="247">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1" name="Shape 251"/>
        <p:cNvGrpSpPr/>
        <p:nvPr/>
      </p:nvGrpSpPr>
      <p:grpSpPr>
        <a:xfrm>
          <a:off x="0" y="0"/>
          <a:ext cx="0" cy="0"/>
          <a:chOff x="0" y="0"/>
          <a:chExt cx="0" cy="0"/>
        </a:xfrm>
      </p:grpSpPr>
      <p:sp>
        <p:nvSpPr>
          <p:cNvPr id="252" name="Google Shape;252;p3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253" name="Google Shape;253;p3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54" name="Google Shape;254;p33"/>
          <p:cNvSpPr txBox="1"/>
          <p:nvPr/>
        </p:nvSpPr>
        <p:spPr>
          <a:xfrm>
            <a:off x="315450" y="0"/>
            <a:ext cx="85131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chemeClr val="dk1"/>
                </a:solidFill>
                <a:latin typeface="Nunito"/>
                <a:ea typeface="Nunito"/>
                <a:cs typeface="Nunito"/>
                <a:sym typeface="Nunito"/>
              </a:rPr>
              <a:t>Permissible vs. Impermissible Actions</a:t>
            </a:r>
            <a:endParaRPr b="0" i="0" sz="3600" u="none" cap="none" strike="noStrike">
              <a:solidFill>
                <a:schemeClr val="dk1"/>
              </a:solidFill>
              <a:latin typeface="Nunito"/>
              <a:ea typeface="Nunito"/>
              <a:cs typeface="Nunito"/>
              <a:sym typeface="Nunito"/>
            </a:endParaRPr>
          </a:p>
        </p:txBody>
      </p:sp>
      <p:sp>
        <p:nvSpPr>
          <p:cNvPr id="255" name="Google Shape;255;p33"/>
          <p:cNvSpPr txBox="1"/>
          <p:nvPr/>
        </p:nvSpPr>
        <p:spPr>
          <a:xfrm>
            <a:off x="441150" y="694575"/>
            <a:ext cx="8250300" cy="3055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Impermissible actions</a:t>
            </a:r>
            <a:r>
              <a:rPr b="0" i="0" lang="en" sz="2000" u="none" cap="none" strike="noStrike">
                <a:solidFill>
                  <a:srgbClr val="000000"/>
                </a:solidFill>
                <a:latin typeface="Nunito"/>
                <a:ea typeface="Nunito"/>
                <a:cs typeface="Nunito"/>
                <a:sym typeface="Nunito"/>
              </a:rPr>
              <a:t> are those that violate moral laws and are considered wrong (e.g., stealing or intentionally harming someone).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Permissible actions</a:t>
            </a:r>
            <a:r>
              <a:rPr b="0" i="0" lang="en" sz="2000" u="none" cap="none" strike="noStrike">
                <a:solidFill>
                  <a:srgbClr val="000000"/>
                </a:solidFill>
                <a:latin typeface="Nunito"/>
                <a:ea typeface="Nunito"/>
                <a:cs typeface="Nunito"/>
                <a:sym typeface="Nunito"/>
              </a:rPr>
              <a:t> are those that are not impermissible – they can be divided into two categories: supererogatory or neutral.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rgbClr val="000000"/>
              </a:solidFill>
              <a:latin typeface="Nunito"/>
              <a:ea typeface="Nunito"/>
              <a:cs typeface="Nunito"/>
              <a:sym typeface="Nunito"/>
            </a:endParaRPr>
          </a:p>
          <a:p>
            <a:pPr indent="-355600" lvl="0" marL="457200" marR="0" rtl="0" algn="l">
              <a:lnSpc>
                <a:spcPct val="115000"/>
              </a:lnSpc>
              <a:spcBef>
                <a:spcPts val="0"/>
              </a:spcBef>
              <a:spcAft>
                <a:spcPts val="0"/>
              </a:spcAft>
              <a:buClr>
                <a:srgbClr val="000000"/>
              </a:buClr>
              <a:buSzPts val="2000"/>
              <a:buFont typeface="Nunito"/>
              <a:buChar char="●"/>
            </a:pPr>
            <a:r>
              <a:rPr b="1" i="0" lang="en" sz="2000" u="none" cap="none" strike="noStrike">
                <a:solidFill>
                  <a:srgbClr val="000000"/>
                </a:solidFill>
                <a:latin typeface="Nunito"/>
                <a:ea typeface="Nunito"/>
                <a:cs typeface="Nunito"/>
                <a:sym typeface="Nunito"/>
              </a:rPr>
              <a:t>Supererogatory actions</a:t>
            </a:r>
            <a:r>
              <a:rPr b="0" i="0" lang="en" sz="2000" u="none" cap="none" strike="noStrike">
                <a:solidFill>
                  <a:srgbClr val="000000"/>
                </a:solidFill>
                <a:latin typeface="Nunito"/>
                <a:ea typeface="Nunito"/>
                <a:cs typeface="Nunito"/>
                <a:sym typeface="Nunito"/>
              </a:rPr>
              <a:t> go ‘above and beyond’ what’s morally required → donating to charity. </a:t>
            </a:r>
            <a:endParaRPr b="0" i="0" sz="2000" u="none" cap="none" strike="noStrike">
              <a:solidFill>
                <a:srgbClr val="000000"/>
              </a:solidFill>
              <a:latin typeface="Nunito"/>
              <a:ea typeface="Nunito"/>
              <a:cs typeface="Nunito"/>
              <a:sym typeface="Nunito"/>
            </a:endParaRPr>
          </a:p>
          <a:p>
            <a:pPr indent="-355600" lvl="0" marL="457200" marR="0" rtl="0" algn="l">
              <a:lnSpc>
                <a:spcPct val="115000"/>
              </a:lnSpc>
              <a:spcBef>
                <a:spcPts val="0"/>
              </a:spcBef>
              <a:spcAft>
                <a:spcPts val="0"/>
              </a:spcAft>
              <a:buClr>
                <a:srgbClr val="000000"/>
              </a:buClr>
              <a:buSzPts val="2000"/>
              <a:buFont typeface="Nunito"/>
              <a:buChar char="●"/>
            </a:pPr>
            <a:r>
              <a:rPr b="1" i="0" lang="en" sz="2000" u="none" cap="none" strike="noStrike">
                <a:solidFill>
                  <a:srgbClr val="000000"/>
                </a:solidFill>
                <a:latin typeface="Nunito"/>
                <a:ea typeface="Nunito"/>
                <a:cs typeface="Nunito"/>
                <a:sym typeface="Nunito"/>
              </a:rPr>
              <a:t>Neutral actions </a:t>
            </a:r>
            <a:r>
              <a:rPr b="0" i="0" lang="en" sz="2000" u="none" cap="none" strike="noStrike">
                <a:solidFill>
                  <a:srgbClr val="000000"/>
                </a:solidFill>
                <a:latin typeface="Nunito"/>
                <a:ea typeface="Nunito"/>
                <a:cs typeface="Nunito"/>
                <a:sym typeface="Nunito"/>
              </a:rPr>
              <a:t>are morally inconsequential → taking a walk. </a:t>
            </a:r>
            <a:endParaRPr b="0" i="0" sz="2000" u="none" cap="none" strike="noStrike">
              <a:solidFill>
                <a:srgbClr val="000000"/>
              </a:solidFill>
              <a:latin typeface="Nunito"/>
              <a:ea typeface="Nunito"/>
              <a:cs typeface="Nunito"/>
              <a:sym typeface="Nunito"/>
            </a:endParaRPr>
          </a:p>
        </p:txBody>
      </p:sp>
      <p:pic>
        <p:nvPicPr>
          <p:cNvPr id="256" name="Google Shape;256;p33"/>
          <p:cNvPicPr preferRelativeResize="0"/>
          <p:nvPr/>
        </p:nvPicPr>
        <p:blipFill rotWithShape="1">
          <a:blip r:embed="rId3">
            <a:alphaModFix/>
          </a:blip>
          <a:srcRect b="0" l="0" r="0" t="0"/>
          <a:stretch/>
        </p:blipFill>
        <p:spPr>
          <a:xfrm>
            <a:off x="196088" y="814622"/>
            <a:ext cx="8752175" cy="342602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0" st="0"/>
                                            </p:txEl>
                                          </p:spTgt>
                                        </p:tgtEl>
                                        <p:attrNameLst>
                                          <p:attrName>style.visibility</p:attrName>
                                        </p:attrNameLst>
                                      </p:cBhvr>
                                      <p:to>
                                        <p:strVal val="visible"/>
                                      </p:to>
                                    </p:set>
                                    <p:animEffect filter="fade" transition="in">
                                      <p:cBhvr>
                                        <p:cTn dur="1000"/>
                                        <p:tgtEl>
                                          <p:spTgt spid="2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1" st="1"/>
                                            </p:txEl>
                                          </p:spTgt>
                                        </p:tgtEl>
                                        <p:attrNameLst>
                                          <p:attrName>style.visibility</p:attrName>
                                        </p:attrNameLst>
                                      </p:cBhvr>
                                      <p:to>
                                        <p:strVal val="visible"/>
                                      </p:to>
                                    </p:set>
                                    <p:animEffect filter="fade" transition="in">
                                      <p:cBhvr>
                                        <p:cTn dur="1000"/>
                                        <p:tgtEl>
                                          <p:spTgt spid="25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2" st="2"/>
                                            </p:txEl>
                                          </p:spTgt>
                                        </p:tgtEl>
                                        <p:attrNameLst>
                                          <p:attrName>style.visibility</p:attrName>
                                        </p:attrNameLst>
                                      </p:cBhvr>
                                      <p:to>
                                        <p:strVal val="visible"/>
                                      </p:to>
                                    </p:set>
                                    <p:animEffect filter="fade" transition="in">
                                      <p:cBhvr>
                                        <p:cTn dur="1000"/>
                                        <p:tgtEl>
                                          <p:spTgt spid="25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3" st="3"/>
                                            </p:txEl>
                                          </p:spTgt>
                                        </p:tgtEl>
                                        <p:attrNameLst>
                                          <p:attrName>style.visibility</p:attrName>
                                        </p:attrNameLst>
                                      </p:cBhvr>
                                      <p:to>
                                        <p:strVal val="visible"/>
                                      </p:to>
                                    </p:set>
                                    <p:animEffect filter="fade" transition="in">
                                      <p:cBhvr>
                                        <p:cTn dur="1000"/>
                                        <p:tgtEl>
                                          <p:spTgt spid="25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4" st="4"/>
                                            </p:txEl>
                                          </p:spTgt>
                                        </p:tgtEl>
                                        <p:attrNameLst>
                                          <p:attrName>style.visibility</p:attrName>
                                        </p:attrNameLst>
                                      </p:cBhvr>
                                      <p:to>
                                        <p:strVal val="visible"/>
                                      </p:to>
                                    </p:set>
                                    <p:animEffect filter="fade" transition="in">
                                      <p:cBhvr>
                                        <p:cTn dur="1000"/>
                                        <p:tgtEl>
                                          <p:spTgt spid="25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5" st="5"/>
                                            </p:txEl>
                                          </p:spTgt>
                                        </p:tgtEl>
                                        <p:attrNameLst>
                                          <p:attrName>style.visibility</p:attrName>
                                        </p:attrNameLst>
                                      </p:cBhvr>
                                      <p:to>
                                        <p:strVal val="visible"/>
                                      </p:to>
                                    </p:set>
                                    <p:animEffect filter="fade" transition="in">
                                      <p:cBhvr>
                                        <p:cTn dur="1000"/>
                                        <p:tgtEl>
                                          <p:spTgt spid="25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1000"/>
                                        <p:tgtEl>
                                          <p:spTgt spid="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60" name="Shape 260"/>
        <p:cNvGrpSpPr/>
        <p:nvPr/>
      </p:nvGrpSpPr>
      <p:grpSpPr>
        <a:xfrm>
          <a:off x="0" y="0"/>
          <a:ext cx="0" cy="0"/>
          <a:chOff x="0" y="0"/>
          <a:chExt cx="0" cy="0"/>
        </a:xfrm>
      </p:grpSpPr>
      <p:sp>
        <p:nvSpPr>
          <p:cNvPr id="261" name="Google Shape;261;p3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262" name="Google Shape;262;p3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63" name="Google Shape;263;p34"/>
          <p:cNvSpPr txBox="1"/>
          <p:nvPr/>
        </p:nvSpPr>
        <p:spPr>
          <a:xfrm>
            <a:off x="315450" y="0"/>
            <a:ext cx="85131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chemeClr val="dk1"/>
                </a:solidFill>
                <a:latin typeface="Nunito"/>
                <a:ea typeface="Nunito"/>
                <a:cs typeface="Nunito"/>
                <a:sym typeface="Nunito"/>
              </a:rPr>
              <a:t>Praiseworthiness vs. Blameworthiness</a:t>
            </a:r>
            <a:endParaRPr b="0" i="0" sz="3600" u="none" cap="none" strike="noStrike">
              <a:solidFill>
                <a:schemeClr val="dk1"/>
              </a:solidFill>
              <a:latin typeface="Nunito"/>
              <a:ea typeface="Nunito"/>
              <a:cs typeface="Nunito"/>
              <a:sym typeface="Nunito"/>
            </a:endParaRPr>
          </a:p>
        </p:txBody>
      </p:sp>
      <p:sp>
        <p:nvSpPr>
          <p:cNvPr id="264" name="Google Shape;264;p34"/>
          <p:cNvSpPr txBox="1"/>
          <p:nvPr/>
        </p:nvSpPr>
        <p:spPr>
          <a:xfrm>
            <a:off x="450525" y="654425"/>
            <a:ext cx="8231400" cy="4109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Moral judgments regarding </a:t>
            </a:r>
            <a:r>
              <a:rPr b="1" i="0" lang="en" sz="2000" u="none" cap="none" strike="noStrike">
                <a:solidFill>
                  <a:srgbClr val="000000"/>
                </a:solidFill>
                <a:latin typeface="Nunito"/>
                <a:ea typeface="Nunito"/>
                <a:cs typeface="Nunito"/>
                <a:sym typeface="Nunito"/>
              </a:rPr>
              <a:t>praiseworthiness</a:t>
            </a:r>
            <a:r>
              <a:rPr b="0" i="0" lang="en" sz="2000" u="none" cap="none" strike="noStrike">
                <a:solidFill>
                  <a:srgbClr val="000000"/>
                </a:solidFill>
                <a:latin typeface="Nunito"/>
                <a:ea typeface="Nunito"/>
                <a:cs typeface="Nunito"/>
                <a:sym typeface="Nunito"/>
              </a:rPr>
              <a:t> and </a:t>
            </a:r>
            <a:r>
              <a:rPr b="1" i="0" lang="en" sz="2000" u="none" cap="none" strike="noStrike">
                <a:solidFill>
                  <a:srgbClr val="000000"/>
                </a:solidFill>
                <a:latin typeface="Nunito"/>
                <a:ea typeface="Nunito"/>
                <a:cs typeface="Nunito"/>
                <a:sym typeface="Nunito"/>
              </a:rPr>
              <a:t>blameworthiness</a:t>
            </a:r>
            <a:r>
              <a:rPr b="0" i="0" lang="en" sz="2000" u="none" cap="none" strike="noStrike">
                <a:solidFill>
                  <a:srgbClr val="000000"/>
                </a:solidFill>
                <a:latin typeface="Nunito"/>
                <a:ea typeface="Nunito"/>
                <a:cs typeface="Nunito"/>
                <a:sym typeface="Nunito"/>
              </a:rPr>
              <a:t> often consider moral responsibility and accountability.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Example</a:t>
            </a:r>
            <a:r>
              <a:rPr b="0" i="0" lang="en" sz="2000" u="none" cap="none" strike="noStrike">
                <a:solidFill>
                  <a:srgbClr val="000000"/>
                </a:solidFill>
                <a:latin typeface="Nunito"/>
                <a:ea typeface="Nunito"/>
                <a:cs typeface="Nunito"/>
                <a:sym typeface="Nunito"/>
              </a:rPr>
              <a:t>: A toddler kicks their classmate → We do not </a:t>
            </a:r>
            <a:r>
              <a:rPr b="1" i="0" lang="en" sz="2000" u="none" cap="none" strike="noStrike">
                <a:solidFill>
                  <a:srgbClr val="000000"/>
                </a:solidFill>
                <a:latin typeface="Nunito"/>
                <a:ea typeface="Nunito"/>
                <a:cs typeface="Nunito"/>
                <a:sym typeface="Nunito"/>
              </a:rPr>
              <a:t>blame</a:t>
            </a:r>
            <a:r>
              <a:rPr b="0" i="0" lang="en" sz="2000" u="none" cap="none" strike="noStrike">
                <a:solidFill>
                  <a:srgbClr val="000000"/>
                </a:solidFill>
                <a:latin typeface="Nunito"/>
                <a:ea typeface="Nunito"/>
                <a:cs typeface="Nunito"/>
                <a:sym typeface="Nunito"/>
              </a:rPr>
              <a:t> the child if they were never taught otherwise. </a:t>
            </a:r>
            <a:endParaRPr b="0" i="0" sz="2000" u="none" cap="none" strike="noStrike">
              <a:solidFill>
                <a:srgbClr val="000000"/>
              </a:solidFill>
              <a:latin typeface="Nunito"/>
              <a:ea typeface="Nunito"/>
              <a:cs typeface="Nunito"/>
              <a:sym typeface="Nunito"/>
            </a:endParaRPr>
          </a:p>
          <a:p>
            <a:pPr indent="45720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Example</a:t>
            </a:r>
            <a:r>
              <a:rPr b="0" i="0" lang="en" sz="2000" u="none" cap="none" strike="noStrike">
                <a:solidFill>
                  <a:srgbClr val="000000"/>
                </a:solidFill>
                <a:latin typeface="Nunito"/>
                <a:ea typeface="Nunito"/>
                <a:cs typeface="Nunito"/>
                <a:sym typeface="Nunito"/>
              </a:rPr>
              <a:t>: A billionaire donates to charity solely for tax benefits → We do not </a:t>
            </a:r>
            <a:r>
              <a:rPr b="1" i="0" lang="en" sz="2000" u="none" cap="none" strike="noStrike">
                <a:solidFill>
                  <a:srgbClr val="000000"/>
                </a:solidFill>
                <a:latin typeface="Nunito"/>
                <a:ea typeface="Nunito"/>
                <a:cs typeface="Nunito"/>
                <a:sym typeface="Nunito"/>
              </a:rPr>
              <a:t>praise</a:t>
            </a:r>
            <a:r>
              <a:rPr b="0" i="0" lang="en" sz="2000" u="none" cap="none" strike="noStrike">
                <a:solidFill>
                  <a:srgbClr val="000000"/>
                </a:solidFill>
                <a:latin typeface="Nunito"/>
                <a:ea typeface="Nunito"/>
                <a:cs typeface="Nunito"/>
                <a:sym typeface="Nunito"/>
              </a:rPr>
              <a:t> the billionaire because the reasons for donation are morally objectionable.  </a:t>
            </a:r>
            <a:endParaRPr b="0" i="0" sz="2000" u="none" cap="none" strike="noStrike">
              <a:solidFill>
                <a:srgbClr val="000000"/>
              </a:solidFill>
              <a:latin typeface="Nunito"/>
              <a:ea typeface="Nunito"/>
              <a:cs typeface="Nunito"/>
              <a:sym typeface="Nunito"/>
            </a:endParaRPr>
          </a:p>
          <a:p>
            <a:pPr indent="45720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Such moral judgments do not imply anything about what is morally wrong, permissible, obligatory, or supererogatory. </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xEl>
                                              <p:pRg end="0" st="0"/>
                                            </p:txEl>
                                          </p:spTgt>
                                        </p:tgtEl>
                                        <p:attrNameLst>
                                          <p:attrName>style.visibility</p:attrName>
                                        </p:attrNameLst>
                                      </p:cBhvr>
                                      <p:to>
                                        <p:strVal val="visible"/>
                                      </p:to>
                                    </p:set>
                                    <p:animEffect filter="fade" transition="in">
                                      <p:cBhvr>
                                        <p:cTn dur="1000"/>
                                        <p:tgtEl>
                                          <p:spTgt spid="26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xEl>
                                              <p:pRg end="1" st="1"/>
                                            </p:txEl>
                                          </p:spTgt>
                                        </p:tgtEl>
                                        <p:attrNameLst>
                                          <p:attrName>style.visibility</p:attrName>
                                        </p:attrNameLst>
                                      </p:cBhvr>
                                      <p:to>
                                        <p:strVal val="visible"/>
                                      </p:to>
                                    </p:set>
                                    <p:animEffect filter="fade" transition="in">
                                      <p:cBhvr>
                                        <p:cTn dur="1000"/>
                                        <p:tgtEl>
                                          <p:spTgt spid="26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xEl>
                                              <p:pRg end="2" st="2"/>
                                            </p:txEl>
                                          </p:spTgt>
                                        </p:tgtEl>
                                        <p:attrNameLst>
                                          <p:attrName>style.visibility</p:attrName>
                                        </p:attrNameLst>
                                      </p:cBhvr>
                                      <p:to>
                                        <p:strVal val="visible"/>
                                      </p:to>
                                    </p:set>
                                    <p:animEffect filter="fade" transition="in">
                                      <p:cBhvr>
                                        <p:cTn dur="1000"/>
                                        <p:tgtEl>
                                          <p:spTgt spid="26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xEl>
                                              <p:pRg end="3" st="3"/>
                                            </p:txEl>
                                          </p:spTgt>
                                        </p:tgtEl>
                                        <p:attrNameLst>
                                          <p:attrName>style.visibility</p:attrName>
                                        </p:attrNameLst>
                                      </p:cBhvr>
                                      <p:to>
                                        <p:strVal val="visible"/>
                                      </p:to>
                                    </p:set>
                                    <p:animEffect filter="fade" transition="in">
                                      <p:cBhvr>
                                        <p:cTn dur="1000"/>
                                        <p:tgtEl>
                                          <p:spTgt spid="26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xEl>
                                              <p:pRg end="4" st="4"/>
                                            </p:txEl>
                                          </p:spTgt>
                                        </p:tgtEl>
                                        <p:attrNameLst>
                                          <p:attrName>style.visibility</p:attrName>
                                        </p:attrNameLst>
                                      </p:cBhvr>
                                      <p:to>
                                        <p:strVal val="visible"/>
                                      </p:to>
                                    </p:set>
                                    <p:animEffect filter="fade" transition="in">
                                      <p:cBhvr>
                                        <p:cTn dur="1000"/>
                                        <p:tgtEl>
                                          <p:spTgt spid="26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xEl>
                                              <p:pRg end="5" st="5"/>
                                            </p:txEl>
                                          </p:spTgt>
                                        </p:tgtEl>
                                        <p:attrNameLst>
                                          <p:attrName>style.visibility</p:attrName>
                                        </p:attrNameLst>
                                      </p:cBhvr>
                                      <p:to>
                                        <p:strVal val="visible"/>
                                      </p:to>
                                    </p:set>
                                    <p:animEffect filter="fade" transition="in">
                                      <p:cBhvr>
                                        <p:cTn dur="1000"/>
                                        <p:tgtEl>
                                          <p:spTgt spid="26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xEl>
                                              <p:pRg end="6" st="6"/>
                                            </p:txEl>
                                          </p:spTgt>
                                        </p:tgtEl>
                                        <p:attrNameLst>
                                          <p:attrName>style.visibility</p:attrName>
                                        </p:attrNameLst>
                                      </p:cBhvr>
                                      <p:to>
                                        <p:strVal val="visible"/>
                                      </p:to>
                                    </p:set>
                                    <p:animEffect filter="fade" transition="in">
                                      <p:cBhvr>
                                        <p:cTn dur="1000"/>
                                        <p:tgtEl>
                                          <p:spTgt spid="264">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Recap</a:t>
            </a:r>
            <a:endParaRPr/>
          </a:p>
          <a:p>
            <a:pPr indent="0" lvl="0" marL="0" rtl="0" algn="ctr">
              <a:lnSpc>
                <a:spcPct val="100000"/>
              </a:lnSpc>
              <a:spcBef>
                <a:spcPts val="0"/>
              </a:spcBef>
              <a:spcAft>
                <a:spcPts val="0"/>
              </a:spcAft>
              <a:buSzPts val="3600"/>
              <a:buNone/>
            </a:pPr>
            <a:r>
              <a:t/>
            </a:r>
            <a:endParaRPr/>
          </a:p>
        </p:txBody>
      </p:sp>
      <p:sp>
        <p:nvSpPr>
          <p:cNvPr id="270" name="Google Shape;270;p35"/>
          <p:cNvSpPr txBox="1"/>
          <p:nvPr/>
        </p:nvSpPr>
        <p:spPr>
          <a:xfrm>
            <a:off x="423400" y="893400"/>
            <a:ext cx="8409000" cy="360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Understanding ethics is important because AI systems—likely to have serious impacts on the world—must be used ethically. In particular, we must ensure that AI systems are aligned with human values.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Three conceptions of wellbeing suggest different ways to use AIs.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Moral considerations like impartiality, obligations, constraints, and rights give us a shared language to describe and debate the ethics of AI</a:t>
            </a:r>
            <a:r>
              <a:rPr lang="en" sz="2000">
                <a:solidFill>
                  <a:schemeClr val="dk1"/>
                </a:solidFill>
                <a:latin typeface="Nunito"/>
                <a:ea typeface="Nunito"/>
                <a:cs typeface="Nunito"/>
                <a:sym typeface="Nunito"/>
              </a:rPr>
              <a:t>s and their impacts</a:t>
            </a:r>
            <a:r>
              <a:rPr b="0" i="0" lang="en" sz="2000" u="none" cap="none" strike="noStrike">
                <a:solidFill>
                  <a:schemeClr val="dk1"/>
                </a:solidFill>
                <a:latin typeface="Nunito"/>
                <a:ea typeface="Nunito"/>
                <a:cs typeface="Nunito"/>
                <a:sym typeface="Nunito"/>
              </a:rPr>
              <a:t>. These considerations are </a:t>
            </a:r>
            <a:r>
              <a:rPr lang="en" sz="2000">
                <a:solidFill>
                  <a:schemeClr val="dk1"/>
                </a:solidFill>
                <a:latin typeface="Nunito"/>
                <a:ea typeface="Nunito"/>
                <a:cs typeface="Nunito"/>
                <a:sym typeface="Nunito"/>
              </a:rPr>
              <a:t>all relevant to common-sense morality and the following following moral theories.</a:t>
            </a:r>
            <a:endParaRPr b="0" i="0" sz="2000" u="none" cap="none" strike="noStrike">
              <a:solidFill>
                <a:schemeClr val="dk1"/>
              </a:solidFill>
              <a:latin typeface="Nunito"/>
              <a:ea typeface="Nunito"/>
              <a:cs typeface="Nunito"/>
              <a:sym typeface="Nunito"/>
            </a:endParaRPr>
          </a:p>
        </p:txBody>
      </p:sp>
      <p:sp>
        <p:nvSpPr>
          <p:cNvPr id="271" name="Google Shape;271;p3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72" name="Google Shape;272;p3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73" name="Google Shape;273;p3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1000"/>
                                        <p:tgtEl>
                                          <p:spTgt spid="2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7" name="Shape 277"/>
        <p:cNvGrpSpPr/>
        <p:nvPr/>
      </p:nvGrpSpPr>
      <p:grpSpPr>
        <a:xfrm>
          <a:off x="0" y="0"/>
          <a:ext cx="0" cy="0"/>
          <a:chOff x="0" y="0"/>
          <a:chExt cx="0" cy="0"/>
        </a:xfrm>
      </p:grpSpPr>
      <p:sp>
        <p:nvSpPr>
          <p:cNvPr id="278" name="Google Shape;278;p36"/>
          <p:cNvSpPr txBox="1"/>
          <p:nvPr/>
        </p:nvSpPr>
        <p:spPr>
          <a:xfrm>
            <a:off x="175" y="948720"/>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Normative Ethics</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2: Utilitarianism and Deontology</a:t>
            </a:r>
            <a:endParaRPr b="0" i="0" sz="3000" u="none" cap="none" strike="noStrike">
              <a:solidFill>
                <a:srgbClr val="000000"/>
              </a:solidFill>
              <a:latin typeface="Nunito Light"/>
              <a:ea typeface="Nunito Light"/>
              <a:cs typeface="Nunito Light"/>
              <a:sym typeface="Nunito Light"/>
            </a:endParaRPr>
          </a:p>
        </p:txBody>
      </p:sp>
      <p:sp>
        <p:nvSpPr>
          <p:cNvPr id="279" name="Google Shape;279;p3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80" name="Google Shape;280;p3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81" name="Google Shape;281;p3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287" name="Google Shape;287;p37"/>
          <p:cNvSpPr txBox="1"/>
          <p:nvPr/>
        </p:nvSpPr>
        <p:spPr>
          <a:xfrm>
            <a:off x="367450" y="741000"/>
            <a:ext cx="8409000" cy="36912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Why learn about ethics?</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considerations: wellbeing, obligations, partiality, et cetera.</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Theories:</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Utilitarianism</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Deontology</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Virtue Ethics</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Social Contract Theory</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Uncertainty</a:t>
            </a:r>
            <a:endParaRPr b="0" i="0" sz="2000" u="none" cap="none" strike="noStrike">
              <a:solidFill>
                <a:schemeClr val="dk1"/>
              </a:solidFill>
              <a:latin typeface="Nunito"/>
              <a:ea typeface="Nunito"/>
              <a:cs typeface="Nunito"/>
              <a:sym typeface="Nunito"/>
            </a:endParaRPr>
          </a:p>
        </p:txBody>
      </p:sp>
      <p:sp>
        <p:nvSpPr>
          <p:cNvPr id="288" name="Google Shape;288;p3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89" name="Google Shape;289;p3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90" name="Google Shape;290;p3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91" name="Google Shape;291;p37"/>
          <p:cNvSpPr/>
          <p:nvPr/>
        </p:nvSpPr>
        <p:spPr>
          <a:xfrm>
            <a:off x="364325" y="2145500"/>
            <a:ext cx="8356200" cy="1133100"/>
          </a:xfrm>
          <a:prstGeom prst="rect">
            <a:avLst/>
          </a:prstGeom>
          <a:noFill/>
          <a:ln cap="flat" cmpd="sng" w="9525">
            <a:solidFill>
              <a:schemeClr val="accent5"/>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1000"/>
                                        <p:tgtEl>
                                          <p:spTgt spid="2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8"/>
          <p:cNvSpPr txBox="1"/>
          <p:nvPr/>
        </p:nvSpPr>
        <p:spPr>
          <a:xfrm>
            <a:off x="423400" y="790100"/>
            <a:ext cx="8409000" cy="807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97" name="Google Shape;297;p3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From Considerations to Theories</a:t>
            </a:r>
            <a:endParaRPr sz="3600">
              <a:latin typeface="Nunito"/>
              <a:ea typeface="Nunito"/>
              <a:cs typeface="Nunito"/>
              <a:sym typeface="Nunito"/>
            </a:endParaRPr>
          </a:p>
        </p:txBody>
      </p:sp>
      <p:sp>
        <p:nvSpPr>
          <p:cNvPr id="298" name="Google Shape;298;p38"/>
          <p:cNvSpPr txBox="1"/>
          <p:nvPr/>
        </p:nvSpPr>
        <p:spPr>
          <a:xfrm>
            <a:off x="423400" y="1935225"/>
            <a:ext cx="8409000" cy="807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99" name="Google Shape;299;p3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00" name="Google Shape;300;p3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01" name="Google Shape;301;p3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02" name="Google Shape;302;p38"/>
          <p:cNvSpPr txBox="1"/>
          <p:nvPr/>
        </p:nvSpPr>
        <p:spPr>
          <a:xfrm>
            <a:off x="423400" y="824575"/>
            <a:ext cx="82971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Moral considerations are part of </a:t>
            </a:r>
            <a:r>
              <a:rPr b="1" i="0" lang="en" sz="2000" u="none" cap="none" strike="noStrike">
                <a:solidFill>
                  <a:schemeClr val="dk1"/>
                </a:solidFill>
                <a:latin typeface="Nunito"/>
                <a:ea typeface="Nunito"/>
                <a:cs typeface="Nunito"/>
                <a:sym typeface="Nunito"/>
              </a:rPr>
              <a:t>metaethics</a:t>
            </a:r>
            <a:r>
              <a:rPr b="0" i="0" lang="en" sz="2000" u="none" cap="none" strike="noStrike">
                <a:solidFill>
                  <a:schemeClr val="dk1"/>
                </a:solidFill>
                <a:latin typeface="Nunito"/>
                <a:ea typeface="Nunito"/>
                <a:cs typeface="Nunito"/>
                <a:sym typeface="Nunito"/>
              </a:rPr>
              <a:t>: the underlying concepts and assumptions that make moral reasoning possible. </a:t>
            </a:r>
            <a:endParaRPr b="0" i="0" sz="2000" u="none" cap="none" strike="noStrike">
              <a:solidFill>
                <a:srgbClr val="000000"/>
              </a:solidFill>
              <a:latin typeface="Nunito"/>
              <a:ea typeface="Nunito"/>
              <a:cs typeface="Nunito"/>
              <a:sym typeface="Nunito"/>
            </a:endParaRPr>
          </a:p>
        </p:txBody>
      </p:sp>
      <p:sp>
        <p:nvSpPr>
          <p:cNvPr id="303" name="Google Shape;303;p38"/>
          <p:cNvSpPr txBox="1"/>
          <p:nvPr/>
        </p:nvSpPr>
        <p:spPr>
          <a:xfrm>
            <a:off x="446500" y="1864375"/>
            <a:ext cx="8250900" cy="2662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Normative ethics</a:t>
            </a:r>
            <a:r>
              <a:rPr b="0" i="0" lang="en" sz="2000" u="none" cap="none" strike="noStrike">
                <a:solidFill>
                  <a:schemeClr val="dk1"/>
                </a:solidFill>
                <a:latin typeface="Nunito"/>
                <a:ea typeface="Nunito"/>
                <a:cs typeface="Nunito"/>
                <a:sym typeface="Nunito"/>
              </a:rPr>
              <a:t> is about concrete moral standards and principles that govern how we ought to behave. Here, we consider the four most common theories in academic ethics: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Utilitarianism</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Kantian Ethics/Deontology</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rgbClr val="EFEFEF"/>
              </a:buClr>
              <a:buSzPts val="2000"/>
              <a:buFont typeface="Nunito"/>
              <a:buAutoNum type="arabicPeriod"/>
            </a:pPr>
            <a:r>
              <a:rPr b="0" i="0" lang="en" sz="2000" u="none" cap="none" strike="noStrike">
                <a:solidFill>
                  <a:srgbClr val="EFEFEF"/>
                </a:solidFill>
                <a:latin typeface="Nunito"/>
                <a:ea typeface="Nunito"/>
                <a:cs typeface="Nunito"/>
                <a:sym typeface="Nunito"/>
              </a:rPr>
              <a:t>Virtue Ethics </a:t>
            </a:r>
            <a:endParaRPr b="0" i="0" sz="2000" u="none" cap="none" strike="noStrike">
              <a:solidFill>
                <a:srgbClr val="EFEFEF"/>
              </a:solidFill>
              <a:latin typeface="Nunito"/>
              <a:ea typeface="Nunito"/>
              <a:cs typeface="Nunito"/>
              <a:sym typeface="Nunito"/>
            </a:endParaRPr>
          </a:p>
          <a:p>
            <a:pPr indent="-355600" lvl="0" marL="457200" marR="0" rtl="0" algn="l">
              <a:lnSpc>
                <a:spcPct val="100000"/>
              </a:lnSpc>
              <a:spcBef>
                <a:spcPts val="0"/>
              </a:spcBef>
              <a:spcAft>
                <a:spcPts val="0"/>
              </a:spcAft>
              <a:buClr>
                <a:srgbClr val="EFEFEF"/>
              </a:buClr>
              <a:buSzPts val="2000"/>
              <a:buFont typeface="Nunito"/>
              <a:buAutoNum type="arabicPeriod"/>
            </a:pPr>
            <a:r>
              <a:rPr b="0" i="0" lang="en" sz="2000" u="none" cap="none" strike="noStrike">
                <a:solidFill>
                  <a:srgbClr val="EFEFEF"/>
                </a:solidFill>
                <a:latin typeface="Nunito"/>
                <a:ea typeface="Nunito"/>
                <a:cs typeface="Nunito"/>
                <a:sym typeface="Nunito"/>
              </a:rPr>
              <a:t>Social Contract Theory </a:t>
            </a:r>
            <a:endParaRPr b="0" i="0" sz="1700" u="none" cap="none" strike="noStrike">
              <a:solidFill>
                <a:srgbClr val="EFEFE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0" st="0"/>
                                            </p:txEl>
                                          </p:spTgt>
                                        </p:tgtEl>
                                        <p:attrNameLst>
                                          <p:attrName>style.visibility</p:attrName>
                                        </p:attrNameLst>
                                      </p:cBhvr>
                                      <p:to>
                                        <p:strVal val="visible"/>
                                      </p:to>
                                    </p:set>
                                    <p:animEffect filter="fade" transition="in">
                                      <p:cBhvr>
                                        <p:cTn dur="1000"/>
                                        <p:tgtEl>
                                          <p:spTgt spid="30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xEl>
                                              <p:pRg end="0" st="0"/>
                                            </p:txEl>
                                          </p:spTgt>
                                        </p:tgtEl>
                                        <p:attrNameLst>
                                          <p:attrName>style.visibility</p:attrName>
                                        </p:attrNameLst>
                                      </p:cBhvr>
                                      <p:to>
                                        <p:strVal val="visible"/>
                                      </p:to>
                                    </p:set>
                                    <p:animEffect filter="fade" transition="in">
                                      <p:cBhvr>
                                        <p:cTn dur="1000"/>
                                        <p:tgtEl>
                                          <p:spTgt spid="30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xEl>
                                              <p:pRg end="1" st="1"/>
                                            </p:txEl>
                                          </p:spTgt>
                                        </p:tgtEl>
                                        <p:attrNameLst>
                                          <p:attrName>style.visibility</p:attrName>
                                        </p:attrNameLst>
                                      </p:cBhvr>
                                      <p:to>
                                        <p:strVal val="visible"/>
                                      </p:to>
                                    </p:set>
                                    <p:animEffect filter="fade" transition="in">
                                      <p:cBhvr>
                                        <p:cTn dur="1000"/>
                                        <p:tgtEl>
                                          <p:spTgt spid="30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xEl>
                                              <p:pRg end="2" st="2"/>
                                            </p:txEl>
                                          </p:spTgt>
                                        </p:tgtEl>
                                        <p:attrNameLst>
                                          <p:attrName>style.visibility</p:attrName>
                                        </p:attrNameLst>
                                      </p:cBhvr>
                                      <p:to>
                                        <p:strVal val="visible"/>
                                      </p:to>
                                    </p:set>
                                    <p:animEffect filter="fade" transition="in">
                                      <p:cBhvr>
                                        <p:cTn dur="1000"/>
                                        <p:tgtEl>
                                          <p:spTgt spid="30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xEl>
                                              <p:pRg end="3" st="3"/>
                                            </p:txEl>
                                          </p:spTgt>
                                        </p:tgtEl>
                                        <p:attrNameLst>
                                          <p:attrName>style.visibility</p:attrName>
                                        </p:attrNameLst>
                                      </p:cBhvr>
                                      <p:to>
                                        <p:strVal val="visible"/>
                                      </p:to>
                                    </p:set>
                                    <p:animEffect filter="fade" transition="in">
                                      <p:cBhvr>
                                        <p:cTn dur="1000"/>
                                        <p:tgtEl>
                                          <p:spTgt spid="30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xEl>
                                              <p:pRg end="4" st="4"/>
                                            </p:txEl>
                                          </p:spTgt>
                                        </p:tgtEl>
                                        <p:attrNameLst>
                                          <p:attrName>style.visibility</p:attrName>
                                        </p:attrNameLst>
                                      </p:cBhvr>
                                      <p:to>
                                        <p:strVal val="visible"/>
                                      </p:to>
                                    </p:set>
                                    <p:animEffect filter="fade" transition="in">
                                      <p:cBhvr>
                                        <p:cTn dur="1000"/>
                                        <p:tgtEl>
                                          <p:spTgt spid="30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xEl>
                                              <p:pRg end="5" st="5"/>
                                            </p:txEl>
                                          </p:spTgt>
                                        </p:tgtEl>
                                        <p:attrNameLst>
                                          <p:attrName>style.visibility</p:attrName>
                                        </p:attrNameLst>
                                      </p:cBhvr>
                                      <p:to>
                                        <p:strVal val="visible"/>
                                      </p:to>
                                    </p:set>
                                    <p:animEffect filter="fade" transition="in">
                                      <p:cBhvr>
                                        <p:cTn dur="1000"/>
                                        <p:tgtEl>
                                          <p:spTgt spid="303">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9"/>
          <p:cNvSpPr txBox="1"/>
          <p:nvPr/>
        </p:nvSpPr>
        <p:spPr>
          <a:xfrm>
            <a:off x="423400" y="874800"/>
            <a:ext cx="8409000" cy="4148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Utilitarianism</a:t>
            </a:r>
            <a:r>
              <a:rPr b="0" i="0" lang="en" sz="2000" u="none" cap="none" strike="noStrike">
                <a:solidFill>
                  <a:schemeClr val="dk1"/>
                </a:solidFill>
                <a:latin typeface="Nunito"/>
                <a:ea typeface="Nunito"/>
                <a:cs typeface="Nunito"/>
                <a:sym typeface="Nunito"/>
              </a:rPr>
              <a:t> seeks to maximize overall wellbeing → the right action is the one that increases overall wellbeing the most.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According to utilitarianism, the right action in any situation is the one which will increase overall wellbeing the most—not just for the people directly involved in the situation, but globally.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When we maximize wellbeing, we can make moral questions into empirical ones.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09" name="Google Shape;309;p3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600">
                <a:latin typeface="Nunito"/>
                <a:ea typeface="Nunito"/>
                <a:cs typeface="Nunito"/>
                <a:sym typeface="Nunito"/>
              </a:rPr>
              <a:t>Utilitarianism </a:t>
            </a:r>
            <a:r>
              <a:rPr lang="en"/>
              <a:t>Overview</a:t>
            </a:r>
            <a:endParaRPr sz="3600">
              <a:latin typeface="Nunito"/>
              <a:ea typeface="Nunito"/>
              <a:cs typeface="Nunito"/>
              <a:sym typeface="Nunito"/>
            </a:endParaRPr>
          </a:p>
        </p:txBody>
      </p:sp>
      <p:sp>
        <p:nvSpPr>
          <p:cNvPr id="310" name="Google Shape;310;p3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11" name="Google Shape;311;p3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12" name="Google Shape;312;p3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0" st="0"/>
                                            </p:txEl>
                                          </p:spTgt>
                                        </p:tgtEl>
                                        <p:attrNameLst>
                                          <p:attrName>style.visibility</p:attrName>
                                        </p:attrNameLst>
                                      </p:cBhvr>
                                      <p:to>
                                        <p:strVal val="visible"/>
                                      </p:to>
                                    </p:set>
                                    <p:animEffect filter="fade" transition="in">
                                      <p:cBhvr>
                                        <p:cTn dur="1000"/>
                                        <p:tgtEl>
                                          <p:spTgt spid="3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1" st="1"/>
                                            </p:txEl>
                                          </p:spTgt>
                                        </p:tgtEl>
                                        <p:attrNameLst>
                                          <p:attrName>style.visibility</p:attrName>
                                        </p:attrNameLst>
                                      </p:cBhvr>
                                      <p:to>
                                        <p:strVal val="visible"/>
                                      </p:to>
                                    </p:set>
                                    <p:animEffect filter="fade" transition="in">
                                      <p:cBhvr>
                                        <p:cTn dur="1000"/>
                                        <p:tgtEl>
                                          <p:spTgt spid="30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2" st="2"/>
                                            </p:txEl>
                                          </p:spTgt>
                                        </p:tgtEl>
                                        <p:attrNameLst>
                                          <p:attrName>style.visibility</p:attrName>
                                        </p:attrNameLst>
                                      </p:cBhvr>
                                      <p:to>
                                        <p:strVal val="visible"/>
                                      </p:to>
                                    </p:set>
                                    <p:animEffect filter="fade" transition="in">
                                      <p:cBhvr>
                                        <p:cTn dur="1000"/>
                                        <p:tgtEl>
                                          <p:spTgt spid="30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3" st="3"/>
                                            </p:txEl>
                                          </p:spTgt>
                                        </p:tgtEl>
                                        <p:attrNameLst>
                                          <p:attrName>style.visibility</p:attrName>
                                        </p:attrNameLst>
                                      </p:cBhvr>
                                      <p:to>
                                        <p:strVal val="visible"/>
                                      </p:to>
                                    </p:set>
                                    <p:animEffect filter="fade" transition="in">
                                      <p:cBhvr>
                                        <p:cTn dur="1000"/>
                                        <p:tgtEl>
                                          <p:spTgt spid="30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4" st="4"/>
                                            </p:txEl>
                                          </p:spTgt>
                                        </p:tgtEl>
                                        <p:attrNameLst>
                                          <p:attrName>style.visibility</p:attrName>
                                        </p:attrNameLst>
                                      </p:cBhvr>
                                      <p:to>
                                        <p:strVal val="visible"/>
                                      </p:to>
                                    </p:set>
                                    <p:animEffect filter="fade" transition="in">
                                      <p:cBhvr>
                                        <p:cTn dur="1000"/>
                                        <p:tgtEl>
                                          <p:spTgt spid="30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5" st="5"/>
                                            </p:txEl>
                                          </p:spTgt>
                                        </p:tgtEl>
                                        <p:attrNameLst>
                                          <p:attrName>style.visibility</p:attrName>
                                        </p:attrNameLst>
                                      </p:cBhvr>
                                      <p:to>
                                        <p:strVal val="visible"/>
                                      </p:to>
                                    </p:set>
                                    <p:animEffect filter="fade" transition="in">
                                      <p:cBhvr>
                                        <p:cTn dur="1000"/>
                                        <p:tgtEl>
                                          <p:spTgt spid="30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6" st="6"/>
                                            </p:txEl>
                                          </p:spTgt>
                                        </p:tgtEl>
                                        <p:attrNameLst>
                                          <p:attrName>style.visibility</p:attrName>
                                        </p:attrNameLst>
                                      </p:cBhvr>
                                      <p:to>
                                        <p:strVal val="visible"/>
                                      </p:to>
                                    </p:set>
                                    <p:animEffect filter="fade" transition="in">
                                      <p:cBhvr>
                                        <p:cTn dur="1000"/>
                                        <p:tgtEl>
                                          <p:spTgt spid="308">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4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600">
                <a:latin typeface="Nunito"/>
                <a:ea typeface="Nunito"/>
                <a:cs typeface="Nunito"/>
                <a:sym typeface="Nunito"/>
              </a:rPr>
              <a:t>Utilitarianism: Drunk Driving (1/2)</a:t>
            </a:r>
            <a:endParaRPr sz="3600">
              <a:latin typeface="Nunito"/>
              <a:ea typeface="Nunito"/>
              <a:cs typeface="Nunito"/>
              <a:sym typeface="Nunito"/>
            </a:endParaRPr>
          </a:p>
        </p:txBody>
      </p:sp>
      <p:sp>
        <p:nvSpPr>
          <p:cNvPr id="318" name="Google Shape;318;p40"/>
          <p:cNvSpPr txBox="1"/>
          <p:nvPr/>
        </p:nvSpPr>
        <p:spPr>
          <a:xfrm>
            <a:off x="423400" y="1935225"/>
            <a:ext cx="8409000" cy="807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19" name="Google Shape;319;p4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20" name="Google Shape;320;p4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21" name="Google Shape;321;p4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22" name="Google Shape;322;p40"/>
          <p:cNvSpPr txBox="1"/>
          <p:nvPr/>
        </p:nvSpPr>
        <p:spPr>
          <a:xfrm>
            <a:off x="423625" y="784625"/>
            <a:ext cx="8297100" cy="217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1" lang="en" sz="2000" u="none" cap="none" strike="noStrike">
                <a:solidFill>
                  <a:srgbClr val="000000"/>
                </a:solidFill>
                <a:latin typeface="Nunito"/>
                <a:ea typeface="Nunito"/>
                <a:cs typeface="Nunito"/>
                <a:sym typeface="Nunito"/>
              </a:rPr>
              <a:t>Drunk driving</a:t>
            </a:r>
            <a:r>
              <a:rPr b="0" i="0" lang="en" sz="2000" u="none" cap="none" strike="noStrike">
                <a:solidFill>
                  <a:srgbClr val="000000"/>
                </a:solidFill>
                <a:latin typeface="Nunito"/>
                <a:ea typeface="Nunito"/>
                <a:cs typeface="Nunito"/>
                <a:sym typeface="Nunito"/>
              </a:rPr>
              <a:t>. Amanda has had a few drinks, and is deciding whether to drive or take the bus home. What should she do?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
        <p:nvSpPr>
          <p:cNvPr id="323" name="Google Shape;323;p40"/>
          <p:cNvSpPr txBox="1"/>
          <p:nvPr/>
        </p:nvSpPr>
        <p:spPr>
          <a:xfrm>
            <a:off x="423400" y="1761300"/>
            <a:ext cx="8297100" cy="2693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Utilitarians would analyze the situation by… </a:t>
            </a:r>
            <a:endParaRPr b="0" i="0" sz="17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Listing all the possible outcomes of driving vs. not driving.  </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Calculating the probabilities of each outcome. </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Calculating the ‘</a:t>
            </a:r>
            <a:r>
              <a:rPr b="1" i="0" lang="en" sz="2000" u="none" cap="none" strike="noStrike">
                <a:solidFill>
                  <a:schemeClr val="dk1"/>
                </a:solidFill>
                <a:latin typeface="Nunito"/>
                <a:ea typeface="Nunito"/>
                <a:cs typeface="Nunito"/>
                <a:sym typeface="Nunito"/>
              </a:rPr>
              <a:t>utility</a:t>
            </a:r>
            <a:r>
              <a:rPr b="0" i="0" lang="en" sz="2000" u="none" cap="none" strike="noStrike">
                <a:solidFill>
                  <a:schemeClr val="dk1"/>
                </a:solidFill>
                <a:latin typeface="Nunito"/>
                <a:ea typeface="Nunito"/>
                <a:cs typeface="Nunito"/>
                <a:sym typeface="Nunito"/>
              </a:rPr>
              <a:t>’ – wellbeing – brought about by each outcome.</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Expected utility </a:t>
            </a:r>
            <a:r>
              <a:rPr b="0" i="0" lang="en" sz="2000" u="none" cap="none" strike="noStrike">
                <a:solidFill>
                  <a:schemeClr val="dk1"/>
                </a:solidFill>
                <a:latin typeface="Nunito"/>
                <a:ea typeface="Nunito"/>
                <a:cs typeface="Nunito"/>
                <a:sym typeface="Nunito"/>
              </a:rPr>
              <a:t>of each choice is the sum of the probabilities of each outcome multiplied by its utility.</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xEl>
                                              <p:pRg end="0" st="0"/>
                                            </p:txEl>
                                          </p:spTgt>
                                        </p:tgtEl>
                                        <p:attrNameLst>
                                          <p:attrName>style.visibility</p:attrName>
                                        </p:attrNameLst>
                                      </p:cBhvr>
                                      <p:to>
                                        <p:strVal val="visible"/>
                                      </p:to>
                                    </p:set>
                                    <p:animEffect filter="fade" transition="in">
                                      <p:cBhvr>
                                        <p:cTn dur="1000"/>
                                        <p:tgtEl>
                                          <p:spTgt spid="32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xEl>
                                              <p:pRg end="1" st="1"/>
                                            </p:txEl>
                                          </p:spTgt>
                                        </p:tgtEl>
                                        <p:attrNameLst>
                                          <p:attrName>style.visibility</p:attrName>
                                        </p:attrNameLst>
                                      </p:cBhvr>
                                      <p:to>
                                        <p:strVal val="visible"/>
                                      </p:to>
                                    </p:set>
                                    <p:animEffect filter="fade" transition="in">
                                      <p:cBhvr>
                                        <p:cTn dur="1000"/>
                                        <p:tgtEl>
                                          <p:spTgt spid="32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xEl>
                                              <p:pRg end="2" st="2"/>
                                            </p:txEl>
                                          </p:spTgt>
                                        </p:tgtEl>
                                        <p:attrNameLst>
                                          <p:attrName>style.visibility</p:attrName>
                                        </p:attrNameLst>
                                      </p:cBhvr>
                                      <p:to>
                                        <p:strVal val="visible"/>
                                      </p:to>
                                    </p:set>
                                    <p:animEffect filter="fade" transition="in">
                                      <p:cBhvr>
                                        <p:cTn dur="1000"/>
                                        <p:tgtEl>
                                          <p:spTgt spid="32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xEl>
                                              <p:pRg end="3" st="3"/>
                                            </p:txEl>
                                          </p:spTgt>
                                        </p:tgtEl>
                                        <p:attrNameLst>
                                          <p:attrName>style.visibility</p:attrName>
                                        </p:attrNameLst>
                                      </p:cBhvr>
                                      <p:to>
                                        <p:strVal val="visible"/>
                                      </p:to>
                                    </p:set>
                                    <p:animEffect filter="fade" transition="in">
                                      <p:cBhvr>
                                        <p:cTn dur="1000"/>
                                        <p:tgtEl>
                                          <p:spTgt spid="32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xEl>
                                              <p:pRg end="4" st="4"/>
                                            </p:txEl>
                                          </p:spTgt>
                                        </p:tgtEl>
                                        <p:attrNameLst>
                                          <p:attrName>style.visibility</p:attrName>
                                        </p:attrNameLst>
                                      </p:cBhvr>
                                      <p:to>
                                        <p:strVal val="visible"/>
                                      </p:to>
                                    </p:set>
                                    <p:animEffect filter="fade" transition="in">
                                      <p:cBhvr>
                                        <p:cTn dur="1000"/>
                                        <p:tgtEl>
                                          <p:spTgt spid="32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xEl>
                                              <p:pRg end="0" st="0"/>
                                            </p:txEl>
                                          </p:spTgt>
                                        </p:tgtEl>
                                        <p:attrNameLst>
                                          <p:attrName>style.visibility</p:attrName>
                                        </p:attrNameLst>
                                      </p:cBhvr>
                                      <p:to>
                                        <p:strVal val="visible"/>
                                      </p:to>
                                    </p:set>
                                    <p:animEffect filter="fade" transition="in">
                                      <p:cBhvr>
                                        <p:cTn dur="1000"/>
                                        <p:tgtEl>
                                          <p:spTgt spid="32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xEl>
                                              <p:pRg end="1" st="1"/>
                                            </p:txEl>
                                          </p:spTgt>
                                        </p:tgtEl>
                                        <p:attrNameLst>
                                          <p:attrName>style.visibility</p:attrName>
                                        </p:attrNameLst>
                                      </p:cBhvr>
                                      <p:to>
                                        <p:strVal val="visible"/>
                                      </p:to>
                                    </p:set>
                                    <p:animEffect filter="fade" transition="in">
                                      <p:cBhvr>
                                        <p:cTn dur="1000"/>
                                        <p:tgtEl>
                                          <p:spTgt spid="32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xEl>
                                              <p:pRg end="2" st="2"/>
                                            </p:txEl>
                                          </p:spTgt>
                                        </p:tgtEl>
                                        <p:attrNameLst>
                                          <p:attrName>style.visibility</p:attrName>
                                        </p:attrNameLst>
                                      </p:cBhvr>
                                      <p:to>
                                        <p:strVal val="visible"/>
                                      </p:to>
                                    </p:set>
                                    <p:animEffect filter="fade" transition="in">
                                      <p:cBhvr>
                                        <p:cTn dur="1000"/>
                                        <p:tgtEl>
                                          <p:spTgt spid="32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xEl>
                                              <p:pRg end="3" st="3"/>
                                            </p:txEl>
                                          </p:spTgt>
                                        </p:tgtEl>
                                        <p:attrNameLst>
                                          <p:attrName>style.visibility</p:attrName>
                                        </p:attrNameLst>
                                      </p:cBhvr>
                                      <p:to>
                                        <p:strVal val="visible"/>
                                      </p:to>
                                    </p:set>
                                    <p:animEffect filter="fade" transition="in">
                                      <p:cBhvr>
                                        <p:cTn dur="1000"/>
                                        <p:tgtEl>
                                          <p:spTgt spid="32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xEl>
                                              <p:pRg end="4" st="4"/>
                                            </p:txEl>
                                          </p:spTgt>
                                        </p:tgtEl>
                                        <p:attrNameLst>
                                          <p:attrName>style.visibility</p:attrName>
                                        </p:attrNameLst>
                                      </p:cBhvr>
                                      <p:to>
                                        <p:strVal val="visible"/>
                                      </p:to>
                                    </p:set>
                                    <p:animEffect filter="fade" transition="in">
                                      <p:cBhvr>
                                        <p:cTn dur="1000"/>
                                        <p:tgtEl>
                                          <p:spTgt spid="32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xEl>
                                              <p:pRg end="5" st="5"/>
                                            </p:txEl>
                                          </p:spTgt>
                                        </p:tgtEl>
                                        <p:attrNameLst>
                                          <p:attrName>style.visibility</p:attrName>
                                        </p:attrNameLst>
                                      </p:cBhvr>
                                      <p:to>
                                        <p:strVal val="visible"/>
                                      </p:to>
                                    </p:set>
                                    <p:animEffect filter="fade" transition="in">
                                      <p:cBhvr>
                                        <p:cTn dur="1000"/>
                                        <p:tgtEl>
                                          <p:spTgt spid="323">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4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Utilitarianism: Drunk Driving (2/2)</a:t>
            </a:r>
            <a:endParaRPr sz="3600">
              <a:latin typeface="Nunito"/>
              <a:ea typeface="Nunito"/>
              <a:cs typeface="Nunito"/>
              <a:sym typeface="Nunito"/>
            </a:endParaRPr>
          </a:p>
        </p:txBody>
      </p:sp>
      <p:sp>
        <p:nvSpPr>
          <p:cNvPr id="329" name="Google Shape;329;p4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30" name="Google Shape;330;p4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31" name="Google Shape;331;p4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32" name="Google Shape;332;p41"/>
          <p:cNvSpPr txBox="1"/>
          <p:nvPr/>
        </p:nvSpPr>
        <p:spPr>
          <a:xfrm>
            <a:off x="717375" y="4153925"/>
            <a:ext cx="47673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Nunito"/>
                <a:ea typeface="Nunito"/>
                <a:cs typeface="Nunito"/>
                <a:sym typeface="Nunito"/>
              </a:rPr>
              <a:t>*the probability and utility values we assign here are arbitrary, and only serve to illustrate what such a calculation might look like.</a:t>
            </a:r>
            <a:r>
              <a:rPr b="0" i="0" lang="en" sz="1500" u="none" cap="none" strike="noStrike">
                <a:solidFill>
                  <a:srgbClr val="000000"/>
                </a:solidFill>
                <a:latin typeface="Nunito"/>
                <a:ea typeface="Nunito"/>
                <a:cs typeface="Nunito"/>
                <a:sym typeface="Nunito"/>
              </a:rPr>
              <a:t> </a:t>
            </a:r>
            <a:endParaRPr b="0" i="0" sz="1500" u="none" cap="none" strike="noStrike">
              <a:solidFill>
                <a:srgbClr val="000000"/>
              </a:solidFill>
              <a:latin typeface="Nunito"/>
              <a:ea typeface="Nunito"/>
              <a:cs typeface="Nunito"/>
              <a:sym typeface="Nunito"/>
            </a:endParaRPr>
          </a:p>
        </p:txBody>
      </p:sp>
      <p:sp>
        <p:nvSpPr>
          <p:cNvPr id="333" name="Google Shape;333;p41"/>
          <p:cNvSpPr txBox="1"/>
          <p:nvPr/>
        </p:nvSpPr>
        <p:spPr>
          <a:xfrm>
            <a:off x="6351200" y="804150"/>
            <a:ext cx="2706000" cy="1867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1300"/>
              <a:buFont typeface="Arial"/>
              <a:buNone/>
            </a:pPr>
            <a:r>
              <a:rPr b="1" i="0" lang="en" sz="1300" u="none" cap="none" strike="noStrike">
                <a:solidFill>
                  <a:schemeClr val="dk1"/>
                </a:solidFill>
                <a:latin typeface="Nunito"/>
                <a:ea typeface="Nunito"/>
                <a:cs typeface="Nunito"/>
                <a:sym typeface="Nunito"/>
              </a:rPr>
              <a:t>Expected utility</a:t>
            </a:r>
            <a:r>
              <a:rPr b="0" i="0" lang="en" sz="1300" u="none" cap="none" strike="noStrike">
                <a:solidFill>
                  <a:schemeClr val="dk1"/>
                </a:solidFill>
                <a:latin typeface="Nunito"/>
                <a:ea typeface="Nunito"/>
                <a:cs typeface="Nunito"/>
                <a:sym typeface="Nunito"/>
              </a:rPr>
              <a:t>:</a:t>
            </a:r>
            <a:endParaRPr b="0" i="0" sz="1300" u="none" cap="none" strike="noStrike">
              <a:solidFill>
                <a:schemeClr val="dk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1200"/>
              <a:buFont typeface="Arial"/>
              <a:buNone/>
            </a:pPr>
            <a:r>
              <a:rPr b="0" i="1" lang="en" sz="1200" u="none" cap="none" strike="noStrike">
                <a:solidFill>
                  <a:schemeClr val="dk1"/>
                </a:solidFill>
                <a:latin typeface="Nunito"/>
                <a:ea typeface="Nunito"/>
                <a:cs typeface="Nunito"/>
                <a:sym typeface="Nunito"/>
              </a:rPr>
              <a:t>Amanda gets the bus</a:t>
            </a:r>
            <a:r>
              <a:rPr b="0" i="0" lang="en" sz="1200" u="none" cap="none" strike="noStrike">
                <a:solidFill>
                  <a:schemeClr val="dk1"/>
                </a:solidFill>
                <a:latin typeface="Nunito"/>
                <a:ea typeface="Nunito"/>
                <a:cs typeface="Nunito"/>
                <a:sym typeface="Nunito"/>
              </a:rPr>
              <a:t> → 1 x - 1 = </a:t>
            </a:r>
            <a:r>
              <a:rPr b="1" i="0" lang="en" sz="1200" u="none" cap="none" strike="noStrike">
                <a:solidFill>
                  <a:schemeClr val="dk1"/>
                </a:solidFill>
                <a:latin typeface="Nunito"/>
                <a:ea typeface="Nunito"/>
                <a:cs typeface="Nunito"/>
                <a:sym typeface="Nunito"/>
              </a:rPr>
              <a:t>- 1</a:t>
            </a:r>
            <a:endParaRPr b="0" i="0" sz="1200" u="none" cap="none" strike="noStrike">
              <a:solidFill>
                <a:schemeClr val="dk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1200"/>
              <a:buFont typeface="Arial"/>
              <a:buNone/>
            </a:pPr>
            <a:r>
              <a:rPr b="0" i="1" lang="en" sz="1200" u="none" cap="none" strike="noStrike">
                <a:solidFill>
                  <a:schemeClr val="dk1"/>
                </a:solidFill>
                <a:latin typeface="Nunito"/>
                <a:ea typeface="Nunito"/>
                <a:cs typeface="Nunito"/>
                <a:sym typeface="Nunito"/>
              </a:rPr>
              <a:t>Amanda drives home</a:t>
            </a:r>
            <a:r>
              <a:rPr b="0" i="0" lang="en" sz="1200" u="none" cap="none" strike="noStrike">
                <a:solidFill>
                  <a:schemeClr val="dk1"/>
                </a:solidFill>
                <a:latin typeface="Nunito"/>
                <a:ea typeface="Nunito"/>
                <a:cs typeface="Nunito"/>
                <a:sym typeface="Nunito"/>
              </a:rPr>
              <a:t> → </a:t>
            </a:r>
            <a:endParaRPr b="0" i="0" sz="1200" u="none" cap="none" strike="noStrike">
              <a:solidFill>
                <a:schemeClr val="dk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1200"/>
              <a:buFont typeface="Arial"/>
              <a:buNone/>
            </a:pPr>
            <a:r>
              <a:rPr b="0" i="0" lang="en" sz="1200" u="none" cap="none" strike="noStrike">
                <a:solidFill>
                  <a:schemeClr val="dk1"/>
                </a:solidFill>
                <a:latin typeface="Nunito"/>
                <a:ea typeface="Nunito"/>
                <a:cs typeface="Nunito"/>
                <a:sym typeface="Nunito"/>
              </a:rPr>
              <a:t>0.95 x 1 + (0.05 x - 1000) = </a:t>
            </a:r>
            <a:r>
              <a:rPr b="1" i="0" lang="en" sz="1200" u="none" cap="none" strike="noStrike">
                <a:solidFill>
                  <a:schemeClr val="dk1"/>
                </a:solidFill>
                <a:latin typeface="Nunito"/>
                <a:ea typeface="Nunito"/>
                <a:cs typeface="Nunito"/>
                <a:sym typeface="Nunito"/>
              </a:rPr>
              <a:t>- 49.5</a:t>
            </a:r>
            <a:endParaRPr b="1" i="0" sz="1200" u="none" cap="none" strike="noStrike">
              <a:solidFill>
                <a:schemeClr val="dk1"/>
              </a:solidFill>
              <a:latin typeface="Nunito"/>
              <a:ea typeface="Nunito"/>
              <a:cs typeface="Nunito"/>
              <a:sym typeface="Nunito"/>
            </a:endParaRPr>
          </a:p>
          <a:p>
            <a:pPr indent="0" lvl="0" marL="0" marR="0" rtl="0" algn="l">
              <a:lnSpc>
                <a:spcPct val="115000"/>
              </a:lnSpc>
              <a:spcBef>
                <a:spcPts val="1200"/>
              </a:spcBef>
              <a:spcAft>
                <a:spcPts val="1200"/>
              </a:spcAft>
              <a:buClr>
                <a:schemeClr val="dk1"/>
              </a:buClr>
              <a:buSzPts val="1100"/>
              <a:buFont typeface="Arial"/>
              <a:buNone/>
            </a:pPr>
            <a:r>
              <a:rPr b="1" i="0" lang="en" sz="1300" u="none" cap="none" strike="noStrike">
                <a:solidFill>
                  <a:schemeClr val="dk1"/>
                </a:solidFill>
                <a:latin typeface="Nunito"/>
                <a:ea typeface="Nunito"/>
                <a:cs typeface="Nunito"/>
                <a:sym typeface="Nunito"/>
              </a:rPr>
              <a:t>Amanda should take the bus! </a:t>
            </a:r>
            <a:endParaRPr b="1" i="0" sz="1300" u="none" cap="none" strike="noStrike">
              <a:solidFill>
                <a:schemeClr val="dk1"/>
              </a:solidFill>
              <a:latin typeface="Nunito"/>
              <a:ea typeface="Nunito"/>
              <a:cs typeface="Nunito"/>
              <a:sym typeface="Nunito"/>
            </a:endParaRPr>
          </a:p>
        </p:txBody>
      </p:sp>
      <p:graphicFrame>
        <p:nvGraphicFramePr>
          <p:cNvPr id="334" name="Google Shape;334;p41"/>
          <p:cNvGraphicFramePr/>
          <p:nvPr/>
        </p:nvGraphicFramePr>
        <p:xfrm>
          <a:off x="146000" y="804150"/>
          <a:ext cx="3000000" cy="3000000"/>
        </p:xfrm>
        <a:graphic>
          <a:graphicData uri="http://schemas.openxmlformats.org/drawingml/2006/table">
            <a:tbl>
              <a:tblPr>
                <a:noFill/>
                <a:tableStyleId>{7CB9D2FD-E451-46B1-B67F-C1D1CABB6BA8}</a:tableStyleId>
              </a:tblPr>
              <a:tblGrid>
                <a:gridCol w="1464150"/>
                <a:gridCol w="2430300"/>
                <a:gridCol w="1444225"/>
                <a:gridCol w="866525"/>
              </a:tblGrid>
              <a:tr h="654775">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t>Amanda’s action</a:t>
                      </a:r>
                      <a:endParaRPr b="1" sz="1100" u="none" cap="none" strike="noStrike"/>
                    </a:p>
                  </a:txBody>
                  <a:tcPr marT="63500" marB="63500" marR="63500" marL="63500">
                    <a:solidFill>
                      <a:srgbClr val="F3F3F3"/>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t>Possible outcome(s)</a:t>
                      </a:r>
                      <a:endParaRPr b="1" sz="1100" u="none" cap="none" strike="noStrike"/>
                    </a:p>
                  </a:txBody>
                  <a:tcPr marT="63500" marB="63500" marR="63500" marL="63500">
                    <a:solidFill>
                      <a:srgbClr val="F3F3F3"/>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t>Probability of each outcome</a:t>
                      </a:r>
                      <a:endParaRPr b="1" sz="1100" u="none" cap="none" strike="noStrike"/>
                    </a:p>
                  </a:txBody>
                  <a:tcPr marT="63500" marB="63500" marR="63500" marL="63500">
                    <a:solidFill>
                      <a:srgbClr val="F3F3F3"/>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t>Utility</a:t>
                      </a:r>
                      <a:endParaRPr b="1" sz="1100" u="none" cap="none" strike="noStrike"/>
                    </a:p>
                  </a:txBody>
                  <a:tcPr marT="63500" marB="63500" marR="63500" marL="63500">
                    <a:solidFill>
                      <a:srgbClr val="F3F3F3"/>
                    </a:solidFill>
                  </a:tcPr>
                </a:tc>
              </a:tr>
              <a:tr h="893650">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Amanda takes the bus.</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Amanda is frustrated, the bus is slow, and she has to wait in the cold. </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a:t>
                      </a:r>
                      <a:endParaRPr sz="1100" u="none" cap="none" strike="noStrike"/>
                    </a:p>
                  </a:txBody>
                  <a:tcPr marT="63500" marB="63500" marR="63500" marL="63500"/>
                </a:tc>
              </a:tr>
              <a:tr h="893650">
                <a:tc rowSpan="2">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Amanda drives home. </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Amanda gets home safely, far sooner than she would have on the bus. </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.95</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a:t>
                      </a:r>
                      <a:endParaRPr sz="1100" u="none" cap="none" strike="noStrike"/>
                    </a:p>
                  </a:txBody>
                  <a:tcPr marT="63500" marB="63500" marR="63500" marL="63500"/>
                </a:tc>
              </a:tr>
              <a:tr h="907700">
                <a:tc vMerge="1"/>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Amanda gets into an accident and someone is fatally injured.</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.5</a:t>
                      </a:r>
                      <a:endParaRPr sz="1100" u="none" cap="none" strike="noStrike"/>
                    </a:p>
                  </a:txBody>
                  <a:tcPr marT="63500" marB="63500" marR="63500" marL="63500"/>
                </a:tc>
                <a:tc>
                  <a:txBody>
                    <a:bodyPr/>
                    <a:lstStyle/>
                    <a:p>
                      <a:pPr indent="0" lvl="0" marL="0" marR="0" rtl="0" algn="l">
                        <a:lnSpc>
                          <a:spcPct val="100000"/>
                        </a:lnSpc>
                        <a:spcBef>
                          <a:spcPts val="0"/>
                        </a:spcBef>
                        <a:spcAft>
                          <a:spcPts val="0"/>
                        </a:spcAft>
                        <a:buClr>
                          <a:srgbClr val="000000"/>
                        </a:buClr>
                        <a:buSzPts val="1100"/>
                        <a:buFont typeface="Arial"/>
                        <a:buNone/>
                      </a:pPr>
                      <a:r>
                        <a:rPr lang="en" sz="1100" u="none" cap="none" strike="noStrike"/>
                        <a:t>-1000</a:t>
                      </a:r>
                      <a:endParaRPr sz="1100" u="none" cap="none" strike="noStrike"/>
                    </a:p>
                  </a:txBody>
                  <a:tcPr marT="63500" marB="63500" marR="63500" marL="63500"/>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1000"/>
                                        <p:tgtEl>
                                          <p:spTgt spid="334"/>
                                        </p:tgtEl>
                                      </p:cBhvr>
                                    </p:animEffect>
                                  </p:childTnLst>
                                </p:cTn>
                              </p:par>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1000"/>
                                        <p:tgtEl>
                                          <p:spTgt spid="3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xEl>
                                              <p:pRg end="0" st="0"/>
                                            </p:txEl>
                                          </p:spTgt>
                                        </p:tgtEl>
                                        <p:attrNameLst>
                                          <p:attrName>style.visibility</p:attrName>
                                        </p:attrNameLst>
                                      </p:cBhvr>
                                      <p:to>
                                        <p:strVal val="visible"/>
                                      </p:to>
                                    </p:set>
                                    <p:animEffect filter="fade" transition="in">
                                      <p:cBhvr>
                                        <p:cTn dur="1000"/>
                                        <p:tgtEl>
                                          <p:spTgt spid="33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xEl>
                                              <p:pRg end="1" st="1"/>
                                            </p:txEl>
                                          </p:spTgt>
                                        </p:tgtEl>
                                        <p:attrNameLst>
                                          <p:attrName>style.visibility</p:attrName>
                                        </p:attrNameLst>
                                      </p:cBhvr>
                                      <p:to>
                                        <p:strVal val="visible"/>
                                      </p:to>
                                    </p:set>
                                    <p:animEffect filter="fade" transition="in">
                                      <p:cBhvr>
                                        <p:cTn dur="1000"/>
                                        <p:tgtEl>
                                          <p:spTgt spid="33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xEl>
                                              <p:pRg end="2" st="2"/>
                                            </p:txEl>
                                          </p:spTgt>
                                        </p:tgtEl>
                                        <p:attrNameLst>
                                          <p:attrName>style.visibility</p:attrName>
                                        </p:attrNameLst>
                                      </p:cBhvr>
                                      <p:to>
                                        <p:strVal val="visible"/>
                                      </p:to>
                                    </p:set>
                                    <p:animEffect filter="fade" transition="in">
                                      <p:cBhvr>
                                        <p:cTn dur="1000"/>
                                        <p:tgtEl>
                                          <p:spTgt spid="33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xEl>
                                              <p:pRg end="3" st="3"/>
                                            </p:txEl>
                                          </p:spTgt>
                                        </p:tgtEl>
                                        <p:attrNameLst>
                                          <p:attrName>style.visibility</p:attrName>
                                        </p:attrNameLst>
                                      </p:cBhvr>
                                      <p:to>
                                        <p:strVal val="visible"/>
                                      </p:to>
                                    </p:set>
                                    <p:animEffect filter="fade" transition="in">
                                      <p:cBhvr>
                                        <p:cTn dur="1000"/>
                                        <p:tgtEl>
                                          <p:spTgt spid="33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xEl>
                                              <p:pRg end="4" st="4"/>
                                            </p:txEl>
                                          </p:spTgt>
                                        </p:tgtEl>
                                        <p:attrNameLst>
                                          <p:attrName>style.visibility</p:attrName>
                                        </p:attrNameLst>
                                      </p:cBhvr>
                                      <p:to>
                                        <p:strVal val="visible"/>
                                      </p:to>
                                    </p:set>
                                    <p:animEffect filter="fade" transition="in">
                                      <p:cBhvr>
                                        <p:cTn dur="1000"/>
                                        <p:tgtEl>
                                          <p:spTgt spid="333">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75" name="Google Shape;75;p15"/>
          <p:cNvSpPr txBox="1"/>
          <p:nvPr/>
        </p:nvSpPr>
        <p:spPr>
          <a:xfrm>
            <a:off x="367450" y="741000"/>
            <a:ext cx="8409000" cy="36912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Why learn about ethics?</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Normative factors: wellbeing, constraints, impartiality, etc.</a:t>
            </a:r>
            <a:endParaRPr sz="2000">
              <a:solidFill>
                <a:schemeClr val="dk1"/>
              </a:solidFill>
              <a:latin typeface="Nunito"/>
              <a:ea typeface="Nunito"/>
              <a:cs typeface="Nunito"/>
              <a:sym typeface="Nunito"/>
            </a:endParaRPr>
          </a:p>
          <a:p>
            <a:pPr indent="0" lvl="0" marL="457200" rtl="0" algn="l">
              <a:lnSpc>
                <a:spcPct val="115000"/>
              </a:lnSpc>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Theories:</a:t>
            </a:r>
            <a:endParaRPr sz="2000">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Utilitarianism</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Deontology</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rgbClr val="EFEFEF"/>
              </a:buClr>
              <a:buSzPts val="2000"/>
              <a:buFont typeface="Nunito"/>
              <a:buChar char="○"/>
            </a:pPr>
            <a:r>
              <a:rPr b="0" i="0" lang="en" sz="2000" u="none" cap="none" strike="noStrike">
                <a:solidFill>
                  <a:srgbClr val="EFEFEF"/>
                </a:solidFill>
                <a:latin typeface="Nunito"/>
                <a:ea typeface="Nunito"/>
                <a:cs typeface="Nunito"/>
                <a:sym typeface="Nunito"/>
              </a:rPr>
              <a:t>Virtue Ethics</a:t>
            </a:r>
            <a:endParaRPr b="0" i="0" sz="2000" u="none" cap="none" strike="noStrike">
              <a:solidFill>
                <a:srgbClr val="EFEFEF"/>
              </a:solidFill>
              <a:latin typeface="Nunito"/>
              <a:ea typeface="Nunito"/>
              <a:cs typeface="Nunito"/>
              <a:sym typeface="Nunito"/>
            </a:endParaRPr>
          </a:p>
          <a:p>
            <a:pPr indent="-355600" lvl="1" marL="914400" marR="0" rtl="0" algn="l">
              <a:lnSpc>
                <a:spcPct val="115000"/>
              </a:lnSpc>
              <a:spcBef>
                <a:spcPts val="0"/>
              </a:spcBef>
              <a:spcAft>
                <a:spcPts val="0"/>
              </a:spcAft>
              <a:buClr>
                <a:srgbClr val="EFEFEF"/>
              </a:buClr>
              <a:buSzPts val="2000"/>
              <a:buFont typeface="Nunito"/>
              <a:buChar char="○"/>
            </a:pPr>
            <a:r>
              <a:rPr b="0" i="0" lang="en" sz="2000" u="none" cap="none" strike="noStrike">
                <a:solidFill>
                  <a:srgbClr val="EFEFEF"/>
                </a:solidFill>
                <a:latin typeface="Nunito"/>
                <a:ea typeface="Nunito"/>
                <a:cs typeface="Nunito"/>
                <a:sym typeface="Nunito"/>
              </a:rPr>
              <a:t>Social Contract Theory</a:t>
            </a:r>
            <a:endParaRPr b="0" i="0" sz="2000" u="none" cap="none" strike="noStrike">
              <a:solidFill>
                <a:srgbClr val="EFEFEF"/>
              </a:solidFill>
              <a:latin typeface="Nunito"/>
              <a:ea typeface="Nunito"/>
              <a:cs typeface="Nunito"/>
              <a:sym typeface="Nunito"/>
            </a:endParaRPr>
          </a:p>
          <a:p>
            <a:pPr indent="0" lvl="0" marL="0" marR="0" rtl="0" algn="l">
              <a:lnSpc>
                <a:spcPct val="115000"/>
              </a:lnSpc>
              <a:spcBef>
                <a:spcPts val="0"/>
              </a:spcBef>
              <a:spcAft>
                <a:spcPts val="0"/>
              </a:spcAft>
              <a:buNone/>
            </a:pPr>
            <a:r>
              <a:t/>
            </a:r>
            <a:endParaRPr sz="2000">
              <a:solidFill>
                <a:srgbClr val="EFEFEF"/>
              </a:solidFill>
              <a:latin typeface="Nunito"/>
              <a:ea typeface="Nunito"/>
              <a:cs typeface="Nunito"/>
              <a:sym typeface="Nunito"/>
            </a:endParaRPr>
          </a:p>
          <a:p>
            <a:pPr indent="-355600" lvl="0" marL="457200" marR="0" rtl="0" algn="l">
              <a:lnSpc>
                <a:spcPct val="115000"/>
              </a:lnSpc>
              <a:spcBef>
                <a:spcPts val="0"/>
              </a:spcBef>
              <a:spcAft>
                <a:spcPts val="0"/>
              </a:spcAft>
              <a:buClr>
                <a:srgbClr val="EFEFEF"/>
              </a:buClr>
              <a:buSzPts val="2000"/>
              <a:buFont typeface="Nunito"/>
              <a:buAutoNum type="arabicPeriod"/>
            </a:pPr>
            <a:r>
              <a:rPr lang="en" sz="2000">
                <a:solidFill>
                  <a:srgbClr val="EFEFEF"/>
                </a:solidFill>
                <a:latin typeface="Nunito"/>
                <a:ea typeface="Nunito"/>
                <a:cs typeface="Nunito"/>
                <a:sym typeface="Nunito"/>
              </a:rPr>
              <a:t>Moral Uncertainty</a:t>
            </a:r>
            <a:endParaRPr sz="2000">
              <a:solidFill>
                <a:srgbClr val="EFEFEF"/>
              </a:solidFill>
              <a:latin typeface="Nunito"/>
              <a:ea typeface="Nunito"/>
              <a:cs typeface="Nunito"/>
              <a:sym typeface="Nunito"/>
            </a:endParaRPr>
          </a:p>
        </p:txBody>
      </p:sp>
      <p:sp>
        <p:nvSpPr>
          <p:cNvPr id="76" name="Google Shape;76;p1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7" name="Google Shape;77;p1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8" name="Google Shape;78;p1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9" name="Google Shape;79;p15"/>
          <p:cNvSpPr/>
          <p:nvPr/>
        </p:nvSpPr>
        <p:spPr>
          <a:xfrm>
            <a:off x="364325" y="740337"/>
            <a:ext cx="8356200" cy="526800"/>
          </a:xfrm>
          <a:prstGeom prst="rect">
            <a:avLst/>
          </a:prstGeom>
          <a:noFill/>
          <a:ln cap="flat" cmpd="sng" w="9525">
            <a:solidFill>
              <a:schemeClr val="accent5"/>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
                                        </p:tgtEl>
                                        <p:attrNameLst>
                                          <p:attrName>style.visibility</p:attrName>
                                        </p:attrNameLst>
                                      </p:cBhvr>
                                      <p:to>
                                        <p:strVal val="visible"/>
                                      </p:to>
                                    </p:set>
                                    <p:animEffect filter="fade" transition="in">
                                      <p:cBhvr>
                                        <p:cTn dur="1000"/>
                                        <p:tgtEl>
                                          <p:spTgt spid="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42"/>
          <p:cNvSpPr txBox="1"/>
          <p:nvPr/>
        </p:nvSpPr>
        <p:spPr>
          <a:xfrm>
            <a:off x="423400" y="633450"/>
            <a:ext cx="8409000" cy="3648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Utilitarianism is a form of consequentialism → </a:t>
            </a:r>
            <a:r>
              <a:rPr b="0" i="1" lang="en" sz="2000" u="none" cap="none" strike="noStrike">
                <a:solidFill>
                  <a:schemeClr val="dk1"/>
                </a:solidFill>
                <a:latin typeface="Nunito"/>
                <a:ea typeface="Nunito"/>
                <a:cs typeface="Nunito"/>
                <a:sym typeface="Nunito"/>
              </a:rPr>
              <a:t>consequences determine whether an action is good or bad</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measure* the effects of actions on wellbeing alone → </a:t>
            </a:r>
            <a:r>
              <a:rPr b="0" i="1" lang="en" sz="2000" u="none" cap="none" strike="noStrike">
                <a:solidFill>
                  <a:schemeClr val="dk1"/>
                </a:solidFill>
                <a:latin typeface="Nunito"/>
                <a:ea typeface="Nunito"/>
                <a:cs typeface="Nunito"/>
                <a:sym typeface="Nunito"/>
              </a:rPr>
              <a:t>wellbeing is the only intrinsic good</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All people have the same intrinsic moral worth → </a:t>
            </a:r>
            <a:r>
              <a:rPr b="0" i="1" lang="en" sz="2000" u="none" cap="none" strike="noStrike">
                <a:solidFill>
                  <a:schemeClr val="dk1"/>
                </a:solidFill>
                <a:latin typeface="Nunito"/>
                <a:ea typeface="Nunito"/>
                <a:cs typeface="Nunito"/>
                <a:sym typeface="Nunito"/>
              </a:rPr>
              <a:t>everyone’s wellbeing should be weighed impartially</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It is insufficient to do good, we must do what is best → </a:t>
            </a:r>
            <a:r>
              <a:rPr b="0" i="1" lang="en" sz="2000" u="none" cap="none" strike="noStrike">
                <a:solidFill>
                  <a:schemeClr val="dk1"/>
                </a:solidFill>
                <a:latin typeface="Nunito"/>
                <a:ea typeface="Nunito"/>
                <a:cs typeface="Nunito"/>
                <a:sym typeface="Nunito"/>
              </a:rPr>
              <a:t>we should maximize wellbeing</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a:t>
            </a:r>
            <a:r>
              <a:rPr b="0" i="1" lang="en" sz="1400" u="none" cap="none" strike="noStrike">
                <a:solidFill>
                  <a:schemeClr val="dk1"/>
                </a:solidFill>
                <a:latin typeface="Nunito"/>
                <a:ea typeface="Nunito"/>
                <a:cs typeface="Nunito"/>
                <a:sym typeface="Nunito"/>
              </a:rPr>
              <a:t>We measure wellbeing according to our choice of theory, e.g. Hedonism vs. Preference Satisfaction.</a:t>
            </a:r>
            <a:r>
              <a:rPr b="0" i="0" lang="en" sz="1400" u="none" cap="none" strike="noStrike">
                <a:solidFill>
                  <a:schemeClr val="dk1"/>
                </a:solidFill>
                <a:latin typeface="Nunito"/>
                <a:ea typeface="Nunito"/>
                <a:cs typeface="Nunito"/>
                <a:sym typeface="Nunito"/>
              </a:rPr>
              <a:t> </a:t>
            </a:r>
            <a:endParaRPr b="0" i="0" sz="1400" u="none" cap="none" strike="noStrike">
              <a:solidFill>
                <a:schemeClr val="dk1"/>
              </a:solidFill>
              <a:latin typeface="Nunito"/>
              <a:ea typeface="Nunito"/>
              <a:cs typeface="Nunito"/>
              <a:sym typeface="Nunito"/>
            </a:endParaRPr>
          </a:p>
        </p:txBody>
      </p:sp>
      <p:sp>
        <p:nvSpPr>
          <p:cNvPr id="340" name="Google Shape;340;p4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600">
                <a:latin typeface="Nunito"/>
                <a:ea typeface="Nunito"/>
                <a:cs typeface="Nunito"/>
                <a:sym typeface="Nunito"/>
              </a:rPr>
              <a:t>Utilitarianism</a:t>
            </a:r>
            <a:r>
              <a:rPr lang="en"/>
              <a:t>’s Claims</a:t>
            </a:r>
            <a:endParaRPr sz="3600">
              <a:latin typeface="Nunito"/>
              <a:ea typeface="Nunito"/>
              <a:cs typeface="Nunito"/>
              <a:sym typeface="Nunito"/>
            </a:endParaRPr>
          </a:p>
        </p:txBody>
      </p:sp>
      <p:sp>
        <p:nvSpPr>
          <p:cNvPr id="341" name="Google Shape;341;p4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42" name="Google Shape;342;p4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43" name="Google Shape;343;p4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0" st="0"/>
                                            </p:txEl>
                                          </p:spTgt>
                                        </p:tgtEl>
                                        <p:attrNameLst>
                                          <p:attrName>style.visibility</p:attrName>
                                        </p:attrNameLst>
                                      </p:cBhvr>
                                      <p:to>
                                        <p:strVal val="visible"/>
                                      </p:to>
                                    </p:set>
                                    <p:animEffect filter="fade" transition="in">
                                      <p:cBhvr>
                                        <p:cTn dur="1000"/>
                                        <p:tgtEl>
                                          <p:spTgt spid="33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1" st="1"/>
                                            </p:txEl>
                                          </p:spTgt>
                                        </p:tgtEl>
                                        <p:attrNameLst>
                                          <p:attrName>style.visibility</p:attrName>
                                        </p:attrNameLst>
                                      </p:cBhvr>
                                      <p:to>
                                        <p:strVal val="visible"/>
                                      </p:to>
                                    </p:set>
                                    <p:animEffect filter="fade" transition="in">
                                      <p:cBhvr>
                                        <p:cTn dur="1000"/>
                                        <p:tgtEl>
                                          <p:spTgt spid="33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2" st="2"/>
                                            </p:txEl>
                                          </p:spTgt>
                                        </p:tgtEl>
                                        <p:attrNameLst>
                                          <p:attrName>style.visibility</p:attrName>
                                        </p:attrNameLst>
                                      </p:cBhvr>
                                      <p:to>
                                        <p:strVal val="visible"/>
                                      </p:to>
                                    </p:set>
                                    <p:animEffect filter="fade" transition="in">
                                      <p:cBhvr>
                                        <p:cTn dur="1000"/>
                                        <p:tgtEl>
                                          <p:spTgt spid="33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3" st="3"/>
                                            </p:txEl>
                                          </p:spTgt>
                                        </p:tgtEl>
                                        <p:attrNameLst>
                                          <p:attrName>style.visibility</p:attrName>
                                        </p:attrNameLst>
                                      </p:cBhvr>
                                      <p:to>
                                        <p:strVal val="visible"/>
                                      </p:to>
                                    </p:set>
                                    <p:animEffect filter="fade" transition="in">
                                      <p:cBhvr>
                                        <p:cTn dur="1000"/>
                                        <p:tgtEl>
                                          <p:spTgt spid="33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4" st="4"/>
                                            </p:txEl>
                                          </p:spTgt>
                                        </p:tgtEl>
                                        <p:attrNameLst>
                                          <p:attrName>style.visibility</p:attrName>
                                        </p:attrNameLst>
                                      </p:cBhvr>
                                      <p:to>
                                        <p:strVal val="visible"/>
                                      </p:to>
                                    </p:set>
                                    <p:animEffect filter="fade" transition="in">
                                      <p:cBhvr>
                                        <p:cTn dur="1000"/>
                                        <p:tgtEl>
                                          <p:spTgt spid="33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5" st="5"/>
                                            </p:txEl>
                                          </p:spTgt>
                                        </p:tgtEl>
                                        <p:attrNameLst>
                                          <p:attrName>style.visibility</p:attrName>
                                        </p:attrNameLst>
                                      </p:cBhvr>
                                      <p:to>
                                        <p:strVal val="visible"/>
                                      </p:to>
                                    </p:set>
                                    <p:animEffect filter="fade" transition="in">
                                      <p:cBhvr>
                                        <p:cTn dur="1000"/>
                                        <p:tgtEl>
                                          <p:spTgt spid="33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6" st="6"/>
                                            </p:txEl>
                                          </p:spTgt>
                                        </p:tgtEl>
                                        <p:attrNameLst>
                                          <p:attrName>style.visibility</p:attrName>
                                        </p:attrNameLst>
                                      </p:cBhvr>
                                      <p:to>
                                        <p:strVal val="visible"/>
                                      </p:to>
                                    </p:set>
                                    <p:animEffect filter="fade" transition="in">
                                      <p:cBhvr>
                                        <p:cTn dur="1000"/>
                                        <p:tgtEl>
                                          <p:spTgt spid="33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7" st="7"/>
                                            </p:txEl>
                                          </p:spTgt>
                                        </p:tgtEl>
                                        <p:attrNameLst>
                                          <p:attrName>style.visibility</p:attrName>
                                        </p:attrNameLst>
                                      </p:cBhvr>
                                      <p:to>
                                        <p:strVal val="visible"/>
                                      </p:to>
                                    </p:set>
                                    <p:animEffect filter="fade" transition="in">
                                      <p:cBhvr>
                                        <p:cTn dur="1000"/>
                                        <p:tgtEl>
                                          <p:spTgt spid="33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8" st="8"/>
                                            </p:txEl>
                                          </p:spTgt>
                                        </p:tgtEl>
                                        <p:attrNameLst>
                                          <p:attrName>style.visibility</p:attrName>
                                        </p:attrNameLst>
                                      </p:cBhvr>
                                      <p:to>
                                        <p:strVal val="visible"/>
                                      </p:to>
                                    </p:set>
                                    <p:animEffect filter="fade" transition="in">
                                      <p:cBhvr>
                                        <p:cTn dur="1000"/>
                                        <p:tgtEl>
                                          <p:spTgt spid="339">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3"/>
          <p:cNvSpPr txBox="1"/>
          <p:nvPr/>
        </p:nvSpPr>
        <p:spPr>
          <a:xfrm>
            <a:off x="160425" y="560525"/>
            <a:ext cx="8931300" cy="4113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Utilitarianism is too demanding</a:t>
            </a:r>
            <a:r>
              <a:rPr b="0" i="0" lang="en" sz="2000" u="none" cap="none" strike="noStrike">
                <a:solidFill>
                  <a:schemeClr val="dk1"/>
                </a:solidFill>
                <a:latin typeface="Nunito"/>
                <a:ea typeface="Nunito"/>
                <a:cs typeface="Nunito"/>
                <a:sym typeface="Nunito"/>
              </a:rPr>
              <a:t> → If our money is more helpful to others than it is to us, there isn’t a utilitarian reason to keep it. For instance, </a:t>
            </a:r>
            <a:r>
              <a:rPr b="1" i="0" lang="en" sz="2000" u="none" cap="none" strike="noStrike">
                <a:solidFill>
                  <a:schemeClr val="dk1"/>
                </a:solidFill>
                <a:latin typeface="Nunito"/>
                <a:ea typeface="Nunito"/>
                <a:cs typeface="Nunito"/>
                <a:sym typeface="Nunito"/>
              </a:rPr>
              <a:t>Peter Singer</a:t>
            </a:r>
            <a:r>
              <a:rPr b="0" i="0" lang="en" sz="2000" u="none" cap="none" strike="noStrike">
                <a:solidFill>
                  <a:schemeClr val="dk1"/>
                </a:solidFill>
                <a:latin typeface="Nunito"/>
                <a:ea typeface="Nunito"/>
                <a:cs typeface="Nunito"/>
                <a:sym typeface="Nunito"/>
              </a:rPr>
              <a:t> has argued that we should donate at least a third of our income to charity.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Defences include: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Utilitarianism is not as demanding in practice as it is in theory.</a:t>
            </a:r>
            <a:r>
              <a:rPr b="0" i="0" lang="en" sz="2000" u="none" cap="none" strike="noStrike">
                <a:solidFill>
                  <a:schemeClr val="dk1"/>
                </a:solidFill>
                <a:latin typeface="Nunito"/>
                <a:ea typeface="Nunito"/>
                <a:cs typeface="Nunito"/>
                <a:sym typeface="Nunito"/>
              </a:rPr>
              <a:t> Often, acting in a utilitarian way is quite “normal”, avoiding issues like burnout.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We live in a demanding world. </a:t>
            </a:r>
            <a:r>
              <a:rPr b="0" i="0" lang="en" sz="2000" u="none" cap="none" strike="noStrike">
                <a:solidFill>
                  <a:schemeClr val="dk1"/>
                </a:solidFill>
                <a:latin typeface="Nunito"/>
                <a:ea typeface="Nunito"/>
                <a:cs typeface="Nunito"/>
                <a:sym typeface="Nunito"/>
              </a:rPr>
              <a:t>Maybe most of us should donate more.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1" lang="en" sz="2000" u="none" cap="none" strike="noStrike">
                <a:solidFill>
                  <a:schemeClr val="dk1"/>
                </a:solidFill>
                <a:latin typeface="Nunito"/>
                <a:ea typeface="Nunito"/>
                <a:cs typeface="Nunito"/>
                <a:sym typeface="Nunito"/>
              </a:rPr>
              <a:t>Utilitarianism over-emphasizes wellbeing</a:t>
            </a:r>
            <a:r>
              <a:rPr b="0" i="0" lang="en" sz="2000" u="none" cap="none" strike="noStrike">
                <a:solidFill>
                  <a:schemeClr val="dk1"/>
                </a:solidFill>
                <a:latin typeface="Nunito"/>
                <a:ea typeface="Nunito"/>
                <a:cs typeface="Nunito"/>
                <a:sym typeface="Nunito"/>
              </a:rPr>
              <a:t> → </a:t>
            </a:r>
            <a:r>
              <a:rPr b="1" i="0" lang="en" sz="2000" u="none" cap="none" strike="noStrike">
                <a:solidFill>
                  <a:schemeClr val="dk1"/>
                </a:solidFill>
                <a:latin typeface="Nunito"/>
                <a:ea typeface="Nunito"/>
                <a:cs typeface="Nunito"/>
                <a:sym typeface="Nunito"/>
              </a:rPr>
              <a:t>Robert Nozick</a:t>
            </a:r>
            <a:r>
              <a:rPr b="0" i="0" lang="en" sz="2000" u="none" cap="none" strike="noStrike">
                <a:solidFill>
                  <a:schemeClr val="dk1"/>
                </a:solidFill>
                <a:latin typeface="Nunito"/>
                <a:ea typeface="Nunito"/>
                <a:cs typeface="Nunito"/>
                <a:sym typeface="Nunito"/>
              </a:rPr>
              <a:t> famously highlights this point in his popular thought experiment.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49" name="Google Shape;349;p43"/>
          <p:cNvSpPr txBox="1"/>
          <p:nvPr>
            <p:ph type="title"/>
          </p:nvPr>
        </p:nvSpPr>
        <p:spPr>
          <a:xfrm>
            <a:off x="423625" y="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Critiques of </a:t>
            </a:r>
            <a:r>
              <a:rPr lang="en" sz="3600">
                <a:latin typeface="Nunito"/>
                <a:ea typeface="Nunito"/>
                <a:cs typeface="Nunito"/>
                <a:sym typeface="Nunito"/>
              </a:rPr>
              <a:t>Utilitarianism (1/</a:t>
            </a:r>
            <a:r>
              <a:rPr lang="en"/>
              <a:t>3</a:t>
            </a:r>
            <a:r>
              <a:rPr lang="en" sz="3600">
                <a:latin typeface="Nunito"/>
                <a:ea typeface="Nunito"/>
                <a:cs typeface="Nunito"/>
                <a:sym typeface="Nunito"/>
              </a:rPr>
              <a:t>)</a:t>
            </a:r>
            <a:endParaRPr sz="3600">
              <a:latin typeface="Nunito"/>
              <a:ea typeface="Nunito"/>
              <a:cs typeface="Nunito"/>
              <a:sym typeface="Nunito"/>
            </a:endParaRPr>
          </a:p>
        </p:txBody>
      </p:sp>
      <p:sp>
        <p:nvSpPr>
          <p:cNvPr id="350" name="Google Shape;350;p4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51" name="Google Shape;351;p4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52" name="Google Shape;352;p4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0" st="0"/>
                                            </p:txEl>
                                          </p:spTgt>
                                        </p:tgtEl>
                                        <p:attrNameLst>
                                          <p:attrName>style.visibility</p:attrName>
                                        </p:attrNameLst>
                                      </p:cBhvr>
                                      <p:to>
                                        <p:strVal val="visible"/>
                                      </p:to>
                                    </p:set>
                                    <p:animEffect filter="fade" transition="in">
                                      <p:cBhvr>
                                        <p:cTn dur="1000"/>
                                        <p:tgtEl>
                                          <p:spTgt spid="3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1" st="1"/>
                                            </p:txEl>
                                          </p:spTgt>
                                        </p:tgtEl>
                                        <p:attrNameLst>
                                          <p:attrName>style.visibility</p:attrName>
                                        </p:attrNameLst>
                                      </p:cBhvr>
                                      <p:to>
                                        <p:strVal val="visible"/>
                                      </p:to>
                                    </p:set>
                                    <p:animEffect filter="fade" transition="in">
                                      <p:cBhvr>
                                        <p:cTn dur="1000"/>
                                        <p:tgtEl>
                                          <p:spTgt spid="34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2" st="2"/>
                                            </p:txEl>
                                          </p:spTgt>
                                        </p:tgtEl>
                                        <p:attrNameLst>
                                          <p:attrName>style.visibility</p:attrName>
                                        </p:attrNameLst>
                                      </p:cBhvr>
                                      <p:to>
                                        <p:strVal val="visible"/>
                                      </p:to>
                                    </p:set>
                                    <p:animEffect filter="fade" transition="in">
                                      <p:cBhvr>
                                        <p:cTn dur="1000"/>
                                        <p:tgtEl>
                                          <p:spTgt spid="34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3" st="3"/>
                                            </p:txEl>
                                          </p:spTgt>
                                        </p:tgtEl>
                                        <p:attrNameLst>
                                          <p:attrName>style.visibility</p:attrName>
                                        </p:attrNameLst>
                                      </p:cBhvr>
                                      <p:to>
                                        <p:strVal val="visible"/>
                                      </p:to>
                                    </p:set>
                                    <p:animEffect filter="fade" transition="in">
                                      <p:cBhvr>
                                        <p:cTn dur="1000"/>
                                        <p:tgtEl>
                                          <p:spTgt spid="34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4" st="4"/>
                                            </p:txEl>
                                          </p:spTgt>
                                        </p:tgtEl>
                                        <p:attrNameLst>
                                          <p:attrName>style.visibility</p:attrName>
                                        </p:attrNameLst>
                                      </p:cBhvr>
                                      <p:to>
                                        <p:strVal val="visible"/>
                                      </p:to>
                                    </p:set>
                                    <p:animEffect filter="fade" transition="in">
                                      <p:cBhvr>
                                        <p:cTn dur="1000"/>
                                        <p:tgtEl>
                                          <p:spTgt spid="34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5" st="5"/>
                                            </p:txEl>
                                          </p:spTgt>
                                        </p:tgtEl>
                                        <p:attrNameLst>
                                          <p:attrName>style.visibility</p:attrName>
                                        </p:attrNameLst>
                                      </p:cBhvr>
                                      <p:to>
                                        <p:strVal val="visible"/>
                                      </p:to>
                                    </p:set>
                                    <p:animEffect filter="fade" transition="in">
                                      <p:cBhvr>
                                        <p:cTn dur="1000"/>
                                        <p:tgtEl>
                                          <p:spTgt spid="34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6" st="6"/>
                                            </p:txEl>
                                          </p:spTgt>
                                        </p:tgtEl>
                                        <p:attrNameLst>
                                          <p:attrName>style.visibility</p:attrName>
                                        </p:attrNameLst>
                                      </p:cBhvr>
                                      <p:to>
                                        <p:strVal val="visible"/>
                                      </p:to>
                                    </p:set>
                                    <p:animEffect filter="fade" transition="in">
                                      <p:cBhvr>
                                        <p:cTn dur="1000"/>
                                        <p:tgtEl>
                                          <p:spTgt spid="34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7" st="7"/>
                                            </p:txEl>
                                          </p:spTgt>
                                        </p:tgtEl>
                                        <p:attrNameLst>
                                          <p:attrName>style.visibility</p:attrName>
                                        </p:attrNameLst>
                                      </p:cBhvr>
                                      <p:to>
                                        <p:strVal val="visible"/>
                                      </p:to>
                                    </p:set>
                                    <p:animEffect filter="fade" transition="in">
                                      <p:cBhvr>
                                        <p:cTn dur="1000"/>
                                        <p:tgtEl>
                                          <p:spTgt spid="34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8" st="8"/>
                                            </p:txEl>
                                          </p:spTgt>
                                        </p:tgtEl>
                                        <p:attrNameLst>
                                          <p:attrName>style.visibility</p:attrName>
                                        </p:attrNameLst>
                                      </p:cBhvr>
                                      <p:to>
                                        <p:strVal val="visible"/>
                                      </p:to>
                                    </p:set>
                                    <p:animEffect filter="fade" transition="in">
                                      <p:cBhvr>
                                        <p:cTn dur="1000"/>
                                        <p:tgtEl>
                                          <p:spTgt spid="348">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9" st="9"/>
                                            </p:txEl>
                                          </p:spTgt>
                                        </p:tgtEl>
                                        <p:attrNameLst>
                                          <p:attrName>style.visibility</p:attrName>
                                        </p:attrNameLst>
                                      </p:cBhvr>
                                      <p:to>
                                        <p:strVal val="visible"/>
                                      </p:to>
                                    </p:set>
                                    <p:animEffect filter="fade" transition="in">
                                      <p:cBhvr>
                                        <p:cTn dur="1000"/>
                                        <p:tgtEl>
                                          <p:spTgt spid="348">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10" st="10"/>
                                            </p:txEl>
                                          </p:spTgt>
                                        </p:tgtEl>
                                        <p:attrNameLst>
                                          <p:attrName>style.visibility</p:attrName>
                                        </p:attrNameLst>
                                      </p:cBhvr>
                                      <p:to>
                                        <p:strVal val="visible"/>
                                      </p:to>
                                    </p:set>
                                    <p:animEffect filter="fade" transition="in">
                                      <p:cBhvr>
                                        <p:cTn dur="1000"/>
                                        <p:tgtEl>
                                          <p:spTgt spid="348">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4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Critiques of Utilitarianism (2/3)</a:t>
            </a:r>
            <a:endParaRPr sz="3600">
              <a:latin typeface="Nunito"/>
              <a:ea typeface="Nunito"/>
              <a:cs typeface="Nunito"/>
              <a:sym typeface="Nunito"/>
            </a:endParaRPr>
          </a:p>
        </p:txBody>
      </p:sp>
      <p:sp>
        <p:nvSpPr>
          <p:cNvPr id="358" name="Google Shape;358;p4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59" name="Google Shape;359;p4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60" name="Google Shape;360;p4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361" name="Google Shape;361;p44"/>
          <p:cNvPicPr preferRelativeResize="0"/>
          <p:nvPr/>
        </p:nvPicPr>
        <p:blipFill rotWithShape="1">
          <a:blip r:embed="rId3">
            <a:alphaModFix/>
          </a:blip>
          <a:srcRect b="8703" l="17225" r="0" t="15018"/>
          <a:stretch/>
        </p:blipFill>
        <p:spPr>
          <a:xfrm>
            <a:off x="169500" y="745325"/>
            <a:ext cx="2034201" cy="2587551"/>
          </a:xfrm>
          <a:prstGeom prst="rect">
            <a:avLst/>
          </a:prstGeom>
          <a:noFill/>
          <a:ln>
            <a:noFill/>
          </a:ln>
        </p:spPr>
      </p:pic>
      <p:sp>
        <p:nvSpPr>
          <p:cNvPr id="362" name="Google Shape;362;p44"/>
          <p:cNvSpPr txBox="1"/>
          <p:nvPr/>
        </p:nvSpPr>
        <p:spPr>
          <a:xfrm>
            <a:off x="2203700" y="745325"/>
            <a:ext cx="6940500" cy="226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1" i="1" lang="en" sz="2000" u="none" cap="none" strike="noStrike">
                <a:solidFill>
                  <a:schemeClr val="dk1"/>
                </a:solidFill>
                <a:latin typeface="Nunito"/>
                <a:ea typeface="Nunito"/>
                <a:cs typeface="Nunito"/>
                <a:sym typeface="Nunito"/>
              </a:rPr>
              <a:t>Experience Machine</a:t>
            </a:r>
            <a:r>
              <a:rPr b="0" i="0" lang="en" sz="2000" u="none" cap="none" strike="noStrike">
                <a:solidFill>
                  <a:schemeClr val="dk1"/>
                </a:solidFill>
                <a:latin typeface="Nunito"/>
                <a:ea typeface="Nunito"/>
                <a:cs typeface="Nunito"/>
                <a:sym typeface="Nunito"/>
              </a:rPr>
              <a:t>: </a:t>
            </a:r>
            <a:r>
              <a:rPr b="0" i="1" lang="en" sz="2000" u="none" cap="none" strike="noStrike">
                <a:solidFill>
                  <a:schemeClr val="dk1"/>
                </a:solidFill>
                <a:latin typeface="Nunito"/>
                <a:ea typeface="Nunito"/>
                <a:cs typeface="Nunito"/>
                <a:sym typeface="Nunito"/>
              </a:rPr>
              <a:t>Consider an experience machine offering any desired sensation. Neuropsychologists could make you believe you're achieving great feats while you float in a tank, your brain connected to electrodes. Would you choose to live connected to this machine, pre-set with life's experiences?</a:t>
            </a:r>
            <a:r>
              <a:rPr b="0" i="0" lang="en" sz="2000" u="none" cap="none" strike="noStrike">
                <a:solidFill>
                  <a:schemeClr val="dk1"/>
                </a:solidFill>
                <a:latin typeface="Nunito"/>
                <a:ea typeface="Nunito"/>
                <a:cs typeface="Nunito"/>
                <a:sym typeface="Nunito"/>
              </a:rPr>
              <a:t> </a:t>
            </a:r>
            <a:r>
              <a:rPr b="1" i="0" lang="en" sz="2000" u="none" cap="none" strike="noStrike">
                <a:solidFill>
                  <a:schemeClr val="dk1"/>
                </a:solidFill>
                <a:latin typeface="Nunito"/>
                <a:ea typeface="Nunito"/>
                <a:cs typeface="Nunito"/>
                <a:sym typeface="Nunito"/>
              </a:rPr>
              <a:t>Most people say no.</a:t>
            </a:r>
            <a:endParaRPr b="0" i="0" sz="1400" u="none" cap="none" strike="noStrike">
              <a:solidFill>
                <a:srgbClr val="000000"/>
              </a:solidFill>
              <a:latin typeface="Telex"/>
              <a:ea typeface="Telex"/>
              <a:cs typeface="Telex"/>
              <a:sym typeface="Telex"/>
            </a:endParaRPr>
          </a:p>
        </p:txBody>
      </p:sp>
      <p:sp>
        <p:nvSpPr>
          <p:cNvPr id="363" name="Google Shape;363;p44"/>
          <p:cNvSpPr txBox="1"/>
          <p:nvPr/>
        </p:nvSpPr>
        <p:spPr>
          <a:xfrm>
            <a:off x="30400" y="3428245"/>
            <a:ext cx="9083100" cy="789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You ‘wake up’ in an Experience Machine tomorrow. You can either forget this, returning to your current (simulated) life or return to your “real” one.</a:t>
            </a:r>
            <a:endParaRPr b="0" i="0" sz="1400" u="none" cap="none" strike="noStrike">
              <a:solidFill>
                <a:srgbClr val="000000"/>
              </a:solidFill>
              <a:latin typeface="Telex"/>
              <a:ea typeface="Telex"/>
              <a:cs typeface="Telex"/>
              <a:sym typeface="Telex"/>
            </a:endParaRPr>
          </a:p>
        </p:txBody>
      </p:sp>
      <p:sp>
        <p:nvSpPr>
          <p:cNvPr id="364" name="Google Shape;364;p44"/>
          <p:cNvSpPr txBox="1"/>
          <p:nvPr/>
        </p:nvSpPr>
        <p:spPr>
          <a:xfrm>
            <a:off x="2203700" y="2939275"/>
            <a:ext cx="63480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What if we reverse the thought experiment?  </a:t>
            </a:r>
            <a:endParaRPr b="0" i="0" sz="1400" u="none" cap="none" strike="noStrike">
              <a:solidFill>
                <a:srgbClr val="000000"/>
              </a:solidFill>
              <a:latin typeface="Telex"/>
              <a:ea typeface="Telex"/>
              <a:cs typeface="Telex"/>
              <a:sym typeface="Telex"/>
            </a:endParaRPr>
          </a:p>
        </p:txBody>
      </p:sp>
      <p:sp>
        <p:nvSpPr>
          <p:cNvPr id="365" name="Google Shape;365;p44"/>
          <p:cNvSpPr txBox="1"/>
          <p:nvPr/>
        </p:nvSpPr>
        <p:spPr>
          <a:xfrm>
            <a:off x="-19875" y="4239050"/>
            <a:ext cx="88128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Most people choose to stay in the machine. This is </a:t>
            </a:r>
            <a:r>
              <a:rPr b="0" i="1" lang="en" sz="2000" u="none" cap="none" strike="noStrike">
                <a:solidFill>
                  <a:schemeClr val="dk1"/>
                </a:solidFill>
                <a:latin typeface="Nunito"/>
                <a:ea typeface="Nunito"/>
                <a:cs typeface="Nunito"/>
                <a:sym typeface="Nunito"/>
              </a:rPr>
              <a:t>status quo bias</a:t>
            </a:r>
            <a:r>
              <a:rPr b="0" i="0" lang="en" sz="2000" u="none" cap="none" strike="noStrike">
                <a:solidFill>
                  <a:schemeClr val="dk1"/>
                </a:solidFill>
                <a:latin typeface="Nunito"/>
                <a:ea typeface="Nunito"/>
                <a:cs typeface="Nunito"/>
                <a:sym typeface="Nunito"/>
              </a:rPr>
              <a:t>.</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1000"/>
                                        <p:tgtEl>
                                          <p:spTgt spid="362"/>
                                        </p:tgtEl>
                                      </p:cBhvr>
                                    </p:animEffect>
                                  </p:childTnLst>
                                </p:cTn>
                              </p:par>
                              <p:par>
                                <p:cTn fill="hold" nodeType="with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1000"/>
                                        <p:tgtEl>
                                          <p:spTgt spid="363"/>
                                        </p:tgtEl>
                                      </p:cBhvr>
                                    </p:animEffect>
                                  </p:childTnLst>
                                </p:cTn>
                              </p:par>
                              <p:par>
                                <p:cTn fill="hold" nodeType="with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1000"/>
                                        <p:tgtEl>
                                          <p:spTgt spid="3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45"/>
          <p:cNvSpPr txBox="1"/>
          <p:nvPr/>
        </p:nvSpPr>
        <p:spPr>
          <a:xfrm>
            <a:off x="311500" y="577042"/>
            <a:ext cx="8409000" cy="1501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Utilitarianism requires intractable reasoning</a:t>
            </a:r>
            <a:r>
              <a:rPr b="0" i="0" lang="en" sz="2000" u="none" cap="none" strike="noStrike">
                <a:solidFill>
                  <a:schemeClr val="dk1"/>
                </a:solidFill>
                <a:latin typeface="Nunito"/>
                <a:ea typeface="Nunito"/>
                <a:cs typeface="Nunito"/>
                <a:sym typeface="Nunito"/>
              </a:rPr>
              <a:t> → we cannot reliably and precisely calculate future utility values. It is also impractical to expect this. The drunk driving example is idealized; for instance, we did not list all possible outcomes or consider long-term consequences.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p:txBody>
      </p:sp>
      <p:sp>
        <p:nvSpPr>
          <p:cNvPr id="371" name="Google Shape;371;p4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Critiques of </a:t>
            </a:r>
            <a:r>
              <a:rPr lang="en" sz="3600">
                <a:latin typeface="Nunito"/>
                <a:ea typeface="Nunito"/>
                <a:cs typeface="Nunito"/>
                <a:sym typeface="Nunito"/>
              </a:rPr>
              <a:t>Utilitarianism (</a:t>
            </a:r>
            <a:r>
              <a:rPr lang="en"/>
              <a:t>3</a:t>
            </a:r>
            <a:r>
              <a:rPr lang="en" sz="3600">
                <a:latin typeface="Nunito"/>
                <a:ea typeface="Nunito"/>
                <a:cs typeface="Nunito"/>
                <a:sym typeface="Nunito"/>
              </a:rPr>
              <a:t>/</a:t>
            </a:r>
            <a:r>
              <a:rPr lang="en"/>
              <a:t>3)</a:t>
            </a:r>
            <a:endParaRPr sz="3600">
              <a:latin typeface="Nunito"/>
              <a:ea typeface="Nunito"/>
              <a:cs typeface="Nunito"/>
              <a:sym typeface="Nunito"/>
            </a:endParaRPr>
          </a:p>
        </p:txBody>
      </p:sp>
      <p:sp>
        <p:nvSpPr>
          <p:cNvPr id="372" name="Google Shape;372;p4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73" name="Google Shape;373;p4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74" name="Google Shape;374;p4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75" name="Google Shape;375;p45"/>
          <p:cNvSpPr txBox="1"/>
          <p:nvPr/>
        </p:nvSpPr>
        <p:spPr>
          <a:xfrm>
            <a:off x="331300" y="2128625"/>
            <a:ext cx="8389200" cy="2534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The utilitarian response: </a:t>
            </a:r>
            <a:r>
              <a:rPr b="0" i="1" lang="en" sz="2000" u="none" cap="none" strike="noStrike">
                <a:solidFill>
                  <a:schemeClr val="dk1"/>
                </a:solidFill>
                <a:latin typeface="Nunito"/>
                <a:ea typeface="Nunito"/>
                <a:cs typeface="Nunito"/>
                <a:sym typeface="Nunito"/>
              </a:rPr>
              <a:t>a theory’s criterion of rightness doesn’t need to take the same form as its decision procedure</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A </a:t>
            </a:r>
            <a:r>
              <a:rPr b="1" i="0" lang="en" sz="2000" u="none" cap="none" strike="noStrike">
                <a:solidFill>
                  <a:schemeClr val="dk1"/>
                </a:solidFill>
                <a:latin typeface="Nunito"/>
                <a:ea typeface="Nunito"/>
                <a:cs typeface="Nunito"/>
                <a:sym typeface="Nunito"/>
              </a:rPr>
              <a:t>criterion of rightness</a:t>
            </a:r>
            <a:r>
              <a:rPr b="0" i="0" lang="en" sz="2000" u="none" cap="none" strike="noStrike">
                <a:solidFill>
                  <a:schemeClr val="dk1"/>
                </a:solidFill>
                <a:latin typeface="Nunito"/>
                <a:ea typeface="Nunito"/>
                <a:cs typeface="Nunito"/>
                <a:sym typeface="Nunito"/>
              </a:rPr>
              <a:t> → whatever a theory claims makes an action right.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A </a:t>
            </a:r>
            <a:r>
              <a:rPr b="1" i="0" lang="en" sz="2000" u="none" cap="none" strike="noStrike">
                <a:solidFill>
                  <a:schemeClr val="dk1"/>
                </a:solidFill>
                <a:latin typeface="Nunito"/>
                <a:ea typeface="Nunito"/>
                <a:cs typeface="Nunito"/>
                <a:sym typeface="Nunito"/>
              </a:rPr>
              <a:t>decision procedure</a:t>
            </a:r>
            <a:r>
              <a:rPr b="0" i="0" lang="en" sz="2000" u="none" cap="none" strike="noStrike">
                <a:solidFill>
                  <a:schemeClr val="dk1"/>
                </a:solidFill>
                <a:latin typeface="Nunito"/>
                <a:ea typeface="Nunito"/>
                <a:cs typeface="Nunito"/>
                <a:sym typeface="Nunito"/>
              </a:rPr>
              <a:t> → the process a theory recommends that individuals use to make decisions.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0"/>
                                        </p:tgtEl>
                                        <p:attrNameLst>
                                          <p:attrName>style.visibility</p:attrName>
                                        </p:attrNameLst>
                                      </p:cBhvr>
                                      <p:to>
                                        <p:strVal val="visible"/>
                                      </p:to>
                                    </p:set>
                                    <p:animEffect filter="fade" transition="in">
                                      <p:cBhvr>
                                        <p:cTn dur="1000"/>
                                        <p:tgtEl>
                                          <p:spTgt spid="3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xEl>
                                              <p:pRg end="0" st="0"/>
                                            </p:txEl>
                                          </p:spTgt>
                                        </p:tgtEl>
                                        <p:attrNameLst>
                                          <p:attrName>style.visibility</p:attrName>
                                        </p:attrNameLst>
                                      </p:cBhvr>
                                      <p:to>
                                        <p:strVal val="visible"/>
                                      </p:to>
                                    </p:set>
                                    <p:animEffect filter="fade" transition="in">
                                      <p:cBhvr>
                                        <p:cTn dur="1000"/>
                                        <p:tgtEl>
                                          <p:spTgt spid="37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xEl>
                                              <p:pRg end="1" st="1"/>
                                            </p:txEl>
                                          </p:spTgt>
                                        </p:tgtEl>
                                        <p:attrNameLst>
                                          <p:attrName>style.visibility</p:attrName>
                                        </p:attrNameLst>
                                      </p:cBhvr>
                                      <p:to>
                                        <p:strVal val="visible"/>
                                      </p:to>
                                    </p:set>
                                    <p:animEffect filter="fade" transition="in">
                                      <p:cBhvr>
                                        <p:cTn dur="1000"/>
                                        <p:tgtEl>
                                          <p:spTgt spid="37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xEl>
                                              <p:pRg end="2" st="2"/>
                                            </p:txEl>
                                          </p:spTgt>
                                        </p:tgtEl>
                                        <p:attrNameLst>
                                          <p:attrName>style.visibility</p:attrName>
                                        </p:attrNameLst>
                                      </p:cBhvr>
                                      <p:to>
                                        <p:strVal val="visible"/>
                                      </p:to>
                                    </p:set>
                                    <p:animEffect filter="fade" transition="in">
                                      <p:cBhvr>
                                        <p:cTn dur="1000"/>
                                        <p:tgtEl>
                                          <p:spTgt spid="37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xEl>
                                              <p:pRg end="3" st="3"/>
                                            </p:txEl>
                                          </p:spTgt>
                                        </p:tgtEl>
                                        <p:attrNameLst>
                                          <p:attrName>style.visibility</p:attrName>
                                        </p:attrNameLst>
                                      </p:cBhvr>
                                      <p:to>
                                        <p:strVal val="visible"/>
                                      </p:to>
                                    </p:set>
                                    <p:animEffect filter="fade" transition="in">
                                      <p:cBhvr>
                                        <p:cTn dur="1000"/>
                                        <p:tgtEl>
                                          <p:spTgt spid="37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xEl>
                                              <p:pRg end="4" st="4"/>
                                            </p:txEl>
                                          </p:spTgt>
                                        </p:tgtEl>
                                        <p:attrNameLst>
                                          <p:attrName>style.visibility</p:attrName>
                                        </p:attrNameLst>
                                      </p:cBhvr>
                                      <p:to>
                                        <p:strVal val="visible"/>
                                      </p:to>
                                    </p:set>
                                    <p:animEffect filter="fade" transition="in">
                                      <p:cBhvr>
                                        <p:cTn dur="1000"/>
                                        <p:tgtEl>
                                          <p:spTgt spid="37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xEl>
                                              <p:pRg end="5" st="5"/>
                                            </p:txEl>
                                          </p:spTgt>
                                        </p:tgtEl>
                                        <p:attrNameLst>
                                          <p:attrName>style.visibility</p:attrName>
                                        </p:attrNameLst>
                                      </p:cBhvr>
                                      <p:to>
                                        <p:strVal val="visible"/>
                                      </p:to>
                                    </p:set>
                                    <p:animEffect filter="fade" transition="in">
                                      <p:cBhvr>
                                        <p:cTn dur="1000"/>
                                        <p:tgtEl>
                                          <p:spTgt spid="37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4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Deontology</a:t>
            </a:r>
            <a:endParaRPr sz="3600">
              <a:latin typeface="Nunito"/>
              <a:ea typeface="Nunito"/>
              <a:cs typeface="Nunito"/>
              <a:sym typeface="Nunito"/>
            </a:endParaRPr>
          </a:p>
        </p:txBody>
      </p:sp>
      <p:sp>
        <p:nvSpPr>
          <p:cNvPr id="381" name="Google Shape;381;p4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82" name="Google Shape;382;p4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83" name="Google Shape;383;p4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84" name="Google Shape;384;p46"/>
          <p:cNvSpPr txBox="1"/>
          <p:nvPr/>
        </p:nvSpPr>
        <p:spPr>
          <a:xfrm>
            <a:off x="423400" y="760325"/>
            <a:ext cx="8297100" cy="3397200"/>
          </a:xfrm>
          <a:prstGeom prst="rect">
            <a:avLst/>
          </a:prstGeom>
          <a:noFill/>
          <a:ln>
            <a:noFill/>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Deontology’s key ideas: </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Focus on </a:t>
            </a:r>
            <a:r>
              <a:rPr b="0" i="1" lang="en" sz="2000" u="none" cap="none" strike="noStrike">
                <a:solidFill>
                  <a:schemeClr val="dk1"/>
                </a:solidFill>
                <a:latin typeface="Nunito"/>
                <a:ea typeface="Nunito"/>
                <a:cs typeface="Nunito"/>
                <a:sym typeface="Nunito"/>
              </a:rPr>
              <a:t>constraints and obligations</a:t>
            </a:r>
            <a:r>
              <a:rPr b="0" i="0" lang="en" sz="2000" u="none" cap="none" strike="noStrike">
                <a:solidFill>
                  <a:schemeClr val="dk1"/>
                </a:solidFill>
                <a:latin typeface="Nunito"/>
                <a:ea typeface="Nunito"/>
                <a:cs typeface="Nunito"/>
                <a:sym typeface="Nunito"/>
              </a:rPr>
              <a:t>, not the best outcome.</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Formulation of rules or principles that protect </a:t>
            </a:r>
            <a:r>
              <a:rPr b="0" i="1" lang="en" sz="2000" u="none" cap="none" strike="noStrike">
                <a:solidFill>
                  <a:schemeClr val="dk1"/>
                </a:solidFill>
                <a:latin typeface="Nunito"/>
                <a:ea typeface="Nunito"/>
                <a:cs typeface="Nunito"/>
                <a:sym typeface="Nunito"/>
              </a:rPr>
              <a:t>human autonomy</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The </a:t>
            </a:r>
            <a:r>
              <a:rPr b="0" i="1" lang="en" sz="2000" u="none" cap="none" strike="noStrike">
                <a:solidFill>
                  <a:schemeClr val="dk1"/>
                </a:solidFill>
                <a:latin typeface="Nunito"/>
                <a:ea typeface="Nunito"/>
                <a:cs typeface="Nunito"/>
                <a:sym typeface="Nunito"/>
              </a:rPr>
              <a:t>rights and intentions</a:t>
            </a:r>
            <a:r>
              <a:rPr b="0" i="0" lang="en" sz="2000" u="none" cap="none" strike="noStrike">
                <a:solidFill>
                  <a:schemeClr val="dk1"/>
                </a:solidFill>
                <a:latin typeface="Nunito"/>
                <a:ea typeface="Nunito"/>
                <a:cs typeface="Nunito"/>
                <a:sym typeface="Nunito"/>
              </a:rPr>
              <a:t> of individuals are morally relevant.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Deontological rules from the Ten Commandments: “</a:t>
            </a:r>
            <a:r>
              <a:rPr b="0" i="1" lang="en" sz="2000" u="none" cap="none" strike="noStrike">
                <a:solidFill>
                  <a:schemeClr val="dk1"/>
                </a:solidFill>
                <a:latin typeface="Nunito"/>
                <a:ea typeface="Nunito"/>
                <a:cs typeface="Nunito"/>
                <a:sym typeface="Nunito"/>
              </a:rPr>
              <a:t>Thou shalt not kill</a:t>
            </a:r>
            <a:r>
              <a:rPr b="0" i="0" lang="en" sz="2000" u="none" cap="none" strike="noStrike">
                <a:solidFill>
                  <a:schemeClr val="dk1"/>
                </a:solidFill>
                <a:latin typeface="Nunito"/>
                <a:ea typeface="Nunito"/>
                <a:cs typeface="Nunito"/>
                <a:sym typeface="Nunito"/>
              </a:rPr>
              <a:t>”, “</a:t>
            </a:r>
            <a:r>
              <a:rPr b="0" i="1" lang="en" sz="2000" u="none" cap="none" strike="noStrike">
                <a:solidFill>
                  <a:schemeClr val="dk1"/>
                </a:solidFill>
                <a:latin typeface="Nunito"/>
                <a:ea typeface="Nunito"/>
                <a:cs typeface="Nunito"/>
                <a:sym typeface="Nunito"/>
              </a:rPr>
              <a:t>Thou shalt not steal</a:t>
            </a:r>
            <a:r>
              <a:rPr b="0" i="0" lang="en" sz="2000" u="none" cap="none" strike="noStrike">
                <a:solidFill>
                  <a:schemeClr val="dk1"/>
                </a:solidFill>
                <a:latin typeface="Nunito"/>
                <a:ea typeface="Nunito"/>
                <a:cs typeface="Nunito"/>
                <a:sym typeface="Nunito"/>
              </a:rPr>
              <a:t>”, “</a:t>
            </a:r>
            <a:r>
              <a:rPr b="0" i="1" lang="en" sz="2000" u="none" cap="none" strike="noStrike">
                <a:solidFill>
                  <a:schemeClr val="dk1"/>
                </a:solidFill>
                <a:latin typeface="Nunito"/>
                <a:ea typeface="Nunito"/>
                <a:cs typeface="Nunito"/>
                <a:sym typeface="Nunito"/>
              </a:rPr>
              <a:t>Honor thy mother and father</a:t>
            </a:r>
            <a:r>
              <a:rPr b="0" i="0" lang="en" sz="2000" u="none" cap="none" strike="noStrike">
                <a:solidFill>
                  <a:schemeClr val="dk1"/>
                </a:solidFill>
                <a:latin typeface="Nunito"/>
                <a:ea typeface="Nunito"/>
                <a:cs typeface="Nunito"/>
                <a:sym typeface="Nunito"/>
              </a:rPr>
              <a:t>”, etc.</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Deontological theories are systems of moral rules, rights, duties and obligations which constrain our behaviour. These theories typically present themselves as improvements over consequentialism.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xEl>
                                              <p:pRg end="0" st="0"/>
                                            </p:txEl>
                                          </p:spTgt>
                                        </p:tgtEl>
                                        <p:attrNameLst>
                                          <p:attrName>style.visibility</p:attrName>
                                        </p:attrNameLst>
                                      </p:cBhvr>
                                      <p:to>
                                        <p:strVal val="visible"/>
                                      </p:to>
                                    </p:set>
                                    <p:animEffect filter="fade" transition="in">
                                      <p:cBhvr>
                                        <p:cTn dur="1000"/>
                                        <p:tgtEl>
                                          <p:spTgt spid="38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xEl>
                                              <p:pRg end="1" st="1"/>
                                            </p:txEl>
                                          </p:spTgt>
                                        </p:tgtEl>
                                        <p:attrNameLst>
                                          <p:attrName>style.visibility</p:attrName>
                                        </p:attrNameLst>
                                      </p:cBhvr>
                                      <p:to>
                                        <p:strVal val="visible"/>
                                      </p:to>
                                    </p:set>
                                    <p:animEffect filter="fade" transition="in">
                                      <p:cBhvr>
                                        <p:cTn dur="1000"/>
                                        <p:tgtEl>
                                          <p:spTgt spid="38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xEl>
                                              <p:pRg end="2" st="2"/>
                                            </p:txEl>
                                          </p:spTgt>
                                        </p:tgtEl>
                                        <p:attrNameLst>
                                          <p:attrName>style.visibility</p:attrName>
                                        </p:attrNameLst>
                                      </p:cBhvr>
                                      <p:to>
                                        <p:strVal val="visible"/>
                                      </p:to>
                                    </p:set>
                                    <p:animEffect filter="fade" transition="in">
                                      <p:cBhvr>
                                        <p:cTn dur="1000"/>
                                        <p:tgtEl>
                                          <p:spTgt spid="38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xEl>
                                              <p:pRg end="3" st="3"/>
                                            </p:txEl>
                                          </p:spTgt>
                                        </p:tgtEl>
                                        <p:attrNameLst>
                                          <p:attrName>style.visibility</p:attrName>
                                        </p:attrNameLst>
                                      </p:cBhvr>
                                      <p:to>
                                        <p:strVal val="visible"/>
                                      </p:to>
                                    </p:set>
                                    <p:animEffect filter="fade" transition="in">
                                      <p:cBhvr>
                                        <p:cTn dur="1000"/>
                                        <p:tgtEl>
                                          <p:spTgt spid="38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xEl>
                                              <p:pRg end="4" st="4"/>
                                            </p:txEl>
                                          </p:spTgt>
                                        </p:tgtEl>
                                        <p:attrNameLst>
                                          <p:attrName>style.visibility</p:attrName>
                                        </p:attrNameLst>
                                      </p:cBhvr>
                                      <p:to>
                                        <p:strVal val="visible"/>
                                      </p:to>
                                    </p:set>
                                    <p:animEffect filter="fade" transition="in">
                                      <p:cBhvr>
                                        <p:cTn dur="1000"/>
                                        <p:tgtEl>
                                          <p:spTgt spid="38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xEl>
                                              <p:pRg end="5" st="5"/>
                                            </p:txEl>
                                          </p:spTgt>
                                        </p:tgtEl>
                                        <p:attrNameLst>
                                          <p:attrName>style.visibility</p:attrName>
                                        </p:attrNameLst>
                                      </p:cBhvr>
                                      <p:to>
                                        <p:strVal val="visible"/>
                                      </p:to>
                                    </p:set>
                                    <p:animEffect filter="fade" transition="in">
                                      <p:cBhvr>
                                        <p:cTn dur="1000"/>
                                        <p:tgtEl>
                                          <p:spTgt spid="38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xEl>
                                              <p:pRg end="6" st="6"/>
                                            </p:txEl>
                                          </p:spTgt>
                                        </p:tgtEl>
                                        <p:attrNameLst>
                                          <p:attrName>style.visibility</p:attrName>
                                        </p:attrNameLst>
                                      </p:cBhvr>
                                      <p:to>
                                        <p:strVal val="visible"/>
                                      </p:to>
                                    </p:set>
                                    <p:animEffect filter="fade" transition="in">
                                      <p:cBhvr>
                                        <p:cTn dur="1000"/>
                                        <p:tgtEl>
                                          <p:spTgt spid="38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xEl>
                                              <p:pRg end="7" st="7"/>
                                            </p:txEl>
                                          </p:spTgt>
                                        </p:tgtEl>
                                        <p:attrNameLst>
                                          <p:attrName>style.visibility</p:attrName>
                                        </p:attrNameLst>
                                      </p:cBhvr>
                                      <p:to>
                                        <p:strVal val="visible"/>
                                      </p:to>
                                    </p:set>
                                    <p:animEffect filter="fade" transition="in">
                                      <p:cBhvr>
                                        <p:cTn dur="1000"/>
                                        <p:tgtEl>
                                          <p:spTgt spid="384">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xEl>
                                              <p:pRg end="8" st="8"/>
                                            </p:txEl>
                                          </p:spTgt>
                                        </p:tgtEl>
                                        <p:attrNameLst>
                                          <p:attrName>style.visibility</p:attrName>
                                        </p:attrNameLst>
                                      </p:cBhvr>
                                      <p:to>
                                        <p:strVal val="visible"/>
                                      </p:to>
                                    </p:set>
                                    <p:animEffect filter="fade" transition="in">
                                      <p:cBhvr>
                                        <p:cTn dur="1000"/>
                                        <p:tgtEl>
                                          <p:spTgt spid="384">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4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 Deontology’s Critique of Utilitarianism</a:t>
            </a:r>
            <a:endParaRPr sz="3600">
              <a:latin typeface="Nunito"/>
              <a:ea typeface="Nunito"/>
              <a:cs typeface="Nunito"/>
              <a:sym typeface="Nunito"/>
            </a:endParaRPr>
          </a:p>
        </p:txBody>
      </p:sp>
      <p:sp>
        <p:nvSpPr>
          <p:cNvPr id="390" name="Google Shape;390;p4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91" name="Google Shape;391;p4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92" name="Google Shape;392;p4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93" name="Google Shape;393;p47"/>
          <p:cNvSpPr txBox="1"/>
          <p:nvPr/>
        </p:nvSpPr>
        <p:spPr>
          <a:xfrm>
            <a:off x="423400" y="560525"/>
            <a:ext cx="8414100" cy="4278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Consequentialism doesn’t allow options </a:t>
            </a:r>
            <a:r>
              <a:rPr b="0" i="0" lang="en" sz="2000" u="none" cap="none" strike="noStrike">
                <a:solidFill>
                  <a:schemeClr val="dk1"/>
                </a:solidFill>
                <a:latin typeface="Nunito"/>
                <a:ea typeface="Nunito"/>
                <a:cs typeface="Nunito"/>
                <a:sym typeface="Nunito"/>
              </a:rPr>
              <a:t>→</a:t>
            </a:r>
            <a:r>
              <a:rPr b="0" i="1" lang="en" sz="2000" u="none" cap="none" strike="noStrike">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important life decisions like marriage or career choice will have “correct” utility-maximizing answers.</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Deontologists say this</a:t>
            </a:r>
            <a:r>
              <a:rPr b="0" i="1" lang="en" sz="2000" u="none" cap="none" strike="noStrike">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view is too demanding – to preserve human autonomy, we provide a list of impermissible actions, and allow choice to govern the rest.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Consequentialism doesn’t forbid extreme actions </a:t>
            </a:r>
            <a:r>
              <a:rPr b="0" i="0" lang="en" sz="2000" u="none" cap="none" strike="noStrike">
                <a:solidFill>
                  <a:schemeClr val="dk1"/>
                </a:solidFill>
                <a:latin typeface="Nunito"/>
                <a:ea typeface="Nunito"/>
                <a:cs typeface="Nunito"/>
                <a:sym typeface="Nunito"/>
              </a:rPr>
              <a:t>→ killing innocents, torturing – these actions aren’t </a:t>
            </a:r>
            <a:r>
              <a:rPr b="0" i="1" lang="en" sz="2000" u="none" cap="none" strike="noStrike">
                <a:solidFill>
                  <a:schemeClr val="dk1"/>
                </a:solidFill>
                <a:latin typeface="Nunito"/>
                <a:ea typeface="Nunito"/>
                <a:cs typeface="Nunito"/>
                <a:sym typeface="Nunito"/>
              </a:rPr>
              <a:t>always</a:t>
            </a:r>
            <a:r>
              <a:rPr b="0" i="0" lang="en" sz="2000" u="none" cap="none" strike="noStrike">
                <a:solidFill>
                  <a:schemeClr val="dk1"/>
                </a:solidFill>
                <a:latin typeface="Nunito"/>
                <a:ea typeface="Nunito"/>
                <a:cs typeface="Nunito"/>
                <a:sym typeface="Nunito"/>
              </a:rPr>
              <a:t> wrong for consequentialists.</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Deontologists argue some actions are simply forbidden by appeal to universal constraints or obligations.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xEl>
                                              <p:pRg end="0" st="0"/>
                                            </p:txEl>
                                          </p:spTgt>
                                        </p:tgtEl>
                                        <p:attrNameLst>
                                          <p:attrName>style.visibility</p:attrName>
                                        </p:attrNameLst>
                                      </p:cBhvr>
                                      <p:to>
                                        <p:strVal val="visible"/>
                                      </p:to>
                                    </p:set>
                                    <p:animEffect filter="fade" transition="in">
                                      <p:cBhvr>
                                        <p:cTn dur="1000"/>
                                        <p:tgtEl>
                                          <p:spTgt spid="39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xEl>
                                              <p:pRg end="1" st="1"/>
                                            </p:txEl>
                                          </p:spTgt>
                                        </p:tgtEl>
                                        <p:attrNameLst>
                                          <p:attrName>style.visibility</p:attrName>
                                        </p:attrNameLst>
                                      </p:cBhvr>
                                      <p:to>
                                        <p:strVal val="visible"/>
                                      </p:to>
                                    </p:set>
                                    <p:animEffect filter="fade" transition="in">
                                      <p:cBhvr>
                                        <p:cTn dur="1000"/>
                                        <p:tgtEl>
                                          <p:spTgt spid="39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xEl>
                                              <p:pRg end="2" st="2"/>
                                            </p:txEl>
                                          </p:spTgt>
                                        </p:tgtEl>
                                        <p:attrNameLst>
                                          <p:attrName>style.visibility</p:attrName>
                                        </p:attrNameLst>
                                      </p:cBhvr>
                                      <p:to>
                                        <p:strVal val="visible"/>
                                      </p:to>
                                    </p:set>
                                    <p:animEffect filter="fade" transition="in">
                                      <p:cBhvr>
                                        <p:cTn dur="1000"/>
                                        <p:tgtEl>
                                          <p:spTgt spid="39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xEl>
                                              <p:pRg end="3" st="3"/>
                                            </p:txEl>
                                          </p:spTgt>
                                        </p:tgtEl>
                                        <p:attrNameLst>
                                          <p:attrName>style.visibility</p:attrName>
                                        </p:attrNameLst>
                                      </p:cBhvr>
                                      <p:to>
                                        <p:strVal val="visible"/>
                                      </p:to>
                                    </p:set>
                                    <p:animEffect filter="fade" transition="in">
                                      <p:cBhvr>
                                        <p:cTn dur="1000"/>
                                        <p:tgtEl>
                                          <p:spTgt spid="39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xEl>
                                              <p:pRg end="4" st="4"/>
                                            </p:txEl>
                                          </p:spTgt>
                                        </p:tgtEl>
                                        <p:attrNameLst>
                                          <p:attrName>style.visibility</p:attrName>
                                        </p:attrNameLst>
                                      </p:cBhvr>
                                      <p:to>
                                        <p:strVal val="visible"/>
                                      </p:to>
                                    </p:set>
                                    <p:animEffect filter="fade" transition="in">
                                      <p:cBhvr>
                                        <p:cTn dur="1000"/>
                                        <p:tgtEl>
                                          <p:spTgt spid="39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xEl>
                                              <p:pRg end="5" st="5"/>
                                            </p:txEl>
                                          </p:spTgt>
                                        </p:tgtEl>
                                        <p:attrNameLst>
                                          <p:attrName>style.visibility</p:attrName>
                                        </p:attrNameLst>
                                      </p:cBhvr>
                                      <p:to>
                                        <p:strVal val="visible"/>
                                      </p:to>
                                    </p:set>
                                    <p:animEffect filter="fade" transition="in">
                                      <p:cBhvr>
                                        <p:cTn dur="1000"/>
                                        <p:tgtEl>
                                          <p:spTgt spid="39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xEl>
                                              <p:pRg end="6" st="6"/>
                                            </p:txEl>
                                          </p:spTgt>
                                        </p:tgtEl>
                                        <p:attrNameLst>
                                          <p:attrName>style.visibility</p:attrName>
                                        </p:attrNameLst>
                                      </p:cBhvr>
                                      <p:to>
                                        <p:strVal val="visible"/>
                                      </p:to>
                                    </p:set>
                                    <p:animEffect filter="fade" transition="in">
                                      <p:cBhvr>
                                        <p:cTn dur="1000"/>
                                        <p:tgtEl>
                                          <p:spTgt spid="39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xEl>
                                              <p:pRg end="7" st="7"/>
                                            </p:txEl>
                                          </p:spTgt>
                                        </p:tgtEl>
                                        <p:attrNameLst>
                                          <p:attrName>style.visibility</p:attrName>
                                        </p:attrNameLst>
                                      </p:cBhvr>
                                      <p:to>
                                        <p:strVal val="visible"/>
                                      </p:to>
                                    </p:set>
                                    <p:animEffect filter="fade" transition="in">
                                      <p:cBhvr>
                                        <p:cTn dur="1000"/>
                                        <p:tgtEl>
                                          <p:spTgt spid="39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xEl>
                                              <p:pRg end="8" st="8"/>
                                            </p:txEl>
                                          </p:spTgt>
                                        </p:tgtEl>
                                        <p:attrNameLst>
                                          <p:attrName>style.visibility</p:attrName>
                                        </p:attrNameLst>
                                      </p:cBhvr>
                                      <p:to>
                                        <p:strVal val="visible"/>
                                      </p:to>
                                    </p:set>
                                    <p:animEffect filter="fade" transition="in">
                                      <p:cBhvr>
                                        <p:cTn dur="1000"/>
                                        <p:tgtEl>
                                          <p:spTgt spid="393">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48"/>
          <p:cNvSpPr txBox="1"/>
          <p:nvPr>
            <p:ph type="title"/>
          </p:nvPr>
        </p:nvSpPr>
        <p:spPr>
          <a:xfrm>
            <a:off x="116275" y="0"/>
            <a:ext cx="89118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Deontology: The Doctrine of Double Effect</a:t>
            </a:r>
            <a:endParaRPr sz="3600">
              <a:latin typeface="Nunito"/>
              <a:ea typeface="Nunito"/>
              <a:cs typeface="Nunito"/>
              <a:sym typeface="Nunito"/>
            </a:endParaRPr>
          </a:p>
        </p:txBody>
      </p:sp>
      <p:sp>
        <p:nvSpPr>
          <p:cNvPr id="399" name="Google Shape;399;p4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00" name="Google Shape;400;p4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01" name="Google Shape;401;p4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02" name="Google Shape;402;p48"/>
          <p:cNvSpPr txBox="1"/>
          <p:nvPr/>
        </p:nvSpPr>
        <p:spPr>
          <a:xfrm>
            <a:off x="423400" y="676725"/>
            <a:ext cx="8297100" cy="4032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Deontology also emphasizes the </a:t>
            </a:r>
            <a:r>
              <a:rPr b="1" i="0" lang="en" sz="2000" u="none" cap="none" strike="noStrike">
                <a:solidFill>
                  <a:srgbClr val="000000"/>
                </a:solidFill>
                <a:latin typeface="Nunito"/>
                <a:ea typeface="Nunito"/>
                <a:cs typeface="Nunito"/>
                <a:sym typeface="Nunito"/>
              </a:rPr>
              <a:t>intentions</a:t>
            </a:r>
            <a:r>
              <a:rPr b="0" i="0" lang="en" sz="2000" u="none" cap="none" strike="noStrike">
                <a:solidFill>
                  <a:srgbClr val="000000"/>
                </a:solidFill>
                <a:latin typeface="Nunito"/>
                <a:ea typeface="Nunito"/>
                <a:cs typeface="Nunito"/>
                <a:sym typeface="Nunito"/>
              </a:rPr>
              <a:t> of agents in their moral considerations. Consider </a:t>
            </a:r>
            <a:r>
              <a:rPr b="1" i="0" lang="en" sz="2000" u="none" cap="none" strike="noStrike">
                <a:solidFill>
                  <a:srgbClr val="000000"/>
                </a:solidFill>
                <a:latin typeface="Nunito"/>
                <a:ea typeface="Nunito"/>
                <a:cs typeface="Nunito"/>
                <a:sym typeface="Nunito"/>
              </a:rPr>
              <a:t>The Doctrine of Double Effect</a:t>
            </a:r>
            <a:r>
              <a:rPr b="0" i="0" lang="en" sz="2000" u="none" cap="none" strike="noStrike">
                <a:solidFill>
                  <a:srgbClr val="000000"/>
                </a:solidFill>
                <a:latin typeface="Nunito"/>
                <a:ea typeface="Nunito"/>
                <a:cs typeface="Nunito"/>
                <a:sym typeface="Nunito"/>
              </a:rPr>
              <a:t>:</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An agent is morally allowed to carry out actions that predictably lead to bad outcomes as long as they intend the good effect, but not the bad effect of the action.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1" lang="en" sz="2000" u="none" cap="none" strike="noStrike">
                <a:solidFill>
                  <a:schemeClr val="dk1"/>
                </a:solidFill>
                <a:latin typeface="Nunito"/>
                <a:ea typeface="Nunito"/>
                <a:cs typeface="Nunito"/>
                <a:sym typeface="Nunito"/>
              </a:rPr>
              <a:t>Siamese twins</a:t>
            </a:r>
            <a:r>
              <a:rPr b="0" i="0" lang="en" sz="2000" u="none" cap="none" strike="noStrike">
                <a:solidFill>
                  <a:schemeClr val="dk1"/>
                </a:solidFill>
                <a:latin typeface="Nunito"/>
                <a:ea typeface="Nunito"/>
                <a:cs typeface="Nunito"/>
                <a:sym typeface="Nunito"/>
              </a:rPr>
              <a:t>: a pair of siamese twins needs a medical procedure, without which both of them would die. However, one of them will die as a consequence. The doctrine of double effect says the procedure is justified insofar as we </a:t>
            </a:r>
            <a:r>
              <a:rPr b="0" i="1" lang="en" sz="2000" u="none" cap="none" strike="noStrike">
                <a:solidFill>
                  <a:schemeClr val="dk1"/>
                </a:solidFill>
                <a:latin typeface="Nunito"/>
                <a:ea typeface="Nunito"/>
                <a:cs typeface="Nunito"/>
                <a:sym typeface="Nunito"/>
              </a:rPr>
              <a:t>intend </a:t>
            </a:r>
            <a:r>
              <a:rPr b="0" i="0" lang="en" sz="2000" u="none" cap="none" strike="noStrike">
                <a:solidFill>
                  <a:schemeClr val="dk1"/>
                </a:solidFill>
                <a:latin typeface="Nunito"/>
                <a:ea typeface="Nunito"/>
                <a:cs typeface="Nunito"/>
                <a:sym typeface="Nunito"/>
              </a:rPr>
              <a:t>to save one of the twins.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2">
                                            <p:txEl>
                                              <p:pRg end="0" st="0"/>
                                            </p:txEl>
                                          </p:spTgt>
                                        </p:tgtEl>
                                        <p:attrNameLst>
                                          <p:attrName>style.visibility</p:attrName>
                                        </p:attrNameLst>
                                      </p:cBhvr>
                                      <p:to>
                                        <p:strVal val="visible"/>
                                      </p:to>
                                    </p:set>
                                    <p:animEffect filter="fade" transition="in">
                                      <p:cBhvr>
                                        <p:cTn dur="1000"/>
                                        <p:tgtEl>
                                          <p:spTgt spid="40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2">
                                            <p:txEl>
                                              <p:pRg end="1" st="1"/>
                                            </p:txEl>
                                          </p:spTgt>
                                        </p:tgtEl>
                                        <p:attrNameLst>
                                          <p:attrName>style.visibility</p:attrName>
                                        </p:attrNameLst>
                                      </p:cBhvr>
                                      <p:to>
                                        <p:strVal val="visible"/>
                                      </p:to>
                                    </p:set>
                                    <p:animEffect filter="fade" transition="in">
                                      <p:cBhvr>
                                        <p:cTn dur="1000"/>
                                        <p:tgtEl>
                                          <p:spTgt spid="40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2">
                                            <p:txEl>
                                              <p:pRg end="2" st="2"/>
                                            </p:txEl>
                                          </p:spTgt>
                                        </p:tgtEl>
                                        <p:attrNameLst>
                                          <p:attrName>style.visibility</p:attrName>
                                        </p:attrNameLst>
                                      </p:cBhvr>
                                      <p:to>
                                        <p:strVal val="visible"/>
                                      </p:to>
                                    </p:set>
                                    <p:animEffect filter="fade" transition="in">
                                      <p:cBhvr>
                                        <p:cTn dur="1000"/>
                                        <p:tgtEl>
                                          <p:spTgt spid="40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2">
                                            <p:txEl>
                                              <p:pRg end="3" st="3"/>
                                            </p:txEl>
                                          </p:spTgt>
                                        </p:tgtEl>
                                        <p:attrNameLst>
                                          <p:attrName>style.visibility</p:attrName>
                                        </p:attrNameLst>
                                      </p:cBhvr>
                                      <p:to>
                                        <p:strVal val="visible"/>
                                      </p:to>
                                    </p:set>
                                    <p:animEffect filter="fade" transition="in">
                                      <p:cBhvr>
                                        <p:cTn dur="1000"/>
                                        <p:tgtEl>
                                          <p:spTgt spid="40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2">
                                            <p:txEl>
                                              <p:pRg end="4" st="4"/>
                                            </p:txEl>
                                          </p:spTgt>
                                        </p:tgtEl>
                                        <p:attrNameLst>
                                          <p:attrName>style.visibility</p:attrName>
                                        </p:attrNameLst>
                                      </p:cBhvr>
                                      <p:to>
                                        <p:strVal val="visible"/>
                                      </p:to>
                                    </p:set>
                                    <p:animEffect filter="fade" transition="in">
                                      <p:cBhvr>
                                        <p:cTn dur="1000"/>
                                        <p:tgtEl>
                                          <p:spTgt spid="40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4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Deontology: Act/Omission </a:t>
            </a:r>
            <a:endParaRPr sz="3600">
              <a:latin typeface="Nunito"/>
              <a:ea typeface="Nunito"/>
              <a:cs typeface="Nunito"/>
              <a:sym typeface="Nunito"/>
            </a:endParaRPr>
          </a:p>
        </p:txBody>
      </p:sp>
      <p:sp>
        <p:nvSpPr>
          <p:cNvPr id="408" name="Google Shape;408;p4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09" name="Google Shape;409;p4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10" name="Google Shape;410;p4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11" name="Google Shape;411;p49"/>
          <p:cNvSpPr txBox="1"/>
          <p:nvPr/>
        </p:nvSpPr>
        <p:spPr>
          <a:xfrm>
            <a:off x="423625" y="737446"/>
            <a:ext cx="8297100" cy="1462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Intuitively, we do not hold a person responsible for what they did not do. In deontology, this is the </a:t>
            </a:r>
            <a:r>
              <a:rPr b="1" i="0" lang="en" sz="2000" u="none" cap="none" strike="noStrike">
                <a:solidFill>
                  <a:srgbClr val="000000"/>
                </a:solidFill>
                <a:latin typeface="Nunito"/>
                <a:ea typeface="Nunito"/>
                <a:cs typeface="Nunito"/>
                <a:sym typeface="Nunito"/>
              </a:rPr>
              <a:t>Act vs. Omission</a:t>
            </a:r>
            <a:r>
              <a:rPr b="0" i="0" lang="en" sz="2000" u="none" cap="none" strike="noStrike">
                <a:solidFill>
                  <a:srgbClr val="000000"/>
                </a:solidFill>
                <a:latin typeface="Nunito"/>
                <a:ea typeface="Nunito"/>
                <a:cs typeface="Nunito"/>
                <a:sym typeface="Nunito"/>
              </a:rPr>
              <a:t> distinction.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
        <p:nvSpPr>
          <p:cNvPr id="412" name="Google Shape;412;p49"/>
          <p:cNvSpPr txBox="1"/>
          <p:nvPr/>
        </p:nvSpPr>
        <p:spPr>
          <a:xfrm>
            <a:off x="423625" y="1675775"/>
            <a:ext cx="6195000" cy="2647500"/>
          </a:xfrm>
          <a:prstGeom prst="rect">
            <a:avLst/>
          </a:prstGeom>
          <a:noFill/>
          <a:ln>
            <a:noFill/>
          </a:ln>
        </p:spPr>
        <p:txBody>
          <a:bodyPr anchorCtr="0" anchor="t" bIns="91425" lIns="91425" spcFirstLastPara="1" rIns="91425" wrap="square" tIns="91425">
            <a:spAutoFit/>
          </a:bodyPr>
          <a:lstStyle/>
          <a:p>
            <a:pPr indent="0" lvl="0" marL="457200" marR="0" rtl="0" algn="l">
              <a:lnSpc>
                <a:spcPct val="100000"/>
              </a:lnSpc>
              <a:spcBef>
                <a:spcPts val="0"/>
              </a:spcBef>
              <a:spcAft>
                <a:spcPts val="0"/>
              </a:spcAft>
              <a:buClr>
                <a:schemeClr val="dk1"/>
              </a:buClr>
              <a:buSzPts val="1100"/>
              <a:buFont typeface="Arial"/>
              <a:buNone/>
            </a:pPr>
            <a:r>
              <a:rPr b="1" i="1" lang="en" sz="2000" u="none" cap="none" strike="noStrike">
                <a:solidFill>
                  <a:schemeClr val="dk1"/>
                </a:solidFill>
                <a:latin typeface="Nunito"/>
                <a:ea typeface="Nunito"/>
                <a:cs typeface="Nunito"/>
                <a:sym typeface="Nunito"/>
              </a:rPr>
              <a:t>Stealing</a:t>
            </a:r>
            <a:r>
              <a:rPr b="0" i="0" lang="en" sz="2000" u="none" cap="none" strike="noStrike">
                <a:solidFill>
                  <a:schemeClr val="dk1"/>
                </a:solidFill>
                <a:latin typeface="Nunito"/>
                <a:ea typeface="Nunito"/>
                <a:cs typeface="Nunito"/>
                <a:sym typeface="Nunito"/>
              </a:rPr>
              <a:t>: While walking past a bank at night, Bob notices the night deposit box is open. Inside it, he sees a bag, filled with money. He decides to steal the bag. Alice sees Bob taking the money, but never bothers to report it.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Deontologists would not hold Alice responsible for Bob’s actions. </a:t>
            </a:r>
            <a:endParaRPr b="0" i="0" sz="1400" u="none" cap="none" strike="noStrike">
              <a:solidFill>
                <a:srgbClr val="000000"/>
              </a:solidFill>
              <a:latin typeface="Telex"/>
              <a:ea typeface="Telex"/>
              <a:cs typeface="Telex"/>
              <a:sym typeface="Telex"/>
            </a:endParaRPr>
          </a:p>
        </p:txBody>
      </p:sp>
      <p:pic>
        <p:nvPicPr>
          <p:cNvPr id="413" name="Google Shape;413;p49"/>
          <p:cNvPicPr preferRelativeResize="0"/>
          <p:nvPr/>
        </p:nvPicPr>
        <p:blipFill rotWithShape="1">
          <a:blip r:embed="rId3">
            <a:alphaModFix/>
          </a:blip>
          <a:srcRect b="0" l="0" r="0" t="0"/>
          <a:stretch/>
        </p:blipFill>
        <p:spPr>
          <a:xfrm>
            <a:off x="6618400" y="1621800"/>
            <a:ext cx="2525773" cy="32169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xEl>
                                              <p:pRg end="0" st="0"/>
                                            </p:txEl>
                                          </p:spTgt>
                                        </p:tgtEl>
                                        <p:attrNameLst>
                                          <p:attrName>style.visibility</p:attrName>
                                        </p:attrNameLst>
                                      </p:cBhvr>
                                      <p:to>
                                        <p:strVal val="visible"/>
                                      </p:to>
                                    </p:set>
                                    <p:animEffect filter="fade" transition="in">
                                      <p:cBhvr>
                                        <p:cTn dur="1000"/>
                                        <p:tgtEl>
                                          <p:spTgt spid="41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xEl>
                                              <p:pRg end="1" st="1"/>
                                            </p:txEl>
                                          </p:spTgt>
                                        </p:tgtEl>
                                        <p:attrNameLst>
                                          <p:attrName>style.visibility</p:attrName>
                                        </p:attrNameLst>
                                      </p:cBhvr>
                                      <p:to>
                                        <p:strVal val="visible"/>
                                      </p:to>
                                    </p:set>
                                    <p:animEffect filter="fade" transition="in">
                                      <p:cBhvr>
                                        <p:cTn dur="1000"/>
                                        <p:tgtEl>
                                          <p:spTgt spid="41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xEl>
                                              <p:pRg end="2" st="2"/>
                                            </p:txEl>
                                          </p:spTgt>
                                        </p:tgtEl>
                                        <p:attrNameLst>
                                          <p:attrName>style.visibility</p:attrName>
                                        </p:attrNameLst>
                                      </p:cBhvr>
                                      <p:to>
                                        <p:strVal val="visible"/>
                                      </p:to>
                                    </p:set>
                                    <p:animEffect filter="fade" transition="in">
                                      <p:cBhvr>
                                        <p:cTn dur="1000"/>
                                        <p:tgtEl>
                                          <p:spTgt spid="41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xEl>
                                              <p:pRg end="0" st="0"/>
                                            </p:txEl>
                                          </p:spTgt>
                                        </p:tgtEl>
                                        <p:attrNameLst>
                                          <p:attrName>style.visibility</p:attrName>
                                        </p:attrNameLst>
                                      </p:cBhvr>
                                      <p:to>
                                        <p:strVal val="visible"/>
                                      </p:to>
                                    </p:set>
                                    <p:animEffect filter="fade" transition="in">
                                      <p:cBhvr>
                                        <p:cTn dur="1000"/>
                                        <p:tgtEl>
                                          <p:spTgt spid="41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xEl>
                                              <p:pRg end="1" st="1"/>
                                            </p:txEl>
                                          </p:spTgt>
                                        </p:tgtEl>
                                        <p:attrNameLst>
                                          <p:attrName>style.visibility</p:attrName>
                                        </p:attrNameLst>
                                      </p:cBhvr>
                                      <p:to>
                                        <p:strVal val="visible"/>
                                      </p:to>
                                    </p:set>
                                    <p:animEffect filter="fade" transition="in">
                                      <p:cBhvr>
                                        <p:cTn dur="1000"/>
                                        <p:tgtEl>
                                          <p:spTgt spid="41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xEl>
                                              <p:pRg end="2" st="2"/>
                                            </p:txEl>
                                          </p:spTgt>
                                        </p:tgtEl>
                                        <p:attrNameLst>
                                          <p:attrName>style.visibility</p:attrName>
                                        </p:attrNameLst>
                                      </p:cBhvr>
                                      <p:to>
                                        <p:strVal val="visible"/>
                                      </p:to>
                                    </p:set>
                                    <p:animEffect filter="fade" transition="in">
                                      <p:cBhvr>
                                        <p:cTn dur="1000"/>
                                        <p:tgtEl>
                                          <p:spTgt spid="412">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50"/>
          <p:cNvSpPr txBox="1"/>
          <p:nvPr/>
        </p:nvSpPr>
        <p:spPr>
          <a:xfrm>
            <a:off x="423400" y="636725"/>
            <a:ext cx="8297100" cy="4109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rgbClr val="000000"/>
                </a:solidFill>
                <a:latin typeface="Nunito"/>
                <a:ea typeface="Nunito"/>
                <a:cs typeface="Nunito"/>
                <a:sym typeface="Nunito"/>
              </a:rPr>
              <a:t>Deontology responds unconvincingly to moral catastrophes</a:t>
            </a:r>
            <a:r>
              <a:rPr b="0" i="0" lang="en" sz="2000" u="none" cap="none" strike="noStrike">
                <a:solidFill>
                  <a:srgbClr val="000000"/>
                </a:solidFill>
                <a:latin typeface="Nunito"/>
                <a:ea typeface="Nunito"/>
                <a:cs typeface="Nunito"/>
                <a:sym typeface="Nunito"/>
              </a:rPr>
              <a:t>.</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1" i="1" lang="en" sz="2000" u="none" cap="none" strike="noStrike">
                <a:solidFill>
                  <a:srgbClr val="000000"/>
                </a:solidFill>
                <a:latin typeface="Nunito"/>
                <a:ea typeface="Nunito"/>
                <a:cs typeface="Nunito"/>
                <a:sym typeface="Nunito"/>
              </a:rPr>
              <a:t>Nuclear Terrorism</a:t>
            </a:r>
            <a:r>
              <a:rPr b="0" i="0" lang="en" sz="2000" u="none" cap="none" strike="noStrike">
                <a:solidFill>
                  <a:srgbClr val="000000"/>
                </a:solidFill>
                <a:latin typeface="Nunito"/>
                <a:ea typeface="Nunito"/>
                <a:cs typeface="Nunito"/>
                <a:sym typeface="Nunito"/>
              </a:rPr>
              <a:t>. The only way to prevent a nuclear terror attack is by torturing the perpetrator. But torture is impermissible to deontologists, regardless of the consequences.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In response, some some deontologists have adopted a </a:t>
            </a:r>
            <a:r>
              <a:rPr b="1" i="0" lang="en" sz="2000" u="none" cap="none" strike="noStrike">
                <a:solidFill>
                  <a:schemeClr val="dk1"/>
                </a:solidFill>
                <a:latin typeface="Nunito"/>
                <a:ea typeface="Nunito"/>
                <a:cs typeface="Nunito"/>
                <a:sym typeface="Nunito"/>
              </a:rPr>
              <a:t>threshold</a:t>
            </a:r>
            <a:r>
              <a:rPr b="0" i="0" lang="en" sz="2000" u="none" cap="none" strike="noStrike">
                <a:solidFill>
                  <a:schemeClr val="dk1"/>
                </a:solidFill>
                <a:latin typeface="Nunito"/>
                <a:ea typeface="Nunito"/>
                <a:cs typeface="Nunito"/>
                <a:sym typeface="Nunito"/>
              </a:rPr>
              <a:t>: when enough lives are at stake, the theory defers to consequentialism. However, there is no clear, non-arbitrary way to determine “enough”.</a:t>
            </a:r>
            <a:endParaRPr b="0" i="0" sz="17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rgbClr val="000000"/>
                </a:solidFill>
                <a:latin typeface="Nunito"/>
                <a:ea typeface="Nunito"/>
                <a:cs typeface="Nunito"/>
                <a:sym typeface="Nunito"/>
              </a:rPr>
              <a:t>Deontology holds constraints like promises over vastly better outcomes.</a:t>
            </a:r>
            <a:endParaRPr b="0" i="0" sz="2000" u="none" cap="none" strike="noStrike">
              <a:solidFill>
                <a:srgbClr val="000000"/>
              </a:solidFill>
              <a:latin typeface="Nunito"/>
              <a:ea typeface="Nunito"/>
              <a:cs typeface="Nunito"/>
              <a:sym typeface="Nunito"/>
            </a:endParaRPr>
          </a:p>
        </p:txBody>
      </p:sp>
      <p:sp>
        <p:nvSpPr>
          <p:cNvPr id="419" name="Google Shape;419;p5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Critiques of Deontology</a:t>
            </a:r>
            <a:endParaRPr sz="3600">
              <a:latin typeface="Nunito"/>
              <a:ea typeface="Nunito"/>
              <a:cs typeface="Nunito"/>
              <a:sym typeface="Nunito"/>
            </a:endParaRPr>
          </a:p>
        </p:txBody>
      </p:sp>
      <p:sp>
        <p:nvSpPr>
          <p:cNvPr id="420" name="Google Shape;420;p5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21" name="Google Shape;421;p5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22" name="Google Shape;422;p5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xEl>
                                              <p:pRg end="0" st="0"/>
                                            </p:txEl>
                                          </p:spTgt>
                                        </p:tgtEl>
                                        <p:attrNameLst>
                                          <p:attrName>style.visibility</p:attrName>
                                        </p:attrNameLst>
                                      </p:cBhvr>
                                      <p:to>
                                        <p:strVal val="visible"/>
                                      </p:to>
                                    </p:set>
                                    <p:animEffect filter="fade" transition="in">
                                      <p:cBhvr>
                                        <p:cTn dur="1000"/>
                                        <p:tgtEl>
                                          <p:spTgt spid="41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xEl>
                                              <p:pRg end="1" st="1"/>
                                            </p:txEl>
                                          </p:spTgt>
                                        </p:tgtEl>
                                        <p:attrNameLst>
                                          <p:attrName>style.visibility</p:attrName>
                                        </p:attrNameLst>
                                      </p:cBhvr>
                                      <p:to>
                                        <p:strVal val="visible"/>
                                      </p:to>
                                    </p:set>
                                    <p:animEffect filter="fade" transition="in">
                                      <p:cBhvr>
                                        <p:cTn dur="1000"/>
                                        <p:tgtEl>
                                          <p:spTgt spid="41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xEl>
                                              <p:pRg end="2" st="2"/>
                                            </p:txEl>
                                          </p:spTgt>
                                        </p:tgtEl>
                                        <p:attrNameLst>
                                          <p:attrName>style.visibility</p:attrName>
                                        </p:attrNameLst>
                                      </p:cBhvr>
                                      <p:to>
                                        <p:strVal val="visible"/>
                                      </p:to>
                                    </p:set>
                                    <p:animEffect filter="fade" transition="in">
                                      <p:cBhvr>
                                        <p:cTn dur="1000"/>
                                        <p:tgtEl>
                                          <p:spTgt spid="41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xEl>
                                              <p:pRg end="3" st="3"/>
                                            </p:txEl>
                                          </p:spTgt>
                                        </p:tgtEl>
                                        <p:attrNameLst>
                                          <p:attrName>style.visibility</p:attrName>
                                        </p:attrNameLst>
                                      </p:cBhvr>
                                      <p:to>
                                        <p:strVal val="visible"/>
                                      </p:to>
                                    </p:set>
                                    <p:animEffect filter="fade" transition="in">
                                      <p:cBhvr>
                                        <p:cTn dur="1000"/>
                                        <p:tgtEl>
                                          <p:spTgt spid="41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xEl>
                                              <p:pRg end="4" st="4"/>
                                            </p:txEl>
                                          </p:spTgt>
                                        </p:tgtEl>
                                        <p:attrNameLst>
                                          <p:attrName>style.visibility</p:attrName>
                                        </p:attrNameLst>
                                      </p:cBhvr>
                                      <p:to>
                                        <p:strVal val="visible"/>
                                      </p:to>
                                    </p:set>
                                    <p:animEffect filter="fade" transition="in">
                                      <p:cBhvr>
                                        <p:cTn dur="1000"/>
                                        <p:tgtEl>
                                          <p:spTgt spid="41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xEl>
                                              <p:pRg end="5" st="5"/>
                                            </p:txEl>
                                          </p:spTgt>
                                        </p:tgtEl>
                                        <p:attrNameLst>
                                          <p:attrName>style.visibility</p:attrName>
                                        </p:attrNameLst>
                                      </p:cBhvr>
                                      <p:to>
                                        <p:strVal val="visible"/>
                                      </p:to>
                                    </p:set>
                                    <p:animEffect filter="fade" transition="in">
                                      <p:cBhvr>
                                        <p:cTn dur="1000"/>
                                        <p:tgtEl>
                                          <p:spTgt spid="41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xEl>
                                              <p:pRg end="6" st="6"/>
                                            </p:txEl>
                                          </p:spTgt>
                                        </p:tgtEl>
                                        <p:attrNameLst>
                                          <p:attrName>style.visibility</p:attrName>
                                        </p:attrNameLst>
                                      </p:cBhvr>
                                      <p:to>
                                        <p:strVal val="visible"/>
                                      </p:to>
                                    </p:set>
                                    <p:animEffect filter="fade" transition="in">
                                      <p:cBhvr>
                                        <p:cTn dur="1000"/>
                                        <p:tgtEl>
                                          <p:spTgt spid="418">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26" name="Shape 426"/>
        <p:cNvGrpSpPr/>
        <p:nvPr/>
      </p:nvGrpSpPr>
      <p:grpSpPr>
        <a:xfrm>
          <a:off x="0" y="0"/>
          <a:ext cx="0" cy="0"/>
          <a:chOff x="0" y="0"/>
          <a:chExt cx="0" cy="0"/>
        </a:xfrm>
      </p:grpSpPr>
      <p:sp>
        <p:nvSpPr>
          <p:cNvPr id="427" name="Google Shape;427;p51"/>
          <p:cNvSpPr txBox="1"/>
          <p:nvPr>
            <p:ph type="title"/>
          </p:nvPr>
        </p:nvSpPr>
        <p:spPr>
          <a:xfrm>
            <a:off x="281400" y="-12150"/>
            <a:ext cx="8581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Kant’s Ethics: The Categorical Imperative</a:t>
            </a:r>
            <a:endParaRPr sz="3600">
              <a:latin typeface="Nunito"/>
              <a:ea typeface="Nunito"/>
              <a:cs typeface="Nunito"/>
              <a:sym typeface="Nunito"/>
            </a:endParaRPr>
          </a:p>
        </p:txBody>
      </p:sp>
      <p:sp>
        <p:nvSpPr>
          <p:cNvPr id="428" name="Google Shape;428;p5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29" name="Google Shape;429;p5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30" name="Google Shape;430;p5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31" name="Google Shape;431;p51"/>
          <p:cNvSpPr txBox="1"/>
          <p:nvPr/>
        </p:nvSpPr>
        <p:spPr>
          <a:xfrm>
            <a:off x="175" y="697425"/>
            <a:ext cx="6766800" cy="4004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Deontology</a:t>
            </a:r>
            <a:r>
              <a:rPr b="0" i="0" lang="en" sz="2000" u="none" cap="none" strike="noStrike">
                <a:solidFill>
                  <a:schemeClr val="dk1"/>
                </a:solidFill>
                <a:latin typeface="Nunito"/>
                <a:ea typeface="Nunito"/>
                <a:cs typeface="Nunito"/>
                <a:sym typeface="Nunito"/>
              </a:rPr>
              <a:t> can be traced back to Immanuel Kant, the 18th century Prussian philosopher. Kant’s ethical theory is called the </a:t>
            </a:r>
            <a:r>
              <a:rPr b="1" i="0" lang="en" sz="2000" u="none" cap="none" strike="noStrike">
                <a:solidFill>
                  <a:schemeClr val="dk1"/>
                </a:solidFill>
                <a:latin typeface="Nunito"/>
                <a:ea typeface="Nunito"/>
                <a:cs typeface="Nunito"/>
                <a:sym typeface="Nunito"/>
              </a:rPr>
              <a:t>Categorical Imperative</a:t>
            </a:r>
            <a:r>
              <a:rPr b="0" i="0" lang="en" sz="2000" u="none" cap="none" strike="noStrike">
                <a:solidFill>
                  <a:schemeClr val="dk1"/>
                </a:solidFill>
                <a:latin typeface="Nunito"/>
                <a:ea typeface="Nunito"/>
                <a:cs typeface="Nunito"/>
                <a:sym typeface="Nunito"/>
              </a:rPr>
              <a:t>. Under this theory…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Morality must be universal → each individual can rationally derive moral laws on their own.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All moral rules are categorical → they aren’t aiming at a goal, they are “In situation Y, I will do X” not “I will do X to get Z”.</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He formulates the imperative in four ways. We will outline the </a:t>
            </a:r>
            <a:r>
              <a:rPr b="1" i="0" lang="en" sz="2000" u="none" cap="none" strike="noStrike">
                <a:solidFill>
                  <a:schemeClr val="dk1"/>
                </a:solidFill>
                <a:latin typeface="Nunito"/>
                <a:ea typeface="Nunito"/>
                <a:cs typeface="Nunito"/>
                <a:sym typeface="Nunito"/>
              </a:rPr>
              <a:t>Universal Law</a:t>
            </a:r>
            <a:r>
              <a:rPr b="0" i="0" lang="en" sz="2000" u="none" cap="none" strike="noStrike">
                <a:solidFill>
                  <a:schemeClr val="dk1"/>
                </a:solidFill>
                <a:latin typeface="Nunito"/>
                <a:ea typeface="Nunito"/>
                <a:cs typeface="Nunito"/>
                <a:sym typeface="Nunito"/>
              </a:rPr>
              <a:t> and </a:t>
            </a:r>
            <a:r>
              <a:rPr b="1" i="0" lang="en" sz="2000" u="none" cap="none" strike="noStrike">
                <a:solidFill>
                  <a:schemeClr val="dk1"/>
                </a:solidFill>
                <a:latin typeface="Nunito"/>
                <a:ea typeface="Nunito"/>
                <a:cs typeface="Nunito"/>
                <a:sym typeface="Nunito"/>
              </a:rPr>
              <a:t>Humanity </a:t>
            </a:r>
            <a:r>
              <a:rPr b="0" i="0" lang="en" sz="2000" u="none" cap="none" strike="noStrike">
                <a:solidFill>
                  <a:schemeClr val="dk1"/>
                </a:solidFill>
                <a:latin typeface="Nunito"/>
                <a:ea typeface="Nunito"/>
                <a:cs typeface="Nunito"/>
                <a:sym typeface="Nunito"/>
              </a:rPr>
              <a:t>formulations. </a:t>
            </a:r>
            <a:endParaRPr b="0" i="0" sz="2000" u="none" cap="none" strike="noStrike">
              <a:solidFill>
                <a:schemeClr val="dk1"/>
              </a:solidFill>
              <a:latin typeface="Nunito"/>
              <a:ea typeface="Nunito"/>
              <a:cs typeface="Nunito"/>
              <a:sym typeface="Nunito"/>
            </a:endParaRPr>
          </a:p>
        </p:txBody>
      </p:sp>
      <p:pic>
        <p:nvPicPr>
          <p:cNvPr id="432" name="Google Shape;432;p51"/>
          <p:cNvPicPr preferRelativeResize="0"/>
          <p:nvPr/>
        </p:nvPicPr>
        <p:blipFill rotWithShape="1">
          <a:blip r:embed="rId3">
            <a:alphaModFix/>
          </a:blip>
          <a:srcRect b="0" l="0" r="0" t="0"/>
          <a:stretch/>
        </p:blipFill>
        <p:spPr>
          <a:xfrm>
            <a:off x="6614450" y="849000"/>
            <a:ext cx="2377151" cy="3102750"/>
          </a:xfrm>
          <a:prstGeom prst="rect">
            <a:avLst/>
          </a:prstGeom>
          <a:noFill/>
          <a:ln>
            <a:noFill/>
          </a:ln>
        </p:spPr>
      </p:pic>
      <p:sp>
        <p:nvSpPr>
          <p:cNvPr id="433" name="Google Shape;433;p51"/>
          <p:cNvSpPr txBox="1"/>
          <p:nvPr/>
        </p:nvSpPr>
        <p:spPr>
          <a:xfrm>
            <a:off x="7094575" y="4087800"/>
            <a:ext cx="1416900" cy="4002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Immanuel Kant</a:t>
            </a:r>
            <a:endParaRPr b="0" i="0" sz="14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xEl>
                                              <p:pRg end="0" st="0"/>
                                            </p:txEl>
                                          </p:spTgt>
                                        </p:tgtEl>
                                        <p:attrNameLst>
                                          <p:attrName>style.visibility</p:attrName>
                                        </p:attrNameLst>
                                      </p:cBhvr>
                                      <p:to>
                                        <p:strVal val="visible"/>
                                      </p:to>
                                    </p:set>
                                    <p:animEffect filter="fade" transition="in">
                                      <p:cBhvr>
                                        <p:cTn dur="1000"/>
                                        <p:tgtEl>
                                          <p:spTgt spid="43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xEl>
                                              <p:pRg end="1" st="1"/>
                                            </p:txEl>
                                          </p:spTgt>
                                        </p:tgtEl>
                                        <p:attrNameLst>
                                          <p:attrName>style.visibility</p:attrName>
                                        </p:attrNameLst>
                                      </p:cBhvr>
                                      <p:to>
                                        <p:strVal val="visible"/>
                                      </p:to>
                                    </p:set>
                                    <p:animEffect filter="fade" transition="in">
                                      <p:cBhvr>
                                        <p:cTn dur="1000"/>
                                        <p:tgtEl>
                                          <p:spTgt spid="43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xEl>
                                              <p:pRg end="2" st="2"/>
                                            </p:txEl>
                                          </p:spTgt>
                                        </p:tgtEl>
                                        <p:attrNameLst>
                                          <p:attrName>style.visibility</p:attrName>
                                        </p:attrNameLst>
                                      </p:cBhvr>
                                      <p:to>
                                        <p:strVal val="visible"/>
                                      </p:to>
                                    </p:set>
                                    <p:animEffect filter="fade" transition="in">
                                      <p:cBhvr>
                                        <p:cTn dur="1000"/>
                                        <p:tgtEl>
                                          <p:spTgt spid="43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xEl>
                                              <p:pRg end="3" st="3"/>
                                            </p:txEl>
                                          </p:spTgt>
                                        </p:tgtEl>
                                        <p:attrNameLst>
                                          <p:attrName>style.visibility</p:attrName>
                                        </p:attrNameLst>
                                      </p:cBhvr>
                                      <p:to>
                                        <p:strVal val="visible"/>
                                      </p:to>
                                    </p:set>
                                    <p:animEffect filter="fade" transition="in">
                                      <p:cBhvr>
                                        <p:cTn dur="1000"/>
                                        <p:tgtEl>
                                          <p:spTgt spid="43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xEl>
                                              <p:pRg end="4" st="4"/>
                                            </p:txEl>
                                          </p:spTgt>
                                        </p:tgtEl>
                                        <p:attrNameLst>
                                          <p:attrName>style.visibility</p:attrName>
                                        </p:attrNameLst>
                                      </p:cBhvr>
                                      <p:to>
                                        <p:strVal val="visible"/>
                                      </p:to>
                                    </p:set>
                                    <p:animEffect filter="fade" transition="in">
                                      <p:cBhvr>
                                        <p:cTn dur="1000"/>
                                        <p:tgtEl>
                                          <p:spTgt spid="43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xEl>
                                              <p:pRg end="5" st="5"/>
                                            </p:txEl>
                                          </p:spTgt>
                                        </p:tgtEl>
                                        <p:attrNameLst>
                                          <p:attrName>style.visibility</p:attrName>
                                        </p:attrNameLst>
                                      </p:cBhvr>
                                      <p:to>
                                        <p:strVal val="visible"/>
                                      </p:to>
                                    </p:set>
                                    <p:animEffect filter="fade" transition="in">
                                      <p:cBhvr>
                                        <p:cTn dur="1000"/>
                                        <p:tgtEl>
                                          <p:spTgt spid="431">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85" name="Google Shape;85;p1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6" name="Google Shape;86;p16"/>
          <p:cNvSpPr txBox="1"/>
          <p:nvPr/>
        </p:nvSpPr>
        <p:spPr>
          <a:xfrm>
            <a:off x="1961650" y="0"/>
            <a:ext cx="54063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Why Learn About Ethics? </a:t>
            </a:r>
            <a:endParaRPr b="0" i="0" sz="3600" u="none" cap="none" strike="noStrike">
              <a:solidFill>
                <a:srgbClr val="000000"/>
              </a:solidFill>
              <a:latin typeface="Nunito"/>
              <a:ea typeface="Nunito"/>
              <a:cs typeface="Nunito"/>
              <a:sym typeface="Nunito"/>
            </a:endParaRPr>
          </a:p>
        </p:txBody>
      </p:sp>
      <p:sp>
        <p:nvSpPr>
          <p:cNvPr id="87" name="Google Shape;87;p16"/>
          <p:cNvSpPr txBox="1"/>
          <p:nvPr/>
        </p:nvSpPr>
        <p:spPr>
          <a:xfrm>
            <a:off x="449150" y="686425"/>
            <a:ext cx="82626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To develop a foundation for understanding AI safety discourse. This is important because…</a:t>
            </a:r>
            <a:endParaRPr b="0" i="0" sz="1400" u="none" cap="none" strike="noStrike">
              <a:solidFill>
                <a:srgbClr val="000000"/>
              </a:solidFill>
              <a:latin typeface="Telex"/>
              <a:ea typeface="Telex"/>
              <a:cs typeface="Telex"/>
              <a:sym typeface="Telex"/>
            </a:endParaRPr>
          </a:p>
        </p:txBody>
      </p:sp>
      <p:sp>
        <p:nvSpPr>
          <p:cNvPr id="88" name="Google Shape;88;p16"/>
          <p:cNvSpPr txBox="1"/>
          <p:nvPr/>
        </p:nvSpPr>
        <p:spPr>
          <a:xfrm>
            <a:off x="449225" y="1601675"/>
            <a:ext cx="8262600" cy="846600"/>
          </a:xfrm>
          <a:prstGeom prst="rect">
            <a:avLst/>
          </a:prstGeom>
          <a:noFill/>
          <a:ln>
            <a:noFill/>
          </a:ln>
        </p:spPr>
        <p:txBody>
          <a:bodyPr anchorCtr="0" anchor="t" bIns="91425" lIns="91425" spcFirstLastPara="1" rIns="91425" wrap="square" tIns="91425">
            <a:sp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Widespread use and development of AI systems is taking place throughout various domains of human life.</a:t>
            </a:r>
            <a:endParaRPr b="0" i="0" sz="1400" u="none" cap="none" strike="noStrike">
              <a:solidFill>
                <a:srgbClr val="000000"/>
              </a:solidFill>
              <a:latin typeface="Telex"/>
              <a:ea typeface="Telex"/>
              <a:cs typeface="Telex"/>
              <a:sym typeface="Telex"/>
            </a:endParaRPr>
          </a:p>
        </p:txBody>
      </p:sp>
      <p:sp>
        <p:nvSpPr>
          <p:cNvPr id="89" name="Google Shape;89;p16"/>
          <p:cNvSpPr txBox="1"/>
          <p:nvPr/>
        </p:nvSpPr>
        <p:spPr>
          <a:xfrm>
            <a:off x="449150" y="2483025"/>
            <a:ext cx="81270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Ensuring that AI systems are aligned with human values </a:t>
            </a:r>
            <a:r>
              <a:rPr lang="en" sz="2000">
                <a:solidFill>
                  <a:schemeClr val="dk1"/>
                </a:solidFill>
                <a:latin typeface="Nunito"/>
                <a:ea typeface="Nunito"/>
                <a:cs typeface="Nunito"/>
                <a:sym typeface="Nunito"/>
              </a:rPr>
              <a:t>reduces </a:t>
            </a:r>
            <a:r>
              <a:rPr b="0" i="0" lang="en" sz="2000" u="none" cap="none" strike="noStrike">
                <a:solidFill>
                  <a:schemeClr val="dk1"/>
                </a:solidFill>
                <a:latin typeface="Nunito"/>
                <a:ea typeface="Nunito"/>
                <a:cs typeface="Nunito"/>
                <a:sym typeface="Nunito"/>
              </a:rPr>
              <a:t>the</a:t>
            </a:r>
            <a:r>
              <a:rPr lang="en" sz="2000">
                <a:solidFill>
                  <a:schemeClr val="dk1"/>
                </a:solidFill>
                <a:latin typeface="Nunito"/>
                <a:ea typeface="Nunito"/>
                <a:cs typeface="Nunito"/>
                <a:sym typeface="Nunito"/>
              </a:rPr>
              <a:t> chance</a:t>
            </a:r>
            <a:r>
              <a:rPr b="0" i="0" lang="en" sz="2000" u="none" cap="none" strike="noStrike">
                <a:solidFill>
                  <a:schemeClr val="dk1"/>
                </a:solidFill>
                <a:latin typeface="Nunito"/>
                <a:ea typeface="Nunito"/>
                <a:cs typeface="Nunito"/>
                <a:sym typeface="Nunito"/>
              </a:rPr>
              <a:t> of bad outcomes.</a:t>
            </a:r>
            <a:endParaRPr b="0" i="0" sz="1400" u="none" cap="none" strike="noStrike">
              <a:solidFill>
                <a:srgbClr val="000000"/>
              </a:solidFill>
              <a:latin typeface="Telex"/>
              <a:ea typeface="Telex"/>
              <a:cs typeface="Telex"/>
              <a:sym typeface="Telex"/>
            </a:endParaRPr>
          </a:p>
        </p:txBody>
      </p:sp>
      <p:sp>
        <p:nvSpPr>
          <p:cNvPr id="90" name="Google Shape;90;p16"/>
          <p:cNvSpPr txBox="1"/>
          <p:nvPr/>
        </p:nvSpPr>
        <p:spPr>
          <a:xfrm>
            <a:off x="453300" y="3423550"/>
            <a:ext cx="82374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AI systems generate ethical questions that are unique to their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technological nature and capabilities.</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xEl>
                                              <p:pRg end="0" st="0"/>
                                            </p:txEl>
                                          </p:spTgt>
                                        </p:tgtEl>
                                        <p:attrNameLst>
                                          <p:attrName>style.visibility</p:attrName>
                                        </p:attrNameLst>
                                      </p:cBhvr>
                                      <p:to>
                                        <p:strVal val="visible"/>
                                      </p:to>
                                    </p:set>
                                    <p:animEffect filter="fade" transition="in">
                                      <p:cBhvr>
                                        <p:cTn dur="1000"/>
                                        <p:tgtEl>
                                          <p:spTgt spid="8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1000"/>
                                        <p:tgtEl>
                                          <p:spTgt spid="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37" name="Shape 437"/>
        <p:cNvGrpSpPr/>
        <p:nvPr/>
      </p:nvGrpSpPr>
      <p:grpSpPr>
        <a:xfrm>
          <a:off x="0" y="0"/>
          <a:ext cx="0" cy="0"/>
          <a:chOff x="0" y="0"/>
          <a:chExt cx="0" cy="0"/>
        </a:xfrm>
      </p:grpSpPr>
      <p:sp>
        <p:nvSpPr>
          <p:cNvPr id="438" name="Google Shape;438;p5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Kant’s Universal Law Formulation (1/2)</a:t>
            </a:r>
            <a:endParaRPr sz="3600">
              <a:latin typeface="Nunito"/>
              <a:ea typeface="Nunito"/>
              <a:cs typeface="Nunito"/>
              <a:sym typeface="Nunito"/>
            </a:endParaRPr>
          </a:p>
        </p:txBody>
      </p:sp>
      <p:sp>
        <p:nvSpPr>
          <p:cNvPr id="439" name="Google Shape;439;p5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40" name="Google Shape;440;p5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41" name="Google Shape;441;p5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42" name="Google Shape;442;p52"/>
          <p:cNvSpPr txBox="1"/>
          <p:nvPr/>
        </p:nvSpPr>
        <p:spPr>
          <a:xfrm>
            <a:off x="423400" y="668275"/>
            <a:ext cx="8297100" cy="3909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To figure out if something we want to will is permissible, it must pass four stages of the </a:t>
            </a:r>
            <a:r>
              <a:rPr b="1" i="0" lang="en" sz="2000" u="none" cap="none" strike="noStrike">
                <a:solidFill>
                  <a:schemeClr val="dk1"/>
                </a:solidFill>
                <a:latin typeface="Nunito"/>
                <a:ea typeface="Nunito"/>
                <a:cs typeface="Nunito"/>
                <a:sym typeface="Nunito"/>
              </a:rPr>
              <a:t>universal law</a:t>
            </a:r>
            <a:r>
              <a:rPr b="0" i="0" lang="en" sz="2000" u="none" cap="none" strike="noStrike">
                <a:solidFill>
                  <a:schemeClr val="dk1"/>
                </a:solidFill>
                <a:latin typeface="Nunito"/>
                <a:ea typeface="Nunito"/>
                <a:cs typeface="Nunito"/>
                <a:sym typeface="Nunito"/>
              </a:rPr>
              <a:t> test.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457200" lvl="0" marL="0" marR="0" rtl="0" algn="l">
              <a:lnSpc>
                <a:spcPct val="100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Stage 1</a:t>
            </a:r>
            <a:r>
              <a:rPr b="0" i="0" lang="en" sz="2000" u="none" cap="none" strike="noStrike">
                <a:solidFill>
                  <a:schemeClr val="dk1"/>
                </a:solidFill>
                <a:latin typeface="Nunito"/>
                <a:ea typeface="Nunito"/>
                <a:cs typeface="Nunito"/>
                <a:sym typeface="Nunito"/>
              </a:rPr>
              <a:t>: Turn your proposed action into a rule</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dk1"/>
              </a:solidFill>
              <a:latin typeface="Nunito"/>
              <a:ea typeface="Nunito"/>
              <a:cs typeface="Nunito"/>
              <a:sym typeface="Nunito"/>
            </a:endParaRPr>
          </a:p>
          <a:p>
            <a:pPr indent="457200" lvl="0" marL="0" marR="0" rtl="0" algn="l">
              <a:lnSpc>
                <a:spcPct val="100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Stage 2</a:t>
            </a:r>
            <a:r>
              <a:rPr b="0" i="0" lang="en" sz="2000" u="none" cap="none" strike="noStrike">
                <a:solidFill>
                  <a:schemeClr val="dk1"/>
                </a:solidFill>
                <a:latin typeface="Nunito"/>
                <a:ea typeface="Nunito"/>
                <a:cs typeface="Nunito"/>
                <a:sym typeface="Nunito"/>
              </a:rPr>
              <a:t>: Turn the rule into one that applies to everyone</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Stage 3</a:t>
            </a:r>
            <a:r>
              <a:rPr b="0" i="0" lang="en" sz="2000" u="none" cap="none" strike="noStrike">
                <a:solidFill>
                  <a:schemeClr val="dk1"/>
                </a:solidFill>
                <a:latin typeface="Nunito"/>
                <a:ea typeface="Nunito"/>
                <a:cs typeface="Nunito"/>
                <a:sym typeface="Nunito"/>
              </a:rPr>
              <a:t>: Is it possible to imagine a world where everyone follows the rule? Or is there a contradiction in conceiving of this world?</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dk1"/>
              </a:solidFill>
              <a:latin typeface="Nunito"/>
              <a:ea typeface="Nunito"/>
              <a:cs typeface="Nunito"/>
              <a:sym typeface="Nunito"/>
            </a:endParaRPr>
          </a:p>
          <a:p>
            <a:pPr indent="457200" lvl="0" marL="0" marR="0" rtl="0" algn="l">
              <a:lnSpc>
                <a:spcPct val="100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Stage 4</a:t>
            </a:r>
            <a:r>
              <a:rPr b="0" i="0" lang="en" sz="2000" u="none" cap="none" strike="noStrike">
                <a:solidFill>
                  <a:schemeClr val="dk1"/>
                </a:solidFill>
                <a:latin typeface="Nunito"/>
                <a:ea typeface="Nunito"/>
                <a:cs typeface="Nunito"/>
                <a:sym typeface="Nunito"/>
              </a:rPr>
              <a:t>: If there is no contradiction, </a:t>
            </a:r>
            <a:r>
              <a:rPr b="0" i="1" lang="en" sz="2000" u="none" cap="none" strike="noStrike">
                <a:solidFill>
                  <a:schemeClr val="dk1"/>
                </a:solidFill>
                <a:latin typeface="Nunito"/>
                <a:ea typeface="Nunito"/>
                <a:cs typeface="Nunito"/>
                <a:sym typeface="Nunito"/>
              </a:rPr>
              <a:t>would</a:t>
            </a:r>
            <a:r>
              <a:rPr b="0" i="0" lang="en" sz="2000" u="none" cap="none" strike="noStrike">
                <a:solidFill>
                  <a:schemeClr val="dk1"/>
                </a:solidFill>
                <a:latin typeface="Nunito"/>
                <a:ea typeface="Nunito"/>
                <a:cs typeface="Nunito"/>
                <a:sym typeface="Nunito"/>
              </a:rPr>
              <a:t> anyone will this rule?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other words, we ask ourselves, “what if everyone did that?”, “what would the world look like?”, and “why should we live like this?”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xEl>
                                              <p:pRg end="0" st="0"/>
                                            </p:txEl>
                                          </p:spTgt>
                                        </p:tgtEl>
                                        <p:attrNameLst>
                                          <p:attrName>style.visibility</p:attrName>
                                        </p:attrNameLst>
                                      </p:cBhvr>
                                      <p:to>
                                        <p:strVal val="visible"/>
                                      </p:to>
                                    </p:set>
                                    <p:animEffect filter="fade" transition="in">
                                      <p:cBhvr>
                                        <p:cTn dur="1000"/>
                                        <p:tgtEl>
                                          <p:spTgt spid="44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xEl>
                                              <p:pRg end="1" st="1"/>
                                            </p:txEl>
                                          </p:spTgt>
                                        </p:tgtEl>
                                        <p:attrNameLst>
                                          <p:attrName>style.visibility</p:attrName>
                                        </p:attrNameLst>
                                      </p:cBhvr>
                                      <p:to>
                                        <p:strVal val="visible"/>
                                      </p:to>
                                    </p:set>
                                    <p:animEffect filter="fade" transition="in">
                                      <p:cBhvr>
                                        <p:cTn dur="1000"/>
                                        <p:tgtEl>
                                          <p:spTgt spid="44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xEl>
                                              <p:pRg end="2" st="2"/>
                                            </p:txEl>
                                          </p:spTgt>
                                        </p:tgtEl>
                                        <p:attrNameLst>
                                          <p:attrName>style.visibility</p:attrName>
                                        </p:attrNameLst>
                                      </p:cBhvr>
                                      <p:to>
                                        <p:strVal val="visible"/>
                                      </p:to>
                                    </p:set>
                                    <p:animEffect filter="fade" transition="in">
                                      <p:cBhvr>
                                        <p:cTn dur="1000"/>
                                        <p:tgtEl>
                                          <p:spTgt spid="44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xEl>
                                              <p:pRg end="3" st="3"/>
                                            </p:txEl>
                                          </p:spTgt>
                                        </p:tgtEl>
                                        <p:attrNameLst>
                                          <p:attrName>style.visibility</p:attrName>
                                        </p:attrNameLst>
                                      </p:cBhvr>
                                      <p:to>
                                        <p:strVal val="visible"/>
                                      </p:to>
                                    </p:set>
                                    <p:animEffect filter="fade" transition="in">
                                      <p:cBhvr>
                                        <p:cTn dur="1000"/>
                                        <p:tgtEl>
                                          <p:spTgt spid="44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xEl>
                                              <p:pRg end="4" st="4"/>
                                            </p:txEl>
                                          </p:spTgt>
                                        </p:tgtEl>
                                        <p:attrNameLst>
                                          <p:attrName>style.visibility</p:attrName>
                                        </p:attrNameLst>
                                      </p:cBhvr>
                                      <p:to>
                                        <p:strVal val="visible"/>
                                      </p:to>
                                    </p:set>
                                    <p:animEffect filter="fade" transition="in">
                                      <p:cBhvr>
                                        <p:cTn dur="1000"/>
                                        <p:tgtEl>
                                          <p:spTgt spid="44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xEl>
                                              <p:pRg end="5" st="5"/>
                                            </p:txEl>
                                          </p:spTgt>
                                        </p:tgtEl>
                                        <p:attrNameLst>
                                          <p:attrName>style.visibility</p:attrName>
                                        </p:attrNameLst>
                                      </p:cBhvr>
                                      <p:to>
                                        <p:strVal val="visible"/>
                                      </p:to>
                                    </p:set>
                                    <p:animEffect filter="fade" transition="in">
                                      <p:cBhvr>
                                        <p:cTn dur="1000"/>
                                        <p:tgtEl>
                                          <p:spTgt spid="44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xEl>
                                              <p:pRg end="6" st="6"/>
                                            </p:txEl>
                                          </p:spTgt>
                                        </p:tgtEl>
                                        <p:attrNameLst>
                                          <p:attrName>style.visibility</p:attrName>
                                        </p:attrNameLst>
                                      </p:cBhvr>
                                      <p:to>
                                        <p:strVal val="visible"/>
                                      </p:to>
                                    </p:set>
                                    <p:animEffect filter="fade" transition="in">
                                      <p:cBhvr>
                                        <p:cTn dur="1000"/>
                                        <p:tgtEl>
                                          <p:spTgt spid="44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xEl>
                                              <p:pRg end="7" st="7"/>
                                            </p:txEl>
                                          </p:spTgt>
                                        </p:tgtEl>
                                        <p:attrNameLst>
                                          <p:attrName>style.visibility</p:attrName>
                                        </p:attrNameLst>
                                      </p:cBhvr>
                                      <p:to>
                                        <p:strVal val="visible"/>
                                      </p:to>
                                    </p:set>
                                    <p:animEffect filter="fade" transition="in">
                                      <p:cBhvr>
                                        <p:cTn dur="1000"/>
                                        <p:tgtEl>
                                          <p:spTgt spid="442">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xEl>
                                              <p:pRg end="8" st="8"/>
                                            </p:txEl>
                                          </p:spTgt>
                                        </p:tgtEl>
                                        <p:attrNameLst>
                                          <p:attrName>style.visibility</p:attrName>
                                        </p:attrNameLst>
                                      </p:cBhvr>
                                      <p:to>
                                        <p:strVal val="visible"/>
                                      </p:to>
                                    </p:set>
                                    <p:animEffect filter="fade" transition="in">
                                      <p:cBhvr>
                                        <p:cTn dur="1000"/>
                                        <p:tgtEl>
                                          <p:spTgt spid="442">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xEl>
                                              <p:pRg end="9" st="9"/>
                                            </p:txEl>
                                          </p:spTgt>
                                        </p:tgtEl>
                                        <p:attrNameLst>
                                          <p:attrName>style.visibility</p:attrName>
                                        </p:attrNameLst>
                                      </p:cBhvr>
                                      <p:to>
                                        <p:strVal val="visible"/>
                                      </p:to>
                                    </p:set>
                                    <p:animEffect filter="fade" transition="in">
                                      <p:cBhvr>
                                        <p:cTn dur="1000"/>
                                        <p:tgtEl>
                                          <p:spTgt spid="442">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xEl>
                                              <p:pRg end="10" st="10"/>
                                            </p:txEl>
                                          </p:spTgt>
                                        </p:tgtEl>
                                        <p:attrNameLst>
                                          <p:attrName>style.visibility</p:attrName>
                                        </p:attrNameLst>
                                      </p:cBhvr>
                                      <p:to>
                                        <p:strVal val="visible"/>
                                      </p:to>
                                    </p:set>
                                    <p:animEffect filter="fade" transition="in">
                                      <p:cBhvr>
                                        <p:cTn dur="1000"/>
                                        <p:tgtEl>
                                          <p:spTgt spid="442">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6" name="Shape 446"/>
        <p:cNvGrpSpPr/>
        <p:nvPr/>
      </p:nvGrpSpPr>
      <p:grpSpPr>
        <a:xfrm>
          <a:off x="0" y="0"/>
          <a:ext cx="0" cy="0"/>
          <a:chOff x="0" y="0"/>
          <a:chExt cx="0" cy="0"/>
        </a:xfrm>
      </p:grpSpPr>
      <p:sp>
        <p:nvSpPr>
          <p:cNvPr id="447" name="Google Shape;447;p5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Kant’s Universal Law Formulation (2/2) </a:t>
            </a:r>
            <a:endParaRPr sz="3600">
              <a:latin typeface="Nunito"/>
              <a:ea typeface="Nunito"/>
              <a:cs typeface="Nunito"/>
              <a:sym typeface="Nunito"/>
            </a:endParaRPr>
          </a:p>
        </p:txBody>
      </p:sp>
      <p:sp>
        <p:nvSpPr>
          <p:cNvPr id="448" name="Google Shape;448;p5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49" name="Google Shape;449;p5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50" name="Google Shape;450;p5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51" name="Google Shape;451;p53"/>
          <p:cNvSpPr txBox="1"/>
          <p:nvPr/>
        </p:nvSpPr>
        <p:spPr>
          <a:xfrm>
            <a:off x="423625" y="616950"/>
            <a:ext cx="8297100" cy="3909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Can the following rules be formulated as universal law?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t>
            </a:r>
            <a:r>
              <a:rPr b="0" i="1" lang="en" sz="2000" u="none" cap="none" strike="noStrike">
                <a:solidFill>
                  <a:schemeClr val="dk1"/>
                </a:solidFill>
                <a:latin typeface="Nunito"/>
                <a:ea typeface="Nunito"/>
                <a:cs typeface="Nunito"/>
                <a:sym typeface="Nunito"/>
              </a:rPr>
              <a:t>I will not keep promises when doing so would inconvenience me</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No → It fails at stage 3. This rule requires that the institution of promise-keeping exists. If everyone adopted this rule, promise-keeping would cease to exist; the rule is contradictory.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t>
            </a:r>
            <a:r>
              <a:rPr b="0" i="1" lang="en" sz="2000" u="none" cap="none" strike="noStrike">
                <a:solidFill>
                  <a:schemeClr val="dk1"/>
                </a:solidFill>
                <a:latin typeface="Nunito"/>
                <a:ea typeface="Nunito"/>
                <a:cs typeface="Nunito"/>
                <a:sym typeface="Nunito"/>
              </a:rPr>
              <a:t>I will never lie under any circumstances</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Yes → if everyone adopted this rule, the institution of honesty would continue to exist. We would </a:t>
            </a:r>
            <a:r>
              <a:rPr b="0" i="1" lang="en" sz="2000" u="none" cap="none" strike="noStrike">
                <a:solidFill>
                  <a:schemeClr val="dk1"/>
                </a:solidFill>
                <a:latin typeface="Nunito"/>
                <a:ea typeface="Nunito"/>
                <a:cs typeface="Nunito"/>
                <a:sym typeface="Nunito"/>
              </a:rPr>
              <a:t>will</a:t>
            </a:r>
            <a:r>
              <a:rPr b="0" i="0" lang="en" sz="2000" u="none" cap="none" strike="noStrike">
                <a:solidFill>
                  <a:schemeClr val="dk1"/>
                </a:solidFill>
                <a:latin typeface="Nunito"/>
                <a:ea typeface="Nunito"/>
                <a:cs typeface="Nunito"/>
                <a:sym typeface="Nunito"/>
              </a:rPr>
              <a:t> this rule because it preserves our autonomy: when we lie, we treat people as means to an end.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0" st="0"/>
                                            </p:txEl>
                                          </p:spTgt>
                                        </p:tgtEl>
                                        <p:attrNameLst>
                                          <p:attrName>style.visibility</p:attrName>
                                        </p:attrNameLst>
                                      </p:cBhvr>
                                      <p:to>
                                        <p:strVal val="visible"/>
                                      </p:to>
                                    </p:set>
                                    <p:animEffect filter="fade" transition="in">
                                      <p:cBhvr>
                                        <p:cTn dur="1000"/>
                                        <p:tgtEl>
                                          <p:spTgt spid="45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1" st="1"/>
                                            </p:txEl>
                                          </p:spTgt>
                                        </p:tgtEl>
                                        <p:attrNameLst>
                                          <p:attrName>style.visibility</p:attrName>
                                        </p:attrNameLst>
                                      </p:cBhvr>
                                      <p:to>
                                        <p:strVal val="visible"/>
                                      </p:to>
                                    </p:set>
                                    <p:animEffect filter="fade" transition="in">
                                      <p:cBhvr>
                                        <p:cTn dur="1000"/>
                                        <p:tgtEl>
                                          <p:spTgt spid="45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2" st="2"/>
                                            </p:txEl>
                                          </p:spTgt>
                                        </p:tgtEl>
                                        <p:attrNameLst>
                                          <p:attrName>style.visibility</p:attrName>
                                        </p:attrNameLst>
                                      </p:cBhvr>
                                      <p:to>
                                        <p:strVal val="visible"/>
                                      </p:to>
                                    </p:set>
                                    <p:animEffect filter="fade" transition="in">
                                      <p:cBhvr>
                                        <p:cTn dur="1000"/>
                                        <p:tgtEl>
                                          <p:spTgt spid="45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3" st="3"/>
                                            </p:txEl>
                                          </p:spTgt>
                                        </p:tgtEl>
                                        <p:attrNameLst>
                                          <p:attrName>style.visibility</p:attrName>
                                        </p:attrNameLst>
                                      </p:cBhvr>
                                      <p:to>
                                        <p:strVal val="visible"/>
                                      </p:to>
                                    </p:set>
                                    <p:animEffect filter="fade" transition="in">
                                      <p:cBhvr>
                                        <p:cTn dur="1000"/>
                                        <p:tgtEl>
                                          <p:spTgt spid="45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4" st="4"/>
                                            </p:txEl>
                                          </p:spTgt>
                                        </p:tgtEl>
                                        <p:attrNameLst>
                                          <p:attrName>style.visibility</p:attrName>
                                        </p:attrNameLst>
                                      </p:cBhvr>
                                      <p:to>
                                        <p:strVal val="visible"/>
                                      </p:to>
                                    </p:set>
                                    <p:animEffect filter="fade" transition="in">
                                      <p:cBhvr>
                                        <p:cTn dur="1000"/>
                                        <p:tgtEl>
                                          <p:spTgt spid="45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5" st="5"/>
                                            </p:txEl>
                                          </p:spTgt>
                                        </p:tgtEl>
                                        <p:attrNameLst>
                                          <p:attrName>style.visibility</p:attrName>
                                        </p:attrNameLst>
                                      </p:cBhvr>
                                      <p:to>
                                        <p:strVal val="visible"/>
                                      </p:to>
                                    </p:set>
                                    <p:animEffect filter="fade" transition="in">
                                      <p:cBhvr>
                                        <p:cTn dur="1000"/>
                                        <p:tgtEl>
                                          <p:spTgt spid="45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6" st="6"/>
                                            </p:txEl>
                                          </p:spTgt>
                                        </p:tgtEl>
                                        <p:attrNameLst>
                                          <p:attrName>style.visibility</p:attrName>
                                        </p:attrNameLst>
                                      </p:cBhvr>
                                      <p:to>
                                        <p:strVal val="visible"/>
                                      </p:to>
                                    </p:set>
                                    <p:animEffect filter="fade" transition="in">
                                      <p:cBhvr>
                                        <p:cTn dur="1000"/>
                                        <p:tgtEl>
                                          <p:spTgt spid="45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7" st="7"/>
                                            </p:txEl>
                                          </p:spTgt>
                                        </p:tgtEl>
                                        <p:attrNameLst>
                                          <p:attrName>style.visibility</p:attrName>
                                        </p:attrNameLst>
                                      </p:cBhvr>
                                      <p:to>
                                        <p:strVal val="visible"/>
                                      </p:to>
                                    </p:set>
                                    <p:animEffect filter="fade" transition="in">
                                      <p:cBhvr>
                                        <p:cTn dur="1000"/>
                                        <p:tgtEl>
                                          <p:spTgt spid="45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8" st="8"/>
                                            </p:txEl>
                                          </p:spTgt>
                                        </p:tgtEl>
                                        <p:attrNameLst>
                                          <p:attrName>style.visibility</p:attrName>
                                        </p:attrNameLst>
                                      </p:cBhvr>
                                      <p:to>
                                        <p:strVal val="visible"/>
                                      </p:to>
                                    </p:set>
                                    <p:animEffect filter="fade" transition="in">
                                      <p:cBhvr>
                                        <p:cTn dur="1000"/>
                                        <p:tgtEl>
                                          <p:spTgt spid="45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9" st="9"/>
                                            </p:txEl>
                                          </p:spTgt>
                                        </p:tgtEl>
                                        <p:attrNameLst>
                                          <p:attrName>style.visibility</p:attrName>
                                        </p:attrNameLst>
                                      </p:cBhvr>
                                      <p:to>
                                        <p:strVal val="visible"/>
                                      </p:to>
                                    </p:set>
                                    <p:animEffect filter="fade" transition="in">
                                      <p:cBhvr>
                                        <p:cTn dur="1000"/>
                                        <p:tgtEl>
                                          <p:spTgt spid="451">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10" st="10"/>
                                            </p:txEl>
                                          </p:spTgt>
                                        </p:tgtEl>
                                        <p:attrNameLst>
                                          <p:attrName>style.visibility</p:attrName>
                                        </p:attrNameLst>
                                      </p:cBhvr>
                                      <p:to>
                                        <p:strVal val="visible"/>
                                      </p:to>
                                    </p:set>
                                    <p:animEffect filter="fade" transition="in">
                                      <p:cBhvr>
                                        <p:cTn dur="1000"/>
                                        <p:tgtEl>
                                          <p:spTgt spid="451">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xEl>
                                              <p:pRg end="11" st="11"/>
                                            </p:txEl>
                                          </p:spTgt>
                                        </p:tgtEl>
                                        <p:attrNameLst>
                                          <p:attrName>style.visibility</p:attrName>
                                        </p:attrNameLst>
                                      </p:cBhvr>
                                      <p:to>
                                        <p:strVal val="visible"/>
                                      </p:to>
                                    </p:set>
                                    <p:animEffect filter="fade" transition="in">
                                      <p:cBhvr>
                                        <p:cTn dur="1000"/>
                                        <p:tgtEl>
                                          <p:spTgt spid="451">
                                            <p:txEl>
                                              <p:pRg end="11" st="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55" name="Shape 455"/>
        <p:cNvGrpSpPr/>
        <p:nvPr/>
      </p:nvGrpSpPr>
      <p:grpSpPr>
        <a:xfrm>
          <a:off x="0" y="0"/>
          <a:ext cx="0" cy="0"/>
          <a:chOff x="0" y="0"/>
          <a:chExt cx="0" cy="0"/>
        </a:xfrm>
      </p:grpSpPr>
      <p:sp>
        <p:nvSpPr>
          <p:cNvPr id="456" name="Google Shape;456;p5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Kant’s Humanity Formulation </a:t>
            </a:r>
            <a:endParaRPr sz="3600">
              <a:latin typeface="Nunito"/>
              <a:ea typeface="Nunito"/>
              <a:cs typeface="Nunito"/>
              <a:sym typeface="Nunito"/>
            </a:endParaRPr>
          </a:p>
        </p:txBody>
      </p:sp>
      <p:sp>
        <p:nvSpPr>
          <p:cNvPr id="457" name="Google Shape;457;p5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58" name="Google Shape;458;p5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59" name="Google Shape;459;p5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60" name="Google Shape;460;p54"/>
          <p:cNvSpPr txBox="1"/>
          <p:nvPr/>
        </p:nvSpPr>
        <p:spPr>
          <a:xfrm>
            <a:off x="105175" y="630500"/>
            <a:ext cx="8934000" cy="4746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To have ‘humanity’ means being able to engage in autonomous, rational behaviour, and to choose your own projects.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a:t>
            </a:r>
            <a:r>
              <a:rPr b="1" i="0" lang="en" sz="2000" u="none" cap="none" strike="noStrike">
                <a:solidFill>
                  <a:schemeClr val="dk1"/>
                </a:solidFill>
                <a:latin typeface="Nunito"/>
                <a:ea typeface="Nunito"/>
                <a:cs typeface="Nunito"/>
                <a:sym typeface="Nunito"/>
              </a:rPr>
              <a:t>humanity formulation </a:t>
            </a:r>
            <a:r>
              <a:rPr b="0" i="0" lang="en" sz="2000" u="none" cap="none" strike="noStrike">
                <a:solidFill>
                  <a:schemeClr val="dk1"/>
                </a:solidFill>
                <a:latin typeface="Nunito"/>
                <a:ea typeface="Nunito"/>
                <a:cs typeface="Nunito"/>
                <a:sym typeface="Nunito"/>
              </a:rPr>
              <a:t>requires treating humanity as an end, not a means, emphasising the preservation of other’s autonomy.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1200"/>
              </a:spcBef>
              <a:spcAft>
                <a:spcPts val="0"/>
              </a:spcAft>
              <a:buClr>
                <a:schemeClr val="dk1"/>
              </a:buClr>
              <a:buSzPts val="2000"/>
              <a:buFont typeface="Arial"/>
              <a:buNone/>
            </a:pPr>
            <a:r>
              <a:rPr b="1" i="1" lang="en" sz="2000" u="none" cap="none" strike="noStrike">
                <a:solidFill>
                  <a:schemeClr val="dk1"/>
                </a:solidFill>
                <a:latin typeface="Nunito"/>
                <a:ea typeface="Nunito"/>
                <a:cs typeface="Nunito"/>
                <a:sym typeface="Nunito"/>
              </a:rPr>
              <a:t>The Urgent Lift</a:t>
            </a:r>
            <a:r>
              <a:rPr b="1" i="0" lang="en" sz="2000" u="none" cap="none" strike="noStrike">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Alice wants a lift to go shopping. She lies to Bob, a stranger, telling him that her brother is having an allergic attack in town. She has his EpiPen and if he doesn’t give her a lift, her brother might die.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120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Alice uses Bob as a means to an end. Bob might have something more important to do than Alice’s shopping, but less critical than saving a life. The humanity formulation ensures that Bob can make this decision himself.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1200"/>
              </a:spcBef>
              <a:spcAft>
                <a:spcPts val="0"/>
              </a:spcAft>
              <a:buClr>
                <a:schemeClr val="dk1"/>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1200"/>
              </a:spcBef>
              <a:spcAft>
                <a:spcPts val="0"/>
              </a:spcAft>
              <a:buClr>
                <a:schemeClr val="dk1"/>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120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0" st="0"/>
                                            </p:txEl>
                                          </p:spTgt>
                                        </p:tgtEl>
                                        <p:attrNameLst>
                                          <p:attrName>style.visibility</p:attrName>
                                        </p:attrNameLst>
                                      </p:cBhvr>
                                      <p:to>
                                        <p:strVal val="visible"/>
                                      </p:to>
                                    </p:set>
                                    <p:animEffect filter="fade" transition="in">
                                      <p:cBhvr>
                                        <p:cTn dur="1000"/>
                                        <p:tgtEl>
                                          <p:spTgt spid="46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1" st="1"/>
                                            </p:txEl>
                                          </p:spTgt>
                                        </p:tgtEl>
                                        <p:attrNameLst>
                                          <p:attrName>style.visibility</p:attrName>
                                        </p:attrNameLst>
                                      </p:cBhvr>
                                      <p:to>
                                        <p:strVal val="visible"/>
                                      </p:to>
                                    </p:set>
                                    <p:animEffect filter="fade" transition="in">
                                      <p:cBhvr>
                                        <p:cTn dur="1000"/>
                                        <p:tgtEl>
                                          <p:spTgt spid="46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2" st="2"/>
                                            </p:txEl>
                                          </p:spTgt>
                                        </p:tgtEl>
                                        <p:attrNameLst>
                                          <p:attrName>style.visibility</p:attrName>
                                        </p:attrNameLst>
                                      </p:cBhvr>
                                      <p:to>
                                        <p:strVal val="visible"/>
                                      </p:to>
                                    </p:set>
                                    <p:animEffect filter="fade" transition="in">
                                      <p:cBhvr>
                                        <p:cTn dur="1000"/>
                                        <p:tgtEl>
                                          <p:spTgt spid="46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3" st="3"/>
                                            </p:txEl>
                                          </p:spTgt>
                                        </p:tgtEl>
                                        <p:attrNameLst>
                                          <p:attrName>style.visibility</p:attrName>
                                        </p:attrNameLst>
                                      </p:cBhvr>
                                      <p:to>
                                        <p:strVal val="visible"/>
                                      </p:to>
                                    </p:set>
                                    <p:animEffect filter="fade" transition="in">
                                      <p:cBhvr>
                                        <p:cTn dur="1000"/>
                                        <p:tgtEl>
                                          <p:spTgt spid="46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4" st="4"/>
                                            </p:txEl>
                                          </p:spTgt>
                                        </p:tgtEl>
                                        <p:attrNameLst>
                                          <p:attrName>style.visibility</p:attrName>
                                        </p:attrNameLst>
                                      </p:cBhvr>
                                      <p:to>
                                        <p:strVal val="visible"/>
                                      </p:to>
                                    </p:set>
                                    <p:animEffect filter="fade" transition="in">
                                      <p:cBhvr>
                                        <p:cTn dur="1000"/>
                                        <p:tgtEl>
                                          <p:spTgt spid="46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5" st="5"/>
                                            </p:txEl>
                                          </p:spTgt>
                                        </p:tgtEl>
                                        <p:attrNameLst>
                                          <p:attrName>style.visibility</p:attrName>
                                        </p:attrNameLst>
                                      </p:cBhvr>
                                      <p:to>
                                        <p:strVal val="visible"/>
                                      </p:to>
                                    </p:set>
                                    <p:animEffect filter="fade" transition="in">
                                      <p:cBhvr>
                                        <p:cTn dur="1000"/>
                                        <p:tgtEl>
                                          <p:spTgt spid="46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6" st="6"/>
                                            </p:txEl>
                                          </p:spTgt>
                                        </p:tgtEl>
                                        <p:attrNameLst>
                                          <p:attrName>style.visibility</p:attrName>
                                        </p:attrNameLst>
                                      </p:cBhvr>
                                      <p:to>
                                        <p:strVal val="visible"/>
                                      </p:to>
                                    </p:set>
                                    <p:animEffect filter="fade" transition="in">
                                      <p:cBhvr>
                                        <p:cTn dur="1000"/>
                                        <p:tgtEl>
                                          <p:spTgt spid="46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7" st="7"/>
                                            </p:txEl>
                                          </p:spTgt>
                                        </p:tgtEl>
                                        <p:attrNameLst>
                                          <p:attrName>style.visibility</p:attrName>
                                        </p:attrNameLst>
                                      </p:cBhvr>
                                      <p:to>
                                        <p:strVal val="visible"/>
                                      </p:to>
                                    </p:set>
                                    <p:animEffect filter="fade" transition="in">
                                      <p:cBhvr>
                                        <p:cTn dur="1000"/>
                                        <p:tgtEl>
                                          <p:spTgt spid="46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8" st="8"/>
                                            </p:txEl>
                                          </p:spTgt>
                                        </p:tgtEl>
                                        <p:attrNameLst>
                                          <p:attrName>style.visibility</p:attrName>
                                        </p:attrNameLst>
                                      </p:cBhvr>
                                      <p:to>
                                        <p:strVal val="visible"/>
                                      </p:to>
                                    </p:set>
                                    <p:animEffect filter="fade" transition="in">
                                      <p:cBhvr>
                                        <p:cTn dur="1000"/>
                                        <p:tgtEl>
                                          <p:spTgt spid="46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9" st="9"/>
                                            </p:txEl>
                                          </p:spTgt>
                                        </p:tgtEl>
                                        <p:attrNameLst>
                                          <p:attrName>style.visibility</p:attrName>
                                        </p:attrNameLst>
                                      </p:cBhvr>
                                      <p:to>
                                        <p:strVal val="visible"/>
                                      </p:to>
                                    </p:set>
                                    <p:animEffect filter="fade" transition="in">
                                      <p:cBhvr>
                                        <p:cTn dur="1000"/>
                                        <p:tgtEl>
                                          <p:spTgt spid="460">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10" st="10"/>
                                            </p:txEl>
                                          </p:spTgt>
                                        </p:tgtEl>
                                        <p:attrNameLst>
                                          <p:attrName>style.visibility</p:attrName>
                                        </p:attrNameLst>
                                      </p:cBhvr>
                                      <p:to>
                                        <p:strVal val="visible"/>
                                      </p:to>
                                    </p:set>
                                    <p:animEffect filter="fade" transition="in">
                                      <p:cBhvr>
                                        <p:cTn dur="1000"/>
                                        <p:tgtEl>
                                          <p:spTgt spid="460">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11" st="11"/>
                                            </p:txEl>
                                          </p:spTgt>
                                        </p:tgtEl>
                                        <p:attrNameLst>
                                          <p:attrName>style.visibility</p:attrName>
                                        </p:attrNameLst>
                                      </p:cBhvr>
                                      <p:to>
                                        <p:strVal val="visible"/>
                                      </p:to>
                                    </p:set>
                                    <p:animEffect filter="fade" transition="in">
                                      <p:cBhvr>
                                        <p:cTn dur="1000"/>
                                        <p:tgtEl>
                                          <p:spTgt spid="460">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xEl>
                                              <p:pRg end="12" st="12"/>
                                            </p:txEl>
                                          </p:spTgt>
                                        </p:tgtEl>
                                        <p:attrNameLst>
                                          <p:attrName>style.visibility</p:attrName>
                                        </p:attrNameLst>
                                      </p:cBhvr>
                                      <p:to>
                                        <p:strVal val="visible"/>
                                      </p:to>
                                    </p:set>
                                    <p:animEffect filter="fade" transition="in">
                                      <p:cBhvr>
                                        <p:cTn dur="1000"/>
                                        <p:tgtEl>
                                          <p:spTgt spid="460">
                                            <p:txEl>
                                              <p:pRg end="12" st="1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64" name="Shape 464"/>
        <p:cNvGrpSpPr/>
        <p:nvPr/>
      </p:nvGrpSpPr>
      <p:grpSpPr>
        <a:xfrm>
          <a:off x="0" y="0"/>
          <a:ext cx="0" cy="0"/>
          <a:chOff x="0" y="0"/>
          <a:chExt cx="0" cy="0"/>
        </a:xfrm>
      </p:grpSpPr>
      <p:sp>
        <p:nvSpPr>
          <p:cNvPr id="465" name="Google Shape;465;p5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Critiques of Kant</a:t>
            </a:r>
            <a:endParaRPr sz="3600">
              <a:latin typeface="Nunito"/>
              <a:ea typeface="Nunito"/>
              <a:cs typeface="Nunito"/>
              <a:sym typeface="Nunito"/>
            </a:endParaRPr>
          </a:p>
        </p:txBody>
      </p:sp>
      <p:sp>
        <p:nvSpPr>
          <p:cNvPr id="466" name="Google Shape;466;p5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67" name="Google Shape;467;p5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68" name="Google Shape;468;p5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69" name="Google Shape;469;p55"/>
          <p:cNvSpPr txBox="1"/>
          <p:nvPr/>
        </p:nvSpPr>
        <p:spPr>
          <a:xfrm>
            <a:off x="423400" y="607413"/>
            <a:ext cx="8297100" cy="4184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Kant’s ethics are too extreme and ambiguous. </a:t>
            </a:r>
            <a:endParaRPr b="0" i="1" sz="20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rgbClr val="000000"/>
              </a:buClr>
              <a:buSzPts val="1700"/>
              <a:buFont typeface="Arial"/>
              <a:buNone/>
            </a:pPr>
            <a:r>
              <a:t/>
            </a:r>
            <a:endParaRPr b="1" i="0" sz="17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Mad axeman.</a:t>
            </a:r>
            <a:r>
              <a:rPr b="0" i="0" lang="en" sz="2000" u="none" cap="none" strike="noStrike">
                <a:solidFill>
                  <a:schemeClr val="dk1"/>
                </a:solidFill>
                <a:latin typeface="Nunito"/>
                <a:ea typeface="Nunito"/>
                <a:cs typeface="Nunito"/>
                <a:sym typeface="Nunito"/>
              </a:rPr>
              <a:t> Bob hears a knock on his door late at night. When he opens the door, a man with a wild look in his eye, and a bloody axe in his hand asks, “Is Alice in?”. Bob knows that Alice is sleeping upstairs, should he tell the man? </a:t>
            </a:r>
            <a:endParaRPr b="0" i="1"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1" sz="17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Kant would say that we should never lie to the mad axeman. Thus, his ethics can:</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Fail to grasp the moral complexity of real-world situations.</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Lead us to extreme moral conclusions.  </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xEl>
                                              <p:pRg end="0" st="0"/>
                                            </p:txEl>
                                          </p:spTgt>
                                        </p:tgtEl>
                                        <p:attrNameLst>
                                          <p:attrName>style.visibility</p:attrName>
                                        </p:attrNameLst>
                                      </p:cBhvr>
                                      <p:to>
                                        <p:strVal val="visible"/>
                                      </p:to>
                                    </p:set>
                                    <p:animEffect filter="fade" transition="in">
                                      <p:cBhvr>
                                        <p:cTn dur="1000"/>
                                        <p:tgtEl>
                                          <p:spTgt spid="46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xEl>
                                              <p:pRg end="1" st="1"/>
                                            </p:txEl>
                                          </p:spTgt>
                                        </p:tgtEl>
                                        <p:attrNameLst>
                                          <p:attrName>style.visibility</p:attrName>
                                        </p:attrNameLst>
                                      </p:cBhvr>
                                      <p:to>
                                        <p:strVal val="visible"/>
                                      </p:to>
                                    </p:set>
                                    <p:animEffect filter="fade" transition="in">
                                      <p:cBhvr>
                                        <p:cTn dur="1000"/>
                                        <p:tgtEl>
                                          <p:spTgt spid="46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xEl>
                                              <p:pRg end="2" st="2"/>
                                            </p:txEl>
                                          </p:spTgt>
                                        </p:tgtEl>
                                        <p:attrNameLst>
                                          <p:attrName>style.visibility</p:attrName>
                                        </p:attrNameLst>
                                      </p:cBhvr>
                                      <p:to>
                                        <p:strVal val="visible"/>
                                      </p:to>
                                    </p:set>
                                    <p:animEffect filter="fade" transition="in">
                                      <p:cBhvr>
                                        <p:cTn dur="1000"/>
                                        <p:tgtEl>
                                          <p:spTgt spid="46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xEl>
                                              <p:pRg end="3" st="3"/>
                                            </p:txEl>
                                          </p:spTgt>
                                        </p:tgtEl>
                                        <p:attrNameLst>
                                          <p:attrName>style.visibility</p:attrName>
                                        </p:attrNameLst>
                                      </p:cBhvr>
                                      <p:to>
                                        <p:strVal val="visible"/>
                                      </p:to>
                                    </p:set>
                                    <p:animEffect filter="fade" transition="in">
                                      <p:cBhvr>
                                        <p:cTn dur="1000"/>
                                        <p:tgtEl>
                                          <p:spTgt spid="46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xEl>
                                              <p:pRg end="4" st="4"/>
                                            </p:txEl>
                                          </p:spTgt>
                                        </p:tgtEl>
                                        <p:attrNameLst>
                                          <p:attrName>style.visibility</p:attrName>
                                        </p:attrNameLst>
                                      </p:cBhvr>
                                      <p:to>
                                        <p:strVal val="visible"/>
                                      </p:to>
                                    </p:set>
                                    <p:animEffect filter="fade" transition="in">
                                      <p:cBhvr>
                                        <p:cTn dur="1000"/>
                                        <p:tgtEl>
                                          <p:spTgt spid="46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xEl>
                                              <p:pRg end="5" st="5"/>
                                            </p:txEl>
                                          </p:spTgt>
                                        </p:tgtEl>
                                        <p:attrNameLst>
                                          <p:attrName>style.visibility</p:attrName>
                                        </p:attrNameLst>
                                      </p:cBhvr>
                                      <p:to>
                                        <p:strVal val="visible"/>
                                      </p:to>
                                    </p:set>
                                    <p:animEffect filter="fade" transition="in">
                                      <p:cBhvr>
                                        <p:cTn dur="1000"/>
                                        <p:tgtEl>
                                          <p:spTgt spid="46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xEl>
                                              <p:pRg end="6" st="6"/>
                                            </p:txEl>
                                          </p:spTgt>
                                        </p:tgtEl>
                                        <p:attrNameLst>
                                          <p:attrName>style.visibility</p:attrName>
                                        </p:attrNameLst>
                                      </p:cBhvr>
                                      <p:to>
                                        <p:strVal val="visible"/>
                                      </p:to>
                                    </p:set>
                                    <p:animEffect filter="fade" transition="in">
                                      <p:cBhvr>
                                        <p:cTn dur="1000"/>
                                        <p:tgtEl>
                                          <p:spTgt spid="46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xEl>
                                              <p:pRg end="7" st="7"/>
                                            </p:txEl>
                                          </p:spTgt>
                                        </p:tgtEl>
                                        <p:attrNameLst>
                                          <p:attrName>style.visibility</p:attrName>
                                        </p:attrNameLst>
                                      </p:cBhvr>
                                      <p:to>
                                        <p:strVal val="visible"/>
                                      </p:to>
                                    </p:set>
                                    <p:animEffect filter="fade" transition="in">
                                      <p:cBhvr>
                                        <p:cTn dur="1000"/>
                                        <p:tgtEl>
                                          <p:spTgt spid="46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xEl>
                                              <p:pRg end="8" st="8"/>
                                            </p:txEl>
                                          </p:spTgt>
                                        </p:tgtEl>
                                        <p:attrNameLst>
                                          <p:attrName>style.visibility</p:attrName>
                                        </p:attrNameLst>
                                      </p:cBhvr>
                                      <p:to>
                                        <p:strVal val="visible"/>
                                      </p:to>
                                    </p:set>
                                    <p:animEffect filter="fade" transition="in">
                                      <p:cBhvr>
                                        <p:cTn dur="1000"/>
                                        <p:tgtEl>
                                          <p:spTgt spid="469">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xEl>
                                              <p:pRg end="9" st="9"/>
                                            </p:txEl>
                                          </p:spTgt>
                                        </p:tgtEl>
                                        <p:attrNameLst>
                                          <p:attrName>style.visibility</p:attrName>
                                        </p:attrNameLst>
                                      </p:cBhvr>
                                      <p:to>
                                        <p:strVal val="visible"/>
                                      </p:to>
                                    </p:set>
                                    <p:animEffect filter="fade" transition="in">
                                      <p:cBhvr>
                                        <p:cTn dur="1000"/>
                                        <p:tgtEl>
                                          <p:spTgt spid="469">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9">
                                            <p:txEl>
                                              <p:pRg end="10" st="10"/>
                                            </p:txEl>
                                          </p:spTgt>
                                        </p:tgtEl>
                                        <p:attrNameLst>
                                          <p:attrName>style.visibility</p:attrName>
                                        </p:attrNameLst>
                                      </p:cBhvr>
                                      <p:to>
                                        <p:strVal val="visible"/>
                                      </p:to>
                                    </p:set>
                                    <p:animEffect filter="fade" transition="in">
                                      <p:cBhvr>
                                        <p:cTn dur="1000"/>
                                        <p:tgtEl>
                                          <p:spTgt spid="469">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73" name="Shape 473"/>
        <p:cNvGrpSpPr/>
        <p:nvPr/>
      </p:nvGrpSpPr>
      <p:grpSpPr>
        <a:xfrm>
          <a:off x="0" y="0"/>
          <a:ext cx="0" cy="0"/>
          <a:chOff x="0" y="0"/>
          <a:chExt cx="0" cy="0"/>
        </a:xfrm>
      </p:grpSpPr>
      <p:sp>
        <p:nvSpPr>
          <p:cNvPr id="474" name="Google Shape;474;p56"/>
          <p:cNvSpPr txBox="1"/>
          <p:nvPr/>
        </p:nvSpPr>
        <p:spPr>
          <a:xfrm>
            <a:off x="175" y="948720"/>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Normative Ethics</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3: Virtue Ethics and Social Contract Theory</a:t>
            </a:r>
            <a:endParaRPr b="0" i="0" sz="3000" u="none" cap="none" strike="noStrike">
              <a:solidFill>
                <a:srgbClr val="000000"/>
              </a:solidFill>
              <a:latin typeface="Nunito Light"/>
              <a:ea typeface="Nunito Light"/>
              <a:cs typeface="Nunito Light"/>
              <a:sym typeface="Nunito Light"/>
            </a:endParaRPr>
          </a:p>
        </p:txBody>
      </p:sp>
      <p:sp>
        <p:nvSpPr>
          <p:cNvPr id="475" name="Google Shape;475;p5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76" name="Google Shape;476;p5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77" name="Google Shape;477;p5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81" name="Shape 481"/>
        <p:cNvGrpSpPr/>
        <p:nvPr/>
      </p:nvGrpSpPr>
      <p:grpSpPr>
        <a:xfrm>
          <a:off x="0" y="0"/>
          <a:ext cx="0" cy="0"/>
          <a:chOff x="0" y="0"/>
          <a:chExt cx="0" cy="0"/>
        </a:xfrm>
      </p:grpSpPr>
      <p:sp>
        <p:nvSpPr>
          <p:cNvPr id="482" name="Google Shape;482;p5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483" name="Google Shape;483;p57"/>
          <p:cNvSpPr txBox="1"/>
          <p:nvPr/>
        </p:nvSpPr>
        <p:spPr>
          <a:xfrm>
            <a:off x="367450" y="741000"/>
            <a:ext cx="8409000" cy="36912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Why learn about ethics?</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considerations: wellbeing, obligations, partiality, et cetera.</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Theories:</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Utilitarianism</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Deontology</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Virtue Ethics</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Social Contract Theory</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Uncertainty</a:t>
            </a:r>
            <a:endParaRPr b="0" i="0" sz="2000" u="none" cap="none" strike="noStrike">
              <a:solidFill>
                <a:schemeClr val="dk1"/>
              </a:solidFill>
              <a:latin typeface="Nunito"/>
              <a:ea typeface="Nunito"/>
              <a:cs typeface="Nunito"/>
              <a:sym typeface="Nunito"/>
            </a:endParaRPr>
          </a:p>
        </p:txBody>
      </p:sp>
      <p:sp>
        <p:nvSpPr>
          <p:cNvPr id="484" name="Google Shape;484;p5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85" name="Google Shape;485;p5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86" name="Google Shape;486;p5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87" name="Google Shape;487;p57"/>
          <p:cNvSpPr/>
          <p:nvPr/>
        </p:nvSpPr>
        <p:spPr>
          <a:xfrm>
            <a:off x="364325" y="3288500"/>
            <a:ext cx="8356200" cy="756000"/>
          </a:xfrm>
          <a:prstGeom prst="rect">
            <a:avLst/>
          </a:prstGeom>
          <a:noFill/>
          <a:ln cap="flat" cmpd="sng" w="9525">
            <a:solidFill>
              <a:schemeClr val="accent5"/>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1000"/>
                                        <p:tgtEl>
                                          <p:spTgt spid="4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91" name="Shape 491"/>
        <p:cNvGrpSpPr/>
        <p:nvPr/>
      </p:nvGrpSpPr>
      <p:grpSpPr>
        <a:xfrm>
          <a:off x="0" y="0"/>
          <a:ext cx="0" cy="0"/>
          <a:chOff x="0" y="0"/>
          <a:chExt cx="0" cy="0"/>
        </a:xfrm>
      </p:grpSpPr>
      <p:sp>
        <p:nvSpPr>
          <p:cNvPr id="492" name="Google Shape;492;p58"/>
          <p:cNvSpPr txBox="1"/>
          <p:nvPr/>
        </p:nvSpPr>
        <p:spPr>
          <a:xfrm>
            <a:off x="169300" y="798625"/>
            <a:ext cx="6437700" cy="887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Virtue Ethics emphasizes the importance of having the right character traits.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93" name="Google Shape;493;p5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Virtue Ethics</a:t>
            </a:r>
            <a:endParaRPr sz="3600">
              <a:latin typeface="Nunito"/>
              <a:ea typeface="Nunito"/>
              <a:cs typeface="Nunito"/>
              <a:sym typeface="Nunito"/>
            </a:endParaRPr>
          </a:p>
        </p:txBody>
      </p:sp>
      <p:sp>
        <p:nvSpPr>
          <p:cNvPr id="494" name="Google Shape;494;p5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95" name="Google Shape;495;p5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96" name="Google Shape;496;p5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97" name="Google Shape;497;p58"/>
          <p:cNvSpPr txBox="1"/>
          <p:nvPr/>
        </p:nvSpPr>
        <p:spPr>
          <a:xfrm>
            <a:off x="7200774" y="4203625"/>
            <a:ext cx="975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Aristotle</a:t>
            </a:r>
            <a:endParaRPr b="0" i="0" sz="1400" u="none" cap="none" strike="noStrike">
              <a:solidFill>
                <a:srgbClr val="000000"/>
              </a:solidFill>
              <a:latin typeface="Nunito"/>
              <a:ea typeface="Nunito"/>
              <a:cs typeface="Nunito"/>
              <a:sym typeface="Nunito"/>
            </a:endParaRPr>
          </a:p>
        </p:txBody>
      </p:sp>
      <p:pic>
        <p:nvPicPr>
          <p:cNvPr id="498" name="Google Shape;498;p58"/>
          <p:cNvPicPr preferRelativeResize="0"/>
          <p:nvPr/>
        </p:nvPicPr>
        <p:blipFill rotWithShape="1">
          <a:blip r:embed="rId3">
            <a:alphaModFix/>
          </a:blip>
          <a:srcRect b="0" l="0" r="0" t="0"/>
          <a:stretch/>
        </p:blipFill>
        <p:spPr>
          <a:xfrm>
            <a:off x="6607375" y="1230500"/>
            <a:ext cx="2162400" cy="2893976"/>
          </a:xfrm>
          <a:prstGeom prst="rect">
            <a:avLst/>
          </a:prstGeom>
          <a:noFill/>
          <a:ln>
            <a:noFill/>
          </a:ln>
        </p:spPr>
      </p:pic>
      <p:sp>
        <p:nvSpPr>
          <p:cNvPr id="499" name="Google Shape;499;p58"/>
          <p:cNvSpPr txBox="1"/>
          <p:nvPr/>
        </p:nvSpPr>
        <p:spPr>
          <a:xfrm>
            <a:off x="169675" y="1686325"/>
            <a:ext cx="6437700" cy="2917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Modern Virtue Ethics is inspired by the Ancient Greek philosopher, Aristotle. In his book, </a:t>
            </a:r>
            <a:r>
              <a:rPr b="0" i="1" lang="en" sz="2000" u="none" cap="none" strike="noStrike">
                <a:solidFill>
                  <a:schemeClr val="dk1"/>
                </a:solidFill>
                <a:latin typeface="Nunito"/>
                <a:ea typeface="Nunito"/>
                <a:cs typeface="Nunito"/>
                <a:sym typeface="Nunito"/>
              </a:rPr>
              <a:t>Nicomachean Ethics, </a:t>
            </a:r>
            <a:r>
              <a:rPr b="0" i="0" lang="en" sz="2000" u="none" cap="none" strike="noStrike">
                <a:solidFill>
                  <a:schemeClr val="dk1"/>
                </a:solidFill>
                <a:latin typeface="Nunito"/>
                <a:ea typeface="Nunito"/>
                <a:cs typeface="Nunito"/>
                <a:sym typeface="Nunito"/>
              </a:rPr>
              <a:t>Aristotle explored three key concepts: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Virtue → good character traits.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Practical Wisdom → skills required to live a good life.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Flourishing → living a good life.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0" st="0"/>
                                            </p:txEl>
                                          </p:spTgt>
                                        </p:tgtEl>
                                        <p:attrNameLst>
                                          <p:attrName>style.visibility</p:attrName>
                                        </p:attrNameLst>
                                      </p:cBhvr>
                                      <p:to>
                                        <p:strVal val="visible"/>
                                      </p:to>
                                    </p:set>
                                    <p:animEffect filter="fade" transition="in">
                                      <p:cBhvr>
                                        <p:cTn dur="1000"/>
                                        <p:tgtEl>
                                          <p:spTgt spid="4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1" st="1"/>
                                            </p:txEl>
                                          </p:spTgt>
                                        </p:tgtEl>
                                        <p:attrNameLst>
                                          <p:attrName>style.visibility</p:attrName>
                                        </p:attrNameLst>
                                      </p:cBhvr>
                                      <p:to>
                                        <p:strVal val="visible"/>
                                      </p:to>
                                    </p:set>
                                    <p:animEffect filter="fade" transition="in">
                                      <p:cBhvr>
                                        <p:cTn dur="1000"/>
                                        <p:tgtEl>
                                          <p:spTgt spid="4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2" st="2"/>
                                            </p:txEl>
                                          </p:spTgt>
                                        </p:tgtEl>
                                        <p:attrNameLst>
                                          <p:attrName>style.visibility</p:attrName>
                                        </p:attrNameLst>
                                      </p:cBhvr>
                                      <p:to>
                                        <p:strVal val="visible"/>
                                      </p:to>
                                    </p:set>
                                    <p:animEffect filter="fade" transition="in">
                                      <p:cBhvr>
                                        <p:cTn dur="1000"/>
                                        <p:tgtEl>
                                          <p:spTgt spid="49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3" st="3"/>
                                            </p:txEl>
                                          </p:spTgt>
                                        </p:tgtEl>
                                        <p:attrNameLst>
                                          <p:attrName>style.visibility</p:attrName>
                                        </p:attrNameLst>
                                      </p:cBhvr>
                                      <p:to>
                                        <p:strVal val="visible"/>
                                      </p:to>
                                    </p:set>
                                    <p:animEffect filter="fade" transition="in">
                                      <p:cBhvr>
                                        <p:cTn dur="1000"/>
                                        <p:tgtEl>
                                          <p:spTgt spid="49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4" st="4"/>
                                            </p:txEl>
                                          </p:spTgt>
                                        </p:tgtEl>
                                        <p:attrNameLst>
                                          <p:attrName>style.visibility</p:attrName>
                                        </p:attrNameLst>
                                      </p:cBhvr>
                                      <p:to>
                                        <p:strVal val="visible"/>
                                      </p:to>
                                    </p:set>
                                    <p:animEffect filter="fade" transition="in">
                                      <p:cBhvr>
                                        <p:cTn dur="1000"/>
                                        <p:tgtEl>
                                          <p:spTgt spid="49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5" st="5"/>
                                            </p:txEl>
                                          </p:spTgt>
                                        </p:tgtEl>
                                        <p:attrNameLst>
                                          <p:attrName>style.visibility</p:attrName>
                                        </p:attrNameLst>
                                      </p:cBhvr>
                                      <p:to>
                                        <p:strVal val="visible"/>
                                      </p:to>
                                    </p:set>
                                    <p:animEffect filter="fade" transition="in">
                                      <p:cBhvr>
                                        <p:cTn dur="1000"/>
                                        <p:tgtEl>
                                          <p:spTgt spid="49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9">
                                            <p:txEl>
                                              <p:pRg end="0" st="0"/>
                                            </p:txEl>
                                          </p:spTgt>
                                        </p:tgtEl>
                                        <p:attrNameLst>
                                          <p:attrName>style.visibility</p:attrName>
                                        </p:attrNameLst>
                                      </p:cBhvr>
                                      <p:to>
                                        <p:strVal val="visible"/>
                                      </p:to>
                                    </p:set>
                                    <p:animEffect filter="fade" transition="in">
                                      <p:cBhvr>
                                        <p:cTn dur="1000"/>
                                        <p:tgtEl>
                                          <p:spTgt spid="4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9">
                                            <p:txEl>
                                              <p:pRg end="1" st="1"/>
                                            </p:txEl>
                                          </p:spTgt>
                                        </p:tgtEl>
                                        <p:attrNameLst>
                                          <p:attrName>style.visibility</p:attrName>
                                        </p:attrNameLst>
                                      </p:cBhvr>
                                      <p:to>
                                        <p:strVal val="visible"/>
                                      </p:to>
                                    </p:set>
                                    <p:animEffect filter="fade" transition="in">
                                      <p:cBhvr>
                                        <p:cTn dur="1000"/>
                                        <p:tgtEl>
                                          <p:spTgt spid="49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9">
                                            <p:txEl>
                                              <p:pRg end="2" st="2"/>
                                            </p:txEl>
                                          </p:spTgt>
                                        </p:tgtEl>
                                        <p:attrNameLst>
                                          <p:attrName>style.visibility</p:attrName>
                                        </p:attrNameLst>
                                      </p:cBhvr>
                                      <p:to>
                                        <p:strVal val="visible"/>
                                      </p:to>
                                    </p:set>
                                    <p:animEffect filter="fade" transition="in">
                                      <p:cBhvr>
                                        <p:cTn dur="1000"/>
                                        <p:tgtEl>
                                          <p:spTgt spid="49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9">
                                            <p:txEl>
                                              <p:pRg end="3" st="3"/>
                                            </p:txEl>
                                          </p:spTgt>
                                        </p:tgtEl>
                                        <p:attrNameLst>
                                          <p:attrName>style.visibility</p:attrName>
                                        </p:attrNameLst>
                                      </p:cBhvr>
                                      <p:to>
                                        <p:strVal val="visible"/>
                                      </p:to>
                                    </p:set>
                                    <p:animEffect filter="fade" transition="in">
                                      <p:cBhvr>
                                        <p:cTn dur="1000"/>
                                        <p:tgtEl>
                                          <p:spTgt spid="49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9">
                                            <p:txEl>
                                              <p:pRg end="4" st="4"/>
                                            </p:txEl>
                                          </p:spTgt>
                                        </p:tgtEl>
                                        <p:attrNameLst>
                                          <p:attrName>style.visibility</p:attrName>
                                        </p:attrNameLst>
                                      </p:cBhvr>
                                      <p:to>
                                        <p:strVal val="visible"/>
                                      </p:to>
                                    </p:set>
                                    <p:animEffect filter="fade" transition="in">
                                      <p:cBhvr>
                                        <p:cTn dur="1000"/>
                                        <p:tgtEl>
                                          <p:spTgt spid="499">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03" name="Shape 503"/>
        <p:cNvGrpSpPr/>
        <p:nvPr/>
      </p:nvGrpSpPr>
      <p:grpSpPr>
        <a:xfrm>
          <a:off x="0" y="0"/>
          <a:ext cx="0" cy="0"/>
          <a:chOff x="0" y="0"/>
          <a:chExt cx="0" cy="0"/>
        </a:xfrm>
      </p:grpSpPr>
      <p:sp>
        <p:nvSpPr>
          <p:cNvPr id="504" name="Google Shape;504;p59"/>
          <p:cNvSpPr txBox="1"/>
          <p:nvPr/>
        </p:nvSpPr>
        <p:spPr>
          <a:xfrm>
            <a:off x="180000" y="1163825"/>
            <a:ext cx="8841000" cy="3568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1900" u="none" cap="none" strike="noStrike">
                <a:solidFill>
                  <a:schemeClr val="dk1"/>
                </a:solidFill>
                <a:latin typeface="Nunito"/>
                <a:ea typeface="Nunito"/>
                <a:cs typeface="Nunito"/>
                <a:sym typeface="Nunito"/>
              </a:rPr>
              <a:t>To be virtuous is not just to </a:t>
            </a:r>
            <a:r>
              <a:rPr b="0" i="1" lang="en" sz="1900" u="none" cap="none" strike="noStrike">
                <a:solidFill>
                  <a:schemeClr val="dk1"/>
                </a:solidFill>
                <a:latin typeface="Nunito"/>
                <a:ea typeface="Nunito"/>
                <a:cs typeface="Nunito"/>
                <a:sym typeface="Nunito"/>
              </a:rPr>
              <a:t>behave</a:t>
            </a:r>
            <a:r>
              <a:rPr b="0" i="0" lang="en" sz="1900" u="none" cap="none" strike="noStrike">
                <a:solidFill>
                  <a:schemeClr val="dk1"/>
                </a:solidFill>
                <a:latin typeface="Nunito"/>
                <a:ea typeface="Nunito"/>
                <a:cs typeface="Nunito"/>
                <a:sym typeface="Nunito"/>
              </a:rPr>
              <a:t> in certain ways but also to </a:t>
            </a:r>
            <a:r>
              <a:rPr b="0" i="1" lang="en" sz="1900" u="none" cap="none" strike="noStrike">
                <a:solidFill>
                  <a:schemeClr val="dk1"/>
                </a:solidFill>
                <a:latin typeface="Nunito"/>
                <a:ea typeface="Nunito"/>
                <a:cs typeface="Nunito"/>
                <a:sym typeface="Nunito"/>
              </a:rPr>
              <a:t>feel </a:t>
            </a:r>
            <a:r>
              <a:rPr b="0" i="0" lang="en" sz="1900" u="none" cap="none" strike="noStrike">
                <a:solidFill>
                  <a:schemeClr val="dk1"/>
                </a:solidFill>
                <a:latin typeface="Nunito"/>
                <a:ea typeface="Nunito"/>
                <a:cs typeface="Nunito"/>
                <a:sym typeface="Nunito"/>
              </a:rPr>
              <a:t>certain ways.</a:t>
            </a:r>
            <a:endParaRPr b="0" i="0" sz="19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1" i="1" lang="en" sz="2000" u="none" cap="none" strike="noStrike">
                <a:solidFill>
                  <a:schemeClr val="dk1"/>
                </a:solidFill>
                <a:latin typeface="Nunito"/>
                <a:ea typeface="Nunito"/>
                <a:cs typeface="Nunito"/>
                <a:sym typeface="Nunito"/>
              </a:rPr>
              <a:t>Example</a:t>
            </a:r>
            <a:r>
              <a:rPr b="0" i="0" lang="en" sz="2000" u="none" cap="none" strike="noStrike">
                <a:solidFill>
                  <a:schemeClr val="dk1"/>
                </a:solidFill>
                <a:latin typeface="Nunito"/>
                <a:ea typeface="Nunito"/>
                <a:cs typeface="Nunito"/>
                <a:sym typeface="Nunito"/>
              </a:rPr>
              <a:t>. Bobby and Cory behave similarly: they are both trusted, keep their promises, and are equally honest. Bobby behaves virtuously because he feels its the right thing to do, but Cory behaves virtuously because she wishes to be seen as virtuous. To the virtue ethicist, only Bobby is virtuous.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Virtue ethics captures something important about morality that other theories neglect → mental states (emotions and motivations) are morally relevant. </a:t>
            </a:r>
            <a:endParaRPr b="0" i="0" sz="2000" u="none" cap="none" strike="noStrike">
              <a:solidFill>
                <a:schemeClr val="dk1"/>
              </a:solidFill>
              <a:latin typeface="Nunito"/>
              <a:ea typeface="Nunito"/>
              <a:cs typeface="Nunito"/>
              <a:sym typeface="Nunito"/>
            </a:endParaRPr>
          </a:p>
        </p:txBody>
      </p:sp>
      <p:sp>
        <p:nvSpPr>
          <p:cNvPr id="505" name="Google Shape;505;p59"/>
          <p:cNvSpPr txBox="1"/>
          <p:nvPr/>
        </p:nvSpPr>
        <p:spPr>
          <a:xfrm>
            <a:off x="180000" y="633425"/>
            <a:ext cx="89640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Virtues</a:t>
            </a:r>
            <a:r>
              <a:rPr b="0" i="0" lang="en" sz="2000" u="none" cap="none" strike="noStrike">
                <a:solidFill>
                  <a:schemeClr val="dk1"/>
                </a:solidFill>
                <a:latin typeface="Nunito"/>
                <a:ea typeface="Nunito"/>
                <a:cs typeface="Nunito"/>
                <a:sym typeface="Nunito"/>
              </a:rPr>
              <a:t> are morally good character traits. </a:t>
            </a:r>
            <a:r>
              <a:rPr b="1" i="0" lang="en" sz="2000" u="none" cap="none" strike="noStrike">
                <a:solidFill>
                  <a:schemeClr val="dk1"/>
                </a:solidFill>
                <a:latin typeface="Nunito"/>
                <a:ea typeface="Nunito"/>
                <a:cs typeface="Nunito"/>
                <a:sym typeface="Nunito"/>
              </a:rPr>
              <a:t>Vices</a:t>
            </a:r>
            <a:r>
              <a:rPr b="0" i="0" lang="en" sz="2000" u="none" cap="none" strike="noStrike">
                <a:solidFill>
                  <a:schemeClr val="dk1"/>
                </a:solidFill>
                <a:latin typeface="Nunito"/>
                <a:ea typeface="Nunito"/>
                <a:cs typeface="Nunito"/>
                <a:sym typeface="Nunito"/>
              </a:rPr>
              <a:t> are morally bad ones.</a:t>
            </a:r>
            <a:endParaRPr b="0" i="0" sz="2000" u="none" cap="none" strike="noStrike">
              <a:solidFill>
                <a:schemeClr val="dk1"/>
              </a:solidFill>
              <a:latin typeface="Nunito"/>
              <a:ea typeface="Nunito"/>
              <a:cs typeface="Nunito"/>
              <a:sym typeface="Nunito"/>
            </a:endParaRPr>
          </a:p>
        </p:txBody>
      </p:sp>
      <p:sp>
        <p:nvSpPr>
          <p:cNvPr id="506" name="Google Shape;506;p59"/>
          <p:cNvSpPr txBox="1"/>
          <p:nvPr>
            <p:ph type="title"/>
          </p:nvPr>
        </p:nvSpPr>
        <p:spPr>
          <a:xfrm>
            <a:off x="423400" y="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Virtue </a:t>
            </a:r>
            <a:endParaRPr sz="3600">
              <a:latin typeface="Nunito"/>
              <a:ea typeface="Nunito"/>
              <a:cs typeface="Nunito"/>
              <a:sym typeface="Nunito"/>
            </a:endParaRPr>
          </a:p>
        </p:txBody>
      </p:sp>
      <p:sp>
        <p:nvSpPr>
          <p:cNvPr id="507" name="Google Shape;507;p5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08" name="Google Shape;508;p5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09" name="Google Shape;509;p5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5">
                                            <p:txEl>
                                              <p:pRg end="0" st="0"/>
                                            </p:txEl>
                                          </p:spTgt>
                                        </p:tgtEl>
                                        <p:attrNameLst>
                                          <p:attrName>style.visibility</p:attrName>
                                        </p:attrNameLst>
                                      </p:cBhvr>
                                      <p:to>
                                        <p:strVal val="visible"/>
                                      </p:to>
                                    </p:set>
                                    <p:animEffect filter="fade" transition="in">
                                      <p:cBhvr>
                                        <p:cTn dur="1000"/>
                                        <p:tgtEl>
                                          <p:spTgt spid="50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0" st="0"/>
                                            </p:txEl>
                                          </p:spTgt>
                                        </p:tgtEl>
                                        <p:attrNameLst>
                                          <p:attrName>style.visibility</p:attrName>
                                        </p:attrNameLst>
                                      </p:cBhvr>
                                      <p:to>
                                        <p:strVal val="visible"/>
                                      </p:to>
                                    </p:set>
                                    <p:animEffect filter="fade" transition="in">
                                      <p:cBhvr>
                                        <p:cTn dur="1000"/>
                                        <p:tgtEl>
                                          <p:spTgt spid="50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1" st="1"/>
                                            </p:txEl>
                                          </p:spTgt>
                                        </p:tgtEl>
                                        <p:attrNameLst>
                                          <p:attrName>style.visibility</p:attrName>
                                        </p:attrNameLst>
                                      </p:cBhvr>
                                      <p:to>
                                        <p:strVal val="visible"/>
                                      </p:to>
                                    </p:set>
                                    <p:animEffect filter="fade" transition="in">
                                      <p:cBhvr>
                                        <p:cTn dur="1000"/>
                                        <p:tgtEl>
                                          <p:spTgt spid="50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2" st="2"/>
                                            </p:txEl>
                                          </p:spTgt>
                                        </p:tgtEl>
                                        <p:attrNameLst>
                                          <p:attrName>style.visibility</p:attrName>
                                        </p:attrNameLst>
                                      </p:cBhvr>
                                      <p:to>
                                        <p:strVal val="visible"/>
                                      </p:to>
                                    </p:set>
                                    <p:animEffect filter="fade" transition="in">
                                      <p:cBhvr>
                                        <p:cTn dur="1000"/>
                                        <p:tgtEl>
                                          <p:spTgt spid="50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3" st="3"/>
                                            </p:txEl>
                                          </p:spTgt>
                                        </p:tgtEl>
                                        <p:attrNameLst>
                                          <p:attrName>style.visibility</p:attrName>
                                        </p:attrNameLst>
                                      </p:cBhvr>
                                      <p:to>
                                        <p:strVal val="visible"/>
                                      </p:to>
                                    </p:set>
                                    <p:animEffect filter="fade" transition="in">
                                      <p:cBhvr>
                                        <p:cTn dur="1000"/>
                                        <p:tgtEl>
                                          <p:spTgt spid="50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xEl>
                                              <p:pRg end="4" st="4"/>
                                            </p:txEl>
                                          </p:spTgt>
                                        </p:tgtEl>
                                        <p:attrNameLst>
                                          <p:attrName>style.visibility</p:attrName>
                                        </p:attrNameLst>
                                      </p:cBhvr>
                                      <p:to>
                                        <p:strVal val="visible"/>
                                      </p:to>
                                    </p:set>
                                    <p:animEffect filter="fade" transition="in">
                                      <p:cBhvr>
                                        <p:cTn dur="1000"/>
                                        <p:tgtEl>
                                          <p:spTgt spid="504">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13" name="Shape 513"/>
        <p:cNvGrpSpPr/>
        <p:nvPr/>
      </p:nvGrpSpPr>
      <p:grpSpPr>
        <a:xfrm>
          <a:off x="0" y="0"/>
          <a:ext cx="0" cy="0"/>
          <a:chOff x="0" y="0"/>
          <a:chExt cx="0" cy="0"/>
        </a:xfrm>
      </p:grpSpPr>
      <p:sp>
        <p:nvSpPr>
          <p:cNvPr id="514" name="Google Shape;514;p60"/>
          <p:cNvSpPr txBox="1"/>
          <p:nvPr/>
        </p:nvSpPr>
        <p:spPr>
          <a:xfrm>
            <a:off x="423400" y="679925"/>
            <a:ext cx="8409000" cy="3684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Practical wisdom</a:t>
            </a:r>
            <a:r>
              <a:rPr b="0" i="0" lang="en" sz="2000" u="none" cap="none" strike="noStrike">
                <a:solidFill>
                  <a:schemeClr val="dk1"/>
                </a:solidFill>
                <a:latin typeface="Nunito"/>
                <a:ea typeface="Nunito"/>
                <a:cs typeface="Nunito"/>
                <a:sym typeface="Nunito"/>
              </a:rPr>
              <a:t> is the ability to reason and act appropriately on the inclination to be virtuous.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If an individual lacks practical wisdom, the inclination to be virtuous may lead them to behave wrongly.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800"/>
              <a:buFont typeface="Arial"/>
              <a:buNone/>
            </a:pPr>
            <a:r>
              <a:t/>
            </a:r>
            <a:endParaRPr b="0" i="0" sz="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For instance, total honesty is not the ‘best policy’ – we should know when to be honest.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15" name="Google Shape;515;p6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Practical Wisdom </a:t>
            </a:r>
            <a:endParaRPr sz="3600">
              <a:latin typeface="Nunito"/>
              <a:ea typeface="Nunito"/>
              <a:cs typeface="Nunito"/>
              <a:sym typeface="Nunito"/>
            </a:endParaRPr>
          </a:p>
        </p:txBody>
      </p:sp>
      <p:sp>
        <p:nvSpPr>
          <p:cNvPr id="516" name="Google Shape;516;p6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17" name="Google Shape;517;p6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18" name="Google Shape;518;p6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19" name="Google Shape;519;p60"/>
          <p:cNvSpPr txBox="1"/>
          <p:nvPr/>
        </p:nvSpPr>
        <p:spPr>
          <a:xfrm>
            <a:off x="423400" y="3415225"/>
            <a:ext cx="8149200" cy="1200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Even though people may be predisposed to certain virtues, practical wisdom – knowing how and when to act on such virtues – is gained through </a:t>
            </a:r>
            <a:r>
              <a:rPr b="0" i="1" lang="en" sz="2000" u="none" cap="none" strike="noStrike">
                <a:solidFill>
                  <a:schemeClr val="dk1"/>
                </a:solidFill>
                <a:latin typeface="Nunito"/>
                <a:ea typeface="Nunito"/>
                <a:cs typeface="Nunito"/>
                <a:sym typeface="Nunito"/>
              </a:rPr>
              <a:t>experience</a:t>
            </a:r>
            <a:r>
              <a:rPr b="0" i="0" lang="en" sz="2000" u="none" cap="none" strike="noStrike">
                <a:solidFill>
                  <a:schemeClr val="dk1"/>
                </a:solidFill>
                <a:latin typeface="Nunito"/>
                <a:ea typeface="Nunito"/>
                <a:cs typeface="Nunito"/>
                <a:sym typeface="Nunito"/>
              </a:rPr>
              <a:t>.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4">
                                            <p:txEl>
                                              <p:pRg end="0" st="0"/>
                                            </p:txEl>
                                          </p:spTgt>
                                        </p:tgtEl>
                                        <p:attrNameLst>
                                          <p:attrName>style.visibility</p:attrName>
                                        </p:attrNameLst>
                                      </p:cBhvr>
                                      <p:to>
                                        <p:strVal val="visible"/>
                                      </p:to>
                                    </p:set>
                                    <p:animEffect filter="fade" transition="in">
                                      <p:cBhvr>
                                        <p:cTn dur="1000"/>
                                        <p:tgtEl>
                                          <p:spTgt spid="51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4">
                                            <p:txEl>
                                              <p:pRg end="1" st="1"/>
                                            </p:txEl>
                                          </p:spTgt>
                                        </p:tgtEl>
                                        <p:attrNameLst>
                                          <p:attrName>style.visibility</p:attrName>
                                        </p:attrNameLst>
                                      </p:cBhvr>
                                      <p:to>
                                        <p:strVal val="visible"/>
                                      </p:to>
                                    </p:set>
                                    <p:animEffect filter="fade" transition="in">
                                      <p:cBhvr>
                                        <p:cTn dur="1000"/>
                                        <p:tgtEl>
                                          <p:spTgt spid="51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4">
                                            <p:txEl>
                                              <p:pRg end="2" st="2"/>
                                            </p:txEl>
                                          </p:spTgt>
                                        </p:tgtEl>
                                        <p:attrNameLst>
                                          <p:attrName>style.visibility</p:attrName>
                                        </p:attrNameLst>
                                      </p:cBhvr>
                                      <p:to>
                                        <p:strVal val="visible"/>
                                      </p:to>
                                    </p:set>
                                    <p:animEffect filter="fade" transition="in">
                                      <p:cBhvr>
                                        <p:cTn dur="1000"/>
                                        <p:tgtEl>
                                          <p:spTgt spid="51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4">
                                            <p:txEl>
                                              <p:pRg end="3" st="3"/>
                                            </p:txEl>
                                          </p:spTgt>
                                        </p:tgtEl>
                                        <p:attrNameLst>
                                          <p:attrName>style.visibility</p:attrName>
                                        </p:attrNameLst>
                                      </p:cBhvr>
                                      <p:to>
                                        <p:strVal val="visible"/>
                                      </p:to>
                                    </p:set>
                                    <p:animEffect filter="fade" transition="in">
                                      <p:cBhvr>
                                        <p:cTn dur="1000"/>
                                        <p:tgtEl>
                                          <p:spTgt spid="51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4">
                                            <p:txEl>
                                              <p:pRg end="4" st="4"/>
                                            </p:txEl>
                                          </p:spTgt>
                                        </p:tgtEl>
                                        <p:attrNameLst>
                                          <p:attrName>style.visibility</p:attrName>
                                        </p:attrNameLst>
                                      </p:cBhvr>
                                      <p:to>
                                        <p:strVal val="visible"/>
                                      </p:to>
                                    </p:set>
                                    <p:animEffect filter="fade" transition="in">
                                      <p:cBhvr>
                                        <p:cTn dur="1000"/>
                                        <p:tgtEl>
                                          <p:spTgt spid="51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4">
                                            <p:txEl>
                                              <p:pRg end="5" st="5"/>
                                            </p:txEl>
                                          </p:spTgt>
                                        </p:tgtEl>
                                        <p:attrNameLst>
                                          <p:attrName>style.visibility</p:attrName>
                                        </p:attrNameLst>
                                      </p:cBhvr>
                                      <p:to>
                                        <p:strVal val="visible"/>
                                      </p:to>
                                    </p:set>
                                    <p:animEffect filter="fade" transition="in">
                                      <p:cBhvr>
                                        <p:cTn dur="1000"/>
                                        <p:tgtEl>
                                          <p:spTgt spid="51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4">
                                            <p:txEl>
                                              <p:pRg end="6" st="6"/>
                                            </p:txEl>
                                          </p:spTgt>
                                        </p:tgtEl>
                                        <p:attrNameLst>
                                          <p:attrName>style.visibility</p:attrName>
                                        </p:attrNameLst>
                                      </p:cBhvr>
                                      <p:to>
                                        <p:strVal val="visible"/>
                                      </p:to>
                                    </p:set>
                                    <p:animEffect filter="fade" transition="in">
                                      <p:cBhvr>
                                        <p:cTn dur="1000"/>
                                        <p:tgtEl>
                                          <p:spTgt spid="51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gtEl>
                                        <p:attrNameLst>
                                          <p:attrName>style.visibility</p:attrName>
                                        </p:attrNameLst>
                                      </p:cBhvr>
                                      <p:to>
                                        <p:strVal val="visible"/>
                                      </p:to>
                                    </p:set>
                                    <p:animEffect filter="fade" transition="in">
                                      <p:cBhvr>
                                        <p:cTn dur="1000"/>
                                        <p:tgtEl>
                                          <p:spTgt spid="5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23" name="Shape 523"/>
        <p:cNvGrpSpPr/>
        <p:nvPr/>
      </p:nvGrpSpPr>
      <p:grpSpPr>
        <a:xfrm>
          <a:off x="0" y="0"/>
          <a:ext cx="0" cy="0"/>
          <a:chOff x="0" y="0"/>
          <a:chExt cx="0" cy="0"/>
        </a:xfrm>
      </p:grpSpPr>
      <p:sp>
        <p:nvSpPr>
          <p:cNvPr id="524" name="Google Shape;524;p61"/>
          <p:cNvSpPr txBox="1"/>
          <p:nvPr/>
        </p:nvSpPr>
        <p:spPr>
          <a:xfrm>
            <a:off x="423400" y="679925"/>
            <a:ext cx="8409000" cy="2616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Flourishing</a:t>
            </a:r>
            <a:r>
              <a:rPr b="0" i="0" lang="en" sz="2000" u="none" cap="none" strike="noStrike">
                <a:solidFill>
                  <a:schemeClr val="dk1"/>
                </a:solidFill>
                <a:latin typeface="Nunito"/>
                <a:ea typeface="Nunito"/>
                <a:cs typeface="Nunito"/>
                <a:sym typeface="Nunito"/>
              </a:rPr>
              <a:t>, or </a:t>
            </a:r>
            <a:r>
              <a:rPr b="0" i="1" lang="en" sz="2000" u="none" cap="none" strike="noStrike">
                <a:solidFill>
                  <a:schemeClr val="dk1"/>
                </a:solidFill>
                <a:latin typeface="Nunito"/>
                <a:ea typeface="Nunito"/>
                <a:cs typeface="Nunito"/>
                <a:sym typeface="Nunito"/>
              </a:rPr>
              <a:t>eudaimonia</a:t>
            </a:r>
            <a:r>
              <a:rPr b="0" i="0" lang="en" sz="2000" u="none" cap="none" strike="noStrike">
                <a:solidFill>
                  <a:schemeClr val="dk1"/>
                </a:solidFill>
                <a:latin typeface="Nunito"/>
                <a:ea typeface="Nunito"/>
                <a:cs typeface="Nunito"/>
                <a:sym typeface="Nunito"/>
              </a:rPr>
              <a:t>, is living a good life.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To flourish, an individual needs to live virtuously, and virtues are those character traits which allow the individual to flourish.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Virtue ethicists still debate whether being virtuous is sufficient for living a good life.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25" name="Google Shape;525;p6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Flourishing</a:t>
            </a:r>
            <a:endParaRPr sz="3600">
              <a:latin typeface="Nunito"/>
              <a:ea typeface="Nunito"/>
              <a:cs typeface="Nunito"/>
              <a:sym typeface="Nunito"/>
            </a:endParaRPr>
          </a:p>
        </p:txBody>
      </p:sp>
      <p:sp>
        <p:nvSpPr>
          <p:cNvPr id="526" name="Google Shape;526;p6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27" name="Google Shape;527;p6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28" name="Google Shape;528;p6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29" name="Google Shape;529;p61"/>
          <p:cNvSpPr txBox="1"/>
          <p:nvPr/>
        </p:nvSpPr>
        <p:spPr>
          <a:xfrm>
            <a:off x="423400" y="3186425"/>
            <a:ext cx="5862300" cy="1200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Aristotle argued that to flourish, a virtuous individual must also have the resources to enact virtue. </a:t>
            </a:r>
            <a:endParaRPr b="0" i="0" sz="1400" u="none" cap="none" strike="noStrike">
              <a:solidFill>
                <a:srgbClr val="000000"/>
              </a:solidFill>
              <a:latin typeface="Telex"/>
              <a:ea typeface="Telex"/>
              <a:cs typeface="Telex"/>
              <a:sym typeface="Telex"/>
            </a:endParaRPr>
          </a:p>
        </p:txBody>
      </p:sp>
      <p:pic>
        <p:nvPicPr>
          <p:cNvPr id="530" name="Google Shape;530;p61"/>
          <p:cNvPicPr preferRelativeResize="0"/>
          <p:nvPr/>
        </p:nvPicPr>
        <p:blipFill rotWithShape="1">
          <a:blip r:embed="rId3">
            <a:alphaModFix/>
          </a:blip>
          <a:srcRect b="0" l="0" r="0" t="0"/>
          <a:stretch/>
        </p:blipFill>
        <p:spPr>
          <a:xfrm>
            <a:off x="6285574" y="2933450"/>
            <a:ext cx="2858598" cy="1905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xEl>
                                              <p:pRg end="0" st="0"/>
                                            </p:txEl>
                                          </p:spTgt>
                                        </p:tgtEl>
                                        <p:attrNameLst>
                                          <p:attrName>style.visibility</p:attrName>
                                        </p:attrNameLst>
                                      </p:cBhvr>
                                      <p:to>
                                        <p:strVal val="visible"/>
                                      </p:to>
                                    </p:set>
                                    <p:animEffect filter="fade" transition="in">
                                      <p:cBhvr>
                                        <p:cTn dur="1000"/>
                                        <p:tgtEl>
                                          <p:spTgt spid="52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xEl>
                                              <p:pRg end="1" st="1"/>
                                            </p:txEl>
                                          </p:spTgt>
                                        </p:tgtEl>
                                        <p:attrNameLst>
                                          <p:attrName>style.visibility</p:attrName>
                                        </p:attrNameLst>
                                      </p:cBhvr>
                                      <p:to>
                                        <p:strVal val="visible"/>
                                      </p:to>
                                    </p:set>
                                    <p:animEffect filter="fade" transition="in">
                                      <p:cBhvr>
                                        <p:cTn dur="1000"/>
                                        <p:tgtEl>
                                          <p:spTgt spid="52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xEl>
                                              <p:pRg end="2" st="2"/>
                                            </p:txEl>
                                          </p:spTgt>
                                        </p:tgtEl>
                                        <p:attrNameLst>
                                          <p:attrName>style.visibility</p:attrName>
                                        </p:attrNameLst>
                                      </p:cBhvr>
                                      <p:to>
                                        <p:strVal val="visible"/>
                                      </p:to>
                                    </p:set>
                                    <p:animEffect filter="fade" transition="in">
                                      <p:cBhvr>
                                        <p:cTn dur="1000"/>
                                        <p:tgtEl>
                                          <p:spTgt spid="52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xEl>
                                              <p:pRg end="3" st="3"/>
                                            </p:txEl>
                                          </p:spTgt>
                                        </p:tgtEl>
                                        <p:attrNameLst>
                                          <p:attrName>style.visibility</p:attrName>
                                        </p:attrNameLst>
                                      </p:cBhvr>
                                      <p:to>
                                        <p:strVal val="visible"/>
                                      </p:to>
                                    </p:set>
                                    <p:animEffect filter="fade" transition="in">
                                      <p:cBhvr>
                                        <p:cTn dur="1000"/>
                                        <p:tgtEl>
                                          <p:spTgt spid="52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xEl>
                                              <p:pRg end="4" st="4"/>
                                            </p:txEl>
                                          </p:spTgt>
                                        </p:tgtEl>
                                        <p:attrNameLst>
                                          <p:attrName>style.visibility</p:attrName>
                                        </p:attrNameLst>
                                      </p:cBhvr>
                                      <p:to>
                                        <p:strVal val="visible"/>
                                      </p:to>
                                    </p:set>
                                    <p:animEffect filter="fade" transition="in">
                                      <p:cBhvr>
                                        <p:cTn dur="1000"/>
                                        <p:tgtEl>
                                          <p:spTgt spid="52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xEl>
                                              <p:pRg end="5" st="5"/>
                                            </p:txEl>
                                          </p:spTgt>
                                        </p:tgtEl>
                                        <p:attrNameLst>
                                          <p:attrName>style.visibility</p:attrName>
                                        </p:attrNameLst>
                                      </p:cBhvr>
                                      <p:to>
                                        <p:strVal val="visible"/>
                                      </p:to>
                                    </p:set>
                                    <p:animEffect filter="fade" transition="in">
                                      <p:cBhvr>
                                        <p:cTn dur="1000"/>
                                        <p:tgtEl>
                                          <p:spTgt spid="52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xEl>
                                              <p:pRg end="6" st="6"/>
                                            </p:txEl>
                                          </p:spTgt>
                                        </p:tgtEl>
                                        <p:attrNameLst>
                                          <p:attrName>style.visibility</p:attrName>
                                        </p:attrNameLst>
                                      </p:cBhvr>
                                      <p:to>
                                        <p:strVal val="visible"/>
                                      </p:to>
                                    </p:set>
                                    <p:animEffect filter="fade" transition="in">
                                      <p:cBhvr>
                                        <p:cTn dur="1000"/>
                                        <p:tgtEl>
                                          <p:spTgt spid="52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xEl>
                                              <p:pRg end="7" st="7"/>
                                            </p:txEl>
                                          </p:spTgt>
                                        </p:tgtEl>
                                        <p:attrNameLst>
                                          <p:attrName>style.visibility</p:attrName>
                                        </p:attrNameLst>
                                      </p:cBhvr>
                                      <p:to>
                                        <p:strVal val="visible"/>
                                      </p:to>
                                    </p:set>
                                    <p:animEffect filter="fade" transition="in">
                                      <p:cBhvr>
                                        <p:cTn dur="1000"/>
                                        <p:tgtEl>
                                          <p:spTgt spid="524">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1000"/>
                                        <p:tgtEl>
                                          <p:spTgt spid="5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96" name="Google Shape;96;p1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7" name="Google Shape;97;p17"/>
          <p:cNvSpPr txBox="1"/>
          <p:nvPr/>
        </p:nvSpPr>
        <p:spPr>
          <a:xfrm>
            <a:off x="1704125" y="0"/>
            <a:ext cx="57711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Ethics and Relativism </a:t>
            </a:r>
            <a:endParaRPr b="0" i="0" sz="3600" u="none" cap="none" strike="noStrike">
              <a:solidFill>
                <a:srgbClr val="000000"/>
              </a:solidFill>
              <a:latin typeface="Nunito"/>
              <a:ea typeface="Nunito"/>
              <a:cs typeface="Nunito"/>
              <a:sym typeface="Nunito"/>
            </a:endParaRPr>
          </a:p>
        </p:txBody>
      </p:sp>
      <p:sp>
        <p:nvSpPr>
          <p:cNvPr id="98" name="Google Shape;98;p17"/>
          <p:cNvSpPr txBox="1"/>
          <p:nvPr/>
        </p:nvSpPr>
        <p:spPr>
          <a:xfrm>
            <a:off x="440700" y="669475"/>
            <a:ext cx="82626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It may be that no moral principles or judgements are absolutely or universally correct; instead, they are only correct within a culture.</a:t>
            </a:r>
            <a:endParaRPr b="0" i="0" sz="1400" u="none" cap="none" strike="noStrike">
              <a:solidFill>
                <a:srgbClr val="000000"/>
              </a:solidFill>
              <a:latin typeface="Telex"/>
              <a:ea typeface="Telex"/>
              <a:cs typeface="Telex"/>
              <a:sym typeface="Telex"/>
            </a:endParaRPr>
          </a:p>
        </p:txBody>
      </p:sp>
      <p:sp>
        <p:nvSpPr>
          <p:cNvPr id="99" name="Google Shape;99;p17"/>
          <p:cNvSpPr txBox="1"/>
          <p:nvPr/>
        </p:nvSpPr>
        <p:spPr>
          <a:xfrm>
            <a:off x="458375" y="1610000"/>
            <a:ext cx="82626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Moral Relativism </a:t>
            </a:r>
            <a:r>
              <a:rPr b="0" i="0" lang="en" sz="2000" u="none" cap="none" strike="noStrike">
                <a:solidFill>
                  <a:schemeClr val="dk1"/>
                </a:solidFill>
                <a:latin typeface="Nunito"/>
                <a:ea typeface="Nunito"/>
                <a:cs typeface="Nunito"/>
                <a:sym typeface="Nunito"/>
              </a:rPr>
              <a:t>is the view that there is no objective standard of morality that applies to all people across all situations. </a:t>
            </a:r>
            <a:endParaRPr b="0" i="0" sz="1400" u="none" cap="none" strike="noStrike">
              <a:solidFill>
                <a:srgbClr val="000000"/>
              </a:solidFill>
              <a:latin typeface="Telex"/>
              <a:ea typeface="Telex"/>
              <a:cs typeface="Telex"/>
              <a:sym typeface="Telex"/>
            </a:endParaRPr>
          </a:p>
        </p:txBody>
      </p:sp>
      <p:sp>
        <p:nvSpPr>
          <p:cNvPr id="100" name="Google Shape;100;p17"/>
          <p:cNvSpPr txBox="1"/>
          <p:nvPr/>
        </p:nvSpPr>
        <p:spPr>
          <a:xfrm>
            <a:off x="458375" y="2534800"/>
            <a:ext cx="6507600" cy="1908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P</a:t>
            </a:r>
            <a:r>
              <a:rPr b="0" i="0" lang="en" sz="2000" u="none" cap="none" strike="noStrike">
                <a:solidFill>
                  <a:schemeClr val="dk1"/>
                </a:solidFill>
                <a:latin typeface="Nunito"/>
                <a:ea typeface="Nunito"/>
                <a:cs typeface="Nunito"/>
                <a:sym typeface="Nunito"/>
              </a:rPr>
              <a:t>roblems with moral relativism:</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Extremely h</a:t>
            </a:r>
            <a:r>
              <a:rPr b="0" i="0" lang="en" sz="2000" u="none" cap="none" strike="noStrike">
                <a:solidFill>
                  <a:schemeClr val="dk1"/>
                </a:solidFill>
                <a:latin typeface="Nunito"/>
                <a:ea typeface="Nunito"/>
                <a:cs typeface="Nunito"/>
                <a:sym typeface="Nunito"/>
              </a:rPr>
              <a:t>armful actions are </a:t>
            </a:r>
            <a:r>
              <a:rPr lang="en" sz="2000">
                <a:solidFill>
                  <a:schemeClr val="dk1"/>
                </a:solidFill>
                <a:latin typeface="Nunito"/>
                <a:ea typeface="Nunito"/>
                <a:cs typeface="Nunito"/>
                <a:sym typeface="Nunito"/>
              </a:rPr>
              <a:t>do not</a:t>
            </a:r>
            <a:r>
              <a:rPr b="0" i="0" lang="en" sz="2000" u="none" cap="none" strike="noStrike">
                <a:solidFill>
                  <a:schemeClr val="dk1"/>
                </a:solidFill>
                <a:latin typeface="Nunito"/>
                <a:ea typeface="Nunito"/>
                <a:cs typeface="Nunito"/>
                <a:sym typeface="Nunito"/>
              </a:rPr>
              <a:t> permissible just because they are culturally relative.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There may exist moral disagreements within cultures</a:t>
            </a:r>
            <a:r>
              <a:rPr lang="en" sz="2000">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pic>
        <p:nvPicPr>
          <p:cNvPr id="101" name="Google Shape;101;p17"/>
          <p:cNvPicPr preferRelativeResize="0"/>
          <p:nvPr/>
        </p:nvPicPr>
        <p:blipFill rotWithShape="1">
          <a:blip r:embed="rId3">
            <a:alphaModFix/>
          </a:blip>
          <a:srcRect b="0" l="0" r="0" t="0"/>
          <a:stretch/>
        </p:blipFill>
        <p:spPr>
          <a:xfrm>
            <a:off x="6966050" y="2117250"/>
            <a:ext cx="2177948" cy="272144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xEl>
                                              <p:pRg end="0" st="0"/>
                                            </p:txEl>
                                          </p:spTgt>
                                        </p:tgtEl>
                                        <p:attrNameLst>
                                          <p:attrName>style.visibility</p:attrName>
                                        </p:attrNameLst>
                                      </p:cBhvr>
                                      <p:to>
                                        <p:strVal val="visible"/>
                                      </p:to>
                                    </p:set>
                                    <p:animEffect filter="fade" transition="in">
                                      <p:cBhvr>
                                        <p:cTn dur="1000"/>
                                        <p:tgtEl>
                                          <p:spTgt spid="98">
                                            <p:txEl>
                                              <p:pRg end="0" st="0"/>
                                            </p:txEl>
                                          </p:spTgt>
                                        </p:tgtEl>
                                      </p:cBhvr>
                                    </p:animEffect>
                                  </p:childTnLst>
                                </p:cTn>
                              </p:par>
                              <p:par>
                                <p:cTn fill="hold" nodeType="withEffect" presetClass="entr" presetID="1" presetSubtype="0">
                                  <p:stCondLst>
                                    <p:cond delay="0"/>
                                  </p:stCondLst>
                                  <p:childTnLst>
                                    <p:set>
                                      <p:cBhvr>
                                        <p:cTn dur="1" fill="hold">
                                          <p:stCondLst>
                                            <p:cond delay="0"/>
                                          </p:stCondLst>
                                        </p:cTn>
                                        <p:tgtEl>
                                          <p:spTgt spid="1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0" st="0"/>
                                            </p:txEl>
                                          </p:spTgt>
                                        </p:tgtEl>
                                        <p:attrNameLst>
                                          <p:attrName>style.visibility</p:attrName>
                                        </p:attrNameLst>
                                      </p:cBhvr>
                                      <p:to>
                                        <p:strVal val="visible"/>
                                      </p:to>
                                    </p:set>
                                    <p:animEffect filter="fade" transition="in">
                                      <p:cBhvr>
                                        <p:cTn dur="1000"/>
                                        <p:tgtEl>
                                          <p:spTgt spid="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xEl>
                                              <p:pRg end="0" st="0"/>
                                            </p:txEl>
                                          </p:spTgt>
                                        </p:tgtEl>
                                        <p:attrNameLst>
                                          <p:attrName>style.visibility</p:attrName>
                                        </p:attrNameLst>
                                      </p:cBhvr>
                                      <p:to>
                                        <p:strVal val="visible"/>
                                      </p:to>
                                    </p:set>
                                    <p:animEffect filter="fade" transition="in">
                                      <p:cBhvr>
                                        <p:cTn dur="1000"/>
                                        <p:tgtEl>
                                          <p:spTgt spid="10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xEl>
                                              <p:pRg end="1" st="1"/>
                                            </p:txEl>
                                          </p:spTgt>
                                        </p:tgtEl>
                                        <p:attrNameLst>
                                          <p:attrName>style.visibility</p:attrName>
                                        </p:attrNameLst>
                                      </p:cBhvr>
                                      <p:to>
                                        <p:strVal val="visible"/>
                                      </p:to>
                                    </p:set>
                                    <p:animEffect filter="fade" transition="in">
                                      <p:cBhvr>
                                        <p:cTn dur="1000"/>
                                        <p:tgtEl>
                                          <p:spTgt spid="10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xEl>
                                              <p:pRg end="2" st="2"/>
                                            </p:txEl>
                                          </p:spTgt>
                                        </p:tgtEl>
                                        <p:attrNameLst>
                                          <p:attrName>style.visibility</p:attrName>
                                        </p:attrNameLst>
                                      </p:cBhvr>
                                      <p:to>
                                        <p:strVal val="visible"/>
                                      </p:to>
                                    </p:set>
                                    <p:animEffect filter="fade" transition="in">
                                      <p:cBhvr>
                                        <p:cTn dur="1000"/>
                                        <p:tgtEl>
                                          <p:spTgt spid="100">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34" name="Shape 534"/>
        <p:cNvGrpSpPr/>
        <p:nvPr/>
      </p:nvGrpSpPr>
      <p:grpSpPr>
        <a:xfrm>
          <a:off x="0" y="0"/>
          <a:ext cx="0" cy="0"/>
          <a:chOff x="0" y="0"/>
          <a:chExt cx="0" cy="0"/>
        </a:xfrm>
      </p:grpSpPr>
      <p:sp>
        <p:nvSpPr>
          <p:cNvPr id="535" name="Google Shape;535;p62"/>
          <p:cNvSpPr txBox="1"/>
          <p:nvPr/>
        </p:nvSpPr>
        <p:spPr>
          <a:xfrm>
            <a:off x="423400" y="679925"/>
            <a:ext cx="8409000" cy="3883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Virtue ethics fails for the precise reason many find it attractive.</a:t>
            </a:r>
            <a:r>
              <a:rPr b="0" i="0" lang="en" sz="2000" u="none" cap="none" strike="noStrike">
                <a:solidFill>
                  <a:schemeClr val="dk1"/>
                </a:solidFill>
                <a:latin typeface="Nunito"/>
                <a:ea typeface="Nunito"/>
                <a:cs typeface="Nunito"/>
                <a:sym typeface="Nunito"/>
              </a:rPr>
              <a:t> People who act virtuously despite not being virtuous are not considered praiseworthy. </a:t>
            </a:r>
            <a:endParaRPr b="0" i="0" sz="20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Virtue ethics is not action-guiding. </a:t>
            </a:r>
            <a:r>
              <a:rPr b="0" i="0" lang="en" sz="2000" u="none" cap="none" strike="noStrike">
                <a:solidFill>
                  <a:schemeClr val="dk1"/>
                </a:solidFill>
                <a:latin typeface="Nunito"/>
                <a:ea typeface="Nunito"/>
                <a:cs typeface="Nunito"/>
                <a:sym typeface="Nunito"/>
              </a:rPr>
              <a:t>When faced with moral dilemmas, virtue ethics does not offer us a robust decision procedure we may follow in our moral judgments.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1" i="0" lang="en" sz="2000" u="none" cap="none" strike="noStrike">
                <a:solidFill>
                  <a:schemeClr val="dk1"/>
                </a:solidFill>
                <a:latin typeface="Nunito"/>
                <a:ea typeface="Nunito"/>
                <a:cs typeface="Nunito"/>
                <a:sym typeface="Nunito"/>
              </a:rPr>
              <a:t>Virtue ethics is too focused on the individual. </a:t>
            </a:r>
            <a:r>
              <a:rPr b="0" i="0" lang="en" sz="2000" u="none" cap="none" strike="noStrike">
                <a:solidFill>
                  <a:schemeClr val="dk1"/>
                </a:solidFill>
                <a:latin typeface="Nunito"/>
                <a:ea typeface="Nunito"/>
                <a:cs typeface="Nunito"/>
                <a:sym typeface="Nunito"/>
              </a:rPr>
              <a:t>What is right or wrong depends on the character of the actor, which is odd when considering that ethics is concerned with how we treat others.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36" name="Google Shape;536;p6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Critiques of Virtue Ethics (1/2) </a:t>
            </a:r>
            <a:endParaRPr sz="3600">
              <a:latin typeface="Nunito"/>
              <a:ea typeface="Nunito"/>
              <a:cs typeface="Nunito"/>
              <a:sym typeface="Nunito"/>
            </a:endParaRPr>
          </a:p>
        </p:txBody>
      </p:sp>
      <p:sp>
        <p:nvSpPr>
          <p:cNvPr id="537" name="Google Shape;537;p6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38" name="Google Shape;538;p6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39" name="Google Shape;539;p6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5">
                                            <p:txEl>
                                              <p:pRg end="0" st="0"/>
                                            </p:txEl>
                                          </p:spTgt>
                                        </p:tgtEl>
                                        <p:attrNameLst>
                                          <p:attrName>style.visibility</p:attrName>
                                        </p:attrNameLst>
                                      </p:cBhvr>
                                      <p:to>
                                        <p:strVal val="visible"/>
                                      </p:to>
                                    </p:set>
                                    <p:animEffect filter="fade" transition="in">
                                      <p:cBhvr>
                                        <p:cTn dur="1000"/>
                                        <p:tgtEl>
                                          <p:spTgt spid="5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5">
                                            <p:txEl>
                                              <p:pRg end="1" st="1"/>
                                            </p:txEl>
                                          </p:spTgt>
                                        </p:tgtEl>
                                        <p:attrNameLst>
                                          <p:attrName>style.visibility</p:attrName>
                                        </p:attrNameLst>
                                      </p:cBhvr>
                                      <p:to>
                                        <p:strVal val="visible"/>
                                      </p:to>
                                    </p:set>
                                    <p:animEffect filter="fade" transition="in">
                                      <p:cBhvr>
                                        <p:cTn dur="1000"/>
                                        <p:tgtEl>
                                          <p:spTgt spid="5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5">
                                            <p:txEl>
                                              <p:pRg end="2" st="2"/>
                                            </p:txEl>
                                          </p:spTgt>
                                        </p:tgtEl>
                                        <p:attrNameLst>
                                          <p:attrName>style.visibility</p:attrName>
                                        </p:attrNameLst>
                                      </p:cBhvr>
                                      <p:to>
                                        <p:strVal val="visible"/>
                                      </p:to>
                                    </p:set>
                                    <p:animEffect filter="fade" transition="in">
                                      <p:cBhvr>
                                        <p:cTn dur="1000"/>
                                        <p:tgtEl>
                                          <p:spTgt spid="53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5">
                                            <p:txEl>
                                              <p:pRg end="3" st="3"/>
                                            </p:txEl>
                                          </p:spTgt>
                                        </p:tgtEl>
                                        <p:attrNameLst>
                                          <p:attrName>style.visibility</p:attrName>
                                        </p:attrNameLst>
                                      </p:cBhvr>
                                      <p:to>
                                        <p:strVal val="visible"/>
                                      </p:to>
                                    </p:set>
                                    <p:animEffect filter="fade" transition="in">
                                      <p:cBhvr>
                                        <p:cTn dur="1000"/>
                                        <p:tgtEl>
                                          <p:spTgt spid="53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5">
                                            <p:txEl>
                                              <p:pRg end="4" st="4"/>
                                            </p:txEl>
                                          </p:spTgt>
                                        </p:tgtEl>
                                        <p:attrNameLst>
                                          <p:attrName>style.visibility</p:attrName>
                                        </p:attrNameLst>
                                      </p:cBhvr>
                                      <p:to>
                                        <p:strVal val="visible"/>
                                      </p:to>
                                    </p:set>
                                    <p:animEffect filter="fade" transition="in">
                                      <p:cBhvr>
                                        <p:cTn dur="1000"/>
                                        <p:tgtEl>
                                          <p:spTgt spid="53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5">
                                            <p:txEl>
                                              <p:pRg end="5" st="5"/>
                                            </p:txEl>
                                          </p:spTgt>
                                        </p:tgtEl>
                                        <p:attrNameLst>
                                          <p:attrName>style.visibility</p:attrName>
                                        </p:attrNameLst>
                                      </p:cBhvr>
                                      <p:to>
                                        <p:strVal val="visible"/>
                                      </p:to>
                                    </p:set>
                                    <p:animEffect filter="fade" transition="in">
                                      <p:cBhvr>
                                        <p:cTn dur="1000"/>
                                        <p:tgtEl>
                                          <p:spTgt spid="53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3" name="Shape 543"/>
        <p:cNvGrpSpPr/>
        <p:nvPr/>
      </p:nvGrpSpPr>
      <p:grpSpPr>
        <a:xfrm>
          <a:off x="0" y="0"/>
          <a:ext cx="0" cy="0"/>
          <a:chOff x="0" y="0"/>
          <a:chExt cx="0" cy="0"/>
        </a:xfrm>
      </p:grpSpPr>
      <p:sp>
        <p:nvSpPr>
          <p:cNvPr id="544" name="Google Shape;544;p6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Social Contract Theory</a:t>
            </a:r>
            <a:endParaRPr sz="3600">
              <a:latin typeface="Nunito"/>
              <a:ea typeface="Nunito"/>
              <a:cs typeface="Nunito"/>
              <a:sym typeface="Nunito"/>
            </a:endParaRPr>
          </a:p>
        </p:txBody>
      </p:sp>
      <p:sp>
        <p:nvSpPr>
          <p:cNvPr id="545" name="Google Shape;545;p6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46" name="Google Shape;546;p6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47" name="Google Shape;547;p6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48" name="Google Shape;548;p63"/>
          <p:cNvSpPr txBox="1"/>
          <p:nvPr/>
        </p:nvSpPr>
        <p:spPr>
          <a:xfrm>
            <a:off x="423400" y="560525"/>
            <a:ext cx="8297100" cy="4025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t/>
            </a:r>
            <a:endParaRPr b="1"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Social contract theory </a:t>
            </a:r>
            <a:r>
              <a:rPr b="0" i="0" lang="en" sz="2000" u="none" cap="none" strike="noStrike">
                <a:solidFill>
                  <a:schemeClr val="dk1"/>
                </a:solidFill>
                <a:latin typeface="Nunito"/>
                <a:ea typeface="Nunito"/>
                <a:cs typeface="Nunito"/>
                <a:sym typeface="Nunito"/>
              </a:rPr>
              <a:t>focuses on hypothetical agreements between members of a society.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1" lang="en" sz="2000" u="none" cap="none" strike="noStrike">
                <a:solidFill>
                  <a:schemeClr val="dk1"/>
                </a:solidFill>
                <a:latin typeface="Nunito"/>
                <a:ea typeface="Nunito"/>
                <a:cs typeface="Nunito"/>
                <a:sym typeface="Nunito"/>
              </a:rPr>
              <a:t>“Do not kill”</a:t>
            </a:r>
            <a:r>
              <a:rPr b="0" i="0" lang="en" sz="2000" u="none" cap="none" strike="noStrike">
                <a:solidFill>
                  <a:schemeClr val="dk1"/>
                </a:solidFill>
                <a:latin typeface="Nunito"/>
                <a:ea typeface="Nunito"/>
                <a:cs typeface="Nunito"/>
                <a:sym typeface="Nunito"/>
              </a:rPr>
              <a:t> → Social contract theorists might adopt this rule because it is in individual’s best interest not to kill each other.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Social contract theory views moral codes as the result of hypothetical agreements between members of society, established for mutual benefit. It claims that social contracts are the foundations of ethics.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Under this view, all moral codes are similarly justified.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xEl>
                                              <p:pRg end="0" st="0"/>
                                            </p:txEl>
                                          </p:spTgt>
                                        </p:tgtEl>
                                        <p:attrNameLst>
                                          <p:attrName>style.visibility</p:attrName>
                                        </p:attrNameLst>
                                      </p:cBhvr>
                                      <p:to>
                                        <p:strVal val="visible"/>
                                      </p:to>
                                    </p:set>
                                    <p:animEffect filter="fade" transition="in">
                                      <p:cBhvr>
                                        <p:cTn dur="1000"/>
                                        <p:tgtEl>
                                          <p:spTgt spid="5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xEl>
                                              <p:pRg end="1" st="1"/>
                                            </p:txEl>
                                          </p:spTgt>
                                        </p:tgtEl>
                                        <p:attrNameLst>
                                          <p:attrName>style.visibility</p:attrName>
                                        </p:attrNameLst>
                                      </p:cBhvr>
                                      <p:to>
                                        <p:strVal val="visible"/>
                                      </p:to>
                                    </p:set>
                                    <p:animEffect filter="fade" transition="in">
                                      <p:cBhvr>
                                        <p:cTn dur="1000"/>
                                        <p:tgtEl>
                                          <p:spTgt spid="54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xEl>
                                              <p:pRg end="2" st="2"/>
                                            </p:txEl>
                                          </p:spTgt>
                                        </p:tgtEl>
                                        <p:attrNameLst>
                                          <p:attrName>style.visibility</p:attrName>
                                        </p:attrNameLst>
                                      </p:cBhvr>
                                      <p:to>
                                        <p:strVal val="visible"/>
                                      </p:to>
                                    </p:set>
                                    <p:animEffect filter="fade" transition="in">
                                      <p:cBhvr>
                                        <p:cTn dur="1000"/>
                                        <p:tgtEl>
                                          <p:spTgt spid="54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xEl>
                                              <p:pRg end="3" st="3"/>
                                            </p:txEl>
                                          </p:spTgt>
                                        </p:tgtEl>
                                        <p:attrNameLst>
                                          <p:attrName>style.visibility</p:attrName>
                                        </p:attrNameLst>
                                      </p:cBhvr>
                                      <p:to>
                                        <p:strVal val="visible"/>
                                      </p:to>
                                    </p:set>
                                    <p:animEffect filter="fade" transition="in">
                                      <p:cBhvr>
                                        <p:cTn dur="1000"/>
                                        <p:tgtEl>
                                          <p:spTgt spid="54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xEl>
                                              <p:pRg end="4" st="4"/>
                                            </p:txEl>
                                          </p:spTgt>
                                        </p:tgtEl>
                                        <p:attrNameLst>
                                          <p:attrName>style.visibility</p:attrName>
                                        </p:attrNameLst>
                                      </p:cBhvr>
                                      <p:to>
                                        <p:strVal val="visible"/>
                                      </p:to>
                                    </p:set>
                                    <p:animEffect filter="fade" transition="in">
                                      <p:cBhvr>
                                        <p:cTn dur="1000"/>
                                        <p:tgtEl>
                                          <p:spTgt spid="54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xEl>
                                              <p:pRg end="5" st="5"/>
                                            </p:txEl>
                                          </p:spTgt>
                                        </p:tgtEl>
                                        <p:attrNameLst>
                                          <p:attrName>style.visibility</p:attrName>
                                        </p:attrNameLst>
                                      </p:cBhvr>
                                      <p:to>
                                        <p:strVal val="visible"/>
                                      </p:to>
                                    </p:set>
                                    <p:animEffect filter="fade" transition="in">
                                      <p:cBhvr>
                                        <p:cTn dur="1000"/>
                                        <p:tgtEl>
                                          <p:spTgt spid="54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xEl>
                                              <p:pRg end="6" st="6"/>
                                            </p:txEl>
                                          </p:spTgt>
                                        </p:tgtEl>
                                        <p:attrNameLst>
                                          <p:attrName>style.visibility</p:attrName>
                                        </p:attrNameLst>
                                      </p:cBhvr>
                                      <p:to>
                                        <p:strVal val="visible"/>
                                      </p:to>
                                    </p:set>
                                    <p:animEffect filter="fade" transition="in">
                                      <p:cBhvr>
                                        <p:cTn dur="1000"/>
                                        <p:tgtEl>
                                          <p:spTgt spid="54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xEl>
                                              <p:pRg end="7" st="7"/>
                                            </p:txEl>
                                          </p:spTgt>
                                        </p:tgtEl>
                                        <p:attrNameLst>
                                          <p:attrName>style.visibility</p:attrName>
                                        </p:attrNameLst>
                                      </p:cBhvr>
                                      <p:to>
                                        <p:strVal val="visible"/>
                                      </p:to>
                                    </p:set>
                                    <p:animEffect filter="fade" transition="in">
                                      <p:cBhvr>
                                        <p:cTn dur="1000"/>
                                        <p:tgtEl>
                                          <p:spTgt spid="548">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52" name="Shape 552"/>
        <p:cNvGrpSpPr/>
        <p:nvPr/>
      </p:nvGrpSpPr>
      <p:grpSpPr>
        <a:xfrm>
          <a:off x="0" y="0"/>
          <a:ext cx="0" cy="0"/>
          <a:chOff x="0" y="0"/>
          <a:chExt cx="0" cy="0"/>
        </a:xfrm>
      </p:grpSpPr>
      <p:sp>
        <p:nvSpPr>
          <p:cNvPr id="553" name="Google Shape;553;p6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The Veil of Ignorance</a:t>
            </a:r>
            <a:endParaRPr sz="3600">
              <a:latin typeface="Nunito"/>
              <a:ea typeface="Nunito"/>
              <a:cs typeface="Nunito"/>
              <a:sym typeface="Nunito"/>
            </a:endParaRPr>
          </a:p>
        </p:txBody>
      </p:sp>
      <p:sp>
        <p:nvSpPr>
          <p:cNvPr id="554" name="Google Shape;554;p6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55" name="Google Shape;555;p6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56" name="Google Shape;556;p6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57" name="Google Shape;557;p64"/>
          <p:cNvSpPr txBox="1"/>
          <p:nvPr/>
        </p:nvSpPr>
        <p:spPr>
          <a:xfrm>
            <a:off x="343825" y="642925"/>
            <a:ext cx="8456700" cy="3940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Developed by the contemporary moral theorist </a:t>
            </a:r>
            <a:r>
              <a:rPr b="1" i="0" lang="en" sz="2000" u="none" cap="none" strike="noStrike">
                <a:solidFill>
                  <a:schemeClr val="dk1"/>
                </a:solidFill>
                <a:latin typeface="Nunito"/>
                <a:ea typeface="Nunito"/>
                <a:cs typeface="Nunito"/>
                <a:sym typeface="Nunito"/>
              </a:rPr>
              <a:t>John Rawls</a:t>
            </a:r>
            <a:r>
              <a:rPr b="0" i="0" lang="en" sz="2000" u="none" cap="none" strike="noStrike">
                <a:solidFill>
                  <a:schemeClr val="dk1"/>
                </a:solidFill>
                <a:latin typeface="Nunito"/>
                <a:ea typeface="Nunito"/>
                <a:cs typeface="Nunito"/>
                <a:sym typeface="Nunito"/>
              </a:rPr>
              <a:t>, the </a:t>
            </a:r>
            <a:r>
              <a:rPr b="1" i="0" lang="en" sz="2000" u="none" cap="none" strike="noStrike">
                <a:solidFill>
                  <a:schemeClr val="dk1"/>
                </a:solidFill>
                <a:latin typeface="Nunito"/>
                <a:ea typeface="Nunito"/>
                <a:cs typeface="Nunito"/>
                <a:sym typeface="Nunito"/>
              </a:rPr>
              <a:t>veil of ignorance</a:t>
            </a:r>
            <a:r>
              <a:rPr b="0" i="0" lang="en" sz="2000" u="none" cap="none" strike="noStrike">
                <a:solidFill>
                  <a:schemeClr val="dk1"/>
                </a:solidFill>
                <a:latin typeface="Nunito"/>
                <a:ea typeface="Nunito"/>
                <a:cs typeface="Nunito"/>
                <a:sym typeface="Nunito"/>
              </a:rPr>
              <a:t> can be a decision-making tool for creating a social contract.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‘Behind’ the veil of ignorance, individuals lose all knowledge of their personal attributes: talents, religion, gender, sexuality, race, class, etc.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Once in this state, called the </a:t>
            </a:r>
            <a:r>
              <a:rPr b="1" i="0" lang="en" sz="2000" u="none" cap="none" strike="noStrike">
                <a:solidFill>
                  <a:schemeClr val="dk1"/>
                </a:solidFill>
                <a:latin typeface="Nunito"/>
                <a:ea typeface="Nunito"/>
                <a:cs typeface="Nunito"/>
                <a:sym typeface="Nunito"/>
              </a:rPr>
              <a:t>original position</a:t>
            </a:r>
            <a:r>
              <a:rPr b="0" i="0" lang="en" sz="2000" u="none" cap="none" strike="noStrike">
                <a:solidFill>
                  <a:schemeClr val="dk1"/>
                </a:solidFill>
                <a:latin typeface="Nunito"/>
                <a:ea typeface="Nunito"/>
                <a:cs typeface="Nunito"/>
                <a:sym typeface="Nunito"/>
              </a:rPr>
              <a:t>, individuals are asked to envision a social contract for society, blind to their own position within it.</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1" i="1" lang="en" sz="2000" u="none" cap="none" strike="noStrike">
                <a:solidFill>
                  <a:schemeClr val="dk1"/>
                </a:solidFill>
                <a:latin typeface="Nunito"/>
                <a:ea typeface="Nunito"/>
                <a:cs typeface="Nunito"/>
                <a:sym typeface="Nunito"/>
              </a:rPr>
              <a:t>Slavery</a:t>
            </a:r>
            <a:r>
              <a:rPr b="0" i="0" lang="en" sz="2000" u="none" cap="none" strike="noStrike">
                <a:solidFill>
                  <a:schemeClr val="dk1"/>
                </a:solidFill>
                <a:latin typeface="Nunito"/>
                <a:ea typeface="Nunito"/>
                <a:cs typeface="Nunito"/>
                <a:sym typeface="Nunito"/>
              </a:rPr>
              <a:t>. An individual behind the veil would not reasonably permit slavery given that they can’t know whether they are slave or slaver.</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0" st="0"/>
                                            </p:txEl>
                                          </p:spTgt>
                                        </p:tgtEl>
                                        <p:attrNameLst>
                                          <p:attrName>style.visibility</p:attrName>
                                        </p:attrNameLst>
                                      </p:cBhvr>
                                      <p:to>
                                        <p:strVal val="visible"/>
                                      </p:to>
                                    </p:set>
                                    <p:animEffect filter="fade" transition="in">
                                      <p:cBhvr>
                                        <p:cTn dur="1000"/>
                                        <p:tgtEl>
                                          <p:spTgt spid="55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1" st="1"/>
                                            </p:txEl>
                                          </p:spTgt>
                                        </p:tgtEl>
                                        <p:attrNameLst>
                                          <p:attrName>style.visibility</p:attrName>
                                        </p:attrNameLst>
                                      </p:cBhvr>
                                      <p:to>
                                        <p:strVal val="visible"/>
                                      </p:to>
                                    </p:set>
                                    <p:animEffect filter="fade" transition="in">
                                      <p:cBhvr>
                                        <p:cTn dur="1000"/>
                                        <p:tgtEl>
                                          <p:spTgt spid="55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2" st="2"/>
                                            </p:txEl>
                                          </p:spTgt>
                                        </p:tgtEl>
                                        <p:attrNameLst>
                                          <p:attrName>style.visibility</p:attrName>
                                        </p:attrNameLst>
                                      </p:cBhvr>
                                      <p:to>
                                        <p:strVal val="visible"/>
                                      </p:to>
                                    </p:set>
                                    <p:animEffect filter="fade" transition="in">
                                      <p:cBhvr>
                                        <p:cTn dur="1000"/>
                                        <p:tgtEl>
                                          <p:spTgt spid="55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3" st="3"/>
                                            </p:txEl>
                                          </p:spTgt>
                                        </p:tgtEl>
                                        <p:attrNameLst>
                                          <p:attrName>style.visibility</p:attrName>
                                        </p:attrNameLst>
                                      </p:cBhvr>
                                      <p:to>
                                        <p:strVal val="visible"/>
                                      </p:to>
                                    </p:set>
                                    <p:animEffect filter="fade" transition="in">
                                      <p:cBhvr>
                                        <p:cTn dur="1000"/>
                                        <p:tgtEl>
                                          <p:spTgt spid="55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4" st="4"/>
                                            </p:txEl>
                                          </p:spTgt>
                                        </p:tgtEl>
                                        <p:attrNameLst>
                                          <p:attrName>style.visibility</p:attrName>
                                        </p:attrNameLst>
                                      </p:cBhvr>
                                      <p:to>
                                        <p:strVal val="visible"/>
                                      </p:to>
                                    </p:set>
                                    <p:animEffect filter="fade" transition="in">
                                      <p:cBhvr>
                                        <p:cTn dur="1000"/>
                                        <p:tgtEl>
                                          <p:spTgt spid="55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5" st="5"/>
                                            </p:txEl>
                                          </p:spTgt>
                                        </p:tgtEl>
                                        <p:attrNameLst>
                                          <p:attrName>style.visibility</p:attrName>
                                        </p:attrNameLst>
                                      </p:cBhvr>
                                      <p:to>
                                        <p:strVal val="visible"/>
                                      </p:to>
                                    </p:set>
                                    <p:animEffect filter="fade" transition="in">
                                      <p:cBhvr>
                                        <p:cTn dur="1000"/>
                                        <p:tgtEl>
                                          <p:spTgt spid="557">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61" name="Shape 561"/>
        <p:cNvGrpSpPr/>
        <p:nvPr/>
      </p:nvGrpSpPr>
      <p:grpSpPr>
        <a:xfrm>
          <a:off x="0" y="0"/>
          <a:ext cx="0" cy="0"/>
          <a:chOff x="0" y="0"/>
          <a:chExt cx="0" cy="0"/>
        </a:xfrm>
      </p:grpSpPr>
      <p:sp>
        <p:nvSpPr>
          <p:cNvPr id="562" name="Google Shape;562;p6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Protecting the Worst Off</a:t>
            </a:r>
            <a:endParaRPr sz="3600">
              <a:latin typeface="Nunito"/>
              <a:ea typeface="Nunito"/>
              <a:cs typeface="Nunito"/>
              <a:sym typeface="Nunito"/>
            </a:endParaRPr>
          </a:p>
        </p:txBody>
      </p:sp>
      <p:sp>
        <p:nvSpPr>
          <p:cNvPr id="563" name="Google Shape;563;p6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4" name="Google Shape;564;p6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65" name="Google Shape;565;p6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66" name="Google Shape;566;p65"/>
          <p:cNvSpPr txBox="1"/>
          <p:nvPr/>
        </p:nvSpPr>
        <p:spPr>
          <a:xfrm>
            <a:off x="423400" y="636725"/>
            <a:ext cx="8297100" cy="4029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Behind the veil of ignorance, group interests aren’t favored, since no one knows whether they belong to any given group.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If we don’t know which group we belong to, it’s possible that we end up in a position that is the “worst off”. </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Thus, Rawls argues that everyone would ensure that the lowest level of wellbeing of anyone is sufficiently high.</a:t>
            </a:r>
            <a:endParaRPr b="0" i="0" sz="2000" u="none" cap="none" strike="noStrike">
              <a:solidFill>
                <a:schemeClr val="dk1"/>
              </a:solidFill>
              <a:latin typeface="Nunito"/>
              <a:ea typeface="Nunito"/>
              <a:cs typeface="Nunito"/>
              <a:sym typeface="Nunito"/>
            </a:endParaRPr>
          </a:p>
          <a:p>
            <a:pPr indent="45720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67" name="Google Shape;567;p65"/>
          <p:cNvSpPr txBox="1"/>
          <p:nvPr/>
        </p:nvSpPr>
        <p:spPr>
          <a:xfrm>
            <a:off x="423400" y="3423675"/>
            <a:ext cx="8201400" cy="1200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Rawls’ Maximin Principle</a:t>
            </a:r>
            <a:r>
              <a:rPr b="0" i="0" lang="en" sz="2000" u="none" cap="none" strike="noStrike">
                <a:solidFill>
                  <a:schemeClr val="dk1"/>
                </a:solidFill>
                <a:latin typeface="Nunito"/>
                <a:ea typeface="Nunito"/>
                <a:cs typeface="Nunito"/>
                <a:sym typeface="Nunito"/>
              </a:rPr>
              <a:t>: society should prioritize maximizing the wellbeing of the person with the minimum level of wellbeing in society.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xEl>
                                              <p:pRg end="0" st="0"/>
                                            </p:txEl>
                                          </p:spTgt>
                                        </p:tgtEl>
                                        <p:attrNameLst>
                                          <p:attrName>style.visibility</p:attrName>
                                        </p:attrNameLst>
                                      </p:cBhvr>
                                      <p:to>
                                        <p:strVal val="visible"/>
                                      </p:to>
                                    </p:set>
                                    <p:animEffect filter="fade" transition="in">
                                      <p:cBhvr>
                                        <p:cTn dur="1000"/>
                                        <p:tgtEl>
                                          <p:spTgt spid="56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xEl>
                                              <p:pRg end="1" st="1"/>
                                            </p:txEl>
                                          </p:spTgt>
                                        </p:tgtEl>
                                        <p:attrNameLst>
                                          <p:attrName>style.visibility</p:attrName>
                                        </p:attrNameLst>
                                      </p:cBhvr>
                                      <p:to>
                                        <p:strVal val="visible"/>
                                      </p:to>
                                    </p:set>
                                    <p:animEffect filter="fade" transition="in">
                                      <p:cBhvr>
                                        <p:cTn dur="1000"/>
                                        <p:tgtEl>
                                          <p:spTgt spid="56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xEl>
                                              <p:pRg end="2" st="2"/>
                                            </p:txEl>
                                          </p:spTgt>
                                        </p:tgtEl>
                                        <p:attrNameLst>
                                          <p:attrName>style.visibility</p:attrName>
                                        </p:attrNameLst>
                                      </p:cBhvr>
                                      <p:to>
                                        <p:strVal val="visible"/>
                                      </p:to>
                                    </p:set>
                                    <p:animEffect filter="fade" transition="in">
                                      <p:cBhvr>
                                        <p:cTn dur="1000"/>
                                        <p:tgtEl>
                                          <p:spTgt spid="56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xEl>
                                              <p:pRg end="3" st="3"/>
                                            </p:txEl>
                                          </p:spTgt>
                                        </p:tgtEl>
                                        <p:attrNameLst>
                                          <p:attrName>style.visibility</p:attrName>
                                        </p:attrNameLst>
                                      </p:cBhvr>
                                      <p:to>
                                        <p:strVal val="visible"/>
                                      </p:to>
                                    </p:set>
                                    <p:animEffect filter="fade" transition="in">
                                      <p:cBhvr>
                                        <p:cTn dur="1000"/>
                                        <p:tgtEl>
                                          <p:spTgt spid="56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xEl>
                                              <p:pRg end="4" st="4"/>
                                            </p:txEl>
                                          </p:spTgt>
                                        </p:tgtEl>
                                        <p:attrNameLst>
                                          <p:attrName>style.visibility</p:attrName>
                                        </p:attrNameLst>
                                      </p:cBhvr>
                                      <p:to>
                                        <p:strVal val="visible"/>
                                      </p:to>
                                    </p:set>
                                    <p:animEffect filter="fade" transition="in">
                                      <p:cBhvr>
                                        <p:cTn dur="1000"/>
                                        <p:tgtEl>
                                          <p:spTgt spid="56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xEl>
                                              <p:pRg end="5" st="5"/>
                                            </p:txEl>
                                          </p:spTgt>
                                        </p:tgtEl>
                                        <p:attrNameLst>
                                          <p:attrName>style.visibility</p:attrName>
                                        </p:attrNameLst>
                                      </p:cBhvr>
                                      <p:to>
                                        <p:strVal val="visible"/>
                                      </p:to>
                                    </p:set>
                                    <p:animEffect filter="fade" transition="in">
                                      <p:cBhvr>
                                        <p:cTn dur="1000"/>
                                        <p:tgtEl>
                                          <p:spTgt spid="56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xEl>
                                              <p:pRg end="6" st="6"/>
                                            </p:txEl>
                                          </p:spTgt>
                                        </p:tgtEl>
                                        <p:attrNameLst>
                                          <p:attrName>style.visibility</p:attrName>
                                        </p:attrNameLst>
                                      </p:cBhvr>
                                      <p:to>
                                        <p:strVal val="visible"/>
                                      </p:to>
                                    </p:set>
                                    <p:animEffect filter="fade" transition="in">
                                      <p:cBhvr>
                                        <p:cTn dur="1000"/>
                                        <p:tgtEl>
                                          <p:spTgt spid="56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xEl>
                                              <p:pRg end="7" st="7"/>
                                            </p:txEl>
                                          </p:spTgt>
                                        </p:tgtEl>
                                        <p:attrNameLst>
                                          <p:attrName>style.visibility</p:attrName>
                                        </p:attrNameLst>
                                      </p:cBhvr>
                                      <p:to>
                                        <p:strVal val="visible"/>
                                      </p:to>
                                    </p:set>
                                    <p:animEffect filter="fade" transition="in">
                                      <p:cBhvr>
                                        <p:cTn dur="1000"/>
                                        <p:tgtEl>
                                          <p:spTgt spid="56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xEl>
                                              <p:pRg end="8" st="8"/>
                                            </p:txEl>
                                          </p:spTgt>
                                        </p:tgtEl>
                                        <p:attrNameLst>
                                          <p:attrName>style.visibility</p:attrName>
                                        </p:attrNameLst>
                                      </p:cBhvr>
                                      <p:to>
                                        <p:strVal val="visible"/>
                                      </p:to>
                                    </p:set>
                                    <p:animEffect filter="fade" transition="in">
                                      <p:cBhvr>
                                        <p:cTn dur="1000"/>
                                        <p:tgtEl>
                                          <p:spTgt spid="566">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7"/>
                                        </p:tgtEl>
                                        <p:attrNameLst>
                                          <p:attrName>style.visibility</p:attrName>
                                        </p:attrNameLst>
                                      </p:cBhvr>
                                      <p:to>
                                        <p:strVal val="visible"/>
                                      </p:to>
                                    </p:set>
                                    <p:animEffect filter="fade" transition="in">
                                      <p:cBhvr>
                                        <p:cTn dur="1000"/>
                                        <p:tgtEl>
                                          <p:spTgt spid="5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71" name="Shape 571"/>
        <p:cNvGrpSpPr/>
        <p:nvPr/>
      </p:nvGrpSpPr>
      <p:grpSpPr>
        <a:xfrm>
          <a:off x="0" y="0"/>
          <a:ext cx="0" cy="0"/>
          <a:chOff x="0" y="0"/>
          <a:chExt cx="0" cy="0"/>
        </a:xfrm>
      </p:grpSpPr>
      <p:sp>
        <p:nvSpPr>
          <p:cNvPr id="572" name="Google Shape;572;p6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Protecting Liberty</a:t>
            </a:r>
            <a:endParaRPr sz="3600">
              <a:latin typeface="Nunito"/>
              <a:ea typeface="Nunito"/>
              <a:cs typeface="Nunito"/>
              <a:sym typeface="Nunito"/>
            </a:endParaRPr>
          </a:p>
        </p:txBody>
      </p:sp>
      <p:sp>
        <p:nvSpPr>
          <p:cNvPr id="573" name="Google Shape;573;p6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74" name="Google Shape;574;p6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5" name="Google Shape;575;p6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76" name="Google Shape;576;p66"/>
          <p:cNvSpPr txBox="1"/>
          <p:nvPr/>
        </p:nvSpPr>
        <p:spPr>
          <a:xfrm>
            <a:off x="423400" y="632775"/>
            <a:ext cx="8297100" cy="3317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Behind the veil of ignorance, any individual could potentially be excluded from having basic liberties.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If we don’t know whether we may/may not have certain liberties, we should distribute liberties equally to all individuals. </a:t>
            </a:r>
            <a:endParaRPr b="0" i="0" sz="2000" u="none" cap="none" strike="noStrike">
              <a:solidFill>
                <a:schemeClr val="dk1"/>
              </a:solidFill>
              <a:latin typeface="Nunito"/>
              <a:ea typeface="Nunito"/>
              <a:cs typeface="Nunito"/>
              <a:sym typeface="Nunito"/>
            </a:endParaRPr>
          </a:p>
          <a:p>
            <a:pPr indent="45720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Individuals should be free to pursue their conception of the good life, and enjoy both civil and political liberties. </a:t>
            </a:r>
            <a:endParaRPr b="0" i="0" sz="2000" u="none" cap="none" strike="noStrike">
              <a:solidFill>
                <a:schemeClr val="dk1"/>
              </a:solidFill>
              <a:latin typeface="Nunito"/>
              <a:ea typeface="Nunito"/>
              <a:cs typeface="Nunito"/>
              <a:sym typeface="Nunito"/>
            </a:endParaRPr>
          </a:p>
          <a:p>
            <a:pPr indent="45720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77" name="Google Shape;577;p66"/>
          <p:cNvSpPr txBox="1"/>
          <p:nvPr/>
        </p:nvSpPr>
        <p:spPr>
          <a:xfrm>
            <a:off x="423400" y="3398275"/>
            <a:ext cx="6102000" cy="1554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The Liberty Principle</a:t>
            </a:r>
            <a:r>
              <a:rPr b="0" i="0" lang="en" sz="2000" u="none" cap="none" strike="noStrike">
                <a:solidFill>
                  <a:schemeClr val="dk1"/>
                </a:solidFill>
                <a:latin typeface="Nunito"/>
                <a:ea typeface="Nunito"/>
                <a:cs typeface="Nunito"/>
                <a:sym typeface="Nunito"/>
              </a:rPr>
              <a:t>: the fair distribution of universal liberties, ensured by a contractarian agreement not to infringe upon the liberties of others.</a:t>
            </a:r>
            <a:endParaRPr b="0" i="0" sz="1400" u="none" cap="none" strike="noStrike">
              <a:solidFill>
                <a:srgbClr val="000000"/>
              </a:solidFill>
              <a:latin typeface="Telex"/>
              <a:ea typeface="Telex"/>
              <a:cs typeface="Telex"/>
              <a:sym typeface="Telex"/>
            </a:endParaRPr>
          </a:p>
        </p:txBody>
      </p:sp>
      <p:pic>
        <p:nvPicPr>
          <p:cNvPr id="578" name="Google Shape;578;p66"/>
          <p:cNvPicPr preferRelativeResize="0"/>
          <p:nvPr/>
        </p:nvPicPr>
        <p:blipFill rotWithShape="1">
          <a:blip r:embed="rId3">
            <a:alphaModFix/>
          </a:blip>
          <a:srcRect b="0" l="0" r="0" t="0"/>
          <a:stretch/>
        </p:blipFill>
        <p:spPr>
          <a:xfrm>
            <a:off x="6347400" y="2974750"/>
            <a:ext cx="2796600" cy="186394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0" st="0"/>
                                            </p:txEl>
                                          </p:spTgt>
                                        </p:tgtEl>
                                        <p:attrNameLst>
                                          <p:attrName>style.visibility</p:attrName>
                                        </p:attrNameLst>
                                      </p:cBhvr>
                                      <p:to>
                                        <p:strVal val="visible"/>
                                      </p:to>
                                    </p:set>
                                    <p:animEffect filter="fade" transition="in">
                                      <p:cBhvr>
                                        <p:cTn dur="1000"/>
                                        <p:tgtEl>
                                          <p:spTgt spid="57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1" st="1"/>
                                            </p:txEl>
                                          </p:spTgt>
                                        </p:tgtEl>
                                        <p:attrNameLst>
                                          <p:attrName>style.visibility</p:attrName>
                                        </p:attrNameLst>
                                      </p:cBhvr>
                                      <p:to>
                                        <p:strVal val="visible"/>
                                      </p:to>
                                    </p:set>
                                    <p:animEffect filter="fade" transition="in">
                                      <p:cBhvr>
                                        <p:cTn dur="1000"/>
                                        <p:tgtEl>
                                          <p:spTgt spid="57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2" st="2"/>
                                            </p:txEl>
                                          </p:spTgt>
                                        </p:tgtEl>
                                        <p:attrNameLst>
                                          <p:attrName>style.visibility</p:attrName>
                                        </p:attrNameLst>
                                      </p:cBhvr>
                                      <p:to>
                                        <p:strVal val="visible"/>
                                      </p:to>
                                    </p:set>
                                    <p:animEffect filter="fade" transition="in">
                                      <p:cBhvr>
                                        <p:cTn dur="1000"/>
                                        <p:tgtEl>
                                          <p:spTgt spid="57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3" st="3"/>
                                            </p:txEl>
                                          </p:spTgt>
                                        </p:tgtEl>
                                        <p:attrNameLst>
                                          <p:attrName>style.visibility</p:attrName>
                                        </p:attrNameLst>
                                      </p:cBhvr>
                                      <p:to>
                                        <p:strVal val="visible"/>
                                      </p:to>
                                    </p:set>
                                    <p:animEffect filter="fade" transition="in">
                                      <p:cBhvr>
                                        <p:cTn dur="1000"/>
                                        <p:tgtEl>
                                          <p:spTgt spid="57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4" st="4"/>
                                            </p:txEl>
                                          </p:spTgt>
                                        </p:tgtEl>
                                        <p:attrNameLst>
                                          <p:attrName>style.visibility</p:attrName>
                                        </p:attrNameLst>
                                      </p:cBhvr>
                                      <p:to>
                                        <p:strVal val="visible"/>
                                      </p:to>
                                    </p:set>
                                    <p:animEffect filter="fade" transition="in">
                                      <p:cBhvr>
                                        <p:cTn dur="1000"/>
                                        <p:tgtEl>
                                          <p:spTgt spid="57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5" st="5"/>
                                            </p:txEl>
                                          </p:spTgt>
                                        </p:tgtEl>
                                        <p:attrNameLst>
                                          <p:attrName>style.visibility</p:attrName>
                                        </p:attrNameLst>
                                      </p:cBhvr>
                                      <p:to>
                                        <p:strVal val="visible"/>
                                      </p:to>
                                    </p:set>
                                    <p:animEffect filter="fade" transition="in">
                                      <p:cBhvr>
                                        <p:cTn dur="1000"/>
                                        <p:tgtEl>
                                          <p:spTgt spid="57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6" st="6"/>
                                            </p:txEl>
                                          </p:spTgt>
                                        </p:tgtEl>
                                        <p:attrNameLst>
                                          <p:attrName>style.visibility</p:attrName>
                                        </p:attrNameLst>
                                      </p:cBhvr>
                                      <p:to>
                                        <p:strVal val="visible"/>
                                      </p:to>
                                    </p:set>
                                    <p:animEffect filter="fade" transition="in">
                                      <p:cBhvr>
                                        <p:cTn dur="1000"/>
                                        <p:tgtEl>
                                          <p:spTgt spid="57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1000"/>
                                        <p:tgtEl>
                                          <p:spTgt spid="577"/>
                                        </p:tgtEl>
                                      </p:cBhvr>
                                    </p:animEffect>
                                  </p:childTnLst>
                                </p:cTn>
                              </p:par>
                              <p:par>
                                <p:cTn fill="hold" nodeType="withEffect" presetClass="entr" presetID="10" presetSubtype="0">
                                  <p:stCondLst>
                                    <p:cond delay="0"/>
                                  </p:stCondLst>
                                  <p:childTnLst>
                                    <p:set>
                                      <p:cBhvr>
                                        <p:cTn dur="1" fill="hold">
                                          <p:stCondLst>
                                            <p:cond delay="0"/>
                                          </p:stCondLst>
                                        </p:cTn>
                                        <p:tgtEl>
                                          <p:spTgt spid="578"/>
                                        </p:tgtEl>
                                        <p:attrNameLst>
                                          <p:attrName>style.visibility</p:attrName>
                                        </p:attrNameLst>
                                      </p:cBhvr>
                                      <p:to>
                                        <p:strVal val="visible"/>
                                      </p:to>
                                    </p:set>
                                    <p:animEffect filter="fade" transition="in">
                                      <p:cBhvr>
                                        <p:cTn dur="1000"/>
                                        <p:tgtEl>
                                          <p:spTgt spid="5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82" name="Shape 582"/>
        <p:cNvGrpSpPr/>
        <p:nvPr/>
      </p:nvGrpSpPr>
      <p:grpSpPr>
        <a:xfrm>
          <a:off x="0" y="0"/>
          <a:ext cx="0" cy="0"/>
          <a:chOff x="0" y="0"/>
          <a:chExt cx="0" cy="0"/>
        </a:xfrm>
      </p:grpSpPr>
      <p:sp>
        <p:nvSpPr>
          <p:cNvPr id="583" name="Google Shape;583;p6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Protecting Equality</a:t>
            </a:r>
            <a:endParaRPr sz="3600">
              <a:latin typeface="Nunito"/>
              <a:ea typeface="Nunito"/>
              <a:cs typeface="Nunito"/>
              <a:sym typeface="Nunito"/>
            </a:endParaRPr>
          </a:p>
        </p:txBody>
      </p:sp>
      <p:sp>
        <p:nvSpPr>
          <p:cNvPr id="584" name="Google Shape;584;p6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85" name="Google Shape;585;p6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86" name="Google Shape;586;p6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87" name="Google Shape;587;p67"/>
          <p:cNvSpPr txBox="1"/>
          <p:nvPr/>
        </p:nvSpPr>
        <p:spPr>
          <a:xfrm>
            <a:off x="279925" y="560525"/>
            <a:ext cx="8782500" cy="7229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Inequalities should arise </a:t>
            </a:r>
            <a:r>
              <a:rPr b="0" i="1" lang="en" sz="2000" u="none" cap="none" strike="noStrike">
                <a:solidFill>
                  <a:schemeClr val="dk1"/>
                </a:solidFill>
                <a:latin typeface="Nunito"/>
                <a:ea typeface="Nunito"/>
                <a:cs typeface="Nunito"/>
                <a:sym typeface="Nunito"/>
              </a:rPr>
              <a:t>only</a:t>
            </a:r>
            <a:r>
              <a:rPr b="0" i="0" lang="en" sz="2000" u="none" cap="none" strike="noStrike">
                <a:solidFill>
                  <a:schemeClr val="dk1"/>
                </a:solidFill>
                <a:latin typeface="Nunito"/>
                <a:ea typeface="Nunito"/>
                <a:cs typeface="Nunito"/>
                <a:sym typeface="Nunito"/>
              </a:rPr>
              <a:t> through fair access to opportunity for all.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Difference Principle</a:t>
            </a:r>
            <a:r>
              <a:rPr b="0" i="0" lang="en" sz="2000" u="none" cap="none" strike="noStrike">
                <a:solidFill>
                  <a:schemeClr val="dk1"/>
                </a:solidFill>
                <a:latin typeface="Nunito"/>
                <a:ea typeface="Nunito"/>
                <a:cs typeface="Nunito"/>
                <a:sym typeface="Nunito"/>
              </a:rPr>
              <a:t>: we accept inequality if there is equality of opportunity. </a:t>
            </a:r>
            <a:endParaRPr b="0"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Inequalities should benefit the least privileged individuals - ‘worst off’.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Example: </a:t>
            </a:r>
            <a:r>
              <a:rPr b="0" i="0" lang="en" sz="2000" u="none" cap="none" strike="noStrike">
                <a:solidFill>
                  <a:schemeClr val="dk1"/>
                </a:solidFill>
                <a:latin typeface="Nunito"/>
                <a:ea typeface="Nunito"/>
                <a:cs typeface="Nunito"/>
                <a:sym typeface="Nunito"/>
              </a:rPr>
              <a:t>Economic Growth. Inequality can drive economic growth by rewarding productive people, which can also benefit the ‘worst off’.</a:t>
            </a:r>
            <a:endParaRPr b="0"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1" i="0" lang="en" sz="2000" u="none" cap="none" strike="noStrike">
                <a:solidFill>
                  <a:schemeClr val="dk1"/>
                </a:solidFill>
                <a:latin typeface="Nunito"/>
                <a:ea typeface="Nunito"/>
                <a:cs typeface="Nunito"/>
                <a:sym typeface="Nunito"/>
              </a:rPr>
              <a:t>Difference Principle (2)</a:t>
            </a:r>
            <a:r>
              <a:rPr b="0" i="0" lang="en" sz="2000" u="none" cap="none" strike="noStrike">
                <a:solidFill>
                  <a:schemeClr val="dk1"/>
                </a:solidFill>
                <a:latin typeface="Nunito"/>
                <a:ea typeface="Nunito"/>
                <a:cs typeface="Nunito"/>
                <a:sym typeface="Nunito"/>
              </a:rPr>
              <a:t>: Inequalities arising from equality of opportunity must also help the least privileged, even if they help the privileged more.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0" st="0"/>
                                            </p:txEl>
                                          </p:spTgt>
                                        </p:tgtEl>
                                        <p:attrNameLst>
                                          <p:attrName>style.visibility</p:attrName>
                                        </p:attrNameLst>
                                      </p:cBhvr>
                                      <p:to>
                                        <p:strVal val="visible"/>
                                      </p:to>
                                    </p:set>
                                    <p:animEffect filter="fade" transition="in">
                                      <p:cBhvr>
                                        <p:cTn dur="1000"/>
                                        <p:tgtEl>
                                          <p:spTgt spid="58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1" st="1"/>
                                            </p:txEl>
                                          </p:spTgt>
                                        </p:tgtEl>
                                        <p:attrNameLst>
                                          <p:attrName>style.visibility</p:attrName>
                                        </p:attrNameLst>
                                      </p:cBhvr>
                                      <p:to>
                                        <p:strVal val="visible"/>
                                      </p:to>
                                    </p:set>
                                    <p:animEffect filter="fade" transition="in">
                                      <p:cBhvr>
                                        <p:cTn dur="1000"/>
                                        <p:tgtEl>
                                          <p:spTgt spid="58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2" st="2"/>
                                            </p:txEl>
                                          </p:spTgt>
                                        </p:tgtEl>
                                        <p:attrNameLst>
                                          <p:attrName>style.visibility</p:attrName>
                                        </p:attrNameLst>
                                      </p:cBhvr>
                                      <p:to>
                                        <p:strVal val="visible"/>
                                      </p:to>
                                    </p:set>
                                    <p:animEffect filter="fade" transition="in">
                                      <p:cBhvr>
                                        <p:cTn dur="1000"/>
                                        <p:tgtEl>
                                          <p:spTgt spid="58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3" st="3"/>
                                            </p:txEl>
                                          </p:spTgt>
                                        </p:tgtEl>
                                        <p:attrNameLst>
                                          <p:attrName>style.visibility</p:attrName>
                                        </p:attrNameLst>
                                      </p:cBhvr>
                                      <p:to>
                                        <p:strVal val="visible"/>
                                      </p:to>
                                    </p:set>
                                    <p:animEffect filter="fade" transition="in">
                                      <p:cBhvr>
                                        <p:cTn dur="1000"/>
                                        <p:tgtEl>
                                          <p:spTgt spid="58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4" st="4"/>
                                            </p:txEl>
                                          </p:spTgt>
                                        </p:tgtEl>
                                        <p:attrNameLst>
                                          <p:attrName>style.visibility</p:attrName>
                                        </p:attrNameLst>
                                      </p:cBhvr>
                                      <p:to>
                                        <p:strVal val="visible"/>
                                      </p:to>
                                    </p:set>
                                    <p:animEffect filter="fade" transition="in">
                                      <p:cBhvr>
                                        <p:cTn dur="1000"/>
                                        <p:tgtEl>
                                          <p:spTgt spid="58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5" st="5"/>
                                            </p:txEl>
                                          </p:spTgt>
                                        </p:tgtEl>
                                        <p:attrNameLst>
                                          <p:attrName>style.visibility</p:attrName>
                                        </p:attrNameLst>
                                      </p:cBhvr>
                                      <p:to>
                                        <p:strVal val="visible"/>
                                      </p:to>
                                    </p:set>
                                    <p:animEffect filter="fade" transition="in">
                                      <p:cBhvr>
                                        <p:cTn dur="1000"/>
                                        <p:tgtEl>
                                          <p:spTgt spid="58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6" st="6"/>
                                            </p:txEl>
                                          </p:spTgt>
                                        </p:tgtEl>
                                        <p:attrNameLst>
                                          <p:attrName>style.visibility</p:attrName>
                                        </p:attrNameLst>
                                      </p:cBhvr>
                                      <p:to>
                                        <p:strVal val="visible"/>
                                      </p:to>
                                    </p:set>
                                    <p:animEffect filter="fade" transition="in">
                                      <p:cBhvr>
                                        <p:cTn dur="1000"/>
                                        <p:tgtEl>
                                          <p:spTgt spid="58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7" st="7"/>
                                            </p:txEl>
                                          </p:spTgt>
                                        </p:tgtEl>
                                        <p:attrNameLst>
                                          <p:attrName>style.visibility</p:attrName>
                                        </p:attrNameLst>
                                      </p:cBhvr>
                                      <p:to>
                                        <p:strVal val="visible"/>
                                      </p:to>
                                    </p:set>
                                    <p:animEffect filter="fade" transition="in">
                                      <p:cBhvr>
                                        <p:cTn dur="1000"/>
                                        <p:tgtEl>
                                          <p:spTgt spid="58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8" st="8"/>
                                            </p:txEl>
                                          </p:spTgt>
                                        </p:tgtEl>
                                        <p:attrNameLst>
                                          <p:attrName>style.visibility</p:attrName>
                                        </p:attrNameLst>
                                      </p:cBhvr>
                                      <p:to>
                                        <p:strVal val="visible"/>
                                      </p:to>
                                    </p:set>
                                    <p:animEffect filter="fade" transition="in">
                                      <p:cBhvr>
                                        <p:cTn dur="1000"/>
                                        <p:tgtEl>
                                          <p:spTgt spid="587">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9" st="9"/>
                                            </p:txEl>
                                          </p:spTgt>
                                        </p:tgtEl>
                                        <p:attrNameLst>
                                          <p:attrName>style.visibility</p:attrName>
                                        </p:attrNameLst>
                                      </p:cBhvr>
                                      <p:to>
                                        <p:strVal val="visible"/>
                                      </p:to>
                                    </p:set>
                                    <p:animEffect filter="fade" transition="in">
                                      <p:cBhvr>
                                        <p:cTn dur="1000"/>
                                        <p:tgtEl>
                                          <p:spTgt spid="587">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10" st="10"/>
                                            </p:txEl>
                                          </p:spTgt>
                                        </p:tgtEl>
                                        <p:attrNameLst>
                                          <p:attrName>style.visibility</p:attrName>
                                        </p:attrNameLst>
                                      </p:cBhvr>
                                      <p:to>
                                        <p:strVal val="visible"/>
                                      </p:to>
                                    </p:set>
                                    <p:animEffect filter="fade" transition="in">
                                      <p:cBhvr>
                                        <p:cTn dur="1000"/>
                                        <p:tgtEl>
                                          <p:spTgt spid="587">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11" st="11"/>
                                            </p:txEl>
                                          </p:spTgt>
                                        </p:tgtEl>
                                        <p:attrNameLst>
                                          <p:attrName>style.visibility</p:attrName>
                                        </p:attrNameLst>
                                      </p:cBhvr>
                                      <p:to>
                                        <p:strVal val="visible"/>
                                      </p:to>
                                    </p:set>
                                    <p:animEffect filter="fade" transition="in">
                                      <p:cBhvr>
                                        <p:cTn dur="1000"/>
                                        <p:tgtEl>
                                          <p:spTgt spid="587">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12" st="12"/>
                                            </p:txEl>
                                          </p:spTgt>
                                        </p:tgtEl>
                                        <p:attrNameLst>
                                          <p:attrName>style.visibility</p:attrName>
                                        </p:attrNameLst>
                                      </p:cBhvr>
                                      <p:to>
                                        <p:strVal val="visible"/>
                                      </p:to>
                                    </p:set>
                                    <p:animEffect filter="fade" transition="in">
                                      <p:cBhvr>
                                        <p:cTn dur="1000"/>
                                        <p:tgtEl>
                                          <p:spTgt spid="587">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13" st="13"/>
                                            </p:txEl>
                                          </p:spTgt>
                                        </p:tgtEl>
                                        <p:attrNameLst>
                                          <p:attrName>style.visibility</p:attrName>
                                        </p:attrNameLst>
                                      </p:cBhvr>
                                      <p:to>
                                        <p:strVal val="visible"/>
                                      </p:to>
                                    </p:set>
                                    <p:animEffect filter="fade" transition="in">
                                      <p:cBhvr>
                                        <p:cTn dur="1000"/>
                                        <p:tgtEl>
                                          <p:spTgt spid="587">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14" st="14"/>
                                            </p:txEl>
                                          </p:spTgt>
                                        </p:tgtEl>
                                        <p:attrNameLst>
                                          <p:attrName>style.visibility</p:attrName>
                                        </p:attrNameLst>
                                      </p:cBhvr>
                                      <p:to>
                                        <p:strVal val="visible"/>
                                      </p:to>
                                    </p:set>
                                    <p:animEffect filter="fade" transition="in">
                                      <p:cBhvr>
                                        <p:cTn dur="1000"/>
                                        <p:tgtEl>
                                          <p:spTgt spid="587">
                                            <p:txEl>
                                              <p:pRg end="14" st="1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15" st="15"/>
                                            </p:txEl>
                                          </p:spTgt>
                                        </p:tgtEl>
                                        <p:attrNameLst>
                                          <p:attrName>style.visibility</p:attrName>
                                        </p:attrNameLst>
                                      </p:cBhvr>
                                      <p:to>
                                        <p:strVal val="visible"/>
                                      </p:to>
                                    </p:set>
                                    <p:animEffect filter="fade" transition="in">
                                      <p:cBhvr>
                                        <p:cTn dur="1000"/>
                                        <p:tgtEl>
                                          <p:spTgt spid="587">
                                            <p:txEl>
                                              <p:pRg end="15" st="1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16" st="16"/>
                                            </p:txEl>
                                          </p:spTgt>
                                        </p:tgtEl>
                                        <p:attrNameLst>
                                          <p:attrName>style.visibility</p:attrName>
                                        </p:attrNameLst>
                                      </p:cBhvr>
                                      <p:to>
                                        <p:strVal val="visible"/>
                                      </p:to>
                                    </p:set>
                                    <p:animEffect filter="fade" transition="in">
                                      <p:cBhvr>
                                        <p:cTn dur="1000"/>
                                        <p:tgtEl>
                                          <p:spTgt spid="587">
                                            <p:txEl>
                                              <p:pRg end="16" st="1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17" st="17"/>
                                            </p:txEl>
                                          </p:spTgt>
                                        </p:tgtEl>
                                        <p:attrNameLst>
                                          <p:attrName>style.visibility</p:attrName>
                                        </p:attrNameLst>
                                      </p:cBhvr>
                                      <p:to>
                                        <p:strVal val="visible"/>
                                      </p:to>
                                    </p:set>
                                    <p:animEffect filter="fade" transition="in">
                                      <p:cBhvr>
                                        <p:cTn dur="1000"/>
                                        <p:tgtEl>
                                          <p:spTgt spid="587">
                                            <p:txEl>
                                              <p:pRg end="17" st="1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18" st="18"/>
                                            </p:txEl>
                                          </p:spTgt>
                                        </p:tgtEl>
                                        <p:attrNameLst>
                                          <p:attrName>style.visibility</p:attrName>
                                        </p:attrNameLst>
                                      </p:cBhvr>
                                      <p:to>
                                        <p:strVal val="visible"/>
                                      </p:to>
                                    </p:set>
                                    <p:animEffect filter="fade" transition="in">
                                      <p:cBhvr>
                                        <p:cTn dur="1000"/>
                                        <p:tgtEl>
                                          <p:spTgt spid="587">
                                            <p:txEl>
                                              <p:pRg end="18" st="1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1" name="Shape 591"/>
        <p:cNvGrpSpPr/>
        <p:nvPr/>
      </p:nvGrpSpPr>
      <p:grpSpPr>
        <a:xfrm>
          <a:off x="0" y="0"/>
          <a:ext cx="0" cy="0"/>
          <a:chOff x="0" y="0"/>
          <a:chExt cx="0" cy="0"/>
        </a:xfrm>
      </p:grpSpPr>
      <p:sp>
        <p:nvSpPr>
          <p:cNvPr id="592" name="Google Shape;592;p68"/>
          <p:cNvSpPr txBox="1"/>
          <p:nvPr>
            <p:ph type="title"/>
          </p:nvPr>
        </p:nvSpPr>
        <p:spPr>
          <a:xfrm>
            <a:off x="293575" y="0"/>
            <a:ext cx="8557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300"/>
              <a:t>Critique: Rawls’ Conclusions are Too Strong</a:t>
            </a:r>
            <a:endParaRPr sz="3300">
              <a:latin typeface="Nunito"/>
              <a:ea typeface="Nunito"/>
              <a:cs typeface="Nunito"/>
              <a:sym typeface="Nunito"/>
            </a:endParaRPr>
          </a:p>
        </p:txBody>
      </p:sp>
      <p:sp>
        <p:nvSpPr>
          <p:cNvPr id="593" name="Google Shape;593;p6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94" name="Google Shape;594;p6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95" name="Google Shape;595;p6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96" name="Google Shape;596;p68"/>
          <p:cNvSpPr txBox="1"/>
          <p:nvPr/>
        </p:nvSpPr>
        <p:spPr>
          <a:xfrm>
            <a:off x="156750" y="572700"/>
            <a:ext cx="8694000" cy="3873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The maximin principle is at odds with with common sense morality.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We should prioritize improving everyone’s wellbeing only if it also benefits the ‘worst off’ individual.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The maximin principle implies that the grouch should take priority.</a:t>
            </a:r>
            <a:endParaRPr b="0" i="1"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The ‘worst off’ individual might just be extremely hard to help, such as someone comatose with an incurable illness. Why should we aim only to increase their wellbeing when more good could be done for others?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principle seems to be untenable.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xEl>
                                              <p:pRg end="0" st="0"/>
                                            </p:txEl>
                                          </p:spTgt>
                                        </p:tgtEl>
                                        <p:attrNameLst>
                                          <p:attrName>style.visibility</p:attrName>
                                        </p:attrNameLst>
                                      </p:cBhvr>
                                      <p:to>
                                        <p:strVal val="visible"/>
                                      </p:to>
                                    </p:set>
                                    <p:animEffect filter="fade" transition="in">
                                      <p:cBhvr>
                                        <p:cTn dur="1000"/>
                                        <p:tgtEl>
                                          <p:spTgt spid="59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xEl>
                                              <p:pRg end="1" st="1"/>
                                            </p:txEl>
                                          </p:spTgt>
                                        </p:tgtEl>
                                        <p:attrNameLst>
                                          <p:attrName>style.visibility</p:attrName>
                                        </p:attrNameLst>
                                      </p:cBhvr>
                                      <p:to>
                                        <p:strVal val="visible"/>
                                      </p:to>
                                    </p:set>
                                    <p:animEffect filter="fade" transition="in">
                                      <p:cBhvr>
                                        <p:cTn dur="1000"/>
                                        <p:tgtEl>
                                          <p:spTgt spid="59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xEl>
                                              <p:pRg end="2" st="2"/>
                                            </p:txEl>
                                          </p:spTgt>
                                        </p:tgtEl>
                                        <p:attrNameLst>
                                          <p:attrName>style.visibility</p:attrName>
                                        </p:attrNameLst>
                                      </p:cBhvr>
                                      <p:to>
                                        <p:strVal val="visible"/>
                                      </p:to>
                                    </p:set>
                                    <p:animEffect filter="fade" transition="in">
                                      <p:cBhvr>
                                        <p:cTn dur="1000"/>
                                        <p:tgtEl>
                                          <p:spTgt spid="59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xEl>
                                              <p:pRg end="3" st="3"/>
                                            </p:txEl>
                                          </p:spTgt>
                                        </p:tgtEl>
                                        <p:attrNameLst>
                                          <p:attrName>style.visibility</p:attrName>
                                        </p:attrNameLst>
                                      </p:cBhvr>
                                      <p:to>
                                        <p:strVal val="visible"/>
                                      </p:to>
                                    </p:set>
                                    <p:animEffect filter="fade" transition="in">
                                      <p:cBhvr>
                                        <p:cTn dur="1000"/>
                                        <p:tgtEl>
                                          <p:spTgt spid="59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xEl>
                                              <p:pRg end="4" st="4"/>
                                            </p:txEl>
                                          </p:spTgt>
                                        </p:tgtEl>
                                        <p:attrNameLst>
                                          <p:attrName>style.visibility</p:attrName>
                                        </p:attrNameLst>
                                      </p:cBhvr>
                                      <p:to>
                                        <p:strVal val="visible"/>
                                      </p:to>
                                    </p:set>
                                    <p:animEffect filter="fade" transition="in">
                                      <p:cBhvr>
                                        <p:cTn dur="1000"/>
                                        <p:tgtEl>
                                          <p:spTgt spid="59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xEl>
                                              <p:pRg end="5" st="5"/>
                                            </p:txEl>
                                          </p:spTgt>
                                        </p:tgtEl>
                                        <p:attrNameLst>
                                          <p:attrName>style.visibility</p:attrName>
                                        </p:attrNameLst>
                                      </p:cBhvr>
                                      <p:to>
                                        <p:strVal val="visible"/>
                                      </p:to>
                                    </p:set>
                                    <p:animEffect filter="fade" transition="in">
                                      <p:cBhvr>
                                        <p:cTn dur="1000"/>
                                        <p:tgtEl>
                                          <p:spTgt spid="59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xEl>
                                              <p:pRg end="6" st="6"/>
                                            </p:txEl>
                                          </p:spTgt>
                                        </p:tgtEl>
                                        <p:attrNameLst>
                                          <p:attrName>style.visibility</p:attrName>
                                        </p:attrNameLst>
                                      </p:cBhvr>
                                      <p:to>
                                        <p:strVal val="visible"/>
                                      </p:to>
                                    </p:set>
                                    <p:animEffect filter="fade" transition="in">
                                      <p:cBhvr>
                                        <p:cTn dur="1000"/>
                                        <p:tgtEl>
                                          <p:spTgt spid="59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xEl>
                                              <p:pRg end="7" st="7"/>
                                            </p:txEl>
                                          </p:spTgt>
                                        </p:tgtEl>
                                        <p:attrNameLst>
                                          <p:attrName>style.visibility</p:attrName>
                                        </p:attrNameLst>
                                      </p:cBhvr>
                                      <p:to>
                                        <p:strVal val="visible"/>
                                      </p:to>
                                    </p:set>
                                    <p:animEffect filter="fade" transition="in">
                                      <p:cBhvr>
                                        <p:cTn dur="1000"/>
                                        <p:tgtEl>
                                          <p:spTgt spid="596">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00" name="Shape 600"/>
        <p:cNvGrpSpPr/>
        <p:nvPr/>
      </p:nvGrpSpPr>
      <p:grpSpPr>
        <a:xfrm>
          <a:off x="0" y="0"/>
          <a:ext cx="0" cy="0"/>
          <a:chOff x="0" y="0"/>
          <a:chExt cx="0" cy="0"/>
        </a:xfrm>
      </p:grpSpPr>
      <p:sp>
        <p:nvSpPr>
          <p:cNvPr id="601" name="Google Shape;601;p69"/>
          <p:cNvSpPr txBox="1"/>
          <p:nvPr>
            <p:ph type="title"/>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Rawls’ Conclusions Might Not Follow (1/2)</a:t>
            </a:r>
            <a:endParaRPr sz="3600">
              <a:latin typeface="Nunito"/>
              <a:ea typeface="Nunito"/>
              <a:cs typeface="Nunito"/>
              <a:sym typeface="Nunito"/>
            </a:endParaRPr>
          </a:p>
        </p:txBody>
      </p:sp>
      <p:sp>
        <p:nvSpPr>
          <p:cNvPr id="602" name="Google Shape;602;p6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03" name="Google Shape;603;p6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04" name="Google Shape;604;p6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05" name="Google Shape;605;p69"/>
          <p:cNvSpPr txBox="1"/>
          <p:nvPr/>
        </p:nvSpPr>
        <p:spPr>
          <a:xfrm>
            <a:off x="423625" y="855275"/>
            <a:ext cx="8297100" cy="3848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Behind the veil of ignorance, we might care about more than maximin.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Why would we always prioritize the “grouch”</a:t>
            </a:r>
            <a:r>
              <a:rPr b="0" i="0" lang="en" sz="2000" u="none" cap="none" strike="noStrike">
                <a:solidFill>
                  <a:schemeClr val="dk1"/>
                </a:solidFill>
                <a:latin typeface="Nunito"/>
                <a:ea typeface="Nunito"/>
                <a:cs typeface="Nunito"/>
                <a:sym typeface="Nunito"/>
              </a:rPr>
              <a:t>? Even for risk-averse individuals, ensuring a positive general distribution of wellbeing across society, rather than just maximizing average wellbeing, seems more reasonable.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Endorse the liberty and difference principles, we might not support maximin</a:t>
            </a:r>
            <a:r>
              <a:rPr b="0" i="0" lang="en" sz="2000" u="none" cap="none" strike="noStrike">
                <a:solidFill>
                  <a:schemeClr val="dk1"/>
                </a:solidFill>
                <a:latin typeface="Nunito"/>
                <a:ea typeface="Nunito"/>
                <a:cs typeface="Nunito"/>
                <a:sym typeface="Nunito"/>
              </a:rPr>
              <a:t>. If the ‘grouch’ has the same opportunities and liberties as anyone else, we might think we have no special reason to prioritize their wellbeing.</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5">
                                            <p:txEl>
                                              <p:pRg end="0" st="0"/>
                                            </p:txEl>
                                          </p:spTgt>
                                        </p:tgtEl>
                                        <p:attrNameLst>
                                          <p:attrName>style.visibility</p:attrName>
                                        </p:attrNameLst>
                                      </p:cBhvr>
                                      <p:to>
                                        <p:strVal val="visible"/>
                                      </p:to>
                                    </p:set>
                                    <p:animEffect filter="fade" transition="in">
                                      <p:cBhvr>
                                        <p:cTn dur="1000"/>
                                        <p:tgtEl>
                                          <p:spTgt spid="60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5">
                                            <p:txEl>
                                              <p:pRg end="1" st="1"/>
                                            </p:txEl>
                                          </p:spTgt>
                                        </p:tgtEl>
                                        <p:attrNameLst>
                                          <p:attrName>style.visibility</p:attrName>
                                        </p:attrNameLst>
                                      </p:cBhvr>
                                      <p:to>
                                        <p:strVal val="visible"/>
                                      </p:to>
                                    </p:set>
                                    <p:animEffect filter="fade" transition="in">
                                      <p:cBhvr>
                                        <p:cTn dur="1000"/>
                                        <p:tgtEl>
                                          <p:spTgt spid="60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5">
                                            <p:txEl>
                                              <p:pRg end="2" st="2"/>
                                            </p:txEl>
                                          </p:spTgt>
                                        </p:tgtEl>
                                        <p:attrNameLst>
                                          <p:attrName>style.visibility</p:attrName>
                                        </p:attrNameLst>
                                      </p:cBhvr>
                                      <p:to>
                                        <p:strVal val="visible"/>
                                      </p:to>
                                    </p:set>
                                    <p:animEffect filter="fade" transition="in">
                                      <p:cBhvr>
                                        <p:cTn dur="1000"/>
                                        <p:tgtEl>
                                          <p:spTgt spid="60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5">
                                            <p:txEl>
                                              <p:pRg end="3" st="3"/>
                                            </p:txEl>
                                          </p:spTgt>
                                        </p:tgtEl>
                                        <p:attrNameLst>
                                          <p:attrName>style.visibility</p:attrName>
                                        </p:attrNameLst>
                                      </p:cBhvr>
                                      <p:to>
                                        <p:strVal val="visible"/>
                                      </p:to>
                                    </p:set>
                                    <p:animEffect filter="fade" transition="in">
                                      <p:cBhvr>
                                        <p:cTn dur="1000"/>
                                        <p:tgtEl>
                                          <p:spTgt spid="60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5">
                                            <p:txEl>
                                              <p:pRg end="4" st="4"/>
                                            </p:txEl>
                                          </p:spTgt>
                                        </p:tgtEl>
                                        <p:attrNameLst>
                                          <p:attrName>style.visibility</p:attrName>
                                        </p:attrNameLst>
                                      </p:cBhvr>
                                      <p:to>
                                        <p:strVal val="visible"/>
                                      </p:to>
                                    </p:set>
                                    <p:animEffect filter="fade" transition="in">
                                      <p:cBhvr>
                                        <p:cTn dur="1000"/>
                                        <p:tgtEl>
                                          <p:spTgt spid="605">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09" name="Shape 609"/>
        <p:cNvGrpSpPr/>
        <p:nvPr/>
      </p:nvGrpSpPr>
      <p:grpSpPr>
        <a:xfrm>
          <a:off x="0" y="0"/>
          <a:ext cx="0" cy="0"/>
          <a:chOff x="0" y="0"/>
          <a:chExt cx="0" cy="0"/>
        </a:xfrm>
      </p:grpSpPr>
      <p:sp>
        <p:nvSpPr>
          <p:cNvPr id="610" name="Google Shape;610;p70"/>
          <p:cNvSpPr txBox="1"/>
          <p:nvPr>
            <p:ph type="title"/>
          </p:nvPr>
        </p:nvSpPr>
        <p:spPr>
          <a:xfrm>
            <a:off x="1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Rawls’ Conclusions Might Not Follow (2/2)</a:t>
            </a:r>
            <a:endParaRPr sz="3600">
              <a:latin typeface="Nunito"/>
              <a:ea typeface="Nunito"/>
              <a:cs typeface="Nunito"/>
              <a:sym typeface="Nunito"/>
            </a:endParaRPr>
          </a:p>
        </p:txBody>
      </p:sp>
      <p:sp>
        <p:nvSpPr>
          <p:cNvPr id="611" name="Google Shape;611;p7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12" name="Google Shape;612;p7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13" name="Google Shape;613;p7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14" name="Google Shape;614;p70"/>
          <p:cNvSpPr txBox="1"/>
          <p:nvPr/>
        </p:nvSpPr>
        <p:spPr>
          <a:xfrm>
            <a:off x="180000" y="626675"/>
            <a:ext cx="6414000" cy="4089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1" lang="en" sz="1900" u="none" cap="none" strike="noStrike">
                <a:solidFill>
                  <a:schemeClr val="dk1"/>
                </a:solidFill>
                <a:latin typeface="Nunito"/>
                <a:ea typeface="Nunito"/>
                <a:cs typeface="Nunito"/>
                <a:sym typeface="Nunito"/>
              </a:rPr>
              <a:t>The veil of ignorance can be used to support utilitarianism</a:t>
            </a:r>
            <a:r>
              <a:rPr b="0" i="0" lang="en" sz="1900" u="none" cap="none" strike="noStrike">
                <a:solidFill>
                  <a:schemeClr val="dk1"/>
                </a:solidFill>
                <a:latin typeface="Nunito"/>
                <a:ea typeface="Nunito"/>
                <a:cs typeface="Nunito"/>
                <a:sym typeface="Nunito"/>
              </a:rPr>
              <a:t>. Decisions under uncertainty often involve maximizing expected/average results. </a:t>
            </a:r>
            <a:endParaRPr b="0" i="0" sz="19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9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1900" u="none" cap="none" strike="noStrike">
                <a:solidFill>
                  <a:schemeClr val="dk1"/>
                </a:solidFill>
                <a:latin typeface="Nunito"/>
                <a:ea typeface="Nunito"/>
                <a:cs typeface="Nunito"/>
                <a:sym typeface="Nunito"/>
              </a:rPr>
              <a:t>Economist </a:t>
            </a:r>
            <a:r>
              <a:rPr b="1" i="0" lang="en" sz="1900" u="none" cap="none" strike="noStrike">
                <a:solidFill>
                  <a:schemeClr val="dk1"/>
                </a:solidFill>
                <a:latin typeface="Nunito"/>
                <a:ea typeface="Nunito"/>
                <a:cs typeface="Nunito"/>
                <a:sym typeface="Nunito"/>
              </a:rPr>
              <a:t>John Harsanyi</a:t>
            </a:r>
            <a:r>
              <a:rPr b="0" i="0" lang="en" sz="1900" u="none" cap="none" strike="noStrike">
                <a:solidFill>
                  <a:schemeClr val="dk1"/>
                </a:solidFill>
                <a:latin typeface="Nunito"/>
                <a:ea typeface="Nunito"/>
                <a:cs typeface="Nunito"/>
                <a:sym typeface="Nunito"/>
              </a:rPr>
              <a:t> has argued that behind the veil of ignorance, rational agents would aim to maximize the total amount of wellbeing in a given society. </a:t>
            </a:r>
            <a:endParaRPr b="0" i="0" sz="19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rgbClr val="000000"/>
              </a:buClr>
              <a:buSzPts val="1700"/>
              <a:buFont typeface="Arial"/>
              <a:buNone/>
            </a:pPr>
            <a:r>
              <a:t/>
            </a:r>
            <a:endParaRPr b="0" i="0" sz="19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1" lang="en" sz="1900" u="none" cap="none" strike="noStrike">
                <a:solidFill>
                  <a:schemeClr val="dk1"/>
                </a:solidFill>
                <a:latin typeface="Nunito"/>
                <a:ea typeface="Nunito"/>
                <a:cs typeface="Nunito"/>
                <a:sym typeface="Nunito"/>
              </a:rPr>
              <a:t>In experiments, people do not often choose maximin principles</a:t>
            </a:r>
            <a:r>
              <a:rPr b="0" i="0" lang="en" sz="1900" u="none" cap="none" strike="noStrike">
                <a:solidFill>
                  <a:schemeClr val="dk1"/>
                </a:solidFill>
                <a:latin typeface="Nunito"/>
                <a:ea typeface="Nunito"/>
                <a:cs typeface="Nunito"/>
                <a:sym typeface="Nunito"/>
              </a:rPr>
              <a:t>. Experiments simulating the veil of ignorance have found that participants tend to favor the ‘greater good’ or utilitarian outcomes.   </a:t>
            </a:r>
            <a:endParaRPr b="0" i="0" sz="1900" u="none" cap="none" strike="noStrike">
              <a:solidFill>
                <a:schemeClr val="dk1"/>
              </a:solidFill>
              <a:latin typeface="Nunito"/>
              <a:ea typeface="Nunito"/>
              <a:cs typeface="Nunito"/>
              <a:sym typeface="Nunito"/>
            </a:endParaRPr>
          </a:p>
        </p:txBody>
      </p:sp>
      <p:pic>
        <p:nvPicPr>
          <p:cNvPr id="615" name="Google Shape;615;p70"/>
          <p:cNvPicPr preferRelativeResize="0"/>
          <p:nvPr/>
        </p:nvPicPr>
        <p:blipFill rotWithShape="1">
          <a:blip r:embed="rId3">
            <a:alphaModFix/>
          </a:blip>
          <a:srcRect b="0" l="0" r="0" t="0"/>
          <a:stretch/>
        </p:blipFill>
        <p:spPr>
          <a:xfrm>
            <a:off x="6798937" y="1175450"/>
            <a:ext cx="1825925" cy="2738874"/>
          </a:xfrm>
          <a:prstGeom prst="rect">
            <a:avLst/>
          </a:prstGeom>
          <a:noFill/>
          <a:ln>
            <a:noFill/>
          </a:ln>
        </p:spPr>
      </p:pic>
      <p:sp>
        <p:nvSpPr>
          <p:cNvPr id="616" name="Google Shape;616;p70"/>
          <p:cNvSpPr txBox="1"/>
          <p:nvPr/>
        </p:nvSpPr>
        <p:spPr>
          <a:xfrm>
            <a:off x="7122851" y="3990825"/>
            <a:ext cx="11781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Nunito"/>
                <a:ea typeface="Nunito"/>
                <a:cs typeface="Nunito"/>
                <a:sym typeface="Nunito"/>
              </a:rPr>
              <a:t>John Harsanyi</a:t>
            </a:r>
            <a:endParaRPr b="0" i="0" sz="12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4">
                                            <p:txEl>
                                              <p:pRg end="0" st="0"/>
                                            </p:txEl>
                                          </p:spTgt>
                                        </p:tgtEl>
                                        <p:attrNameLst>
                                          <p:attrName>style.visibility</p:attrName>
                                        </p:attrNameLst>
                                      </p:cBhvr>
                                      <p:to>
                                        <p:strVal val="visible"/>
                                      </p:to>
                                    </p:set>
                                    <p:animEffect filter="fade" transition="in">
                                      <p:cBhvr>
                                        <p:cTn dur="1000"/>
                                        <p:tgtEl>
                                          <p:spTgt spid="61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4">
                                            <p:txEl>
                                              <p:pRg end="1" st="1"/>
                                            </p:txEl>
                                          </p:spTgt>
                                        </p:tgtEl>
                                        <p:attrNameLst>
                                          <p:attrName>style.visibility</p:attrName>
                                        </p:attrNameLst>
                                      </p:cBhvr>
                                      <p:to>
                                        <p:strVal val="visible"/>
                                      </p:to>
                                    </p:set>
                                    <p:animEffect filter="fade" transition="in">
                                      <p:cBhvr>
                                        <p:cTn dur="1000"/>
                                        <p:tgtEl>
                                          <p:spTgt spid="61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4">
                                            <p:txEl>
                                              <p:pRg end="2" st="2"/>
                                            </p:txEl>
                                          </p:spTgt>
                                        </p:tgtEl>
                                        <p:attrNameLst>
                                          <p:attrName>style.visibility</p:attrName>
                                        </p:attrNameLst>
                                      </p:cBhvr>
                                      <p:to>
                                        <p:strVal val="visible"/>
                                      </p:to>
                                    </p:set>
                                    <p:animEffect filter="fade" transition="in">
                                      <p:cBhvr>
                                        <p:cTn dur="1000"/>
                                        <p:tgtEl>
                                          <p:spTgt spid="61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4">
                                            <p:txEl>
                                              <p:pRg end="3" st="3"/>
                                            </p:txEl>
                                          </p:spTgt>
                                        </p:tgtEl>
                                        <p:attrNameLst>
                                          <p:attrName>style.visibility</p:attrName>
                                        </p:attrNameLst>
                                      </p:cBhvr>
                                      <p:to>
                                        <p:strVal val="visible"/>
                                      </p:to>
                                    </p:set>
                                    <p:animEffect filter="fade" transition="in">
                                      <p:cBhvr>
                                        <p:cTn dur="1000"/>
                                        <p:tgtEl>
                                          <p:spTgt spid="61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4">
                                            <p:txEl>
                                              <p:pRg end="4" st="4"/>
                                            </p:txEl>
                                          </p:spTgt>
                                        </p:tgtEl>
                                        <p:attrNameLst>
                                          <p:attrName>style.visibility</p:attrName>
                                        </p:attrNameLst>
                                      </p:cBhvr>
                                      <p:to>
                                        <p:strVal val="visible"/>
                                      </p:to>
                                    </p:set>
                                    <p:animEffect filter="fade" transition="in">
                                      <p:cBhvr>
                                        <p:cTn dur="1000"/>
                                        <p:tgtEl>
                                          <p:spTgt spid="61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20" name="Shape 620"/>
        <p:cNvGrpSpPr/>
        <p:nvPr/>
      </p:nvGrpSpPr>
      <p:grpSpPr>
        <a:xfrm>
          <a:off x="0" y="0"/>
          <a:ext cx="0" cy="0"/>
          <a:chOff x="0" y="0"/>
          <a:chExt cx="0" cy="0"/>
        </a:xfrm>
      </p:grpSpPr>
      <p:sp>
        <p:nvSpPr>
          <p:cNvPr id="621" name="Google Shape;621;p7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Alternatives: Prioritarianism (1/3)</a:t>
            </a:r>
            <a:endParaRPr sz="3600">
              <a:latin typeface="Nunito"/>
              <a:ea typeface="Nunito"/>
              <a:cs typeface="Nunito"/>
              <a:sym typeface="Nunito"/>
            </a:endParaRPr>
          </a:p>
        </p:txBody>
      </p:sp>
      <p:sp>
        <p:nvSpPr>
          <p:cNvPr id="622" name="Google Shape;622;p7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23" name="Google Shape;623;p7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24" name="Google Shape;624;p7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25" name="Google Shape;625;p71"/>
          <p:cNvSpPr txBox="1"/>
          <p:nvPr/>
        </p:nvSpPr>
        <p:spPr>
          <a:xfrm>
            <a:off x="347425" y="626675"/>
            <a:ext cx="8451300" cy="4503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Rawls’ theory was a response to utilitarianism, but if the veil of ignorance favors utilitarian thinking, it could compromise the foundations of his theory.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Is there a middle ground?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Yes! → </a:t>
            </a:r>
            <a:r>
              <a:rPr b="1" i="0" lang="en" sz="2000" u="none" cap="none" strike="noStrike">
                <a:solidFill>
                  <a:schemeClr val="dk1"/>
                </a:solidFill>
                <a:latin typeface="Nunito"/>
                <a:ea typeface="Nunito"/>
                <a:cs typeface="Nunito"/>
                <a:sym typeface="Nunito"/>
              </a:rPr>
              <a:t>Prioritarianism</a:t>
            </a:r>
            <a:r>
              <a:rPr b="0" i="0" lang="en" sz="2000" u="none" cap="none" strike="noStrike">
                <a:solidFill>
                  <a:schemeClr val="dk1"/>
                </a:solidFill>
                <a:latin typeface="Nunito"/>
                <a:ea typeface="Nunito"/>
                <a:cs typeface="Nunito"/>
                <a:sym typeface="Nunito"/>
              </a:rPr>
              <a:t> is an ethical theory that attributes greater moral weight to improving the wellbeing of those who are worse off in society. </a:t>
            </a:r>
            <a:endParaRPr b="0" i="0" sz="17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17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Crucially, this theory still takes into account the wellbeing of others. </a:t>
            </a:r>
            <a:endParaRPr b="0" i="0" sz="2000" u="none" cap="none" strike="noStrike">
              <a:solidFill>
                <a:schemeClr val="dk1"/>
              </a:solidFill>
              <a:latin typeface="Nunito"/>
              <a:ea typeface="Nunito"/>
              <a:cs typeface="Nunito"/>
              <a:sym typeface="Nunito"/>
            </a:endParaRPr>
          </a:p>
          <a:p>
            <a:pPr indent="45720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45720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xEl>
                                              <p:pRg end="0" st="0"/>
                                            </p:txEl>
                                          </p:spTgt>
                                        </p:tgtEl>
                                        <p:attrNameLst>
                                          <p:attrName>style.visibility</p:attrName>
                                        </p:attrNameLst>
                                      </p:cBhvr>
                                      <p:to>
                                        <p:strVal val="visible"/>
                                      </p:to>
                                    </p:set>
                                    <p:animEffect filter="fade" transition="in">
                                      <p:cBhvr>
                                        <p:cTn dur="1000"/>
                                        <p:tgtEl>
                                          <p:spTgt spid="62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xEl>
                                              <p:pRg end="1" st="1"/>
                                            </p:txEl>
                                          </p:spTgt>
                                        </p:tgtEl>
                                        <p:attrNameLst>
                                          <p:attrName>style.visibility</p:attrName>
                                        </p:attrNameLst>
                                      </p:cBhvr>
                                      <p:to>
                                        <p:strVal val="visible"/>
                                      </p:to>
                                    </p:set>
                                    <p:animEffect filter="fade" transition="in">
                                      <p:cBhvr>
                                        <p:cTn dur="1000"/>
                                        <p:tgtEl>
                                          <p:spTgt spid="62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xEl>
                                              <p:pRg end="2" st="2"/>
                                            </p:txEl>
                                          </p:spTgt>
                                        </p:tgtEl>
                                        <p:attrNameLst>
                                          <p:attrName>style.visibility</p:attrName>
                                        </p:attrNameLst>
                                      </p:cBhvr>
                                      <p:to>
                                        <p:strVal val="visible"/>
                                      </p:to>
                                    </p:set>
                                    <p:animEffect filter="fade" transition="in">
                                      <p:cBhvr>
                                        <p:cTn dur="1000"/>
                                        <p:tgtEl>
                                          <p:spTgt spid="62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xEl>
                                              <p:pRg end="3" st="3"/>
                                            </p:txEl>
                                          </p:spTgt>
                                        </p:tgtEl>
                                        <p:attrNameLst>
                                          <p:attrName>style.visibility</p:attrName>
                                        </p:attrNameLst>
                                      </p:cBhvr>
                                      <p:to>
                                        <p:strVal val="visible"/>
                                      </p:to>
                                    </p:set>
                                    <p:animEffect filter="fade" transition="in">
                                      <p:cBhvr>
                                        <p:cTn dur="1000"/>
                                        <p:tgtEl>
                                          <p:spTgt spid="62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xEl>
                                              <p:pRg end="4" st="4"/>
                                            </p:txEl>
                                          </p:spTgt>
                                        </p:tgtEl>
                                        <p:attrNameLst>
                                          <p:attrName>style.visibility</p:attrName>
                                        </p:attrNameLst>
                                      </p:cBhvr>
                                      <p:to>
                                        <p:strVal val="visible"/>
                                      </p:to>
                                    </p:set>
                                    <p:animEffect filter="fade" transition="in">
                                      <p:cBhvr>
                                        <p:cTn dur="1000"/>
                                        <p:tgtEl>
                                          <p:spTgt spid="62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xEl>
                                              <p:pRg end="5" st="5"/>
                                            </p:txEl>
                                          </p:spTgt>
                                        </p:tgtEl>
                                        <p:attrNameLst>
                                          <p:attrName>style.visibility</p:attrName>
                                        </p:attrNameLst>
                                      </p:cBhvr>
                                      <p:to>
                                        <p:strVal val="visible"/>
                                      </p:to>
                                    </p:set>
                                    <p:animEffect filter="fade" transition="in">
                                      <p:cBhvr>
                                        <p:cTn dur="1000"/>
                                        <p:tgtEl>
                                          <p:spTgt spid="62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xEl>
                                              <p:pRg end="6" st="6"/>
                                            </p:txEl>
                                          </p:spTgt>
                                        </p:tgtEl>
                                        <p:attrNameLst>
                                          <p:attrName>style.visibility</p:attrName>
                                        </p:attrNameLst>
                                      </p:cBhvr>
                                      <p:to>
                                        <p:strVal val="visible"/>
                                      </p:to>
                                    </p:set>
                                    <p:animEffect filter="fade" transition="in">
                                      <p:cBhvr>
                                        <p:cTn dur="1000"/>
                                        <p:tgtEl>
                                          <p:spTgt spid="62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xEl>
                                              <p:pRg end="7" st="7"/>
                                            </p:txEl>
                                          </p:spTgt>
                                        </p:tgtEl>
                                        <p:attrNameLst>
                                          <p:attrName>style.visibility</p:attrName>
                                        </p:attrNameLst>
                                      </p:cBhvr>
                                      <p:to>
                                        <p:strVal val="visible"/>
                                      </p:to>
                                    </p:set>
                                    <p:animEffect filter="fade" transition="in">
                                      <p:cBhvr>
                                        <p:cTn dur="1000"/>
                                        <p:tgtEl>
                                          <p:spTgt spid="62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xEl>
                                              <p:pRg end="8" st="8"/>
                                            </p:txEl>
                                          </p:spTgt>
                                        </p:tgtEl>
                                        <p:attrNameLst>
                                          <p:attrName>style.visibility</p:attrName>
                                        </p:attrNameLst>
                                      </p:cBhvr>
                                      <p:to>
                                        <p:strVal val="visible"/>
                                      </p:to>
                                    </p:set>
                                    <p:animEffect filter="fade" transition="in">
                                      <p:cBhvr>
                                        <p:cTn dur="1000"/>
                                        <p:tgtEl>
                                          <p:spTgt spid="62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5" name="Shape 105"/>
        <p:cNvGrpSpPr/>
        <p:nvPr/>
      </p:nvGrpSpPr>
      <p:grpSpPr>
        <a:xfrm>
          <a:off x="0" y="0"/>
          <a:ext cx="0" cy="0"/>
          <a:chOff x="0" y="0"/>
          <a:chExt cx="0" cy="0"/>
        </a:xfrm>
      </p:grpSpPr>
      <p:sp>
        <p:nvSpPr>
          <p:cNvPr id="106" name="Google Shape;106;p1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107" name="Google Shape;107;p1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8" name="Google Shape;108;p18"/>
          <p:cNvSpPr txBox="1"/>
          <p:nvPr/>
        </p:nvSpPr>
        <p:spPr>
          <a:xfrm>
            <a:off x="714300" y="0"/>
            <a:ext cx="77154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chemeClr val="dk1"/>
                </a:solidFill>
                <a:latin typeface="Nunito"/>
                <a:ea typeface="Nunito"/>
                <a:cs typeface="Nunito"/>
                <a:sym typeface="Nunito"/>
              </a:rPr>
              <a:t>Ethics and Religion </a:t>
            </a:r>
            <a:endParaRPr b="0" i="0" sz="3600" u="none" cap="none" strike="noStrike">
              <a:solidFill>
                <a:schemeClr val="dk1"/>
              </a:solidFill>
              <a:latin typeface="Nunito"/>
              <a:ea typeface="Nunito"/>
              <a:cs typeface="Nunito"/>
              <a:sym typeface="Nunito"/>
            </a:endParaRPr>
          </a:p>
        </p:txBody>
      </p:sp>
      <p:sp>
        <p:nvSpPr>
          <p:cNvPr id="109" name="Google Shape;109;p18"/>
          <p:cNvSpPr txBox="1"/>
          <p:nvPr/>
        </p:nvSpPr>
        <p:spPr>
          <a:xfrm>
            <a:off x="449150" y="738900"/>
            <a:ext cx="82542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Divine command theory</a:t>
            </a:r>
            <a:r>
              <a:rPr b="0" i="0" lang="en" sz="2000" u="none" cap="none" strike="noStrike">
                <a:solidFill>
                  <a:schemeClr val="dk1"/>
                </a:solidFill>
                <a:latin typeface="Nunito"/>
                <a:ea typeface="Nunito"/>
                <a:cs typeface="Nunito"/>
                <a:sym typeface="Nunito"/>
              </a:rPr>
              <a:t> is the view that the moral value of an action is determined solely by God’s commands because God is ‘good’.</a:t>
            </a:r>
            <a:endParaRPr b="0" i="0" sz="1400" u="none" cap="none" strike="noStrike">
              <a:solidFill>
                <a:srgbClr val="000000"/>
              </a:solidFill>
              <a:latin typeface="Telex"/>
              <a:ea typeface="Telex"/>
              <a:cs typeface="Telex"/>
              <a:sym typeface="Telex"/>
            </a:endParaRPr>
          </a:p>
        </p:txBody>
      </p:sp>
      <p:sp>
        <p:nvSpPr>
          <p:cNvPr id="110" name="Google Shape;110;p18"/>
          <p:cNvSpPr txBox="1"/>
          <p:nvPr/>
        </p:nvSpPr>
        <p:spPr>
          <a:xfrm>
            <a:off x="449150" y="1721800"/>
            <a:ext cx="8254200" cy="1200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But, if one should follow God’s word because God is good, then there must exist some moral qualities that are independent of God’s rules, for instance, ‘goodness’.</a:t>
            </a:r>
            <a:endParaRPr b="0" i="0" sz="1400" u="none" cap="none" strike="noStrike">
              <a:solidFill>
                <a:srgbClr val="000000"/>
              </a:solidFill>
              <a:latin typeface="Telex"/>
              <a:ea typeface="Telex"/>
              <a:cs typeface="Telex"/>
              <a:sym typeface="Telex"/>
            </a:endParaRPr>
          </a:p>
        </p:txBody>
      </p:sp>
      <p:sp>
        <p:nvSpPr>
          <p:cNvPr id="111" name="Google Shape;111;p18"/>
          <p:cNvSpPr txBox="1"/>
          <p:nvPr/>
        </p:nvSpPr>
        <p:spPr>
          <a:xfrm>
            <a:off x="449150" y="3058700"/>
            <a:ext cx="62541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Therefore, divine command theory is false, and we cannot equate religion with morality.</a:t>
            </a:r>
            <a:endParaRPr b="0" i="0" sz="1400" u="none" cap="none" strike="noStrike">
              <a:solidFill>
                <a:srgbClr val="000000"/>
              </a:solidFill>
              <a:latin typeface="Telex"/>
              <a:ea typeface="Telex"/>
              <a:cs typeface="Telex"/>
              <a:sym typeface="Telex"/>
            </a:endParaRPr>
          </a:p>
        </p:txBody>
      </p:sp>
      <p:pic>
        <p:nvPicPr>
          <p:cNvPr id="112" name="Google Shape;112;p18"/>
          <p:cNvPicPr preferRelativeResize="0"/>
          <p:nvPr/>
        </p:nvPicPr>
        <p:blipFill rotWithShape="1">
          <a:blip r:embed="rId3">
            <a:alphaModFix/>
          </a:blip>
          <a:srcRect b="0" l="0" r="0" t="0"/>
          <a:stretch/>
        </p:blipFill>
        <p:spPr>
          <a:xfrm>
            <a:off x="6703350" y="2525150"/>
            <a:ext cx="2440650" cy="2313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xEl>
                                              <p:pRg end="0" st="0"/>
                                            </p:txEl>
                                          </p:spTgt>
                                        </p:tgtEl>
                                        <p:attrNameLst>
                                          <p:attrName>style.visibility</p:attrName>
                                        </p:attrNameLst>
                                      </p:cBhvr>
                                      <p:to>
                                        <p:strVal val="visible"/>
                                      </p:to>
                                    </p:set>
                                    <p:animEffect filter="fade" transition="in">
                                      <p:cBhvr>
                                        <p:cTn dur="1000"/>
                                        <p:tgtEl>
                                          <p:spTgt spid="109">
                                            <p:txEl>
                                              <p:pRg end="0" st="0"/>
                                            </p:txEl>
                                          </p:spTgt>
                                        </p:tgtEl>
                                      </p:cBhvr>
                                    </p:animEffect>
                                  </p:childTnLst>
                                </p:cTn>
                              </p:par>
                              <p:par>
                                <p:cTn fill="hold" nodeType="withEffect" presetClass="entr" presetID="1" presetSubtype="0">
                                  <p:stCondLst>
                                    <p:cond delay="0"/>
                                  </p:stCondLst>
                                  <p:childTnLst>
                                    <p:set>
                                      <p:cBhvr>
                                        <p:cTn dur="1" fill="hold">
                                          <p:stCondLst>
                                            <p:cond delay="0"/>
                                          </p:stCondLst>
                                        </p:cTn>
                                        <p:tgtEl>
                                          <p:spTgt spid="1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xEl>
                                              <p:pRg end="0" st="0"/>
                                            </p:txEl>
                                          </p:spTgt>
                                        </p:tgtEl>
                                        <p:attrNameLst>
                                          <p:attrName>style.visibility</p:attrName>
                                        </p:attrNameLst>
                                      </p:cBhvr>
                                      <p:to>
                                        <p:strVal val="visible"/>
                                      </p:to>
                                    </p:set>
                                    <p:animEffect filter="fade" transition="in">
                                      <p:cBhvr>
                                        <p:cTn dur="1000"/>
                                        <p:tgtEl>
                                          <p:spTgt spid="11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xEl>
                                              <p:pRg end="0" st="0"/>
                                            </p:txEl>
                                          </p:spTgt>
                                        </p:tgtEl>
                                        <p:attrNameLst>
                                          <p:attrName>style.visibility</p:attrName>
                                        </p:attrNameLst>
                                      </p:cBhvr>
                                      <p:to>
                                        <p:strVal val="visible"/>
                                      </p:to>
                                    </p:set>
                                    <p:animEffect filter="fade" transition="in">
                                      <p:cBhvr>
                                        <p:cTn dur="1000"/>
                                        <p:tgtEl>
                                          <p:spTgt spid="111">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29" name="Shape 629"/>
        <p:cNvGrpSpPr/>
        <p:nvPr/>
      </p:nvGrpSpPr>
      <p:grpSpPr>
        <a:xfrm>
          <a:off x="0" y="0"/>
          <a:ext cx="0" cy="0"/>
          <a:chOff x="0" y="0"/>
          <a:chExt cx="0" cy="0"/>
        </a:xfrm>
      </p:grpSpPr>
      <p:sp>
        <p:nvSpPr>
          <p:cNvPr id="630" name="Google Shape;630;p7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Alternatives: Prioritarianism (2/3)</a:t>
            </a:r>
            <a:endParaRPr/>
          </a:p>
          <a:p>
            <a:pPr indent="0" lvl="0" marL="0" rtl="0" algn="ctr">
              <a:lnSpc>
                <a:spcPct val="100000"/>
              </a:lnSpc>
              <a:spcBef>
                <a:spcPts val="0"/>
              </a:spcBef>
              <a:spcAft>
                <a:spcPts val="0"/>
              </a:spcAft>
              <a:buSzPts val="3600"/>
              <a:buNone/>
            </a:pPr>
            <a:r>
              <a:t/>
            </a:r>
            <a:endParaRPr/>
          </a:p>
        </p:txBody>
      </p:sp>
      <p:sp>
        <p:nvSpPr>
          <p:cNvPr id="631" name="Google Shape;631;p7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32" name="Google Shape;632;p7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33" name="Google Shape;633;p7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34" name="Google Shape;634;p72"/>
          <p:cNvSpPr txBox="1"/>
          <p:nvPr/>
        </p:nvSpPr>
        <p:spPr>
          <a:xfrm>
            <a:off x="423400" y="560525"/>
            <a:ext cx="8297100" cy="4025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Imagine a situation where we have the option to distribute resources among three people, A, B, and C. We can choose how to change their wellbeing in three different ways.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has 6 units of wellbeing.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 has 5 units of wellbeing.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 has 1 unit of wellbeing.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45720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45720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635" name="Google Shape;635;p72"/>
          <p:cNvSpPr txBox="1"/>
          <p:nvPr/>
        </p:nvSpPr>
        <p:spPr>
          <a:xfrm>
            <a:off x="5146825" y="1770825"/>
            <a:ext cx="3831600" cy="101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(+2) A has 8 units of wellbeing.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(+2) B has 7 units of wellbeing.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(+0) C has 1 unit of wellbeing.</a:t>
            </a:r>
            <a:endParaRPr b="0" i="0" sz="1400" u="none" cap="none" strike="noStrike">
              <a:solidFill>
                <a:srgbClr val="000000"/>
              </a:solidFill>
              <a:latin typeface="Telex"/>
              <a:ea typeface="Telex"/>
              <a:cs typeface="Telex"/>
              <a:sym typeface="Telex"/>
            </a:endParaRPr>
          </a:p>
        </p:txBody>
      </p:sp>
      <p:sp>
        <p:nvSpPr>
          <p:cNvPr id="636" name="Google Shape;636;p72"/>
          <p:cNvSpPr txBox="1"/>
          <p:nvPr/>
        </p:nvSpPr>
        <p:spPr>
          <a:xfrm>
            <a:off x="422425" y="3447225"/>
            <a:ext cx="4033500" cy="101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A has 7 units of wellbeing.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B has 6 units of wellbeing.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C has 2 unit of wellbeing.</a:t>
            </a:r>
            <a:endParaRPr b="0" i="0" sz="1400" u="none" cap="none" strike="noStrike">
              <a:solidFill>
                <a:srgbClr val="000000"/>
              </a:solidFill>
              <a:latin typeface="Telex"/>
              <a:ea typeface="Telex"/>
              <a:cs typeface="Telex"/>
              <a:sym typeface="Telex"/>
            </a:endParaRPr>
          </a:p>
        </p:txBody>
      </p:sp>
      <p:sp>
        <p:nvSpPr>
          <p:cNvPr id="637" name="Google Shape;637;p72"/>
          <p:cNvSpPr txBox="1"/>
          <p:nvPr/>
        </p:nvSpPr>
        <p:spPr>
          <a:xfrm>
            <a:off x="5146825" y="3088600"/>
            <a:ext cx="3756900" cy="101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A has 3 units of wellbeing.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B has 3 units of wellbeing.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C has 3 unit of wellbeing.</a:t>
            </a:r>
            <a:endParaRPr b="0" i="0" sz="1400" u="none" cap="none" strike="noStrike">
              <a:solidFill>
                <a:srgbClr val="000000"/>
              </a:solidFill>
              <a:latin typeface="Telex"/>
              <a:ea typeface="Telex"/>
              <a:cs typeface="Telex"/>
              <a:sym typeface="Telex"/>
            </a:endParaRPr>
          </a:p>
        </p:txBody>
      </p:sp>
      <p:cxnSp>
        <p:nvCxnSpPr>
          <p:cNvPr id="638" name="Google Shape;638;p72"/>
          <p:cNvCxnSpPr/>
          <p:nvPr/>
        </p:nvCxnSpPr>
        <p:spPr>
          <a:xfrm flipH="1" rot="10800000">
            <a:off x="3959075" y="2360425"/>
            <a:ext cx="927600" cy="8400"/>
          </a:xfrm>
          <a:prstGeom prst="straightConnector1">
            <a:avLst/>
          </a:prstGeom>
          <a:noFill/>
          <a:ln cap="flat" cmpd="sng" w="9525">
            <a:solidFill>
              <a:schemeClr val="dk2"/>
            </a:solidFill>
            <a:prstDash val="solid"/>
            <a:round/>
            <a:headEnd len="sm" w="sm" type="none"/>
            <a:tailEnd len="med" w="med" type="triangle"/>
          </a:ln>
        </p:spPr>
      </p:cxnSp>
      <p:cxnSp>
        <p:nvCxnSpPr>
          <p:cNvPr id="639" name="Google Shape;639;p72"/>
          <p:cNvCxnSpPr/>
          <p:nvPr/>
        </p:nvCxnSpPr>
        <p:spPr>
          <a:xfrm>
            <a:off x="1938125" y="2915475"/>
            <a:ext cx="0" cy="629400"/>
          </a:xfrm>
          <a:prstGeom prst="straightConnector1">
            <a:avLst/>
          </a:prstGeom>
          <a:noFill/>
          <a:ln cap="flat" cmpd="sng" w="9525">
            <a:solidFill>
              <a:schemeClr val="dk2"/>
            </a:solidFill>
            <a:prstDash val="solid"/>
            <a:round/>
            <a:headEnd len="sm" w="sm" type="none"/>
            <a:tailEnd len="med" w="med" type="triangle"/>
          </a:ln>
        </p:spPr>
      </p:cxnSp>
      <p:cxnSp>
        <p:nvCxnSpPr>
          <p:cNvPr id="640" name="Google Shape;640;p72"/>
          <p:cNvCxnSpPr/>
          <p:nvPr/>
        </p:nvCxnSpPr>
        <p:spPr>
          <a:xfrm>
            <a:off x="3679125" y="2796200"/>
            <a:ext cx="1192800" cy="546600"/>
          </a:xfrm>
          <a:prstGeom prst="straightConnector1">
            <a:avLst/>
          </a:prstGeom>
          <a:noFill/>
          <a:ln cap="flat" cmpd="sng" w="9525">
            <a:solidFill>
              <a:schemeClr val="dk2"/>
            </a:solidFill>
            <a:prstDash val="solid"/>
            <a:round/>
            <a:headEnd len="sm" w="sm" type="none"/>
            <a:tailEnd len="med" w="med" type="triangle"/>
          </a:ln>
        </p:spPr>
      </p:cxnSp>
      <p:sp>
        <p:nvSpPr>
          <p:cNvPr id="641" name="Google Shape;641;p72"/>
          <p:cNvSpPr txBox="1"/>
          <p:nvPr/>
        </p:nvSpPr>
        <p:spPr>
          <a:xfrm>
            <a:off x="4249000" y="2020950"/>
            <a:ext cx="488700" cy="43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elex"/>
                <a:ea typeface="Telex"/>
                <a:cs typeface="Telex"/>
                <a:sym typeface="Telex"/>
              </a:rPr>
              <a:t>1</a:t>
            </a:r>
            <a:endParaRPr b="0" i="0" sz="1400" u="none" cap="none" strike="noStrike">
              <a:solidFill>
                <a:srgbClr val="000000"/>
              </a:solidFill>
              <a:latin typeface="Telex"/>
              <a:ea typeface="Telex"/>
              <a:cs typeface="Telex"/>
              <a:sym typeface="Telex"/>
            </a:endParaRPr>
          </a:p>
        </p:txBody>
      </p:sp>
      <p:sp>
        <p:nvSpPr>
          <p:cNvPr id="642" name="Google Shape;642;p72"/>
          <p:cNvSpPr txBox="1"/>
          <p:nvPr/>
        </p:nvSpPr>
        <p:spPr>
          <a:xfrm>
            <a:off x="1673075" y="3036300"/>
            <a:ext cx="927600" cy="25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elex"/>
                <a:ea typeface="Telex"/>
                <a:cs typeface="Telex"/>
                <a:sym typeface="Telex"/>
              </a:rPr>
              <a:t>2</a:t>
            </a:r>
            <a:endParaRPr b="0" i="0" sz="1400" u="none" cap="none" strike="noStrike">
              <a:solidFill>
                <a:srgbClr val="000000"/>
              </a:solidFill>
              <a:latin typeface="Telex"/>
              <a:ea typeface="Telex"/>
              <a:cs typeface="Telex"/>
              <a:sym typeface="Telex"/>
            </a:endParaRPr>
          </a:p>
        </p:txBody>
      </p:sp>
      <p:sp>
        <p:nvSpPr>
          <p:cNvPr id="643" name="Google Shape;643;p72"/>
          <p:cNvSpPr txBox="1"/>
          <p:nvPr/>
        </p:nvSpPr>
        <p:spPr>
          <a:xfrm>
            <a:off x="3942650" y="2988000"/>
            <a:ext cx="598800" cy="30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Telex"/>
                <a:ea typeface="Telex"/>
                <a:cs typeface="Telex"/>
                <a:sym typeface="Telex"/>
              </a:rPr>
              <a:t>3</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6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47" name="Shape 647"/>
        <p:cNvGrpSpPr/>
        <p:nvPr/>
      </p:nvGrpSpPr>
      <p:grpSpPr>
        <a:xfrm>
          <a:off x="0" y="0"/>
          <a:ext cx="0" cy="0"/>
          <a:chOff x="0" y="0"/>
          <a:chExt cx="0" cy="0"/>
        </a:xfrm>
      </p:grpSpPr>
      <p:sp>
        <p:nvSpPr>
          <p:cNvPr id="648" name="Google Shape;648;p7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Alternatives: Prioritarianism (3/3)</a:t>
            </a:r>
            <a:endParaRPr/>
          </a:p>
          <a:p>
            <a:pPr indent="0" lvl="0" marL="0" rtl="0" algn="ctr">
              <a:lnSpc>
                <a:spcPct val="100000"/>
              </a:lnSpc>
              <a:spcBef>
                <a:spcPts val="0"/>
              </a:spcBef>
              <a:spcAft>
                <a:spcPts val="0"/>
              </a:spcAft>
              <a:buSzPts val="3600"/>
              <a:buNone/>
            </a:pPr>
            <a:r>
              <a:t/>
            </a:r>
            <a:endParaRPr/>
          </a:p>
        </p:txBody>
      </p:sp>
      <p:sp>
        <p:nvSpPr>
          <p:cNvPr id="649" name="Google Shape;649;p7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50" name="Google Shape;650;p7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51" name="Google Shape;651;p7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52" name="Google Shape;652;p73"/>
          <p:cNvSpPr txBox="1"/>
          <p:nvPr/>
        </p:nvSpPr>
        <p:spPr>
          <a:xfrm>
            <a:off x="423400" y="636725"/>
            <a:ext cx="8297100" cy="40560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Which option should we choose?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a:t>
            </a:r>
            <a:r>
              <a:rPr b="0" i="1" lang="en" sz="2000" u="none" cap="none" strike="noStrike">
                <a:solidFill>
                  <a:schemeClr val="dk1"/>
                </a:solidFill>
                <a:latin typeface="Nunito"/>
                <a:ea typeface="Nunito"/>
                <a:cs typeface="Nunito"/>
                <a:sym typeface="Nunito"/>
              </a:rPr>
              <a:t>Option 1</a:t>
            </a:r>
            <a:r>
              <a:rPr b="0" i="0" lang="en" sz="2000" u="none" cap="none" strike="noStrike">
                <a:solidFill>
                  <a:schemeClr val="dk1"/>
                </a:solidFill>
                <a:latin typeface="Nunito"/>
                <a:ea typeface="Nunito"/>
                <a:cs typeface="Nunito"/>
                <a:sym typeface="Nunito"/>
              </a:rPr>
              <a:t> → maximizes wellbeing.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	</a:t>
            </a:r>
            <a:r>
              <a:rPr b="0" i="1" lang="en" sz="2000" u="none" cap="none" strike="noStrike">
                <a:solidFill>
                  <a:schemeClr val="dk1"/>
                </a:solidFill>
                <a:latin typeface="Nunito"/>
                <a:ea typeface="Nunito"/>
                <a:cs typeface="Nunito"/>
                <a:sym typeface="Nunito"/>
              </a:rPr>
              <a:t>Option 2</a:t>
            </a:r>
            <a:r>
              <a:rPr b="0" i="0" lang="en" sz="2000" u="none" cap="none" strike="noStrike">
                <a:solidFill>
                  <a:schemeClr val="dk1"/>
                </a:solidFill>
                <a:latin typeface="Nunito"/>
                <a:ea typeface="Nunito"/>
                <a:cs typeface="Nunito"/>
                <a:sym typeface="Nunito"/>
              </a:rPr>
              <a:t> → helps everyone a bit. </a:t>
            </a:r>
            <a:endParaRPr b="0" i="0" sz="20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Option 3</a:t>
            </a:r>
            <a:r>
              <a:rPr b="0" i="0" lang="en" sz="2000" u="none" cap="none" strike="noStrike">
                <a:solidFill>
                  <a:schemeClr val="dk1"/>
                </a:solidFill>
                <a:latin typeface="Nunito"/>
                <a:ea typeface="Nunito"/>
                <a:cs typeface="Nunito"/>
                <a:sym typeface="Nunito"/>
              </a:rPr>
              <a:t> → helps the disadvantaged person but hurts others. </a:t>
            </a:r>
            <a:endParaRPr b="0" i="0" sz="20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Prioritarianism captures the intuition that (contra Rawls) option 3 seems worse than the others and (contra utilitarianism) option 1 is not clearly the best option.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1" lang="en" sz="2000" u="none" cap="none" strike="noStrike">
                <a:solidFill>
                  <a:schemeClr val="dk1"/>
                </a:solidFill>
                <a:latin typeface="Nunito"/>
                <a:ea typeface="Nunito"/>
                <a:cs typeface="Nunito"/>
                <a:sym typeface="Nunito"/>
              </a:rPr>
              <a:t>Educational</a:t>
            </a:r>
            <a:r>
              <a:rPr b="0" i="0" lang="en" sz="2000" u="none" cap="none" strike="noStrike">
                <a:solidFill>
                  <a:schemeClr val="dk1"/>
                </a:solidFill>
                <a:latin typeface="Nunito"/>
                <a:ea typeface="Nunito"/>
                <a:cs typeface="Nunito"/>
                <a:sym typeface="Nunito"/>
              </a:rPr>
              <a:t> </a:t>
            </a:r>
            <a:r>
              <a:rPr b="1" i="1" lang="en" sz="2000" u="none" cap="none" strike="noStrike">
                <a:solidFill>
                  <a:schemeClr val="dk1"/>
                </a:solidFill>
                <a:latin typeface="Nunito"/>
                <a:ea typeface="Nunito"/>
                <a:cs typeface="Nunito"/>
                <a:sym typeface="Nunito"/>
              </a:rPr>
              <a:t>Policy</a:t>
            </a:r>
            <a:r>
              <a:rPr b="0" i="0" lang="en" sz="2000" u="none" cap="none" strike="noStrike">
                <a:solidFill>
                  <a:schemeClr val="dk1"/>
                </a:solidFill>
                <a:latin typeface="Nunito"/>
                <a:ea typeface="Nunito"/>
                <a:cs typeface="Nunito"/>
                <a:sym typeface="Nunito"/>
              </a:rPr>
              <a:t>. Prioritarians may focus their educational interventions on disadvantaged students whereas utilitarians may focus on policy interventions that benefit large numbers of students.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2">
                                            <p:txEl>
                                              <p:pRg end="0" st="0"/>
                                            </p:txEl>
                                          </p:spTgt>
                                        </p:tgtEl>
                                        <p:attrNameLst>
                                          <p:attrName>style.visibility</p:attrName>
                                        </p:attrNameLst>
                                      </p:cBhvr>
                                      <p:to>
                                        <p:strVal val="visible"/>
                                      </p:to>
                                    </p:set>
                                    <p:animEffect filter="fade" transition="in">
                                      <p:cBhvr>
                                        <p:cTn dur="1000"/>
                                        <p:tgtEl>
                                          <p:spTgt spid="65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2">
                                            <p:txEl>
                                              <p:pRg end="1" st="1"/>
                                            </p:txEl>
                                          </p:spTgt>
                                        </p:tgtEl>
                                        <p:attrNameLst>
                                          <p:attrName>style.visibility</p:attrName>
                                        </p:attrNameLst>
                                      </p:cBhvr>
                                      <p:to>
                                        <p:strVal val="visible"/>
                                      </p:to>
                                    </p:set>
                                    <p:animEffect filter="fade" transition="in">
                                      <p:cBhvr>
                                        <p:cTn dur="1000"/>
                                        <p:tgtEl>
                                          <p:spTgt spid="65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2">
                                            <p:txEl>
                                              <p:pRg end="2" st="2"/>
                                            </p:txEl>
                                          </p:spTgt>
                                        </p:tgtEl>
                                        <p:attrNameLst>
                                          <p:attrName>style.visibility</p:attrName>
                                        </p:attrNameLst>
                                      </p:cBhvr>
                                      <p:to>
                                        <p:strVal val="visible"/>
                                      </p:to>
                                    </p:set>
                                    <p:animEffect filter="fade" transition="in">
                                      <p:cBhvr>
                                        <p:cTn dur="1000"/>
                                        <p:tgtEl>
                                          <p:spTgt spid="65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2">
                                            <p:txEl>
                                              <p:pRg end="3" st="3"/>
                                            </p:txEl>
                                          </p:spTgt>
                                        </p:tgtEl>
                                        <p:attrNameLst>
                                          <p:attrName>style.visibility</p:attrName>
                                        </p:attrNameLst>
                                      </p:cBhvr>
                                      <p:to>
                                        <p:strVal val="visible"/>
                                      </p:to>
                                    </p:set>
                                    <p:animEffect filter="fade" transition="in">
                                      <p:cBhvr>
                                        <p:cTn dur="1000"/>
                                        <p:tgtEl>
                                          <p:spTgt spid="65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2">
                                            <p:txEl>
                                              <p:pRg end="4" st="4"/>
                                            </p:txEl>
                                          </p:spTgt>
                                        </p:tgtEl>
                                        <p:attrNameLst>
                                          <p:attrName>style.visibility</p:attrName>
                                        </p:attrNameLst>
                                      </p:cBhvr>
                                      <p:to>
                                        <p:strVal val="visible"/>
                                      </p:to>
                                    </p:set>
                                    <p:animEffect filter="fade" transition="in">
                                      <p:cBhvr>
                                        <p:cTn dur="1000"/>
                                        <p:tgtEl>
                                          <p:spTgt spid="65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2">
                                            <p:txEl>
                                              <p:pRg end="5" st="5"/>
                                            </p:txEl>
                                          </p:spTgt>
                                        </p:tgtEl>
                                        <p:attrNameLst>
                                          <p:attrName>style.visibility</p:attrName>
                                        </p:attrNameLst>
                                      </p:cBhvr>
                                      <p:to>
                                        <p:strVal val="visible"/>
                                      </p:to>
                                    </p:set>
                                    <p:animEffect filter="fade" transition="in">
                                      <p:cBhvr>
                                        <p:cTn dur="1000"/>
                                        <p:tgtEl>
                                          <p:spTgt spid="65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2">
                                            <p:txEl>
                                              <p:pRg end="6" st="6"/>
                                            </p:txEl>
                                          </p:spTgt>
                                        </p:tgtEl>
                                        <p:attrNameLst>
                                          <p:attrName>style.visibility</p:attrName>
                                        </p:attrNameLst>
                                      </p:cBhvr>
                                      <p:to>
                                        <p:strVal val="visible"/>
                                      </p:to>
                                    </p:set>
                                    <p:animEffect filter="fade" transition="in">
                                      <p:cBhvr>
                                        <p:cTn dur="1000"/>
                                        <p:tgtEl>
                                          <p:spTgt spid="65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2">
                                            <p:txEl>
                                              <p:pRg end="7" st="7"/>
                                            </p:txEl>
                                          </p:spTgt>
                                        </p:tgtEl>
                                        <p:attrNameLst>
                                          <p:attrName>style.visibility</p:attrName>
                                        </p:attrNameLst>
                                      </p:cBhvr>
                                      <p:to>
                                        <p:strVal val="visible"/>
                                      </p:to>
                                    </p:set>
                                    <p:animEffect filter="fade" transition="in">
                                      <p:cBhvr>
                                        <p:cTn dur="1000"/>
                                        <p:tgtEl>
                                          <p:spTgt spid="652">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56" name="Shape 656"/>
        <p:cNvGrpSpPr/>
        <p:nvPr/>
      </p:nvGrpSpPr>
      <p:grpSpPr>
        <a:xfrm>
          <a:off x="0" y="0"/>
          <a:ext cx="0" cy="0"/>
          <a:chOff x="0" y="0"/>
          <a:chExt cx="0" cy="0"/>
        </a:xfrm>
      </p:grpSpPr>
      <p:sp>
        <p:nvSpPr>
          <p:cNvPr id="657" name="Google Shape;657;p74"/>
          <p:cNvSpPr txBox="1"/>
          <p:nvPr>
            <p:ph type="title"/>
          </p:nvPr>
        </p:nvSpPr>
        <p:spPr>
          <a:xfrm>
            <a:off x="211600" y="0"/>
            <a:ext cx="8720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Alternatives: Moral Contractualism (1/2)</a:t>
            </a:r>
            <a:endParaRPr/>
          </a:p>
          <a:p>
            <a:pPr indent="0" lvl="0" marL="0" rtl="0" algn="ctr">
              <a:lnSpc>
                <a:spcPct val="100000"/>
              </a:lnSpc>
              <a:spcBef>
                <a:spcPts val="0"/>
              </a:spcBef>
              <a:spcAft>
                <a:spcPts val="0"/>
              </a:spcAft>
              <a:buSzPts val="3600"/>
              <a:buNone/>
            </a:pPr>
            <a:r>
              <a:t/>
            </a:r>
            <a:endParaRPr/>
          </a:p>
        </p:txBody>
      </p:sp>
      <p:sp>
        <p:nvSpPr>
          <p:cNvPr id="658" name="Google Shape;658;p7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59" name="Google Shape;659;p7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60" name="Google Shape;660;p7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61" name="Google Shape;661;p74"/>
          <p:cNvSpPr txBox="1"/>
          <p:nvPr/>
        </p:nvSpPr>
        <p:spPr>
          <a:xfrm>
            <a:off x="103475" y="877500"/>
            <a:ext cx="6929400" cy="3840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1900" u="none" cap="none" strike="noStrike">
                <a:solidFill>
                  <a:schemeClr val="dk1"/>
                </a:solidFill>
                <a:latin typeface="Nunito"/>
                <a:ea typeface="Nunito"/>
                <a:cs typeface="Nunito"/>
                <a:sym typeface="Nunito"/>
              </a:rPr>
              <a:t>T.M. Scanlon</a:t>
            </a:r>
            <a:r>
              <a:rPr b="0" i="0" lang="en" sz="1900" u="none" cap="none" strike="noStrike">
                <a:solidFill>
                  <a:schemeClr val="dk1"/>
                </a:solidFill>
                <a:latin typeface="Nunito"/>
                <a:ea typeface="Nunito"/>
                <a:cs typeface="Nunito"/>
                <a:sym typeface="Nunito"/>
              </a:rPr>
              <a:t>’s </a:t>
            </a:r>
            <a:r>
              <a:rPr b="1" i="0" lang="en" sz="1900" u="none" cap="none" strike="noStrike">
                <a:solidFill>
                  <a:schemeClr val="dk1"/>
                </a:solidFill>
                <a:latin typeface="Nunito"/>
                <a:ea typeface="Nunito"/>
                <a:cs typeface="Nunito"/>
                <a:sym typeface="Nunito"/>
              </a:rPr>
              <a:t>moral contractualism</a:t>
            </a:r>
            <a:r>
              <a:rPr b="0" i="0" lang="en" sz="1900" u="none" cap="none" strike="noStrike">
                <a:solidFill>
                  <a:schemeClr val="dk1"/>
                </a:solidFill>
                <a:latin typeface="Nunito"/>
                <a:ea typeface="Nunito"/>
                <a:cs typeface="Nunito"/>
                <a:sym typeface="Nunito"/>
              </a:rPr>
              <a:t> suggests that people are inclined to seek out reasonable moral agreements. </a:t>
            </a:r>
            <a:endParaRPr b="0" i="0" sz="19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19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1900" u="none" cap="none" strike="noStrike">
                <a:solidFill>
                  <a:schemeClr val="dk1"/>
                </a:solidFill>
                <a:latin typeface="Nunito"/>
                <a:ea typeface="Nunito"/>
                <a:cs typeface="Nunito"/>
                <a:sym typeface="Nunito"/>
              </a:rPr>
              <a:t>Under this theory, Rawls’ veil of ignorance is unnecessary → </a:t>
            </a:r>
            <a:r>
              <a:rPr b="0" i="1" lang="en" sz="1900" u="none" cap="none" strike="noStrike">
                <a:solidFill>
                  <a:schemeClr val="dk1"/>
                </a:solidFill>
                <a:latin typeface="Nunito"/>
                <a:ea typeface="Nunito"/>
                <a:cs typeface="Nunito"/>
                <a:sym typeface="Nunito"/>
              </a:rPr>
              <a:t>morality is about what we owe each other as rational beings</a:t>
            </a:r>
            <a:r>
              <a:rPr b="0" i="0" lang="en" sz="1900" u="none" cap="none" strike="noStrike">
                <a:solidFill>
                  <a:schemeClr val="dk1"/>
                </a:solidFill>
                <a:latin typeface="Nunito"/>
                <a:ea typeface="Nunito"/>
                <a:cs typeface="Nunito"/>
                <a:sym typeface="Nunito"/>
              </a:rPr>
              <a:t>. </a:t>
            </a:r>
            <a:endParaRPr b="0" i="0" sz="19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t/>
            </a:r>
            <a:endParaRPr b="0" i="0" sz="19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1900" u="none" cap="none" strike="noStrike">
                <a:solidFill>
                  <a:schemeClr val="dk1"/>
                </a:solidFill>
                <a:latin typeface="Nunito"/>
                <a:ea typeface="Nunito"/>
                <a:cs typeface="Nunito"/>
                <a:sym typeface="Nunito"/>
              </a:rPr>
              <a:t>The principles of morality should be something that rational people can generally accept – they should be reasonable. </a:t>
            </a:r>
            <a:endParaRPr b="0" i="0" sz="19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t/>
            </a:r>
            <a:endParaRPr b="0" i="0" sz="19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1900" u="none" cap="none" strike="noStrike">
                <a:solidFill>
                  <a:schemeClr val="dk1"/>
                </a:solidFill>
                <a:latin typeface="Nunito"/>
                <a:ea typeface="Nunito"/>
                <a:cs typeface="Nunito"/>
                <a:sym typeface="Nunito"/>
              </a:rPr>
              <a:t>Example: It is reasonable to reject moral codes that support slavery.</a:t>
            </a:r>
            <a:endParaRPr b="0" i="0" sz="1900" u="none" cap="none" strike="noStrike">
              <a:solidFill>
                <a:schemeClr val="dk1"/>
              </a:solidFill>
              <a:latin typeface="Nunito"/>
              <a:ea typeface="Nunito"/>
              <a:cs typeface="Nunito"/>
              <a:sym typeface="Nunito"/>
            </a:endParaRPr>
          </a:p>
        </p:txBody>
      </p:sp>
      <p:sp>
        <p:nvSpPr>
          <p:cNvPr id="662" name="Google Shape;662;p74"/>
          <p:cNvSpPr txBox="1"/>
          <p:nvPr/>
        </p:nvSpPr>
        <p:spPr>
          <a:xfrm>
            <a:off x="7257178" y="4187100"/>
            <a:ext cx="12504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Telex"/>
                <a:ea typeface="Telex"/>
                <a:cs typeface="Telex"/>
                <a:sym typeface="Telex"/>
              </a:rPr>
              <a:t>T.M. Scanlon</a:t>
            </a:r>
            <a:endParaRPr b="0" i="0" sz="1200" u="none" cap="none" strike="noStrike">
              <a:solidFill>
                <a:srgbClr val="000000"/>
              </a:solidFill>
              <a:latin typeface="Telex"/>
              <a:ea typeface="Telex"/>
              <a:cs typeface="Telex"/>
              <a:sym typeface="Telex"/>
            </a:endParaRPr>
          </a:p>
        </p:txBody>
      </p:sp>
      <p:pic>
        <p:nvPicPr>
          <p:cNvPr id="663" name="Google Shape;663;p74"/>
          <p:cNvPicPr preferRelativeResize="0"/>
          <p:nvPr/>
        </p:nvPicPr>
        <p:blipFill rotWithShape="1">
          <a:blip r:embed="rId3">
            <a:alphaModFix/>
          </a:blip>
          <a:srcRect b="0" l="0" r="0" t="0"/>
          <a:stretch/>
        </p:blipFill>
        <p:spPr>
          <a:xfrm>
            <a:off x="6929600" y="877500"/>
            <a:ext cx="1905550" cy="3241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1">
                                            <p:txEl>
                                              <p:pRg end="0" st="0"/>
                                            </p:txEl>
                                          </p:spTgt>
                                        </p:tgtEl>
                                        <p:attrNameLst>
                                          <p:attrName>style.visibility</p:attrName>
                                        </p:attrNameLst>
                                      </p:cBhvr>
                                      <p:to>
                                        <p:strVal val="visible"/>
                                      </p:to>
                                    </p:set>
                                    <p:animEffect filter="fade" transition="in">
                                      <p:cBhvr>
                                        <p:cTn dur="1000"/>
                                        <p:tgtEl>
                                          <p:spTgt spid="66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1">
                                            <p:txEl>
                                              <p:pRg end="1" st="1"/>
                                            </p:txEl>
                                          </p:spTgt>
                                        </p:tgtEl>
                                        <p:attrNameLst>
                                          <p:attrName>style.visibility</p:attrName>
                                        </p:attrNameLst>
                                      </p:cBhvr>
                                      <p:to>
                                        <p:strVal val="visible"/>
                                      </p:to>
                                    </p:set>
                                    <p:animEffect filter="fade" transition="in">
                                      <p:cBhvr>
                                        <p:cTn dur="1000"/>
                                        <p:tgtEl>
                                          <p:spTgt spid="66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1">
                                            <p:txEl>
                                              <p:pRg end="2" st="2"/>
                                            </p:txEl>
                                          </p:spTgt>
                                        </p:tgtEl>
                                        <p:attrNameLst>
                                          <p:attrName>style.visibility</p:attrName>
                                        </p:attrNameLst>
                                      </p:cBhvr>
                                      <p:to>
                                        <p:strVal val="visible"/>
                                      </p:to>
                                    </p:set>
                                    <p:animEffect filter="fade" transition="in">
                                      <p:cBhvr>
                                        <p:cTn dur="1000"/>
                                        <p:tgtEl>
                                          <p:spTgt spid="66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1">
                                            <p:txEl>
                                              <p:pRg end="3" st="3"/>
                                            </p:txEl>
                                          </p:spTgt>
                                        </p:tgtEl>
                                        <p:attrNameLst>
                                          <p:attrName>style.visibility</p:attrName>
                                        </p:attrNameLst>
                                      </p:cBhvr>
                                      <p:to>
                                        <p:strVal val="visible"/>
                                      </p:to>
                                    </p:set>
                                    <p:animEffect filter="fade" transition="in">
                                      <p:cBhvr>
                                        <p:cTn dur="1000"/>
                                        <p:tgtEl>
                                          <p:spTgt spid="66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1">
                                            <p:txEl>
                                              <p:pRg end="4" st="4"/>
                                            </p:txEl>
                                          </p:spTgt>
                                        </p:tgtEl>
                                        <p:attrNameLst>
                                          <p:attrName>style.visibility</p:attrName>
                                        </p:attrNameLst>
                                      </p:cBhvr>
                                      <p:to>
                                        <p:strVal val="visible"/>
                                      </p:to>
                                    </p:set>
                                    <p:animEffect filter="fade" transition="in">
                                      <p:cBhvr>
                                        <p:cTn dur="1000"/>
                                        <p:tgtEl>
                                          <p:spTgt spid="66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1">
                                            <p:txEl>
                                              <p:pRg end="5" st="5"/>
                                            </p:txEl>
                                          </p:spTgt>
                                        </p:tgtEl>
                                        <p:attrNameLst>
                                          <p:attrName>style.visibility</p:attrName>
                                        </p:attrNameLst>
                                      </p:cBhvr>
                                      <p:to>
                                        <p:strVal val="visible"/>
                                      </p:to>
                                    </p:set>
                                    <p:animEffect filter="fade" transition="in">
                                      <p:cBhvr>
                                        <p:cTn dur="1000"/>
                                        <p:tgtEl>
                                          <p:spTgt spid="66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1">
                                            <p:txEl>
                                              <p:pRg end="6" st="6"/>
                                            </p:txEl>
                                          </p:spTgt>
                                        </p:tgtEl>
                                        <p:attrNameLst>
                                          <p:attrName>style.visibility</p:attrName>
                                        </p:attrNameLst>
                                      </p:cBhvr>
                                      <p:to>
                                        <p:strVal val="visible"/>
                                      </p:to>
                                    </p:set>
                                    <p:animEffect filter="fade" transition="in">
                                      <p:cBhvr>
                                        <p:cTn dur="1000"/>
                                        <p:tgtEl>
                                          <p:spTgt spid="661">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67" name="Shape 667"/>
        <p:cNvGrpSpPr/>
        <p:nvPr/>
      </p:nvGrpSpPr>
      <p:grpSpPr>
        <a:xfrm>
          <a:off x="0" y="0"/>
          <a:ext cx="0" cy="0"/>
          <a:chOff x="0" y="0"/>
          <a:chExt cx="0" cy="0"/>
        </a:xfrm>
      </p:grpSpPr>
      <p:sp>
        <p:nvSpPr>
          <p:cNvPr id="668" name="Google Shape;668;p7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Recap</a:t>
            </a:r>
            <a:endParaRPr/>
          </a:p>
        </p:txBody>
      </p:sp>
      <p:sp>
        <p:nvSpPr>
          <p:cNvPr id="669" name="Google Shape;669;p7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70" name="Google Shape;670;p7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71" name="Google Shape;671;p7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72" name="Google Shape;672;p75"/>
          <p:cNvSpPr txBox="1"/>
          <p:nvPr/>
        </p:nvSpPr>
        <p:spPr>
          <a:xfrm>
            <a:off x="423400" y="789125"/>
            <a:ext cx="8297100" cy="383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have thus far outlined the four most common ethical theories: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Utilitarianism</a:t>
            </a:r>
            <a:r>
              <a:rPr b="0" i="0" lang="en" sz="2000" u="none" cap="none" strike="noStrike">
                <a:solidFill>
                  <a:schemeClr val="dk1"/>
                </a:solidFill>
                <a:latin typeface="Nunito"/>
                <a:ea typeface="Nunito"/>
                <a:cs typeface="Nunito"/>
                <a:sym typeface="Nunito"/>
              </a:rPr>
              <a:t> → ethical decisions aim to maximize wellbeing. </a:t>
            </a:r>
            <a:endParaRPr b="0" i="0" sz="8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Deontology</a:t>
            </a:r>
            <a:r>
              <a:rPr b="0" i="0" lang="en" sz="2000" u="none" cap="none" strike="noStrike">
                <a:solidFill>
                  <a:schemeClr val="dk1"/>
                </a:solidFill>
                <a:latin typeface="Nunito"/>
                <a:ea typeface="Nunito"/>
                <a:cs typeface="Nunito"/>
                <a:sym typeface="Nunito"/>
              </a:rPr>
              <a:t> → ethical decisions are in made in accordance with the right system of rules. </a:t>
            </a:r>
            <a:endParaRPr b="0" i="0" sz="8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Virtue Ethics</a:t>
            </a:r>
            <a:r>
              <a:rPr b="0" i="0" lang="en" sz="2000" u="none" cap="none" strike="noStrike">
                <a:solidFill>
                  <a:schemeClr val="dk1"/>
                </a:solidFill>
                <a:latin typeface="Nunito"/>
                <a:ea typeface="Nunito"/>
                <a:cs typeface="Nunito"/>
                <a:sym typeface="Nunito"/>
              </a:rPr>
              <a:t> → ethical decisions come from a virtuous character. </a:t>
            </a:r>
            <a:endParaRPr b="0" i="0" sz="8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Social Contract Theory</a:t>
            </a:r>
            <a:r>
              <a:rPr b="0" i="0" lang="en" sz="2000" u="none" cap="none" strike="noStrike">
                <a:solidFill>
                  <a:schemeClr val="dk1"/>
                </a:solidFill>
                <a:latin typeface="Nunito"/>
                <a:ea typeface="Nunito"/>
                <a:cs typeface="Nunito"/>
                <a:sym typeface="Nunito"/>
              </a:rPr>
              <a:t> → ethical decisions are made in accordance with with mutually-agreed upon moral principles.</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Each theory focuses on different kinds of moral considerations that we often consider when thinking about “common-sense morality”. This illustrates how different moral theories can complement each other.</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2">
                                            <p:txEl>
                                              <p:pRg end="0" st="0"/>
                                            </p:txEl>
                                          </p:spTgt>
                                        </p:tgtEl>
                                        <p:attrNameLst>
                                          <p:attrName>style.visibility</p:attrName>
                                        </p:attrNameLst>
                                      </p:cBhvr>
                                      <p:to>
                                        <p:strVal val="visible"/>
                                      </p:to>
                                    </p:set>
                                    <p:animEffect filter="fade" transition="in">
                                      <p:cBhvr>
                                        <p:cTn dur="1000"/>
                                        <p:tgtEl>
                                          <p:spTgt spid="67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2">
                                            <p:txEl>
                                              <p:pRg end="1" st="1"/>
                                            </p:txEl>
                                          </p:spTgt>
                                        </p:tgtEl>
                                        <p:attrNameLst>
                                          <p:attrName>style.visibility</p:attrName>
                                        </p:attrNameLst>
                                      </p:cBhvr>
                                      <p:to>
                                        <p:strVal val="visible"/>
                                      </p:to>
                                    </p:set>
                                    <p:animEffect filter="fade" transition="in">
                                      <p:cBhvr>
                                        <p:cTn dur="1000"/>
                                        <p:tgtEl>
                                          <p:spTgt spid="67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2">
                                            <p:txEl>
                                              <p:pRg end="2" st="2"/>
                                            </p:txEl>
                                          </p:spTgt>
                                        </p:tgtEl>
                                        <p:attrNameLst>
                                          <p:attrName>style.visibility</p:attrName>
                                        </p:attrNameLst>
                                      </p:cBhvr>
                                      <p:to>
                                        <p:strVal val="visible"/>
                                      </p:to>
                                    </p:set>
                                    <p:animEffect filter="fade" transition="in">
                                      <p:cBhvr>
                                        <p:cTn dur="1000"/>
                                        <p:tgtEl>
                                          <p:spTgt spid="67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2">
                                            <p:txEl>
                                              <p:pRg end="3" st="3"/>
                                            </p:txEl>
                                          </p:spTgt>
                                        </p:tgtEl>
                                        <p:attrNameLst>
                                          <p:attrName>style.visibility</p:attrName>
                                        </p:attrNameLst>
                                      </p:cBhvr>
                                      <p:to>
                                        <p:strVal val="visible"/>
                                      </p:to>
                                    </p:set>
                                    <p:animEffect filter="fade" transition="in">
                                      <p:cBhvr>
                                        <p:cTn dur="1000"/>
                                        <p:tgtEl>
                                          <p:spTgt spid="67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2">
                                            <p:txEl>
                                              <p:pRg end="4" st="4"/>
                                            </p:txEl>
                                          </p:spTgt>
                                        </p:tgtEl>
                                        <p:attrNameLst>
                                          <p:attrName>style.visibility</p:attrName>
                                        </p:attrNameLst>
                                      </p:cBhvr>
                                      <p:to>
                                        <p:strVal val="visible"/>
                                      </p:to>
                                    </p:set>
                                    <p:animEffect filter="fade" transition="in">
                                      <p:cBhvr>
                                        <p:cTn dur="1000"/>
                                        <p:tgtEl>
                                          <p:spTgt spid="67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2">
                                            <p:txEl>
                                              <p:pRg end="5" st="5"/>
                                            </p:txEl>
                                          </p:spTgt>
                                        </p:tgtEl>
                                        <p:attrNameLst>
                                          <p:attrName>style.visibility</p:attrName>
                                        </p:attrNameLst>
                                      </p:cBhvr>
                                      <p:to>
                                        <p:strVal val="visible"/>
                                      </p:to>
                                    </p:set>
                                    <p:animEffect filter="fade" transition="in">
                                      <p:cBhvr>
                                        <p:cTn dur="1000"/>
                                        <p:tgtEl>
                                          <p:spTgt spid="67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2">
                                            <p:txEl>
                                              <p:pRg end="6" st="6"/>
                                            </p:txEl>
                                          </p:spTgt>
                                        </p:tgtEl>
                                        <p:attrNameLst>
                                          <p:attrName>style.visibility</p:attrName>
                                        </p:attrNameLst>
                                      </p:cBhvr>
                                      <p:to>
                                        <p:strVal val="visible"/>
                                      </p:to>
                                    </p:set>
                                    <p:animEffect filter="fade" transition="in">
                                      <p:cBhvr>
                                        <p:cTn dur="1000"/>
                                        <p:tgtEl>
                                          <p:spTgt spid="67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2">
                                            <p:txEl>
                                              <p:pRg end="7" st="7"/>
                                            </p:txEl>
                                          </p:spTgt>
                                        </p:tgtEl>
                                        <p:attrNameLst>
                                          <p:attrName>style.visibility</p:attrName>
                                        </p:attrNameLst>
                                      </p:cBhvr>
                                      <p:to>
                                        <p:strVal val="visible"/>
                                      </p:to>
                                    </p:set>
                                    <p:animEffect filter="fade" transition="in">
                                      <p:cBhvr>
                                        <p:cTn dur="1000"/>
                                        <p:tgtEl>
                                          <p:spTgt spid="672">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76" name="Shape 676"/>
        <p:cNvGrpSpPr/>
        <p:nvPr/>
      </p:nvGrpSpPr>
      <p:grpSpPr>
        <a:xfrm>
          <a:off x="0" y="0"/>
          <a:ext cx="0" cy="0"/>
          <a:chOff x="0" y="0"/>
          <a:chExt cx="0" cy="0"/>
        </a:xfrm>
      </p:grpSpPr>
      <p:sp>
        <p:nvSpPr>
          <p:cNvPr id="677" name="Google Shape;677;p76"/>
          <p:cNvSpPr txBox="1"/>
          <p:nvPr/>
        </p:nvSpPr>
        <p:spPr>
          <a:xfrm>
            <a:off x="175" y="948720"/>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Normative Ethics</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4: Moral Uncertainty</a:t>
            </a:r>
            <a:endParaRPr b="0" i="0" sz="3000" u="none" cap="none" strike="noStrike">
              <a:solidFill>
                <a:srgbClr val="000000"/>
              </a:solidFill>
              <a:latin typeface="Nunito Light"/>
              <a:ea typeface="Nunito Light"/>
              <a:cs typeface="Nunito Light"/>
              <a:sym typeface="Nunito Light"/>
            </a:endParaRPr>
          </a:p>
        </p:txBody>
      </p:sp>
      <p:sp>
        <p:nvSpPr>
          <p:cNvPr id="678" name="Google Shape;678;p7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79" name="Google Shape;679;p7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80" name="Google Shape;680;p7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84" name="Shape 684"/>
        <p:cNvGrpSpPr/>
        <p:nvPr/>
      </p:nvGrpSpPr>
      <p:grpSpPr>
        <a:xfrm>
          <a:off x="0" y="0"/>
          <a:ext cx="0" cy="0"/>
          <a:chOff x="0" y="0"/>
          <a:chExt cx="0" cy="0"/>
        </a:xfrm>
      </p:grpSpPr>
      <p:sp>
        <p:nvSpPr>
          <p:cNvPr id="685" name="Google Shape;685;p7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686" name="Google Shape;686;p77"/>
          <p:cNvSpPr txBox="1"/>
          <p:nvPr/>
        </p:nvSpPr>
        <p:spPr>
          <a:xfrm>
            <a:off x="367450" y="741000"/>
            <a:ext cx="8409000" cy="36912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Why learn about ethics?</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considerations: wellbeing, obligations, partiality, et cetera.</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Theories:</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Utilitarianism</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Deontology</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Virtue Ethics</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Social Contract Theory</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Uncertainty</a:t>
            </a:r>
            <a:endParaRPr b="0" i="0" sz="2000" u="none" cap="none" strike="noStrike">
              <a:solidFill>
                <a:schemeClr val="dk1"/>
              </a:solidFill>
              <a:latin typeface="Nunito"/>
              <a:ea typeface="Nunito"/>
              <a:cs typeface="Nunito"/>
              <a:sym typeface="Nunito"/>
            </a:endParaRPr>
          </a:p>
        </p:txBody>
      </p:sp>
      <p:sp>
        <p:nvSpPr>
          <p:cNvPr id="687" name="Google Shape;687;p7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88" name="Google Shape;688;p7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89" name="Google Shape;689;p7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90" name="Google Shape;690;p77"/>
          <p:cNvSpPr/>
          <p:nvPr/>
        </p:nvSpPr>
        <p:spPr>
          <a:xfrm>
            <a:off x="364325" y="4256000"/>
            <a:ext cx="8356200" cy="497100"/>
          </a:xfrm>
          <a:prstGeom prst="rect">
            <a:avLst/>
          </a:prstGeom>
          <a:noFill/>
          <a:ln cap="flat" cmpd="sng" w="9525">
            <a:solidFill>
              <a:schemeClr val="accent5"/>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0"/>
                                        </p:tgtEl>
                                        <p:attrNameLst>
                                          <p:attrName>style.visibility</p:attrName>
                                        </p:attrNameLst>
                                      </p:cBhvr>
                                      <p:to>
                                        <p:strVal val="visible"/>
                                      </p:to>
                                    </p:set>
                                    <p:animEffect filter="fade" transition="in">
                                      <p:cBhvr>
                                        <p:cTn dur="1000"/>
                                        <p:tgtEl>
                                          <p:spTgt spid="6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94" name="Shape 694"/>
        <p:cNvGrpSpPr/>
        <p:nvPr/>
      </p:nvGrpSpPr>
      <p:grpSpPr>
        <a:xfrm>
          <a:off x="0" y="0"/>
          <a:ext cx="0" cy="0"/>
          <a:chOff x="0" y="0"/>
          <a:chExt cx="0" cy="0"/>
        </a:xfrm>
      </p:grpSpPr>
      <p:sp>
        <p:nvSpPr>
          <p:cNvPr id="695" name="Google Shape;695;p78"/>
          <p:cNvSpPr txBox="1"/>
          <p:nvPr/>
        </p:nvSpPr>
        <p:spPr>
          <a:xfrm>
            <a:off x="423400" y="601500"/>
            <a:ext cx="8297100" cy="4294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How do we act morally when we are unsure which moral view is correct? We might have different </a:t>
            </a:r>
            <a:r>
              <a:rPr b="1" i="0" lang="en" sz="2000" u="none" cap="none" strike="noStrike">
                <a:solidFill>
                  <a:schemeClr val="dk1"/>
                </a:solidFill>
                <a:latin typeface="Nunito"/>
                <a:ea typeface="Nunito"/>
                <a:cs typeface="Nunito"/>
                <a:sym typeface="Nunito"/>
              </a:rPr>
              <a:t>credences</a:t>
            </a:r>
            <a:r>
              <a:rPr b="0" i="0" lang="en" sz="2000" u="none" cap="none" strike="noStrike">
                <a:solidFill>
                  <a:schemeClr val="dk1"/>
                </a:solidFill>
                <a:latin typeface="Nunito"/>
                <a:ea typeface="Nunito"/>
                <a:cs typeface="Nunito"/>
                <a:sym typeface="Nunito"/>
              </a:rPr>
              <a:t> in different moral theories.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1"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Credence</a:t>
            </a:r>
            <a:r>
              <a:rPr b="0" i="0" lang="en" sz="2000" u="none" cap="none" strike="noStrike">
                <a:solidFill>
                  <a:schemeClr val="dk1"/>
                </a:solidFill>
                <a:latin typeface="Nunito"/>
                <a:ea typeface="Nunito"/>
                <a:cs typeface="Nunito"/>
                <a:sym typeface="Nunito"/>
              </a:rPr>
              <a:t>: varying degrees of belief in different moral theories. It’s often expressed as a probability value an individual assigns to any given theory.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Ann may have a high degree of credence in utilitarianism – 70% – and a low degree in deontology – 30%.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One approach is to follow a </a:t>
            </a:r>
            <a:r>
              <a:rPr b="1" i="0" lang="en" sz="2000" u="none" cap="none" strike="noStrike">
                <a:solidFill>
                  <a:schemeClr val="dk1"/>
                </a:solidFill>
                <a:latin typeface="Nunito"/>
                <a:ea typeface="Nunito"/>
                <a:cs typeface="Nunito"/>
                <a:sym typeface="Nunito"/>
              </a:rPr>
              <a:t>reasonable pluralism</a:t>
            </a:r>
            <a:r>
              <a:rPr b="0" i="0" lang="en" sz="2000" u="none" cap="none" strike="noStrike">
                <a:solidFill>
                  <a:schemeClr val="dk1"/>
                </a:solidFill>
                <a:latin typeface="Nunito"/>
                <a:ea typeface="Nunito"/>
                <a:cs typeface="Nunito"/>
                <a:sym typeface="Nunito"/>
              </a:rPr>
              <a:t>, acknowledging the potential co-existence of multiple reasonable moral theories.</a:t>
            </a:r>
            <a:endParaRPr b="0" i="0" sz="2000" u="none" cap="none" strike="noStrike">
              <a:solidFill>
                <a:schemeClr val="dk1"/>
              </a:solidFill>
              <a:latin typeface="Nunito"/>
              <a:ea typeface="Nunito"/>
              <a:cs typeface="Nunito"/>
              <a:sym typeface="Nunito"/>
            </a:endParaRPr>
          </a:p>
        </p:txBody>
      </p:sp>
      <p:sp>
        <p:nvSpPr>
          <p:cNvPr id="696" name="Google Shape;696;p7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Decisions Under Moral Uncertainty</a:t>
            </a:r>
            <a:endParaRPr/>
          </a:p>
        </p:txBody>
      </p:sp>
      <p:sp>
        <p:nvSpPr>
          <p:cNvPr id="697" name="Google Shape;697;p7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98" name="Google Shape;698;p7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99" name="Google Shape;699;p7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5">
                                            <p:txEl>
                                              <p:pRg end="0" st="0"/>
                                            </p:txEl>
                                          </p:spTgt>
                                        </p:tgtEl>
                                        <p:attrNameLst>
                                          <p:attrName>style.visibility</p:attrName>
                                        </p:attrNameLst>
                                      </p:cBhvr>
                                      <p:to>
                                        <p:strVal val="visible"/>
                                      </p:to>
                                    </p:set>
                                    <p:animEffect filter="fade" transition="in">
                                      <p:cBhvr>
                                        <p:cTn dur="1000"/>
                                        <p:tgtEl>
                                          <p:spTgt spid="69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5">
                                            <p:txEl>
                                              <p:pRg end="1" st="1"/>
                                            </p:txEl>
                                          </p:spTgt>
                                        </p:tgtEl>
                                        <p:attrNameLst>
                                          <p:attrName>style.visibility</p:attrName>
                                        </p:attrNameLst>
                                      </p:cBhvr>
                                      <p:to>
                                        <p:strVal val="visible"/>
                                      </p:to>
                                    </p:set>
                                    <p:animEffect filter="fade" transition="in">
                                      <p:cBhvr>
                                        <p:cTn dur="1000"/>
                                        <p:tgtEl>
                                          <p:spTgt spid="69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5">
                                            <p:txEl>
                                              <p:pRg end="2" st="2"/>
                                            </p:txEl>
                                          </p:spTgt>
                                        </p:tgtEl>
                                        <p:attrNameLst>
                                          <p:attrName>style.visibility</p:attrName>
                                        </p:attrNameLst>
                                      </p:cBhvr>
                                      <p:to>
                                        <p:strVal val="visible"/>
                                      </p:to>
                                    </p:set>
                                    <p:animEffect filter="fade" transition="in">
                                      <p:cBhvr>
                                        <p:cTn dur="1000"/>
                                        <p:tgtEl>
                                          <p:spTgt spid="69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5">
                                            <p:txEl>
                                              <p:pRg end="3" st="3"/>
                                            </p:txEl>
                                          </p:spTgt>
                                        </p:tgtEl>
                                        <p:attrNameLst>
                                          <p:attrName>style.visibility</p:attrName>
                                        </p:attrNameLst>
                                      </p:cBhvr>
                                      <p:to>
                                        <p:strVal val="visible"/>
                                      </p:to>
                                    </p:set>
                                    <p:animEffect filter="fade" transition="in">
                                      <p:cBhvr>
                                        <p:cTn dur="1000"/>
                                        <p:tgtEl>
                                          <p:spTgt spid="69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5">
                                            <p:txEl>
                                              <p:pRg end="4" st="4"/>
                                            </p:txEl>
                                          </p:spTgt>
                                        </p:tgtEl>
                                        <p:attrNameLst>
                                          <p:attrName>style.visibility</p:attrName>
                                        </p:attrNameLst>
                                      </p:cBhvr>
                                      <p:to>
                                        <p:strVal val="visible"/>
                                      </p:to>
                                    </p:set>
                                    <p:animEffect filter="fade" transition="in">
                                      <p:cBhvr>
                                        <p:cTn dur="1000"/>
                                        <p:tgtEl>
                                          <p:spTgt spid="69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5">
                                            <p:txEl>
                                              <p:pRg end="5" st="5"/>
                                            </p:txEl>
                                          </p:spTgt>
                                        </p:tgtEl>
                                        <p:attrNameLst>
                                          <p:attrName>style.visibility</p:attrName>
                                        </p:attrNameLst>
                                      </p:cBhvr>
                                      <p:to>
                                        <p:strVal val="visible"/>
                                      </p:to>
                                    </p:set>
                                    <p:animEffect filter="fade" transition="in">
                                      <p:cBhvr>
                                        <p:cTn dur="1000"/>
                                        <p:tgtEl>
                                          <p:spTgt spid="69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03" name="Shape 703"/>
        <p:cNvGrpSpPr/>
        <p:nvPr/>
      </p:nvGrpSpPr>
      <p:grpSpPr>
        <a:xfrm>
          <a:off x="0" y="0"/>
          <a:ext cx="0" cy="0"/>
          <a:chOff x="0" y="0"/>
          <a:chExt cx="0" cy="0"/>
        </a:xfrm>
      </p:grpSpPr>
      <p:sp>
        <p:nvSpPr>
          <p:cNvPr id="704" name="Google Shape;704;p7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Dealing with Moral Uncertainty </a:t>
            </a:r>
            <a:endParaRPr/>
          </a:p>
        </p:txBody>
      </p:sp>
      <p:sp>
        <p:nvSpPr>
          <p:cNvPr id="705" name="Google Shape;705;p7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06" name="Google Shape;706;p7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07" name="Google Shape;707;p7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08" name="Google Shape;708;p79"/>
          <p:cNvSpPr txBox="1"/>
          <p:nvPr/>
        </p:nvSpPr>
        <p:spPr>
          <a:xfrm>
            <a:off x="423400" y="865325"/>
            <a:ext cx="8297100" cy="3586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In high-stakes scenarios, a reasonable pluralism is insufficient. We may need to consider concrete ethics over conflicting wisdom that appears reasonable.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AI, the stakes are high. The implications of AI systems are widespread, affecting aspects of our lives from healthcare to security.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Accounting for moral uncertainty can help us avoid bad outcomes.</a:t>
            </a:r>
            <a:r>
              <a:rPr b="0" i="0" lang="en" sz="1700" u="none" cap="none" strike="noStrike">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It is crucial that AIs behave in ways that correspond with human values and goals – recognizing moral uncertainty is vital to this process.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8">
                                            <p:txEl>
                                              <p:pRg end="0" st="0"/>
                                            </p:txEl>
                                          </p:spTgt>
                                        </p:tgtEl>
                                        <p:attrNameLst>
                                          <p:attrName>style.visibility</p:attrName>
                                        </p:attrNameLst>
                                      </p:cBhvr>
                                      <p:to>
                                        <p:strVal val="visible"/>
                                      </p:to>
                                    </p:set>
                                    <p:animEffect filter="fade" transition="in">
                                      <p:cBhvr>
                                        <p:cTn dur="1000"/>
                                        <p:tgtEl>
                                          <p:spTgt spid="7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8">
                                            <p:txEl>
                                              <p:pRg end="1" st="1"/>
                                            </p:txEl>
                                          </p:spTgt>
                                        </p:tgtEl>
                                        <p:attrNameLst>
                                          <p:attrName>style.visibility</p:attrName>
                                        </p:attrNameLst>
                                      </p:cBhvr>
                                      <p:to>
                                        <p:strVal val="visible"/>
                                      </p:to>
                                    </p:set>
                                    <p:animEffect filter="fade" transition="in">
                                      <p:cBhvr>
                                        <p:cTn dur="1000"/>
                                        <p:tgtEl>
                                          <p:spTgt spid="70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8">
                                            <p:txEl>
                                              <p:pRg end="2" st="2"/>
                                            </p:txEl>
                                          </p:spTgt>
                                        </p:tgtEl>
                                        <p:attrNameLst>
                                          <p:attrName>style.visibility</p:attrName>
                                        </p:attrNameLst>
                                      </p:cBhvr>
                                      <p:to>
                                        <p:strVal val="visible"/>
                                      </p:to>
                                    </p:set>
                                    <p:animEffect filter="fade" transition="in">
                                      <p:cBhvr>
                                        <p:cTn dur="1000"/>
                                        <p:tgtEl>
                                          <p:spTgt spid="70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8">
                                            <p:txEl>
                                              <p:pRg end="3" st="3"/>
                                            </p:txEl>
                                          </p:spTgt>
                                        </p:tgtEl>
                                        <p:attrNameLst>
                                          <p:attrName>style.visibility</p:attrName>
                                        </p:attrNameLst>
                                      </p:cBhvr>
                                      <p:to>
                                        <p:strVal val="visible"/>
                                      </p:to>
                                    </p:set>
                                    <p:animEffect filter="fade" transition="in">
                                      <p:cBhvr>
                                        <p:cTn dur="1000"/>
                                        <p:tgtEl>
                                          <p:spTgt spid="70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8">
                                            <p:txEl>
                                              <p:pRg end="4" st="4"/>
                                            </p:txEl>
                                          </p:spTgt>
                                        </p:tgtEl>
                                        <p:attrNameLst>
                                          <p:attrName>style.visibility</p:attrName>
                                        </p:attrNameLst>
                                      </p:cBhvr>
                                      <p:to>
                                        <p:strVal val="visible"/>
                                      </p:to>
                                    </p:set>
                                    <p:animEffect filter="fade" transition="in">
                                      <p:cBhvr>
                                        <p:cTn dur="1000"/>
                                        <p:tgtEl>
                                          <p:spTgt spid="708">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12" name="Shape 712"/>
        <p:cNvGrpSpPr/>
        <p:nvPr/>
      </p:nvGrpSpPr>
      <p:grpSpPr>
        <a:xfrm>
          <a:off x="0" y="0"/>
          <a:ext cx="0" cy="0"/>
          <a:chOff x="0" y="0"/>
          <a:chExt cx="0" cy="0"/>
        </a:xfrm>
      </p:grpSpPr>
      <p:sp>
        <p:nvSpPr>
          <p:cNvPr id="713" name="Google Shape;713;p80"/>
          <p:cNvSpPr txBox="1"/>
          <p:nvPr>
            <p:ph type="title"/>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How to Approach Moral Uncertainty?</a:t>
            </a:r>
            <a:endParaRPr/>
          </a:p>
        </p:txBody>
      </p:sp>
      <p:sp>
        <p:nvSpPr>
          <p:cNvPr id="714" name="Google Shape;714;p8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15" name="Google Shape;715;p8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16" name="Google Shape;716;p8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17" name="Google Shape;717;p80"/>
          <p:cNvSpPr txBox="1"/>
          <p:nvPr/>
        </p:nvSpPr>
        <p:spPr>
          <a:xfrm>
            <a:off x="423400" y="636725"/>
            <a:ext cx="8297100" cy="3979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There are several potential solutions to the problem of moral uncertainty. Let’s consider three: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My Favorite Theory (MFT)</a:t>
            </a:r>
            <a:r>
              <a:rPr b="0" i="0" lang="en" sz="2000" u="none" cap="none" strike="noStrike">
                <a:solidFill>
                  <a:schemeClr val="dk1"/>
                </a:solidFill>
                <a:latin typeface="Nunito"/>
                <a:ea typeface="Nunito"/>
                <a:cs typeface="Nunito"/>
                <a:sym typeface="Nunito"/>
              </a:rPr>
              <a:t>: adopting a favored moral theory that aligns with my personal beliefs.</a:t>
            </a:r>
            <a:endParaRPr b="0" i="0" sz="11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Maximize Expected Choice Worthiness (MEC)</a:t>
            </a:r>
            <a:r>
              <a:rPr b="0" i="0" lang="en" sz="2000" u="none" cap="none" strike="noStrike">
                <a:solidFill>
                  <a:schemeClr val="dk1"/>
                </a:solidFill>
                <a:latin typeface="Nunito"/>
                <a:ea typeface="Nunito"/>
                <a:cs typeface="Nunito"/>
                <a:sym typeface="Nunito"/>
              </a:rPr>
              <a:t>: calculating the expected choice worthiness of each option to obtain an average moral value.</a:t>
            </a:r>
            <a:endParaRPr b="0" i="0" sz="11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Moral Parliament</a:t>
            </a:r>
            <a:r>
              <a:rPr b="0" i="0" lang="en" sz="2000" u="none" cap="none" strike="noStrike">
                <a:solidFill>
                  <a:schemeClr val="dk1"/>
                </a:solidFill>
                <a:latin typeface="Nunito"/>
                <a:ea typeface="Nunito"/>
                <a:cs typeface="Nunito"/>
                <a:sym typeface="Nunito"/>
              </a:rPr>
              <a:t>: treating a moral decision as a negotiation in a parliament, considering multiple moral views to find a mutually acceptable solution.</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7">
                                            <p:txEl>
                                              <p:pRg end="0" st="0"/>
                                            </p:txEl>
                                          </p:spTgt>
                                        </p:tgtEl>
                                        <p:attrNameLst>
                                          <p:attrName>style.visibility</p:attrName>
                                        </p:attrNameLst>
                                      </p:cBhvr>
                                      <p:to>
                                        <p:strVal val="visible"/>
                                      </p:to>
                                    </p:set>
                                    <p:animEffect filter="fade" transition="in">
                                      <p:cBhvr>
                                        <p:cTn dur="1000"/>
                                        <p:tgtEl>
                                          <p:spTgt spid="71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7">
                                            <p:txEl>
                                              <p:pRg end="1" st="1"/>
                                            </p:txEl>
                                          </p:spTgt>
                                        </p:tgtEl>
                                        <p:attrNameLst>
                                          <p:attrName>style.visibility</p:attrName>
                                        </p:attrNameLst>
                                      </p:cBhvr>
                                      <p:to>
                                        <p:strVal val="visible"/>
                                      </p:to>
                                    </p:set>
                                    <p:animEffect filter="fade" transition="in">
                                      <p:cBhvr>
                                        <p:cTn dur="1000"/>
                                        <p:tgtEl>
                                          <p:spTgt spid="71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7">
                                            <p:txEl>
                                              <p:pRg end="2" st="2"/>
                                            </p:txEl>
                                          </p:spTgt>
                                        </p:tgtEl>
                                        <p:attrNameLst>
                                          <p:attrName>style.visibility</p:attrName>
                                        </p:attrNameLst>
                                      </p:cBhvr>
                                      <p:to>
                                        <p:strVal val="visible"/>
                                      </p:to>
                                    </p:set>
                                    <p:animEffect filter="fade" transition="in">
                                      <p:cBhvr>
                                        <p:cTn dur="1000"/>
                                        <p:tgtEl>
                                          <p:spTgt spid="71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7">
                                            <p:txEl>
                                              <p:pRg end="3" st="3"/>
                                            </p:txEl>
                                          </p:spTgt>
                                        </p:tgtEl>
                                        <p:attrNameLst>
                                          <p:attrName>style.visibility</p:attrName>
                                        </p:attrNameLst>
                                      </p:cBhvr>
                                      <p:to>
                                        <p:strVal val="visible"/>
                                      </p:to>
                                    </p:set>
                                    <p:animEffect filter="fade" transition="in">
                                      <p:cBhvr>
                                        <p:cTn dur="1000"/>
                                        <p:tgtEl>
                                          <p:spTgt spid="71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7">
                                            <p:txEl>
                                              <p:pRg end="4" st="4"/>
                                            </p:txEl>
                                          </p:spTgt>
                                        </p:tgtEl>
                                        <p:attrNameLst>
                                          <p:attrName>style.visibility</p:attrName>
                                        </p:attrNameLst>
                                      </p:cBhvr>
                                      <p:to>
                                        <p:strVal val="visible"/>
                                      </p:to>
                                    </p:set>
                                    <p:animEffect filter="fade" transition="in">
                                      <p:cBhvr>
                                        <p:cTn dur="1000"/>
                                        <p:tgtEl>
                                          <p:spTgt spid="717">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21" name="Shape 721"/>
        <p:cNvGrpSpPr/>
        <p:nvPr/>
      </p:nvGrpSpPr>
      <p:grpSpPr>
        <a:xfrm>
          <a:off x="0" y="0"/>
          <a:ext cx="0" cy="0"/>
          <a:chOff x="0" y="0"/>
          <a:chExt cx="0" cy="0"/>
        </a:xfrm>
      </p:grpSpPr>
      <p:sp>
        <p:nvSpPr>
          <p:cNvPr id="722" name="Google Shape;722;p81"/>
          <p:cNvSpPr txBox="1"/>
          <p:nvPr>
            <p:ph type="title"/>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How to Approach Moral Uncertainty?</a:t>
            </a:r>
            <a:endParaRPr/>
          </a:p>
        </p:txBody>
      </p:sp>
      <p:sp>
        <p:nvSpPr>
          <p:cNvPr id="723" name="Google Shape;723;p8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24" name="Google Shape;724;p8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25" name="Google Shape;725;p8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26" name="Google Shape;726;p81"/>
          <p:cNvSpPr txBox="1"/>
          <p:nvPr/>
        </p:nvSpPr>
        <p:spPr>
          <a:xfrm>
            <a:off x="378125" y="601350"/>
            <a:ext cx="8582700" cy="4186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Example</a:t>
            </a:r>
            <a:r>
              <a:rPr b="0" i="0" lang="en" sz="2000" u="none" cap="none" strike="noStrike">
                <a:solidFill>
                  <a:schemeClr val="dk1"/>
                </a:solidFill>
                <a:latin typeface="Nunito"/>
                <a:ea typeface="Nunito"/>
                <a:cs typeface="Nunito"/>
                <a:sym typeface="Nunito"/>
              </a:rPr>
              <a:t>: Should we save a life?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Imagine a notorious murderer asks Alex where his friend, Jordan, is. Alex knows that revealing Jordan's location will likely lead to his friend's death. However, while lying would save his life, it is morally questionable.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Alex is unsure about which action to take and considers the recommendations of the three moral theories he has some credence in: Utilitarianism (60%), Deontology (30%), and Contractarianism (10%).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Alex must decide which action to take, given the varied perspectives of these moral theories.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6">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118" name="Google Shape;118;p19"/>
          <p:cNvSpPr txBox="1"/>
          <p:nvPr/>
        </p:nvSpPr>
        <p:spPr>
          <a:xfrm>
            <a:off x="367450" y="741000"/>
            <a:ext cx="8409000" cy="36912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Why learn about ethics?</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Normative factors: wellbeing, constraints, impartiality, etc.</a:t>
            </a:r>
            <a:endParaRPr sz="2000">
              <a:solidFill>
                <a:schemeClr val="dk1"/>
              </a:solidFill>
              <a:latin typeface="Nunito"/>
              <a:ea typeface="Nunito"/>
              <a:cs typeface="Nunito"/>
              <a:sym typeface="Nunito"/>
            </a:endParaRPr>
          </a:p>
          <a:p>
            <a:pPr indent="0" lvl="0" marL="457200" rtl="0" algn="l">
              <a:lnSpc>
                <a:spcPct val="115000"/>
              </a:lnSpc>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Theories:</a:t>
            </a:r>
            <a:endParaRPr sz="2000">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Utilitarianism</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Deontology</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Virtue Ethics</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rgbClr val="EFEFEF"/>
              </a:buClr>
              <a:buSzPts val="2000"/>
              <a:buFont typeface="Nunito"/>
              <a:buChar char="○"/>
            </a:pPr>
            <a:r>
              <a:rPr b="0" i="0" lang="en" sz="2000" u="none" cap="none" strike="noStrike">
                <a:solidFill>
                  <a:srgbClr val="EFEFEF"/>
                </a:solidFill>
                <a:latin typeface="Nunito"/>
                <a:ea typeface="Nunito"/>
                <a:cs typeface="Nunito"/>
                <a:sym typeface="Nunito"/>
              </a:rPr>
              <a:t>Social Contract Theory</a:t>
            </a:r>
            <a:endParaRPr b="0" i="0" sz="2000" u="none" cap="none" strike="noStrike">
              <a:solidFill>
                <a:srgbClr val="EFEFEF"/>
              </a:solidFill>
              <a:latin typeface="Nunito"/>
              <a:ea typeface="Nunito"/>
              <a:cs typeface="Nunito"/>
              <a:sym typeface="Nunito"/>
            </a:endParaRPr>
          </a:p>
          <a:p>
            <a:pPr indent="0" lvl="0" marL="0" marR="0" rtl="0" algn="l">
              <a:lnSpc>
                <a:spcPct val="115000"/>
              </a:lnSpc>
              <a:spcBef>
                <a:spcPts val="0"/>
              </a:spcBef>
              <a:spcAft>
                <a:spcPts val="0"/>
              </a:spcAft>
              <a:buNone/>
            </a:pPr>
            <a:r>
              <a:t/>
            </a:r>
            <a:endParaRPr sz="2000">
              <a:solidFill>
                <a:srgbClr val="EFEFEF"/>
              </a:solidFill>
              <a:latin typeface="Nunito"/>
              <a:ea typeface="Nunito"/>
              <a:cs typeface="Nunito"/>
              <a:sym typeface="Nunito"/>
            </a:endParaRPr>
          </a:p>
          <a:p>
            <a:pPr indent="-355600" lvl="0" marL="457200" marR="0" rtl="0" algn="l">
              <a:lnSpc>
                <a:spcPct val="115000"/>
              </a:lnSpc>
              <a:spcBef>
                <a:spcPts val="0"/>
              </a:spcBef>
              <a:spcAft>
                <a:spcPts val="0"/>
              </a:spcAft>
              <a:buClr>
                <a:srgbClr val="EFEFEF"/>
              </a:buClr>
              <a:buSzPts val="2000"/>
              <a:buFont typeface="Nunito"/>
              <a:buAutoNum type="arabicPeriod"/>
            </a:pPr>
            <a:r>
              <a:rPr lang="en" sz="2000">
                <a:solidFill>
                  <a:srgbClr val="EFEFEF"/>
                </a:solidFill>
                <a:latin typeface="Nunito"/>
                <a:ea typeface="Nunito"/>
                <a:cs typeface="Nunito"/>
                <a:sym typeface="Nunito"/>
              </a:rPr>
              <a:t>Moral Uncertainty</a:t>
            </a:r>
            <a:endParaRPr sz="2000">
              <a:solidFill>
                <a:srgbClr val="EFEFEF"/>
              </a:solidFill>
              <a:latin typeface="Nunito"/>
              <a:ea typeface="Nunito"/>
              <a:cs typeface="Nunito"/>
              <a:sym typeface="Nunito"/>
            </a:endParaRPr>
          </a:p>
        </p:txBody>
      </p:sp>
      <p:sp>
        <p:nvSpPr>
          <p:cNvPr id="119" name="Google Shape;119;p1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0" name="Google Shape;120;p1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1" name="Google Shape;121;p1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22" name="Google Shape;122;p19"/>
          <p:cNvSpPr/>
          <p:nvPr/>
        </p:nvSpPr>
        <p:spPr>
          <a:xfrm>
            <a:off x="364325" y="1426137"/>
            <a:ext cx="8356200" cy="526800"/>
          </a:xfrm>
          <a:prstGeom prst="rect">
            <a:avLst/>
          </a:prstGeom>
          <a:noFill/>
          <a:ln cap="flat" cmpd="sng" w="9525">
            <a:solidFill>
              <a:schemeClr val="accent5"/>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1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30" name="Shape 730"/>
        <p:cNvGrpSpPr/>
        <p:nvPr/>
      </p:nvGrpSpPr>
      <p:grpSpPr>
        <a:xfrm>
          <a:off x="0" y="0"/>
          <a:ext cx="0" cy="0"/>
          <a:chOff x="0" y="0"/>
          <a:chExt cx="0" cy="0"/>
        </a:xfrm>
      </p:grpSpPr>
      <p:sp>
        <p:nvSpPr>
          <p:cNvPr id="731" name="Google Shape;731;p82"/>
          <p:cNvSpPr txBox="1"/>
          <p:nvPr>
            <p:ph type="title"/>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My Favorite Theory</a:t>
            </a:r>
            <a:endParaRPr/>
          </a:p>
        </p:txBody>
      </p:sp>
      <p:sp>
        <p:nvSpPr>
          <p:cNvPr id="732" name="Google Shape;732;p8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33" name="Google Shape;733;p8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34" name="Google Shape;734;p8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35" name="Google Shape;735;p82"/>
          <p:cNvSpPr txBox="1"/>
          <p:nvPr/>
        </p:nvSpPr>
        <p:spPr>
          <a:xfrm>
            <a:off x="423625" y="677550"/>
            <a:ext cx="8297100" cy="7760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Under MFT, Alex would pick whatever Utilitarianism recommends.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Upside → this approach is simple and easy to implement, not requiring an understanding of multiple different theories.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Downside → it only works when the level of moral uncertainty is low.</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Following MFT can lead to single-mindedness or overconfidence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MFT can discard relevant information, such as when the credences in two theories are close, but their judgments of an action vastly differ.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0" st="0"/>
                                            </p:txEl>
                                          </p:spTgt>
                                        </p:tgtEl>
                                        <p:attrNameLst>
                                          <p:attrName>style.visibility</p:attrName>
                                        </p:attrNameLst>
                                      </p:cBhvr>
                                      <p:to>
                                        <p:strVal val="visible"/>
                                      </p:to>
                                    </p:set>
                                    <p:animEffect filter="fade" transition="in">
                                      <p:cBhvr>
                                        <p:cTn dur="1000"/>
                                        <p:tgtEl>
                                          <p:spTgt spid="7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1" st="1"/>
                                            </p:txEl>
                                          </p:spTgt>
                                        </p:tgtEl>
                                        <p:attrNameLst>
                                          <p:attrName>style.visibility</p:attrName>
                                        </p:attrNameLst>
                                      </p:cBhvr>
                                      <p:to>
                                        <p:strVal val="visible"/>
                                      </p:to>
                                    </p:set>
                                    <p:animEffect filter="fade" transition="in">
                                      <p:cBhvr>
                                        <p:cTn dur="1000"/>
                                        <p:tgtEl>
                                          <p:spTgt spid="7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2" st="2"/>
                                            </p:txEl>
                                          </p:spTgt>
                                        </p:tgtEl>
                                        <p:attrNameLst>
                                          <p:attrName>style.visibility</p:attrName>
                                        </p:attrNameLst>
                                      </p:cBhvr>
                                      <p:to>
                                        <p:strVal val="visible"/>
                                      </p:to>
                                    </p:set>
                                    <p:animEffect filter="fade" transition="in">
                                      <p:cBhvr>
                                        <p:cTn dur="1000"/>
                                        <p:tgtEl>
                                          <p:spTgt spid="73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3" st="3"/>
                                            </p:txEl>
                                          </p:spTgt>
                                        </p:tgtEl>
                                        <p:attrNameLst>
                                          <p:attrName>style.visibility</p:attrName>
                                        </p:attrNameLst>
                                      </p:cBhvr>
                                      <p:to>
                                        <p:strVal val="visible"/>
                                      </p:to>
                                    </p:set>
                                    <p:animEffect filter="fade" transition="in">
                                      <p:cBhvr>
                                        <p:cTn dur="1000"/>
                                        <p:tgtEl>
                                          <p:spTgt spid="73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4" st="4"/>
                                            </p:txEl>
                                          </p:spTgt>
                                        </p:tgtEl>
                                        <p:attrNameLst>
                                          <p:attrName>style.visibility</p:attrName>
                                        </p:attrNameLst>
                                      </p:cBhvr>
                                      <p:to>
                                        <p:strVal val="visible"/>
                                      </p:to>
                                    </p:set>
                                    <p:animEffect filter="fade" transition="in">
                                      <p:cBhvr>
                                        <p:cTn dur="1000"/>
                                        <p:tgtEl>
                                          <p:spTgt spid="73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5" st="5"/>
                                            </p:txEl>
                                          </p:spTgt>
                                        </p:tgtEl>
                                        <p:attrNameLst>
                                          <p:attrName>style.visibility</p:attrName>
                                        </p:attrNameLst>
                                      </p:cBhvr>
                                      <p:to>
                                        <p:strVal val="visible"/>
                                      </p:to>
                                    </p:set>
                                    <p:animEffect filter="fade" transition="in">
                                      <p:cBhvr>
                                        <p:cTn dur="1000"/>
                                        <p:tgtEl>
                                          <p:spTgt spid="73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6" st="6"/>
                                            </p:txEl>
                                          </p:spTgt>
                                        </p:tgtEl>
                                        <p:attrNameLst>
                                          <p:attrName>style.visibility</p:attrName>
                                        </p:attrNameLst>
                                      </p:cBhvr>
                                      <p:to>
                                        <p:strVal val="visible"/>
                                      </p:to>
                                    </p:set>
                                    <p:animEffect filter="fade" transition="in">
                                      <p:cBhvr>
                                        <p:cTn dur="1000"/>
                                        <p:tgtEl>
                                          <p:spTgt spid="73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7" st="7"/>
                                            </p:txEl>
                                          </p:spTgt>
                                        </p:tgtEl>
                                        <p:attrNameLst>
                                          <p:attrName>style.visibility</p:attrName>
                                        </p:attrNameLst>
                                      </p:cBhvr>
                                      <p:to>
                                        <p:strVal val="visible"/>
                                      </p:to>
                                    </p:set>
                                    <p:animEffect filter="fade" transition="in">
                                      <p:cBhvr>
                                        <p:cTn dur="1000"/>
                                        <p:tgtEl>
                                          <p:spTgt spid="73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8" st="8"/>
                                            </p:txEl>
                                          </p:spTgt>
                                        </p:tgtEl>
                                        <p:attrNameLst>
                                          <p:attrName>style.visibility</p:attrName>
                                        </p:attrNameLst>
                                      </p:cBhvr>
                                      <p:to>
                                        <p:strVal val="visible"/>
                                      </p:to>
                                    </p:set>
                                    <p:animEffect filter="fade" transition="in">
                                      <p:cBhvr>
                                        <p:cTn dur="1000"/>
                                        <p:tgtEl>
                                          <p:spTgt spid="735">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9" st="9"/>
                                            </p:txEl>
                                          </p:spTgt>
                                        </p:tgtEl>
                                        <p:attrNameLst>
                                          <p:attrName>style.visibility</p:attrName>
                                        </p:attrNameLst>
                                      </p:cBhvr>
                                      <p:to>
                                        <p:strVal val="visible"/>
                                      </p:to>
                                    </p:set>
                                    <p:animEffect filter="fade" transition="in">
                                      <p:cBhvr>
                                        <p:cTn dur="1000"/>
                                        <p:tgtEl>
                                          <p:spTgt spid="735">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10" st="10"/>
                                            </p:txEl>
                                          </p:spTgt>
                                        </p:tgtEl>
                                        <p:attrNameLst>
                                          <p:attrName>style.visibility</p:attrName>
                                        </p:attrNameLst>
                                      </p:cBhvr>
                                      <p:to>
                                        <p:strVal val="visible"/>
                                      </p:to>
                                    </p:set>
                                    <p:animEffect filter="fade" transition="in">
                                      <p:cBhvr>
                                        <p:cTn dur="1000"/>
                                        <p:tgtEl>
                                          <p:spTgt spid="735">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11" st="11"/>
                                            </p:txEl>
                                          </p:spTgt>
                                        </p:tgtEl>
                                        <p:attrNameLst>
                                          <p:attrName>style.visibility</p:attrName>
                                        </p:attrNameLst>
                                      </p:cBhvr>
                                      <p:to>
                                        <p:strVal val="visible"/>
                                      </p:to>
                                    </p:set>
                                    <p:animEffect filter="fade" transition="in">
                                      <p:cBhvr>
                                        <p:cTn dur="1000"/>
                                        <p:tgtEl>
                                          <p:spTgt spid="735">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12" st="12"/>
                                            </p:txEl>
                                          </p:spTgt>
                                        </p:tgtEl>
                                        <p:attrNameLst>
                                          <p:attrName>style.visibility</p:attrName>
                                        </p:attrNameLst>
                                      </p:cBhvr>
                                      <p:to>
                                        <p:strVal val="visible"/>
                                      </p:to>
                                    </p:set>
                                    <p:animEffect filter="fade" transition="in">
                                      <p:cBhvr>
                                        <p:cTn dur="1000"/>
                                        <p:tgtEl>
                                          <p:spTgt spid="735">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13" st="13"/>
                                            </p:txEl>
                                          </p:spTgt>
                                        </p:tgtEl>
                                        <p:attrNameLst>
                                          <p:attrName>style.visibility</p:attrName>
                                        </p:attrNameLst>
                                      </p:cBhvr>
                                      <p:to>
                                        <p:strVal val="visible"/>
                                      </p:to>
                                    </p:set>
                                    <p:animEffect filter="fade" transition="in">
                                      <p:cBhvr>
                                        <p:cTn dur="1000"/>
                                        <p:tgtEl>
                                          <p:spTgt spid="735">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14" st="14"/>
                                            </p:txEl>
                                          </p:spTgt>
                                        </p:tgtEl>
                                        <p:attrNameLst>
                                          <p:attrName>style.visibility</p:attrName>
                                        </p:attrNameLst>
                                      </p:cBhvr>
                                      <p:to>
                                        <p:strVal val="visible"/>
                                      </p:to>
                                    </p:set>
                                    <p:animEffect filter="fade" transition="in">
                                      <p:cBhvr>
                                        <p:cTn dur="1000"/>
                                        <p:tgtEl>
                                          <p:spTgt spid="735">
                                            <p:txEl>
                                              <p:pRg end="14" st="1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15" st="15"/>
                                            </p:txEl>
                                          </p:spTgt>
                                        </p:tgtEl>
                                        <p:attrNameLst>
                                          <p:attrName>style.visibility</p:attrName>
                                        </p:attrNameLst>
                                      </p:cBhvr>
                                      <p:to>
                                        <p:strVal val="visible"/>
                                      </p:to>
                                    </p:set>
                                    <p:animEffect filter="fade" transition="in">
                                      <p:cBhvr>
                                        <p:cTn dur="1000"/>
                                        <p:tgtEl>
                                          <p:spTgt spid="735">
                                            <p:txEl>
                                              <p:pRg end="15" st="1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16" st="16"/>
                                            </p:txEl>
                                          </p:spTgt>
                                        </p:tgtEl>
                                        <p:attrNameLst>
                                          <p:attrName>style.visibility</p:attrName>
                                        </p:attrNameLst>
                                      </p:cBhvr>
                                      <p:to>
                                        <p:strVal val="visible"/>
                                      </p:to>
                                    </p:set>
                                    <p:animEffect filter="fade" transition="in">
                                      <p:cBhvr>
                                        <p:cTn dur="1000"/>
                                        <p:tgtEl>
                                          <p:spTgt spid="735">
                                            <p:txEl>
                                              <p:pRg end="16" st="1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17" st="17"/>
                                            </p:txEl>
                                          </p:spTgt>
                                        </p:tgtEl>
                                        <p:attrNameLst>
                                          <p:attrName>style.visibility</p:attrName>
                                        </p:attrNameLst>
                                      </p:cBhvr>
                                      <p:to>
                                        <p:strVal val="visible"/>
                                      </p:to>
                                    </p:set>
                                    <p:animEffect filter="fade" transition="in">
                                      <p:cBhvr>
                                        <p:cTn dur="1000"/>
                                        <p:tgtEl>
                                          <p:spTgt spid="735">
                                            <p:txEl>
                                              <p:pRg end="17" st="1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18" st="18"/>
                                            </p:txEl>
                                          </p:spTgt>
                                        </p:tgtEl>
                                        <p:attrNameLst>
                                          <p:attrName>style.visibility</p:attrName>
                                        </p:attrNameLst>
                                      </p:cBhvr>
                                      <p:to>
                                        <p:strVal val="visible"/>
                                      </p:to>
                                    </p:set>
                                    <p:animEffect filter="fade" transition="in">
                                      <p:cBhvr>
                                        <p:cTn dur="1000"/>
                                        <p:tgtEl>
                                          <p:spTgt spid="735">
                                            <p:txEl>
                                              <p:pRg end="18" st="1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xEl>
                                              <p:pRg end="19" st="19"/>
                                            </p:txEl>
                                          </p:spTgt>
                                        </p:tgtEl>
                                        <p:attrNameLst>
                                          <p:attrName>style.visibility</p:attrName>
                                        </p:attrNameLst>
                                      </p:cBhvr>
                                      <p:to>
                                        <p:strVal val="visible"/>
                                      </p:to>
                                    </p:set>
                                    <p:animEffect filter="fade" transition="in">
                                      <p:cBhvr>
                                        <p:cTn dur="1000"/>
                                        <p:tgtEl>
                                          <p:spTgt spid="735">
                                            <p:txEl>
                                              <p:pRg end="19" st="1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39" name="Shape 739"/>
        <p:cNvGrpSpPr/>
        <p:nvPr/>
      </p:nvGrpSpPr>
      <p:grpSpPr>
        <a:xfrm>
          <a:off x="0" y="0"/>
          <a:ext cx="0" cy="0"/>
          <a:chOff x="0" y="0"/>
          <a:chExt cx="0" cy="0"/>
        </a:xfrm>
      </p:grpSpPr>
      <p:sp>
        <p:nvSpPr>
          <p:cNvPr id="740" name="Google Shape;740;p83"/>
          <p:cNvSpPr txBox="1"/>
          <p:nvPr>
            <p:ph type="title"/>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MEC (1/3)</a:t>
            </a:r>
            <a:endParaRPr/>
          </a:p>
        </p:txBody>
      </p:sp>
      <p:sp>
        <p:nvSpPr>
          <p:cNvPr id="741" name="Google Shape;741;p8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42" name="Google Shape;742;p8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43" name="Google Shape;743;p8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44" name="Google Shape;744;p83"/>
          <p:cNvSpPr txBox="1"/>
          <p:nvPr/>
        </p:nvSpPr>
        <p:spPr>
          <a:xfrm>
            <a:off x="423625" y="829950"/>
            <a:ext cx="8297100" cy="7395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Under MEC, Alex must figure out choice worthiness for each theory: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Utilitarianism values lying to save a life highly, so Alex assigns it a value of +500.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Deontology strongly disapproves of lying, even to save a life, so Alex assigns it a value of -1000.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000"/>
              <a:buFont typeface="Arial"/>
              <a:buNone/>
            </a:pPr>
            <a:r>
              <a:t/>
            </a:r>
            <a:endParaRPr b="0" i="0" sz="1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Contractarianism moderately approves of lying to save a life, so Alex assigns it a value of +100.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12" st="1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13" st="1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14" st="1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15" st="1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16" st="1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17" st="1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4">
                                            <p:txEl>
                                              <p:pRg end="18" st="1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48" name="Shape 748"/>
        <p:cNvGrpSpPr/>
        <p:nvPr/>
      </p:nvGrpSpPr>
      <p:grpSpPr>
        <a:xfrm>
          <a:off x="0" y="0"/>
          <a:ext cx="0" cy="0"/>
          <a:chOff x="0" y="0"/>
          <a:chExt cx="0" cy="0"/>
        </a:xfrm>
      </p:grpSpPr>
      <p:sp>
        <p:nvSpPr>
          <p:cNvPr id="749" name="Google Shape;749;p84"/>
          <p:cNvSpPr txBox="1"/>
          <p:nvPr>
            <p:ph type="title"/>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MEC (2/3)</a:t>
            </a:r>
            <a:endParaRPr/>
          </a:p>
        </p:txBody>
      </p:sp>
      <p:sp>
        <p:nvSpPr>
          <p:cNvPr id="750" name="Google Shape;750;p8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51" name="Google Shape;751;p8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52" name="Google Shape;752;p8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53" name="Google Shape;753;p84"/>
          <p:cNvSpPr txBox="1"/>
          <p:nvPr/>
        </p:nvSpPr>
        <p:spPr>
          <a:xfrm>
            <a:off x="423625" y="677550"/>
            <a:ext cx="8297100" cy="6404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Next, Alex needs to multiply choice-worthiness by credence.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know that Alex has 60% credence in Utilitarianism, 30% credence in Deontology, and 10% credence in Contractarianism.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Therefore, Alex does the following calculation:</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754" name="Google Shape;754;p84"/>
          <p:cNvSpPr txBox="1"/>
          <p:nvPr/>
        </p:nvSpPr>
        <p:spPr>
          <a:xfrm>
            <a:off x="518200" y="2900325"/>
            <a:ext cx="3920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.6(500) + .3(-1000) + .1(100) = </a:t>
            </a:r>
            <a:endParaRPr b="0" i="0" sz="1400" u="none" cap="none" strike="noStrike">
              <a:solidFill>
                <a:srgbClr val="000000"/>
              </a:solidFill>
              <a:latin typeface="Telex"/>
              <a:ea typeface="Telex"/>
              <a:cs typeface="Telex"/>
              <a:sym typeface="Telex"/>
            </a:endParaRPr>
          </a:p>
        </p:txBody>
      </p:sp>
      <p:sp>
        <p:nvSpPr>
          <p:cNvPr id="755" name="Google Shape;755;p84"/>
          <p:cNvSpPr txBox="1"/>
          <p:nvPr/>
        </p:nvSpPr>
        <p:spPr>
          <a:xfrm>
            <a:off x="4214525" y="2900325"/>
            <a:ext cx="3920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300 - 300 +10 = </a:t>
            </a:r>
            <a:endParaRPr b="0" i="0" sz="1400" u="none" cap="none" strike="noStrike">
              <a:solidFill>
                <a:srgbClr val="000000"/>
              </a:solidFill>
              <a:latin typeface="Telex"/>
              <a:ea typeface="Telex"/>
              <a:cs typeface="Telex"/>
              <a:sym typeface="Telex"/>
            </a:endParaRPr>
          </a:p>
        </p:txBody>
      </p:sp>
      <p:sp>
        <p:nvSpPr>
          <p:cNvPr id="756" name="Google Shape;756;p84"/>
          <p:cNvSpPr txBox="1"/>
          <p:nvPr/>
        </p:nvSpPr>
        <p:spPr>
          <a:xfrm>
            <a:off x="6205750" y="2900325"/>
            <a:ext cx="3920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10 </a:t>
            </a:r>
            <a:endParaRPr b="0" i="0" sz="1400" u="none" cap="none" strike="noStrike">
              <a:solidFill>
                <a:srgbClr val="000000"/>
              </a:solidFill>
              <a:latin typeface="Telex"/>
              <a:ea typeface="Telex"/>
              <a:cs typeface="Telex"/>
              <a:sym typeface="Telex"/>
            </a:endParaRPr>
          </a:p>
        </p:txBody>
      </p:sp>
      <p:sp>
        <p:nvSpPr>
          <p:cNvPr id="757" name="Google Shape;757;p84"/>
          <p:cNvSpPr txBox="1"/>
          <p:nvPr/>
        </p:nvSpPr>
        <p:spPr>
          <a:xfrm>
            <a:off x="423625" y="3495700"/>
            <a:ext cx="82971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Under MEC, Alex would choose to lie since it is the best average moral outcome. </a:t>
            </a:r>
            <a:endParaRPr b="0" i="0" sz="1400" u="none" cap="none" strike="noStrike">
              <a:solidFill>
                <a:srgbClr val="000000"/>
              </a:solidFill>
              <a:latin typeface="Telex"/>
              <a:ea typeface="Telex"/>
              <a:cs typeface="Telex"/>
              <a:sym typeface="Telex"/>
            </a:endParaRPr>
          </a:p>
        </p:txBody>
      </p:sp>
      <p:pic>
        <p:nvPicPr>
          <p:cNvPr id="758" name="Google Shape;758;p84"/>
          <p:cNvPicPr preferRelativeResize="0"/>
          <p:nvPr/>
        </p:nvPicPr>
        <p:blipFill rotWithShape="1">
          <a:blip r:embed="rId3">
            <a:alphaModFix/>
          </a:blip>
          <a:srcRect b="0" l="0" r="0" t="0"/>
          <a:stretch/>
        </p:blipFill>
        <p:spPr>
          <a:xfrm>
            <a:off x="175" y="1122888"/>
            <a:ext cx="9146686" cy="317183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0" st="0"/>
                                            </p:txEl>
                                          </p:spTgt>
                                        </p:tgtEl>
                                        <p:attrNameLst>
                                          <p:attrName>style.visibility</p:attrName>
                                        </p:attrNameLst>
                                      </p:cBhvr>
                                      <p:to>
                                        <p:strVal val="visible"/>
                                      </p:to>
                                    </p:set>
                                    <p:animEffect filter="fade" transition="in">
                                      <p:cBhvr>
                                        <p:cTn dur="1000"/>
                                        <p:tgtEl>
                                          <p:spTgt spid="75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1" st="1"/>
                                            </p:txEl>
                                          </p:spTgt>
                                        </p:tgtEl>
                                        <p:attrNameLst>
                                          <p:attrName>style.visibility</p:attrName>
                                        </p:attrNameLst>
                                      </p:cBhvr>
                                      <p:to>
                                        <p:strVal val="visible"/>
                                      </p:to>
                                    </p:set>
                                    <p:animEffect filter="fade" transition="in">
                                      <p:cBhvr>
                                        <p:cTn dur="1000"/>
                                        <p:tgtEl>
                                          <p:spTgt spid="75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2" st="2"/>
                                            </p:txEl>
                                          </p:spTgt>
                                        </p:tgtEl>
                                        <p:attrNameLst>
                                          <p:attrName>style.visibility</p:attrName>
                                        </p:attrNameLst>
                                      </p:cBhvr>
                                      <p:to>
                                        <p:strVal val="visible"/>
                                      </p:to>
                                    </p:set>
                                    <p:animEffect filter="fade" transition="in">
                                      <p:cBhvr>
                                        <p:cTn dur="1000"/>
                                        <p:tgtEl>
                                          <p:spTgt spid="75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3" st="3"/>
                                            </p:txEl>
                                          </p:spTgt>
                                        </p:tgtEl>
                                        <p:attrNameLst>
                                          <p:attrName>style.visibility</p:attrName>
                                        </p:attrNameLst>
                                      </p:cBhvr>
                                      <p:to>
                                        <p:strVal val="visible"/>
                                      </p:to>
                                    </p:set>
                                    <p:animEffect filter="fade" transition="in">
                                      <p:cBhvr>
                                        <p:cTn dur="1000"/>
                                        <p:tgtEl>
                                          <p:spTgt spid="75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4" st="4"/>
                                            </p:txEl>
                                          </p:spTgt>
                                        </p:tgtEl>
                                        <p:attrNameLst>
                                          <p:attrName>style.visibility</p:attrName>
                                        </p:attrNameLst>
                                      </p:cBhvr>
                                      <p:to>
                                        <p:strVal val="visible"/>
                                      </p:to>
                                    </p:set>
                                    <p:animEffect filter="fade" transition="in">
                                      <p:cBhvr>
                                        <p:cTn dur="1000"/>
                                        <p:tgtEl>
                                          <p:spTgt spid="75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5" st="5"/>
                                            </p:txEl>
                                          </p:spTgt>
                                        </p:tgtEl>
                                        <p:attrNameLst>
                                          <p:attrName>style.visibility</p:attrName>
                                        </p:attrNameLst>
                                      </p:cBhvr>
                                      <p:to>
                                        <p:strVal val="visible"/>
                                      </p:to>
                                    </p:set>
                                    <p:animEffect filter="fade" transition="in">
                                      <p:cBhvr>
                                        <p:cTn dur="1000"/>
                                        <p:tgtEl>
                                          <p:spTgt spid="75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6" st="6"/>
                                            </p:txEl>
                                          </p:spTgt>
                                        </p:tgtEl>
                                        <p:attrNameLst>
                                          <p:attrName>style.visibility</p:attrName>
                                        </p:attrNameLst>
                                      </p:cBhvr>
                                      <p:to>
                                        <p:strVal val="visible"/>
                                      </p:to>
                                    </p:set>
                                    <p:animEffect filter="fade" transition="in">
                                      <p:cBhvr>
                                        <p:cTn dur="1000"/>
                                        <p:tgtEl>
                                          <p:spTgt spid="75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7" st="7"/>
                                            </p:txEl>
                                          </p:spTgt>
                                        </p:tgtEl>
                                        <p:attrNameLst>
                                          <p:attrName>style.visibility</p:attrName>
                                        </p:attrNameLst>
                                      </p:cBhvr>
                                      <p:to>
                                        <p:strVal val="visible"/>
                                      </p:to>
                                    </p:set>
                                    <p:animEffect filter="fade" transition="in">
                                      <p:cBhvr>
                                        <p:cTn dur="1000"/>
                                        <p:tgtEl>
                                          <p:spTgt spid="75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8" st="8"/>
                                            </p:txEl>
                                          </p:spTgt>
                                        </p:tgtEl>
                                        <p:attrNameLst>
                                          <p:attrName>style.visibility</p:attrName>
                                        </p:attrNameLst>
                                      </p:cBhvr>
                                      <p:to>
                                        <p:strVal val="visible"/>
                                      </p:to>
                                    </p:set>
                                    <p:animEffect filter="fade" transition="in">
                                      <p:cBhvr>
                                        <p:cTn dur="1000"/>
                                        <p:tgtEl>
                                          <p:spTgt spid="75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9" st="9"/>
                                            </p:txEl>
                                          </p:spTgt>
                                        </p:tgtEl>
                                        <p:attrNameLst>
                                          <p:attrName>style.visibility</p:attrName>
                                        </p:attrNameLst>
                                      </p:cBhvr>
                                      <p:to>
                                        <p:strVal val="visible"/>
                                      </p:to>
                                    </p:set>
                                    <p:animEffect filter="fade" transition="in">
                                      <p:cBhvr>
                                        <p:cTn dur="1000"/>
                                        <p:tgtEl>
                                          <p:spTgt spid="753">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10" st="10"/>
                                            </p:txEl>
                                          </p:spTgt>
                                        </p:tgtEl>
                                        <p:attrNameLst>
                                          <p:attrName>style.visibility</p:attrName>
                                        </p:attrNameLst>
                                      </p:cBhvr>
                                      <p:to>
                                        <p:strVal val="visible"/>
                                      </p:to>
                                    </p:set>
                                    <p:animEffect filter="fade" transition="in">
                                      <p:cBhvr>
                                        <p:cTn dur="1000"/>
                                        <p:tgtEl>
                                          <p:spTgt spid="753">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11" st="11"/>
                                            </p:txEl>
                                          </p:spTgt>
                                        </p:tgtEl>
                                        <p:attrNameLst>
                                          <p:attrName>style.visibility</p:attrName>
                                        </p:attrNameLst>
                                      </p:cBhvr>
                                      <p:to>
                                        <p:strVal val="visible"/>
                                      </p:to>
                                    </p:set>
                                    <p:animEffect filter="fade" transition="in">
                                      <p:cBhvr>
                                        <p:cTn dur="1000"/>
                                        <p:tgtEl>
                                          <p:spTgt spid="753">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12" st="12"/>
                                            </p:txEl>
                                          </p:spTgt>
                                        </p:tgtEl>
                                        <p:attrNameLst>
                                          <p:attrName>style.visibility</p:attrName>
                                        </p:attrNameLst>
                                      </p:cBhvr>
                                      <p:to>
                                        <p:strVal val="visible"/>
                                      </p:to>
                                    </p:set>
                                    <p:animEffect filter="fade" transition="in">
                                      <p:cBhvr>
                                        <p:cTn dur="1000"/>
                                        <p:tgtEl>
                                          <p:spTgt spid="753">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13" st="13"/>
                                            </p:txEl>
                                          </p:spTgt>
                                        </p:tgtEl>
                                        <p:attrNameLst>
                                          <p:attrName>style.visibility</p:attrName>
                                        </p:attrNameLst>
                                      </p:cBhvr>
                                      <p:to>
                                        <p:strVal val="visible"/>
                                      </p:to>
                                    </p:set>
                                    <p:animEffect filter="fade" transition="in">
                                      <p:cBhvr>
                                        <p:cTn dur="1000"/>
                                        <p:tgtEl>
                                          <p:spTgt spid="753">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14" st="14"/>
                                            </p:txEl>
                                          </p:spTgt>
                                        </p:tgtEl>
                                        <p:attrNameLst>
                                          <p:attrName>style.visibility</p:attrName>
                                        </p:attrNameLst>
                                      </p:cBhvr>
                                      <p:to>
                                        <p:strVal val="visible"/>
                                      </p:to>
                                    </p:set>
                                    <p:animEffect filter="fade" transition="in">
                                      <p:cBhvr>
                                        <p:cTn dur="1000"/>
                                        <p:tgtEl>
                                          <p:spTgt spid="753">
                                            <p:txEl>
                                              <p:pRg end="14" st="1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15" st="15"/>
                                            </p:txEl>
                                          </p:spTgt>
                                        </p:tgtEl>
                                        <p:attrNameLst>
                                          <p:attrName>style.visibility</p:attrName>
                                        </p:attrNameLst>
                                      </p:cBhvr>
                                      <p:to>
                                        <p:strVal val="visible"/>
                                      </p:to>
                                    </p:set>
                                    <p:animEffect filter="fade" transition="in">
                                      <p:cBhvr>
                                        <p:cTn dur="1000"/>
                                        <p:tgtEl>
                                          <p:spTgt spid="753">
                                            <p:txEl>
                                              <p:pRg end="15" st="1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3">
                                            <p:txEl>
                                              <p:pRg end="16" st="16"/>
                                            </p:txEl>
                                          </p:spTgt>
                                        </p:tgtEl>
                                        <p:attrNameLst>
                                          <p:attrName>style.visibility</p:attrName>
                                        </p:attrNameLst>
                                      </p:cBhvr>
                                      <p:to>
                                        <p:strVal val="visible"/>
                                      </p:to>
                                    </p:set>
                                    <p:animEffect filter="fade" transition="in">
                                      <p:cBhvr>
                                        <p:cTn dur="1000"/>
                                        <p:tgtEl>
                                          <p:spTgt spid="753">
                                            <p:txEl>
                                              <p:pRg end="16" st="1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4"/>
                                        </p:tgtEl>
                                        <p:attrNameLst>
                                          <p:attrName>style.visibility</p:attrName>
                                        </p:attrNameLst>
                                      </p:cBhvr>
                                      <p:to>
                                        <p:strVal val="visible"/>
                                      </p:to>
                                    </p:set>
                                    <p:animEffect filter="fade" transition="in">
                                      <p:cBhvr>
                                        <p:cTn dur="1000"/>
                                        <p:tgtEl>
                                          <p:spTgt spid="7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5"/>
                                        </p:tgtEl>
                                        <p:attrNameLst>
                                          <p:attrName>style.visibility</p:attrName>
                                        </p:attrNameLst>
                                      </p:cBhvr>
                                      <p:to>
                                        <p:strVal val="visible"/>
                                      </p:to>
                                    </p:set>
                                    <p:animEffect filter="fade" transition="in">
                                      <p:cBhvr>
                                        <p:cTn dur="1000"/>
                                        <p:tgtEl>
                                          <p:spTgt spid="7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6"/>
                                        </p:tgtEl>
                                        <p:attrNameLst>
                                          <p:attrName>style.visibility</p:attrName>
                                        </p:attrNameLst>
                                      </p:cBhvr>
                                      <p:to>
                                        <p:strVal val="visible"/>
                                      </p:to>
                                    </p:set>
                                    <p:animEffect filter="fade" transition="in">
                                      <p:cBhvr>
                                        <p:cTn dur="1000"/>
                                        <p:tgtEl>
                                          <p:spTgt spid="7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7"/>
                                        </p:tgtEl>
                                        <p:attrNameLst>
                                          <p:attrName>style.visibility</p:attrName>
                                        </p:attrNameLst>
                                      </p:cBhvr>
                                      <p:to>
                                        <p:strVal val="visible"/>
                                      </p:to>
                                    </p:set>
                                    <p:animEffect filter="fade" transition="in">
                                      <p:cBhvr>
                                        <p:cTn dur="1000"/>
                                        <p:tgtEl>
                                          <p:spTgt spid="7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753"/>
                                        </p:tgtEl>
                                      </p:cBhvr>
                                    </p:animEffect>
                                    <p:set>
                                      <p:cBhvr>
                                        <p:cTn dur="1" fill="hold">
                                          <p:stCondLst>
                                            <p:cond delay="1000"/>
                                          </p:stCondLst>
                                        </p:cTn>
                                        <p:tgtEl>
                                          <p:spTgt spid="75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754"/>
                                        </p:tgtEl>
                                      </p:cBhvr>
                                    </p:animEffect>
                                    <p:set>
                                      <p:cBhvr>
                                        <p:cTn dur="1" fill="hold">
                                          <p:stCondLst>
                                            <p:cond delay="1000"/>
                                          </p:stCondLst>
                                        </p:cTn>
                                        <p:tgtEl>
                                          <p:spTgt spid="75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757"/>
                                        </p:tgtEl>
                                      </p:cBhvr>
                                    </p:animEffect>
                                    <p:set>
                                      <p:cBhvr>
                                        <p:cTn dur="1" fill="hold">
                                          <p:stCondLst>
                                            <p:cond delay="1000"/>
                                          </p:stCondLst>
                                        </p:cTn>
                                        <p:tgtEl>
                                          <p:spTgt spid="75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755"/>
                                        </p:tgtEl>
                                      </p:cBhvr>
                                    </p:animEffect>
                                    <p:set>
                                      <p:cBhvr>
                                        <p:cTn dur="1" fill="hold">
                                          <p:stCondLst>
                                            <p:cond delay="1000"/>
                                          </p:stCondLst>
                                        </p:cTn>
                                        <p:tgtEl>
                                          <p:spTgt spid="75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756"/>
                                        </p:tgtEl>
                                      </p:cBhvr>
                                    </p:animEffect>
                                    <p:set>
                                      <p:cBhvr>
                                        <p:cTn dur="1" fill="hold">
                                          <p:stCondLst>
                                            <p:cond delay="1000"/>
                                          </p:stCondLst>
                                        </p:cTn>
                                        <p:tgtEl>
                                          <p:spTgt spid="756"/>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758"/>
                                        </p:tgtEl>
                                        <p:attrNameLst>
                                          <p:attrName>style.visibility</p:attrName>
                                        </p:attrNameLst>
                                      </p:cBhvr>
                                      <p:to>
                                        <p:strVal val="visible"/>
                                      </p:to>
                                    </p:set>
                                    <p:animEffect filter="fade" transition="in">
                                      <p:cBhvr>
                                        <p:cTn dur="1000"/>
                                        <p:tgtEl>
                                          <p:spTgt spid="7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62" name="Shape 762"/>
        <p:cNvGrpSpPr/>
        <p:nvPr/>
      </p:nvGrpSpPr>
      <p:grpSpPr>
        <a:xfrm>
          <a:off x="0" y="0"/>
          <a:ext cx="0" cy="0"/>
          <a:chOff x="0" y="0"/>
          <a:chExt cx="0" cy="0"/>
        </a:xfrm>
      </p:grpSpPr>
      <p:sp>
        <p:nvSpPr>
          <p:cNvPr id="763" name="Google Shape;763;p85"/>
          <p:cNvSpPr txBox="1"/>
          <p:nvPr>
            <p:ph type="title"/>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MEC (3/3)</a:t>
            </a:r>
            <a:endParaRPr/>
          </a:p>
        </p:txBody>
      </p:sp>
      <p:sp>
        <p:nvSpPr>
          <p:cNvPr id="764" name="Google Shape;764;p8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65" name="Google Shape;765;p8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66" name="Google Shape;766;p8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67" name="Google Shape;767;p85"/>
          <p:cNvSpPr txBox="1"/>
          <p:nvPr/>
        </p:nvSpPr>
        <p:spPr>
          <a:xfrm>
            <a:off x="423625" y="753750"/>
            <a:ext cx="8297100" cy="3678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However, MEC faces problems with comparisons between theories.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assignment of choice-worthiness can be arbitrary, and with ‘ordinal’ theories that rank actions by their moral value, determining choice-worthiness can be difficult.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MEC also cannot account for absolutist theories – we assigned a value of -1000 to lying under deontology, but it is unclear whether this actually reflects the absolute value of lying. A more accurate choice might have been negative infinity, which would swamp all else.</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7">
                                            <p:txEl>
                                              <p:pRg end="0" st="0"/>
                                            </p:txEl>
                                          </p:spTgt>
                                        </p:tgtEl>
                                        <p:attrNameLst>
                                          <p:attrName>style.visibility</p:attrName>
                                        </p:attrNameLst>
                                      </p:cBhvr>
                                      <p:to>
                                        <p:strVal val="visible"/>
                                      </p:to>
                                    </p:set>
                                    <p:animEffect filter="fade" transition="in">
                                      <p:cBhvr>
                                        <p:cTn dur="1000"/>
                                        <p:tgtEl>
                                          <p:spTgt spid="7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7">
                                            <p:txEl>
                                              <p:pRg end="1" st="1"/>
                                            </p:txEl>
                                          </p:spTgt>
                                        </p:tgtEl>
                                        <p:attrNameLst>
                                          <p:attrName>style.visibility</p:attrName>
                                        </p:attrNameLst>
                                      </p:cBhvr>
                                      <p:to>
                                        <p:strVal val="visible"/>
                                      </p:to>
                                    </p:set>
                                    <p:animEffect filter="fade" transition="in">
                                      <p:cBhvr>
                                        <p:cTn dur="1000"/>
                                        <p:tgtEl>
                                          <p:spTgt spid="76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7">
                                            <p:txEl>
                                              <p:pRg end="2" st="2"/>
                                            </p:txEl>
                                          </p:spTgt>
                                        </p:tgtEl>
                                        <p:attrNameLst>
                                          <p:attrName>style.visibility</p:attrName>
                                        </p:attrNameLst>
                                      </p:cBhvr>
                                      <p:to>
                                        <p:strVal val="visible"/>
                                      </p:to>
                                    </p:set>
                                    <p:animEffect filter="fade" transition="in">
                                      <p:cBhvr>
                                        <p:cTn dur="1000"/>
                                        <p:tgtEl>
                                          <p:spTgt spid="76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7">
                                            <p:txEl>
                                              <p:pRg end="3" st="3"/>
                                            </p:txEl>
                                          </p:spTgt>
                                        </p:tgtEl>
                                        <p:attrNameLst>
                                          <p:attrName>style.visibility</p:attrName>
                                        </p:attrNameLst>
                                      </p:cBhvr>
                                      <p:to>
                                        <p:strVal val="visible"/>
                                      </p:to>
                                    </p:set>
                                    <p:animEffect filter="fade" transition="in">
                                      <p:cBhvr>
                                        <p:cTn dur="1000"/>
                                        <p:tgtEl>
                                          <p:spTgt spid="76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7">
                                            <p:txEl>
                                              <p:pRg end="4" st="4"/>
                                            </p:txEl>
                                          </p:spTgt>
                                        </p:tgtEl>
                                        <p:attrNameLst>
                                          <p:attrName>style.visibility</p:attrName>
                                        </p:attrNameLst>
                                      </p:cBhvr>
                                      <p:to>
                                        <p:strVal val="visible"/>
                                      </p:to>
                                    </p:set>
                                    <p:animEffect filter="fade" transition="in">
                                      <p:cBhvr>
                                        <p:cTn dur="1000"/>
                                        <p:tgtEl>
                                          <p:spTgt spid="767">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71" name="Shape 771"/>
        <p:cNvGrpSpPr/>
        <p:nvPr/>
      </p:nvGrpSpPr>
      <p:grpSpPr>
        <a:xfrm>
          <a:off x="0" y="0"/>
          <a:ext cx="0" cy="0"/>
          <a:chOff x="0" y="0"/>
          <a:chExt cx="0" cy="0"/>
        </a:xfrm>
      </p:grpSpPr>
      <p:sp>
        <p:nvSpPr>
          <p:cNvPr id="772" name="Google Shape;772;p86"/>
          <p:cNvSpPr txBox="1"/>
          <p:nvPr>
            <p:ph type="title"/>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Moral Parliament (1/2)</a:t>
            </a:r>
            <a:endParaRPr/>
          </a:p>
        </p:txBody>
      </p:sp>
      <p:sp>
        <p:nvSpPr>
          <p:cNvPr id="773" name="Google Shape;773;p8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74" name="Google Shape;774;p8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75" name="Google Shape;775;p8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76" name="Google Shape;776;p86"/>
          <p:cNvSpPr txBox="1"/>
          <p:nvPr/>
        </p:nvSpPr>
        <p:spPr>
          <a:xfrm>
            <a:off x="128725" y="560525"/>
            <a:ext cx="8886900" cy="6457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Following a Moral Parliament approach, Alex could more carefully consider the proposal to lie by assigning imagined delegates to each view, with 60 for Utilitarianism, 30 for Deontology, and 10 for Contractarianism.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Depending on the votes, Moral Parliament can lead to different outcomes. </a:t>
            </a:r>
            <a:br>
              <a:rPr b="0" i="0" lang="en" sz="2000" u="none" cap="none" strike="noStrike">
                <a:solidFill>
                  <a:schemeClr val="dk1"/>
                </a:solidFill>
                <a:latin typeface="Nunito"/>
                <a:ea typeface="Nunito"/>
                <a:cs typeface="Nunito"/>
                <a:sym typeface="Nunito"/>
              </a:rPr>
            </a:b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Majority rule: Utilitarians will likely have the final say.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Philosophers recommend using proportional chance voting instead, where an action is taken with a probability equal to its vote-share.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If no one changed their mind, the outcome of the parliament would recommend with 70% probability that Alex lie and with 30% probability that he tells the truth.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0" st="0"/>
                                            </p:txEl>
                                          </p:spTgt>
                                        </p:tgtEl>
                                        <p:attrNameLst>
                                          <p:attrName>style.visibility</p:attrName>
                                        </p:attrNameLst>
                                      </p:cBhvr>
                                      <p:to>
                                        <p:strVal val="visible"/>
                                      </p:to>
                                    </p:set>
                                    <p:animEffect filter="fade" transition="in">
                                      <p:cBhvr>
                                        <p:cTn dur="1000"/>
                                        <p:tgtEl>
                                          <p:spTgt spid="77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1" st="1"/>
                                            </p:txEl>
                                          </p:spTgt>
                                        </p:tgtEl>
                                        <p:attrNameLst>
                                          <p:attrName>style.visibility</p:attrName>
                                        </p:attrNameLst>
                                      </p:cBhvr>
                                      <p:to>
                                        <p:strVal val="visible"/>
                                      </p:to>
                                    </p:set>
                                    <p:animEffect filter="fade" transition="in">
                                      <p:cBhvr>
                                        <p:cTn dur="1000"/>
                                        <p:tgtEl>
                                          <p:spTgt spid="77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2" st="2"/>
                                            </p:txEl>
                                          </p:spTgt>
                                        </p:tgtEl>
                                        <p:attrNameLst>
                                          <p:attrName>style.visibility</p:attrName>
                                        </p:attrNameLst>
                                      </p:cBhvr>
                                      <p:to>
                                        <p:strVal val="visible"/>
                                      </p:to>
                                    </p:set>
                                    <p:animEffect filter="fade" transition="in">
                                      <p:cBhvr>
                                        <p:cTn dur="1000"/>
                                        <p:tgtEl>
                                          <p:spTgt spid="77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3" st="3"/>
                                            </p:txEl>
                                          </p:spTgt>
                                        </p:tgtEl>
                                        <p:attrNameLst>
                                          <p:attrName>style.visibility</p:attrName>
                                        </p:attrNameLst>
                                      </p:cBhvr>
                                      <p:to>
                                        <p:strVal val="visible"/>
                                      </p:to>
                                    </p:set>
                                    <p:animEffect filter="fade" transition="in">
                                      <p:cBhvr>
                                        <p:cTn dur="1000"/>
                                        <p:tgtEl>
                                          <p:spTgt spid="77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4" st="4"/>
                                            </p:txEl>
                                          </p:spTgt>
                                        </p:tgtEl>
                                        <p:attrNameLst>
                                          <p:attrName>style.visibility</p:attrName>
                                        </p:attrNameLst>
                                      </p:cBhvr>
                                      <p:to>
                                        <p:strVal val="visible"/>
                                      </p:to>
                                    </p:set>
                                    <p:animEffect filter="fade" transition="in">
                                      <p:cBhvr>
                                        <p:cTn dur="1000"/>
                                        <p:tgtEl>
                                          <p:spTgt spid="77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5" st="5"/>
                                            </p:txEl>
                                          </p:spTgt>
                                        </p:tgtEl>
                                        <p:attrNameLst>
                                          <p:attrName>style.visibility</p:attrName>
                                        </p:attrNameLst>
                                      </p:cBhvr>
                                      <p:to>
                                        <p:strVal val="visible"/>
                                      </p:to>
                                    </p:set>
                                    <p:animEffect filter="fade" transition="in">
                                      <p:cBhvr>
                                        <p:cTn dur="1000"/>
                                        <p:tgtEl>
                                          <p:spTgt spid="77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6" st="6"/>
                                            </p:txEl>
                                          </p:spTgt>
                                        </p:tgtEl>
                                        <p:attrNameLst>
                                          <p:attrName>style.visibility</p:attrName>
                                        </p:attrNameLst>
                                      </p:cBhvr>
                                      <p:to>
                                        <p:strVal val="visible"/>
                                      </p:to>
                                    </p:set>
                                    <p:animEffect filter="fade" transition="in">
                                      <p:cBhvr>
                                        <p:cTn dur="1000"/>
                                        <p:tgtEl>
                                          <p:spTgt spid="77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7" st="7"/>
                                            </p:txEl>
                                          </p:spTgt>
                                        </p:tgtEl>
                                        <p:attrNameLst>
                                          <p:attrName>style.visibility</p:attrName>
                                        </p:attrNameLst>
                                      </p:cBhvr>
                                      <p:to>
                                        <p:strVal val="visible"/>
                                      </p:to>
                                    </p:set>
                                    <p:animEffect filter="fade" transition="in">
                                      <p:cBhvr>
                                        <p:cTn dur="1000"/>
                                        <p:tgtEl>
                                          <p:spTgt spid="77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8" st="8"/>
                                            </p:txEl>
                                          </p:spTgt>
                                        </p:tgtEl>
                                        <p:attrNameLst>
                                          <p:attrName>style.visibility</p:attrName>
                                        </p:attrNameLst>
                                      </p:cBhvr>
                                      <p:to>
                                        <p:strVal val="visible"/>
                                      </p:to>
                                    </p:set>
                                    <p:animEffect filter="fade" transition="in">
                                      <p:cBhvr>
                                        <p:cTn dur="1000"/>
                                        <p:tgtEl>
                                          <p:spTgt spid="776">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9" st="9"/>
                                            </p:txEl>
                                          </p:spTgt>
                                        </p:tgtEl>
                                        <p:attrNameLst>
                                          <p:attrName>style.visibility</p:attrName>
                                        </p:attrNameLst>
                                      </p:cBhvr>
                                      <p:to>
                                        <p:strVal val="visible"/>
                                      </p:to>
                                    </p:set>
                                    <p:animEffect filter="fade" transition="in">
                                      <p:cBhvr>
                                        <p:cTn dur="1000"/>
                                        <p:tgtEl>
                                          <p:spTgt spid="776">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10" st="10"/>
                                            </p:txEl>
                                          </p:spTgt>
                                        </p:tgtEl>
                                        <p:attrNameLst>
                                          <p:attrName>style.visibility</p:attrName>
                                        </p:attrNameLst>
                                      </p:cBhvr>
                                      <p:to>
                                        <p:strVal val="visible"/>
                                      </p:to>
                                    </p:set>
                                    <p:animEffect filter="fade" transition="in">
                                      <p:cBhvr>
                                        <p:cTn dur="1000"/>
                                        <p:tgtEl>
                                          <p:spTgt spid="776">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11" st="11"/>
                                            </p:txEl>
                                          </p:spTgt>
                                        </p:tgtEl>
                                        <p:attrNameLst>
                                          <p:attrName>style.visibility</p:attrName>
                                        </p:attrNameLst>
                                      </p:cBhvr>
                                      <p:to>
                                        <p:strVal val="visible"/>
                                      </p:to>
                                    </p:set>
                                    <p:animEffect filter="fade" transition="in">
                                      <p:cBhvr>
                                        <p:cTn dur="1000"/>
                                        <p:tgtEl>
                                          <p:spTgt spid="776">
                                            <p:txEl>
                                              <p:pRg end="11" st="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80" name="Shape 780"/>
        <p:cNvGrpSpPr/>
        <p:nvPr/>
      </p:nvGrpSpPr>
      <p:grpSpPr>
        <a:xfrm>
          <a:off x="0" y="0"/>
          <a:ext cx="0" cy="0"/>
          <a:chOff x="0" y="0"/>
          <a:chExt cx="0" cy="0"/>
        </a:xfrm>
      </p:grpSpPr>
      <p:sp>
        <p:nvSpPr>
          <p:cNvPr id="781" name="Google Shape;781;p87"/>
          <p:cNvSpPr txBox="1"/>
          <p:nvPr>
            <p:ph type="title"/>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Moral Parliament (2/2)</a:t>
            </a:r>
            <a:endParaRPr/>
          </a:p>
        </p:txBody>
      </p:sp>
      <p:sp>
        <p:nvSpPr>
          <p:cNvPr id="782" name="Google Shape;782;p8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83" name="Google Shape;783;p8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84" name="Google Shape;784;p8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85" name="Google Shape;785;p87"/>
          <p:cNvSpPr txBox="1"/>
          <p:nvPr/>
        </p:nvSpPr>
        <p:spPr>
          <a:xfrm>
            <a:off x="423625" y="829950"/>
            <a:ext cx="8297100" cy="3586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Even though Moral Parliament encourages negotiation, it is difficult to see what it might recommend. One question is how the theoretical delegates actually change their mind or compromise.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outcome of the Moral Parliament is not determined externally – it is a matter of our imagination, and subject to our biases.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Moral Parliament may not be very helpful for individuals thinking about what is right to do in practice—although it might be good for AIs!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0" st="0"/>
                                            </p:txEl>
                                          </p:spTgt>
                                        </p:tgtEl>
                                        <p:attrNameLst>
                                          <p:attrName>style.visibility</p:attrName>
                                        </p:attrNameLst>
                                      </p:cBhvr>
                                      <p:to>
                                        <p:strVal val="visible"/>
                                      </p:to>
                                    </p:set>
                                    <p:animEffect filter="fade" transition="in">
                                      <p:cBhvr>
                                        <p:cTn dur="1000"/>
                                        <p:tgtEl>
                                          <p:spTgt spid="78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1" st="1"/>
                                            </p:txEl>
                                          </p:spTgt>
                                        </p:tgtEl>
                                        <p:attrNameLst>
                                          <p:attrName>style.visibility</p:attrName>
                                        </p:attrNameLst>
                                      </p:cBhvr>
                                      <p:to>
                                        <p:strVal val="visible"/>
                                      </p:to>
                                    </p:set>
                                    <p:animEffect filter="fade" transition="in">
                                      <p:cBhvr>
                                        <p:cTn dur="1000"/>
                                        <p:tgtEl>
                                          <p:spTgt spid="78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2" st="2"/>
                                            </p:txEl>
                                          </p:spTgt>
                                        </p:tgtEl>
                                        <p:attrNameLst>
                                          <p:attrName>style.visibility</p:attrName>
                                        </p:attrNameLst>
                                      </p:cBhvr>
                                      <p:to>
                                        <p:strVal val="visible"/>
                                      </p:to>
                                    </p:set>
                                    <p:animEffect filter="fade" transition="in">
                                      <p:cBhvr>
                                        <p:cTn dur="1000"/>
                                        <p:tgtEl>
                                          <p:spTgt spid="78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3" st="3"/>
                                            </p:txEl>
                                          </p:spTgt>
                                        </p:tgtEl>
                                        <p:attrNameLst>
                                          <p:attrName>style.visibility</p:attrName>
                                        </p:attrNameLst>
                                      </p:cBhvr>
                                      <p:to>
                                        <p:strVal val="visible"/>
                                      </p:to>
                                    </p:set>
                                    <p:animEffect filter="fade" transition="in">
                                      <p:cBhvr>
                                        <p:cTn dur="1000"/>
                                        <p:tgtEl>
                                          <p:spTgt spid="78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4" st="4"/>
                                            </p:txEl>
                                          </p:spTgt>
                                        </p:tgtEl>
                                        <p:attrNameLst>
                                          <p:attrName>style.visibility</p:attrName>
                                        </p:attrNameLst>
                                      </p:cBhvr>
                                      <p:to>
                                        <p:strVal val="visible"/>
                                      </p:to>
                                    </p:set>
                                    <p:animEffect filter="fade" transition="in">
                                      <p:cBhvr>
                                        <p:cTn dur="1000"/>
                                        <p:tgtEl>
                                          <p:spTgt spid="78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5">
                                            <p:txEl>
                                              <p:pRg end="5" st="5"/>
                                            </p:txEl>
                                          </p:spTgt>
                                        </p:tgtEl>
                                        <p:attrNameLst>
                                          <p:attrName>style.visibility</p:attrName>
                                        </p:attrNameLst>
                                      </p:cBhvr>
                                      <p:to>
                                        <p:strVal val="visible"/>
                                      </p:to>
                                    </p:set>
                                    <p:animEffect filter="fade" transition="in">
                                      <p:cBhvr>
                                        <p:cTn dur="1000"/>
                                        <p:tgtEl>
                                          <p:spTgt spid="78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89" name="Shape 789"/>
        <p:cNvGrpSpPr/>
        <p:nvPr/>
      </p:nvGrpSpPr>
      <p:grpSpPr>
        <a:xfrm>
          <a:off x="0" y="0"/>
          <a:ext cx="0" cy="0"/>
          <a:chOff x="0" y="0"/>
          <a:chExt cx="0" cy="0"/>
        </a:xfrm>
      </p:grpSpPr>
      <p:sp>
        <p:nvSpPr>
          <p:cNvPr id="790" name="Google Shape;790;p88"/>
          <p:cNvSpPr txBox="1"/>
          <p:nvPr>
            <p:ph type="title"/>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Recap</a:t>
            </a:r>
            <a:endParaRPr/>
          </a:p>
        </p:txBody>
      </p:sp>
      <p:sp>
        <p:nvSpPr>
          <p:cNvPr id="791" name="Google Shape;791;p8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92" name="Google Shape;792;p8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93" name="Google Shape;793;p8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94" name="Google Shape;794;p88"/>
          <p:cNvSpPr txBox="1"/>
          <p:nvPr/>
        </p:nvSpPr>
        <p:spPr>
          <a:xfrm>
            <a:off x="423625" y="753750"/>
            <a:ext cx="8297100" cy="3755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Resolving moral uncertainty is difficult but important.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high stakes scenarios like AI design and development, addressing moral uncertainty is crucial.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Three solutions to moral uncertainty are: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My Favorite Theory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Maximize Expected Choice Worthiness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Moral Parliament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1000"/>
              </a:spcAft>
              <a:buClr>
                <a:schemeClr val="dk1"/>
              </a:buClr>
              <a:buSzPts val="1100"/>
              <a:buFont typeface="Arial"/>
              <a:buNone/>
            </a:pPr>
            <a:r>
              <a:rPr b="0" i="0" lang="en" sz="2000" u="none" cap="none" strike="noStrike">
                <a:solidFill>
                  <a:schemeClr val="dk1"/>
                </a:solidFill>
                <a:latin typeface="Nunito"/>
                <a:ea typeface="Nunito"/>
                <a:cs typeface="Nunito"/>
                <a:sym typeface="Nunito"/>
              </a:rPr>
              <a:t>There might not be a one-size-fits-all solution to all ethical dilemmas.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4">
                                            <p:txEl>
                                              <p:pRg end="0" st="0"/>
                                            </p:txEl>
                                          </p:spTgt>
                                        </p:tgtEl>
                                        <p:attrNameLst>
                                          <p:attrName>style.visibility</p:attrName>
                                        </p:attrNameLst>
                                      </p:cBhvr>
                                      <p:to>
                                        <p:strVal val="visible"/>
                                      </p:to>
                                    </p:set>
                                    <p:animEffect filter="fade" transition="in">
                                      <p:cBhvr>
                                        <p:cTn dur="1000"/>
                                        <p:tgtEl>
                                          <p:spTgt spid="79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4">
                                            <p:txEl>
                                              <p:pRg end="1" st="1"/>
                                            </p:txEl>
                                          </p:spTgt>
                                        </p:tgtEl>
                                        <p:attrNameLst>
                                          <p:attrName>style.visibility</p:attrName>
                                        </p:attrNameLst>
                                      </p:cBhvr>
                                      <p:to>
                                        <p:strVal val="visible"/>
                                      </p:to>
                                    </p:set>
                                    <p:animEffect filter="fade" transition="in">
                                      <p:cBhvr>
                                        <p:cTn dur="1000"/>
                                        <p:tgtEl>
                                          <p:spTgt spid="79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4">
                                            <p:txEl>
                                              <p:pRg end="2" st="2"/>
                                            </p:txEl>
                                          </p:spTgt>
                                        </p:tgtEl>
                                        <p:attrNameLst>
                                          <p:attrName>style.visibility</p:attrName>
                                        </p:attrNameLst>
                                      </p:cBhvr>
                                      <p:to>
                                        <p:strVal val="visible"/>
                                      </p:to>
                                    </p:set>
                                    <p:animEffect filter="fade" transition="in">
                                      <p:cBhvr>
                                        <p:cTn dur="1000"/>
                                        <p:tgtEl>
                                          <p:spTgt spid="79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4">
                                            <p:txEl>
                                              <p:pRg end="3" st="3"/>
                                            </p:txEl>
                                          </p:spTgt>
                                        </p:tgtEl>
                                        <p:attrNameLst>
                                          <p:attrName>style.visibility</p:attrName>
                                        </p:attrNameLst>
                                      </p:cBhvr>
                                      <p:to>
                                        <p:strVal val="visible"/>
                                      </p:to>
                                    </p:set>
                                    <p:animEffect filter="fade" transition="in">
                                      <p:cBhvr>
                                        <p:cTn dur="1000"/>
                                        <p:tgtEl>
                                          <p:spTgt spid="79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4">
                                            <p:txEl>
                                              <p:pRg end="4" st="4"/>
                                            </p:txEl>
                                          </p:spTgt>
                                        </p:tgtEl>
                                        <p:attrNameLst>
                                          <p:attrName>style.visibility</p:attrName>
                                        </p:attrNameLst>
                                      </p:cBhvr>
                                      <p:to>
                                        <p:strVal val="visible"/>
                                      </p:to>
                                    </p:set>
                                    <p:animEffect filter="fade" transition="in">
                                      <p:cBhvr>
                                        <p:cTn dur="1000"/>
                                        <p:tgtEl>
                                          <p:spTgt spid="79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4">
                                            <p:txEl>
                                              <p:pRg end="5" st="5"/>
                                            </p:txEl>
                                          </p:spTgt>
                                        </p:tgtEl>
                                        <p:attrNameLst>
                                          <p:attrName>style.visibility</p:attrName>
                                        </p:attrNameLst>
                                      </p:cBhvr>
                                      <p:to>
                                        <p:strVal val="visible"/>
                                      </p:to>
                                    </p:set>
                                    <p:animEffect filter="fade" transition="in">
                                      <p:cBhvr>
                                        <p:cTn dur="1000"/>
                                        <p:tgtEl>
                                          <p:spTgt spid="79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4">
                                            <p:txEl>
                                              <p:pRg end="6" st="6"/>
                                            </p:txEl>
                                          </p:spTgt>
                                        </p:tgtEl>
                                        <p:attrNameLst>
                                          <p:attrName>style.visibility</p:attrName>
                                        </p:attrNameLst>
                                      </p:cBhvr>
                                      <p:to>
                                        <p:strVal val="visible"/>
                                      </p:to>
                                    </p:set>
                                    <p:animEffect filter="fade" transition="in">
                                      <p:cBhvr>
                                        <p:cTn dur="1000"/>
                                        <p:tgtEl>
                                          <p:spTgt spid="79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4">
                                            <p:txEl>
                                              <p:pRg end="7" st="7"/>
                                            </p:txEl>
                                          </p:spTgt>
                                        </p:tgtEl>
                                        <p:attrNameLst>
                                          <p:attrName>style.visibility</p:attrName>
                                        </p:attrNameLst>
                                      </p:cBhvr>
                                      <p:to>
                                        <p:strVal val="visible"/>
                                      </p:to>
                                    </p:set>
                                    <p:animEffect filter="fade" transition="in">
                                      <p:cBhvr>
                                        <p:cTn dur="1000"/>
                                        <p:tgtEl>
                                          <p:spTgt spid="794">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4">
                                            <p:txEl>
                                              <p:pRg end="8" st="8"/>
                                            </p:txEl>
                                          </p:spTgt>
                                        </p:tgtEl>
                                        <p:attrNameLst>
                                          <p:attrName>style.visibility</p:attrName>
                                        </p:attrNameLst>
                                      </p:cBhvr>
                                      <p:to>
                                        <p:strVal val="visible"/>
                                      </p:to>
                                    </p:set>
                                    <p:animEffect filter="fade" transition="in">
                                      <p:cBhvr>
                                        <p:cTn dur="1000"/>
                                        <p:tgtEl>
                                          <p:spTgt spid="794">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4">
                                            <p:txEl>
                                              <p:pRg end="9" st="9"/>
                                            </p:txEl>
                                          </p:spTgt>
                                        </p:tgtEl>
                                        <p:attrNameLst>
                                          <p:attrName>style.visibility</p:attrName>
                                        </p:attrNameLst>
                                      </p:cBhvr>
                                      <p:to>
                                        <p:strVal val="visible"/>
                                      </p:to>
                                    </p:set>
                                    <p:animEffect filter="fade" transition="in">
                                      <p:cBhvr>
                                        <p:cTn dur="1000"/>
                                        <p:tgtEl>
                                          <p:spTgt spid="794">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89"/>
          <p:cNvSpPr txBox="1"/>
          <p:nvPr>
            <p:ph type="title"/>
          </p:nvPr>
        </p:nvSpPr>
        <p:spPr>
          <a:xfrm>
            <a:off x="100"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Chapter Recap</a:t>
            </a:r>
            <a:endParaRPr/>
          </a:p>
        </p:txBody>
      </p:sp>
      <p:sp>
        <p:nvSpPr>
          <p:cNvPr id="800" name="Google Shape;800;p8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01" name="Google Shape;801;p8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02" name="Google Shape;802;p8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03" name="Google Shape;803;p89"/>
          <p:cNvSpPr txBox="1"/>
          <p:nvPr/>
        </p:nvSpPr>
        <p:spPr>
          <a:xfrm>
            <a:off x="423625" y="753750"/>
            <a:ext cx="8330100" cy="4140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Ethics is the study of moral principles that guide decisions and actions.</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AI researchers can use ethics to guide development and governance.</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Moral considerations </a:t>
            </a:r>
            <a:r>
              <a:rPr lang="en" sz="2000">
                <a:solidFill>
                  <a:schemeClr val="dk1"/>
                </a:solidFill>
                <a:latin typeface="Nunito"/>
                <a:ea typeface="Nunito"/>
                <a:cs typeface="Nunito"/>
                <a:sym typeface="Nunito"/>
              </a:rPr>
              <a:t>include goodness, constraints, special obligations, and more.</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Utilitarianism focuses on </a:t>
            </a:r>
            <a:r>
              <a:rPr b="0" i="0" lang="en" sz="2000" u="none" cap="none" strike="noStrike">
                <a:solidFill>
                  <a:schemeClr val="dk1"/>
                </a:solidFill>
                <a:latin typeface="Nunito"/>
                <a:ea typeface="Nunito"/>
                <a:cs typeface="Nunito"/>
                <a:sym typeface="Nunito"/>
              </a:rPr>
              <a:t>consequences and wellb</a:t>
            </a:r>
            <a:r>
              <a:rPr lang="en" sz="2000">
                <a:solidFill>
                  <a:schemeClr val="dk1"/>
                </a:solidFill>
                <a:latin typeface="Nunito"/>
                <a:ea typeface="Nunito"/>
                <a:cs typeface="Nunito"/>
                <a:sym typeface="Nunito"/>
              </a:rPr>
              <a:t>eing</a:t>
            </a:r>
            <a:r>
              <a:rPr b="0" i="0" lang="en" sz="2000" u="none" cap="none" strike="noStrike">
                <a:solidFill>
                  <a:schemeClr val="dk1"/>
                </a:solidFill>
                <a:latin typeface="Nunito"/>
                <a:ea typeface="Nunito"/>
                <a:cs typeface="Nunito"/>
                <a:sym typeface="Nunito"/>
              </a:rPr>
              <a:t>; deontology on constraints</a:t>
            </a:r>
            <a:r>
              <a:rPr lang="en" sz="2000">
                <a:solidFill>
                  <a:schemeClr val="dk1"/>
                </a:solidFill>
                <a:latin typeface="Nunito"/>
                <a:ea typeface="Nunito"/>
                <a:cs typeface="Nunito"/>
                <a:sym typeface="Nunito"/>
              </a:rPr>
              <a:t>;</a:t>
            </a:r>
            <a:r>
              <a:rPr lang="en" sz="2000">
                <a:solidFill>
                  <a:srgbClr val="EFEFEF"/>
                </a:solidFill>
                <a:latin typeface="Nunito"/>
                <a:ea typeface="Nunito"/>
                <a:cs typeface="Nunito"/>
                <a:sym typeface="Nunito"/>
              </a:rPr>
              <a:t> virtue ethics on character, and social contract theory on agreements.</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2000"/>
              <a:buFont typeface="Arial"/>
              <a:buNone/>
            </a:pPr>
            <a:r>
              <a:rPr b="0" i="0" lang="en" sz="2000" u="none" cap="none" strike="noStrike">
                <a:solidFill>
                  <a:srgbClr val="EFEFEF"/>
                </a:solidFill>
                <a:latin typeface="Nunito"/>
                <a:ea typeface="Nunito"/>
                <a:cs typeface="Nunito"/>
                <a:sym typeface="Nunito"/>
              </a:rPr>
              <a:t>We can deal with uncertainty in many ways, such as moral parliaments.</a:t>
            </a:r>
            <a:endParaRPr b="0" i="0" sz="2000" u="none" cap="none" strike="noStrike">
              <a:solidFill>
                <a:srgbClr val="EFEFEF"/>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xEl>
                                              <p:pRg end="0" st="0"/>
                                            </p:txEl>
                                          </p:spTgt>
                                        </p:tgtEl>
                                        <p:attrNameLst>
                                          <p:attrName>style.visibility</p:attrName>
                                        </p:attrNameLst>
                                      </p:cBhvr>
                                      <p:to>
                                        <p:strVal val="visible"/>
                                      </p:to>
                                    </p:set>
                                    <p:animEffect filter="fade" transition="in">
                                      <p:cBhvr>
                                        <p:cTn dur="1000"/>
                                        <p:tgtEl>
                                          <p:spTgt spid="80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xEl>
                                              <p:pRg end="1" st="1"/>
                                            </p:txEl>
                                          </p:spTgt>
                                        </p:tgtEl>
                                        <p:attrNameLst>
                                          <p:attrName>style.visibility</p:attrName>
                                        </p:attrNameLst>
                                      </p:cBhvr>
                                      <p:to>
                                        <p:strVal val="visible"/>
                                      </p:to>
                                    </p:set>
                                    <p:animEffect filter="fade" transition="in">
                                      <p:cBhvr>
                                        <p:cTn dur="1000"/>
                                        <p:tgtEl>
                                          <p:spTgt spid="80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xEl>
                                              <p:pRg end="2" st="2"/>
                                            </p:txEl>
                                          </p:spTgt>
                                        </p:tgtEl>
                                        <p:attrNameLst>
                                          <p:attrName>style.visibility</p:attrName>
                                        </p:attrNameLst>
                                      </p:cBhvr>
                                      <p:to>
                                        <p:strVal val="visible"/>
                                      </p:to>
                                    </p:set>
                                    <p:animEffect filter="fade" transition="in">
                                      <p:cBhvr>
                                        <p:cTn dur="1000"/>
                                        <p:tgtEl>
                                          <p:spTgt spid="80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xEl>
                                              <p:pRg end="3" st="3"/>
                                            </p:txEl>
                                          </p:spTgt>
                                        </p:tgtEl>
                                        <p:attrNameLst>
                                          <p:attrName>style.visibility</p:attrName>
                                        </p:attrNameLst>
                                      </p:cBhvr>
                                      <p:to>
                                        <p:strVal val="visible"/>
                                      </p:to>
                                    </p:set>
                                    <p:animEffect filter="fade" transition="in">
                                      <p:cBhvr>
                                        <p:cTn dur="1000"/>
                                        <p:tgtEl>
                                          <p:spTgt spid="80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xEl>
                                              <p:pRg end="4" st="4"/>
                                            </p:txEl>
                                          </p:spTgt>
                                        </p:tgtEl>
                                        <p:attrNameLst>
                                          <p:attrName>style.visibility</p:attrName>
                                        </p:attrNameLst>
                                      </p:cBhvr>
                                      <p:to>
                                        <p:strVal val="visible"/>
                                      </p:to>
                                    </p:set>
                                    <p:animEffect filter="fade" transition="in">
                                      <p:cBhvr>
                                        <p:cTn dur="1000"/>
                                        <p:tgtEl>
                                          <p:spTgt spid="80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xEl>
                                              <p:pRg end="5" st="5"/>
                                            </p:txEl>
                                          </p:spTgt>
                                        </p:tgtEl>
                                        <p:attrNameLst>
                                          <p:attrName>style.visibility</p:attrName>
                                        </p:attrNameLst>
                                      </p:cBhvr>
                                      <p:to>
                                        <p:strVal val="visible"/>
                                      </p:to>
                                    </p:set>
                                    <p:animEffect filter="fade" transition="in">
                                      <p:cBhvr>
                                        <p:cTn dur="1000"/>
                                        <p:tgtEl>
                                          <p:spTgt spid="80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xEl>
                                              <p:pRg end="6" st="6"/>
                                            </p:txEl>
                                          </p:spTgt>
                                        </p:tgtEl>
                                        <p:attrNameLst>
                                          <p:attrName>style.visibility</p:attrName>
                                        </p:attrNameLst>
                                      </p:cBhvr>
                                      <p:to>
                                        <p:strVal val="visible"/>
                                      </p:to>
                                    </p:set>
                                    <p:animEffect filter="fade" transition="in">
                                      <p:cBhvr>
                                        <p:cTn dur="1000"/>
                                        <p:tgtEl>
                                          <p:spTgt spid="80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xEl>
                                              <p:pRg end="7" st="7"/>
                                            </p:txEl>
                                          </p:spTgt>
                                        </p:tgtEl>
                                        <p:attrNameLst>
                                          <p:attrName>style.visibility</p:attrName>
                                        </p:attrNameLst>
                                      </p:cBhvr>
                                      <p:to>
                                        <p:strVal val="visible"/>
                                      </p:to>
                                    </p:set>
                                    <p:animEffect filter="fade" transition="in">
                                      <p:cBhvr>
                                        <p:cTn dur="1000"/>
                                        <p:tgtEl>
                                          <p:spTgt spid="80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xEl>
                                              <p:pRg end="8" st="8"/>
                                            </p:txEl>
                                          </p:spTgt>
                                        </p:tgtEl>
                                        <p:attrNameLst>
                                          <p:attrName>style.visibility</p:attrName>
                                        </p:attrNameLst>
                                      </p:cBhvr>
                                      <p:to>
                                        <p:strVal val="visible"/>
                                      </p:to>
                                    </p:set>
                                    <p:animEffect filter="fade" transition="in">
                                      <p:cBhvr>
                                        <p:cTn dur="1000"/>
                                        <p:tgtEl>
                                          <p:spTgt spid="80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3">
                                            <p:txEl>
                                              <p:pRg end="9" st="9"/>
                                            </p:txEl>
                                          </p:spTgt>
                                        </p:tgtEl>
                                        <p:attrNameLst>
                                          <p:attrName>style.visibility</p:attrName>
                                        </p:attrNameLst>
                                      </p:cBhvr>
                                      <p:to>
                                        <p:strVal val="visible"/>
                                      </p:to>
                                    </p:set>
                                    <p:animEffect filter="fade" transition="in">
                                      <p:cBhvr>
                                        <p:cTn dur="1000"/>
                                        <p:tgtEl>
                                          <p:spTgt spid="803">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0"/>
          <p:cNvSpPr txBox="1"/>
          <p:nvPr>
            <p:ph type="title"/>
          </p:nvPr>
        </p:nvSpPr>
        <p:spPr>
          <a:xfrm>
            <a:off x="423625" y="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Decomposing Goodness</a:t>
            </a:r>
            <a:endParaRPr sz="3600">
              <a:latin typeface="Nunito"/>
              <a:ea typeface="Nunito"/>
              <a:cs typeface="Nunito"/>
              <a:sym typeface="Nunito"/>
            </a:endParaRPr>
          </a:p>
        </p:txBody>
      </p:sp>
      <p:sp>
        <p:nvSpPr>
          <p:cNvPr id="128" name="Google Shape;128;p2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9" name="Google Shape;129;p2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0" name="Google Shape;130;p2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31" name="Google Shape;131;p20"/>
          <p:cNvSpPr txBox="1"/>
          <p:nvPr/>
        </p:nvSpPr>
        <p:spPr>
          <a:xfrm>
            <a:off x="423450" y="686425"/>
            <a:ext cx="8297100" cy="846600"/>
          </a:xfrm>
          <a:prstGeom prst="rect">
            <a:avLst/>
          </a:prstGeom>
          <a:noFill/>
          <a:ln>
            <a:noFill/>
          </a:ln>
        </p:spPr>
        <p:txBody>
          <a:bodyPr anchorCtr="0" anchor="t" bIns="91425" lIns="91425" spcFirstLastPara="1" rIns="91425" wrap="square" tIns="91425">
            <a:spAutoFit/>
          </a:bodyPr>
          <a:lstStyle/>
          <a:p>
            <a:pPr indent="0" lvl="0" marL="0" marR="381000" rtl="0" algn="l">
              <a:lnSpc>
                <a:spcPct val="115000"/>
              </a:lnSpc>
              <a:spcBef>
                <a:spcPts val="1200"/>
              </a:spcBef>
              <a:spcAft>
                <a:spcPts val="1200"/>
              </a:spcAft>
              <a:buClr>
                <a:schemeClr val="dk1"/>
              </a:buClr>
              <a:buSzPts val="1100"/>
              <a:buFont typeface="Arial"/>
              <a:buNone/>
            </a:pPr>
            <a:r>
              <a:rPr b="0" i="0" lang="en" sz="2000" u="none" cap="none" strike="noStrike">
                <a:solidFill>
                  <a:schemeClr val="dk1"/>
                </a:solidFill>
                <a:latin typeface="Nunito"/>
                <a:ea typeface="Nunito"/>
                <a:cs typeface="Nunito"/>
                <a:sym typeface="Nunito"/>
              </a:rPr>
              <a:t>Moral decisions often consider the intrinsic and instrumental goods that are at stake.</a:t>
            </a:r>
            <a:endParaRPr b="0" i="0" sz="1400" u="none" cap="none" strike="noStrike">
              <a:solidFill>
                <a:srgbClr val="000000"/>
              </a:solidFill>
              <a:latin typeface="Telex"/>
              <a:ea typeface="Telex"/>
              <a:cs typeface="Telex"/>
              <a:sym typeface="Telex"/>
            </a:endParaRPr>
          </a:p>
        </p:txBody>
      </p:sp>
      <p:sp>
        <p:nvSpPr>
          <p:cNvPr id="132" name="Google Shape;132;p20"/>
          <p:cNvSpPr txBox="1"/>
          <p:nvPr/>
        </p:nvSpPr>
        <p:spPr>
          <a:xfrm>
            <a:off x="423625" y="1610000"/>
            <a:ext cx="8297100" cy="1200600"/>
          </a:xfrm>
          <a:prstGeom prst="rect">
            <a:avLst/>
          </a:prstGeom>
          <a:noFill/>
          <a:ln>
            <a:noFill/>
          </a:ln>
        </p:spPr>
        <p:txBody>
          <a:bodyPr anchorCtr="0" anchor="t" bIns="91425" lIns="91425" spcFirstLastPara="1" rIns="91425" wrap="square" tIns="91425">
            <a:spAutoFit/>
          </a:bodyPr>
          <a:lstStyle/>
          <a:p>
            <a:pPr indent="0" lvl="0" marL="0" marR="381000" rtl="0" algn="l">
              <a:lnSpc>
                <a:spcPct val="115000"/>
              </a:lnSpc>
              <a:spcBef>
                <a:spcPts val="1200"/>
              </a:spcBef>
              <a:spcAft>
                <a:spcPts val="1200"/>
              </a:spcAft>
              <a:buClr>
                <a:srgbClr val="000000"/>
              </a:buClr>
              <a:buSzPts val="2000"/>
              <a:buFont typeface="Arial"/>
              <a:buNone/>
            </a:pPr>
            <a:r>
              <a:rPr b="1" i="0" lang="en" sz="2000" u="none" cap="none" strike="noStrike">
                <a:solidFill>
                  <a:schemeClr val="dk1"/>
                </a:solidFill>
                <a:latin typeface="Nunito"/>
                <a:ea typeface="Nunito"/>
                <a:cs typeface="Nunito"/>
                <a:sym typeface="Nunito"/>
              </a:rPr>
              <a:t>Instrumental goods </a:t>
            </a:r>
            <a:r>
              <a:rPr b="0" i="0" lang="en" sz="2000" u="none" cap="none" strike="noStrike">
                <a:solidFill>
                  <a:schemeClr val="dk1"/>
                </a:solidFill>
                <a:latin typeface="Nunito"/>
                <a:ea typeface="Nunito"/>
                <a:cs typeface="Nunito"/>
                <a:sym typeface="Nunito"/>
              </a:rPr>
              <a:t>are valuable because of the benefits or outcomes they provide – for example, money, power, career opportunities.</a:t>
            </a:r>
            <a:endParaRPr b="0" i="0" sz="1400" u="none" cap="none" strike="noStrike">
              <a:solidFill>
                <a:srgbClr val="000000"/>
              </a:solidFill>
              <a:latin typeface="Telex"/>
              <a:ea typeface="Telex"/>
              <a:cs typeface="Telex"/>
              <a:sym typeface="Telex"/>
            </a:endParaRPr>
          </a:p>
        </p:txBody>
      </p:sp>
      <p:sp>
        <p:nvSpPr>
          <p:cNvPr id="133" name="Google Shape;133;p20"/>
          <p:cNvSpPr txBox="1"/>
          <p:nvPr/>
        </p:nvSpPr>
        <p:spPr>
          <a:xfrm>
            <a:off x="423450" y="2847250"/>
            <a:ext cx="82971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Intrinsic goods </a:t>
            </a:r>
            <a:r>
              <a:rPr b="0" i="0" lang="en" sz="2000" u="none" cap="none" strike="noStrike">
                <a:solidFill>
                  <a:schemeClr val="dk1"/>
                </a:solidFill>
                <a:latin typeface="Nunito"/>
                <a:ea typeface="Nunito"/>
                <a:cs typeface="Nunito"/>
                <a:sym typeface="Nunito"/>
              </a:rPr>
              <a:t>are valuable in and of themselves</a:t>
            </a:r>
            <a:r>
              <a:rPr lang="en" sz="2000">
                <a:solidFill>
                  <a:schemeClr val="dk1"/>
                </a:solidFill>
                <a:latin typeface="Nunito"/>
                <a:ea typeface="Nunito"/>
                <a:cs typeface="Nunito"/>
                <a:sym typeface="Nunito"/>
              </a:rPr>
              <a:t>; common supposed examples are</a:t>
            </a:r>
            <a:r>
              <a:rPr b="0" i="0" lang="en" sz="2000" u="none" cap="none" strike="noStrike">
                <a:solidFill>
                  <a:schemeClr val="dk1"/>
                </a:solidFill>
                <a:latin typeface="Nunito"/>
                <a:ea typeface="Nunito"/>
                <a:cs typeface="Nunito"/>
                <a:sym typeface="Nunito"/>
              </a:rPr>
              <a:t> love, </a:t>
            </a:r>
            <a:r>
              <a:rPr lang="en" sz="2000">
                <a:solidFill>
                  <a:schemeClr val="dk1"/>
                </a:solidFill>
                <a:latin typeface="Nunito"/>
                <a:ea typeface="Nunito"/>
                <a:cs typeface="Nunito"/>
                <a:sym typeface="Nunito"/>
              </a:rPr>
              <a:t>pleasure</a:t>
            </a:r>
            <a:r>
              <a:rPr b="0" i="0" lang="en" sz="2000" u="none" cap="none" strike="noStrike">
                <a:solidFill>
                  <a:schemeClr val="dk1"/>
                </a:solidFill>
                <a:latin typeface="Nunito"/>
                <a:ea typeface="Nunito"/>
                <a:cs typeface="Nunito"/>
                <a:sym typeface="Nunito"/>
              </a:rPr>
              <a:t>, beauty, and truth. </a:t>
            </a:r>
            <a:endParaRPr b="0" i="0" sz="1400" u="none" cap="none" strike="noStrike">
              <a:solidFill>
                <a:srgbClr val="000000"/>
              </a:solidFill>
              <a:latin typeface="Telex"/>
              <a:ea typeface="Telex"/>
              <a:cs typeface="Telex"/>
              <a:sym typeface="Telex"/>
            </a:endParaRPr>
          </a:p>
        </p:txBody>
      </p:sp>
      <p:sp>
        <p:nvSpPr>
          <p:cNvPr id="134" name="Google Shape;134;p20"/>
          <p:cNvSpPr txBox="1"/>
          <p:nvPr/>
        </p:nvSpPr>
        <p:spPr>
          <a:xfrm>
            <a:off x="423450" y="3778475"/>
            <a:ext cx="82971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Some philosophers think there are many intrinsic goods, others accept none, or only one — wellbeing.</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xEl>
                                              <p:pRg end="0" st="0"/>
                                            </p:txEl>
                                          </p:spTgt>
                                        </p:tgtEl>
                                        <p:attrNameLst>
                                          <p:attrName>style.visibility</p:attrName>
                                        </p:attrNameLst>
                                      </p:cBhvr>
                                      <p:to>
                                        <p:strVal val="visible"/>
                                      </p:to>
                                    </p:set>
                                    <p:animEffect filter="fade" transition="in">
                                      <p:cBhvr>
                                        <p:cTn dur="1000"/>
                                        <p:tgtEl>
                                          <p:spTgt spid="13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xEl>
                                              <p:pRg end="0" st="0"/>
                                            </p:txEl>
                                          </p:spTgt>
                                        </p:tgtEl>
                                        <p:attrNameLst>
                                          <p:attrName>style.visibility</p:attrName>
                                        </p:attrNameLst>
                                      </p:cBhvr>
                                      <p:to>
                                        <p:strVal val="visible"/>
                                      </p:to>
                                    </p:set>
                                    <p:animEffect filter="fade" transition="in">
                                      <p:cBhvr>
                                        <p:cTn dur="1000"/>
                                        <p:tgtEl>
                                          <p:spTgt spid="13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xEl>
                                              <p:pRg end="0" st="0"/>
                                            </p:txEl>
                                          </p:spTgt>
                                        </p:tgtEl>
                                        <p:attrNameLst>
                                          <p:attrName>style.visibility</p:attrName>
                                        </p:attrNameLst>
                                      </p:cBhvr>
                                      <p:to>
                                        <p:strVal val="visible"/>
                                      </p:to>
                                    </p:set>
                                    <p:animEffect filter="fade" transition="in">
                                      <p:cBhvr>
                                        <p:cTn dur="1000"/>
                                        <p:tgtEl>
                                          <p:spTgt spid="13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xEl>
                                              <p:pRg end="0" st="0"/>
                                            </p:txEl>
                                          </p:spTgt>
                                        </p:tgtEl>
                                        <p:attrNameLst>
                                          <p:attrName>style.visibility</p:attrName>
                                        </p:attrNameLst>
                                      </p:cBhvr>
                                      <p:to>
                                        <p:strVal val="visible"/>
                                      </p:to>
                                    </p:set>
                                    <p:animEffect filter="fade" transition="in">
                                      <p:cBhvr>
                                        <p:cTn dur="1000"/>
                                        <p:tgtEl>
                                          <p:spTgt spid="134">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140" name="Google Shape;140;p2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41" name="Google Shape;141;p21"/>
          <p:cNvSpPr txBox="1"/>
          <p:nvPr>
            <p:ph idx="4294967295" type="title"/>
          </p:nvPr>
        </p:nvSpPr>
        <p:spPr>
          <a:xfrm>
            <a:off x="423400" y="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3600">
                <a:latin typeface="Nunito"/>
                <a:ea typeface="Nunito"/>
                <a:cs typeface="Nunito"/>
                <a:sym typeface="Nunito"/>
              </a:rPr>
              <a:t>Wellbeing </a:t>
            </a:r>
            <a:endParaRPr sz="3600">
              <a:latin typeface="Nunito"/>
              <a:ea typeface="Nunito"/>
              <a:cs typeface="Nunito"/>
              <a:sym typeface="Nunito"/>
            </a:endParaRPr>
          </a:p>
        </p:txBody>
      </p:sp>
      <p:sp>
        <p:nvSpPr>
          <p:cNvPr id="142" name="Google Shape;142;p21"/>
          <p:cNvSpPr txBox="1"/>
          <p:nvPr/>
        </p:nvSpPr>
        <p:spPr>
          <a:xfrm>
            <a:off x="423400" y="674575"/>
            <a:ext cx="82971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How wellbeing is defined is debatable; however, it is commonly considered to be an </a:t>
            </a:r>
            <a:r>
              <a:rPr b="1" i="0" lang="en" sz="2000" u="none" cap="none" strike="noStrike">
                <a:solidFill>
                  <a:schemeClr val="dk1"/>
                </a:solidFill>
                <a:latin typeface="Nunito"/>
                <a:ea typeface="Nunito"/>
                <a:cs typeface="Nunito"/>
                <a:sym typeface="Nunito"/>
              </a:rPr>
              <a:t>intrinsic good</a:t>
            </a:r>
            <a:r>
              <a:rPr b="0" i="0" lang="en" sz="2000" u="none" cap="none" strike="noStrike">
                <a:solidFill>
                  <a:schemeClr val="dk1"/>
                </a:solidFill>
                <a:latin typeface="Nunito"/>
                <a:ea typeface="Nunito"/>
                <a:cs typeface="Nunito"/>
                <a:sym typeface="Nunito"/>
              </a:rPr>
              <a:t>.</a:t>
            </a:r>
            <a:endParaRPr b="1" i="1" sz="2000" u="none" cap="none" strike="noStrike">
              <a:solidFill>
                <a:schemeClr val="dk1"/>
              </a:solidFill>
              <a:latin typeface="Nunito"/>
              <a:ea typeface="Nunito"/>
              <a:cs typeface="Nunito"/>
              <a:sym typeface="Nunito"/>
            </a:endParaRPr>
          </a:p>
        </p:txBody>
      </p:sp>
      <p:sp>
        <p:nvSpPr>
          <p:cNvPr id="143" name="Google Shape;143;p21"/>
          <p:cNvSpPr txBox="1"/>
          <p:nvPr/>
        </p:nvSpPr>
        <p:spPr>
          <a:xfrm>
            <a:off x="423400" y="1599275"/>
            <a:ext cx="82971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Wellbeing </a:t>
            </a:r>
            <a:r>
              <a:rPr b="0" i="0" lang="en" sz="2000" u="none" cap="none" strike="noStrike">
                <a:solidFill>
                  <a:schemeClr val="dk1"/>
                </a:solidFill>
                <a:latin typeface="Nunito"/>
                <a:ea typeface="Nunito"/>
                <a:cs typeface="Nunito"/>
                <a:sym typeface="Nunito"/>
              </a:rPr>
              <a:t>generally refers to how well a person’s life is going for them, or whether a person is happy, healthy, and fulfilled. </a:t>
            </a:r>
            <a:endParaRPr b="1" i="1" sz="2000" u="none" cap="none" strike="noStrike">
              <a:solidFill>
                <a:schemeClr val="dk1"/>
              </a:solidFill>
              <a:latin typeface="Nunito"/>
              <a:ea typeface="Nunito"/>
              <a:cs typeface="Nunito"/>
              <a:sym typeface="Nunito"/>
            </a:endParaRPr>
          </a:p>
        </p:txBody>
      </p:sp>
      <p:sp>
        <p:nvSpPr>
          <p:cNvPr id="144" name="Google Shape;144;p21"/>
          <p:cNvSpPr txBox="1"/>
          <p:nvPr/>
        </p:nvSpPr>
        <p:spPr>
          <a:xfrm>
            <a:off x="423400" y="2523975"/>
            <a:ext cx="6169800" cy="2031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Throughout this section, we discuss three common accounts of wellbeing: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Wellbeing as pleasure.</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Wellbeing as preference satisfaction.</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Wellbeing as a </a:t>
            </a:r>
            <a:r>
              <a:rPr lang="en" sz="2000">
                <a:solidFill>
                  <a:schemeClr val="dk1"/>
                </a:solidFill>
                <a:latin typeface="Nunito"/>
                <a:ea typeface="Nunito"/>
                <a:cs typeface="Nunito"/>
                <a:sym typeface="Nunito"/>
              </a:rPr>
              <a:t>set</a:t>
            </a:r>
            <a:r>
              <a:rPr b="0" i="0" lang="en" sz="2000" u="none" cap="none" strike="noStrike">
                <a:solidFill>
                  <a:schemeClr val="dk1"/>
                </a:solidFill>
                <a:latin typeface="Nunito"/>
                <a:ea typeface="Nunito"/>
                <a:cs typeface="Nunito"/>
                <a:sym typeface="Nunito"/>
              </a:rPr>
              <a:t> of objective goods.</a:t>
            </a:r>
            <a:endParaRPr b="1" i="0" sz="2000" u="none" cap="none" strike="noStrike">
              <a:solidFill>
                <a:schemeClr val="dk1"/>
              </a:solidFill>
              <a:latin typeface="Nunito"/>
              <a:ea typeface="Nunito"/>
              <a:cs typeface="Nunito"/>
              <a:sym typeface="Nunito"/>
            </a:endParaRPr>
          </a:p>
        </p:txBody>
      </p:sp>
      <p:pic>
        <p:nvPicPr>
          <p:cNvPr id="145" name="Google Shape;145;p21"/>
          <p:cNvPicPr preferRelativeResize="0"/>
          <p:nvPr/>
        </p:nvPicPr>
        <p:blipFill>
          <a:blip r:embed="rId3">
            <a:alphaModFix/>
          </a:blip>
          <a:stretch>
            <a:fillRect/>
          </a:stretch>
        </p:blipFill>
        <p:spPr>
          <a:xfrm>
            <a:off x="5436532" y="3789825"/>
            <a:ext cx="3707636" cy="1009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xEl>
                                              <p:pRg end="0" st="0"/>
                                            </p:txEl>
                                          </p:spTgt>
                                        </p:tgtEl>
                                        <p:attrNameLst>
                                          <p:attrName>style.visibility</p:attrName>
                                        </p:attrNameLst>
                                      </p:cBhvr>
                                      <p:to>
                                        <p:strVal val="visible"/>
                                      </p:to>
                                    </p:set>
                                    <p:animEffect filter="fade" transition="in">
                                      <p:cBhvr>
                                        <p:cTn dur="1000"/>
                                        <p:tgtEl>
                                          <p:spTgt spid="14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xEl>
                                              <p:pRg end="0" st="0"/>
                                            </p:txEl>
                                          </p:spTgt>
                                        </p:tgtEl>
                                        <p:attrNameLst>
                                          <p:attrName>style.visibility</p:attrName>
                                        </p:attrNameLst>
                                      </p:cBhvr>
                                      <p:to>
                                        <p:strVal val="visible"/>
                                      </p:to>
                                    </p:set>
                                    <p:animEffect filter="fade" transition="in">
                                      <p:cBhvr>
                                        <p:cTn dur="1000"/>
                                        <p:tgtEl>
                                          <p:spTgt spid="14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0" st="0"/>
                                            </p:txEl>
                                          </p:spTgt>
                                        </p:tgtEl>
                                        <p:attrNameLst>
                                          <p:attrName>style.visibility</p:attrName>
                                        </p:attrNameLst>
                                      </p:cBhvr>
                                      <p:to>
                                        <p:strVal val="visible"/>
                                      </p:to>
                                    </p:set>
                                    <p:animEffect filter="fade" transition="in">
                                      <p:cBhvr>
                                        <p:cTn dur="1000"/>
                                        <p:tgtEl>
                                          <p:spTgt spid="14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1" st="1"/>
                                            </p:txEl>
                                          </p:spTgt>
                                        </p:tgtEl>
                                        <p:attrNameLst>
                                          <p:attrName>style.visibility</p:attrName>
                                        </p:attrNameLst>
                                      </p:cBhvr>
                                      <p:to>
                                        <p:strVal val="visible"/>
                                      </p:to>
                                    </p:set>
                                    <p:animEffect filter="fade" transition="in">
                                      <p:cBhvr>
                                        <p:cTn dur="1000"/>
                                        <p:tgtEl>
                                          <p:spTgt spid="14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2" st="2"/>
                                            </p:txEl>
                                          </p:spTgt>
                                        </p:tgtEl>
                                        <p:attrNameLst>
                                          <p:attrName>style.visibility</p:attrName>
                                        </p:attrNameLst>
                                      </p:cBhvr>
                                      <p:to>
                                        <p:strVal val="visible"/>
                                      </p:to>
                                    </p:set>
                                    <p:animEffect filter="fade" transition="in">
                                      <p:cBhvr>
                                        <p:cTn dur="1000"/>
                                        <p:tgtEl>
                                          <p:spTgt spid="14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3" st="3"/>
                                            </p:txEl>
                                          </p:spTgt>
                                        </p:tgtEl>
                                        <p:attrNameLst>
                                          <p:attrName>style.visibility</p:attrName>
                                        </p:attrNameLst>
                                      </p:cBhvr>
                                      <p:to>
                                        <p:strVal val="visible"/>
                                      </p:to>
                                    </p:set>
                                    <p:animEffect filter="fade" transition="in">
                                      <p:cBhvr>
                                        <p:cTn dur="1000"/>
                                        <p:tgtEl>
                                          <p:spTgt spid="14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xEl>
                                              <p:pRg end="4" st="4"/>
                                            </p:txEl>
                                          </p:spTgt>
                                        </p:tgtEl>
                                        <p:attrNameLst>
                                          <p:attrName>style.visibility</p:attrName>
                                        </p:attrNameLst>
                                      </p:cBhvr>
                                      <p:to>
                                        <p:strVal val="visible"/>
                                      </p:to>
                                    </p:set>
                                    <p:animEffect filter="fade" transition="in">
                                      <p:cBhvr>
                                        <p:cTn dur="1000"/>
                                        <p:tgtEl>
                                          <p:spTgt spid="144">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