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</p:sldIdLst>
  <p:sldSz cy="5143500" cx="9144000"/>
  <p:notesSz cx="6858000" cy="9144000"/>
  <p:embeddedFontLst>
    <p:embeddedFont>
      <p:font typeface="Port Lligat Sans"/>
      <p:regular r:id="rId82"/>
    </p:embeddedFont>
    <p:embeddedFont>
      <p:font typeface="Telex"/>
      <p:regular r:id="rId83"/>
    </p:embeddedFont>
    <p:embeddedFont>
      <p:font typeface="Nunito"/>
      <p:regular r:id="rId84"/>
      <p:bold r:id="rId85"/>
      <p:italic r:id="rId86"/>
      <p:boldItalic r:id="rId87"/>
    </p:embeddedFont>
    <p:embeddedFont>
      <p:font typeface="Nunito Light"/>
      <p:regular r:id="rId88"/>
      <p:bold r:id="rId89"/>
      <p:italic r:id="rId90"/>
      <p:boldItalic r:id="rId9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font" Target="fonts/Nunito-regular.fntdata"/><Relationship Id="rId83" Type="http://schemas.openxmlformats.org/officeDocument/2006/relationships/font" Target="fonts/Telex-regular.fntdata"/><Relationship Id="rId42" Type="http://schemas.openxmlformats.org/officeDocument/2006/relationships/slide" Target="slides/slide37.xml"/><Relationship Id="rId86" Type="http://schemas.openxmlformats.org/officeDocument/2006/relationships/font" Target="fonts/Nunito-italic.fntdata"/><Relationship Id="rId41" Type="http://schemas.openxmlformats.org/officeDocument/2006/relationships/slide" Target="slides/slide36.xml"/><Relationship Id="rId85" Type="http://schemas.openxmlformats.org/officeDocument/2006/relationships/font" Target="fonts/Nunito-bold.fntdata"/><Relationship Id="rId44" Type="http://schemas.openxmlformats.org/officeDocument/2006/relationships/slide" Target="slides/slide39.xml"/><Relationship Id="rId88" Type="http://schemas.openxmlformats.org/officeDocument/2006/relationships/font" Target="fonts/NunitoLight-regular.fntdata"/><Relationship Id="rId43" Type="http://schemas.openxmlformats.org/officeDocument/2006/relationships/slide" Target="slides/slide38.xml"/><Relationship Id="rId87" Type="http://schemas.openxmlformats.org/officeDocument/2006/relationships/font" Target="fonts/Nunito-boldItalic.fntdata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9" Type="http://schemas.openxmlformats.org/officeDocument/2006/relationships/font" Target="fonts/NunitoLight-bold.fntdata"/><Relationship Id="rId80" Type="http://schemas.openxmlformats.org/officeDocument/2006/relationships/slide" Target="slides/slide75.xml"/><Relationship Id="rId82" Type="http://schemas.openxmlformats.org/officeDocument/2006/relationships/font" Target="fonts/PortLligatSans-regular.fntdata"/><Relationship Id="rId81" Type="http://schemas.openxmlformats.org/officeDocument/2006/relationships/slide" Target="slides/slide7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91" Type="http://schemas.openxmlformats.org/officeDocument/2006/relationships/font" Target="fonts/NunitoLight-boldItalic.fntdata"/><Relationship Id="rId90" Type="http://schemas.openxmlformats.org/officeDocument/2006/relationships/font" Target="fonts/NunitoLight-italic.fntdata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6d03a4ff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276d03a4ff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76d03a4ff5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g276d03a4ff5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76d03a4ff5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276d03a4ff5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76d03a4ff5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g276d03a4ff5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76d03a4ff5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g276d03a4ff5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76d03a4ff5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g276d03a4ff5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76d03a4ff5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g276d03a4ff5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76d03a4ff5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g276d03a4ff5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76d03a4ff5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276d03a4ff5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76d03a4ff5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g276d03a4ff5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76d03a4ff5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g276d03a4ff5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76d03a4ff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g276d03a4ff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76d03a4ff5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g276d03a4ff5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76d03a4ff5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g276d03a4ff5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76d03a4ff5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g276d03a4ff5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76d03a4ff5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g276d03a4ff5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76d03a4ff5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8" name="Google Shape;278;g276d03a4ff5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76d03a4ff5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g276d03a4ff5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76d03a4ff5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g276d03a4ff5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76d03a4ff5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g276d03a4ff5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76d03a4ff5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5" name="Google Shape;315;g276d03a4ff5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76d03a4ff5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g276d03a4ff5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76d03a4ff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g276d03a4ff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76d03a4ff5_0_2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g276d03a4ff5_0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854cc77d8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g2854cc77d8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76d03a4ff5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1" name="Google Shape;351;g276d03a4ff5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76d03a4ff5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3" name="Google Shape;363;g276d03a4ff5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76d03a4ff5_0_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g276d03a4ff5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76d03a4ff5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g276d03a4ff5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76d03a4ff5_0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g276d03a4ff5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276d03a4ff5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6" name="Google Shape;406;g276d03a4ff5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276d03a4ff5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" name="Google Shape;415;g276d03a4ff5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276d03a4ff5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4" name="Google Shape;424;g276d03a4ff5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f802a12b1d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g2f802a12b1d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76d03a4ff5_0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3" name="Google Shape;433;g276d03a4ff5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76d03a4ff5_0_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g276d03a4ff5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76d03a4ff5_0_3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1" name="Google Shape;451;g276d03a4ff5_0_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276d03a4ff5_0_3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0" name="Google Shape;460;g276d03a4ff5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76d03a4ff5_0_3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9" name="Google Shape;469;g276d03a4ff5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276d03a4ff5_0_3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7" name="Google Shape;487;g276d03a4ff5_0_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276d03a4ff5_0_3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9" name="Google Shape;499;g276d03a4ff5_0_3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6d03a4ff5_0_4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8" name="Google Shape;508;g276d03a4ff5_0_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f802a12b1d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7" name="Google Shape;517;g2f802a12b1d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276d03a4ff5_0_4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7" name="Google Shape;527;g276d03a4ff5_0_4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76d03a4ff5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g276d03a4ff5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276d03a4ff5_0_4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6" name="Google Shape;536;g276d03a4ff5_0_4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276d03a4ff5_0_4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7" name="Google Shape;547;g276d03a4ff5_0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276d03a4ff5_0_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3" name="Google Shape;563;g276d03a4ff5_0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276d03a4ff5_0_4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9" name="Google Shape;579;g276d03a4ff5_0_4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2854d36045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8" name="Google Shape;588;g2854d36045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276d03a4ff5_0_4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7" name="Google Shape;597;g276d03a4ff5_0_4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276d03a4ff5_0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6" name="Google Shape;606;g276d03a4ff5_0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276d03a4ff5_0_4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5" name="Google Shape;615;g276d03a4ff5_0_4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276d03a4ff5_0_4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4" name="Google Shape;624;g276d03a4ff5_0_4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276d03a4ff5_0_4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3" name="Google Shape;633;g276d03a4ff5_0_4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76d03a4ff5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g276d03a4ff5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276d03a4ff5_0_5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2" name="Google Shape;642;g276d03a4ff5_0_5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276d03a4ff5_0_5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1" name="Google Shape;651;g276d03a4ff5_0_5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276d03a4ff5_0_5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8" name="Google Shape;668;g276d03a4ff5_0_5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276d03a4ff5_0_5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9" name="Google Shape;679;g276d03a4ff5_0_5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2854d36045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8" name="Google Shape;688;g2854d36045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276d03a4ff5_0_5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8" name="Google Shape;698;g276d03a4ff5_0_5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276d03a4ff5_0_5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7" name="Google Shape;707;g276d03a4ff5_0_5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276d03a4ff5_0_5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6" name="Google Shape;716;g276d03a4ff5_0_5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276d03a4ff5_0_5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5" name="Google Shape;725;g276d03a4ff5_0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276d03a4ff5_0_5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4" name="Google Shape;734;g276d03a4ff5_0_5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Bottom figure from https://cdn.governance.ai/Computing_Power_and_the_Governance_of_AI.pdf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76d03a4ff5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g276d03a4ff5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2f802a12b1d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9" name="Google Shape;749;g2f802a12b1d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276d03a4ff5_0_6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9" name="Google Shape;759;g276d03a4ff5_0_6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276d03a4ff5_0_6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1" name="Google Shape;771;g276d03a4ff5_0_6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2f802a12b1d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0" name="Google Shape;780;g2f802a12b1d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276d03a4ff5_0_6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0" name="Google Shape;790;g276d03a4ff5_0_6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276d03a4ff5_0_6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9" name="Google Shape;799;g276d03a4ff5_0_6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276d03a4ff5_0_6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8" name="Google Shape;808;g276d03a4ff5_0_6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76d03a4ff5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g276d03a4ff5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76d03a4ff5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g276d03a4ff5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Nunito"/>
              <a:buNone/>
              <a:defRPr sz="36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elex"/>
              <a:buChar char="●"/>
              <a:defRPr b="0" i="0" sz="18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○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■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●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○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■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●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○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Telex"/>
              <a:buChar char="■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5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7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4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23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8.png"/><Relationship Id="rId7" Type="http://schemas.openxmlformats.org/officeDocument/2006/relationships/image" Target="../media/image19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6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26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27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22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937695"/>
            <a:ext cx="9144000" cy="22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" sz="4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Introduction to</a:t>
            </a:r>
            <a:endParaRPr b="0" i="0" sz="4000" u="none" cap="none" strike="noStrik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" sz="4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AI Safety, Ethics, and Society</a:t>
            </a:r>
            <a:endParaRPr b="0" i="0" sz="4000" u="none" cap="none" strike="noStrik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Governance</a:t>
            </a:r>
            <a:endParaRPr b="0" i="0" sz="3000" u="none" cap="none" strike="noStrik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Recap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36" name="Google Shape;136;p22"/>
          <p:cNvSpPr txBox="1"/>
          <p:nvPr/>
        </p:nvSpPr>
        <p:spPr>
          <a:xfrm>
            <a:off x="281725" y="712925"/>
            <a:ext cx="8736300" cy="3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Relevant actors include companies, nonprofits, governments, international organizations, and individuals.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Governance tools include disseminating information; standards, regulations, and laws; and financial incentives.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-driven automation might lead to explosive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economic growth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if potential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growth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bottlenecks do not prevent this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8" name="Google Shape;138;p2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9" name="Google Shape;139;p2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Roadmap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5" name="Google Shape;145;p2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6" name="Google Shape;146;p2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8" name="Google Shape;148;p23"/>
          <p:cNvSpPr txBox="1"/>
          <p:nvPr/>
        </p:nvSpPr>
        <p:spPr>
          <a:xfrm>
            <a:off x="179050" y="666738"/>
            <a:ext cx="8785800" cy="4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Landscape: Which actors and tools can govern AI?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Growth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How will AI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impact economic growth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Distribution: How will costs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access to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of AI be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distributed?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Corporate governance: How can corporations be effectively governed?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National governance: How can national governments promote safety?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overnance: How can we govern AIs internationally?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governance: Does governing compute help govern AIs? 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9" name="Google Shape;149;p23"/>
          <p:cNvSpPr/>
          <p:nvPr/>
        </p:nvSpPr>
        <p:spPr>
          <a:xfrm>
            <a:off x="179050" y="1877550"/>
            <a:ext cx="8574300" cy="1125900"/>
          </a:xfrm>
          <a:prstGeom prst="rect">
            <a:avLst/>
          </a:prstGeom>
          <a:noFill/>
          <a:ln cap="flat" cmpd="sng" w="9525">
            <a:solidFill>
              <a:srgbClr val="0097A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>
            <p:ph type="title"/>
          </p:nvPr>
        </p:nvSpPr>
        <p:spPr>
          <a:xfrm>
            <a:off x="423450" y="1922850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Distribution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5" name="Google Shape;155;p2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6" name="Google Shape;156;p2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7" name="Google Shape;157;p2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8" name="Google Shape;158;p24"/>
          <p:cNvSpPr txBox="1"/>
          <p:nvPr/>
        </p:nvSpPr>
        <p:spPr>
          <a:xfrm>
            <a:off x="367675" y="293005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 will AI power, access, and costs and benefits distribute?</a:t>
            </a:r>
            <a:endParaRPr b="0" i="1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Distribution</a:t>
            </a:r>
            <a:endParaRPr/>
          </a:p>
        </p:txBody>
      </p:sp>
      <p:sp>
        <p:nvSpPr>
          <p:cNvPr id="164" name="Google Shape;164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Distribution of risks and benefits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will benefits and risks from AI be evenly or unevenly shared?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Distribution of access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will powerful AIs be kept in the hands of a small group of people, or broadly accessible to the public?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Distribution of power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will there only be a few highly powerful AIs, or many AIs with degrees of power?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5" name="Google Shape;165;p2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6" name="Google Shape;166;p2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7" name="Google Shape;167;p2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Automation: short term</a:t>
            </a:r>
            <a:endParaRPr/>
          </a:p>
        </p:txBody>
      </p:sp>
      <p:sp>
        <p:nvSpPr>
          <p:cNvPr id="173" name="Google Shape;173;p26"/>
          <p:cNvSpPr txBox="1"/>
          <p:nvPr>
            <p:ph idx="1" type="body"/>
          </p:nvPr>
        </p:nvSpPr>
        <p:spPr>
          <a:xfrm>
            <a:off x="311700" y="863551"/>
            <a:ext cx="85206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Jobs may be created in managing and checking AI systems throughout the economy. Overall productivity may also increased.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4" name="Google Shape;174;p2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5" name="Google Shape;175;p2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6" name="Google Shape;176;p2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7" name="Google Shape;177;p26"/>
          <p:cNvSpPr txBox="1"/>
          <p:nvPr/>
        </p:nvSpPr>
        <p:spPr>
          <a:xfrm>
            <a:off x="311700" y="2477475"/>
            <a:ext cx="48999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revious technological revolutions like the industrial revolution ultimately led to more jobs and higher standard of living.  </a:t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  <p:pic>
        <p:nvPicPr>
          <p:cNvPr id="178" name="Google Shape;17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3249" y="2137938"/>
            <a:ext cx="2932776" cy="224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Automation: human-level AI</a:t>
            </a:r>
            <a:endParaRPr/>
          </a:p>
        </p:txBody>
      </p:sp>
      <p:sp>
        <p:nvSpPr>
          <p:cNvPr id="184" name="Google Shape;184;p27"/>
          <p:cNvSpPr txBox="1"/>
          <p:nvPr>
            <p:ph idx="1" type="body"/>
          </p:nvPr>
        </p:nvSpPr>
        <p:spPr>
          <a:xfrm>
            <a:off x="311875" y="1552173"/>
            <a:ext cx="8520600" cy="3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development of HLAI would result in unprecedented mass unemployment, permanently. (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Wages may go up before crashing.)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Humans may lose their main source of income, as well as the motivation and need to work and create.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would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create an unequal distribution of benefits, as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people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who own supercomputers would get the benefits of automating labor.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5" name="Google Shape;185;p2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6" name="Google Shape;186;p2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7" name="Google Shape;187;p2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8" name="Google Shape;188;p27"/>
          <p:cNvSpPr txBox="1"/>
          <p:nvPr>
            <p:ph idx="1" type="body"/>
          </p:nvPr>
        </p:nvSpPr>
        <p:spPr>
          <a:xfrm>
            <a:off x="311875" y="692492"/>
            <a:ext cx="8520600" cy="10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Human-level AI (HLAI) is by definition capable of doing every task that humans can do, at least as cheaply.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Levels of </a:t>
            </a:r>
            <a:r>
              <a:rPr lang="en"/>
              <a:t>Access</a:t>
            </a:r>
            <a:endParaRPr/>
          </a:p>
        </p:txBody>
      </p:sp>
      <p:sp>
        <p:nvSpPr>
          <p:cNvPr id="194" name="Google Shape;194;p28"/>
          <p:cNvSpPr txBox="1"/>
          <p:nvPr>
            <p:ph idx="1" type="body"/>
          </p:nvPr>
        </p:nvSpPr>
        <p:spPr>
          <a:xfrm>
            <a:off x="311700" y="1009663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Private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AI models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can only be used by a small set of people. Private companies and governments in particular may have restricted models, and these carry the risk of single points of failure and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concentration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of power/value lock-in.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Open weight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AI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models are freely available to the public, and can be edited and read. Such models carry the benefits and risks of wide access.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Structured access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strikes a balance where the public can access AIs, with restrictions. Application programming interfaces (APIs) provide structured access. KYC could enable more intricate structured access.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5" name="Google Shape;195;p2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6" name="Google Shape;196;p2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7" name="Google Shape;197;p2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Openness norms (1/2)</a:t>
            </a:r>
            <a:endParaRPr/>
          </a:p>
        </p:txBody>
      </p:sp>
      <p:sp>
        <p:nvSpPr>
          <p:cNvPr id="203" name="Google Shape;203;p29"/>
          <p:cNvSpPr txBox="1"/>
          <p:nvPr>
            <p:ph idx="1" type="body"/>
          </p:nvPr>
        </p:nvSpPr>
        <p:spPr>
          <a:xfrm>
            <a:off x="311700" y="725813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Traditionally, the norm in academia is for research to be openly shared.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However, this is not always the case. The Manhattan project was conducted in secrecy to avoid nuclear secrets from leaking to enemies.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While powerful AIs can be used for good, they can also be used with malicious intent, and thus total openness may not be responsible.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4" name="Google Shape;204;p2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5" name="Google Shape;205;p2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6" name="Google Shape;206;p2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07" name="Google Shape;207;p29"/>
          <p:cNvGrpSpPr/>
          <p:nvPr/>
        </p:nvGrpSpPr>
        <p:grpSpPr>
          <a:xfrm>
            <a:off x="1573463" y="3095613"/>
            <a:ext cx="6068875" cy="1743087"/>
            <a:chOff x="1573463" y="3095613"/>
            <a:chExt cx="6068875" cy="1743087"/>
          </a:xfrm>
        </p:grpSpPr>
        <p:pic>
          <p:nvPicPr>
            <p:cNvPr id="208" name="Google Shape;208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573463" y="3095625"/>
              <a:ext cx="2466975" cy="1743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9" name="Google Shape;209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022963" y="3095613"/>
              <a:ext cx="2619375" cy="1743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" name="Google Shape;210;p29"/>
            <p:cNvSpPr txBox="1"/>
            <p:nvPr/>
          </p:nvSpPr>
          <p:spPr>
            <a:xfrm>
              <a:off x="4297825" y="3729713"/>
              <a:ext cx="548700" cy="47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vs.</a:t>
              </a:r>
              <a:endParaRPr b="0" i="0" sz="1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Openness norms (2/2)</a:t>
            </a:r>
            <a:endParaRPr/>
          </a:p>
        </p:txBody>
      </p:sp>
      <p:sp>
        <p:nvSpPr>
          <p:cNvPr id="216" name="Google Shape;216;p30"/>
          <p:cNvSpPr txBox="1"/>
          <p:nvPr>
            <p:ph idx="1" type="body"/>
          </p:nvPr>
        </p:nvSpPr>
        <p:spPr>
          <a:xfrm>
            <a:off x="311700" y="863552"/>
            <a:ext cx="8520600" cy="3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Releasing model weights is a form of 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irreversible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proliferation.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Unknown dangers: seemingly harmless developments in AI could be used in the development of dangerous AIs, or used in unforeseen ways.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However, interventions against openness have costs, like slowing down beneficial research.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Targeted and precise restrictions (structured access), as well as cost-benefit analysis of such restrictions, may be necessary.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7" name="Google Shape;217;p3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8" name="Google Shape;218;p3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9" name="Google Shape;219;p3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31"/>
          <p:cNvGrpSpPr/>
          <p:nvPr/>
        </p:nvGrpSpPr>
        <p:grpSpPr>
          <a:xfrm>
            <a:off x="250800" y="987950"/>
            <a:ext cx="8518800" cy="3769500"/>
            <a:chOff x="98400" y="987950"/>
            <a:chExt cx="8518800" cy="3769500"/>
          </a:xfrm>
        </p:grpSpPr>
        <p:sp>
          <p:nvSpPr>
            <p:cNvPr id="225" name="Google Shape;225;p31"/>
            <p:cNvSpPr/>
            <p:nvPr/>
          </p:nvSpPr>
          <p:spPr>
            <a:xfrm>
              <a:off x="4357800" y="987950"/>
              <a:ext cx="4259400" cy="37695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elex"/>
                <a:ea typeface="Telex"/>
                <a:cs typeface="Telex"/>
                <a:sym typeface="Telex"/>
              </a:endParaRPr>
            </a:p>
          </p:txBody>
        </p:sp>
        <p:sp>
          <p:nvSpPr>
            <p:cNvPr id="226" name="Google Shape;226;p31"/>
            <p:cNvSpPr/>
            <p:nvPr/>
          </p:nvSpPr>
          <p:spPr>
            <a:xfrm>
              <a:off x="98400" y="987950"/>
              <a:ext cx="4259400" cy="3769500"/>
            </a:xfrm>
            <a:prstGeom prst="rect">
              <a:avLst/>
            </a:prstGeom>
            <a:solidFill>
              <a:srgbClr val="9FC5E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elex"/>
                <a:ea typeface="Telex"/>
                <a:cs typeface="Telex"/>
                <a:sym typeface="Telex"/>
              </a:endParaRPr>
            </a:p>
          </p:txBody>
        </p:sp>
      </p:grpSp>
      <p:sp>
        <p:nvSpPr>
          <p:cNvPr id="227" name="Google Shape;227;p31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Risks from open vs controlled models</a:t>
            </a:r>
            <a:endParaRPr/>
          </a:p>
        </p:txBody>
      </p:sp>
      <p:sp>
        <p:nvSpPr>
          <p:cNvPr id="228" name="Google Shape;228;p3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9" name="Google Shape;229;p3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0" name="Google Shape;230;p3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31" name="Google Shape;231;p31"/>
          <p:cNvGrpSpPr/>
          <p:nvPr/>
        </p:nvGrpSpPr>
        <p:grpSpPr>
          <a:xfrm>
            <a:off x="250798" y="987797"/>
            <a:ext cx="8520419" cy="429188"/>
            <a:chOff x="98400" y="987825"/>
            <a:chExt cx="8947200" cy="429188"/>
          </a:xfrm>
        </p:grpSpPr>
        <p:cxnSp>
          <p:nvCxnSpPr>
            <p:cNvPr id="232" name="Google Shape;232;p31"/>
            <p:cNvCxnSpPr/>
            <p:nvPr/>
          </p:nvCxnSpPr>
          <p:spPr>
            <a:xfrm>
              <a:off x="98400" y="1417013"/>
              <a:ext cx="89472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3" name="Google Shape;233;p31"/>
            <p:cNvSpPr txBox="1"/>
            <p:nvPr/>
          </p:nvSpPr>
          <p:spPr>
            <a:xfrm>
              <a:off x="1586750" y="987825"/>
              <a:ext cx="13398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" sz="18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Open</a:t>
              </a:r>
              <a:endParaRPr b="1" i="0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34" name="Google Shape;234;p31"/>
            <p:cNvSpPr txBox="1"/>
            <p:nvPr/>
          </p:nvSpPr>
          <p:spPr>
            <a:xfrm>
              <a:off x="6032000" y="987825"/>
              <a:ext cx="16692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" sz="18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Controlled</a:t>
              </a:r>
              <a:endParaRPr b="1" i="0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235" name="Google Shape;235;p31"/>
          <p:cNvSpPr txBox="1"/>
          <p:nvPr/>
        </p:nvSpPr>
        <p:spPr>
          <a:xfrm>
            <a:off x="527100" y="1737200"/>
            <a:ext cx="3644700" cy="30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latin typeface="Nunito"/>
                <a:ea typeface="Nunito"/>
                <a:cs typeface="Nunito"/>
                <a:sym typeface="Nunito"/>
              </a:rPr>
              <a:t>Bottom-up malicious use: Rogue individuals and nonstate actors</a:t>
            </a:r>
            <a:r>
              <a:rPr b="0" i="0" lang="en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can pursue harmful activities, including creating biological, chemical, and physical weapons, cyberattacks on critical infrastructure, and more. </a:t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Increased risk of </a:t>
            </a:r>
            <a:r>
              <a:rPr lang="en" sz="1800">
                <a:latin typeface="Nunito"/>
                <a:ea typeface="Nunito"/>
                <a:cs typeface="Nunito"/>
                <a:sym typeface="Nunito"/>
              </a:rPr>
              <a:t>tail event</a:t>
            </a:r>
            <a:r>
              <a:rPr b="0" i="0" lang="en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ir</a:t>
            </a:r>
            <a:r>
              <a:rPr lang="en" sz="1800">
                <a:latin typeface="Nunito"/>
                <a:ea typeface="Nunito"/>
                <a:cs typeface="Nunito"/>
                <a:sym typeface="Nunito"/>
              </a:rPr>
              <a:t>reversible harms</a:t>
            </a:r>
            <a:r>
              <a:rPr b="0" i="0" lang="en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6" name="Google Shape;236;p31"/>
          <p:cNvSpPr txBox="1"/>
          <p:nvPr/>
        </p:nvSpPr>
        <p:spPr>
          <a:xfrm>
            <a:off x="4891850" y="1723825"/>
            <a:ext cx="3644700" cy="30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latin typeface="Nunito"/>
                <a:ea typeface="Nunito"/>
                <a:cs typeface="Nunito"/>
                <a:sym typeface="Nunito"/>
              </a:rPr>
              <a:t>T</a:t>
            </a:r>
            <a:r>
              <a:rPr b="0" i="0" lang="en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op</a:t>
            </a:r>
            <a:r>
              <a:rPr lang="en" sz="1800">
                <a:latin typeface="Nunito"/>
                <a:ea typeface="Nunito"/>
                <a:cs typeface="Nunito"/>
                <a:sym typeface="Nunito"/>
              </a:rPr>
              <a:t>-</a:t>
            </a:r>
            <a:r>
              <a:rPr b="0" i="0" lang="en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down </a:t>
            </a:r>
            <a:r>
              <a:rPr lang="en" sz="1800">
                <a:latin typeface="Nunito"/>
                <a:ea typeface="Nunito"/>
                <a:cs typeface="Nunito"/>
                <a:sym typeface="Nunito"/>
              </a:rPr>
              <a:t>malicious use:</a:t>
            </a:r>
            <a:r>
              <a:rPr b="0" i="0" lang="en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where authorities or elites </a:t>
            </a:r>
            <a:r>
              <a:rPr lang="en" sz="1800">
                <a:latin typeface="Nunito"/>
                <a:ea typeface="Nunito"/>
                <a:cs typeface="Nunito"/>
                <a:sym typeface="Nunito"/>
              </a:rPr>
              <a:t>concentrate power</a:t>
            </a:r>
            <a:r>
              <a:rPr b="0" i="0" lang="en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Totalitarian backsliding: use of AIs for surveillance, propaganda, and </a:t>
            </a:r>
            <a:r>
              <a:rPr i="1" lang="en" sz="1800">
                <a:latin typeface="Nunito"/>
                <a:ea typeface="Nunito"/>
                <a:cs typeface="Nunito"/>
                <a:sym typeface="Nunito"/>
              </a:rPr>
              <a:t>unprecedented </a:t>
            </a:r>
            <a:r>
              <a:rPr b="0" i="1" lang="en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enforcement</a:t>
            </a:r>
            <a:r>
              <a:rPr b="0" i="0" lang="en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Introduction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423400" y="817200"/>
            <a:ext cx="8409000" cy="38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Governance is the process through which some activity is organized, coordinated, steered, and managed. This can be through norms, policies, and institutions, in order to achieve desirable outcomes.</a:t>
            </a:r>
            <a:endParaRPr b="0" i="0" sz="18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Governance institutions governmental bodies, companies, and collaborative initiatives between public and private groups.</a:t>
            </a:r>
            <a:endParaRPr b="0" i="0" sz="18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0" i="0" lang="en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Effective AI governance will require a combination of approaches across sectors and levels.</a:t>
            </a:r>
            <a:endParaRPr b="0" i="0" sz="18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2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Power: AI singleton</a:t>
            </a:r>
            <a:endParaRPr/>
          </a:p>
        </p:txBody>
      </p:sp>
      <p:sp>
        <p:nvSpPr>
          <p:cNvPr id="242" name="Google Shape;242;p32"/>
          <p:cNvSpPr txBox="1"/>
          <p:nvPr>
            <p:ph idx="1" type="body"/>
          </p:nvPr>
        </p:nvSpPr>
        <p:spPr>
          <a:xfrm>
            <a:off x="311700" y="863550"/>
            <a:ext cx="8555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singleton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is the concept of an AI with decisive and lasting power over the world.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 AI singleton is made more likely if: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companies are monopolies and face little competition.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undergoes a fast takeoff where it surpasses all other intelligences and is able to suppress threats to its power.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Note that fast takeoff does not guarantee a singleton since simple structures can take down complex structures (e.g., viruses can kill humans destroy some AIs, bombs can destroy datacenters).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3" name="Google Shape;243;p3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4" name="Google Shape;244;p3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5" name="Google Shape;245;p3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3"/>
          <p:cNvSpPr txBox="1"/>
          <p:nvPr>
            <p:ph type="title"/>
          </p:nvPr>
        </p:nvSpPr>
        <p:spPr>
          <a:xfrm>
            <a:off x="311875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AI singleton: costs and benefits</a:t>
            </a:r>
            <a:endParaRPr/>
          </a:p>
        </p:txBody>
      </p:sp>
      <p:sp>
        <p:nvSpPr>
          <p:cNvPr id="251" name="Google Shape;251;p33"/>
          <p:cNvSpPr txBox="1"/>
          <p:nvPr>
            <p:ph idx="1" type="body"/>
          </p:nvPr>
        </p:nvSpPr>
        <p:spPr>
          <a:xfrm>
            <a:off x="311700" y="1009663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benefit of an AI singleton is that it would reduce competitive pressures and risks from collective action problems.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However, an AI singleton would be a single point of failure, potentially allowing a rogue AI or a malicious actor in control of it to pursue their goals unopposed.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2" name="Google Shape;252;p3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3" name="Google Shape;253;p3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4" name="Google Shape;254;p3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4"/>
          <p:cNvSpPr txBox="1"/>
          <p:nvPr>
            <p:ph type="title"/>
          </p:nvPr>
        </p:nvSpPr>
        <p:spPr>
          <a:xfrm>
            <a:off x="311875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Power: diverse AI ecosystem</a:t>
            </a:r>
            <a:endParaRPr/>
          </a:p>
        </p:txBody>
      </p:sp>
      <p:sp>
        <p:nvSpPr>
          <p:cNvPr id="260" name="Google Shape;260;p34"/>
          <p:cNvSpPr txBox="1"/>
          <p:nvPr>
            <p:ph idx="1" type="body"/>
          </p:nvPr>
        </p:nvSpPr>
        <p:spPr>
          <a:xfrm>
            <a:off x="311700" y="1009663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diverse ecosystem of AIs would have many capable AIs, none of which has decisive and lasting power over the others.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may occur if many economic niches do not have increasing returns to intelligence/saturate, and thus there are many AIs of different capabilities.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1" name="Google Shape;261;p3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2" name="Google Shape;262;p3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3" name="Google Shape;263;p3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17475"/>
            <a:ext cx="9143997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5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Diverse AI ecosystem: benefits</a:t>
            </a:r>
            <a:endParaRPr/>
          </a:p>
        </p:txBody>
      </p:sp>
      <p:sp>
        <p:nvSpPr>
          <p:cNvPr id="270" name="Google Shape;270;p35"/>
          <p:cNvSpPr txBox="1"/>
          <p:nvPr>
            <p:ph idx="1" type="body"/>
          </p:nvPr>
        </p:nvSpPr>
        <p:spPr>
          <a:xfrm>
            <a:off x="311700" y="1009669"/>
            <a:ext cx="8520600" cy="18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Stability: diverse ecosystems are often more stable than ones with concentrated power.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agriculture, finance, and evolutionary biology, diversity has long term benefits. 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1" name="Google Shape;271;p3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2" name="Google Shape;272;p3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3" name="Google Shape;273;p3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4" name="Google Shape;274;p35"/>
          <p:cNvSpPr txBox="1"/>
          <p:nvPr>
            <p:ph idx="1" type="body"/>
          </p:nvPr>
        </p:nvSpPr>
        <p:spPr>
          <a:xfrm>
            <a:off x="311700" y="2838470"/>
            <a:ext cx="8520600" cy="19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Avoid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single points of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failure and malicious use: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failure of one AI will be mitigated by stability of AIs in charge of other processes.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“Watchdog AIs” or similar concepts could counteract malicious AIs.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5" name="Google Shape;275;p35"/>
          <p:cNvSpPr txBox="1"/>
          <p:nvPr>
            <p:ph idx="1" type="body"/>
          </p:nvPr>
        </p:nvSpPr>
        <p:spPr>
          <a:xfrm>
            <a:off x="311700" y="1009669"/>
            <a:ext cx="8520600" cy="1838400"/>
          </a:xfrm>
          <a:prstGeom prst="rect">
            <a:avLst/>
          </a:prstGeom>
          <a:solidFill>
            <a:srgbClr val="002AFF">
              <a:alpha val="2157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Stability: diverse ecosystems are often more stable than ones with concentrated power.</a:t>
            </a:r>
            <a:endParaRPr sz="2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 agriculture, finance, and evolutionary biology, diversity has long term benefits.  </a:t>
            </a:r>
            <a:endParaRPr sz="2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6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6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6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6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Diverse AI ecosystem: costs</a:t>
            </a:r>
            <a:endParaRPr/>
          </a:p>
        </p:txBody>
      </p:sp>
      <p:sp>
        <p:nvSpPr>
          <p:cNvPr id="281" name="Google Shape;281;p36"/>
          <p:cNvSpPr txBox="1"/>
          <p:nvPr>
            <p:ph idx="1" type="body"/>
          </p:nvPr>
        </p:nvSpPr>
        <p:spPr>
          <a:xfrm>
            <a:off x="311700" y="1009663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Multi-agent ecosystems have collective action problems and can lead to selfish traits.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Multiple AIs can exhibit collective emergent properties, creating feedback loops, and causing unanticipated failures.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Multiple AIs could collude to emulate the failure modes of a singleton.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among AIs may be distributed unequally (plausibly Pareto distributed), such that one or a few AIs are responsible for most of the impact on society.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2" name="Google Shape;282;p3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3" name="Google Shape;283;p3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4" name="Google Shape;284;p3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7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Conclusions on distribution</a:t>
            </a:r>
            <a:endParaRPr/>
          </a:p>
        </p:txBody>
      </p:sp>
      <p:sp>
        <p:nvSpPr>
          <p:cNvPr id="290" name="Google Shape;290;p37"/>
          <p:cNvSpPr txBox="1"/>
          <p:nvPr>
            <p:ph idx="1" type="body"/>
          </p:nvPr>
        </p:nvSpPr>
        <p:spPr>
          <a:xfrm>
            <a:off x="311700" y="785664"/>
            <a:ext cx="8520600" cy="3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power could distribute as a singleton, or a diverse ecosystem of AIs each with costs and benefits.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access could range from highly open to highly restricted. While openness entails dangers from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rogue individuals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restrictiveness entails top-down risks from elites.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risks of AI are likely to be absorbed by the public unless governance measures are taken.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benefits of AI are likely to accrue to Big Tech companies, but governance can create a more equitable distribution.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1" name="Google Shape;291;p3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2" name="Google Shape;292;p3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8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Recap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299" name="Google Shape;299;p38"/>
          <p:cNvSpPr txBox="1"/>
          <p:nvPr/>
        </p:nvSpPr>
        <p:spPr>
          <a:xfrm>
            <a:off x="423400" y="817200"/>
            <a:ext cx="8409000" cy="3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Human-level AI could eliminate most or all jobs, though in the short term AI-driven automation might boost wages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development can go in several different directions. For example: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Singleton vs Diverse Ecosystem of AIs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Restricted, Open-Source, or Structured Access to AIs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Private or Public Ownership of Benefits from AIs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0" name="Google Shape;300;p3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1" name="Google Shape;301;p3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2" name="Google Shape;302;p3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9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Roadmap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8" name="Google Shape;308;p3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9" name="Google Shape;309;p3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0" name="Google Shape;310;p3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1" name="Google Shape;311;p39"/>
          <p:cNvSpPr/>
          <p:nvPr/>
        </p:nvSpPr>
        <p:spPr>
          <a:xfrm>
            <a:off x="179050" y="2532525"/>
            <a:ext cx="8615400" cy="1091400"/>
          </a:xfrm>
          <a:prstGeom prst="rect">
            <a:avLst/>
          </a:prstGeom>
          <a:noFill/>
          <a:ln cap="flat" cmpd="sng" w="9525">
            <a:solidFill>
              <a:srgbClr val="0097A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  <p:sp>
        <p:nvSpPr>
          <p:cNvPr id="312" name="Google Shape;312;p39"/>
          <p:cNvSpPr txBox="1"/>
          <p:nvPr/>
        </p:nvSpPr>
        <p:spPr>
          <a:xfrm>
            <a:off x="179050" y="666738"/>
            <a:ext cx="8785800" cy="4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Landscape: Which actors and tools can govern AI?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Growth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How will AI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impact economic growth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Distribution: How will costs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access to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of AI be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distributed?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Corporate governance: How can corporations be effectively governed?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National governance: How can national governments promote safety?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overnance: How can we govern AIs internationally?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governance: Does governing compute help govern AIs? 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0"/>
          <p:cNvSpPr txBox="1"/>
          <p:nvPr>
            <p:ph type="title"/>
          </p:nvPr>
        </p:nvSpPr>
        <p:spPr>
          <a:xfrm>
            <a:off x="423450" y="1922850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Corporate Governance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8" name="Google Shape;318;p4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9" name="Google Shape;319;p4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0" name="Google Shape;320;p4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1" name="Google Shape;321;p40"/>
          <p:cNvSpPr txBox="1"/>
          <p:nvPr/>
        </p:nvSpPr>
        <p:spPr>
          <a:xfrm>
            <a:off x="367675" y="293005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 can corporations be effectively governed?</a:t>
            </a:r>
            <a:endParaRPr b="0" i="1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1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Corporate governance</a:t>
            </a:r>
            <a:endParaRPr/>
          </a:p>
        </p:txBody>
      </p:sp>
      <p:sp>
        <p:nvSpPr>
          <p:cNvPr id="327" name="Google Shape;327;p41"/>
          <p:cNvSpPr txBox="1"/>
          <p:nvPr>
            <p:ph idx="1" type="body"/>
          </p:nvPr>
        </p:nvSpPr>
        <p:spPr>
          <a:xfrm>
            <a:off x="311700" y="772252"/>
            <a:ext cx="8520600" cy="3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Multiple theories of what corporate governance should achieve. 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Shareholder theory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suggests that a corporation is obligated to maximize value for shareholders, or those with ownership in the company.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Stakeholder theory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suggests that corporations should consider the interests of shareholders, as well as employees, customers, partners, and broader society.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are concerned with how AI companies can steer AI development in a safe and beneficial direction.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8" name="Google Shape;328;p4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9" name="Google Shape;329;p4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0" name="Google Shape;330;p4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/>
        </p:nvSpPr>
        <p:spPr>
          <a:xfrm>
            <a:off x="179050" y="666738"/>
            <a:ext cx="8785800" cy="4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Landscape: Which actors and tools can govern AI?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Growth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How will AI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impact economic growth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Distribution: How will costs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access to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of AI be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distributed?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Corporate governance: How can corporations be effectively governed?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National governance: How can national governments promote safety?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overnance: How can we govern AIs internationally?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governance: Does governing compute help govern AIs? 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2" name="Google Shape;72;p15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Roadmap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215275" y="715800"/>
            <a:ext cx="8615400" cy="1064700"/>
          </a:xfrm>
          <a:prstGeom prst="rect">
            <a:avLst/>
          </a:prstGeom>
          <a:noFill/>
          <a:ln cap="flat" cmpd="sng" w="9525">
            <a:solidFill>
              <a:srgbClr val="0097A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2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Legal structure (1/3)</a:t>
            </a:r>
            <a:endParaRPr/>
          </a:p>
        </p:txBody>
      </p:sp>
      <p:sp>
        <p:nvSpPr>
          <p:cNvPr id="336" name="Google Shape;336;p42"/>
          <p:cNvSpPr txBox="1"/>
          <p:nvPr>
            <p:ph idx="1" type="body"/>
          </p:nvPr>
        </p:nvSpPr>
        <p:spPr>
          <a:xfrm>
            <a:off x="311700" y="772252"/>
            <a:ext cx="8520600" cy="3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companies can take different legal forms: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 corporations or “C-corps” must maximize shareholder value: Google and Meta are C-corps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Public benefit corporations (PBCs) can pursue public benefits: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xAI and Anthropic are PBCs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Limited partnerships (LPs), and limited liability companies (LLCs) are other common forms.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place of incorporation can affect the rights and purposes of corporations. Many companies incorporate in Delaware because of its business friendly laws. 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7" name="Google Shape;337;p4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8" name="Google Shape;338;p4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9" name="Google Shape;339;p4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3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Legal structure (2/3)</a:t>
            </a:r>
            <a:endParaRPr/>
          </a:p>
        </p:txBody>
      </p:sp>
      <p:sp>
        <p:nvSpPr>
          <p:cNvPr id="345" name="Google Shape;345;p4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6" name="Google Shape;346;p4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7" name="Google Shape;347;p4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48" name="Google Shape;34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2650" y="725100"/>
            <a:ext cx="5225298" cy="392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4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Legal structure (3/3)</a:t>
            </a:r>
            <a:endParaRPr/>
          </a:p>
        </p:txBody>
      </p:sp>
      <p:sp>
        <p:nvSpPr>
          <p:cNvPr id="354" name="Google Shape;354;p44"/>
          <p:cNvSpPr txBox="1"/>
          <p:nvPr>
            <p:ph idx="1" type="body"/>
          </p:nvPr>
        </p:nvSpPr>
        <p:spPr>
          <a:xfrm>
            <a:off x="311700" y="772252"/>
            <a:ext cx="8520600" cy="3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Statutes and bylaws allow companies to customize their official governance structures.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Companies must typically specify a mission statement upon incorporation.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Statutes and bylaws can specify who has powers in crucial situations.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5" name="Google Shape;355;p4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6" name="Google Shape;356;p4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7" name="Google Shape;357;p4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58" name="Google Shape;358;p44"/>
          <p:cNvGrpSpPr/>
          <p:nvPr/>
        </p:nvGrpSpPr>
        <p:grpSpPr>
          <a:xfrm>
            <a:off x="2362188" y="3280675"/>
            <a:ext cx="4419974" cy="1132675"/>
            <a:chOff x="2362188" y="3360150"/>
            <a:chExt cx="4419974" cy="1132675"/>
          </a:xfrm>
        </p:grpSpPr>
        <p:pic>
          <p:nvPicPr>
            <p:cNvPr id="359" name="Google Shape;359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362188" y="3360150"/>
              <a:ext cx="4419974" cy="827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0" name="Google Shape;360;p44"/>
            <p:cNvSpPr txBox="1"/>
            <p:nvPr/>
          </p:nvSpPr>
          <p:spPr>
            <a:xfrm>
              <a:off x="3084775" y="4187725"/>
              <a:ext cx="2974800" cy="30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" sz="1200" u="none" cap="none" strike="noStrike">
                  <a:solidFill>
                    <a:schemeClr val="dk1"/>
                  </a:solidFill>
                  <a:highlight>
                    <a:schemeClr val="lt1"/>
                  </a:highlight>
                  <a:latin typeface="Nunito"/>
                  <a:ea typeface="Nunito"/>
                  <a:cs typeface="Nunito"/>
                  <a:sym typeface="Nunito"/>
                </a:rPr>
                <a:t>Example: OpenAI’s mission statement.</a:t>
              </a:r>
              <a:endParaRPr b="0" i="0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5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Ownership structure (1/3)</a:t>
            </a:r>
            <a:endParaRPr/>
          </a:p>
        </p:txBody>
      </p:sp>
      <p:sp>
        <p:nvSpPr>
          <p:cNvPr id="366" name="Google Shape;366;p45"/>
          <p:cNvSpPr txBox="1"/>
          <p:nvPr>
            <p:ph idx="1" type="body"/>
          </p:nvPr>
        </p:nvSpPr>
        <p:spPr>
          <a:xfrm>
            <a:off x="311700" y="772251"/>
            <a:ext cx="85206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Companies are owned by shareholders, who elect a board of directors, who select executives, who directly manage the company.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7" name="Google Shape;367;p4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8" name="Google Shape;368;p4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9" name="Google Shape;369;p4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70" name="Google Shape;370;p45"/>
          <p:cNvGrpSpPr/>
          <p:nvPr/>
        </p:nvGrpSpPr>
        <p:grpSpPr>
          <a:xfrm>
            <a:off x="2034300" y="1659650"/>
            <a:ext cx="5075400" cy="1436400"/>
            <a:chOff x="2486575" y="1659650"/>
            <a:chExt cx="5075400" cy="1436400"/>
          </a:xfrm>
        </p:grpSpPr>
        <p:sp>
          <p:nvSpPr>
            <p:cNvPr id="371" name="Google Shape;371;p45"/>
            <p:cNvSpPr/>
            <p:nvPr/>
          </p:nvSpPr>
          <p:spPr>
            <a:xfrm>
              <a:off x="2486575" y="2100500"/>
              <a:ext cx="953700" cy="5547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Angel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45"/>
            <p:cNvSpPr/>
            <p:nvPr/>
          </p:nvSpPr>
          <p:spPr>
            <a:xfrm>
              <a:off x="3978487" y="1952750"/>
              <a:ext cx="1187400" cy="8502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VC/Big Tech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45"/>
            <p:cNvSpPr/>
            <p:nvPr/>
          </p:nvSpPr>
          <p:spPr>
            <a:xfrm>
              <a:off x="5704075" y="1659650"/>
              <a:ext cx="1857900" cy="14364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Public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74" name="Google Shape;374;p45"/>
            <p:cNvCxnSpPr>
              <a:stCxn id="371" idx="6"/>
              <a:endCxn id="372" idx="2"/>
            </p:cNvCxnSpPr>
            <p:nvPr/>
          </p:nvCxnSpPr>
          <p:spPr>
            <a:xfrm>
              <a:off x="3440275" y="2377850"/>
              <a:ext cx="5382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75" name="Google Shape;375;p45"/>
            <p:cNvCxnSpPr>
              <a:stCxn id="372" idx="6"/>
              <a:endCxn id="373" idx="2"/>
            </p:cNvCxnSpPr>
            <p:nvPr/>
          </p:nvCxnSpPr>
          <p:spPr>
            <a:xfrm>
              <a:off x="5165887" y="2377850"/>
              <a:ext cx="5382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sp>
        <p:nvSpPr>
          <p:cNvPr id="376" name="Google Shape;376;p45"/>
          <p:cNvSpPr txBox="1"/>
          <p:nvPr>
            <p:ph idx="1" type="body"/>
          </p:nvPr>
        </p:nvSpPr>
        <p:spPr>
          <a:xfrm>
            <a:off x="311875" y="3193249"/>
            <a:ext cx="8520600" cy="16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Shareholders have the ability to vote on resolutions, voice their concerns to the company, and may file lawsuits against the company.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is called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shareholder activism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6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Ownership structure (2/3)</a:t>
            </a:r>
            <a:endParaRPr/>
          </a:p>
        </p:txBody>
      </p:sp>
      <p:sp>
        <p:nvSpPr>
          <p:cNvPr id="382" name="Google Shape;382;p46"/>
          <p:cNvSpPr txBox="1"/>
          <p:nvPr>
            <p:ph idx="1" type="body"/>
          </p:nvPr>
        </p:nvSpPr>
        <p:spPr>
          <a:xfrm>
            <a:off x="311875" y="684850"/>
            <a:ext cx="8520600" cy="42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board of directors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has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fiduciary duties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 act in the best interests of the company, which can vary depending on the mission. The board can set priorities, manages risk, selects senior management, and can form special committees.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Senior management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(CEO, CTO, COO, etc.) directly runs the company. Boards may want to ensure that senior management cares about AI risk. Meta and xAI have CEOs with more decisive power; OpenAI and Anthropic are in-between; Google DeepMind does not.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Organizational units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are internal teams like research, product, safety, and policy. AI companies could have special units for safety and societal considerations.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3" name="Google Shape;383;p4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4" name="Google Shape;384;p4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5" name="Google Shape;385;p4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7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Ownership structure (3/3)</a:t>
            </a:r>
            <a:endParaRPr/>
          </a:p>
        </p:txBody>
      </p:sp>
      <p:sp>
        <p:nvSpPr>
          <p:cNvPr id="391" name="Google Shape;391;p47"/>
          <p:cNvSpPr txBox="1"/>
          <p:nvPr>
            <p:ph idx="1" type="body"/>
          </p:nvPr>
        </p:nvSpPr>
        <p:spPr>
          <a:xfrm>
            <a:off x="311700" y="772251"/>
            <a:ext cx="8520600" cy="4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Ownership structures can often be customized.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Many companies issue two classes of shares: with and without voting rights.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Under OpenAI’s “capped for profit” model, shareholders receive profits up to a certain threshold, and any further profits go to the OpenAI nonprofit entity.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theory, there are many ways to govern a company. An AI company could even designate that under certain conditions, decision making be transferred to a committee representing broader society.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2" name="Google Shape;392;p4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3" name="Google Shape;393;p4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4" name="Google Shape;394;p4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8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Assurance</a:t>
            </a:r>
            <a:endParaRPr/>
          </a:p>
        </p:txBody>
      </p:sp>
      <p:sp>
        <p:nvSpPr>
          <p:cNvPr id="400" name="Google Shape;400;p48"/>
          <p:cNvSpPr txBox="1"/>
          <p:nvPr>
            <p:ph idx="1" type="body"/>
          </p:nvPr>
        </p:nvSpPr>
        <p:spPr>
          <a:xfrm>
            <a:off x="311700" y="772251"/>
            <a:ext cx="8520600" cy="4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Assurance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measures are taken to ensure and communicate the adequacy of governance structures to stakeholders.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Internal assurance</a:t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Clear reporting lines so executives get accurate information.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Companies may set up internal but independent auditors.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External assurance </a:t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Companies disclose information about models and safety strategies.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They may work with independent experts to improve safety.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1" name="Google Shape;401;p4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2" name="Google Shape;402;p4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3" name="Google Shape;403;p4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9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Conclusions on corporate governance</a:t>
            </a:r>
            <a:endParaRPr/>
          </a:p>
        </p:txBody>
      </p:sp>
      <p:sp>
        <p:nvSpPr>
          <p:cNvPr id="409" name="Google Shape;409;p49"/>
          <p:cNvSpPr txBox="1"/>
          <p:nvPr>
            <p:ph idx="1" type="body"/>
          </p:nvPr>
        </p:nvSpPr>
        <p:spPr>
          <a:xfrm>
            <a:off x="311700" y="1112875"/>
            <a:ext cx="8520600" cy="33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Corporate governance exists to balance the interests of shareholders and other stakeholders, including society.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Additionally, AI companies may need to consider novel governance structures, such as purpose trusts, capped-for-profit structures, and organizational units dedicated to societal risks.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Corporations generally have incentives to engage in regulatory capture and fight safety legislation.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0" name="Google Shape;410;p4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1" name="Google Shape;411;p4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2" name="Google Shape;412;p4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0"/>
          <p:cNvSpPr txBox="1"/>
          <p:nvPr>
            <p:ph type="title"/>
          </p:nvPr>
        </p:nvSpPr>
        <p:spPr>
          <a:xfrm>
            <a:off x="423450" y="1922850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National Governance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8" name="Google Shape;418;p5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9" name="Google Shape;419;p5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0" name="Google Shape;420;p5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1" name="Google Shape;421;p50"/>
          <p:cNvSpPr txBox="1"/>
          <p:nvPr/>
        </p:nvSpPr>
        <p:spPr>
          <a:xfrm>
            <a:off x="367675" y="293005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 can national governments promote safe AI?</a:t>
            </a:r>
            <a:endParaRPr b="0" i="1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1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National governments’ role</a:t>
            </a:r>
            <a:endParaRPr/>
          </a:p>
        </p:txBody>
      </p:sp>
      <p:sp>
        <p:nvSpPr>
          <p:cNvPr id="427" name="Google Shape;427;p51"/>
          <p:cNvSpPr txBox="1"/>
          <p:nvPr>
            <p:ph idx="1" type="body"/>
          </p:nvPr>
        </p:nvSpPr>
        <p:spPr>
          <a:xfrm>
            <a:off x="311875" y="874426"/>
            <a:ext cx="8520600" cy="4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Governments should enforce contracts, help solve collective action problems, make entities internalize their externalities, etc.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Tools available to national governments include: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Safety standards, regulation, and laws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Liability for harms from AI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Targeted taxation (e.g.,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value added tax on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GPUs)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Public ownership of some AI systems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addition, governments can take various measures aimed at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mproving societal resilience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eveloping AIs safely while not falling behind on innovation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8" name="Google Shape;428;p5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9" name="Google Shape;429;p5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0" name="Google Shape;430;p5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The Landscape: Actors (</a:t>
            </a:r>
            <a:r>
              <a:rPr lang="en"/>
              <a:t>1/2</a:t>
            </a:r>
            <a:r>
              <a:rPr lang="en"/>
              <a:t>)</a:t>
            </a:r>
            <a:endParaRPr/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311700" y="800926"/>
            <a:ext cx="8520600" cy="38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Companies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develop and deploy AIs, typically seeking profits.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OpenAI, xAI, Anthropic, Meta, Google DeepMind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Future companies could emerge like AI insurance companies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Nonprofits/civil society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serve a variety of purposes, from developing safe AIs, conducting technical research, facilitating collaborations, and more.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Center for AI Safety,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Future of Life Institute,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MIRI, WEF, RAND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Future nonprofits could provide IDs to AI agents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National governments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can influence the development and deployment of AIs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UK AI Safety Institute, Bureau of Industry and Security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2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Standards, Regulations, and Laws</a:t>
            </a:r>
            <a:endParaRPr/>
          </a:p>
        </p:txBody>
      </p:sp>
      <p:sp>
        <p:nvSpPr>
          <p:cNvPr id="436" name="Google Shape;436;p52"/>
          <p:cNvSpPr txBox="1"/>
          <p:nvPr>
            <p:ph idx="1" type="body"/>
          </p:nvPr>
        </p:nvSpPr>
        <p:spPr>
          <a:xfrm>
            <a:off x="311700" y="794951"/>
            <a:ext cx="8520600" cy="4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Standards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are formally written suggestions for best practices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Standards can guide all aspects of the AI model life cycle.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Standards are developed by governments, industry groups, nonprofits, and other organizations.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Regulations and Laws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are legally binding requirements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Regulations and laws are created by both legislative assemblies and regulatory agencies.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Regulatory agencies and lawmakers are often influenced by special interest groups, and regulatory agencies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are often under-resourced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7" name="Google Shape;437;p5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8" name="Google Shape;438;p5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9" name="Google Shape;439;p5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3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Legal liability for AI harms</a:t>
            </a:r>
            <a:endParaRPr/>
          </a:p>
        </p:txBody>
      </p:sp>
      <p:sp>
        <p:nvSpPr>
          <p:cNvPr id="445" name="Google Shape;445;p53"/>
          <p:cNvSpPr txBox="1"/>
          <p:nvPr>
            <p:ph idx="1" type="body"/>
          </p:nvPr>
        </p:nvSpPr>
        <p:spPr>
          <a:xfrm>
            <a:off x="311875" y="762713"/>
            <a:ext cx="8520600" cy="4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Legal liability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determines who has to compensate for damages caused by AI, whether due to an accident or misuse.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Liability 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nternalizes risk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promotes safety without regulations.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Limited tool: a company would not be able to cover all damages from a sufficiently massive catastrophe. A company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probably cannot pay for the damages of an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AI-enabled bioweapon.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developers have some liability due to background tort law.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6" name="Google Shape;446;p5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7" name="Google Shape;447;p5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8" name="Google Shape;448;p5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54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Taxation and public ownership</a:t>
            </a:r>
            <a:endParaRPr/>
          </a:p>
        </p:txBody>
      </p:sp>
      <p:sp>
        <p:nvSpPr>
          <p:cNvPr id="454" name="Google Shape;454;p54"/>
          <p:cNvSpPr txBox="1"/>
          <p:nvPr>
            <p:ph idx="1" type="body"/>
          </p:nvPr>
        </p:nvSpPr>
        <p:spPr>
          <a:xfrm>
            <a:off x="311700" y="772264"/>
            <a:ext cx="8520600" cy="3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Human labor is taxed (e.g., income tax), but automated labor is not. The government could fix this tax loophole.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Governments may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tax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AIs and compute to give money to people affected by mass automation</a:t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Public ownership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of AIs can help governments ensure their safe development and redistribute profits, similar to how utilities are governed in many parts of the world.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Such policies are likely to be opposed by private companies.  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5" name="Google Shape;455;p5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6" name="Google Shape;456;p5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7" name="Google Shape;457;p5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5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Improving resilience</a:t>
            </a:r>
            <a:endParaRPr/>
          </a:p>
        </p:txBody>
      </p:sp>
      <p:sp>
        <p:nvSpPr>
          <p:cNvPr id="463" name="Google Shape;463;p55"/>
          <p:cNvSpPr txBox="1"/>
          <p:nvPr>
            <p:ph idx="1" type="body"/>
          </p:nvPr>
        </p:nvSpPr>
        <p:spPr>
          <a:xfrm>
            <a:off x="311875" y="874426"/>
            <a:ext cx="8520600" cy="4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Resilience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involves proactively mitigating damages that may occur during deployment.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Resilience can raise the level of AI capabilities that would cause a catastrophe.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National governments have tools to promote resilience: funding R&amp;D for defensive tech, private-public collaborations, regulations, etc.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Because of black swans and unknown unknowns, developing resilience is not straightforward, though we can do so in some domains (next).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4" name="Google Shape;464;p5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5" name="Google Shape;465;p5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6" name="Google Shape;466;p5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6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Governments Can Improve </a:t>
            </a:r>
            <a:r>
              <a:rPr lang="en"/>
              <a:t>Resilience</a:t>
            </a:r>
            <a:endParaRPr/>
          </a:p>
        </p:txBody>
      </p:sp>
      <p:sp>
        <p:nvSpPr>
          <p:cNvPr id="472" name="Google Shape;472;p56"/>
          <p:cNvSpPr txBox="1"/>
          <p:nvPr>
            <p:ph idx="1" type="body"/>
          </p:nvPr>
        </p:nvSpPr>
        <p:spPr>
          <a:xfrm>
            <a:off x="311875" y="874425"/>
            <a:ext cx="8520600" cy="7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Resilience measures include cybersecurity, biosecurity, and “AI watchdogs” that monitor for dangerous AIs.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3" name="Google Shape;473;p5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4" name="Google Shape;474;p5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5" name="Google Shape;475;p5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476" name="Google Shape;476;p56"/>
          <p:cNvGrpSpPr/>
          <p:nvPr/>
        </p:nvGrpSpPr>
        <p:grpSpPr>
          <a:xfrm>
            <a:off x="311700" y="1917775"/>
            <a:ext cx="2857500" cy="2759075"/>
            <a:chOff x="311700" y="1917775"/>
            <a:chExt cx="2857500" cy="2759075"/>
          </a:xfrm>
        </p:grpSpPr>
        <p:pic>
          <p:nvPicPr>
            <p:cNvPr id="477" name="Google Shape;477;p5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1700" y="1917775"/>
              <a:ext cx="2857500" cy="1600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8" name="Google Shape;478;p56"/>
            <p:cNvSpPr txBox="1"/>
            <p:nvPr/>
          </p:nvSpPr>
          <p:spPr>
            <a:xfrm>
              <a:off x="354600" y="3618750"/>
              <a:ext cx="2771700" cy="105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AIs can help improve cybersecurity by identifying weaknesses, but may also exploit them.</a:t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79" name="Google Shape;479;p56"/>
          <p:cNvGrpSpPr/>
          <p:nvPr/>
        </p:nvGrpSpPr>
        <p:grpSpPr>
          <a:xfrm>
            <a:off x="3186150" y="1937612"/>
            <a:ext cx="2771700" cy="2739238"/>
            <a:chOff x="3186150" y="1937612"/>
            <a:chExt cx="2771700" cy="2739238"/>
          </a:xfrm>
        </p:grpSpPr>
        <p:pic>
          <p:nvPicPr>
            <p:cNvPr id="480" name="Google Shape;480;p5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71900" y="1937612"/>
              <a:ext cx="1600200" cy="1600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1" name="Google Shape;481;p56"/>
            <p:cNvSpPr txBox="1"/>
            <p:nvPr/>
          </p:nvSpPr>
          <p:spPr>
            <a:xfrm>
              <a:off x="3186150" y="3618750"/>
              <a:ext cx="2771700" cy="105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Governments can increase efforts to detect and counteract pathogens. </a:t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82" name="Google Shape;482;p56"/>
          <p:cNvGrpSpPr/>
          <p:nvPr/>
        </p:nvGrpSpPr>
        <p:grpSpPr>
          <a:xfrm>
            <a:off x="6017700" y="1524750"/>
            <a:ext cx="2771700" cy="3274200"/>
            <a:chOff x="6017700" y="1524750"/>
            <a:chExt cx="2771700" cy="3274200"/>
          </a:xfrm>
        </p:grpSpPr>
        <p:pic>
          <p:nvPicPr>
            <p:cNvPr id="483" name="Google Shape;483;p5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176775" y="1524750"/>
              <a:ext cx="2391350" cy="2094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4" name="Google Shape;484;p56"/>
            <p:cNvSpPr txBox="1"/>
            <p:nvPr/>
          </p:nvSpPr>
          <p:spPr>
            <a:xfrm>
              <a:off x="6017700" y="3618750"/>
              <a:ext cx="2771700" cy="11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Certain AIs can monitor other AIs and identify threats. </a:t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Image generated with Stable Diffusion. </a:t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7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Not falling behind</a:t>
            </a:r>
            <a:endParaRPr/>
          </a:p>
        </p:txBody>
      </p:sp>
      <p:sp>
        <p:nvSpPr>
          <p:cNvPr id="490" name="Google Shape;490;p57"/>
          <p:cNvSpPr txBox="1"/>
          <p:nvPr>
            <p:ph idx="1" type="body"/>
          </p:nvPr>
        </p:nvSpPr>
        <p:spPr>
          <a:xfrm>
            <a:off x="311675" y="785426"/>
            <a:ext cx="8520600" cy="4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a country takes a safe and slow approach to AI development, they may be outpaced by the innovation of countries with looser guardrails.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 adversarial approach to AI policy may lead to international tensions, competitive dynamics, and unmanaged AI risks.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1" name="Google Shape;491;p5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2" name="Google Shape;492;p5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3" name="Google Shape;493;p5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494" name="Google Shape;494;p57"/>
          <p:cNvGrpSpPr/>
          <p:nvPr/>
        </p:nvGrpSpPr>
        <p:grpSpPr>
          <a:xfrm>
            <a:off x="3095525" y="2651513"/>
            <a:ext cx="2952900" cy="2026587"/>
            <a:chOff x="3095525" y="2651513"/>
            <a:chExt cx="2952900" cy="2026587"/>
          </a:xfrm>
        </p:grpSpPr>
        <p:pic>
          <p:nvPicPr>
            <p:cNvPr id="495" name="Google Shape;495;p5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95600" y="2651513"/>
              <a:ext cx="2952750" cy="1552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6" name="Google Shape;496;p57"/>
            <p:cNvSpPr txBox="1"/>
            <p:nvPr/>
          </p:nvSpPr>
          <p:spPr>
            <a:xfrm>
              <a:off x="3095525" y="4204100"/>
              <a:ext cx="2952900" cy="47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The US and China compete over technological </a:t>
              </a:r>
              <a:r>
                <a:rPr lang="en">
                  <a:latin typeface="Nunito"/>
                  <a:ea typeface="Nunito"/>
                  <a:cs typeface="Nunito"/>
                  <a:sym typeface="Nunito"/>
                </a:rPr>
                <a:t>development</a:t>
              </a: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. </a:t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8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Not falling behind</a:t>
            </a:r>
            <a:endParaRPr/>
          </a:p>
        </p:txBody>
      </p:sp>
      <p:sp>
        <p:nvSpPr>
          <p:cNvPr id="502" name="Google Shape;502;p58"/>
          <p:cNvSpPr txBox="1"/>
          <p:nvPr>
            <p:ph idx="1" type="body"/>
          </p:nvPr>
        </p:nvSpPr>
        <p:spPr>
          <a:xfrm>
            <a:off x="311700" y="830826"/>
            <a:ext cx="8520600" cy="4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Possible approaches to avoid falling behind while prioritizing safety include: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cooperation (discussed later).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Export controls can stifle development in other countries.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Immigration policy can be used strategically to maintain a talent advantage.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Preventing model weights from being stolen by demanding better information security and strategic deception.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Intelligence can provide a view of the state of AI in other countries.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3" name="Google Shape;503;p5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4" name="Google Shape;504;p5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5" name="Google Shape;505;p5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9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Conclusions on national governance</a:t>
            </a:r>
            <a:endParaRPr/>
          </a:p>
        </p:txBody>
      </p:sp>
      <p:sp>
        <p:nvSpPr>
          <p:cNvPr id="511" name="Google Shape;511;p59"/>
          <p:cNvSpPr txBox="1"/>
          <p:nvPr>
            <p:ph idx="1" type="body"/>
          </p:nvPr>
        </p:nvSpPr>
        <p:spPr>
          <a:xfrm>
            <a:off x="311700" y="1112876"/>
            <a:ext cx="8520600" cy="4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discussed four areas of national governance of AIs: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Standards, regulations, and laws.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Legal liability for AI harms.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Improving resilience.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Not falling behind.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combination of the approaches described in this chapter, and other approaches, should be taken for robust national AI governance. 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12" name="Google Shape;512;p5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13" name="Google Shape;513;p5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14" name="Google Shape;514;p5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0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Roadmap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20" name="Google Shape;520;p6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21" name="Google Shape;521;p6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22" name="Google Shape;522;p6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23" name="Google Shape;523;p60"/>
          <p:cNvSpPr/>
          <p:nvPr/>
        </p:nvSpPr>
        <p:spPr>
          <a:xfrm>
            <a:off x="179050" y="3751725"/>
            <a:ext cx="8160300" cy="1042800"/>
          </a:xfrm>
          <a:prstGeom prst="rect">
            <a:avLst/>
          </a:prstGeom>
          <a:noFill/>
          <a:ln cap="flat" cmpd="sng" w="9525">
            <a:solidFill>
              <a:srgbClr val="0097A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  <p:sp>
        <p:nvSpPr>
          <p:cNvPr id="524" name="Google Shape;524;p60"/>
          <p:cNvSpPr txBox="1"/>
          <p:nvPr/>
        </p:nvSpPr>
        <p:spPr>
          <a:xfrm>
            <a:off x="179050" y="666750"/>
            <a:ext cx="8695500" cy="4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Landscape: Which actors and tools can govern AI?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Growth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How will AI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impact economic growth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Distribution: How will costs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access to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of AI be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distributed?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Corporate governance: How can corporations be effectively governed?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National governance: How can national governments promote safety?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overnance: How can we govern AIs internationally?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governance: Does governing compute help govern AIs? 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61"/>
          <p:cNvSpPr txBox="1"/>
          <p:nvPr>
            <p:ph type="title"/>
          </p:nvPr>
        </p:nvSpPr>
        <p:spPr>
          <a:xfrm>
            <a:off x="423450" y="1922850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International Governance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0" name="Google Shape;530;p6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1" name="Google Shape;531;p6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2" name="Google Shape;532;p6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3" name="Google Shape;533;p61"/>
          <p:cNvSpPr txBox="1"/>
          <p:nvPr/>
        </p:nvSpPr>
        <p:spPr>
          <a:xfrm>
            <a:off x="367675" y="293005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 can the international community govern AIs?</a:t>
            </a:r>
            <a:endParaRPr b="0" i="1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The Landscape: Actors (2/2)</a:t>
            </a:r>
            <a:endParaRPr/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311700" y="877113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alliances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help coordinate efforts between countries.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NATO, G7, G20, Five Eyes (AUS/CAN/NZ/UK/US), EU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UN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Individuals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influencing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AI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Musk, Altman, Hinton/Bengio/LeCun, Yudkowsky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2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International governance</a:t>
            </a:r>
            <a:endParaRPr/>
          </a:p>
        </p:txBody>
      </p:sp>
      <p:sp>
        <p:nvSpPr>
          <p:cNvPr id="539" name="Google Shape;539;p62"/>
          <p:cNvSpPr txBox="1"/>
          <p:nvPr>
            <p:ph idx="1" type="body"/>
          </p:nvPr>
        </p:nvSpPr>
        <p:spPr>
          <a:xfrm>
            <a:off x="311875" y="966520"/>
            <a:ext cx="8520600" cy="9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governance can help share the benefits of AIs globally, and manage global risks.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0" name="Google Shape;540;p6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1" name="Google Shape;541;p6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2" name="Google Shape;542;p6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3" name="Google Shape;543;p62"/>
          <p:cNvSpPr txBox="1"/>
          <p:nvPr>
            <p:ph idx="1" type="body"/>
          </p:nvPr>
        </p:nvSpPr>
        <p:spPr>
          <a:xfrm>
            <a:off x="311875" y="2415000"/>
            <a:ext cx="5933100" cy="20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cooperation for the restriction of other hazardous technologies, like chemical (CWC), biological (BWC), and nuclear weapons (Atoms for Peace), has been difficult, but there are precedents.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44" name="Google Shape;544;p62"/>
          <p:cNvPicPr preferRelativeResize="0"/>
          <p:nvPr/>
        </p:nvPicPr>
        <p:blipFill rotWithShape="1">
          <a:blip r:embed="rId3">
            <a:alphaModFix/>
          </a:blip>
          <a:srcRect b="0" l="15302" r="16596" t="0"/>
          <a:stretch/>
        </p:blipFill>
        <p:spPr>
          <a:xfrm>
            <a:off x="6482275" y="2700375"/>
            <a:ext cx="2092973" cy="1728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63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Stages of international governance</a:t>
            </a:r>
            <a:endParaRPr/>
          </a:p>
        </p:txBody>
      </p:sp>
      <p:sp>
        <p:nvSpPr>
          <p:cNvPr id="550" name="Google Shape;550;p63"/>
          <p:cNvSpPr txBox="1"/>
          <p:nvPr>
            <p:ph idx="1" type="body"/>
          </p:nvPr>
        </p:nvSpPr>
        <p:spPr>
          <a:xfrm>
            <a:off x="311700" y="821450"/>
            <a:ext cx="4260300" cy="15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Agenda setting: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community must recognize and agree that an issue requires international governance, and prioritize it.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1" name="Google Shape;551;p6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2" name="Google Shape;552;p6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3" name="Google Shape;553;p6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4" name="Google Shape;554;p63"/>
          <p:cNvSpPr txBox="1"/>
          <p:nvPr>
            <p:ph idx="1" type="body"/>
          </p:nvPr>
        </p:nvSpPr>
        <p:spPr>
          <a:xfrm>
            <a:off x="4572000" y="821450"/>
            <a:ext cx="4260300" cy="18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Policymaking: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bodies  can facilitate cooperation between countries to set laws and create formal guidelines.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55" name="Google Shape;555;p63"/>
          <p:cNvGrpSpPr/>
          <p:nvPr/>
        </p:nvGrpSpPr>
        <p:grpSpPr>
          <a:xfrm>
            <a:off x="567725" y="2367350"/>
            <a:ext cx="3576600" cy="2426606"/>
            <a:chOff x="567725" y="2367350"/>
            <a:chExt cx="3576600" cy="2426606"/>
          </a:xfrm>
        </p:grpSpPr>
        <p:pic>
          <p:nvPicPr>
            <p:cNvPr id="556" name="Google Shape;556;p6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29700" y="2367350"/>
              <a:ext cx="1853900" cy="1853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7" name="Google Shape;557;p63"/>
            <p:cNvSpPr txBox="1"/>
            <p:nvPr/>
          </p:nvSpPr>
          <p:spPr>
            <a:xfrm>
              <a:off x="567725" y="4221256"/>
              <a:ext cx="35766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Awareness of a depleting ozone layer prompted the Montreal Protocol.</a:t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58" name="Google Shape;558;p63"/>
          <p:cNvGrpSpPr/>
          <p:nvPr/>
        </p:nvGrpSpPr>
        <p:grpSpPr>
          <a:xfrm>
            <a:off x="4994700" y="2387200"/>
            <a:ext cx="3770700" cy="2406750"/>
            <a:chOff x="4994700" y="2387200"/>
            <a:chExt cx="3770700" cy="2406750"/>
          </a:xfrm>
        </p:grpSpPr>
        <p:pic>
          <p:nvPicPr>
            <p:cNvPr id="559" name="Google Shape;559;p6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84700" y="2387200"/>
              <a:ext cx="2196595" cy="18141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0" name="Google Shape;560;p63"/>
            <p:cNvSpPr txBox="1"/>
            <p:nvPr/>
          </p:nvSpPr>
          <p:spPr>
            <a:xfrm>
              <a:off x="4994700" y="4221250"/>
              <a:ext cx="37707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The</a:t>
              </a:r>
              <a:r>
                <a:rPr b="0" i="0" lang="en" sz="14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 International Civil Aviation Organization sets aircraft safety standards.</a:t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64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Stages of international governance</a:t>
            </a:r>
            <a:endParaRPr/>
          </a:p>
        </p:txBody>
      </p:sp>
      <p:sp>
        <p:nvSpPr>
          <p:cNvPr id="566" name="Google Shape;566;p64"/>
          <p:cNvSpPr txBox="1"/>
          <p:nvPr>
            <p:ph idx="1" type="body"/>
          </p:nvPr>
        </p:nvSpPr>
        <p:spPr>
          <a:xfrm>
            <a:off x="311700" y="821450"/>
            <a:ext cx="4260300" cy="14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Implementation and enforcement: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Acting on agreements is difficult and requires resources, information, and coordination.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7" name="Google Shape;567;p6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8" name="Google Shape;568;p6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9" name="Google Shape;569;p6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0" name="Google Shape;570;p64"/>
          <p:cNvSpPr txBox="1"/>
          <p:nvPr>
            <p:ph idx="1" type="body"/>
          </p:nvPr>
        </p:nvSpPr>
        <p:spPr>
          <a:xfrm>
            <a:off x="4572000" y="821471"/>
            <a:ext cx="4260300" cy="24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Evaluation, monitoring, and adjudication: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governance organizations, third party evaluators, or informal watchdogs may all play a part in reporting on compliance with guidelines.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71" name="Google Shape;571;p64"/>
          <p:cNvGrpSpPr/>
          <p:nvPr/>
        </p:nvGrpSpPr>
        <p:grpSpPr>
          <a:xfrm>
            <a:off x="311700" y="2257743"/>
            <a:ext cx="3923525" cy="2536207"/>
            <a:chOff x="311700" y="2257743"/>
            <a:chExt cx="3923525" cy="2536207"/>
          </a:xfrm>
        </p:grpSpPr>
        <p:pic>
          <p:nvPicPr>
            <p:cNvPr id="572" name="Google Shape;572;p6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1700" y="2257743"/>
              <a:ext cx="3756700" cy="2099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3" name="Google Shape;573;p64"/>
            <p:cNvSpPr txBox="1"/>
            <p:nvPr/>
          </p:nvSpPr>
          <p:spPr>
            <a:xfrm>
              <a:off x="567725" y="4221250"/>
              <a:ext cx="36675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The IAEA conducts inspections of nuclear facilities to ensure safety and compliance. </a:t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74" name="Google Shape;574;p64"/>
          <p:cNvGrpSpPr/>
          <p:nvPr/>
        </p:nvGrpSpPr>
        <p:grpSpPr>
          <a:xfrm>
            <a:off x="4572000" y="3128725"/>
            <a:ext cx="3974000" cy="1665225"/>
            <a:chOff x="4572000" y="3128725"/>
            <a:chExt cx="3974000" cy="1665225"/>
          </a:xfrm>
        </p:grpSpPr>
        <p:pic>
          <p:nvPicPr>
            <p:cNvPr id="575" name="Google Shape;575;p6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880775" y="3128725"/>
              <a:ext cx="1665225" cy="1665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6" name="Google Shape;576;p64"/>
            <p:cNvSpPr txBox="1"/>
            <p:nvPr/>
          </p:nvSpPr>
          <p:spPr>
            <a:xfrm>
              <a:off x="4572000" y="3392350"/>
              <a:ext cx="2248200" cy="140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The Organization for the Prohibition of Chemical weapons is one of several organizations that monitors chemical weapons. </a:t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65"/>
          <p:cNvSpPr txBox="1"/>
          <p:nvPr>
            <p:ph type="title"/>
          </p:nvPr>
        </p:nvSpPr>
        <p:spPr>
          <a:xfrm>
            <a:off x="113550" y="64025"/>
            <a:ext cx="8924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International governance techniques (1/2)</a:t>
            </a:r>
            <a:endParaRPr/>
          </a:p>
        </p:txBody>
      </p:sp>
      <p:sp>
        <p:nvSpPr>
          <p:cNvPr id="582" name="Google Shape;582;p65"/>
          <p:cNvSpPr txBox="1"/>
          <p:nvPr>
            <p:ph idx="1" type="body"/>
          </p:nvPr>
        </p:nvSpPr>
        <p:spPr>
          <a:xfrm>
            <a:off x="311700" y="923625"/>
            <a:ext cx="8520600" cy="38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Unilateral commitments: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One actor (such as a country or company) makes a pledge regarding its use of technology. A variant is “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conditional leadership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”: a leader will lead and will stop if people do not follow by a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certain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time. This helps resolve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collective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action problems.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ompute commitments, commitments to work with AI safety institutes abroad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Norms and standards: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Norms arise from discourse and precedent, standards are set by experts. Though nonbinding, they shape actions and align expectations.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Scientific norms to publish intertwine US and Chinese AI research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3" name="Google Shape;583;p6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4" name="Google Shape;584;p6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5" name="Google Shape;585;p6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66"/>
          <p:cNvSpPr txBox="1"/>
          <p:nvPr>
            <p:ph type="title"/>
          </p:nvPr>
        </p:nvSpPr>
        <p:spPr>
          <a:xfrm>
            <a:off x="113550" y="64025"/>
            <a:ext cx="8924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International governance techniques (1/2)</a:t>
            </a:r>
            <a:endParaRPr/>
          </a:p>
        </p:txBody>
      </p:sp>
      <p:sp>
        <p:nvSpPr>
          <p:cNvPr id="591" name="Google Shape;591;p66"/>
          <p:cNvSpPr txBox="1"/>
          <p:nvPr>
            <p:ph idx="1" type="body"/>
          </p:nvPr>
        </p:nvSpPr>
        <p:spPr>
          <a:xfrm>
            <a:off x="311700" y="923625"/>
            <a:ext cx="8520600" cy="38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Bilateral and multilateral talks: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Talks build cooperation, and can help avoid technological races. They help rivals cooperate and negotiate.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Carnegie Endowment for International Peace facilitates many track II talks between US and Chinese individuals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Summits and forums: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Such events include a diverse set of stakeholders, can help set the agenda and create awareness for issues, and can serve as milestone moments.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UK’s AI Safety Summit, France’s AI Action Summit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2" name="Google Shape;592;p6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3" name="Google Shape;593;p6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4" name="Google Shape;594;p6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67"/>
          <p:cNvSpPr txBox="1"/>
          <p:nvPr>
            <p:ph type="title"/>
          </p:nvPr>
        </p:nvSpPr>
        <p:spPr>
          <a:xfrm>
            <a:off x="124900" y="64025"/>
            <a:ext cx="8890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International governance techniques (2/2)</a:t>
            </a:r>
            <a:endParaRPr/>
          </a:p>
        </p:txBody>
      </p:sp>
      <p:sp>
        <p:nvSpPr>
          <p:cNvPr id="600" name="Google Shape;600;p67"/>
          <p:cNvSpPr txBox="1"/>
          <p:nvPr>
            <p:ph idx="1" type="body"/>
          </p:nvPr>
        </p:nvSpPr>
        <p:spPr>
          <a:xfrm>
            <a:off x="311700" y="1112876"/>
            <a:ext cx="8520600" cy="4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Governance organizations: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organizations are designated authority by members, and maintain governance efforts in the long term.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UK AI Safety Institute, EU AI Office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Treaties: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Strong form of governance with possible punishments for noncompliance, though they are difficult to negotiate.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 current examples, and many of these treaties would not be trusted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01" name="Google Shape;601;p6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02" name="Google Shape;602;p6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03" name="Google Shape;603;p6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68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Four relevant questions</a:t>
            </a:r>
            <a:endParaRPr/>
          </a:p>
        </p:txBody>
      </p:sp>
      <p:sp>
        <p:nvSpPr>
          <p:cNvPr id="609" name="Google Shape;609;p68"/>
          <p:cNvSpPr txBox="1"/>
          <p:nvPr>
            <p:ph idx="1" type="body"/>
          </p:nvPr>
        </p:nvSpPr>
        <p:spPr>
          <a:xfrm>
            <a:off x="311700" y="1112875"/>
            <a:ext cx="8520600" cy="3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Answering the following four questions can guide international cooperation: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When is the technology defense-dominant or offense-dominant?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Can compliance with international agreements be verified?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Is it catastrophic for international agreements to fail?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Can the production of the technology be controlled?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0" name="Google Shape;610;p6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1" name="Google Shape;611;p6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2" name="Google Shape;612;p6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69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Is AI defense or offense dominant?</a:t>
            </a:r>
            <a:endParaRPr/>
          </a:p>
        </p:txBody>
      </p:sp>
      <p:sp>
        <p:nvSpPr>
          <p:cNvPr id="618" name="Google Shape;618;p69"/>
          <p:cNvSpPr txBox="1"/>
          <p:nvPr>
            <p:ph idx="1" type="body"/>
          </p:nvPr>
        </p:nvSpPr>
        <p:spPr>
          <a:xfrm>
            <a:off x="311700" y="933300"/>
            <a:ext cx="8520600" cy="3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development would be 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defense dominant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if good AIs could manage the threat of bad AIs.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development would be 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offense dominant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AIs cannot manage AIs.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Nuclear weapons are offense dominant because they are difficult to detect and easy to deploy.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seems likely to be offense dominant: it is easier to engineer pandemics using AI than counteract pandemics using AI.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9" name="Google Shape;619;p6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20" name="Google Shape;620;p6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21" name="Google Shape;621;p6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70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Is AI compliance verifiable?</a:t>
            </a:r>
            <a:endParaRPr/>
          </a:p>
        </p:txBody>
      </p:sp>
      <p:sp>
        <p:nvSpPr>
          <p:cNvPr id="627" name="Google Shape;627;p70"/>
          <p:cNvSpPr txBox="1"/>
          <p:nvPr>
            <p:ph idx="1" type="body"/>
          </p:nvPr>
        </p:nvSpPr>
        <p:spPr>
          <a:xfrm>
            <a:off x="311700" y="1112875"/>
            <a:ext cx="8520600" cy="3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Detecting whether someone is developing or using an AI is not straightforward. They can do so discreetly.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also don’t have standard tests to verify if an AI model is safe, though we can work on developing standards.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Investing in strategies to verify the safety of AIs is a prerequisite to international regulation.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security, as we’ll discuss, could enable verification.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28" name="Google Shape;628;p7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29" name="Google Shape;629;p7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0" name="Google Shape;630;p7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71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Is AI governance failure catastrophic?</a:t>
            </a:r>
            <a:endParaRPr/>
          </a:p>
        </p:txBody>
      </p:sp>
      <p:sp>
        <p:nvSpPr>
          <p:cNvPr id="636" name="Google Shape;636;p71"/>
          <p:cNvSpPr txBox="1"/>
          <p:nvPr>
            <p:ph idx="1" type="body"/>
          </p:nvPr>
        </p:nvSpPr>
        <p:spPr>
          <a:xfrm>
            <a:off x="311700" y="862650"/>
            <a:ext cx="8520600" cy="36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Whether failure of compliance would be catastrophic determines how 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permissible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governance can be.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Suppose there is an international agreement on the maximum amount of compute that can be used for an AI model.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breaching the threshold is unlikely to be catastrophic, punishments can be after the fact and somewhat lenient.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breaching the threshold may lead to catastrophic damages, enforcement must be proactive and harsh.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7" name="Google Shape;637;p7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8" name="Google Shape;638;p7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9" name="Google Shape;639;p7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The Landscape: Tools</a:t>
            </a:r>
            <a:endParaRPr/>
          </a:p>
        </p:txBody>
      </p:sp>
      <p:sp>
        <p:nvSpPr>
          <p:cNvPr id="100" name="Google Shape;100;p18"/>
          <p:cNvSpPr txBox="1"/>
          <p:nvPr>
            <p:ph idx="1" type="body"/>
          </p:nvPr>
        </p:nvSpPr>
        <p:spPr>
          <a:xfrm>
            <a:off x="311700" y="1029525"/>
            <a:ext cx="8862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Information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affects how people think and make decisions.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maintain AI chip registry, query companies with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Defense Production Act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Financial (dis)incentives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motivate corporate and individual behavior.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taxes, liability, export controls/advanced market commitments,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government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procurement contracts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Standards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set expectations for behavior, while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regulations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and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laws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directly enforce behavior.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NIST, ISO, and others develop standards; state legislatures and US congress set laws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" name="Google Shape;103;p1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72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Can AI production be controlled?</a:t>
            </a:r>
            <a:endParaRPr/>
          </a:p>
        </p:txBody>
      </p:sp>
      <p:sp>
        <p:nvSpPr>
          <p:cNvPr id="645" name="Google Shape;645;p72"/>
          <p:cNvSpPr txBox="1"/>
          <p:nvPr>
            <p:ph idx="1" type="body"/>
          </p:nvPr>
        </p:nvSpPr>
        <p:spPr>
          <a:xfrm>
            <a:off x="311700" y="1112875"/>
            <a:ext cx="8520600" cy="36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Controlling access to factors of production—such as compute—can enable one or more responsible countries to regulate AIs.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If the US had control over the production of compute, strategically controlling production may be easier than forming international agreements requiring many parties.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6" name="Google Shape;646;p7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7" name="Google Shape;647;p7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8" name="Google Shape;648;p7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73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Regulating civilian AIs</a:t>
            </a:r>
            <a:endParaRPr/>
          </a:p>
        </p:txBody>
      </p:sp>
      <p:sp>
        <p:nvSpPr>
          <p:cNvPr id="654" name="Google Shape;654;p73"/>
          <p:cNvSpPr txBox="1"/>
          <p:nvPr>
            <p:ph idx="1" type="body"/>
          </p:nvPr>
        </p:nvSpPr>
        <p:spPr>
          <a:xfrm>
            <a:off x="311700" y="862625"/>
            <a:ext cx="8520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Currently, much of the progress on AIs comes from the private sector.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5" name="Google Shape;655;p7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6" name="Google Shape;656;p7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7" name="Google Shape;657;p7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8" name="Google Shape;658;p73"/>
          <p:cNvSpPr txBox="1"/>
          <p:nvPr>
            <p:ph idx="1" type="body"/>
          </p:nvPr>
        </p:nvSpPr>
        <p:spPr>
          <a:xfrm>
            <a:off x="232225" y="2503375"/>
            <a:ext cx="8520600" cy="20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Regulating civilian AI is difficult due to countries' resistance to international oversight and overlap between civilian and military use.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Certification, where international organizations assess whether jurisdictions have an acceptable regulatory regime, has been used for aviation and is a potential tool for governing AIs.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659" name="Google Shape;659;p73"/>
          <p:cNvGrpSpPr/>
          <p:nvPr/>
        </p:nvGrpSpPr>
        <p:grpSpPr>
          <a:xfrm>
            <a:off x="460825" y="1235112"/>
            <a:ext cx="7823649" cy="1406375"/>
            <a:chOff x="460825" y="1235112"/>
            <a:chExt cx="7823649" cy="1406375"/>
          </a:xfrm>
        </p:grpSpPr>
        <p:grpSp>
          <p:nvGrpSpPr>
            <p:cNvPr id="660" name="Google Shape;660;p73"/>
            <p:cNvGrpSpPr/>
            <p:nvPr/>
          </p:nvGrpSpPr>
          <p:grpSpPr>
            <a:xfrm>
              <a:off x="460825" y="1235112"/>
              <a:ext cx="7115281" cy="1406375"/>
              <a:chOff x="232225" y="1485362"/>
              <a:chExt cx="7115281" cy="1406375"/>
            </a:xfrm>
          </p:grpSpPr>
          <p:pic>
            <p:nvPicPr>
              <p:cNvPr id="661" name="Google Shape;661;p73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32225" y="1991737"/>
                <a:ext cx="1453226" cy="393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62" name="Google Shape;662;p73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1842225" y="1721025"/>
                <a:ext cx="1869950" cy="9350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63" name="Google Shape;663;p73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3868837" y="1485362"/>
                <a:ext cx="1406350" cy="1406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64" name="Google Shape;664;p73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5040400" y="1539663"/>
                <a:ext cx="2307106" cy="12977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65" name="Google Shape;665;p7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469225" y="1501888"/>
              <a:ext cx="815249" cy="8728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74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Regulating military AIs (1/2)</a:t>
            </a:r>
            <a:endParaRPr/>
          </a:p>
        </p:txBody>
      </p:sp>
      <p:sp>
        <p:nvSpPr>
          <p:cNvPr id="671" name="Google Shape;671;p74"/>
          <p:cNvSpPr txBox="1"/>
          <p:nvPr>
            <p:ph idx="1" type="body"/>
          </p:nvPr>
        </p:nvSpPr>
        <p:spPr>
          <a:xfrm>
            <a:off x="311700" y="862625"/>
            <a:ext cx="8520600" cy="39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Non-proliferation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plus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norms of use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can restrict AI development.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Nuclear Non-Proliferation treaty outlined that non-nuclear powers would not try to develop nuclear weapons, and nuclear powers would share the benefits of nuclear technology.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Non-proliferation agreements might not suffice if countries benefit dramatically from the development of AIs.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Norms like “mutually assured destruction” may not be effective with AIs since AI usage is ubiquitous and dangers are unknown.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2" name="Google Shape;672;p7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3" name="Google Shape;673;p7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4" name="Google Shape;674;p7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75" name="Google Shape;675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1413" y="862625"/>
            <a:ext cx="6281526" cy="2906999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74"/>
          <p:cNvSpPr txBox="1"/>
          <p:nvPr/>
        </p:nvSpPr>
        <p:spPr>
          <a:xfrm>
            <a:off x="311700" y="3769625"/>
            <a:ext cx="852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The Nuclear Non-Proliferation Treaty, while not signed by all nations or fully effective, set a precedent for global action on major risks.</a:t>
            </a:r>
            <a:endParaRPr b="0" i="0" sz="20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75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Regulating military AIs (2/2)</a:t>
            </a:r>
            <a:endParaRPr/>
          </a:p>
        </p:txBody>
      </p:sp>
      <p:sp>
        <p:nvSpPr>
          <p:cNvPr id="682" name="Google Shape;682;p75"/>
          <p:cNvSpPr txBox="1"/>
          <p:nvPr>
            <p:ph idx="1" type="body"/>
          </p:nvPr>
        </p:nvSpPr>
        <p:spPr>
          <a:xfrm>
            <a:off x="311700" y="862625"/>
            <a:ext cx="8520600" cy="39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Verification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Some countries may limit their development of AIs if they can verify that other countries are doing the same.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Verification requires inspections or compute security features.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Monopoly: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monopolies could result from economies of scale or discontinuous/fast takeoff, or arise as the contracting of several influential AI entities.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Monopolies with sound corporate governance might be safer than complicated systems of norms, regulations, and enforcement.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83" name="Google Shape;683;p7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84" name="Google Shape;684;p7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85" name="Google Shape;685;p7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76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Taiwan Invasion</a:t>
            </a:r>
            <a:endParaRPr/>
          </a:p>
        </p:txBody>
      </p:sp>
      <p:sp>
        <p:nvSpPr>
          <p:cNvPr id="691" name="Google Shape;691;p76"/>
          <p:cNvSpPr txBox="1"/>
          <p:nvPr>
            <p:ph idx="1" type="body"/>
          </p:nvPr>
        </p:nvSpPr>
        <p:spPr>
          <a:xfrm>
            <a:off x="311700" y="710225"/>
            <a:ext cx="8520600" cy="11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Chinese invasion of Taiwan would likely mean TSMC is not operational: this would cause a global depression, a multi-year AI slowdown, and possibly a great power conflict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92" name="Google Shape;692;p7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93" name="Google Shape;693;p7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94" name="Google Shape;694;p7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95" name="Google Shape;695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3425" y="2040475"/>
            <a:ext cx="5997149" cy="275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77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Conclusions on international governance</a:t>
            </a:r>
            <a:endParaRPr/>
          </a:p>
        </p:txBody>
      </p:sp>
      <p:sp>
        <p:nvSpPr>
          <p:cNvPr id="701" name="Google Shape;701;p77"/>
          <p:cNvSpPr txBox="1"/>
          <p:nvPr>
            <p:ph idx="1" type="body"/>
          </p:nvPr>
        </p:nvSpPr>
        <p:spPr>
          <a:xfrm>
            <a:off x="311700" y="739800"/>
            <a:ext cx="8520600" cy="39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governance of AIs is necessary to distribute the benefits of AI and mitigate AIs global risks.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Stages: agenda setting, policymaking, implementation and enforcement, and evaluation, monitoring, and adjudication.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Tools: unilateral action, meetings, forums, international organizations, the creation of norms and standards, and binding treaties.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Features of AI determine the right governance measures.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Civilian and military AIs require unique governance approaches.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2" name="Google Shape;702;p7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3" name="Google Shape;703;p7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4" name="Google Shape;704;p7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78"/>
          <p:cNvSpPr txBox="1"/>
          <p:nvPr>
            <p:ph type="title"/>
          </p:nvPr>
        </p:nvSpPr>
        <p:spPr>
          <a:xfrm>
            <a:off x="423450" y="1922850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Compute Security and Governance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0" name="Google Shape;710;p7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1" name="Google Shape;711;p7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2" name="Google Shape;712;p7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3" name="Google Shape;713;p78"/>
          <p:cNvSpPr txBox="1"/>
          <p:nvPr/>
        </p:nvSpPr>
        <p:spPr>
          <a:xfrm>
            <a:off x="367675" y="293005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Does governing compute help govern AIs? </a:t>
            </a:r>
            <a:endParaRPr b="0" i="1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79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Compute or AI Chips</a:t>
            </a:r>
            <a:endParaRPr/>
          </a:p>
        </p:txBody>
      </p:sp>
      <p:sp>
        <p:nvSpPr>
          <p:cNvPr id="719" name="Google Shape;719;p79"/>
          <p:cNvSpPr txBox="1"/>
          <p:nvPr>
            <p:ph idx="1" type="body"/>
          </p:nvPr>
        </p:nvSpPr>
        <p:spPr>
          <a:xfrm>
            <a:off x="311700" y="966901"/>
            <a:ext cx="8520600" cy="26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is short for computation resources or computation power used for AIs.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Governing compute would help govern AIs.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Properties of compute make it governable.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Governing compute is more promising than governing other factors of AI.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20" name="Google Shape;720;p7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21" name="Google Shape;721;p7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22" name="Google Shape;722;p7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80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Compute and AIs (1/2)</a:t>
            </a:r>
            <a:endParaRPr/>
          </a:p>
        </p:txBody>
      </p:sp>
      <p:sp>
        <p:nvSpPr>
          <p:cNvPr id="728" name="Google Shape;728;p80"/>
          <p:cNvSpPr txBox="1"/>
          <p:nvPr>
            <p:ph idx="1" type="body"/>
          </p:nvPr>
        </p:nvSpPr>
        <p:spPr>
          <a:xfrm>
            <a:off x="311700" y="721137"/>
            <a:ext cx="8520600" cy="40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is necessary for the development and deployment of AIs.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Currently, compute is of the form of computer chips like GPUs and TPUs, though chips used may change over time.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is measured in floating point operations per sec (FLOP/s). A floating point operation is a simple mathematical operation like addition.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More compute → more parameters and train on larger datasets → better results.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Top AI models cost hundreds of millions to billions in compute, and this number is increasing.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29" name="Google Shape;729;p8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30" name="Google Shape;730;p8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31" name="Google Shape;731;p8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81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Compute and AIs (2/2)</a:t>
            </a:r>
            <a:endParaRPr/>
          </a:p>
        </p:txBody>
      </p:sp>
      <p:sp>
        <p:nvSpPr>
          <p:cNvPr id="737" name="Google Shape;737;p81"/>
          <p:cNvSpPr txBox="1"/>
          <p:nvPr>
            <p:ph idx="1" type="body"/>
          </p:nvPr>
        </p:nvSpPr>
        <p:spPr>
          <a:xfrm>
            <a:off x="311700" y="760800"/>
            <a:ext cx="4229700" cy="1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research aims to reduce the compute requirements to develop advanced AIs, such as through the improvement of algorithms.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38" name="Google Shape;738;p8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39" name="Google Shape;739;p8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40" name="Google Shape;740;p8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41" name="Google Shape;741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30075" y="902663"/>
            <a:ext cx="2577894" cy="1711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075" y="1066762"/>
            <a:ext cx="1265450" cy="13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81"/>
          <p:cNvSpPr txBox="1"/>
          <p:nvPr/>
        </p:nvSpPr>
        <p:spPr>
          <a:xfrm>
            <a:off x="4730075" y="2563450"/>
            <a:ext cx="25779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Data center</a:t>
            </a:r>
            <a:endParaRPr b="0" i="0" sz="14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44" name="Google Shape;744;p81"/>
          <p:cNvSpPr txBox="1"/>
          <p:nvPr/>
        </p:nvSpPr>
        <p:spPr>
          <a:xfrm>
            <a:off x="7062850" y="2363975"/>
            <a:ext cx="25779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iPhone chip</a:t>
            </a:r>
            <a:endParaRPr b="0" i="0" sz="14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45" name="Google Shape;745;p81"/>
          <p:cNvSpPr txBox="1"/>
          <p:nvPr>
            <p:ph idx="1" type="body"/>
          </p:nvPr>
        </p:nvSpPr>
        <p:spPr>
          <a:xfrm>
            <a:off x="311700" y="2395800"/>
            <a:ext cx="42297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It’s unclear if training a superintelligence will require, 10K, 100K, or 1mn GPUs. If 10K, then compute security will be less effective.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46" name="Google Shape;746;p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3294694"/>
            <a:ext cx="4569600" cy="1117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423450" y="1922850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Growth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9" name="Google Shape;109;p1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1" name="Google Shape;111;p1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367675" y="293005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 will AI 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impact economic growth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?</a:t>
            </a:r>
            <a:endParaRPr b="0" i="1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82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Compute is governable</a:t>
            </a:r>
            <a:endParaRPr/>
          </a:p>
        </p:txBody>
      </p:sp>
      <p:sp>
        <p:nvSpPr>
          <p:cNvPr id="752" name="Google Shape;752;p82"/>
          <p:cNvSpPr txBox="1"/>
          <p:nvPr>
            <p:ph idx="1" type="body"/>
          </p:nvPr>
        </p:nvSpPr>
        <p:spPr>
          <a:xfrm>
            <a:off x="311700" y="760812"/>
            <a:ext cx="8520600" cy="40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There are three primary factors of production for AIs: data, algorithms, and compute.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is the most promising for governance because: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determine who has access to and is using compute.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enforce laws regarding compute.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3" name="Google Shape;753;p8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4" name="Google Shape;754;p8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5" name="Google Shape;755;p8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56" name="Google Shape;756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8988" y="3038375"/>
            <a:ext cx="4206024" cy="175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1" name="Google Shape;761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3586" y="1580350"/>
            <a:ext cx="4897176" cy="3258349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83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Properties of compute</a:t>
            </a:r>
            <a:endParaRPr/>
          </a:p>
        </p:txBody>
      </p:sp>
      <p:sp>
        <p:nvSpPr>
          <p:cNvPr id="763" name="Google Shape;763;p83"/>
          <p:cNvSpPr txBox="1"/>
          <p:nvPr>
            <p:ph idx="1" type="body"/>
          </p:nvPr>
        </p:nvSpPr>
        <p:spPr>
          <a:xfrm>
            <a:off x="311700" y="760801"/>
            <a:ext cx="8520600" cy="9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Physical: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Unlike data or algorithms, compute is physical. Thus it is rivalrous (can only be used by one entity at a time) and trackable.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4" name="Google Shape;764;p8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5" name="Google Shape;765;p8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6" name="Google Shape;766;p8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7" name="Google Shape;767;p83"/>
          <p:cNvSpPr txBox="1"/>
          <p:nvPr>
            <p:ph idx="1" type="body"/>
          </p:nvPr>
        </p:nvSpPr>
        <p:spPr>
          <a:xfrm>
            <a:off x="311875" y="1675201"/>
            <a:ext cx="8520600" cy="25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Quantifiable: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know the quality and quantity of compute owned by anyone. Measurements like FLOP/s allow setting thresholds for regulation and monitoring compliance.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8" name="Google Shape;768;p83"/>
          <p:cNvSpPr txBox="1"/>
          <p:nvPr>
            <p:ph idx="1" type="body"/>
          </p:nvPr>
        </p:nvSpPr>
        <p:spPr>
          <a:xfrm>
            <a:off x="311875" y="2970600"/>
            <a:ext cx="8520600" cy="12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Excludable: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There are only a few major semiconductor and chip firms that bodies like the US and EU can regulate. AI companies are constantly upgrading their compute.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6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84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Approaches to compute governance</a:t>
            </a:r>
            <a:endParaRPr/>
          </a:p>
        </p:txBody>
      </p:sp>
      <p:sp>
        <p:nvSpPr>
          <p:cNvPr id="774" name="Google Shape;774;p84"/>
          <p:cNvSpPr txBox="1"/>
          <p:nvPr>
            <p:ph idx="1" type="body"/>
          </p:nvPr>
        </p:nvSpPr>
        <p:spPr>
          <a:xfrm>
            <a:off x="311700" y="760801"/>
            <a:ext cx="8520600" cy="9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Data Centers: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Data centers housing GPUs for AI training have high power, cooling demands, and physical security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Cloud Service Providers: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AI developers often rent hardware from cloud providers, who could implement know-your-customer (KYC) policies to restrict access of sanctioned entities or malicious actors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On-Chip Mechanisms: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Adjustments to AI chips could secure hardware modules enhance monitoring by allowing regulators to (1) detect the location of AI-training-suitable chips and (2) verify if GPUs are interconnected for training large AI systems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5" name="Google Shape;775;p8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6" name="Google Shape;776;p8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7" name="Google Shape;777;p8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85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Compute Security</a:t>
            </a:r>
            <a:endParaRPr/>
          </a:p>
        </p:txBody>
      </p:sp>
      <p:sp>
        <p:nvSpPr>
          <p:cNvPr id="783" name="Google Shape;783;p85"/>
          <p:cNvSpPr txBox="1"/>
          <p:nvPr>
            <p:ph idx="1" type="body"/>
          </p:nvPr>
        </p:nvSpPr>
        <p:spPr>
          <a:xfrm>
            <a:off x="311700" y="760800"/>
            <a:ext cx="8520600" cy="26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Security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is about adding low-level security features onto chips and is a research and engineering topic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Offline Licensing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Location Verification (with offline licensing, 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geofencing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is possible)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Training Mode to Inference Mode switch (facilitates pause post-catastrophe or when automation becomes fast)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Training Compute Estimation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84" name="Google Shape;784;p8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85" name="Google Shape;785;p8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86" name="Google Shape;786;p8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87" name="Google Shape;787;p85"/>
          <p:cNvSpPr txBox="1"/>
          <p:nvPr>
            <p:ph idx="1" type="body"/>
          </p:nvPr>
        </p:nvSpPr>
        <p:spPr>
          <a:xfrm>
            <a:off x="311700" y="3595775"/>
            <a:ext cx="8520600" cy="10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ompute security mechanisms can be privacy-preserving and many can be implemented in less than a year at a tamper-evident level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86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793" name="Google Shape;793;p86"/>
          <p:cNvSpPr txBox="1"/>
          <p:nvPr>
            <p:ph idx="1" type="body"/>
          </p:nvPr>
        </p:nvSpPr>
        <p:spPr>
          <a:xfrm>
            <a:off x="311700" y="851662"/>
            <a:ext cx="8520600" cy="40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is an indispensable part training and deploying AIs, and is more suited to be governed than data or algorithms.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is physical, excludable, and quantifiable.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Governments have a number of tools to govern compute, including standards and regulations, and international trade controls.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Much of compute governance rests on compute security R&amp;D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4" name="Google Shape;794;p8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5" name="Google Shape;795;p8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6" name="Google Shape;796;p8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87"/>
          <p:cNvSpPr txBox="1"/>
          <p:nvPr>
            <p:ph type="title"/>
          </p:nvPr>
        </p:nvSpPr>
        <p:spPr>
          <a:xfrm>
            <a:off x="423450" y="6732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Recap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802" name="Google Shape;802;p87"/>
          <p:cNvSpPr txBox="1"/>
          <p:nvPr/>
        </p:nvSpPr>
        <p:spPr>
          <a:xfrm>
            <a:off x="423400" y="664800"/>
            <a:ext cx="8409000" cy="39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Corporate governance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is a collection of regulatory tools that can be used to guide the direction of AI development by individual firms.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Examples: public benefit corporation,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capped profits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National governance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can enable governments to control the development and deployment of AIs within their borders.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Examples: standards and regulations, improving resilience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governance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brings together countries to create global agreements on how to create and use AIs.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Examples: UN Committees, UK AI Safety Summit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security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may enable a verification regime and international coordination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3" name="Google Shape;803;p8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4" name="Google Shape;804;p8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5" name="Google Shape;805;p8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88"/>
          <p:cNvSpPr txBox="1"/>
          <p:nvPr/>
        </p:nvSpPr>
        <p:spPr>
          <a:xfrm>
            <a:off x="423400" y="893400"/>
            <a:ext cx="8409000" cy="39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landscape of AI governance includes relevant actors and tools.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AIs might “takeoff” in many different ways.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AIs’ power, access, costs, and benefits can distribute in different ways.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Compute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security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is a promising way to govern AI.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Corporate, national, and international governance together govern AIs domestically and internationally, exerting pressure in different ways.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1" name="Google Shape;811;p88"/>
          <p:cNvSpPr txBox="1"/>
          <p:nvPr>
            <p:ph type="title"/>
          </p:nvPr>
        </p:nvSpPr>
        <p:spPr>
          <a:xfrm>
            <a:off x="423450" y="6732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Chapter recap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812" name="Google Shape;812;p8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3" name="Google Shape;813;p8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4" name="Google Shape;814;p8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Explosive economic growth</a:t>
            </a:r>
            <a:endParaRPr/>
          </a:p>
        </p:txBody>
      </p:sp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311700" y="9203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Some researchers argue that AI-driven automation could enable unprecedented economic growth, up to ten times the current growth rate, doubling global output every few years.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could lead to an explosion in the effective economic population: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Positive feedback loop between population and productivity.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AIs substituting for human labor would lift a major bottleneck on productivity.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Growth of AIs, both count and capabilities, can be faster than humans.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0" name="Google Shape;120;p2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1" name="Google Shape;121;p2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Potential bottlenecks on AI automation</a:t>
            </a:r>
            <a:endParaRPr/>
          </a:p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311700" y="9238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Physical constraints and non-accumulable factors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e.g. land, energy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Regulations and human preferences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for social interaction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Challenges in accelerating R&amp;D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"low-hanging fruit" is already taken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Bottlenecks from non-automated tasks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e.g. if automation of physical tasks in manufacturing and logistics lags behind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Baumol’s cost disease: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non-automated jobs may experience rising costs, counteracting the overall economic impact </a:t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Gradual AI adoption/diffusion: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technology may only be slowly integrated into various industries and adapted for different tasks, similar to the historical adoption of electricity.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8" name="Google Shape;128;p2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9" name="Google Shape;129;p2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0" name="Google Shape;130;p2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